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  <p:sldMasterId id="2147483648" r:id="rId5"/>
    <p:sldMasterId id="2147483687" r:id="rId6"/>
    <p:sldMasterId id="2147483716" r:id="rId7"/>
  </p:sldMasterIdLst>
  <p:notesMasterIdLst>
    <p:notesMasterId r:id="rId31"/>
  </p:notesMasterIdLst>
  <p:sldIdLst>
    <p:sldId id="258" r:id="rId8"/>
    <p:sldId id="257" r:id="rId9"/>
    <p:sldId id="278" r:id="rId10"/>
    <p:sldId id="259" r:id="rId11"/>
    <p:sldId id="261" r:id="rId12"/>
    <p:sldId id="262" r:id="rId13"/>
    <p:sldId id="265" r:id="rId14"/>
    <p:sldId id="264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87" r:id="rId28"/>
    <p:sldId id="280" r:id="rId29"/>
    <p:sldId id="286" r:id="rId3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EC2"/>
    <a:srgbClr val="000000"/>
    <a:srgbClr val="DDE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D2F573-C35B-4170-9779-4C9EBCCD0090}" v="1" dt="2023-05-09T08:58:05.4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E5042F-88A8-46FD-85A2-56B0368BF322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42F86B9-5FCC-4FC7-AE5A-F2A3C8BBF5B6}">
      <dgm:prSet/>
      <dgm:spPr/>
      <dgm:t>
        <a:bodyPr/>
        <a:lstStyle/>
        <a:p>
          <a:r>
            <a:rPr lang="fi-FI">
              <a:solidFill>
                <a:schemeClr val="bg2"/>
              </a:solidFill>
            </a:rPr>
            <a:t>Kotiutuksen yhtenäiselle toimintamallille on ollut selkeä tarve. Tarve pohjautuu pyöröovi-ilmiöön, kotiutuksen tiedottamisen puutteisiin ja niistä aiheutuneisiin haittatapahtumiin. </a:t>
          </a:r>
        </a:p>
      </dgm:t>
    </dgm:pt>
    <dgm:pt modelId="{BA60745C-935C-4A98-AB24-5FD6BA78D7B0}" type="parTrans" cxnId="{452C45BB-79CA-4FEB-87D1-4780232F8DE7}">
      <dgm:prSet/>
      <dgm:spPr/>
      <dgm:t>
        <a:bodyPr/>
        <a:lstStyle/>
        <a:p>
          <a:endParaRPr lang="fi-FI"/>
        </a:p>
      </dgm:t>
    </dgm:pt>
    <dgm:pt modelId="{4053395E-6645-409A-A9C4-49A63D6B9FF0}" type="sibTrans" cxnId="{452C45BB-79CA-4FEB-87D1-4780232F8DE7}">
      <dgm:prSet/>
      <dgm:spPr/>
      <dgm:t>
        <a:bodyPr/>
        <a:lstStyle/>
        <a:p>
          <a:endParaRPr lang="fi-FI"/>
        </a:p>
      </dgm:t>
    </dgm:pt>
    <dgm:pt modelId="{8E3975CA-6657-42F5-AE6E-29FA5165A911}">
      <dgm:prSet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fi-FI">
              <a:solidFill>
                <a:schemeClr val="bg2"/>
              </a:solidFill>
            </a:rPr>
            <a:t>On asiakkaita jotka ovat kokeneet kotiutuksen tapahtuneen vaillinaisin tiedoin ja kokeneet turvattomuuden tunnetta tilanteessa.</a:t>
          </a:r>
        </a:p>
        <a:p>
          <a:r>
            <a:rPr lang="fi-FI">
              <a:solidFill>
                <a:schemeClr val="bg2"/>
              </a:solidFill>
            </a:rPr>
            <a:t> Vastaanottava henkilökunta ei ole ehtinyt reagoimaan kotiutuviin asiakkaisiin ja heidän muuttuneisiin lääkehoidollisiin asioihin ja tukipalvelujen (kuten ateriapalvelu) uudelleen käynnistämisiin.</a:t>
          </a:r>
        </a:p>
      </dgm:t>
    </dgm:pt>
    <dgm:pt modelId="{E24B7B15-A51D-4FEA-9863-22EAE402E1F4}" type="parTrans" cxnId="{91EDE850-8EF8-4C28-9AC3-6DCB42DD9B67}">
      <dgm:prSet/>
      <dgm:spPr/>
      <dgm:t>
        <a:bodyPr/>
        <a:lstStyle/>
        <a:p>
          <a:endParaRPr lang="fi-FI"/>
        </a:p>
      </dgm:t>
    </dgm:pt>
    <dgm:pt modelId="{47EC378C-983D-46B7-804B-46A45961D06C}" type="sibTrans" cxnId="{91EDE850-8EF8-4C28-9AC3-6DCB42DD9B67}">
      <dgm:prSet/>
      <dgm:spPr/>
      <dgm:t>
        <a:bodyPr/>
        <a:lstStyle/>
        <a:p>
          <a:endParaRPr lang="fi-FI"/>
        </a:p>
      </dgm:t>
    </dgm:pt>
    <dgm:pt modelId="{0E5144DA-6A58-4FEE-83A6-318537011549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fi-FI">
              <a:solidFill>
                <a:schemeClr val="bg2"/>
              </a:solidFill>
            </a:rPr>
            <a:t>Lisäksi yksi haasteista on ollut ajantasaisen tiedonsiirron haasteet eri järjestelmien välillä, mutta myös saman potilastietojärjestelmän sisällä potilaan siirtyessä sairaanhoitoon ja sieltä kotiin.</a:t>
          </a:r>
        </a:p>
      </dgm:t>
    </dgm:pt>
    <dgm:pt modelId="{9151FBF6-2D1E-4879-B0BB-8F665BB2A054}" type="parTrans" cxnId="{F519A209-BF0E-4836-B028-26D34E28F876}">
      <dgm:prSet/>
      <dgm:spPr/>
      <dgm:t>
        <a:bodyPr/>
        <a:lstStyle/>
        <a:p>
          <a:endParaRPr lang="fi-FI"/>
        </a:p>
      </dgm:t>
    </dgm:pt>
    <dgm:pt modelId="{4D666968-EF57-4AFC-AE32-BA37AFBE4CCB}" type="sibTrans" cxnId="{F519A209-BF0E-4836-B028-26D34E28F876}">
      <dgm:prSet/>
      <dgm:spPr/>
      <dgm:t>
        <a:bodyPr/>
        <a:lstStyle/>
        <a:p>
          <a:endParaRPr lang="fi-FI"/>
        </a:p>
      </dgm:t>
    </dgm:pt>
    <dgm:pt modelId="{D7156970-0623-420C-AE5E-364FEDC272D2}">
      <dgm:prSet/>
      <dgm:spPr>
        <a:solidFill>
          <a:srgbClr val="FFCC99"/>
        </a:solidFill>
      </dgm:spPr>
      <dgm:t>
        <a:bodyPr/>
        <a:lstStyle/>
        <a:p>
          <a:r>
            <a:rPr lang="fi-FI" b="1">
              <a:solidFill>
                <a:schemeClr val="bg2"/>
              </a:solidFill>
            </a:rPr>
            <a:t>Vaihe 1. </a:t>
          </a:r>
        </a:p>
        <a:p>
          <a:r>
            <a:rPr lang="fi-FI" b="0">
              <a:solidFill>
                <a:schemeClr val="bg2"/>
              </a:solidFill>
            </a:rPr>
            <a:t>O</a:t>
          </a:r>
          <a:r>
            <a:rPr lang="fi-FI">
              <a:solidFill>
                <a:schemeClr val="bg2"/>
              </a:solidFill>
            </a:rPr>
            <a:t>tetaan käyttöön kotiuttamisen ja kotiutuksen yhteinen toimintamalli ja tutkitusti oikea-aikainen toiminta, eli kotiutusprosessi käynnistyy viimeistään siitä hetkestä, kun asiakkaasta tai hyvinvointialueen asukkaasta tulee potilas. </a:t>
          </a:r>
        </a:p>
        <a:p>
          <a:r>
            <a:rPr lang="fi-FI">
              <a:solidFill>
                <a:schemeClr val="bg2"/>
              </a:solidFill>
            </a:rPr>
            <a:t>Osaltaan kotiutusprosessi aloitetaan koti- ja asumispalvelujen kohdalla jo ennalta Lähettävän tahon esitietolomakkeen avulla.</a:t>
          </a:r>
        </a:p>
        <a:p>
          <a:r>
            <a:rPr lang="fi-FI" b="1">
              <a:solidFill>
                <a:schemeClr val="bg2"/>
              </a:solidFill>
            </a:rPr>
            <a:t>Vaihe 2. </a:t>
          </a:r>
        </a:p>
        <a:p>
          <a:r>
            <a:rPr lang="fi-FI" b="1">
              <a:solidFill>
                <a:schemeClr val="bg2"/>
              </a:solidFill>
            </a:rPr>
            <a:t>- </a:t>
          </a:r>
          <a:r>
            <a:rPr lang="fi-FI" b="0">
              <a:solidFill>
                <a:schemeClr val="bg2"/>
              </a:solidFill>
            </a:rPr>
            <a:t>K</a:t>
          </a:r>
          <a:r>
            <a:rPr lang="fi-FI">
              <a:solidFill>
                <a:schemeClr val="bg2"/>
              </a:solidFill>
            </a:rPr>
            <a:t>eskitetty kotiutustoiminta; yksi puhelinnumero, josta automatisoidulla valikolla yhteys kotiutuskoordinaattoreille. </a:t>
          </a:r>
        </a:p>
        <a:p>
          <a:r>
            <a:rPr lang="fi-FI">
              <a:solidFill>
                <a:schemeClr val="bg2"/>
              </a:solidFill>
            </a:rPr>
            <a:t>- Tuetun kotiutustoiminnan laajeneminen jokaiselle viikonpäivälle varhaisesta aamusta iltamyöhään, jolloin saadaan myös muun muassa vrk seurannassa olleiden ja päivystyspotilaiden kotiutukseen tukea. Tämä parantaa entisestään myös potilasvirran sujuvuutta.</a:t>
          </a:r>
        </a:p>
        <a:p>
          <a:r>
            <a:rPr lang="fi-FI">
              <a:solidFill>
                <a:schemeClr val="bg2"/>
              </a:solidFill>
            </a:rPr>
            <a:t> - Lisäksi selvityksen alla, saadaanko kotiutukselle oma lehti potilastietojärjestelmiin, jotta paperisten lomakkeiden käytön tarve pääasiallisesti loppuisi vuoteen 2026 mennessä</a:t>
          </a:r>
        </a:p>
      </dgm:t>
    </dgm:pt>
    <dgm:pt modelId="{B59D0BA2-FCF4-4CAB-80AB-246F2D4D7EDD}" type="parTrans" cxnId="{6F417A6F-199A-4766-B7E5-357CD84AE465}">
      <dgm:prSet/>
      <dgm:spPr/>
      <dgm:t>
        <a:bodyPr/>
        <a:lstStyle/>
        <a:p>
          <a:endParaRPr lang="fi-FI"/>
        </a:p>
      </dgm:t>
    </dgm:pt>
    <dgm:pt modelId="{54E1E9C5-19A6-42B2-91C6-00717D023053}" type="sibTrans" cxnId="{6F417A6F-199A-4766-B7E5-357CD84AE465}">
      <dgm:prSet/>
      <dgm:spPr/>
      <dgm:t>
        <a:bodyPr/>
        <a:lstStyle/>
        <a:p>
          <a:endParaRPr lang="fi-FI"/>
        </a:p>
      </dgm:t>
    </dgm:pt>
    <dgm:pt modelId="{E57BB3C0-5691-403F-9D75-99F109A535FE}" type="pres">
      <dgm:prSet presAssocID="{37E5042F-88A8-46FD-85A2-56B0368BF322}" presName="Name0" presStyleCnt="0">
        <dgm:presLayoutVars>
          <dgm:dir/>
          <dgm:resizeHandles val="exact"/>
        </dgm:presLayoutVars>
      </dgm:prSet>
      <dgm:spPr/>
    </dgm:pt>
    <dgm:pt modelId="{77A45A17-F4F1-42A8-A52E-852ACB0A6C2A}" type="pres">
      <dgm:prSet presAssocID="{37E5042F-88A8-46FD-85A2-56B0368BF322}" presName="vNodes" presStyleCnt="0"/>
      <dgm:spPr/>
    </dgm:pt>
    <dgm:pt modelId="{9EACCA73-4081-4609-AC02-79932ADFE889}" type="pres">
      <dgm:prSet presAssocID="{8E3975CA-6657-42F5-AE6E-29FA5165A911}" presName="node" presStyleLbl="node1" presStyleIdx="0" presStyleCnt="4" custScaleX="466619" custScaleY="188577">
        <dgm:presLayoutVars>
          <dgm:bulletEnabled val="1"/>
        </dgm:presLayoutVars>
      </dgm:prSet>
      <dgm:spPr/>
    </dgm:pt>
    <dgm:pt modelId="{1D67DC1E-1DDE-4E8B-B0EB-3B079FC6906B}" type="pres">
      <dgm:prSet presAssocID="{47EC378C-983D-46B7-804B-46A45961D06C}" presName="spacerT" presStyleCnt="0"/>
      <dgm:spPr/>
    </dgm:pt>
    <dgm:pt modelId="{9B8737AF-855C-4424-8E17-D238F6375CA9}" type="pres">
      <dgm:prSet presAssocID="{47EC378C-983D-46B7-804B-46A45961D06C}" presName="sibTrans" presStyleLbl="sibTrans2D1" presStyleIdx="0" presStyleCnt="3"/>
      <dgm:spPr/>
    </dgm:pt>
    <dgm:pt modelId="{3FA8AC46-85A3-43B2-9133-B08A2E685E3C}" type="pres">
      <dgm:prSet presAssocID="{47EC378C-983D-46B7-804B-46A45961D06C}" presName="spacerB" presStyleCnt="0"/>
      <dgm:spPr/>
    </dgm:pt>
    <dgm:pt modelId="{8706C406-7983-403C-850B-CDAE1DC5F3E3}" type="pres">
      <dgm:prSet presAssocID="{642F86B9-5FCC-4FC7-AE5A-F2A3C8BBF5B6}" presName="node" presStyleLbl="node1" presStyleIdx="1" presStyleCnt="4" custScaleX="472847" custScaleY="198889">
        <dgm:presLayoutVars>
          <dgm:bulletEnabled val="1"/>
        </dgm:presLayoutVars>
      </dgm:prSet>
      <dgm:spPr/>
    </dgm:pt>
    <dgm:pt modelId="{54D77951-CD66-424E-AD0A-4A08DA8AB935}" type="pres">
      <dgm:prSet presAssocID="{4053395E-6645-409A-A9C4-49A63D6B9FF0}" presName="spacerT" presStyleCnt="0"/>
      <dgm:spPr/>
    </dgm:pt>
    <dgm:pt modelId="{FAAB8739-1B4B-4EE1-9143-A627AAEF5783}" type="pres">
      <dgm:prSet presAssocID="{4053395E-6645-409A-A9C4-49A63D6B9FF0}" presName="sibTrans" presStyleLbl="sibTrans2D1" presStyleIdx="1" presStyleCnt="3"/>
      <dgm:spPr/>
    </dgm:pt>
    <dgm:pt modelId="{70BE101C-FF45-424E-9342-52E74CCDB884}" type="pres">
      <dgm:prSet presAssocID="{4053395E-6645-409A-A9C4-49A63D6B9FF0}" presName="spacerB" presStyleCnt="0"/>
      <dgm:spPr/>
    </dgm:pt>
    <dgm:pt modelId="{3B29DFFA-EC65-4377-B61D-7116EFCC7504}" type="pres">
      <dgm:prSet presAssocID="{0E5144DA-6A58-4FEE-83A6-318537011549}" presName="node" presStyleLbl="node1" presStyleIdx="2" presStyleCnt="4" custScaleX="424557" custScaleY="165380">
        <dgm:presLayoutVars>
          <dgm:bulletEnabled val="1"/>
        </dgm:presLayoutVars>
      </dgm:prSet>
      <dgm:spPr/>
    </dgm:pt>
    <dgm:pt modelId="{78A9904F-754E-4AD2-8D0C-5C10EE5A9D51}" type="pres">
      <dgm:prSet presAssocID="{37E5042F-88A8-46FD-85A2-56B0368BF322}" presName="sibTransLast" presStyleLbl="sibTrans2D1" presStyleIdx="2" presStyleCnt="3"/>
      <dgm:spPr/>
    </dgm:pt>
    <dgm:pt modelId="{6128FC92-F59E-4449-A2B5-B990539BDD44}" type="pres">
      <dgm:prSet presAssocID="{37E5042F-88A8-46FD-85A2-56B0368BF322}" presName="connectorText" presStyleLbl="sibTrans2D1" presStyleIdx="2" presStyleCnt="3"/>
      <dgm:spPr/>
    </dgm:pt>
    <dgm:pt modelId="{6F3CB253-9826-4EAB-8E33-E5AF4F9DC9DC}" type="pres">
      <dgm:prSet presAssocID="{37E5042F-88A8-46FD-85A2-56B0368BF322}" presName="lastNode" presStyleLbl="node1" presStyleIdx="3" presStyleCnt="4" custScaleX="347476" custScaleY="337036" custLinFactX="167291" custLinFactNeighborX="200000" custLinFactNeighborY="3836">
        <dgm:presLayoutVars>
          <dgm:bulletEnabled val="1"/>
        </dgm:presLayoutVars>
      </dgm:prSet>
      <dgm:spPr/>
    </dgm:pt>
  </dgm:ptLst>
  <dgm:cxnLst>
    <dgm:cxn modelId="{F519A209-BF0E-4836-B028-26D34E28F876}" srcId="{37E5042F-88A8-46FD-85A2-56B0368BF322}" destId="{0E5144DA-6A58-4FEE-83A6-318537011549}" srcOrd="2" destOrd="0" parTransId="{9151FBF6-2D1E-4879-B0BB-8F665BB2A054}" sibTransId="{4D666968-EF57-4AFC-AE32-BA37AFBE4CCB}"/>
    <dgm:cxn modelId="{2297412B-2DEE-4847-A532-1989D9C5E693}" type="presOf" srcId="{642F86B9-5FCC-4FC7-AE5A-F2A3C8BBF5B6}" destId="{8706C406-7983-403C-850B-CDAE1DC5F3E3}" srcOrd="0" destOrd="0" presId="urn:microsoft.com/office/officeart/2005/8/layout/equation2"/>
    <dgm:cxn modelId="{5AAD1943-297B-468A-8702-77D656115A10}" type="presOf" srcId="{D7156970-0623-420C-AE5E-364FEDC272D2}" destId="{6F3CB253-9826-4EAB-8E33-E5AF4F9DC9DC}" srcOrd="0" destOrd="0" presId="urn:microsoft.com/office/officeart/2005/8/layout/equation2"/>
    <dgm:cxn modelId="{54F27B44-C482-42DB-BC0E-8D3FF41A9C80}" type="presOf" srcId="{0E5144DA-6A58-4FEE-83A6-318537011549}" destId="{3B29DFFA-EC65-4377-B61D-7116EFCC7504}" srcOrd="0" destOrd="0" presId="urn:microsoft.com/office/officeart/2005/8/layout/equation2"/>
    <dgm:cxn modelId="{6F417A6F-199A-4766-B7E5-357CD84AE465}" srcId="{37E5042F-88A8-46FD-85A2-56B0368BF322}" destId="{D7156970-0623-420C-AE5E-364FEDC272D2}" srcOrd="3" destOrd="0" parTransId="{B59D0BA2-FCF4-4CAB-80AB-246F2D4D7EDD}" sibTransId="{54E1E9C5-19A6-42B2-91C6-00717D023053}"/>
    <dgm:cxn modelId="{91EDE850-8EF8-4C28-9AC3-6DCB42DD9B67}" srcId="{37E5042F-88A8-46FD-85A2-56B0368BF322}" destId="{8E3975CA-6657-42F5-AE6E-29FA5165A911}" srcOrd="0" destOrd="0" parTransId="{E24B7B15-A51D-4FEA-9863-22EAE402E1F4}" sibTransId="{47EC378C-983D-46B7-804B-46A45961D06C}"/>
    <dgm:cxn modelId="{76D5E78E-CB8A-4BDA-B7F1-E5A7FEC2168F}" type="presOf" srcId="{8E3975CA-6657-42F5-AE6E-29FA5165A911}" destId="{9EACCA73-4081-4609-AC02-79932ADFE889}" srcOrd="0" destOrd="0" presId="urn:microsoft.com/office/officeart/2005/8/layout/equation2"/>
    <dgm:cxn modelId="{21F112A0-975F-424C-8AE6-027534924BB0}" type="presOf" srcId="{37E5042F-88A8-46FD-85A2-56B0368BF322}" destId="{E57BB3C0-5691-403F-9D75-99F109A535FE}" srcOrd="0" destOrd="0" presId="urn:microsoft.com/office/officeart/2005/8/layout/equation2"/>
    <dgm:cxn modelId="{21F32EB1-B0F2-4B0D-A565-4D3EDCF0A40E}" type="presOf" srcId="{4D666968-EF57-4AFC-AE32-BA37AFBE4CCB}" destId="{78A9904F-754E-4AD2-8D0C-5C10EE5A9D51}" srcOrd="0" destOrd="0" presId="urn:microsoft.com/office/officeart/2005/8/layout/equation2"/>
    <dgm:cxn modelId="{452C45BB-79CA-4FEB-87D1-4780232F8DE7}" srcId="{37E5042F-88A8-46FD-85A2-56B0368BF322}" destId="{642F86B9-5FCC-4FC7-AE5A-F2A3C8BBF5B6}" srcOrd="1" destOrd="0" parTransId="{BA60745C-935C-4A98-AB24-5FD6BA78D7B0}" sibTransId="{4053395E-6645-409A-A9C4-49A63D6B9FF0}"/>
    <dgm:cxn modelId="{C2A8F0E8-120C-42F2-8207-0CDA18BC3603}" type="presOf" srcId="{47EC378C-983D-46B7-804B-46A45961D06C}" destId="{9B8737AF-855C-4424-8E17-D238F6375CA9}" srcOrd="0" destOrd="0" presId="urn:microsoft.com/office/officeart/2005/8/layout/equation2"/>
    <dgm:cxn modelId="{939B1DE9-193D-41E6-9A8C-B4569914CB20}" type="presOf" srcId="{4D666968-EF57-4AFC-AE32-BA37AFBE4CCB}" destId="{6128FC92-F59E-4449-A2B5-B990539BDD44}" srcOrd="1" destOrd="0" presId="urn:microsoft.com/office/officeart/2005/8/layout/equation2"/>
    <dgm:cxn modelId="{6D8F21F8-5FA5-4B45-BD4E-8465371095F1}" type="presOf" srcId="{4053395E-6645-409A-A9C4-49A63D6B9FF0}" destId="{FAAB8739-1B4B-4EE1-9143-A627AAEF5783}" srcOrd="0" destOrd="0" presId="urn:microsoft.com/office/officeart/2005/8/layout/equation2"/>
    <dgm:cxn modelId="{BF233934-27CF-4211-9A15-B48D58506F09}" type="presParOf" srcId="{E57BB3C0-5691-403F-9D75-99F109A535FE}" destId="{77A45A17-F4F1-42A8-A52E-852ACB0A6C2A}" srcOrd="0" destOrd="0" presId="urn:microsoft.com/office/officeart/2005/8/layout/equation2"/>
    <dgm:cxn modelId="{808A178F-5F34-4008-9A05-952F4CDC08B2}" type="presParOf" srcId="{77A45A17-F4F1-42A8-A52E-852ACB0A6C2A}" destId="{9EACCA73-4081-4609-AC02-79932ADFE889}" srcOrd="0" destOrd="0" presId="urn:microsoft.com/office/officeart/2005/8/layout/equation2"/>
    <dgm:cxn modelId="{31EB68B2-64F0-452D-A9BF-9A6C5BE3811E}" type="presParOf" srcId="{77A45A17-F4F1-42A8-A52E-852ACB0A6C2A}" destId="{1D67DC1E-1DDE-4E8B-B0EB-3B079FC6906B}" srcOrd="1" destOrd="0" presId="urn:microsoft.com/office/officeart/2005/8/layout/equation2"/>
    <dgm:cxn modelId="{86BBEF70-DF34-4350-8489-C70C205C8414}" type="presParOf" srcId="{77A45A17-F4F1-42A8-A52E-852ACB0A6C2A}" destId="{9B8737AF-855C-4424-8E17-D238F6375CA9}" srcOrd="2" destOrd="0" presId="urn:microsoft.com/office/officeart/2005/8/layout/equation2"/>
    <dgm:cxn modelId="{B23E3918-8EC6-48F5-A1B6-1669EF2DDC32}" type="presParOf" srcId="{77A45A17-F4F1-42A8-A52E-852ACB0A6C2A}" destId="{3FA8AC46-85A3-43B2-9133-B08A2E685E3C}" srcOrd="3" destOrd="0" presId="urn:microsoft.com/office/officeart/2005/8/layout/equation2"/>
    <dgm:cxn modelId="{68341E19-21B0-4B57-AEC2-0B0AE82213E9}" type="presParOf" srcId="{77A45A17-F4F1-42A8-A52E-852ACB0A6C2A}" destId="{8706C406-7983-403C-850B-CDAE1DC5F3E3}" srcOrd="4" destOrd="0" presId="urn:microsoft.com/office/officeart/2005/8/layout/equation2"/>
    <dgm:cxn modelId="{555BE311-F811-4E22-9831-E61919A3140C}" type="presParOf" srcId="{77A45A17-F4F1-42A8-A52E-852ACB0A6C2A}" destId="{54D77951-CD66-424E-AD0A-4A08DA8AB935}" srcOrd="5" destOrd="0" presId="urn:microsoft.com/office/officeart/2005/8/layout/equation2"/>
    <dgm:cxn modelId="{6CC38319-C636-487E-A8CD-211B52A2C29A}" type="presParOf" srcId="{77A45A17-F4F1-42A8-A52E-852ACB0A6C2A}" destId="{FAAB8739-1B4B-4EE1-9143-A627AAEF5783}" srcOrd="6" destOrd="0" presId="urn:microsoft.com/office/officeart/2005/8/layout/equation2"/>
    <dgm:cxn modelId="{260AB5AD-BFDF-4450-A1E8-31F127B3276D}" type="presParOf" srcId="{77A45A17-F4F1-42A8-A52E-852ACB0A6C2A}" destId="{70BE101C-FF45-424E-9342-52E74CCDB884}" srcOrd="7" destOrd="0" presId="urn:microsoft.com/office/officeart/2005/8/layout/equation2"/>
    <dgm:cxn modelId="{6155B435-4D5C-4609-A9D9-E4C2790A35CD}" type="presParOf" srcId="{77A45A17-F4F1-42A8-A52E-852ACB0A6C2A}" destId="{3B29DFFA-EC65-4377-B61D-7116EFCC7504}" srcOrd="8" destOrd="0" presId="urn:microsoft.com/office/officeart/2005/8/layout/equation2"/>
    <dgm:cxn modelId="{416EDD7F-BC4B-4F84-8302-7E7CC83FB446}" type="presParOf" srcId="{E57BB3C0-5691-403F-9D75-99F109A535FE}" destId="{78A9904F-754E-4AD2-8D0C-5C10EE5A9D51}" srcOrd="1" destOrd="0" presId="urn:microsoft.com/office/officeart/2005/8/layout/equation2"/>
    <dgm:cxn modelId="{C30CC051-B852-4108-9D1C-9BCCF86ACACE}" type="presParOf" srcId="{78A9904F-754E-4AD2-8D0C-5C10EE5A9D51}" destId="{6128FC92-F59E-4449-A2B5-B990539BDD44}" srcOrd="0" destOrd="0" presId="urn:microsoft.com/office/officeart/2005/8/layout/equation2"/>
    <dgm:cxn modelId="{D22D85A0-8113-47E4-BFCC-EA6386C0AD48}" type="presParOf" srcId="{E57BB3C0-5691-403F-9D75-99F109A535FE}" destId="{6F3CB253-9826-4EAB-8E33-E5AF4F9DC9D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30BDA4-A1F8-4508-8EF7-4B817318624A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46765B8-734E-4999-B7CB-2686DA8E081B}">
      <dgm:prSet phldrT="[Teksti]"/>
      <dgm:spPr/>
      <dgm:t>
        <a:bodyPr/>
        <a:lstStyle/>
        <a:p>
          <a:r>
            <a:rPr lang="fi-FI">
              <a:solidFill>
                <a:srgbClr val="0070C0"/>
              </a:solidFill>
            </a:rPr>
            <a:t>Asiakkaasta/ asukkaasta potilaaksi</a:t>
          </a:r>
        </a:p>
      </dgm:t>
    </dgm:pt>
    <dgm:pt modelId="{302AAB84-76E5-43A5-9A65-67918F98A6E7}" type="parTrans" cxnId="{51D83A1E-A817-4C00-B611-133C197A8962}">
      <dgm:prSet/>
      <dgm:spPr/>
      <dgm:t>
        <a:bodyPr/>
        <a:lstStyle/>
        <a:p>
          <a:endParaRPr lang="fi-FI"/>
        </a:p>
      </dgm:t>
    </dgm:pt>
    <dgm:pt modelId="{5528B024-ED39-443D-B090-3AD0F1A815B6}" type="sibTrans" cxnId="{51D83A1E-A817-4C00-B611-133C197A8962}">
      <dgm:prSet/>
      <dgm:spPr/>
      <dgm:t>
        <a:bodyPr/>
        <a:lstStyle/>
        <a:p>
          <a:endParaRPr lang="fi-FI"/>
        </a:p>
      </dgm:t>
    </dgm:pt>
    <dgm:pt modelId="{4CB70D40-6937-46CD-A21C-6AA0A139227C}">
      <dgm:prSet phldrT="[Teksti]"/>
      <dgm:spPr/>
      <dgm:t>
        <a:bodyPr/>
        <a:lstStyle/>
        <a:p>
          <a:pPr algn="ctr" rtl="0"/>
          <a:r>
            <a:rPr lang="fi-FI"/>
            <a:t>Kotihoidon /asumispalvelun hoitajan täyttämä esitietolomake mukana;</a:t>
          </a:r>
          <a:r>
            <a:rPr lang="fi-FI">
              <a:latin typeface="Arial"/>
            </a:rPr>
            <a:t> </a:t>
          </a:r>
          <a:r>
            <a:rPr lang="fi-FI"/>
            <a:t>tiedot siirretään esitietolomakkeesta potilastietojärjestelmään</a:t>
          </a:r>
        </a:p>
        <a:p>
          <a:pPr algn="l"/>
          <a:r>
            <a:rPr lang="fi-FI"/>
            <a:t>  Muut tukipalvelut; ensiarviolomake täytetään päivystyksessä/ osastolla</a:t>
          </a:r>
          <a:endParaRPr lang="fi-FI">
            <a:latin typeface="Arial"/>
          </a:endParaRPr>
        </a:p>
      </dgm:t>
    </dgm:pt>
    <dgm:pt modelId="{08B52472-7CC1-4292-BEF7-BB396A0F059F}" type="parTrans" cxnId="{FE86118F-A36D-42D9-9A83-F9A71F3404CF}">
      <dgm:prSet/>
      <dgm:spPr/>
      <dgm:t>
        <a:bodyPr/>
        <a:lstStyle/>
        <a:p>
          <a:endParaRPr lang="fi-FI"/>
        </a:p>
      </dgm:t>
    </dgm:pt>
    <dgm:pt modelId="{FB16F659-60D7-4319-878E-D4E7CE07166C}" type="sibTrans" cxnId="{FE86118F-A36D-42D9-9A83-F9A71F3404CF}">
      <dgm:prSet/>
      <dgm:spPr/>
      <dgm:t>
        <a:bodyPr/>
        <a:lstStyle/>
        <a:p>
          <a:endParaRPr lang="fi-FI"/>
        </a:p>
      </dgm:t>
    </dgm:pt>
    <dgm:pt modelId="{BCE9B57B-0676-437D-ACBF-3D8A22D2E872}">
      <dgm:prSet phldrT="[Teksti]"/>
      <dgm:spPr/>
      <dgm:t>
        <a:bodyPr/>
        <a:lstStyle/>
        <a:p>
          <a:r>
            <a:rPr lang="fi-FI"/>
            <a:t>Ensiarviolomakkeen tietoselvitys tulotilanteessa päivystys/ osastot (</a:t>
          </a:r>
          <a:r>
            <a:rPr lang="fi-FI" err="1"/>
            <a:t>esh</a:t>
          </a:r>
          <a:r>
            <a:rPr lang="fi-FI"/>
            <a:t> &amp; </a:t>
          </a:r>
          <a:r>
            <a:rPr lang="fi-FI" err="1"/>
            <a:t>pth</a:t>
          </a:r>
          <a:r>
            <a:rPr lang="fi-FI"/>
            <a:t>)</a:t>
          </a:r>
        </a:p>
      </dgm:t>
    </dgm:pt>
    <dgm:pt modelId="{7F0D639B-044D-4BD8-8D37-94C80B6908C9}" type="parTrans" cxnId="{6E20BA25-25B5-4416-981B-D4FDCCAD9DEE}">
      <dgm:prSet/>
      <dgm:spPr/>
      <dgm:t>
        <a:bodyPr/>
        <a:lstStyle/>
        <a:p>
          <a:endParaRPr lang="fi-FI"/>
        </a:p>
      </dgm:t>
    </dgm:pt>
    <dgm:pt modelId="{7954D7CF-3186-43B5-AEB0-1B5D35BAB139}" type="sibTrans" cxnId="{6E20BA25-25B5-4416-981B-D4FDCCAD9DEE}">
      <dgm:prSet/>
      <dgm:spPr/>
      <dgm:t>
        <a:bodyPr/>
        <a:lstStyle/>
        <a:p>
          <a:endParaRPr lang="fi-FI"/>
        </a:p>
      </dgm:t>
    </dgm:pt>
    <dgm:pt modelId="{DBBDA083-D9FB-40A5-8DC9-30C140544854}">
      <dgm:prSet phldrT="[Teksti]"/>
      <dgm:spPr/>
      <dgm:t>
        <a:bodyPr/>
        <a:lstStyle/>
        <a:p>
          <a:r>
            <a:rPr lang="fi-FI">
              <a:solidFill>
                <a:srgbClr val="0070C0"/>
              </a:solidFill>
            </a:rPr>
            <a:t>Palvelujen parissa/ Herännyt huoli palvelutarpeen arvioinnista</a:t>
          </a:r>
        </a:p>
      </dgm:t>
    </dgm:pt>
    <dgm:pt modelId="{A52CF846-C6F2-49D6-B61E-2742ACDAAEDE}" type="parTrans" cxnId="{726EFA13-8033-45D6-958A-F934ABEEDC85}">
      <dgm:prSet/>
      <dgm:spPr/>
      <dgm:t>
        <a:bodyPr/>
        <a:lstStyle/>
        <a:p>
          <a:endParaRPr lang="fi-FI"/>
        </a:p>
      </dgm:t>
    </dgm:pt>
    <dgm:pt modelId="{AA5C289D-2599-4694-8894-7C58915C3D12}" type="sibTrans" cxnId="{726EFA13-8033-45D6-958A-F934ABEEDC85}">
      <dgm:prSet/>
      <dgm:spPr/>
      <dgm:t>
        <a:bodyPr/>
        <a:lstStyle/>
        <a:p>
          <a:endParaRPr lang="fi-FI"/>
        </a:p>
      </dgm:t>
    </dgm:pt>
    <dgm:pt modelId="{8EE74A1E-E5D6-4BD5-BC8D-31D684993E47}">
      <dgm:prSet phldrT="[Teksti]"/>
      <dgm:spPr/>
      <dgm:t>
        <a:bodyPr/>
        <a:lstStyle/>
        <a:p>
          <a:r>
            <a:rPr lang="fi-FI"/>
            <a:t>Erikoissairaanhoito: yhteys ensin potilaskoordinaattoriin. Perusterveydenhuolto: yhteys asiakas- ja palveluohjauksen omatyöntekijään jonka tiedot asiakkaalla potilastietojärjestelmässä. </a:t>
          </a:r>
        </a:p>
      </dgm:t>
    </dgm:pt>
    <dgm:pt modelId="{877DB0ED-92F0-46E4-A6D0-E03252EFDC51}" type="parTrans" cxnId="{F64C0AB1-0F5A-4B02-A974-5EFEA838A46C}">
      <dgm:prSet/>
      <dgm:spPr/>
      <dgm:t>
        <a:bodyPr/>
        <a:lstStyle/>
        <a:p>
          <a:endParaRPr lang="fi-FI"/>
        </a:p>
      </dgm:t>
    </dgm:pt>
    <dgm:pt modelId="{6130CD31-E5D2-4934-B258-793357DF26E7}" type="sibTrans" cxnId="{F64C0AB1-0F5A-4B02-A974-5EFEA838A46C}">
      <dgm:prSet/>
      <dgm:spPr/>
      <dgm:t>
        <a:bodyPr/>
        <a:lstStyle/>
        <a:p>
          <a:endParaRPr lang="fi-FI"/>
        </a:p>
      </dgm:t>
    </dgm:pt>
    <dgm:pt modelId="{D6FE6E12-018B-4F2F-9ABB-73557CC95AC0}">
      <dgm:prSet phldrT="[Teksti]"/>
      <dgm:spPr/>
      <dgm:t>
        <a:bodyPr/>
        <a:lstStyle/>
        <a:p>
          <a:r>
            <a:rPr lang="fi-FI"/>
            <a:t>Erikoissairaanhoito: Lääkärin arvio hoidon kestosta, yhteys ensin potilaskoordinaattoriin. Perusterveydenhuolto: yhteys ohjeiden mukaisesti (</a:t>
          </a:r>
          <a:r>
            <a:rPr lang="fi-FI" err="1"/>
            <a:t>ohjaus-ja</a:t>
          </a:r>
          <a:r>
            <a:rPr lang="fi-FI"/>
            <a:t> neuvonta, asiakas- ja palveluohjaus, fysioterapeuttiin, muistikoordinaattoriin </a:t>
          </a:r>
          <a:r>
            <a:rPr lang="fi-FI" err="1"/>
            <a:t>tmv</a:t>
          </a:r>
          <a:r>
            <a:rPr lang="fi-FI"/>
            <a:t>.)</a:t>
          </a:r>
        </a:p>
      </dgm:t>
    </dgm:pt>
    <dgm:pt modelId="{55892D5A-7692-4A70-845D-13281475E0E4}" type="parTrans" cxnId="{2BAE7AC8-F83A-496D-9B6F-9DC3DBF5C364}">
      <dgm:prSet/>
      <dgm:spPr/>
      <dgm:t>
        <a:bodyPr/>
        <a:lstStyle/>
        <a:p>
          <a:endParaRPr lang="fi-FI"/>
        </a:p>
      </dgm:t>
    </dgm:pt>
    <dgm:pt modelId="{52033D49-A83E-42EC-8821-B030983EE913}" type="sibTrans" cxnId="{2BAE7AC8-F83A-496D-9B6F-9DC3DBF5C364}">
      <dgm:prSet/>
      <dgm:spPr/>
      <dgm:t>
        <a:bodyPr/>
        <a:lstStyle/>
        <a:p>
          <a:endParaRPr lang="fi-FI"/>
        </a:p>
      </dgm:t>
    </dgm:pt>
    <dgm:pt modelId="{2764B932-FF91-445F-9393-05E293C4D08C}">
      <dgm:prSet phldrT="[Teksti]"/>
      <dgm:spPr/>
      <dgm:t>
        <a:bodyPr/>
        <a:lstStyle/>
        <a:p>
          <a:r>
            <a:rPr lang="fi-FI">
              <a:solidFill>
                <a:srgbClr val="0070C0"/>
              </a:solidFill>
            </a:rPr>
            <a:t>Yhteydenoton jälkitila</a:t>
          </a:r>
        </a:p>
      </dgm:t>
    </dgm:pt>
    <dgm:pt modelId="{EE9A0427-FE00-45D3-969C-EACD25B3CCF3}" type="parTrans" cxnId="{9BBC2254-6B93-4490-A3AA-B7839D2F1FA9}">
      <dgm:prSet/>
      <dgm:spPr/>
      <dgm:t>
        <a:bodyPr/>
        <a:lstStyle/>
        <a:p>
          <a:endParaRPr lang="fi-FI"/>
        </a:p>
      </dgm:t>
    </dgm:pt>
    <dgm:pt modelId="{159470B8-344B-4359-8F87-F729669154FC}" type="sibTrans" cxnId="{9BBC2254-6B93-4490-A3AA-B7839D2F1FA9}">
      <dgm:prSet/>
      <dgm:spPr/>
      <dgm:t>
        <a:bodyPr/>
        <a:lstStyle/>
        <a:p>
          <a:endParaRPr lang="fi-FI"/>
        </a:p>
      </dgm:t>
    </dgm:pt>
    <dgm:pt modelId="{B2581AB5-CF30-4872-A9FC-1703D2E196FD}">
      <dgm:prSet phldrT="[Teksti]"/>
      <dgm:spPr/>
      <dgm:t>
        <a:bodyPr/>
        <a:lstStyle/>
        <a:p>
          <a:r>
            <a:rPr lang="fi-FI"/>
            <a:t>Kotikuntoisuuden parantaminen ja kuntouttava työote toiminnassa. </a:t>
          </a:r>
        </a:p>
        <a:p>
          <a:r>
            <a:rPr lang="fi-FI"/>
            <a:t>Hoito kokonaisvaltaisemmin arvioivaa ja tavoitteellista. Tarve arvioida palveluja uudelleen havaitaan mahdollisimman varhaisessa vaiheessa.</a:t>
          </a:r>
        </a:p>
        <a:p>
          <a:r>
            <a:rPr lang="fi-FI"/>
            <a:t>Oikeat ammattilaiset oikeaan aikaan oikeassa paikassa- auttamassa potilasta kuntoutumaan ja ylläpitämään sekä edistämään toimintakykyään </a:t>
          </a:r>
        </a:p>
      </dgm:t>
    </dgm:pt>
    <dgm:pt modelId="{38DAB4CA-CE06-47B8-A31B-0A1369D23567}" type="parTrans" cxnId="{2C43ADB6-C021-4815-92C0-E97C9810DFF8}">
      <dgm:prSet/>
      <dgm:spPr/>
      <dgm:t>
        <a:bodyPr/>
        <a:lstStyle/>
        <a:p>
          <a:endParaRPr lang="fi-FI"/>
        </a:p>
      </dgm:t>
    </dgm:pt>
    <dgm:pt modelId="{E2666AF0-BC43-40ED-A0A2-67FAA9F33A9D}" type="sibTrans" cxnId="{2C43ADB6-C021-4815-92C0-E97C9810DFF8}">
      <dgm:prSet/>
      <dgm:spPr/>
      <dgm:t>
        <a:bodyPr/>
        <a:lstStyle/>
        <a:p>
          <a:endParaRPr lang="fi-FI"/>
        </a:p>
      </dgm:t>
    </dgm:pt>
    <dgm:pt modelId="{FBD6BA78-9ADA-49F4-AE2E-3BC1C5303C53}" type="pres">
      <dgm:prSet presAssocID="{EF30BDA4-A1F8-4508-8EF7-4B817318624A}" presName="Name0" presStyleCnt="0">
        <dgm:presLayoutVars>
          <dgm:dir/>
          <dgm:animLvl val="lvl"/>
          <dgm:resizeHandles val="exact"/>
        </dgm:presLayoutVars>
      </dgm:prSet>
      <dgm:spPr/>
    </dgm:pt>
    <dgm:pt modelId="{9B0423B9-4CD9-46C6-AB67-BEB3348E1742}" type="pres">
      <dgm:prSet presAssocID="{2764B932-FF91-445F-9393-05E293C4D08C}" presName="boxAndChildren" presStyleCnt="0"/>
      <dgm:spPr/>
    </dgm:pt>
    <dgm:pt modelId="{C9FD1962-78A8-43D3-8F4F-8AB56AAACC62}" type="pres">
      <dgm:prSet presAssocID="{2764B932-FF91-445F-9393-05E293C4D08C}" presName="parentTextBox" presStyleLbl="node1" presStyleIdx="0" presStyleCnt="3"/>
      <dgm:spPr/>
    </dgm:pt>
    <dgm:pt modelId="{BE9288F4-4533-4010-BB07-EF33BC3656B7}" type="pres">
      <dgm:prSet presAssocID="{2764B932-FF91-445F-9393-05E293C4D08C}" presName="entireBox" presStyleLbl="node1" presStyleIdx="0" presStyleCnt="3"/>
      <dgm:spPr/>
    </dgm:pt>
    <dgm:pt modelId="{BF00E911-F206-43A1-AA4B-DA66D5A40DD3}" type="pres">
      <dgm:prSet presAssocID="{2764B932-FF91-445F-9393-05E293C4D08C}" presName="descendantBox" presStyleCnt="0"/>
      <dgm:spPr/>
    </dgm:pt>
    <dgm:pt modelId="{89953AE0-6B8E-4A34-945A-7CD9B829BF1C}" type="pres">
      <dgm:prSet presAssocID="{B2581AB5-CF30-4872-A9FC-1703D2E196FD}" presName="childTextBox" presStyleLbl="fgAccFollowNode1" presStyleIdx="0" presStyleCnt="5" custLinFactNeighborY="531">
        <dgm:presLayoutVars>
          <dgm:bulletEnabled val="1"/>
        </dgm:presLayoutVars>
      </dgm:prSet>
      <dgm:spPr/>
    </dgm:pt>
    <dgm:pt modelId="{67638222-0652-4551-8DB3-92388DCA5561}" type="pres">
      <dgm:prSet presAssocID="{AA5C289D-2599-4694-8894-7C58915C3D12}" presName="sp" presStyleCnt="0"/>
      <dgm:spPr/>
    </dgm:pt>
    <dgm:pt modelId="{B35FF70D-7C4F-43AE-880F-8AD6736E0BA6}" type="pres">
      <dgm:prSet presAssocID="{DBBDA083-D9FB-40A5-8DC9-30C140544854}" presName="arrowAndChildren" presStyleCnt="0"/>
      <dgm:spPr/>
    </dgm:pt>
    <dgm:pt modelId="{2D42DF2F-975B-46D2-9047-B89F79A38E8C}" type="pres">
      <dgm:prSet presAssocID="{DBBDA083-D9FB-40A5-8DC9-30C140544854}" presName="parentTextArrow" presStyleLbl="node1" presStyleIdx="0" presStyleCnt="3"/>
      <dgm:spPr/>
    </dgm:pt>
    <dgm:pt modelId="{E11CBD40-1245-40FB-B9D0-780FE2169025}" type="pres">
      <dgm:prSet presAssocID="{DBBDA083-D9FB-40A5-8DC9-30C140544854}" presName="arrow" presStyleLbl="node1" presStyleIdx="1" presStyleCnt="3"/>
      <dgm:spPr/>
    </dgm:pt>
    <dgm:pt modelId="{4AAE43B8-1A3B-491E-965F-D5A370F40CF5}" type="pres">
      <dgm:prSet presAssocID="{DBBDA083-D9FB-40A5-8DC9-30C140544854}" presName="descendantArrow" presStyleCnt="0"/>
      <dgm:spPr/>
    </dgm:pt>
    <dgm:pt modelId="{A8332BF7-7607-431F-B8C5-02E75F79339C}" type="pres">
      <dgm:prSet presAssocID="{8EE74A1E-E5D6-4BD5-BC8D-31D684993E47}" presName="childTextArrow" presStyleLbl="fgAccFollowNode1" presStyleIdx="1" presStyleCnt="5">
        <dgm:presLayoutVars>
          <dgm:bulletEnabled val="1"/>
        </dgm:presLayoutVars>
      </dgm:prSet>
      <dgm:spPr/>
    </dgm:pt>
    <dgm:pt modelId="{3E6D7BF4-0D56-45E4-821D-27602163354A}" type="pres">
      <dgm:prSet presAssocID="{D6FE6E12-018B-4F2F-9ABB-73557CC95AC0}" presName="childTextArrow" presStyleLbl="fgAccFollowNode1" presStyleIdx="2" presStyleCnt="5">
        <dgm:presLayoutVars>
          <dgm:bulletEnabled val="1"/>
        </dgm:presLayoutVars>
      </dgm:prSet>
      <dgm:spPr/>
    </dgm:pt>
    <dgm:pt modelId="{114027CD-6716-4728-88AE-5CA459FB6D9A}" type="pres">
      <dgm:prSet presAssocID="{5528B024-ED39-443D-B090-3AD0F1A815B6}" presName="sp" presStyleCnt="0"/>
      <dgm:spPr/>
    </dgm:pt>
    <dgm:pt modelId="{0D182AC0-9195-4512-900C-C5176D2BBBCF}" type="pres">
      <dgm:prSet presAssocID="{F46765B8-734E-4999-B7CB-2686DA8E081B}" presName="arrowAndChildren" presStyleCnt="0"/>
      <dgm:spPr/>
    </dgm:pt>
    <dgm:pt modelId="{8EA48C0F-C164-490A-8A45-EC2B33E63F9A}" type="pres">
      <dgm:prSet presAssocID="{F46765B8-734E-4999-B7CB-2686DA8E081B}" presName="parentTextArrow" presStyleLbl="node1" presStyleIdx="1" presStyleCnt="3"/>
      <dgm:spPr/>
    </dgm:pt>
    <dgm:pt modelId="{EAB4E972-609B-41FD-BD8A-D53C68B58A07}" type="pres">
      <dgm:prSet presAssocID="{F46765B8-734E-4999-B7CB-2686DA8E081B}" presName="arrow" presStyleLbl="node1" presStyleIdx="2" presStyleCnt="3"/>
      <dgm:spPr/>
    </dgm:pt>
    <dgm:pt modelId="{A06CD24B-86D4-4F45-8C4E-D7C588770334}" type="pres">
      <dgm:prSet presAssocID="{F46765B8-734E-4999-B7CB-2686DA8E081B}" presName="descendantArrow" presStyleCnt="0"/>
      <dgm:spPr/>
    </dgm:pt>
    <dgm:pt modelId="{11F44DA7-A4D7-4C71-B33E-EBC7483D0F82}" type="pres">
      <dgm:prSet presAssocID="{4CB70D40-6937-46CD-A21C-6AA0A139227C}" presName="childTextArrow" presStyleLbl="fgAccFollowNode1" presStyleIdx="3" presStyleCnt="5">
        <dgm:presLayoutVars>
          <dgm:bulletEnabled val="1"/>
        </dgm:presLayoutVars>
      </dgm:prSet>
      <dgm:spPr/>
    </dgm:pt>
    <dgm:pt modelId="{CC7E3AB7-A0C3-4F31-9AD9-350483006B85}" type="pres">
      <dgm:prSet presAssocID="{BCE9B57B-0676-437D-ACBF-3D8A22D2E872}" presName="childTextArrow" presStyleLbl="fgAccFollowNode1" presStyleIdx="4" presStyleCnt="5">
        <dgm:presLayoutVars>
          <dgm:bulletEnabled val="1"/>
        </dgm:presLayoutVars>
      </dgm:prSet>
      <dgm:spPr/>
    </dgm:pt>
  </dgm:ptLst>
  <dgm:cxnLst>
    <dgm:cxn modelId="{726EFA13-8033-45D6-958A-F934ABEEDC85}" srcId="{EF30BDA4-A1F8-4508-8EF7-4B817318624A}" destId="{DBBDA083-D9FB-40A5-8DC9-30C140544854}" srcOrd="1" destOrd="0" parTransId="{A52CF846-C6F2-49D6-B61E-2742ACDAAEDE}" sibTransId="{AA5C289D-2599-4694-8894-7C58915C3D12}"/>
    <dgm:cxn modelId="{51D83A1E-A817-4C00-B611-133C197A8962}" srcId="{EF30BDA4-A1F8-4508-8EF7-4B817318624A}" destId="{F46765B8-734E-4999-B7CB-2686DA8E081B}" srcOrd="0" destOrd="0" parTransId="{302AAB84-76E5-43A5-9A65-67918F98A6E7}" sibTransId="{5528B024-ED39-443D-B090-3AD0F1A815B6}"/>
    <dgm:cxn modelId="{6E20BA25-25B5-4416-981B-D4FDCCAD9DEE}" srcId="{F46765B8-734E-4999-B7CB-2686DA8E081B}" destId="{BCE9B57B-0676-437D-ACBF-3D8A22D2E872}" srcOrd="1" destOrd="0" parTransId="{7F0D639B-044D-4BD8-8D37-94C80B6908C9}" sibTransId="{7954D7CF-3186-43B5-AEB0-1B5D35BAB139}"/>
    <dgm:cxn modelId="{BF211639-8D8D-4BE3-BCB9-14E8E88A358D}" type="presOf" srcId="{2764B932-FF91-445F-9393-05E293C4D08C}" destId="{C9FD1962-78A8-43D3-8F4F-8AB56AAACC62}" srcOrd="0" destOrd="0" presId="urn:microsoft.com/office/officeart/2005/8/layout/process4"/>
    <dgm:cxn modelId="{77351A60-EBED-4797-927F-E78A531EE3FD}" type="presOf" srcId="{BCE9B57B-0676-437D-ACBF-3D8A22D2E872}" destId="{CC7E3AB7-A0C3-4F31-9AD9-350483006B85}" srcOrd="0" destOrd="0" presId="urn:microsoft.com/office/officeart/2005/8/layout/process4"/>
    <dgm:cxn modelId="{342CD961-6957-4369-9E83-28359FA356E7}" type="presOf" srcId="{F46765B8-734E-4999-B7CB-2686DA8E081B}" destId="{8EA48C0F-C164-490A-8A45-EC2B33E63F9A}" srcOrd="0" destOrd="0" presId="urn:microsoft.com/office/officeart/2005/8/layout/process4"/>
    <dgm:cxn modelId="{EC2F0F42-2CB4-4772-B17A-E37ACCEB9BD4}" type="presOf" srcId="{DBBDA083-D9FB-40A5-8DC9-30C140544854}" destId="{2D42DF2F-975B-46D2-9047-B89F79A38E8C}" srcOrd="0" destOrd="0" presId="urn:microsoft.com/office/officeart/2005/8/layout/process4"/>
    <dgm:cxn modelId="{83A41666-2C96-46E8-B6BE-110A86562B55}" type="presOf" srcId="{F46765B8-734E-4999-B7CB-2686DA8E081B}" destId="{EAB4E972-609B-41FD-BD8A-D53C68B58A07}" srcOrd="1" destOrd="0" presId="urn:microsoft.com/office/officeart/2005/8/layout/process4"/>
    <dgm:cxn modelId="{9BBC2254-6B93-4490-A3AA-B7839D2F1FA9}" srcId="{EF30BDA4-A1F8-4508-8EF7-4B817318624A}" destId="{2764B932-FF91-445F-9393-05E293C4D08C}" srcOrd="2" destOrd="0" parTransId="{EE9A0427-FE00-45D3-969C-EACD25B3CCF3}" sibTransId="{159470B8-344B-4359-8F87-F729669154FC}"/>
    <dgm:cxn modelId="{9A2F318A-2474-4A1D-953A-9311B85F4C83}" type="presOf" srcId="{8EE74A1E-E5D6-4BD5-BC8D-31D684993E47}" destId="{A8332BF7-7607-431F-B8C5-02E75F79339C}" srcOrd="0" destOrd="0" presId="urn:microsoft.com/office/officeart/2005/8/layout/process4"/>
    <dgm:cxn modelId="{FE86118F-A36D-42D9-9A83-F9A71F3404CF}" srcId="{F46765B8-734E-4999-B7CB-2686DA8E081B}" destId="{4CB70D40-6937-46CD-A21C-6AA0A139227C}" srcOrd="0" destOrd="0" parTransId="{08B52472-7CC1-4292-BEF7-BB396A0F059F}" sibTransId="{FB16F659-60D7-4319-878E-D4E7CE07166C}"/>
    <dgm:cxn modelId="{F1223090-3E7E-4FD8-8F4D-D120D97021E5}" type="presOf" srcId="{B2581AB5-CF30-4872-A9FC-1703D2E196FD}" destId="{89953AE0-6B8E-4A34-945A-7CD9B829BF1C}" srcOrd="0" destOrd="0" presId="urn:microsoft.com/office/officeart/2005/8/layout/process4"/>
    <dgm:cxn modelId="{0AEF5896-6FBD-4292-BED7-E04FD85B4D88}" type="presOf" srcId="{4CB70D40-6937-46CD-A21C-6AA0A139227C}" destId="{11F44DA7-A4D7-4C71-B33E-EBC7483D0F82}" srcOrd="0" destOrd="0" presId="urn:microsoft.com/office/officeart/2005/8/layout/process4"/>
    <dgm:cxn modelId="{7229A6A1-2963-4A22-8691-1CCE1AB2E80D}" type="presOf" srcId="{2764B932-FF91-445F-9393-05E293C4D08C}" destId="{BE9288F4-4533-4010-BB07-EF33BC3656B7}" srcOrd="1" destOrd="0" presId="urn:microsoft.com/office/officeart/2005/8/layout/process4"/>
    <dgm:cxn modelId="{F64C0AB1-0F5A-4B02-A974-5EFEA838A46C}" srcId="{DBBDA083-D9FB-40A5-8DC9-30C140544854}" destId="{8EE74A1E-E5D6-4BD5-BC8D-31D684993E47}" srcOrd="0" destOrd="0" parTransId="{877DB0ED-92F0-46E4-A6D0-E03252EFDC51}" sibTransId="{6130CD31-E5D2-4934-B258-793357DF26E7}"/>
    <dgm:cxn modelId="{FA1B1DB1-6043-46B7-B096-20BA8D96E30D}" type="presOf" srcId="{EF30BDA4-A1F8-4508-8EF7-4B817318624A}" destId="{FBD6BA78-9ADA-49F4-AE2E-3BC1C5303C53}" srcOrd="0" destOrd="0" presId="urn:microsoft.com/office/officeart/2005/8/layout/process4"/>
    <dgm:cxn modelId="{2C43ADB6-C021-4815-92C0-E97C9810DFF8}" srcId="{2764B932-FF91-445F-9393-05E293C4D08C}" destId="{B2581AB5-CF30-4872-A9FC-1703D2E196FD}" srcOrd="0" destOrd="0" parTransId="{38DAB4CA-CE06-47B8-A31B-0A1369D23567}" sibTransId="{E2666AF0-BC43-40ED-A0A2-67FAA9F33A9D}"/>
    <dgm:cxn modelId="{2BAE7AC8-F83A-496D-9B6F-9DC3DBF5C364}" srcId="{DBBDA083-D9FB-40A5-8DC9-30C140544854}" destId="{D6FE6E12-018B-4F2F-9ABB-73557CC95AC0}" srcOrd="1" destOrd="0" parTransId="{55892D5A-7692-4A70-845D-13281475E0E4}" sibTransId="{52033D49-A83E-42EC-8821-B030983EE913}"/>
    <dgm:cxn modelId="{8B506FCF-ABFC-40AF-941B-24725E36F1B4}" type="presOf" srcId="{DBBDA083-D9FB-40A5-8DC9-30C140544854}" destId="{E11CBD40-1245-40FB-B9D0-780FE2169025}" srcOrd="1" destOrd="0" presId="urn:microsoft.com/office/officeart/2005/8/layout/process4"/>
    <dgm:cxn modelId="{DF501CE3-E8BD-49E3-B874-038699D6EB1C}" type="presOf" srcId="{D6FE6E12-018B-4F2F-9ABB-73557CC95AC0}" destId="{3E6D7BF4-0D56-45E4-821D-27602163354A}" srcOrd="0" destOrd="0" presId="urn:microsoft.com/office/officeart/2005/8/layout/process4"/>
    <dgm:cxn modelId="{091A243E-1959-4710-891A-B04346DD18DC}" type="presParOf" srcId="{FBD6BA78-9ADA-49F4-AE2E-3BC1C5303C53}" destId="{9B0423B9-4CD9-46C6-AB67-BEB3348E1742}" srcOrd="0" destOrd="0" presId="urn:microsoft.com/office/officeart/2005/8/layout/process4"/>
    <dgm:cxn modelId="{BBC52A1E-0EBB-48F5-A550-2AE882744042}" type="presParOf" srcId="{9B0423B9-4CD9-46C6-AB67-BEB3348E1742}" destId="{C9FD1962-78A8-43D3-8F4F-8AB56AAACC62}" srcOrd="0" destOrd="0" presId="urn:microsoft.com/office/officeart/2005/8/layout/process4"/>
    <dgm:cxn modelId="{002BAEB3-358B-40D9-91F6-CC3691E79713}" type="presParOf" srcId="{9B0423B9-4CD9-46C6-AB67-BEB3348E1742}" destId="{BE9288F4-4533-4010-BB07-EF33BC3656B7}" srcOrd="1" destOrd="0" presId="urn:microsoft.com/office/officeart/2005/8/layout/process4"/>
    <dgm:cxn modelId="{31B3744C-6CEC-419F-98AF-89DB48135E89}" type="presParOf" srcId="{9B0423B9-4CD9-46C6-AB67-BEB3348E1742}" destId="{BF00E911-F206-43A1-AA4B-DA66D5A40DD3}" srcOrd="2" destOrd="0" presId="urn:microsoft.com/office/officeart/2005/8/layout/process4"/>
    <dgm:cxn modelId="{AE3CBF18-78EB-4D6B-8839-82918BFAE18D}" type="presParOf" srcId="{BF00E911-F206-43A1-AA4B-DA66D5A40DD3}" destId="{89953AE0-6B8E-4A34-945A-7CD9B829BF1C}" srcOrd="0" destOrd="0" presId="urn:microsoft.com/office/officeart/2005/8/layout/process4"/>
    <dgm:cxn modelId="{C9589790-A145-407C-BC72-B70A6B7057D7}" type="presParOf" srcId="{FBD6BA78-9ADA-49F4-AE2E-3BC1C5303C53}" destId="{67638222-0652-4551-8DB3-92388DCA5561}" srcOrd="1" destOrd="0" presId="urn:microsoft.com/office/officeart/2005/8/layout/process4"/>
    <dgm:cxn modelId="{3EF68A0C-EC32-4129-B163-34A695D1F975}" type="presParOf" srcId="{FBD6BA78-9ADA-49F4-AE2E-3BC1C5303C53}" destId="{B35FF70D-7C4F-43AE-880F-8AD6736E0BA6}" srcOrd="2" destOrd="0" presId="urn:microsoft.com/office/officeart/2005/8/layout/process4"/>
    <dgm:cxn modelId="{C3BB00CE-CD42-4AB0-B133-F66B2A278D4B}" type="presParOf" srcId="{B35FF70D-7C4F-43AE-880F-8AD6736E0BA6}" destId="{2D42DF2F-975B-46D2-9047-B89F79A38E8C}" srcOrd="0" destOrd="0" presId="urn:microsoft.com/office/officeart/2005/8/layout/process4"/>
    <dgm:cxn modelId="{1ABA0DF8-672E-4068-8CB4-F5AABC2595D8}" type="presParOf" srcId="{B35FF70D-7C4F-43AE-880F-8AD6736E0BA6}" destId="{E11CBD40-1245-40FB-B9D0-780FE2169025}" srcOrd="1" destOrd="0" presId="urn:microsoft.com/office/officeart/2005/8/layout/process4"/>
    <dgm:cxn modelId="{3F5D873A-4AEF-4858-88A4-D9F1D93B4B44}" type="presParOf" srcId="{B35FF70D-7C4F-43AE-880F-8AD6736E0BA6}" destId="{4AAE43B8-1A3B-491E-965F-D5A370F40CF5}" srcOrd="2" destOrd="0" presId="urn:microsoft.com/office/officeart/2005/8/layout/process4"/>
    <dgm:cxn modelId="{E8191C03-6993-4BD5-93C2-20775C6FE1A2}" type="presParOf" srcId="{4AAE43B8-1A3B-491E-965F-D5A370F40CF5}" destId="{A8332BF7-7607-431F-B8C5-02E75F79339C}" srcOrd="0" destOrd="0" presId="urn:microsoft.com/office/officeart/2005/8/layout/process4"/>
    <dgm:cxn modelId="{783651B7-02C9-406F-9E5E-EA31124E21DE}" type="presParOf" srcId="{4AAE43B8-1A3B-491E-965F-D5A370F40CF5}" destId="{3E6D7BF4-0D56-45E4-821D-27602163354A}" srcOrd="1" destOrd="0" presId="urn:microsoft.com/office/officeart/2005/8/layout/process4"/>
    <dgm:cxn modelId="{E96099F5-E45C-423D-97DA-A2AA1990170D}" type="presParOf" srcId="{FBD6BA78-9ADA-49F4-AE2E-3BC1C5303C53}" destId="{114027CD-6716-4728-88AE-5CA459FB6D9A}" srcOrd="3" destOrd="0" presId="urn:microsoft.com/office/officeart/2005/8/layout/process4"/>
    <dgm:cxn modelId="{F0BE10D3-F79C-4C5A-9871-F26F2B50C844}" type="presParOf" srcId="{FBD6BA78-9ADA-49F4-AE2E-3BC1C5303C53}" destId="{0D182AC0-9195-4512-900C-C5176D2BBBCF}" srcOrd="4" destOrd="0" presId="urn:microsoft.com/office/officeart/2005/8/layout/process4"/>
    <dgm:cxn modelId="{2DBF3073-D5D3-40F3-9236-DF4D697E4E94}" type="presParOf" srcId="{0D182AC0-9195-4512-900C-C5176D2BBBCF}" destId="{8EA48C0F-C164-490A-8A45-EC2B33E63F9A}" srcOrd="0" destOrd="0" presId="urn:microsoft.com/office/officeart/2005/8/layout/process4"/>
    <dgm:cxn modelId="{6036EAE4-2352-4641-9A0A-112AC6F0460A}" type="presParOf" srcId="{0D182AC0-9195-4512-900C-C5176D2BBBCF}" destId="{EAB4E972-609B-41FD-BD8A-D53C68B58A07}" srcOrd="1" destOrd="0" presId="urn:microsoft.com/office/officeart/2005/8/layout/process4"/>
    <dgm:cxn modelId="{9A1575B1-FFCE-4E1C-906A-37C7A251697B}" type="presParOf" srcId="{0D182AC0-9195-4512-900C-C5176D2BBBCF}" destId="{A06CD24B-86D4-4F45-8C4E-D7C588770334}" srcOrd="2" destOrd="0" presId="urn:microsoft.com/office/officeart/2005/8/layout/process4"/>
    <dgm:cxn modelId="{A9BD1C71-A318-4B57-BBD8-2A0723A8F827}" type="presParOf" srcId="{A06CD24B-86D4-4F45-8C4E-D7C588770334}" destId="{11F44DA7-A4D7-4C71-B33E-EBC7483D0F82}" srcOrd="0" destOrd="0" presId="urn:microsoft.com/office/officeart/2005/8/layout/process4"/>
    <dgm:cxn modelId="{158F6063-EAA6-4B2F-BE9F-3C1514FEA255}" type="presParOf" srcId="{A06CD24B-86D4-4F45-8C4E-D7C588770334}" destId="{CC7E3AB7-A0C3-4F31-9AD9-350483006B8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220442-1FE3-4456-9D8C-68F3308A5A8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126A6C30-159E-42CA-8CDD-8C73CB211BCC}">
      <dgm:prSet phldrT="[Teksti]"/>
      <dgm:spPr/>
      <dgm:t>
        <a:bodyPr/>
        <a:lstStyle/>
        <a:p>
          <a:r>
            <a:rPr lang="fi-FI" b="1">
              <a:solidFill>
                <a:schemeClr val="tx1"/>
              </a:solidFill>
            </a:rPr>
            <a:t>Asukkaasta/ asiakkaasta potilaaksi</a:t>
          </a:r>
        </a:p>
      </dgm:t>
    </dgm:pt>
    <dgm:pt modelId="{A8241754-0A22-4C0A-BF27-0E5BDF0F27ED}" type="parTrans" cxnId="{0D36DDE1-9970-41B9-BF82-20C102C6BB91}">
      <dgm:prSet/>
      <dgm:spPr/>
      <dgm:t>
        <a:bodyPr/>
        <a:lstStyle/>
        <a:p>
          <a:endParaRPr lang="fi-FI"/>
        </a:p>
      </dgm:t>
    </dgm:pt>
    <dgm:pt modelId="{841139C9-F3F8-4D9B-8190-DA54F5D0D6D7}" type="sibTrans" cxnId="{0D36DDE1-9970-41B9-BF82-20C102C6BB91}">
      <dgm:prSet/>
      <dgm:spPr/>
      <dgm:t>
        <a:bodyPr/>
        <a:lstStyle/>
        <a:p>
          <a:endParaRPr lang="fi-FI"/>
        </a:p>
      </dgm:t>
    </dgm:pt>
    <dgm:pt modelId="{8442B552-ADF2-4723-A73E-6B0A0C0375FB}">
      <dgm:prSet phldrT="[Teksti]" custT="1"/>
      <dgm:spPr>
        <a:solidFill>
          <a:schemeClr val="accent1">
            <a:alpha val="26000"/>
          </a:schemeClr>
        </a:solidFill>
      </dgm:spPr>
      <dgm:t>
        <a:bodyPr/>
        <a:lstStyle/>
        <a:p>
          <a:pPr>
            <a:buFont typeface="+mj-lt"/>
            <a:buAutoNum type="alphaUcPeriod"/>
          </a:pPr>
          <a:r>
            <a:rPr lang="fi-FI" sz="1400"/>
            <a:t> Koti- ja asumispalvelujen asiakkaat: Lähettävän tahon esitietolomake</a:t>
          </a:r>
        </a:p>
      </dgm:t>
    </dgm:pt>
    <dgm:pt modelId="{729A13FC-B00F-4CEB-9CF1-63D54017C574}" type="parTrans" cxnId="{488ED0F6-961E-4788-8AE6-08B61104DD48}">
      <dgm:prSet/>
      <dgm:spPr/>
      <dgm:t>
        <a:bodyPr/>
        <a:lstStyle/>
        <a:p>
          <a:endParaRPr lang="fi-FI"/>
        </a:p>
      </dgm:t>
    </dgm:pt>
    <dgm:pt modelId="{15C34FD1-98F3-4E1C-9A59-3E253DDFE2EF}" type="sibTrans" cxnId="{488ED0F6-961E-4788-8AE6-08B61104DD48}">
      <dgm:prSet/>
      <dgm:spPr/>
      <dgm:t>
        <a:bodyPr/>
        <a:lstStyle/>
        <a:p>
          <a:endParaRPr lang="fi-FI"/>
        </a:p>
      </dgm:t>
    </dgm:pt>
    <dgm:pt modelId="{EB073DE6-3A43-415D-A4CE-3589F137E213}">
      <dgm:prSet phldrT="[Teksti]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fi-FI" b="1">
              <a:solidFill>
                <a:schemeClr val="tx1"/>
              </a:solidFill>
            </a:rPr>
            <a:t>Sairaanhoidossa: päivystys &amp; osastot (</a:t>
          </a:r>
          <a:r>
            <a:rPr lang="fi-FI" b="1" err="1">
              <a:solidFill>
                <a:schemeClr val="tx1"/>
              </a:solidFill>
            </a:rPr>
            <a:t>pth</a:t>
          </a:r>
          <a:r>
            <a:rPr lang="fi-FI" b="1">
              <a:solidFill>
                <a:schemeClr val="tx1"/>
              </a:solidFill>
            </a:rPr>
            <a:t> ja </a:t>
          </a:r>
          <a:r>
            <a:rPr lang="fi-FI" b="1" err="1">
              <a:solidFill>
                <a:schemeClr val="tx1"/>
              </a:solidFill>
            </a:rPr>
            <a:t>esh</a:t>
          </a:r>
          <a:r>
            <a:rPr lang="fi-FI" b="1">
              <a:solidFill>
                <a:schemeClr val="tx1"/>
              </a:solidFill>
            </a:rPr>
            <a:t>)</a:t>
          </a:r>
        </a:p>
      </dgm:t>
    </dgm:pt>
    <dgm:pt modelId="{C9FD805D-07BA-442A-BC7C-C22EFA40503B}" type="parTrans" cxnId="{12029570-45CB-4E8F-B794-D17FDCBCC6DB}">
      <dgm:prSet/>
      <dgm:spPr/>
      <dgm:t>
        <a:bodyPr/>
        <a:lstStyle/>
        <a:p>
          <a:endParaRPr lang="fi-FI"/>
        </a:p>
      </dgm:t>
    </dgm:pt>
    <dgm:pt modelId="{C4B552EC-60DB-4DB5-94EC-8B296FD80B09}" type="sibTrans" cxnId="{12029570-45CB-4E8F-B794-D17FDCBCC6DB}">
      <dgm:prSet/>
      <dgm:spPr/>
      <dgm:t>
        <a:bodyPr/>
        <a:lstStyle/>
        <a:p>
          <a:endParaRPr lang="fi-FI"/>
        </a:p>
      </dgm:t>
    </dgm:pt>
    <dgm:pt modelId="{1F0E8259-01F6-474F-945E-93A0597B2E11}">
      <dgm:prSet phldrT="[Teksti]" custT="1"/>
      <dgm:spPr>
        <a:solidFill>
          <a:schemeClr val="bg2">
            <a:lumMod val="40000"/>
            <a:lumOff val="60000"/>
            <a:alpha val="26000"/>
          </a:schemeClr>
        </a:solidFill>
      </dgm:spPr>
      <dgm:t>
        <a:bodyPr/>
        <a:lstStyle/>
        <a:p>
          <a:pPr>
            <a:buFont typeface="+mj-lt"/>
            <a:buAutoNum type="alphaUcPeriod"/>
          </a:pPr>
          <a:r>
            <a:rPr lang="fi-FI" sz="1400"/>
            <a:t>Tulohaastattelun yhteydessä ensiarviolomakkeen täyttö/asioiden selvitys</a:t>
          </a:r>
        </a:p>
      </dgm:t>
    </dgm:pt>
    <dgm:pt modelId="{5D02D263-58BC-4573-A4E6-7423864868BB}" type="parTrans" cxnId="{AAF5CBF3-7DAD-4C14-AB7A-721334E0C31F}">
      <dgm:prSet/>
      <dgm:spPr/>
      <dgm:t>
        <a:bodyPr/>
        <a:lstStyle/>
        <a:p>
          <a:endParaRPr lang="fi-FI"/>
        </a:p>
      </dgm:t>
    </dgm:pt>
    <dgm:pt modelId="{0065421C-A0D2-4936-B4D2-228574C829D4}" type="sibTrans" cxnId="{AAF5CBF3-7DAD-4C14-AB7A-721334E0C31F}">
      <dgm:prSet/>
      <dgm:spPr/>
      <dgm:t>
        <a:bodyPr/>
        <a:lstStyle/>
        <a:p>
          <a:endParaRPr lang="fi-FI"/>
        </a:p>
      </dgm:t>
    </dgm:pt>
    <dgm:pt modelId="{944870ED-766C-4E4D-B757-66A15D69700A}">
      <dgm:prSet phldrT="[Teksti]" custT="1"/>
      <dgm:spPr>
        <a:solidFill>
          <a:schemeClr val="bg2">
            <a:lumMod val="40000"/>
            <a:lumOff val="60000"/>
            <a:alpha val="26000"/>
          </a:schemeClr>
        </a:solidFill>
      </dgm:spPr>
      <dgm:t>
        <a:bodyPr/>
        <a:lstStyle/>
        <a:p>
          <a:pPr>
            <a:buFont typeface="+mj-lt"/>
            <a:buAutoNum type="alphaUcPeriod"/>
          </a:pPr>
          <a:r>
            <a:rPr lang="fi-FI" sz="1400"/>
            <a:t> Lähettävän tahon esitietolomakkeen tietojen kirjaus potilastietojärjestelmään viivytyksettä</a:t>
          </a:r>
        </a:p>
      </dgm:t>
    </dgm:pt>
    <dgm:pt modelId="{3D171FE4-5751-47E5-B994-6425F626CE33}" type="parTrans" cxnId="{811FF158-1F0F-4B22-AF79-E5C39E562433}">
      <dgm:prSet/>
      <dgm:spPr/>
      <dgm:t>
        <a:bodyPr/>
        <a:lstStyle/>
        <a:p>
          <a:endParaRPr lang="fi-FI"/>
        </a:p>
      </dgm:t>
    </dgm:pt>
    <dgm:pt modelId="{658D70E4-AB80-47B9-AFE0-15D4BA42BE11}" type="sibTrans" cxnId="{811FF158-1F0F-4B22-AF79-E5C39E562433}">
      <dgm:prSet/>
      <dgm:spPr/>
      <dgm:t>
        <a:bodyPr/>
        <a:lstStyle/>
        <a:p>
          <a:endParaRPr lang="fi-FI"/>
        </a:p>
      </dgm:t>
    </dgm:pt>
    <dgm:pt modelId="{4CDF52B8-4C00-4C7F-BEA0-9C37D64C2A05}">
      <dgm:prSet phldrT="[Teksti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fi-FI" b="1">
              <a:solidFill>
                <a:schemeClr val="tx1"/>
              </a:solidFill>
            </a:rPr>
            <a:t>Kotiutuminen</a:t>
          </a:r>
        </a:p>
        <a:p>
          <a:r>
            <a:rPr lang="fi-FI" b="1">
              <a:solidFill>
                <a:schemeClr val="tx1"/>
              </a:solidFill>
            </a:rPr>
            <a:t>Sairaalan toiminnan kannalta</a:t>
          </a:r>
        </a:p>
      </dgm:t>
    </dgm:pt>
    <dgm:pt modelId="{1A953BBA-2200-4C20-8588-2B70413C0828}" type="parTrans" cxnId="{265EA344-19FE-469B-9D13-46A0ACC63A7F}">
      <dgm:prSet/>
      <dgm:spPr/>
      <dgm:t>
        <a:bodyPr/>
        <a:lstStyle/>
        <a:p>
          <a:endParaRPr lang="fi-FI"/>
        </a:p>
      </dgm:t>
    </dgm:pt>
    <dgm:pt modelId="{5DA4C84F-AFF5-4097-9F37-E4EB380A908A}" type="sibTrans" cxnId="{265EA344-19FE-469B-9D13-46A0ACC63A7F}">
      <dgm:prSet/>
      <dgm:spPr/>
      <dgm:t>
        <a:bodyPr/>
        <a:lstStyle/>
        <a:p>
          <a:endParaRPr lang="fi-FI"/>
        </a:p>
      </dgm:t>
    </dgm:pt>
    <dgm:pt modelId="{04BF72C3-FE7F-4B1F-82ED-C8437AABB7D0}">
      <dgm:prSet phldrT="[Teksti]" custT="1"/>
      <dgm:spPr>
        <a:solidFill>
          <a:schemeClr val="bg2">
            <a:lumMod val="20000"/>
            <a:lumOff val="80000"/>
            <a:alpha val="26000"/>
          </a:schemeClr>
        </a:solidFill>
      </dgm:spPr>
      <dgm:t>
        <a:bodyPr/>
        <a:lstStyle/>
        <a:p>
          <a:r>
            <a:rPr lang="fi-FI" sz="1400"/>
            <a:t> Erikoissairaanhoidon puolella konsultointi potilaskoordinaattorin kanssa arviointia ajatellen</a:t>
          </a:r>
        </a:p>
      </dgm:t>
    </dgm:pt>
    <dgm:pt modelId="{A66C654E-9D56-4A12-AC2D-143528E6FD4C}" type="parTrans" cxnId="{FC64E06F-09A7-46FD-BEE6-33C5D870A83F}">
      <dgm:prSet/>
      <dgm:spPr/>
      <dgm:t>
        <a:bodyPr/>
        <a:lstStyle/>
        <a:p>
          <a:endParaRPr lang="fi-FI"/>
        </a:p>
      </dgm:t>
    </dgm:pt>
    <dgm:pt modelId="{D76AB7EA-EE60-4605-BA94-B14A37C15821}" type="sibTrans" cxnId="{FC64E06F-09A7-46FD-BEE6-33C5D870A83F}">
      <dgm:prSet/>
      <dgm:spPr/>
      <dgm:t>
        <a:bodyPr/>
        <a:lstStyle/>
        <a:p>
          <a:endParaRPr lang="fi-FI"/>
        </a:p>
      </dgm:t>
    </dgm:pt>
    <dgm:pt modelId="{0B41891B-8D9D-4A9F-925D-BAF535D0AA48}">
      <dgm:prSet phldrT="[Teksti]" custT="1"/>
      <dgm:spPr>
        <a:solidFill>
          <a:schemeClr val="accent1">
            <a:alpha val="26000"/>
          </a:schemeClr>
        </a:solidFill>
      </dgm:spPr>
      <dgm:t>
        <a:bodyPr/>
        <a:lstStyle/>
        <a:p>
          <a:pPr>
            <a:buFont typeface="+mj-lt"/>
            <a:buAutoNum type="alphaUcPeriod"/>
          </a:pPr>
          <a:r>
            <a:rPr lang="fi-FI" sz="1400"/>
            <a:t> Ikääntyvät hyvinvointialueen asukkaat/ aikuinen; huoli herännyt</a:t>
          </a:r>
        </a:p>
      </dgm:t>
    </dgm:pt>
    <dgm:pt modelId="{C277CB3F-18C7-4DE2-9F0C-7C5F6F014317}" type="parTrans" cxnId="{4A4AE057-F88E-47D3-BC9F-90016C58C217}">
      <dgm:prSet/>
      <dgm:spPr/>
      <dgm:t>
        <a:bodyPr/>
        <a:lstStyle/>
        <a:p>
          <a:endParaRPr lang="fi-FI"/>
        </a:p>
      </dgm:t>
    </dgm:pt>
    <dgm:pt modelId="{F329449A-64D5-4257-8C2A-EA9E9201EBBD}" type="sibTrans" cxnId="{4A4AE057-F88E-47D3-BC9F-90016C58C217}">
      <dgm:prSet/>
      <dgm:spPr/>
      <dgm:t>
        <a:bodyPr/>
        <a:lstStyle/>
        <a:p>
          <a:endParaRPr lang="fi-FI"/>
        </a:p>
      </dgm:t>
    </dgm:pt>
    <dgm:pt modelId="{76B201F0-439C-40EB-B046-5E38A399833D}">
      <dgm:prSet phldrT="[Teksti]" custT="1"/>
      <dgm:spPr>
        <a:solidFill>
          <a:schemeClr val="bg2">
            <a:lumMod val="20000"/>
            <a:lumOff val="80000"/>
            <a:alpha val="26000"/>
          </a:schemeClr>
        </a:solidFill>
      </dgm:spPr>
      <dgm:t>
        <a:bodyPr/>
        <a:lstStyle/>
        <a:p>
          <a:r>
            <a:rPr lang="fi-FI" sz="1400"/>
            <a:t>Turvallisen kotiutuksen tarkistuslista ammattilaiselle</a:t>
          </a:r>
        </a:p>
      </dgm:t>
    </dgm:pt>
    <dgm:pt modelId="{A9860920-6F11-4AC9-A153-AC79743046B5}" type="parTrans" cxnId="{B7197321-77FF-46D8-84E1-40F5E8BE5B85}">
      <dgm:prSet/>
      <dgm:spPr/>
      <dgm:t>
        <a:bodyPr/>
        <a:lstStyle/>
        <a:p>
          <a:endParaRPr lang="fi-FI"/>
        </a:p>
      </dgm:t>
    </dgm:pt>
    <dgm:pt modelId="{8A01DF13-D4C4-461D-A569-02B82F732B9F}" type="sibTrans" cxnId="{B7197321-77FF-46D8-84E1-40F5E8BE5B85}">
      <dgm:prSet/>
      <dgm:spPr/>
      <dgm:t>
        <a:bodyPr/>
        <a:lstStyle/>
        <a:p>
          <a:endParaRPr lang="fi-FI"/>
        </a:p>
      </dgm:t>
    </dgm:pt>
    <dgm:pt modelId="{CE58E831-C0A3-465B-B3F1-BAF30B3B63C1}">
      <dgm:prSet phldrT="[Teksti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fi-FI"/>
            <a:t> </a:t>
          </a:r>
          <a:r>
            <a:rPr lang="fi-FI" b="1">
              <a:solidFill>
                <a:schemeClr val="tx1"/>
              </a:solidFill>
            </a:rPr>
            <a:t>Ohjaus- ja neuvonta/ Palveluohjauksen osalta</a:t>
          </a:r>
        </a:p>
      </dgm:t>
    </dgm:pt>
    <dgm:pt modelId="{56E0FC06-0BF1-40AF-BDE6-62950EAD95EB}" type="parTrans" cxnId="{C03EE29D-5E92-4409-BD6A-B5291A12436E}">
      <dgm:prSet/>
      <dgm:spPr/>
      <dgm:t>
        <a:bodyPr/>
        <a:lstStyle/>
        <a:p>
          <a:endParaRPr lang="fi-FI"/>
        </a:p>
      </dgm:t>
    </dgm:pt>
    <dgm:pt modelId="{2ACB2EBD-D684-42EA-8D8F-3FC6B5ADCC1B}" type="sibTrans" cxnId="{C03EE29D-5E92-4409-BD6A-B5291A12436E}">
      <dgm:prSet/>
      <dgm:spPr/>
      <dgm:t>
        <a:bodyPr/>
        <a:lstStyle/>
        <a:p>
          <a:endParaRPr lang="fi-FI"/>
        </a:p>
      </dgm:t>
    </dgm:pt>
    <dgm:pt modelId="{00B573CD-30F5-4EFD-8B63-46F2A9B90BC7}">
      <dgm:prSet phldrT="[Teksti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fi-FI" b="1">
              <a:solidFill>
                <a:schemeClr val="tx1"/>
              </a:solidFill>
            </a:rPr>
            <a:t>Kotiutushoitajan/-tiimin ja kotihoidon osalta</a:t>
          </a:r>
        </a:p>
      </dgm:t>
    </dgm:pt>
    <dgm:pt modelId="{C0182A4B-A2C4-474C-A1C4-5DDED46F3656}" type="parTrans" cxnId="{9D508934-956C-4F7F-A7A9-7713319899D9}">
      <dgm:prSet/>
      <dgm:spPr/>
      <dgm:t>
        <a:bodyPr/>
        <a:lstStyle/>
        <a:p>
          <a:endParaRPr lang="fi-FI"/>
        </a:p>
      </dgm:t>
    </dgm:pt>
    <dgm:pt modelId="{AB0C34C6-1863-4481-B0E8-021C70B28AC7}" type="sibTrans" cxnId="{9D508934-956C-4F7F-A7A9-7713319899D9}">
      <dgm:prSet/>
      <dgm:spPr/>
      <dgm:t>
        <a:bodyPr/>
        <a:lstStyle/>
        <a:p>
          <a:endParaRPr lang="fi-FI"/>
        </a:p>
      </dgm:t>
    </dgm:pt>
    <dgm:pt modelId="{25DCC079-2570-460F-8D8F-CB6179CFD949}">
      <dgm:prSet custT="1"/>
      <dgm:spPr>
        <a:solidFill>
          <a:schemeClr val="accent5">
            <a:lumMod val="20000"/>
            <a:lumOff val="80000"/>
            <a:alpha val="26000"/>
          </a:schemeClr>
        </a:solidFill>
      </dgm:spPr>
      <dgm:t>
        <a:bodyPr/>
        <a:lstStyle/>
        <a:p>
          <a:r>
            <a:rPr lang="fi-FI" sz="1400"/>
            <a:t>Jos asiakas jo palveluissa, niin omatyöntekijä seuraa asiakkaan tilannetta ja tarpeen mukaan palvelujen uudelleen arviointi</a:t>
          </a:r>
        </a:p>
      </dgm:t>
    </dgm:pt>
    <dgm:pt modelId="{22DB533E-EE35-4E4A-B6F1-7A78A5538035}" type="parTrans" cxnId="{0CBFE8E9-9124-49C5-B0E4-433671037AD1}">
      <dgm:prSet/>
      <dgm:spPr/>
      <dgm:t>
        <a:bodyPr/>
        <a:lstStyle/>
        <a:p>
          <a:endParaRPr lang="fi-FI"/>
        </a:p>
      </dgm:t>
    </dgm:pt>
    <dgm:pt modelId="{7AC36420-580D-4609-8A9C-20CA4862C617}" type="sibTrans" cxnId="{0CBFE8E9-9124-49C5-B0E4-433671037AD1}">
      <dgm:prSet/>
      <dgm:spPr/>
      <dgm:t>
        <a:bodyPr/>
        <a:lstStyle/>
        <a:p>
          <a:endParaRPr lang="fi-FI"/>
        </a:p>
      </dgm:t>
    </dgm:pt>
    <dgm:pt modelId="{0220B3DB-017E-446A-B735-800CC6E05AF1}">
      <dgm:prSet phldrT="[Teksti]" custT="1"/>
      <dgm:spPr>
        <a:solidFill>
          <a:schemeClr val="bg2">
            <a:lumMod val="20000"/>
            <a:lumOff val="80000"/>
            <a:alpha val="26000"/>
          </a:schemeClr>
        </a:solidFill>
      </dgm:spPr>
      <dgm:t>
        <a:bodyPr/>
        <a:lstStyle/>
        <a:p>
          <a:r>
            <a:rPr lang="fi-FI" sz="1400"/>
            <a:t>Yhteistyö asiakas- ja palveluohjauksen, ja muiden asiakkaan toimintakyvyn arviointiin liittyvien tahojen kanssa</a:t>
          </a:r>
        </a:p>
      </dgm:t>
    </dgm:pt>
    <dgm:pt modelId="{16CC87F2-49BF-4451-81A5-FD22BD9F891E}" type="parTrans" cxnId="{7C9C7834-97C2-4B55-834F-974CBE17C867}">
      <dgm:prSet/>
      <dgm:spPr/>
      <dgm:t>
        <a:bodyPr/>
        <a:lstStyle/>
        <a:p>
          <a:endParaRPr lang="fi-FI"/>
        </a:p>
      </dgm:t>
    </dgm:pt>
    <dgm:pt modelId="{AEA0AEA2-F71D-4F70-AA1A-772F4EE71628}" type="sibTrans" cxnId="{7C9C7834-97C2-4B55-834F-974CBE17C867}">
      <dgm:prSet/>
      <dgm:spPr/>
      <dgm:t>
        <a:bodyPr/>
        <a:lstStyle/>
        <a:p>
          <a:endParaRPr lang="fi-FI"/>
        </a:p>
      </dgm:t>
    </dgm:pt>
    <dgm:pt modelId="{E0372425-76D7-4252-816F-CDB7805B4738}">
      <dgm:prSet custT="1"/>
      <dgm:spPr>
        <a:solidFill>
          <a:schemeClr val="accent5">
            <a:lumMod val="20000"/>
            <a:lumOff val="80000"/>
            <a:alpha val="26000"/>
          </a:schemeClr>
        </a:solidFill>
      </dgm:spPr>
      <dgm:t>
        <a:bodyPr/>
        <a:lstStyle/>
        <a:p>
          <a:r>
            <a:rPr lang="fi-FI" sz="1400"/>
            <a:t>Omatyöntekijän nimeäminen jos palvelujen/ kuntouttavan palvelutarpeen arviointijakson tarve</a:t>
          </a:r>
        </a:p>
      </dgm:t>
    </dgm:pt>
    <dgm:pt modelId="{533468D6-58C6-4FAA-88B9-585CE37C3CF7}" type="parTrans" cxnId="{3CD61870-48EC-4CE6-BCA5-9D16DC27C5F3}">
      <dgm:prSet/>
      <dgm:spPr/>
      <dgm:t>
        <a:bodyPr/>
        <a:lstStyle/>
        <a:p>
          <a:endParaRPr lang="fi-FI"/>
        </a:p>
      </dgm:t>
    </dgm:pt>
    <dgm:pt modelId="{E9D5BDFC-67F8-4D68-A697-4383114A0C83}" type="sibTrans" cxnId="{3CD61870-48EC-4CE6-BCA5-9D16DC27C5F3}">
      <dgm:prSet/>
      <dgm:spPr/>
      <dgm:t>
        <a:bodyPr/>
        <a:lstStyle/>
        <a:p>
          <a:endParaRPr lang="fi-FI"/>
        </a:p>
      </dgm:t>
    </dgm:pt>
    <dgm:pt modelId="{F4FF7DF9-73BF-46B7-8C2C-19971A66AA64}">
      <dgm:prSet phldrT="[Teksti]" custT="1"/>
      <dgm:spPr>
        <a:solidFill>
          <a:schemeClr val="bg2">
            <a:lumMod val="20000"/>
            <a:lumOff val="80000"/>
            <a:alpha val="26000"/>
          </a:schemeClr>
        </a:solidFill>
      </dgm:spPr>
      <dgm:t>
        <a:bodyPr/>
        <a:lstStyle/>
        <a:p>
          <a:r>
            <a:rPr lang="fi-FI" sz="1400"/>
            <a:t>kotiutuksen suunnittelu, toimintakyvyn ja kotikuntoisuuden arviointi (</a:t>
          </a:r>
          <a:r>
            <a:rPr lang="fi-FI" sz="1400" i="1"/>
            <a:t>myös kognitiivinen toimintakyky</a:t>
          </a:r>
          <a:r>
            <a:rPr lang="fi-FI" sz="1400"/>
            <a:t>)</a:t>
          </a:r>
        </a:p>
      </dgm:t>
    </dgm:pt>
    <dgm:pt modelId="{A0386407-098B-4B2D-A656-212079C47F66}" type="parTrans" cxnId="{2DF5899A-2190-4B1C-A8A4-8B8E03400747}">
      <dgm:prSet/>
      <dgm:spPr/>
      <dgm:t>
        <a:bodyPr/>
        <a:lstStyle/>
        <a:p>
          <a:endParaRPr lang="fi-FI"/>
        </a:p>
      </dgm:t>
    </dgm:pt>
    <dgm:pt modelId="{4F335AD0-B9D3-440F-A1BB-BDB43AA02A9C}" type="sibTrans" cxnId="{2DF5899A-2190-4B1C-A8A4-8B8E03400747}">
      <dgm:prSet/>
      <dgm:spPr/>
      <dgm:t>
        <a:bodyPr/>
        <a:lstStyle/>
        <a:p>
          <a:endParaRPr lang="fi-FI"/>
        </a:p>
      </dgm:t>
    </dgm:pt>
    <dgm:pt modelId="{AEF1EAB0-548A-4F1A-89A6-F97869FCE083}">
      <dgm:prSet custT="1"/>
      <dgm:spPr>
        <a:solidFill>
          <a:schemeClr val="accent5">
            <a:lumMod val="20000"/>
            <a:lumOff val="80000"/>
            <a:alpha val="26000"/>
          </a:schemeClr>
        </a:solidFill>
      </dgm:spPr>
      <dgm:t>
        <a:bodyPr/>
        <a:lstStyle/>
        <a:p>
          <a:r>
            <a:rPr lang="fi-FI" sz="1400"/>
            <a:t>Yhteistyötahojen ja palvelua tuottavien tahojen kanssa palvelujen aloitus ja turvallisen kotiutuksen suunnittelu &amp; varmistus</a:t>
          </a:r>
        </a:p>
      </dgm:t>
    </dgm:pt>
    <dgm:pt modelId="{3CEDA57A-8F8B-400C-9C64-6DAD5270D9D6}" type="parTrans" cxnId="{B54B4361-ED8B-4CA0-B530-5DF2D397A19E}">
      <dgm:prSet/>
      <dgm:spPr/>
      <dgm:t>
        <a:bodyPr/>
        <a:lstStyle/>
        <a:p>
          <a:endParaRPr lang="fi-FI"/>
        </a:p>
      </dgm:t>
    </dgm:pt>
    <dgm:pt modelId="{CC35179A-2A60-46B1-92F7-DA9577032B7F}" type="sibTrans" cxnId="{B54B4361-ED8B-4CA0-B530-5DF2D397A19E}">
      <dgm:prSet/>
      <dgm:spPr/>
      <dgm:t>
        <a:bodyPr/>
        <a:lstStyle/>
        <a:p>
          <a:endParaRPr lang="fi-FI"/>
        </a:p>
      </dgm:t>
    </dgm:pt>
    <dgm:pt modelId="{5955A1FC-A41C-460E-904B-1A44693778C6}">
      <dgm:prSet custT="1"/>
      <dgm:spPr>
        <a:solidFill>
          <a:schemeClr val="accent5">
            <a:lumMod val="20000"/>
            <a:lumOff val="80000"/>
            <a:alpha val="26000"/>
          </a:schemeClr>
        </a:solidFill>
      </dgm:spPr>
      <dgm:t>
        <a:bodyPr/>
        <a:lstStyle/>
        <a:p>
          <a:r>
            <a:rPr lang="fi-FI" sz="1400"/>
            <a:t>Asiakkaan tarpeisiin pohjautuvien ammattilaisten kontaktointi yhteistyössä osaston kanssa (esim. muistikoordinaattori, FT TT)</a:t>
          </a:r>
        </a:p>
      </dgm:t>
    </dgm:pt>
    <dgm:pt modelId="{06D9F03B-AF70-48A9-B29E-263FB13B014A}" type="parTrans" cxnId="{AC081D9F-603F-48B4-AB90-A85FE50432A8}">
      <dgm:prSet/>
      <dgm:spPr/>
      <dgm:t>
        <a:bodyPr/>
        <a:lstStyle/>
        <a:p>
          <a:endParaRPr lang="fi-FI"/>
        </a:p>
      </dgm:t>
    </dgm:pt>
    <dgm:pt modelId="{EDEC4B29-209E-439E-BB9F-4778B29845D3}" type="sibTrans" cxnId="{AC081D9F-603F-48B4-AB90-A85FE50432A8}">
      <dgm:prSet/>
      <dgm:spPr/>
      <dgm:t>
        <a:bodyPr/>
        <a:lstStyle/>
        <a:p>
          <a:endParaRPr lang="fi-FI"/>
        </a:p>
      </dgm:t>
    </dgm:pt>
    <dgm:pt modelId="{EAD5EE39-1D3A-4434-820E-E8E3D322ABCA}">
      <dgm:prSet custT="1"/>
      <dgm:spPr>
        <a:solidFill>
          <a:schemeClr val="accent5">
            <a:lumMod val="20000"/>
            <a:lumOff val="80000"/>
            <a:alpha val="26000"/>
          </a:schemeClr>
        </a:solidFill>
      </dgm:spPr>
      <dgm:t>
        <a:bodyPr/>
        <a:lstStyle/>
        <a:p>
          <a:r>
            <a:rPr lang="fi-FI" sz="1400"/>
            <a:t>Palvelutarpeen alkuselvitykset yhteistyössä osaston kanssa ja tarvittaessa arviointikäynti osastolla </a:t>
          </a:r>
        </a:p>
      </dgm:t>
    </dgm:pt>
    <dgm:pt modelId="{F06CC9D7-DFCB-4C45-ABBE-8CA8EB5602FE}" type="parTrans" cxnId="{09F075C2-487E-4C66-819A-178653954AC1}">
      <dgm:prSet/>
      <dgm:spPr/>
      <dgm:t>
        <a:bodyPr/>
        <a:lstStyle/>
        <a:p>
          <a:endParaRPr lang="fi-FI"/>
        </a:p>
      </dgm:t>
    </dgm:pt>
    <dgm:pt modelId="{AD4A138E-C049-4574-9DB8-E5E7929FEF3C}" type="sibTrans" cxnId="{09F075C2-487E-4C66-819A-178653954AC1}">
      <dgm:prSet/>
      <dgm:spPr/>
      <dgm:t>
        <a:bodyPr/>
        <a:lstStyle/>
        <a:p>
          <a:endParaRPr lang="fi-FI"/>
        </a:p>
      </dgm:t>
    </dgm:pt>
    <dgm:pt modelId="{3AD812E3-3F0F-4F4D-9F9A-1EED3E134863}">
      <dgm:prSet custT="1"/>
      <dgm:spPr>
        <a:solidFill>
          <a:schemeClr val="accent5">
            <a:lumMod val="40000"/>
            <a:lumOff val="60000"/>
            <a:alpha val="26000"/>
          </a:schemeClr>
        </a:solidFill>
      </dgm:spPr>
      <dgm:t>
        <a:bodyPr/>
        <a:lstStyle/>
        <a:p>
          <a:r>
            <a:rPr lang="fi-FI" sz="1400"/>
            <a:t>Kotiutuksen suunnittelu omalta osaltaan jo heti asiakkaan lähettämisen jälkeen ( tarvittavat palveluntarpeen muutokset, apuvälineet, työvuorojen suunnittelu käyntiaikoja ja mahdollisia lisäyksiä ajatellen, palvelujen keskeytykset (ateria </a:t>
          </a:r>
          <a:r>
            <a:rPr lang="fi-FI" sz="1400" err="1"/>
            <a:t>yms</a:t>
          </a:r>
          <a:r>
            <a:rPr lang="fi-FI" sz="1400"/>
            <a:t>) </a:t>
          </a:r>
          <a:r>
            <a:rPr lang="fi-FI" sz="1400" err="1"/>
            <a:t>jne</a:t>
          </a:r>
          <a:r>
            <a:rPr lang="fi-FI" sz="1400"/>
            <a:t>)</a:t>
          </a:r>
        </a:p>
      </dgm:t>
    </dgm:pt>
    <dgm:pt modelId="{E62D4774-4AEA-4603-8B6C-04E8AF8262F4}" type="parTrans" cxnId="{D651BE86-A03B-43AC-A978-C3FE8A39286E}">
      <dgm:prSet/>
      <dgm:spPr/>
      <dgm:t>
        <a:bodyPr/>
        <a:lstStyle/>
        <a:p>
          <a:endParaRPr lang="fi-FI"/>
        </a:p>
      </dgm:t>
    </dgm:pt>
    <dgm:pt modelId="{D7B31974-2B08-4BA2-A4C1-B67589B51815}" type="sibTrans" cxnId="{D651BE86-A03B-43AC-A978-C3FE8A39286E}">
      <dgm:prSet/>
      <dgm:spPr/>
      <dgm:t>
        <a:bodyPr/>
        <a:lstStyle/>
        <a:p>
          <a:endParaRPr lang="fi-FI"/>
        </a:p>
      </dgm:t>
    </dgm:pt>
    <dgm:pt modelId="{C9489E5E-1976-4C74-9FD9-32D2006D5D18}">
      <dgm:prSet custT="1"/>
      <dgm:spPr>
        <a:solidFill>
          <a:schemeClr val="accent5">
            <a:lumMod val="40000"/>
            <a:lumOff val="60000"/>
            <a:alpha val="26000"/>
          </a:schemeClr>
        </a:solidFill>
      </dgm:spPr>
      <dgm:t>
        <a:bodyPr/>
        <a:lstStyle/>
        <a:p>
          <a:r>
            <a:rPr lang="fi-FI" sz="1400"/>
            <a:t>Kotihoidon tiedottaminen ja kotiutumisesta sopiminen</a:t>
          </a:r>
        </a:p>
      </dgm:t>
    </dgm:pt>
    <dgm:pt modelId="{205F4EFA-B18D-4B64-8B4C-BE695A564832}" type="parTrans" cxnId="{6F88E5B0-E1EA-4C8E-9741-3272EB81275B}">
      <dgm:prSet/>
      <dgm:spPr/>
      <dgm:t>
        <a:bodyPr/>
        <a:lstStyle/>
        <a:p>
          <a:endParaRPr lang="fi-FI"/>
        </a:p>
      </dgm:t>
    </dgm:pt>
    <dgm:pt modelId="{DDA7D9AE-BA52-45AE-8BE8-66411C35B35C}" type="sibTrans" cxnId="{6F88E5B0-E1EA-4C8E-9741-3272EB81275B}">
      <dgm:prSet/>
      <dgm:spPr/>
      <dgm:t>
        <a:bodyPr/>
        <a:lstStyle/>
        <a:p>
          <a:endParaRPr lang="fi-FI"/>
        </a:p>
      </dgm:t>
    </dgm:pt>
    <dgm:pt modelId="{95ED998A-E3F9-4FA1-8E84-7B8158BA26ED}">
      <dgm:prSet custT="1"/>
      <dgm:spPr>
        <a:solidFill>
          <a:schemeClr val="accent5">
            <a:lumMod val="40000"/>
            <a:lumOff val="60000"/>
            <a:alpha val="26000"/>
          </a:schemeClr>
        </a:solidFill>
      </dgm:spPr>
      <dgm:t>
        <a:bodyPr/>
        <a:lstStyle/>
        <a:p>
          <a:r>
            <a:rPr lang="fi-FI" sz="1400"/>
            <a:t>Asiakkaan jatkohoidon ja muiden lääkärin antamien ohjeistukien varmistaminen yhteistyössä osaston ja kotihoidon kanssa.</a:t>
          </a:r>
        </a:p>
      </dgm:t>
    </dgm:pt>
    <dgm:pt modelId="{09F07BE8-C1B8-450B-B04E-8A2B7082EA54}" type="parTrans" cxnId="{941E76AB-0635-4135-9970-601170131FCD}">
      <dgm:prSet/>
      <dgm:spPr/>
      <dgm:t>
        <a:bodyPr/>
        <a:lstStyle/>
        <a:p>
          <a:endParaRPr lang="fi-FI"/>
        </a:p>
      </dgm:t>
    </dgm:pt>
    <dgm:pt modelId="{41F0C9AF-401D-4916-BD48-1158D9D25619}" type="sibTrans" cxnId="{941E76AB-0635-4135-9970-601170131FCD}">
      <dgm:prSet/>
      <dgm:spPr/>
      <dgm:t>
        <a:bodyPr/>
        <a:lstStyle/>
        <a:p>
          <a:endParaRPr lang="fi-FI"/>
        </a:p>
      </dgm:t>
    </dgm:pt>
    <dgm:pt modelId="{06C02DFB-BEBB-4C61-B263-FCBDAE711D6E}">
      <dgm:prSet custT="1"/>
      <dgm:spPr>
        <a:solidFill>
          <a:schemeClr val="accent5">
            <a:lumMod val="40000"/>
            <a:lumOff val="60000"/>
            <a:alpha val="26000"/>
          </a:schemeClr>
        </a:solidFill>
      </dgm:spPr>
      <dgm:t>
        <a:bodyPr/>
        <a:lstStyle/>
        <a:p>
          <a:r>
            <a:rPr lang="fi-FI" sz="1400"/>
            <a:t>Yhteistyö osaston ja omatyöntekijän kanssa; mahdolliset tukipalvelujen aloitukset/ uudelleen käynnistykset, esimerkiksi ateriapalvelu, apteekki, turvapalvelu jne.</a:t>
          </a:r>
        </a:p>
      </dgm:t>
    </dgm:pt>
    <dgm:pt modelId="{343F37E8-845B-47B7-BC33-F1A4FB925482}" type="parTrans" cxnId="{CD4E6D05-6821-41E5-98C6-70B424EC87D8}">
      <dgm:prSet/>
      <dgm:spPr/>
      <dgm:t>
        <a:bodyPr/>
        <a:lstStyle/>
        <a:p>
          <a:endParaRPr lang="fi-FI"/>
        </a:p>
      </dgm:t>
    </dgm:pt>
    <dgm:pt modelId="{271378E5-414A-4890-8AB5-67C71E10E1BE}" type="sibTrans" cxnId="{CD4E6D05-6821-41E5-98C6-70B424EC87D8}">
      <dgm:prSet/>
      <dgm:spPr/>
      <dgm:t>
        <a:bodyPr/>
        <a:lstStyle/>
        <a:p>
          <a:endParaRPr lang="fi-FI"/>
        </a:p>
      </dgm:t>
    </dgm:pt>
    <dgm:pt modelId="{01E69E2C-D118-433F-BC88-28402B1CF35A}" type="pres">
      <dgm:prSet presAssocID="{B4220442-1FE3-4456-9D8C-68F3308A5A8C}" presName="linearFlow" presStyleCnt="0">
        <dgm:presLayoutVars>
          <dgm:dir/>
          <dgm:animLvl val="lvl"/>
          <dgm:resizeHandles val="exact"/>
        </dgm:presLayoutVars>
      </dgm:prSet>
      <dgm:spPr/>
    </dgm:pt>
    <dgm:pt modelId="{79E85A04-DBE7-4F5F-9CB4-9A3AC6F7A5C5}" type="pres">
      <dgm:prSet presAssocID="{126A6C30-159E-42CA-8CDD-8C73CB211BCC}" presName="composite" presStyleCnt="0"/>
      <dgm:spPr/>
    </dgm:pt>
    <dgm:pt modelId="{5C81063C-7836-41C9-9199-E33B5456E147}" type="pres">
      <dgm:prSet presAssocID="{126A6C30-159E-42CA-8CDD-8C73CB211BCC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E81BB8AE-9D7E-421B-8BA5-275B30D1F696}" type="pres">
      <dgm:prSet presAssocID="{126A6C30-159E-42CA-8CDD-8C73CB211BCC}" presName="descendantText" presStyleLbl="alignAcc1" presStyleIdx="0" presStyleCnt="5" custLinFactNeighborX="269" custLinFactNeighborY="-13793">
        <dgm:presLayoutVars>
          <dgm:bulletEnabled val="1"/>
        </dgm:presLayoutVars>
      </dgm:prSet>
      <dgm:spPr/>
    </dgm:pt>
    <dgm:pt modelId="{46530A4B-CA10-4912-8328-BDE2B9B01D6B}" type="pres">
      <dgm:prSet presAssocID="{841139C9-F3F8-4D9B-8190-DA54F5D0D6D7}" presName="sp" presStyleCnt="0"/>
      <dgm:spPr/>
    </dgm:pt>
    <dgm:pt modelId="{54888F0D-F784-4DAC-B420-AA1B55A5FCBA}" type="pres">
      <dgm:prSet presAssocID="{EB073DE6-3A43-415D-A4CE-3589F137E213}" presName="composite" presStyleCnt="0"/>
      <dgm:spPr/>
    </dgm:pt>
    <dgm:pt modelId="{E7CAE66B-6C38-4C73-9798-8ED4C7E75BC2}" type="pres">
      <dgm:prSet presAssocID="{EB073DE6-3A43-415D-A4CE-3589F137E213}" presName="parentText" presStyleLbl="alignNode1" presStyleIdx="1" presStyleCnt="5" custLinFactNeighborY="0">
        <dgm:presLayoutVars>
          <dgm:chMax val="1"/>
          <dgm:bulletEnabled val="1"/>
        </dgm:presLayoutVars>
      </dgm:prSet>
      <dgm:spPr/>
    </dgm:pt>
    <dgm:pt modelId="{2DF82BA9-CDA5-4D4E-939E-35A0E1BEC173}" type="pres">
      <dgm:prSet presAssocID="{EB073DE6-3A43-415D-A4CE-3589F137E213}" presName="descendantText" presStyleLbl="alignAcc1" presStyleIdx="1" presStyleCnt="5" custLinFactNeighborX="-173" custLinFactNeighborY="-25617">
        <dgm:presLayoutVars>
          <dgm:bulletEnabled val="1"/>
        </dgm:presLayoutVars>
      </dgm:prSet>
      <dgm:spPr/>
    </dgm:pt>
    <dgm:pt modelId="{548591FC-7926-48A7-B3A1-795F45B3DB8D}" type="pres">
      <dgm:prSet presAssocID="{C4B552EC-60DB-4DB5-94EC-8B296FD80B09}" presName="sp" presStyleCnt="0"/>
      <dgm:spPr/>
    </dgm:pt>
    <dgm:pt modelId="{1CCC8CC9-F648-4398-B771-34622A98EDA9}" type="pres">
      <dgm:prSet presAssocID="{4CDF52B8-4C00-4C7F-BEA0-9C37D64C2A05}" presName="composite" presStyleCnt="0"/>
      <dgm:spPr/>
    </dgm:pt>
    <dgm:pt modelId="{096F5007-E881-4152-A152-57C4581B9C1A}" type="pres">
      <dgm:prSet presAssocID="{4CDF52B8-4C00-4C7F-BEA0-9C37D64C2A05}" presName="parentText" presStyleLbl="alignNode1" presStyleIdx="2" presStyleCnt="5" custLinFactNeighborX="22" custLinFactNeighborY="0">
        <dgm:presLayoutVars>
          <dgm:chMax val="1"/>
          <dgm:bulletEnabled val="1"/>
        </dgm:presLayoutVars>
      </dgm:prSet>
      <dgm:spPr/>
    </dgm:pt>
    <dgm:pt modelId="{02F48BB1-2360-46AD-92D1-42A87F3A0172}" type="pres">
      <dgm:prSet presAssocID="{4CDF52B8-4C00-4C7F-BEA0-9C37D64C2A05}" presName="descendantText" presStyleLbl="alignAcc1" presStyleIdx="2" presStyleCnt="5" custScaleY="133968" custLinFactNeighborX="358" custLinFactNeighborY="-42904">
        <dgm:presLayoutVars>
          <dgm:bulletEnabled val="1"/>
        </dgm:presLayoutVars>
      </dgm:prSet>
      <dgm:spPr/>
    </dgm:pt>
    <dgm:pt modelId="{CEA0E737-49FA-4611-A9A9-86C46C73E0E6}" type="pres">
      <dgm:prSet presAssocID="{5DA4C84F-AFF5-4097-9F37-E4EB380A908A}" presName="sp" presStyleCnt="0"/>
      <dgm:spPr/>
    </dgm:pt>
    <dgm:pt modelId="{2EA29D98-0B76-43F5-86FD-2A2ACFC2BE24}" type="pres">
      <dgm:prSet presAssocID="{CE58E831-C0A3-465B-B3F1-BAF30B3B63C1}" presName="composite" presStyleCnt="0"/>
      <dgm:spPr/>
    </dgm:pt>
    <dgm:pt modelId="{205BC7BA-20EC-46D7-87D3-D5095A68354B}" type="pres">
      <dgm:prSet presAssocID="{CE58E831-C0A3-465B-B3F1-BAF30B3B63C1}" presName="parentText" presStyleLbl="alignNode1" presStyleIdx="3" presStyleCnt="5" custLinFactNeighborY="0">
        <dgm:presLayoutVars>
          <dgm:chMax val="1"/>
          <dgm:bulletEnabled val="1"/>
        </dgm:presLayoutVars>
      </dgm:prSet>
      <dgm:spPr/>
    </dgm:pt>
    <dgm:pt modelId="{8239AD64-F0A5-4EA0-93D8-36EBA388CB42}" type="pres">
      <dgm:prSet presAssocID="{CE58E831-C0A3-465B-B3F1-BAF30B3B63C1}" presName="descendantText" presStyleLbl="alignAcc1" presStyleIdx="3" presStyleCnt="5" custScaleY="159740" custLinFactNeighborY="-44931">
        <dgm:presLayoutVars>
          <dgm:bulletEnabled val="1"/>
        </dgm:presLayoutVars>
      </dgm:prSet>
      <dgm:spPr/>
    </dgm:pt>
    <dgm:pt modelId="{F3C09CEA-A5C5-42F4-97E9-59F690A00957}" type="pres">
      <dgm:prSet presAssocID="{2ACB2EBD-D684-42EA-8D8F-3FC6B5ADCC1B}" presName="sp" presStyleCnt="0"/>
      <dgm:spPr/>
    </dgm:pt>
    <dgm:pt modelId="{DC17C136-BDCA-4D84-9819-04EA11F1C048}" type="pres">
      <dgm:prSet presAssocID="{00B573CD-30F5-4EFD-8B63-46F2A9B90BC7}" presName="composite" presStyleCnt="0"/>
      <dgm:spPr/>
    </dgm:pt>
    <dgm:pt modelId="{DEDC0BCB-F43C-4390-BF3B-BCCEA0CFD04A}" type="pres">
      <dgm:prSet presAssocID="{00B573CD-30F5-4EFD-8B63-46F2A9B90BC7}" presName="parentText" presStyleLbl="alignNode1" presStyleIdx="4" presStyleCnt="5" custLinFactNeighborY="0">
        <dgm:presLayoutVars>
          <dgm:chMax val="1"/>
          <dgm:bulletEnabled val="1"/>
        </dgm:presLayoutVars>
      </dgm:prSet>
      <dgm:spPr/>
    </dgm:pt>
    <dgm:pt modelId="{E2088F3B-1477-4E95-9685-DD76932CD8D3}" type="pres">
      <dgm:prSet presAssocID="{00B573CD-30F5-4EFD-8B63-46F2A9B90BC7}" presName="descendantText" presStyleLbl="alignAcc1" presStyleIdx="4" presStyleCnt="5" custScaleX="99354" custScaleY="186957" custLinFactNeighborX="-289" custLinFactNeighborY="-40434">
        <dgm:presLayoutVars>
          <dgm:bulletEnabled val="1"/>
        </dgm:presLayoutVars>
      </dgm:prSet>
      <dgm:spPr/>
    </dgm:pt>
  </dgm:ptLst>
  <dgm:cxnLst>
    <dgm:cxn modelId="{DBC9F604-053C-4912-899E-EBD0D35EE4C4}" type="presOf" srcId="{1F0E8259-01F6-474F-945E-93A0597B2E11}" destId="{2DF82BA9-CDA5-4D4E-939E-35A0E1BEC173}" srcOrd="0" destOrd="0" presId="urn:microsoft.com/office/officeart/2005/8/layout/chevron2"/>
    <dgm:cxn modelId="{CD4E6D05-6821-41E5-98C6-70B424EC87D8}" srcId="{00B573CD-30F5-4EFD-8B63-46F2A9B90BC7}" destId="{06C02DFB-BEBB-4C61-B263-FCBDAE711D6E}" srcOrd="1" destOrd="0" parTransId="{343F37E8-845B-47B7-BC33-F1A4FB925482}" sibTransId="{271378E5-414A-4890-8AB5-67C71E10E1BE}"/>
    <dgm:cxn modelId="{F8C1370A-7B5B-44BE-BB8F-A8CD145B2421}" type="presOf" srcId="{5955A1FC-A41C-460E-904B-1A44693778C6}" destId="{8239AD64-F0A5-4EA0-93D8-36EBA388CB42}" srcOrd="0" destOrd="4" presId="urn:microsoft.com/office/officeart/2005/8/layout/chevron2"/>
    <dgm:cxn modelId="{55996D0B-C13D-48B5-953E-156A9D2FD583}" type="presOf" srcId="{95ED998A-E3F9-4FA1-8E84-7B8158BA26ED}" destId="{E2088F3B-1477-4E95-9685-DD76932CD8D3}" srcOrd="0" destOrd="3" presId="urn:microsoft.com/office/officeart/2005/8/layout/chevron2"/>
    <dgm:cxn modelId="{0F72B613-8684-4E86-8D40-E5F26587B7F0}" type="presOf" srcId="{0B41891B-8D9D-4A9F-925D-BAF535D0AA48}" destId="{E81BB8AE-9D7E-421B-8BA5-275B30D1F696}" srcOrd="0" destOrd="0" presId="urn:microsoft.com/office/officeart/2005/8/layout/chevron2"/>
    <dgm:cxn modelId="{B7197321-77FF-46D8-84E1-40F5E8BE5B85}" srcId="{4CDF52B8-4C00-4C7F-BEA0-9C37D64C2A05}" destId="{76B201F0-439C-40EB-B046-5E38A399833D}" srcOrd="3" destOrd="0" parTransId="{A9860920-6F11-4AC9-A153-AC79743046B5}" sibTransId="{8A01DF13-D4C4-461D-A569-02B82F732B9F}"/>
    <dgm:cxn modelId="{4A569525-FBAB-4E81-9B79-9E30491B2C32}" type="presOf" srcId="{EAD5EE39-1D3A-4434-820E-E8E3D322ABCA}" destId="{8239AD64-F0A5-4EA0-93D8-36EBA388CB42}" srcOrd="0" destOrd="1" presId="urn:microsoft.com/office/officeart/2005/8/layout/chevron2"/>
    <dgm:cxn modelId="{7C9C7834-97C2-4B55-834F-974CBE17C867}" srcId="{4CDF52B8-4C00-4C7F-BEA0-9C37D64C2A05}" destId="{0220B3DB-017E-446A-B735-800CC6E05AF1}" srcOrd="2" destOrd="0" parTransId="{16CC87F2-49BF-4451-81A5-FD22BD9F891E}" sibTransId="{AEA0AEA2-F71D-4F70-AA1A-772F4EE71628}"/>
    <dgm:cxn modelId="{9D508934-956C-4F7F-A7A9-7713319899D9}" srcId="{B4220442-1FE3-4456-9D8C-68F3308A5A8C}" destId="{00B573CD-30F5-4EFD-8B63-46F2A9B90BC7}" srcOrd="4" destOrd="0" parTransId="{C0182A4B-A2C4-474C-A1C4-5DDED46F3656}" sibTransId="{AB0C34C6-1863-4481-B0E8-021C70B28AC7}"/>
    <dgm:cxn modelId="{67BF2A5D-5954-4A02-B38C-7C6D8EE32554}" type="presOf" srcId="{E0372425-76D7-4252-816F-CDB7805B4738}" destId="{8239AD64-F0A5-4EA0-93D8-36EBA388CB42}" srcOrd="0" destOrd="2" presId="urn:microsoft.com/office/officeart/2005/8/layout/chevron2"/>
    <dgm:cxn modelId="{B54B4361-ED8B-4CA0-B530-5DF2D397A19E}" srcId="{CE58E831-C0A3-465B-B3F1-BAF30B3B63C1}" destId="{AEF1EAB0-548A-4F1A-89A6-F97869FCE083}" srcOrd="3" destOrd="0" parTransId="{3CEDA57A-8F8B-400C-9C64-6DAD5270D9D6}" sibTransId="{CC35179A-2A60-46B1-92F7-DA9577032B7F}"/>
    <dgm:cxn modelId="{D8D91942-25D5-41AF-ADCB-7DA08462C54D}" type="presOf" srcId="{0220B3DB-017E-446A-B735-800CC6E05AF1}" destId="{02F48BB1-2360-46AD-92D1-42A87F3A0172}" srcOrd="0" destOrd="2" presId="urn:microsoft.com/office/officeart/2005/8/layout/chevron2"/>
    <dgm:cxn modelId="{C4365D44-C43F-4A1D-BF2A-0D7DF97A4A34}" type="presOf" srcId="{00B573CD-30F5-4EFD-8B63-46F2A9B90BC7}" destId="{DEDC0BCB-F43C-4390-BF3B-BCCEA0CFD04A}" srcOrd="0" destOrd="0" presId="urn:microsoft.com/office/officeart/2005/8/layout/chevron2"/>
    <dgm:cxn modelId="{265EA344-19FE-469B-9D13-46A0ACC63A7F}" srcId="{B4220442-1FE3-4456-9D8C-68F3308A5A8C}" destId="{4CDF52B8-4C00-4C7F-BEA0-9C37D64C2A05}" srcOrd="2" destOrd="0" parTransId="{1A953BBA-2200-4C20-8588-2B70413C0828}" sibTransId="{5DA4C84F-AFF5-4097-9F37-E4EB380A908A}"/>
    <dgm:cxn modelId="{EA58AE47-E3F7-4A69-B993-C060B43AFEE8}" type="presOf" srcId="{944870ED-766C-4E4D-B757-66A15D69700A}" destId="{2DF82BA9-CDA5-4D4E-939E-35A0E1BEC173}" srcOrd="0" destOrd="1" presId="urn:microsoft.com/office/officeart/2005/8/layout/chevron2"/>
    <dgm:cxn modelId="{4905426F-A6F7-4EE5-8727-88413C7BECFE}" type="presOf" srcId="{B4220442-1FE3-4456-9D8C-68F3308A5A8C}" destId="{01E69E2C-D118-433F-BC88-28402B1CF35A}" srcOrd="0" destOrd="0" presId="urn:microsoft.com/office/officeart/2005/8/layout/chevron2"/>
    <dgm:cxn modelId="{CFF8AD6F-820C-417B-82CA-C1EEF5DF1A8D}" type="presOf" srcId="{C9489E5E-1976-4C74-9FD9-32D2006D5D18}" destId="{E2088F3B-1477-4E95-9685-DD76932CD8D3}" srcOrd="0" destOrd="2" presId="urn:microsoft.com/office/officeart/2005/8/layout/chevron2"/>
    <dgm:cxn modelId="{FC64E06F-09A7-46FD-BEE6-33C5D870A83F}" srcId="{4CDF52B8-4C00-4C7F-BEA0-9C37D64C2A05}" destId="{04BF72C3-FE7F-4B1F-82ED-C8437AABB7D0}" srcOrd="0" destOrd="0" parTransId="{A66C654E-9D56-4A12-AC2D-143528E6FD4C}" sibTransId="{D76AB7EA-EE60-4605-BA94-B14A37C15821}"/>
    <dgm:cxn modelId="{3CD61870-48EC-4CE6-BCA5-9D16DC27C5F3}" srcId="{CE58E831-C0A3-465B-B3F1-BAF30B3B63C1}" destId="{E0372425-76D7-4252-816F-CDB7805B4738}" srcOrd="2" destOrd="0" parTransId="{533468D6-58C6-4FAA-88B9-585CE37C3CF7}" sibTransId="{E9D5BDFC-67F8-4D68-A697-4383114A0C83}"/>
    <dgm:cxn modelId="{12029570-45CB-4E8F-B794-D17FDCBCC6DB}" srcId="{B4220442-1FE3-4456-9D8C-68F3308A5A8C}" destId="{EB073DE6-3A43-415D-A4CE-3589F137E213}" srcOrd="1" destOrd="0" parTransId="{C9FD805D-07BA-442A-BC7C-C22EFA40503B}" sibTransId="{C4B552EC-60DB-4DB5-94EC-8B296FD80B09}"/>
    <dgm:cxn modelId="{E7B8E774-467F-445B-917A-C35E8AC31245}" type="presOf" srcId="{8442B552-ADF2-4723-A73E-6B0A0C0375FB}" destId="{E81BB8AE-9D7E-421B-8BA5-275B30D1F696}" srcOrd="0" destOrd="1" presId="urn:microsoft.com/office/officeart/2005/8/layout/chevron2"/>
    <dgm:cxn modelId="{9692A076-CEB1-4A09-A017-E7383C82058B}" type="presOf" srcId="{04BF72C3-FE7F-4B1F-82ED-C8437AABB7D0}" destId="{02F48BB1-2360-46AD-92D1-42A87F3A0172}" srcOrd="0" destOrd="0" presId="urn:microsoft.com/office/officeart/2005/8/layout/chevron2"/>
    <dgm:cxn modelId="{4A4AE057-F88E-47D3-BC9F-90016C58C217}" srcId="{126A6C30-159E-42CA-8CDD-8C73CB211BCC}" destId="{0B41891B-8D9D-4A9F-925D-BAF535D0AA48}" srcOrd="0" destOrd="0" parTransId="{C277CB3F-18C7-4DE2-9F0C-7C5F6F014317}" sibTransId="{F329449A-64D5-4257-8C2A-EA9E9201EBBD}"/>
    <dgm:cxn modelId="{811FF158-1F0F-4B22-AF79-E5C39E562433}" srcId="{EB073DE6-3A43-415D-A4CE-3589F137E213}" destId="{944870ED-766C-4E4D-B757-66A15D69700A}" srcOrd="1" destOrd="0" parTransId="{3D171FE4-5751-47E5-B994-6425F626CE33}" sibTransId="{658D70E4-AB80-47B9-AFE0-15D4BA42BE11}"/>
    <dgm:cxn modelId="{5EEE9B7E-AFD1-447E-88A7-A15ACA7F7BA5}" type="presOf" srcId="{06C02DFB-BEBB-4C61-B263-FCBDAE711D6E}" destId="{E2088F3B-1477-4E95-9685-DD76932CD8D3}" srcOrd="0" destOrd="1" presId="urn:microsoft.com/office/officeart/2005/8/layout/chevron2"/>
    <dgm:cxn modelId="{D651BE86-A03B-43AC-A978-C3FE8A39286E}" srcId="{00B573CD-30F5-4EFD-8B63-46F2A9B90BC7}" destId="{3AD812E3-3F0F-4F4D-9F9A-1EED3E134863}" srcOrd="0" destOrd="0" parTransId="{E62D4774-4AEA-4603-8B6C-04E8AF8262F4}" sibTransId="{D7B31974-2B08-4BA2-A4C1-B67589B51815}"/>
    <dgm:cxn modelId="{F6B43490-B2B0-4CA7-96FB-BA451943208C}" type="presOf" srcId="{AEF1EAB0-548A-4F1A-89A6-F97869FCE083}" destId="{8239AD64-F0A5-4EA0-93D8-36EBA388CB42}" srcOrd="0" destOrd="3" presId="urn:microsoft.com/office/officeart/2005/8/layout/chevron2"/>
    <dgm:cxn modelId="{8538FA99-BAF3-48CA-8BF7-45EAB2002B0B}" type="presOf" srcId="{4CDF52B8-4C00-4C7F-BEA0-9C37D64C2A05}" destId="{096F5007-E881-4152-A152-57C4581B9C1A}" srcOrd="0" destOrd="0" presId="urn:microsoft.com/office/officeart/2005/8/layout/chevron2"/>
    <dgm:cxn modelId="{2DF5899A-2190-4B1C-A8A4-8B8E03400747}" srcId="{4CDF52B8-4C00-4C7F-BEA0-9C37D64C2A05}" destId="{F4FF7DF9-73BF-46B7-8C2C-19971A66AA64}" srcOrd="1" destOrd="0" parTransId="{A0386407-098B-4B2D-A656-212079C47F66}" sibTransId="{4F335AD0-B9D3-440F-A1BB-BDB43AA02A9C}"/>
    <dgm:cxn modelId="{C03EE29D-5E92-4409-BD6A-B5291A12436E}" srcId="{B4220442-1FE3-4456-9D8C-68F3308A5A8C}" destId="{CE58E831-C0A3-465B-B3F1-BAF30B3B63C1}" srcOrd="3" destOrd="0" parTransId="{56E0FC06-0BF1-40AF-BDE6-62950EAD95EB}" sibTransId="{2ACB2EBD-D684-42EA-8D8F-3FC6B5ADCC1B}"/>
    <dgm:cxn modelId="{AC081D9F-603F-48B4-AB90-A85FE50432A8}" srcId="{CE58E831-C0A3-465B-B3F1-BAF30B3B63C1}" destId="{5955A1FC-A41C-460E-904B-1A44693778C6}" srcOrd="4" destOrd="0" parTransId="{06D9F03B-AF70-48A9-B29E-263FB13B014A}" sibTransId="{EDEC4B29-209E-439E-BB9F-4778B29845D3}"/>
    <dgm:cxn modelId="{E6CD38A8-1D6D-48BA-BEE5-1B12AD522DDA}" type="presOf" srcId="{F4FF7DF9-73BF-46B7-8C2C-19971A66AA64}" destId="{02F48BB1-2360-46AD-92D1-42A87F3A0172}" srcOrd="0" destOrd="1" presId="urn:microsoft.com/office/officeart/2005/8/layout/chevron2"/>
    <dgm:cxn modelId="{941E76AB-0635-4135-9970-601170131FCD}" srcId="{00B573CD-30F5-4EFD-8B63-46F2A9B90BC7}" destId="{95ED998A-E3F9-4FA1-8E84-7B8158BA26ED}" srcOrd="3" destOrd="0" parTransId="{09F07BE8-C1B8-450B-B04E-8A2B7082EA54}" sibTransId="{41F0C9AF-401D-4916-BD48-1158D9D25619}"/>
    <dgm:cxn modelId="{57AE21AC-7515-4798-95D5-D5FE56065CB7}" type="presOf" srcId="{EB073DE6-3A43-415D-A4CE-3589F137E213}" destId="{E7CAE66B-6C38-4C73-9798-8ED4C7E75BC2}" srcOrd="0" destOrd="0" presId="urn:microsoft.com/office/officeart/2005/8/layout/chevron2"/>
    <dgm:cxn modelId="{6F88E5B0-E1EA-4C8E-9741-3272EB81275B}" srcId="{00B573CD-30F5-4EFD-8B63-46F2A9B90BC7}" destId="{C9489E5E-1976-4C74-9FD9-32D2006D5D18}" srcOrd="2" destOrd="0" parTransId="{205F4EFA-B18D-4B64-8B4C-BE695A564832}" sibTransId="{DDA7D9AE-BA52-45AE-8BE8-66411C35B35C}"/>
    <dgm:cxn modelId="{C7154FB1-4C8C-482C-AE32-5A1F3A43BAB6}" type="presOf" srcId="{76B201F0-439C-40EB-B046-5E38A399833D}" destId="{02F48BB1-2360-46AD-92D1-42A87F3A0172}" srcOrd="0" destOrd="3" presId="urn:microsoft.com/office/officeart/2005/8/layout/chevron2"/>
    <dgm:cxn modelId="{B3316DBF-F3EA-4BF9-8506-B2513E624898}" type="presOf" srcId="{25DCC079-2570-460F-8D8F-CB6179CFD949}" destId="{8239AD64-F0A5-4EA0-93D8-36EBA388CB42}" srcOrd="0" destOrd="0" presId="urn:microsoft.com/office/officeart/2005/8/layout/chevron2"/>
    <dgm:cxn modelId="{09F075C2-487E-4C66-819A-178653954AC1}" srcId="{CE58E831-C0A3-465B-B3F1-BAF30B3B63C1}" destId="{EAD5EE39-1D3A-4434-820E-E8E3D322ABCA}" srcOrd="1" destOrd="0" parTransId="{F06CC9D7-DFCB-4C45-ABBE-8CA8EB5602FE}" sibTransId="{AD4A138E-C049-4574-9DB8-E5E7929FEF3C}"/>
    <dgm:cxn modelId="{0A6D23D1-C369-40DD-A2BF-E3D85BE9C707}" type="presOf" srcId="{CE58E831-C0A3-465B-B3F1-BAF30B3B63C1}" destId="{205BC7BA-20EC-46D7-87D3-D5095A68354B}" srcOrd="0" destOrd="0" presId="urn:microsoft.com/office/officeart/2005/8/layout/chevron2"/>
    <dgm:cxn modelId="{0D36DDE1-9970-41B9-BF82-20C102C6BB91}" srcId="{B4220442-1FE3-4456-9D8C-68F3308A5A8C}" destId="{126A6C30-159E-42CA-8CDD-8C73CB211BCC}" srcOrd="0" destOrd="0" parTransId="{A8241754-0A22-4C0A-BF27-0E5BDF0F27ED}" sibTransId="{841139C9-F3F8-4D9B-8190-DA54F5D0D6D7}"/>
    <dgm:cxn modelId="{0CBFE8E9-9124-49C5-B0E4-433671037AD1}" srcId="{CE58E831-C0A3-465B-B3F1-BAF30B3B63C1}" destId="{25DCC079-2570-460F-8D8F-CB6179CFD949}" srcOrd="0" destOrd="0" parTransId="{22DB533E-EE35-4E4A-B6F1-7A78A5538035}" sibTransId="{7AC36420-580D-4609-8A9C-20CA4862C617}"/>
    <dgm:cxn modelId="{D3D544EA-50D8-4F81-B118-054697228503}" type="presOf" srcId="{126A6C30-159E-42CA-8CDD-8C73CB211BCC}" destId="{5C81063C-7836-41C9-9199-E33B5456E147}" srcOrd="0" destOrd="0" presId="urn:microsoft.com/office/officeart/2005/8/layout/chevron2"/>
    <dgm:cxn modelId="{287AE0F1-88D2-4AE0-9A0C-F20BF64499B3}" type="presOf" srcId="{3AD812E3-3F0F-4F4D-9F9A-1EED3E134863}" destId="{E2088F3B-1477-4E95-9685-DD76932CD8D3}" srcOrd="0" destOrd="0" presId="urn:microsoft.com/office/officeart/2005/8/layout/chevron2"/>
    <dgm:cxn modelId="{AAF5CBF3-7DAD-4C14-AB7A-721334E0C31F}" srcId="{EB073DE6-3A43-415D-A4CE-3589F137E213}" destId="{1F0E8259-01F6-474F-945E-93A0597B2E11}" srcOrd="0" destOrd="0" parTransId="{5D02D263-58BC-4573-A4E6-7423864868BB}" sibTransId="{0065421C-A0D2-4936-B4D2-228574C829D4}"/>
    <dgm:cxn modelId="{488ED0F6-961E-4788-8AE6-08B61104DD48}" srcId="{126A6C30-159E-42CA-8CDD-8C73CB211BCC}" destId="{8442B552-ADF2-4723-A73E-6B0A0C0375FB}" srcOrd="1" destOrd="0" parTransId="{729A13FC-B00F-4CEB-9CF1-63D54017C574}" sibTransId="{15C34FD1-98F3-4E1C-9A59-3E253DDFE2EF}"/>
    <dgm:cxn modelId="{2305BA70-E81B-4565-A073-24F9DA2134CE}" type="presParOf" srcId="{01E69E2C-D118-433F-BC88-28402B1CF35A}" destId="{79E85A04-DBE7-4F5F-9CB4-9A3AC6F7A5C5}" srcOrd="0" destOrd="0" presId="urn:microsoft.com/office/officeart/2005/8/layout/chevron2"/>
    <dgm:cxn modelId="{2840B771-5FE1-4BA2-A4C5-83E32E295283}" type="presParOf" srcId="{79E85A04-DBE7-4F5F-9CB4-9A3AC6F7A5C5}" destId="{5C81063C-7836-41C9-9199-E33B5456E147}" srcOrd="0" destOrd="0" presId="urn:microsoft.com/office/officeart/2005/8/layout/chevron2"/>
    <dgm:cxn modelId="{2E0554F9-B987-4587-A7D1-A5FC1C5DDD20}" type="presParOf" srcId="{79E85A04-DBE7-4F5F-9CB4-9A3AC6F7A5C5}" destId="{E81BB8AE-9D7E-421B-8BA5-275B30D1F696}" srcOrd="1" destOrd="0" presId="urn:microsoft.com/office/officeart/2005/8/layout/chevron2"/>
    <dgm:cxn modelId="{A5EF53C2-4FA4-446E-B0F8-DBC840DEAC7E}" type="presParOf" srcId="{01E69E2C-D118-433F-BC88-28402B1CF35A}" destId="{46530A4B-CA10-4912-8328-BDE2B9B01D6B}" srcOrd="1" destOrd="0" presId="urn:microsoft.com/office/officeart/2005/8/layout/chevron2"/>
    <dgm:cxn modelId="{B9FFD70F-0C1A-41B6-9ED3-979CAD8EB219}" type="presParOf" srcId="{01E69E2C-D118-433F-BC88-28402B1CF35A}" destId="{54888F0D-F784-4DAC-B420-AA1B55A5FCBA}" srcOrd="2" destOrd="0" presId="urn:microsoft.com/office/officeart/2005/8/layout/chevron2"/>
    <dgm:cxn modelId="{A1094CE9-DDE6-4959-9853-6A78D9117105}" type="presParOf" srcId="{54888F0D-F784-4DAC-B420-AA1B55A5FCBA}" destId="{E7CAE66B-6C38-4C73-9798-8ED4C7E75BC2}" srcOrd="0" destOrd="0" presId="urn:microsoft.com/office/officeart/2005/8/layout/chevron2"/>
    <dgm:cxn modelId="{CF267E8E-3B9C-4C94-A21A-1ED3ECFF7EEE}" type="presParOf" srcId="{54888F0D-F784-4DAC-B420-AA1B55A5FCBA}" destId="{2DF82BA9-CDA5-4D4E-939E-35A0E1BEC173}" srcOrd="1" destOrd="0" presId="urn:microsoft.com/office/officeart/2005/8/layout/chevron2"/>
    <dgm:cxn modelId="{EC2CBB41-E717-426E-B4BA-4CAC15E4C18A}" type="presParOf" srcId="{01E69E2C-D118-433F-BC88-28402B1CF35A}" destId="{548591FC-7926-48A7-B3A1-795F45B3DB8D}" srcOrd="3" destOrd="0" presId="urn:microsoft.com/office/officeart/2005/8/layout/chevron2"/>
    <dgm:cxn modelId="{BFF49B5A-CDA1-4BCE-9C0A-06E443047684}" type="presParOf" srcId="{01E69E2C-D118-433F-BC88-28402B1CF35A}" destId="{1CCC8CC9-F648-4398-B771-34622A98EDA9}" srcOrd="4" destOrd="0" presId="urn:microsoft.com/office/officeart/2005/8/layout/chevron2"/>
    <dgm:cxn modelId="{46967A5E-3CFD-4F03-AB00-8D43DCB9481D}" type="presParOf" srcId="{1CCC8CC9-F648-4398-B771-34622A98EDA9}" destId="{096F5007-E881-4152-A152-57C4581B9C1A}" srcOrd="0" destOrd="0" presId="urn:microsoft.com/office/officeart/2005/8/layout/chevron2"/>
    <dgm:cxn modelId="{F57CB23A-8B55-43DB-B766-9F479DE0BDB6}" type="presParOf" srcId="{1CCC8CC9-F648-4398-B771-34622A98EDA9}" destId="{02F48BB1-2360-46AD-92D1-42A87F3A0172}" srcOrd="1" destOrd="0" presId="urn:microsoft.com/office/officeart/2005/8/layout/chevron2"/>
    <dgm:cxn modelId="{A9536E0E-4AF3-44BC-9336-F2BE96DF2A8D}" type="presParOf" srcId="{01E69E2C-D118-433F-BC88-28402B1CF35A}" destId="{CEA0E737-49FA-4611-A9A9-86C46C73E0E6}" srcOrd="5" destOrd="0" presId="urn:microsoft.com/office/officeart/2005/8/layout/chevron2"/>
    <dgm:cxn modelId="{DF529E5E-9302-4D5A-9311-7F0760F0B28B}" type="presParOf" srcId="{01E69E2C-D118-433F-BC88-28402B1CF35A}" destId="{2EA29D98-0B76-43F5-86FD-2A2ACFC2BE24}" srcOrd="6" destOrd="0" presId="urn:microsoft.com/office/officeart/2005/8/layout/chevron2"/>
    <dgm:cxn modelId="{03CF2C2A-11A3-4550-BFD2-CC0EEA580D75}" type="presParOf" srcId="{2EA29D98-0B76-43F5-86FD-2A2ACFC2BE24}" destId="{205BC7BA-20EC-46D7-87D3-D5095A68354B}" srcOrd="0" destOrd="0" presId="urn:microsoft.com/office/officeart/2005/8/layout/chevron2"/>
    <dgm:cxn modelId="{D684BCB3-6E97-4A30-BF90-420C76EF1707}" type="presParOf" srcId="{2EA29D98-0B76-43F5-86FD-2A2ACFC2BE24}" destId="{8239AD64-F0A5-4EA0-93D8-36EBA388CB42}" srcOrd="1" destOrd="0" presId="urn:microsoft.com/office/officeart/2005/8/layout/chevron2"/>
    <dgm:cxn modelId="{467ECA60-F813-42BA-9246-63C6C4811DA1}" type="presParOf" srcId="{01E69E2C-D118-433F-BC88-28402B1CF35A}" destId="{F3C09CEA-A5C5-42F4-97E9-59F690A00957}" srcOrd="7" destOrd="0" presId="urn:microsoft.com/office/officeart/2005/8/layout/chevron2"/>
    <dgm:cxn modelId="{5C85FB39-C01F-4310-8B81-DF24B2D6BD41}" type="presParOf" srcId="{01E69E2C-D118-433F-BC88-28402B1CF35A}" destId="{DC17C136-BDCA-4D84-9819-04EA11F1C048}" srcOrd="8" destOrd="0" presId="urn:microsoft.com/office/officeart/2005/8/layout/chevron2"/>
    <dgm:cxn modelId="{D6CD9E9E-A343-4C23-9176-AA4613C21166}" type="presParOf" srcId="{DC17C136-BDCA-4D84-9819-04EA11F1C048}" destId="{DEDC0BCB-F43C-4390-BF3B-BCCEA0CFD04A}" srcOrd="0" destOrd="0" presId="urn:microsoft.com/office/officeart/2005/8/layout/chevron2"/>
    <dgm:cxn modelId="{17567A10-04F7-4247-9DFA-881ECE7935D9}" type="presParOf" srcId="{DC17C136-BDCA-4D84-9819-04EA11F1C048}" destId="{E2088F3B-1477-4E95-9685-DD76932CD8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CCA73-4081-4609-AC02-79932ADFE889}">
      <dsp:nvSpPr>
        <dsp:cNvPr id="0" name=""/>
        <dsp:cNvSpPr/>
      </dsp:nvSpPr>
      <dsp:spPr>
        <a:xfrm>
          <a:off x="800570" y="596"/>
          <a:ext cx="3914859" cy="1582131"/>
        </a:xfrm>
        <a:prstGeom prst="ellipse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>
              <a:solidFill>
                <a:schemeClr val="bg2"/>
              </a:solidFill>
            </a:rPr>
            <a:t>On asiakkaita jotka ovat kokeneet kotiutuksen tapahtuneen vaillinaisin tiedoin ja kokeneet turvattomuuden tunnetta tilanteessa.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>
              <a:solidFill>
                <a:schemeClr val="bg2"/>
              </a:solidFill>
            </a:rPr>
            <a:t> Vastaanottava henkilökunta ei ole ehtinyt reagoimaan kotiutuviin asiakkaisiin ja heidän muuttuneisiin lääkehoidollisiin asioihin ja tukipalvelujen (kuten ateriapalvelu) uudelleen käynnistämisiin.</a:t>
          </a:r>
        </a:p>
      </dsp:txBody>
      <dsp:txXfrm>
        <a:off x="1373888" y="232294"/>
        <a:ext cx="2768223" cy="1118735"/>
      </dsp:txXfrm>
    </dsp:sp>
    <dsp:sp modelId="{9B8737AF-855C-4424-8E17-D238F6375CA9}">
      <dsp:nvSpPr>
        <dsp:cNvPr id="0" name=""/>
        <dsp:cNvSpPr/>
      </dsp:nvSpPr>
      <dsp:spPr>
        <a:xfrm>
          <a:off x="2514694" y="1650853"/>
          <a:ext cx="486610" cy="48661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700" kern="1200"/>
        </a:p>
      </dsp:txBody>
      <dsp:txXfrm>
        <a:off x="2579194" y="1836933"/>
        <a:ext cx="357610" cy="114450"/>
      </dsp:txXfrm>
    </dsp:sp>
    <dsp:sp modelId="{8706C406-7983-403C-850B-CDAE1DC5F3E3}">
      <dsp:nvSpPr>
        <dsp:cNvPr id="0" name=""/>
        <dsp:cNvSpPr/>
      </dsp:nvSpPr>
      <dsp:spPr>
        <a:xfrm>
          <a:off x="774444" y="2205589"/>
          <a:ext cx="3967111" cy="16686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>
              <a:solidFill>
                <a:schemeClr val="bg2"/>
              </a:solidFill>
            </a:rPr>
            <a:t>Kotiutuksen yhtenäiselle toimintamallille on ollut selkeä tarve. Tarve pohjautuu pyöröovi-ilmiöön, kotiutuksen tiedottamisen puutteisiin ja niistä aiheutuneisiin haittatapahtumiin. </a:t>
          </a:r>
        </a:p>
      </dsp:txBody>
      <dsp:txXfrm>
        <a:off x="1355414" y="2449957"/>
        <a:ext cx="2805171" cy="1179911"/>
      </dsp:txXfrm>
    </dsp:sp>
    <dsp:sp modelId="{FAAB8739-1B4B-4EE1-9143-A627AAEF5783}">
      <dsp:nvSpPr>
        <dsp:cNvPr id="0" name=""/>
        <dsp:cNvSpPr/>
      </dsp:nvSpPr>
      <dsp:spPr>
        <a:xfrm>
          <a:off x="2514694" y="3942362"/>
          <a:ext cx="486610" cy="48661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700" kern="1200"/>
        </a:p>
      </dsp:txBody>
      <dsp:txXfrm>
        <a:off x="2579194" y="4128442"/>
        <a:ext cx="357610" cy="114450"/>
      </dsp:txXfrm>
    </dsp:sp>
    <dsp:sp modelId="{3B29DFFA-EC65-4377-B61D-7116EFCC7504}">
      <dsp:nvSpPr>
        <dsp:cNvPr id="0" name=""/>
        <dsp:cNvSpPr/>
      </dsp:nvSpPr>
      <dsp:spPr>
        <a:xfrm>
          <a:off x="977017" y="4497098"/>
          <a:ext cx="3561965" cy="1387511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>
              <a:solidFill>
                <a:schemeClr val="bg2"/>
              </a:solidFill>
            </a:rPr>
            <a:t>Lisäksi yksi haasteista on ollut ajantasaisen tiedonsiirron haasteet eri järjestelmien välillä, mutta myös saman potilastietojärjestelmän sisällä potilaan siirtyessä sairaanhoitoon ja sieltä kotiin.</a:t>
          </a:r>
        </a:p>
      </dsp:txBody>
      <dsp:txXfrm>
        <a:off x="1498655" y="4700294"/>
        <a:ext cx="2518689" cy="981119"/>
      </dsp:txXfrm>
    </dsp:sp>
    <dsp:sp modelId="{78A9904F-754E-4AD2-8D0C-5C10EE5A9D51}">
      <dsp:nvSpPr>
        <dsp:cNvPr id="0" name=""/>
        <dsp:cNvSpPr/>
      </dsp:nvSpPr>
      <dsp:spPr>
        <a:xfrm rot="35823">
          <a:off x="5061037" y="2814081"/>
          <a:ext cx="677378" cy="312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700" kern="1200"/>
        </a:p>
      </dsp:txBody>
      <dsp:txXfrm>
        <a:off x="5061040" y="2876013"/>
        <a:ext cx="583747" cy="187262"/>
      </dsp:txXfrm>
    </dsp:sp>
    <dsp:sp modelId="{6F3CB253-9826-4EAB-8E33-E5AF4F9DC9DC}">
      <dsp:nvSpPr>
        <dsp:cNvPr id="0" name=""/>
        <dsp:cNvSpPr/>
      </dsp:nvSpPr>
      <dsp:spPr>
        <a:xfrm>
          <a:off x="6019390" y="179291"/>
          <a:ext cx="5830536" cy="5655356"/>
        </a:xfrm>
        <a:prstGeom prst="ellipse">
          <a:avLst/>
        </a:prstGeom>
        <a:solidFill>
          <a:srgbClr val="FF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>
              <a:solidFill>
                <a:schemeClr val="bg2"/>
              </a:solidFill>
            </a:rPr>
            <a:t>Vaihe 1.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0" kern="1200">
              <a:solidFill>
                <a:schemeClr val="bg2"/>
              </a:solidFill>
            </a:rPr>
            <a:t>O</a:t>
          </a:r>
          <a:r>
            <a:rPr lang="fi-FI" sz="1200" kern="1200">
              <a:solidFill>
                <a:schemeClr val="bg2"/>
              </a:solidFill>
            </a:rPr>
            <a:t>tetaan käyttöön kotiuttamisen ja kotiutuksen yhteinen toimintamalli ja tutkitusti oikea-aikainen toiminta, eli kotiutusprosessi käynnistyy viimeistään siitä hetkestä, kun asiakkaasta tai hyvinvointialueen asukkaasta tulee potilas.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>
              <a:solidFill>
                <a:schemeClr val="bg2"/>
              </a:solidFill>
            </a:rPr>
            <a:t>Osaltaan kotiutusprosessi aloitetaan koti- ja asumispalvelujen kohdalla jo ennalta Lähettävän tahon esitietolomakkeen avulla.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>
              <a:solidFill>
                <a:schemeClr val="bg2"/>
              </a:solidFill>
            </a:rPr>
            <a:t>Vaihe 2.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>
              <a:solidFill>
                <a:schemeClr val="bg2"/>
              </a:solidFill>
            </a:rPr>
            <a:t>- </a:t>
          </a:r>
          <a:r>
            <a:rPr lang="fi-FI" sz="1200" b="0" kern="1200">
              <a:solidFill>
                <a:schemeClr val="bg2"/>
              </a:solidFill>
            </a:rPr>
            <a:t>K</a:t>
          </a:r>
          <a:r>
            <a:rPr lang="fi-FI" sz="1200" kern="1200">
              <a:solidFill>
                <a:schemeClr val="bg2"/>
              </a:solidFill>
            </a:rPr>
            <a:t>eskitetty kotiutustoiminta; yksi puhelinnumero, josta automatisoidulla valikolla yhteys kotiutuskoordinaattoreille.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>
              <a:solidFill>
                <a:schemeClr val="bg2"/>
              </a:solidFill>
            </a:rPr>
            <a:t>- Tuetun kotiutustoiminnan laajeneminen jokaiselle viikonpäivälle varhaisesta aamusta iltamyöhään, jolloin saadaan myös muun muassa vrk seurannassa olleiden ja päivystyspotilaiden kotiutukseen tukea. Tämä parantaa entisestään myös potilasvirran sujuvuutta.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>
              <a:solidFill>
                <a:schemeClr val="bg2"/>
              </a:solidFill>
            </a:rPr>
            <a:t> - Lisäksi selvityksen alla, saadaanko kotiutukselle oma lehti potilastietojärjestelmiin, jotta paperisten lomakkeiden käytön tarve pääasiallisesti loppuisi vuoteen 2026 mennessä</a:t>
          </a:r>
        </a:p>
      </dsp:txBody>
      <dsp:txXfrm>
        <a:off x="6873252" y="1007499"/>
        <a:ext cx="4122812" cy="39989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288F4-4533-4010-BB07-EF33BC3656B7}">
      <dsp:nvSpPr>
        <dsp:cNvPr id="0" name=""/>
        <dsp:cNvSpPr/>
      </dsp:nvSpPr>
      <dsp:spPr>
        <a:xfrm>
          <a:off x="0" y="4033587"/>
          <a:ext cx="11007725" cy="13239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>
              <a:solidFill>
                <a:srgbClr val="0070C0"/>
              </a:solidFill>
            </a:rPr>
            <a:t>Yhteydenoton jälkitila</a:t>
          </a:r>
        </a:p>
      </dsp:txBody>
      <dsp:txXfrm>
        <a:off x="0" y="4033587"/>
        <a:ext cx="11007725" cy="714913"/>
      </dsp:txXfrm>
    </dsp:sp>
    <dsp:sp modelId="{89953AE0-6B8E-4A34-945A-7CD9B829BF1C}">
      <dsp:nvSpPr>
        <dsp:cNvPr id="0" name=""/>
        <dsp:cNvSpPr/>
      </dsp:nvSpPr>
      <dsp:spPr>
        <a:xfrm>
          <a:off x="0" y="4725256"/>
          <a:ext cx="11007725" cy="609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Kotikuntoisuuden parantaminen ja kuntouttava työote toiminnassa.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Hoito kokonaisvaltaisemmin arvioivaa ja tavoitteellista. Tarve arvioida palveluja uudelleen havaitaan mahdollisimman varhaisessa vaiheessa.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Oikeat ammattilaiset oikeaan aikaan oikeassa paikassa- auttamassa potilasta kuntoutumaan ja ylläpitämään sekä edistämään toimintakykyään </a:t>
          </a:r>
        </a:p>
      </dsp:txBody>
      <dsp:txXfrm>
        <a:off x="0" y="4725256"/>
        <a:ext cx="11007725" cy="609000"/>
      </dsp:txXfrm>
    </dsp:sp>
    <dsp:sp modelId="{E11CBD40-1245-40FB-B9D0-780FE2169025}">
      <dsp:nvSpPr>
        <dsp:cNvPr id="0" name=""/>
        <dsp:cNvSpPr/>
      </dsp:nvSpPr>
      <dsp:spPr>
        <a:xfrm rot="10800000">
          <a:off x="0" y="2017267"/>
          <a:ext cx="11007725" cy="203617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>
              <a:solidFill>
                <a:srgbClr val="0070C0"/>
              </a:solidFill>
            </a:rPr>
            <a:t>Palvelujen parissa/ Herännyt huoli palvelutarpeen arvioinnista</a:t>
          </a:r>
        </a:p>
      </dsp:txBody>
      <dsp:txXfrm rot="-10800000">
        <a:off x="0" y="2017267"/>
        <a:ext cx="11007725" cy="714698"/>
      </dsp:txXfrm>
    </dsp:sp>
    <dsp:sp modelId="{A8332BF7-7607-431F-B8C5-02E75F79339C}">
      <dsp:nvSpPr>
        <dsp:cNvPr id="0" name=""/>
        <dsp:cNvSpPr/>
      </dsp:nvSpPr>
      <dsp:spPr>
        <a:xfrm>
          <a:off x="0" y="2731966"/>
          <a:ext cx="5503862" cy="6088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Erikoissairaanhoito: yhteys ensin potilaskoordinaattoriin. Perusterveydenhuolto: yhteys asiakas- ja palveluohjauksen omatyöntekijään jonka tiedot asiakkaalla potilastietojärjestelmässä. </a:t>
          </a:r>
        </a:p>
      </dsp:txBody>
      <dsp:txXfrm>
        <a:off x="0" y="2731966"/>
        <a:ext cx="5503862" cy="608817"/>
      </dsp:txXfrm>
    </dsp:sp>
    <dsp:sp modelId="{3E6D7BF4-0D56-45E4-821D-27602163354A}">
      <dsp:nvSpPr>
        <dsp:cNvPr id="0" name=""/>
        <dsp:cNvSpPr/>
      </dsp:nvSpPr>
      <dsp:spPr>
        <a:xfrm>
          <a:off x="5503862" y="2731966"/>
          <a:ext cx="5503862" cy="6088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Erikoissairaanhoito: Lääkärin arvio hoidon kestosta, yhteys ensin potilaskoordinaattoriin. Perusterveydenhuolto: yhteys ohjeiden mukaisesti (</a:t>
          </a:r>
          <a:r>
            <a:rPr lang="fi-FI" sz="1100" kern="1200" err="1"/>
            <a:t>ohjaus-ja</a:t>
          </a:r>
          <a:r>
            <a:rPr lang="fi-FI" sz="1100" kern="1200"/>
            <a:t> neuvonta, asiakas- ja palveluohjaus, fysioterapeuttiin, muistikoordinaattoriin </a:t>
          </a:r>
          <a:r>
            <a:rPr lang="fi-FI" sz="1100" kern="1200" err="1"/>
            <a:t>tmv</a:t>
          </a:r>
          <a:r>
            <a:rPr lang="fi-FI" sz="1100" kern="1200"/>
            <a:t>.)</a:t>
          </a:r>
        </a:p>
      </dsp:txBody>
      <dsp:txXfrm>
        <a:off x="5503862" y="2731966"/>
        <a:ext cx="5503862" cy="608817"/>
      </dsp:txXfrm>
    </dsp:sp>
    <dsp:sp modelId="{EAB4E972-609B-41FD-BD8A-D53C68B58A07}">
      <dsp:nvSpPr>
        <dsp:cNvPr id="0" name=""/>
        <dsp:cNvSpPr/>
      </dsp:nvSpPr>
      <dsp:spPr>
        <a:xfrm rot="10800000">
          <a:off x="0" y="947"/>
          <a:ext cx="11007725" cy="203617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>
              <a:solidFill>
                <a:srgbClr val="0070C0"/>
              </a:solidFill>
            </a:rPr>
            <a:t>Asiakkaasta/ asukkaasta potilaaksi</a:t>
          </a:r>
        </a:p>
      </dsp:txBody>
      <dsp:txXfrm rot="-10800000">
        <a:off x="0" y="947"/>
        <a:ext cx="11007725" cy="714698"/>
      </dsp:txXfrm>
    </dsp:sp>
    <dsp:sp modelId="{11F44DA7-A4D7-4C71-B33E-EBC7483D0F82}">
      <dsp:nvSpPr>
        <dsp:cNvPr id="0" name=""/>
        <dsp:cNvSpPr/>
      </dsp:nvSpPr>
      <dsp:spPr>
        <a:xfrm>
          <a:off x="0" y="715645"/>
          <a:ext cx="5503862" cy="6088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Kotihoidon /asumispalvelun hoitajan täyttämä esitietolomake mukana;</a:t>
          </a:r>
          <a:r>
            <a:rPr lang="fi-FI" sz="1100" kern="1200">
              <a:latin typeface="Arial"/>
            </a:rPr>
            <a:t> </a:t>
          </a:r>
          <a:r>
            <a:rPr lang="fi-FI" sz="1100" kern="1200"/>
            <a:t>tiedot siirretään esitietolomakkeesta potilastietojärjestelmään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  Muut tukipalvelut; ensiarviolomake täytetään päivystyksessä/ osastolla</a:t>
          </a:r>
          <a:endParaRPr lang="fi-FI" sz="1100" kern="1200">
            <a:latin typeface="Arial"/>
          </a:endParaRPr>
        </a:p>
      </dsp:txBody>
      <dsp:txXfrm>
        <a:off x="0" y="715645"/>
        <a:ext cx="5503862" cy="608817"/>
      </dsp:txXfrm>
    </dsp:sp>
    <dsp:sp modelId="{CC7E3AB7-A0C3-4F31-9AD9-350483006B85}">
      <dsp:nvSpPr>
        <dsp:cNvPr id="0" name=""/>
        <dsp:cNvSpPr/>
      </dsp:nvSpPr>
      <dsp:spPr>
        <a:xfrm>
          <a:off x="5503862" y="715645"/>
          <a:ext cx="5503862" cy="6088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Ensiarviolomakkeen tietoselvitys tulotilanteessa päivystys/ osastot (</a:t>
          </a:r>
          <a:r>
            <a:rPr lang="fi-FI" sz="1100" kern="1200" err="1"/>
            <a:t>esh</a:t>
          </a:r>
          <a:r>
            <a:rPr lang="fi-FI" sz="1100" kern="1200"/>
            <a:t> &amp; </a:t>
          </a:r>
          <a:r>
            <a:rPr lang="fi-FI" sz="1100" kern="1200" err="1"/>
            <a:t>pth</a:t>
          </a:r>
          <a:r>
            <a:rPr lang="fi-FI" sz="1100" kern="1200"/>
            <a:t>)</a:t>
          </a:r>
        </a:p>
      </dsp:txBody>
      <dsp:txXfrm>
        <a:off x="5503862" y="715645"/>
        <a:ext cx="5503862" cy="6088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1063C-7836-41C9-9199-E33B5456E147}">
      <dsp:nvSpPr>
        <dsp:cNvPr id="0" name=""/>
        <dsp:cNvSpPr/>
      </dsp:nvSpPr>
      <dsp:spPr>
        <a:xfrm rot="5400000">
          <a:off x="-165271" y="169743"/>
          <a:ext cx="1101811" cy="7712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600" b="1" kern="1200">
              <a:solidFill>
                <a:schemeClr val="tx1"/>
              </a:solidFill>
            </a:rPr>
            <a:t>Asukkaasta/ asiakkaasta potilaaksi</a:t>
          </a:r>
        </a:p>
      </dsp:txBody>
      <dsp:txXfrm rot="-5400000">
        <a:off x="2" y="390105"/>
        <a:ext cx="771267" cy="330544"/>
      </dsp:txXfrm>
    </dsp:sp>
    <dsp:sp modelId="{E81BB8AE-9D7E-421B-8BA5-275B30D1F696}">
      <dsp:nvSpPr>
        <dsp:cNvPr id="0" name=""/>
        <dsp:cNvSpPr/>
      </dsp:nvSpPr>
      <dsp:spPr>
        <a:xfrm rot="5400000">
          <a:off x="5733682" y="-4962414"/>
          <a:ext cx="716177" cy="10641007"/>
        </a:xfrm>
        <a:prstGeom prst="round2SameRect">
          <a:avLst/>
        </a:prstGeom>
        <a:solidFill>
          <a:schemeClr val="accent1">
            <a:alpha val="26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lphaUcPeriod"/>
          </a:pPr>
          <a:r>
            <a:rPr lang="fi-FI" sz="1400" kern="1200"/>
            <a:t> Ikääntyvät hyvinvointialueen asukkaat/ aikuinen; huoli herännyt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lphaUcPeriod"/>
          </a:pPr>
          <a:r>
            <a:rPr lang="fi-FI" sz="1400" kern="1200"/>
            <a:t> Koti- ja asumispalvelujen asiakkaat: Lähettävän tahon esitietolomake</a:t>
          </a:r>
        </a:p>
      </dsp:txBody>
      <dsp:txXfrm rot="-5400000">
        <a:off x="771268" y="34961"/>
        <a:ext cx="10606046" cy="646255"/>
      </dsp:txXfrm>
    </dsp:sp>
    <dsp:sp modelId="{E7CAE66B-6C38-4C73-9798-8ED4C7E75BC2}">
      <dsp:nvSpPr>
        <dsp:cNvPr id="0" name=""/>
        <dsp:cNvSpPr/>
      </dsp:nvSpPr>
      <dsp:spPr>
        <a:xfrm rot="5400000">
          <a:off x="-165271" y="1168991"/>
          <a:ext cx="1101811" cy="771267"/>
        </a:xfrm>
        <a:prstGeom prst="chevron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600" b="1" kern="1200">
              <a:solidFill>
                <a:schemeClr val="tx1"/>
              </a:solidFill>
            </a:rPr>
            <a:t>Sairaanhoidossa: päivystys &amp; osastot (</a:t>
          </a:r>
          <a:r>
            <a:rPr lang="fi-FI" sz="600" b="1" kern="1200" err="1">
              <a:solidFill>
                <a:schemeClr val="tx1"/>
              </a:solidFill>
            </a:rPr>
            <a:t>pth</a:t>
          </a:r>
          <a:r>
            <a:rPr lang="fi-FI" sz="600" b="1" kern="1200">
              <a:solidFill>
                <a:schemeClr val="tx1"/>
              </a:solidFill>
            </a:rPr>
            <a:t> ja </a:t>
          </a:r>
          <a:r>
            <a:rPr lang="fi-FI" sz="600" b="1" kern="1200" err="1">
              <a:solidFill>
                <a:schemeClr val="tx1"/>
              </a:solidFill>
            </a:rPr>
            <a:t>esh</a:t>
          </a:r>
          <a:r>
            <a:rPr lang="fi-FI" sz="600" b="1" kern="1200">
              <a:solidFill>
                <a:schemeClr val="tx1"/>
              </a:solidFill>
            </a:rPr>
            <a:t>)</a:t>
          </a:r>
        </a:p>
      </dsp:txBody>
      <dsp:txXfrm rot="-5400000">
        <a:off x="2" y="1389353"/>
        <a:ext cx="771267" cy="330544"/>
      </dsp:txXfrm>
    </dsp:sp>
    <dsp:sp modelId="{2DF82BA9-CDA5-4D4E-939E-35A0E1BEC173}">
      <dsp:nvSpPr>
        <dsp:cNvPr id="0" name=""/>
        <dsp:cNvSpPr/>
      </dsp:nvSpPr>
      <dsp:spPr>
        <a:xfrm rot="5400000">
          <a:off x="5715273" y="-4142158"/>
          <a:ext cx="716177" cy="10641007"/>
        </a:xfrm>
        <a:prstGeom prst="round2SameRect">
          <a:avLst/>
        </a:prstGeom>
        <a:solidFill>
          <a:schemeClr val="bg2">
            <a:lumMod val="40000"/>
            <a:lumOff val="60000"/>
            <a:alpha val="26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lphaUcPeriod"/>
          </a:pPr>
          <a:r>
            <a:rPr lang="fi-FI" sz="1400" kern="1200"/>
            <a:t>Tulohaastattelun yhteydessä ensiarviolomakkeen täyttö/asioiden selvitys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lphaUcPeriod"/>
          </a:pPr>
          <a:r>
            <a:rPr lang="fi-FI" sz="1400" kern="1200"/>
            <a:t> Lähettävän tahon esitietolomakkeen tietojen kirjaus potilastietojärjestelmään viivytyksettä</a:t>
          </a:r>
        </a:p>
      </dsp:txBody>
      <dsp:txXfrm rot="-5400000">
        <a:off x="752859" y="855217"/>
        <a:ext cx="10606046" cy="646255"/>
      </dsp:txXfrm>
    </dsp:sp>
    <dsp:sp modelId="{096F5007-E881-4152-A152-57C4581B9C1A}">
      <dsp:nvSpPr>
        <dsp:cNvPr id="0" name=""/>
        <dsp:cNvSpPr/>
      </dsp:nvSpPr>
      <dsp:spPr>
        <a:xfrm rot="5400000">
          <a:off x="-165101" y="2289875"/>
          <a:ext cx="1101811" cy="771267"/>
        </a:xfrm>
        <a:prstGeom prst="chevron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600" b="1" kern="1200">
              <a:solidFill>
                <a:schemeClr val="tx1"/>
              </a:solidFill>
            </a:rPr>
            <a:t>Kotiutuminen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600" b="1" kern="1200">
              <a:solidFill>
                <a:schemeClr val="tx1"/>
              </a:solidFill>
            </a:rPr>
            <a:t>Sairaalan toiminnan kannalta</a:t>
          </a:r>
        </a:p>
      </dsp:txBody>
      <dsp:txXfrm rot="-5400000">
        <a:off x="172" y="2510237"/>
        <a:ext cx="771267" cy="330544"/>
      </dsp:txXfrm>
    </dsp:sp>
    <dsp:sp modelId="{02F48BB1-2360-46AD-92D1-42A87F3A0172}">
      <dsp:nvSpPr>
        <dsp:cNvPr id="0" name=""/>
        <dsp:cNvSpPr/>
      </dsp:nvSpPr>
      <dsp:spPr>
        <a:xfrm rot="5400000">
          <a:off x="5612047" y="-3145080"/>
          <a:ext cx="959448" cy="10641007"/>
        </a:xfrm>
        <a:prstGeom prst="round2SameRect">
          <a:avLst/>
        </a:prstGeom>
        <a:solidFill>
          <a:schemeClr val="bg2">
            <a:lumMod val="20000"/>
            <a:lumOff val="80000"/>
            <a:alpha val="26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 Erikoissairaanhoidon puolella konsultointi potilaskoordinaattorin kanssa arviointia ajatellen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kotiutuksen suunnittelu, toimintakyvyn ja kotikuntoisuuden arviointi (</a:t>
          </a:r>
          <a:r>
            <a:rPr lang="fi-FI" sz="1400" i="1" kern="1200"/>
            <a:t>myös kognitiivinen toimintakyky</a:t>
          </a:r>
          <a:r>
            <a:rPr lang="fi-FI" sz="1400" kern="1200"/>
            <a:t>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Yhteistyö asiakas- ja palveluohjauksen, ja muiden asiakkaan toimintakyvyn arviointiin liittyvien tahojen kanssa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Turvallisen kotiutuksen tarkistuslista ammattilaiselle</a:t>
          </a:r>
        </a:p>
      </dsp:txBody>
      <dsp:txXfrm rot="-5400000">
        <a:off x="771268" y="1742535"/>
        <a:ext cx="10594171" cy="865776"/>
      </dsp:txXfrm>
    </dsp:sp>
    <dsp:sp modelId="{205BC7BA-20EC-46D7-87D3-D5095A68354B}">
      <dsp:nvSpPr>
        <dsp:cNvPr id="0" name=""/>
        <dsp:cNvSpPr/>
      </dsp:nvSpPr>
      <dsp:spPr>
        <a:xfrm rot="5400000">
          <a:off x="-165271" y="3503045"/>
          <a:ext cx="1101811" cy="771267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600" kern="1200"/>
            <a:t> </a:t>
          </a:r>
          <a:r>
            <a:rPr lang="fi-FI" sz="600" b="1" kern="1200">
              <a:solidFill>
                <a:schemeClr val="tx1"/>
              </a:solidFill>
            </a:rPr>
            <a:t>Ohjaus- ja neuvonta/ Palveluohjauksen osalta</a:t>
          </a:r>
        </a:p>
      </dsp:txBody>
      <dsp:txXfrm rot="-5400000">
        <a:off x="2" y="3723407"/>
        <a:ext cx="771267" cy="330544"/>
      </dsp:txXfrm>
    </dsp:sp>
    <dsp:sp modelId="{8239AD64-F0A5-4EA0-93D8-36EBA388CB42}">
      <dsp:nvSpPr>
        <dsp:cNvPr id="0" name=""/>
        <dsp:cNvSpPr/>
      </dsp:nvSpPr>
      <dsp:spPr>
        <a:xfrm rot="5400000">
          <a:off x="5519760" y="-1946426"/>
          <a:ext cx="1144021" cy="10641007"/>
        </a:xfrm>
        <a:prstGeom prst="round2SameRect">
          <a:avLst/>
        </a:prstGeom>
        <a:solidFill>
          <a:schemeClr val="accent5">
            <a:lumMod val="20000"/>
            <a:lumOff val="80000"/>
            <a:alpha val="26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Jos asiakas jo palveluissa, niin omatyöntekijä seuraa asiakkaan tilannetta ja tarpeen mukaan palvelujen uudelleen arviointi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Palvelutarpeen alkuselvitykset yhteistyössä osaston kanssa ja tarvittaessa arviointikäynti osastolla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Omatyöntekijän nimeäminen jos palvelujen/ kuntouttavan palvelutarpeen arviointijakson tarve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Yhteistyötahojen ja palvelua tuottavien tahojen kanssa palvelujen aloitus ja turvallisen kotiutuksen suunnittelu &amp; varmistus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Asiakkaan tarpeisiin pohjautuvien ammattilaisten kontaktointi yhteistyössä osaston kanssa (esim. muistikoordinaattori, FT TT)</a:t>
          </a:r>
        </a:p>
      </dsp:txBody>
      <dsp:txXfrm rot="-5400000">
        <a:off x="771268" y="2857913"/>
        <a:ext cx="10585160" cy="1032327"/>
      </dsp:txXfrm>
    </dsp:sp>
    <dsp:sp modelId="{DEDC0BCB-F43C-4390-BF3B-BCCEA0CFD04A}">
      <dsp:nvSpPr>
        <dsp:cNvPr id="0" name=""/>
        <dsp:cNvSpPr/>
      </dsp:nvSpPr>
      <dsp:spPr>
        <a:xfrm rot="5400000">
          <a:off x="-165271" y="4813676"/>
          <a:ext cx="1101811" cy="771267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600" b="1" kern="1200">
              <a:solidFill>
                <a:schemeClr val="tx1"/>
              </a:solidFill>
            </a:rPr>
            <a:t>Kotiutushoitajan/-tiimin ja kotihoidon osalta</a:t>
          </a:r>
        </a:p>
      </dsp:txBody>
      <dsp:txXfrm rot="-5400000">
        <a:off x="2" y="5034038"/>
        <a:ext cx="771267" cy="330544"/>
      </dsp:txXfrm>
    </dsp:sp>
    <dsp:sp modelId="{E2088F3B-1477-4E95-9685-DD76932CD8D3}">
      <dsp:nvSpPr>
        <dsp:cNvPr id="0" name=""/>
        <dsp:cNvSpPr/>
      </dsp:nvSpPr>
      <dsp:spPr>
        <a:xfrm rot="5400000">
          <a:off x="5391547" y="-569218"/>
          <a:ext cx="1338943" cy="10572266"/>
        </a:xfrm>
        <a:prstGeom prst="round2SameRect">
          <a:avLst/>
        </a:prstGeom>
        <a:solidFill>
          <a:schemeClr val="accent5">
            <a:lumMod val="40000"/>
            <a:lumOff val="60000"/>
            <a:alpha val="26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Kotiutuksen suunnittelu omalta osaltaan jo heti asiakkaan lähettämisen jälkeen ( tarvittavat palveluntarpeen muutokset, apuvälineet, työvuorojen suunnittelu käyntiaikoja ja mahdollisia lisäyksiä ajatellen, palvelujen keskeytykset (ateria </a:t>
          </a:r>
          <a:r>
            <a:rPr lang="fi-FI" sz="1400" kern="1200" err="1"/>
            <a:t>yms</a:t>
          </a:r>
          <a:r>
            <a:rPr lang="fi-FI" sz="1400" kern="1200"/>
            <a:t>) </a:t>
          </a:r>
          <a:r>
            <a:rPr lang="fi-FI" sz="1400" kern="1200" err="1"/>
            <a:t>jne</a:t>
          </a:r>
          <a:r>
            <a:rPr lang="fi-FI" sz="1400" kern="1200"/>
            <a:t>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Yhteistyö osaston ja omatyöntekijän kanssa; mahdolliset tukipalvelujen aloitukset/ uudelleen käynnistykset, esimerkiksi ateriapalvelu, apteekki, turvapalvelu jne.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Kotihoidon tiedottaminen ja kotiutumisesta sopiminen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Asiakkaan jatkohoidon ja muiden lääkärin antamien ohjeistukien varmistaminen yhteistyössä osaston ja kotihoidon kanssa.</a:t>
          </a:r>
        </a:p>
      </dsp:txBody>
      <dsp:txXfrm rot="-5400000">
        <a:off x="774886" y="4112805"/>
        <a:ext cx="10506904" cy="1208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4711E-29C3-48A8-8AC0-D8717C82DD36}" type="datetimeFigureOut">
              <a:t>9.5.2023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9CD4F-DE66-4826-84EA-A4DFC5198AC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3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svg"/><Relationship Id="rId11" Type="http://schemas.openxmlformats.org/officeDocument/2006/relationships/image" Target="../media/image4.svg"/><Relationship Id="rId5" Type="http://schemas.openxmlformats.org/officeDocument/2006/relationships/image" Target="../media/image17.png"/><Relationship Id="rId10" Type="http://schemas.openxmlformats.org/officeDocument/2006/relationships/image" Target="../media/image3.png"/><Relationship Id="rId4" Type="http://schemas.openxmlformats.org/officeDocument/2006/relationships/image" Target="../media/image9.svg"/><Relationship Id="rId9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6.sv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svg"/><Relationship Id="rId11" Type="http://schemas.openxmlformats.org/officeDocument/2006/relationships/image" Target="../media/image5.png"/><Relationship Id="rId5" Type="http://schemas.openxmlformats.org/officeDocument/2006/relationships/image" Target="../media/image17.png"/><Relationship Id="rId10" Type="http://schemas.openxmlformats.org/officeDocument/2006/relationships/image" Target="../media/image4.svg"/><Relationship Id="rId4" Type="http://schemas.openxmlformats.org/officeDocument/2006/relationships/image" Target="../media/image9.svg"/><Relationship Id="rId9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8.svg"/><Relationship Id="rId10" Type="http://schemas.openxmlformats.org/officeDocument/2006/relationships/image" Target="../media/image20.jpeg"/><Relationship Id="rId4" Type="http://schemas.openxmlformats.org/officeDocument/2006/relationships/image" Target="../media/image17.png"/><Relationship Id="rId9" Type="http://schemas.openxmlformats.org/officeDocument/2006/relationships/image" Target="../media/image4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7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svg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8.svg"/><Relationship Id="rId11" Type="http://schemas.openxmlformats.org/officeDocument/2006/relationships/image" Target="../media/image4.svg"/><Relationship Id="rId5" Type="http://schemas.openxmlformats.org/officeDocument/2006/relationships/image" Target="../media/image17.png"/><Relationship Id="rId10" Type="http://schemas.openxmlformats.org/officeDocument/2006/relationships/image" Target="../media/image3.png"/><Relationship Id="rId4" Type="http://schemas.openxmlformats.org/officeDocument/2006/relationships/image" Target="../media/image9.svg"/><Relationship Id="rId9" Type="http://schemas.openxmlformats.org/officeDocument/2006/relationships/image" Target="../media/image7.png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6.sv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8.svg"/><Relationship Id="rId11" Type="http://schemas.openxmlformats.org/officeDocument/2006/relationships/image" Target="../media/image5.png"/><Relationship Id="rId5" Type="http://schemas.openxmlformats.org/officeDocument/2006/relationships/image" Target="../media/image17.png"/><Relationship Id="rId10" Type="http://schemas.openxmlformats.org/officeDocument/2006/relationships/image" Target="../media/image4.svg"/><Relationship Id="rId4" Type="http://schemas.openxmlformats.org/officeDocument/2006/relationships/image" Target="../media/image9.svg"/><Relationship Id="rId9" Type="http://schemas.openxmlformats.org/officeDocument/2006/relationships/image" Target="../media/image3.png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8.svg"/><Relationship Id="rId7" Type="http://schemas.openxmlformats.org/officeDocument/2006/relationships/image" Target="../media/image3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openxmlformats.org/officeDocument/2006/relationships/image" Target="../media/image29.svg"/><Relationship Id="rId10" Type="http://schemas.openxmlformats.org/officeDocument/2006/relationships/image" Target="../media/image20.jpeg"/><Relationship Id="rId4" Type="http://schemas.openxmlformats.org/officeDocument/2006/relationships/image" Target="../media/image17.png"/><Relationship Id="rId9" Type="http://schemas.openxmlformats.org/officeDocument/2006/relationships/image" Target="../media/image31.sv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sv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7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oitus" type="title">
  <p:cSld name="Aloitu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21"/>
          <p:cNvGrpSpPr/>
          <p:nvPr/>
        </p:nvGrpSpPr>
        <p:grpSpPr>
          <a:xfrm>
            <a:off x="-15457340" y="3550229"/>
            <a:ext cx="31217188" cy="2467326"/>
            <a:chOff x="3003199" y="4484554"/>
            <a:chExt cx="7124220" cy="563080"/>
          </a:xfrm>
        </p:grpSpPr>
        <p:sp>
          <p:nvSpPr>
            <p:cNvPr id="17" name="Google Shape;17;p21"/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/>
              <a:ahLst/>
              <a:cxnLst/>
              <a:rect l="l" t="t" r="r" b="b"/>
              <a:pathLst>
                <a:path w="1191064" h="552039" extrusionOk="0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1"/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/>
              <a:ahLst/>
              <a:cxnLst/>
              <a:rect l="l" t="t" r="r" b="b"/>
              <a:pathLst>
                <a:path w="4441980" h="552039" extrusionOk="0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1"/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1"/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1"/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1"/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21"/>
          <p:cNvSpPr txBox="1">
            <a:spLocks noGrp="1"/>
          </p:cNvSpPr>
          <p:nvPr>
            <p:ph type="ctrTitle"/>
          </p:nvPr>
        </p:nvSpPr>
        <p:spPr>
          <a:xfrm>
            <a:off x="1524000" y="1054988"/>
            <a:ext cx="516198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"/>
              <a:buNone/>
              <a:defRPr sz="40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subTitle" idx="1"/>
          </p:nvPr>
        </p:nvSpPr>
        <p:spPr>
          <a:xfrm>
            <a:off x="1524000" y="3640538"/>
            <a:ext cx="5161983" cy="216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jenni.niskala@hyvaks.fi</a:t>
            </a:r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sldNum" idx="12"/>
          </p:nvPr>
        </p:nvSpPr>
        <p:spPr>
          <a:xfrm>
            <a:off x="84381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8" name="Google Shape;2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5218" y="0"/>
            <a:ext cx="2924588" cy="11563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4454549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70916"/>
            <a:ext cx="5213157" cy="2665475"/>
          </a:xfrm>
        </p:spPr>
        <p:txBody>
          <a:bodyPr anchor="b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DD96-6196-4867-8D86-15D0E2CA8E91}" type="datetime1">
              <a:rPr lang="fi-FI" smtClean="0"/>
              <a:t>9.5.2023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E4962D1-4FE6-5F0A-BCED-360B6BA4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491" y="470917"/>
            <a:ext cx="5584505" cy="539836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28AED48-DAF5-0AAE-1193-9D791FB2F3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175" y="3881628"/>
            <a:ext cx="5213350" cy="1987648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pic>
        <p:nvPicPr>
          <p:cNvPr id="3" name="Kuva 2" descr="Keski-Suomen Pelastuslaitos">
            <a:extLst>
              <a:ext uri="{FF2B5EF4-FFF2-40B4-BE49-F238E27FC236}">
                <a16:creationId xmlns:a16="http://schemas.microsoft.com/office/drawing/2014/main" id="{AA92A633-1571-191E-D372-D9F67C6596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19" y="6023515"/>
            <a:ext cx="1118169" cy="331309"/>
          </a:xfrm>
          <a:prstGeom prst="rect">
            <a:avLst/>
          </a:prstGeom>
        </p:spPr>
      </p:pic>
      <p:pic>
        <p:nvPicPr>
          <p:cNvPr id="5" name="Kuva 4" descr="Keski-Suomen Hyvinvointialue">
            <a:extLst>
              <a:ext uri="{FF2B5EF4-FFF2-40B4-BE49-F238E27FC236}">
                <a16:creationId xmlns:a16="http://schemas.microsoft.com/office/drawing/2014/main" id="{AD19ECE9-D042-1B7D-B0DD-C8FAA8845D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19271" y="6041686"/>
            <a:ext cx="1436563" cy="330537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08753469-7141-FC93-3BF6-5AA89FE4B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510838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496597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">
    <p:bg>
      <p:bgPr>
        <a:solidFill>
          <a:srgbClr val="255B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Kuva 4" descr="Hyvinvointi">
            <a:extLst>
              <a:ext uri="{FF2B5EF4-FFF2-40B4-BE49-F238E27FC236}">
                <a16:creationId xmlns:a16="http://schemas.microsoft.com/office/drawing/2014/main" id="{57CC42D5-DDE9-6A4D-55E0-0C4E78B068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000" y="502920"/>
            <a:ext cx="6426521" cy="1467473"/>
          </a:xfrm>
          <a:prstGeom prst="rect">
            <a:avLst/>
          </a:prstGeom>
        </p:spPr>
      </p:pic>
      <p:pic>
        <p:nvPicPr>
          <p:cNvPr id="10" name="Kuva 9" descr="Terveys">
            <a:extLst>
              <a:ext uri="{FF2B5EF4-FFF2-40B4-BE49-F238E27FC236}">
                <a16:creationId xmlns:a16="http://schemas.microsoft.com/office/drawing/2014/main" id="{521E98C9-159F-F210-0E5C-025FC55906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2000" y="1970393"/>
            <a:ext cx="4832541" cy="1467473"/>
          </a:xfrm>
          <a:prstGeom prst="rect">
            <a:avLst/>
          </a:prstGeom>
        </p:spPr>
      </p:pic>
      <p:pic>
        <p:nvPicPr>
          <p:cNvPr id="12" name="Kuva 11" descr="Turvallisuus">
            <a:extLst>
              <a:ext uri="{FF2B5EF4-FFF2-40B4-BE49-F238E27FC236}">
                <a16:creationId xmlns:a16="http://schemas.microsoft.com/office/drawing/2014/main" id="{F6E8599A-69C2-BC29-A53D-C632761514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2000" y="3437867"/>
            <a:ext cx="6654232" cy="1467473"/>
          </a:xfrm>
          <a:prstGeom prst="rect">
            <a:avLst/>
          </a:prstGeom>
        </p:spPr>
      </p:pic>
      <p:pic>
        <p:nvPicPr>
          <p:cNvPr id="16" name="Kuva 15" descr="Keski-Suomen Hyvinvointialue">
            <a:extLst>
              <a:ext uri="{FF2B5EF4-FFF2-40B4-BE49-F238E27FC236}">
                <a16:creationId xmlns:a16="http://schemas.microsoft.com/office/drawing/2014/main" id="{7C1DFC24-63D3-2B65-FC00-78273A1BAE3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84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0965E099-F238-0DC0-6C75-B4B92D1AE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3200" cy="539314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 descr="Hyvinvointi">
            <a:extLst>
              <a:ext uri="{FF2B5EF4-FFF2-40B4-BE49-F238E27FC236}">
                <a16:creationId xmlns:a16="http://schemas.microsoft.com/office/drawing/2014/main" id="{57CC42D5-DDE9-6A4D-55E0-0C4E78B068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000" y="502920"/>
            <a:ext cx="6426521" cy="1467473"/>
          </a:xfrm>
          <a:prstGeom prst="rect">
            <a:avLst/>
          </a:prstGeom>
        </p:spPr>
      </p:pic>
      <p:pic>
        <p:nvPicPr>
          <p:cNvPr id="10" name="Kuva 9" descr="Terveys">
            <a:extLst>
              <a:ext uri="{FF2B5EF4-FFF2-40B4-BE49-F238E27FC236}">
                <a16:creationId xmlns:a16="http://schemas.microsoft.com/office/drawing/2014/main" id="{521E98C9-159F-F210-0E5C-025FC55906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22000" y="1970393"/>
            <a:ext cx="4832540" cy="1467473"/>
          </a:xfrm>
          <a:prstGeom prst="rect">
            <a:avLst/>
          </a:prstGeom>
        </p:spPr>
      </p:pic>
      <p:pic>
        <p:nvPicPr>
          <p:cNvPr id="12" name="Kuva 11" descr="Turvallisuus">
            <a:extLst>
              <a:ext uri="{FF2B5EF4-FFF2-40B4-BE49-F238E27FC236}">
                <a16:creationId xmlns:a16="http://schemas.microsoft.com/office/drawing/2014/main" id="{F6E8599A-69C2-BC29-A53D-C6327615147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2000" y="3437867"/>
            <a:ext cx="6654232" cy="1467473"/>
          </a:xfrm>
          <a:prstGeom prst="rect">
            <a:avLst/>
          </a:prstGeom>
        </p:spPr>
      </p:pic>
      <p:pic>
        <p:nvPicPr>
          <p:cNvPr id="2" name="Kuva 1" descr="Keski-Suomen Pelastuslaitos">
            <a:extLst>
              <a:ext uri="{FF2B5EF4-FFF2-40B4-BE49-F238E27FC236}">
                <a16:creationId xmlns:a16="http://schemas.microsoft.com/office/drawing/2014/main" id="{04B9E1AF-D7C4-EBA7-6694-8DC561CBF72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19" y="6023515"/>
            <a:ext cx="1118169" cy="331309"/>
          </a:xfrm>
          <a:prstGeom prst="rect">
            <a:avLst/>
          </a:prstGeom>
        </p:spPr>
      </p:pic>
      <p:pic>
        <p:nvPicPr>
          <p:cNvPr id="3" name="Kuva 2" descr="Keski-Suomen Hyvinvointialue">
            <a:extLst>
              <a:ext uri="{FF2B5EF4-FFF2-40B4-BE49-F238E27FC236}">
                <a16:creationId xmlns:a16="http://schemas.microsoft.com/office/drawing/2014/main" id="{94556230-8B2B-AAB9-9820-D504BC72DD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19271" y="6041686"/>
            <a:ext cx="1436563" cy="330537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3A0C2AEE-62D3-2532-A258-E29F0BDFB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510838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828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E27B5776-DA94-8CED-A3DB-EF546E38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8" y="0"/>
            <a:ext cx="12187900" cy="539314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 descr="Hyvinvointi">
            <a:extLst>
              <a:ext uri="{FF2B5EF4-FFF2-40B4-BE49-F238E27FC236}">
                <a16:creationId xmlns:a16="http://schemas.microsoft.com/office/drawing/2014/main" id="{57CC42D5-DDE9-6A4D-55E0-0C4E78B068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000" y="502920"/>
            <a:ext cx="6426521" cy="1467473"/>
          </a:xfrm>
          <a:prstGeom prst="rect">
            <a:avLst/>
          </a:prstGeom>
        </p:spPr>
      </p:pic>
      <p:pic>
        <p:nvPicPr>
          <p:cNvPr id="10" name="Kuva 9" descr="Terveys">
            <a:extLst>
              <a:ext uri="{FF2B5EF4-FFF2-40B4-BE49-F238E27FC236}">
                <a16:creationId xmlns:a16="http://schemas.microsoft.com/office/drawing/2014/main" id="{521E98C9-159F-F210-0E5C-025FC55906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22000" y="1970393"/>
            <a:ext cx="4832540" cy="1467473"/>
          </a:xfrm>
          <a:prstGeom prst="rect">
            <a:avLst/>
          </a:prstGeom>
        </p:spPr>
      </p:pic>
      <p:pic>
        <p:nvPicPr>
          <p:cNvPr id="12" name="Kuva 11" descr="Turvallisuus">
            <a:extLst>
              <a:ext uri="{FF2B5EF4-FFF2-40B4-BE49-F238E27FC236}">
                <a16:creationId xmlns:a16="http://schemas.microsoft.com/office/drawing/2014/main" id="{F6E8599A-69C2-BC29-A53D-C6327615147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2000" y="3437867"/>
            <a:ext cx="6654232" cy="1467473"/>
          </a:xfrm>
          <a:prstGeom prst="rect">
            <a:avLst/>
          </a:prstGeom>
        </p:spPr>
      </p:pic>
      <p:pic>
        <p:nvPicPr>
          <p:cNvPr id="4" name="Kuva 3" descr="Keski-Suomen Hyvinvointialue">
            <a:extLst>
              <a:ext uri="{FF2B5EF4-FFF2-40B4-BE49-F238E27FC236}">
                <a16:creationId xmlns:a16="http://schemas.microsoft.com/office/drawing/2014/main" id="{07C08C0E-938E-B242-F946-6BD1652881D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25165" y="6041686"/>
            <a:ext cx="1436563" cy="330537"/>
          </a:xfrm>
          <a:prstGeom prst="rect">
            <a:avLst/>
          </a:prstGeom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6068D165-96CD-9996-EEF0-9146F11F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16732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12" descr="Sairaala Nova">
            <a:extLst>
              <a:ext uri="{FF2B5EF4-FFF2-40B4-BE49-F238E27FC236}">
                <a16:creationId xmlns:a16="http://schemas.microsoft.com/office/drawing/2014/main" id="{EEA2FE34-7CDC-858F-2547-1E5D0161D8F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77004" y="6030532"/>
            <a:ext cx="705014" cy="33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9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6B67D039-5DBC-1BC5-653C-7DA1B1032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540867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Tekstin paikkamerkki 12" descr="Hyvinvointi">
            <a:extLst>
              <a:ext uri="{FF2B5EF4-FFF2-40B4-BE49-F238E27FC236}">
                <a16:creationId xmlns:a16="http://schemas.microsoft.com/office/drawing/2014/main" id="{1575B223-D80C-306C-43A5-703E1775FD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000" y="504000"/>
            <a:ext cx="6426000" cy="1468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16" name="Tekstin paikkamerkki 12" descr="Terveys">
            <a:extLst>
              <a:ext uri="{FF2B5EF4-FFF2-40B4-BE49-F238E27FC236}">
                <a16:creationId xmlns:a16="http://schemas.microsoft.com/office/drawing/2014/main" id="{3BA424AF-656B-9612-92E0-A7A1869DF4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2000" y="1969200"/>
            <a:ext cx="4831200" cy="14688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17" name="Tekstin paikkamerkki 12" descr="Turvallisuus">
            <a:extLst>
              <a:ext uri="{FF2B5EF4-FFF2-40B4-BE49-F238E27FC236}">
                <a16:creationId xmlns:a16="http://schemas.microsoft.com/office/drawing/2014/main" id="{555FDC61-50AC-2944-7772-91FADC7076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2000" y="3438000"/>
            <a:ext cx="6652800" cy="1468800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18" name="Tekstin paikkamerkki 12" descr="Keski-Suomen Hyvinvointialue">
            <a:extLst>
              <a:ext uri="{FF2B5EF4-FFF2-40B4-BE49-F238E27FC236}">
                <a16:creationId xmlns:a16="http://schemas.microsoft.com/office/drawing/2014/main" id="{70D82D27-F770-569E-91F2-8BC159C416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46644" y="484488"/>
            <a:ext cx="1436400" cy="331200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pic>
        <p:nvPicPr>
          <p:cNvPr id="24" name="Kuva 23" descr="EU lippu">
            <a:extLst>
              <a:ext uri="{FF2B5EF4-FFF2-40B4-BE49-F238E27FC236}">
                <a16:creationId xmlns:a16="http://schemas.microsoft.com/office/drawing/2014/main" id="{D64BEB57-D20F-07A7-7483-A1BE13CEAC3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281" y="5893163"/>
            <a:ext cx="737201" cy="49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5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2">
    <p:bg>
      <p:bgPr>
        <a:solidFill>
          <a:srgbClr val="B3D3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 descr="Keski-Suomen Hyvinvointialue">
            <a:extLst>
              <a:ext uri="{FF2B5EF4-FFF2-40B4-BE49-F238E27FC236}">
                <a16:creationId xmlns:a16="http://schemas.microsoft.com/office/drawing/2014/main" id="{AD747AE0-32D0-7861-291E-A51D05F43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54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3"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 descr="Keski-Suomen Hyvinvointialue">
            <a:extLst>
              <a:ext uri="{FF2B5EF4-FFF2-40B4-BE49-F238E27FC236}">
                <a16:creationId xmlns:a16="http://schemas.microsoft.com/office/drawing/2014/main" id="{AD747AE0-32D0-7861-291E-A51D05F43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28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4">
    <p:bg>
      <p:bgPr>
        <a:solidFill>
          <a:srgbClr val="EBDC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 descr="Keski-Suomen Hyvinvointialue">
            <a:extLst>
              <a:ext uri="{FF2B5EF4-FFF2-40B4-BE49-F238E27FC236}">
                <a16:creationId xmlns:a16="http://schemas.microsoft.com/office/drawing/2014/main" id="{AD747AE0-32D0-7861-291E-A51D05F43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40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5">
    <p:bg>
      <p:bgPr>
        <a:solidFill>
          <a:srgbClr val="255B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 descr="Keski-Suomen Hyvinvointialue">
            <a:extLst>
              <a:ext uri="{FF2B5EF4-FFF2-40B4-BE49-F238E27FC236}">
                <a16:creationId xmlns:a16="http://schemas.microsoft.com/office/drawing/2014/main" id="{2230765F-7C0E-7B1D-2B49-3937748EB7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9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isältö 1">
  <p:cSld name="1_Sisältö 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559067" y="567356"/>
            <a:ext cx="11007492" cy="70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559066" y="1408355"/>
            <a:ext cx="11007493" cy="476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jenni.niskala@hyvaks.fi</a:t>
            </a:r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sldNum" idx="12"/>
          </p:nvPr>
        </p:nvSpPr>
        <p:spPr>
          <a:xfrm>
            <a:off x="55906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35" name="Google Shape;35;p22"/>
          <p:cNvGrpSpPr/>
          <p:nvPr/>
        </p:nvGrpSpPr>
        <p:grpSpPr>
          <a:xfrm>
            <a:off x="8307977" y="190546"/>
            <a:ext cx="3258582" cy="257550"/>
            <a:chOff x="3003199" y="4484554"/>
            <a:chExt cx="7124220" cy="563080"/>
          </a:xfrm>
        </p:grpSpPr>
        <p:sp>
          <p:nvSpPr>
            <p:cNvPr id="36" name="Google Shape;36;p22"/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/>
              <a:ahLst/>
              <a:cxnLst/>
              <a:rect l="l" t="t" r="r" b="b"/>
              <a:pathLst>
                <a:path w="1191064" h="552039" extrusionOk="0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2"/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/>
              <a:ahLst/>
              <a:cxnLst/>
              <a:rect l="l" t="t" r="r" b="b"/>
              <a:pathLst>
                <a:path w="4441980" h="552039" extrusionOk="0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2"/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2"/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2"/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2"/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3613972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6">
    <p:bg>
      <p:bgPr>
        <a:solidFill>
          <a:srgbClr val="225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>
                <a:solidFill>
                  <a:srgbClr val="EBDCA6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BDCA6"/>
                </a:solidFill>
              </a:defRPr>
            </a:lvl1pPr>
          </a:lstStyle>
          <a:p>
            <a:r>
              <a:rPr lang="fi-FI"/>
              <a:t>11/2022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BDCA6"/>
                </a:solidFill>
              </a:defRPr>
            </a:lvl1pPr>
          </a:lstStyle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BDCA6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 descr="Keski-Suomen Hyvinvointialue">
            <a:extLst>
              <a:ext uri="{FF2B5EF4-FFF2-40B4-BE49-F238E27FC236}">
                <a16:creationId xmlns:a16="http://schemas.microsoft.com/office/drawing/2014/main" id="{D700F04E-81CA-C7A8-A3DC-36BEAEC5B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24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3162A0D5-0A5B-890F-41DF-37DFFF065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Kuva 4" descr="Keski-Suomen Hyvinvointialue">
            <a:extLst>
              <a:ext uri="{FF2B5EF4-FFF2-40B4-BE49-F238E27FC236}">
                <a16:creationId xmlns:a16="http://schemas.microsoft.com/office/drawing/2014/main" id="{2B9221F0-B0FA-B35E-6315-9F842AA8BE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52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tausta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Kuva 4" descr="Keski-Suomen Hyvinvointialue">
            <a:extLst>
              <a:ext uri="{FF2B5EF4-FFF2-40B4-BE49-F238E27FC236}">
                <a16:creationId xmlns:a16="http://schemas.microsoft.com/office/drawing/2014/main" id="{2B9221F0-B0FA-B35E-6315-9F842AA8BE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90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t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7" y="1888235"/>
            <a:ext cx="11169009" cy="398104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1F6650F-572C-5843-2103-10E8C32549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175" y="1184018"/>
            <a:ext cx="11168063" cy="424267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/>
            </a:lvl2pPr>
          </a:lstStyle>
          <a:p>
            <a:pPr lvl="0"/>
            <a:endParaRPr lang="fi-FI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60703D68-B82D-472F-4E7C-E1B146005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12444"/>
            <a:ext cx="11169009" cy="676836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6272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7" y="1508985"/>
            <a:ext cx="4572000" cy="43602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1C1639-33CB-984C-2101-DF7D3ECF67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04888" y="1508985"/>
            <a:ext cx="4572000" cy="43602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0397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7" y="2446019"/>
            <a:ext cx="4572000" cy="34232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1C1639-33CB-984C-2101-DF7D3ECF67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04888" y="2446019"/>
            <a:ext cx="4572000" cy="34232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C0301E5-8DFC-AB28-BC3E-B32E541CC0C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10988" y="1681163"/>
            <a:ext cx="4571999" cy="641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F624D27-372F-B98C-D821-48F1E5B48E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4887" y="1681163"/>
            <a:ext cx="4571999" cy="641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52075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600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E0ED81-E7C8-4A75-9BCA-70A65F807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04025" y="1828800"/>
            <a:ext cx="4549775" cy="43529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663B313-AEF2-4DAF-B694-6807ECE8833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i-FI"/>
              <a:t>11/2022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52E532A-E658-4132-885B-3E30693521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08A7A2-9B6B-4C01-8A53-3BAE37D710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2382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10">
            <a:extLst>
              <a:ext uri="{FF2B5EF4-FFF2-40B4-BE49-F238E27FC236}">
                <a16:creationId xmlns:a16="http://schemas.microsoft.com/office/drawing/2014/main" id="{469C65EC-6CD7-123D-008A-9878DEAF50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0986" y="1961388"/>
            <a:ext cx="2031045" cy="1980000"/>
          </a:xfrm>
          <a:solidFill>
            <a:srgbClr val="EBDCA6"/>
          </a:solidFill>
        </p:spPr>
        <p:txBody>
          <a:bodyPr lIns="252000" tIns="72000" rIns="144000" bIns="72000" anchor="ctr" anchorCtr="0"/>
          <a:lstStyle>
            <a:lvl1pPr marL="0" indent="0" algn="l">
              <a:lnSpc>
                <a:spcPct val="95000"/>
              </a:lnSpc>
              <a:spcBef>
                <a:spcPts val="600"/>
              </a:spcBef>
              <a:buNone/>
              <a:defRPr sz="2400" b="1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endParaRPr lang="fi-FI"/>
          </a:p>
        </p:txBody>
      </p:sp>
      <p:sp>
        <p:nvSpPr>
          <p:cNvPr id="4" name="Tekstin paikkamerkki 10">
            <a:extLst>
              <a:ext uri="{FF2B5EF4-FFF2-40B4-BE49-F238E27FC236}">
                <a16:creationId xmlns:a16="http://schemas.microsoft.com/office/drawing/2014/main" id="{EC7CB9A5-54D1-8962-2FED-1B61C88458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048446" y="1961388"/>
            <a:ext cx="2031045" cy="1980000"/>
          </a:xfrm>
          <a:solidFill>
            <a:schemeClr val="accent4"/>
          </a:solidFill>
        </p:spPr>
        <p:txBody>
          <a:bodyPr lIns="252000" tIns="72000" rIns="144000" bIns="72000" anchor="ctr" anchorCtr="0"/>
          <a:lstStyle>
            <a:lvl1pPr marL="0" indent="0" algn="l">
              <a:lnSpc>
                <a:spcPct val="95000"/>
              </a:lnSpc>
              <a:spcBef>
                <a:spcPts val="600"/>
              </a:spcBef>
              <a:buNone/>
              <a:defRPr sz="2400" b="1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endParaRPr lang="fi-FI"/>
          </a:p>
        </p:txBody>
      </p:sp>
      <p:sp>
        <p:nvSpPr>
          <p:cNvPr id="6" name="Tekstin paikkamerkki 10">
            <a:extLst>
              <a:ext uri="{FF2B5EF4-FFF2-40B4-BE49-F238E27FC236}">
                <a16:creationId xmlns:a16="http://schemas.microsoft.com/office/drawing/2014/main" id="{87557657-5B35-4FA9-BDF0-EE1DCAF3DA8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590478" y="1961388"/>
            <a:ext cx="2031045" cy="1980000"/>
          </a:xfrm>
          <a:solidFill>
            <a:srgbClr val="B3D384"/>
          </a:solidFill>
        </p:spPr>
        <p:txBody>
          <a:bodyPr lIns="252000" tIns="72000" rIns="144000" bIns="72000" anchor="ctr" anchorCtr="0"/>
          <a:lstStyle>
            <a:lvl1pPr marL="0" indent="0" algn="l">
              <a:lnSpc>
                <a:spcPct val="95000"/>
              </a:lnSpc>
              <a:spcBef>
                <a:spcPts val="600"/>
              </a:spcBef>
              <a:buNone/>
              <a:defRPr sz="2400" b="1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endParaRPr lang="fi-FI"/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ACC2CB3F-EC0C-77D9-5311-E3FF6058437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27938" y="1961388"/>
            <a:ext cx="2031045" cy="1980000"/>
          </a:xfrm>
          <a:solidFill>
            <a:schemeClr val="accent3"/>
          </a:solidFill>
        </p:spPr>
        <p:txBody>
          <a:bodyPr lIns="252000" tIns="72000" rIns="144000" bIns="72000" anchor="ctr" anchorCtr="0"/>
          <a:lstStyle>
            <a:lvl1pPr marL="0" indent="0" algn="l">
              <a:lnSpc>
                <a:spcPct val="95000"/>
              </a:lnSpc>
              <a:spcBef>
                <a:spcPts val="600"/>
              </a:spcBef>
              <a:buNone/>
              <a:defRPr sz="2400" b="1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E15A2C76-C628-1737-9BF5-C4D7ECEFE8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0986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0F25FADE-F113-D9F2-08B6-26A3E79D51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446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C7C8CC55-4228-B078-6E5D-203D444C06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90478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34281033-F953-55D2-C050-A768AD2FA6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7938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11590300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ste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E15A2C76-C628-1737-9BF5-C4D7ECEFE8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0986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9FFC8F4-9174-9AA6-2D5C-35D0E381E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0986" y="1961388"/>
            <a:ext cx="2031045" cy="198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0F25FADE-F113-D9F2-08B6-26A3E79D51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446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137521A9-8793-D352-7953-E6A3850B7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8446" y="1961388"/>
            <a:ext cx="2031045" cy="198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C7C8CC55-4228-B078-6E5D-203D444C06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90478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84C41787-C2AB-A5C9-330E-7C1BCDDFD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90478" y="1961388"/>
            <a:ext cx="2031045" cy="198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34281033-F953-55D2-C050-A768AD2FA6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7938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1AE11A09-8846-94BD-211D-935246D3D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27938" y="1961388"/>
            <a:ext cx="2031045" cy="198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483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3" type="twoObj">
  <p:cSld name="Sisältö 3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23"/>
          <p:cNvGrpSpPr/>
          <p:nvPr/>
        </p:nvGrpSpPr>
        <p:grpSpPr>
          <a:xfrm>
            <a:off x="469804" y="-18382"/>
            <a:ext cx="20727254" cy="1638229"/>
            <a:chOff x="3003199" y="4484554"/>
            <a:chExt cx="7124220" cy="563080"/>
          </a:xfrm>
        </p:grpSpPr>
        <p:sp>
          <p:nvSpPr>
            <p:cNvPr id="44" name="Google Shape;44;p23"/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/>
              <a:ahLst/>
              <a:cxnLst/>
              <a:rect l="l" t="t" r="r" b="b"/>
              <a:pathLst>
                <a:path w="1191064" h="552039" extrusionOk="0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/>
              <a:ahLst/>
              <a:cxnLst/>
              <a:rect l="l" t="t" r="r" b="b"/>
              <a:pathLst>
                <a:path w="4441980" h="552039" extrusionOk="0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559067" y="1838425"/>
            <a:ext cx="10515600" cy="70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body" idx="1"/>
          </p:nvPr>
        </p:nvSpPr>
        <p:spPr>
          <a:xfrm>
            <a:off x="559067" y="2637321"/>
            <a:ext cx="5181600" cy="353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2"/>
          </p:nvPr>
        </p:nvSpPr>
        <p:spPr>
          <a:xfrm>
            <a:off x="5893067" y="2637321"/>
            <a:ext cx="5181600" cy="353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jenni.niskala@hyvaks.fi</a:t>
            </a:r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sldNum" idx="12"/>
          </p:nvPr>
        </p:nvSpPr>
        <p:spPr>
          <a:xfrm>
            <a:off x="55906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56" name="Google Shape;5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51793" y="46934"/>
            <a:ext cx="2971075" cy="1174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1274092"/>
      </p:ext>
    </p:extLst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70916"/>
            <a:ext cx="5213157" cy="2665475"/>
          </a:xfrm>
        </p:spPr>
        <p:txBody>
          <a:bodyPr anchor="b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E4962D1-4FE6-5F0A-BCED-360B6BA4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491" y="470917"/>
            <a:ext cx="5584505" cy="539836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28AED48-DAF5-0AAE-1193-9D791FB2F3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175" y="3881628"/>
            <a:ext cx="5213350" cy="1987648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1549487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70916"/>
            <a:ext cx="5213157" cy="2665475"/>
          </a:xfrm>
        </p:spPr>
        <p:txBody>
          <a:bodyPr anchor="b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E4962D1-4FE6-5F0A-BCED-360B6BA4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491" y="470917"/>
            <a:ext cx="5584505" cy="539836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28AED48-DAF5-0AAE-1193-9D791FB2F3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175" y="3881628"/>
            <a:ext cx="5213350" cy="1987648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pic>
        <p:nvPicPr>
          <p:cNvPr id="3" name="Kuva 2" descr="Keski-Suomen Pelastuslaitos">
            <a:extLst>
              <a:ext uri="{FF2B5EF4-FFF2-40B4-BE49-F238E27FC236}">
                <a16:creationId xmlns:a16="http://schemas.microsoft.com/office/drawing/2014/main" id="{AA92A633-1571-191E-D372-D9F67C6596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19" y="6023515"/>
            <a:ext cx="1118169" cy="331309"/>
          </a:xfrm>
          <a:prstGeom prst="rect">
            <a:avLst/>
          </a:prstGeom>
        </p:spPr>
      </p:pic>
      <p:pic>
        <p:nvPicPr>
          <p:cNvPr id="5" name="Kuva 4" descr="Keski-Suomen Hyvinvointialue">
            <a:extLst>
              <a:ext uri="{FF2B5EF4-FFF2-40B4-BE49-F238E27FC236}">
                <a16:creationId xmlns:a16="http://schemas.microsoft.com/office/drawing/2014/main" id="{AD19ECE9-D042-1B7D-B0DD-C8FAA8845D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19271" y="6041686"/>
            <a:ext cx="1436563" cy="330537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08753469-7141-FC93-3BF6-5AA89FE4B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510838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6029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70916"/>
            <a:ext cx="5213157" cy="2665475"/>
          </a:xfrm>
        </p:spPr>
        <p:txBody>
          <a:bodyPr anchor="b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E4962D1-4FE6-5F0A-BCED-360B6BA4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491" y="470917"/>
            <a:ext cx="5584505" cy="539836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28AED48-DAF5-0AAE-1193-9D791FB2F3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175" y="3881628"/>
            <a:ext cx="5213350" cy="1987648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pic>
        <p:nvPicPr>
          <p:cNvPr id="5" name="Kuva 4" descr="Keski-Suomen Hyvinvointialue">
            <a:extLst>
              <a:ext uri="{FF2B5EF4-FFF2-40B4-BE49-F238E27FC236}">
                <a16:creationId xmlns:a16="http://schemas.microsoft.com/office/drawing/2014/main" id="{AD19ECE9-D042-1B7D-B0DD-C8FAA8845D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5165" y="6041686"/>
            <a:ext cx="1436563" cy="330537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08753469-7141-FC93-3BF6-5AA89FE4B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16732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uva 13" descr="Sairaala Nova">
            <a:extLst>
              <a:ext uri="{FF2B5EF4-FFF2-40B4-BE49-F238E27FC236}">
                <a16:creationId xmlns:a16="http://schemas.microsoft.com/office/drawing/2014/main" id="{B6D9E79A-9000-CA31-EDE9-7E97805BDE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7004" y="6030532"/>
            <a:ext cx="705014" cy="33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732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E4962D1-4FE6-5F0A-BCED-360B6BA4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1495" y="470917"/>
            <a:ext cx="5584505" cy="539836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095" y="470916"/>
            <a:ext cx="5213157" cy="2665475"/>
          </a:xfrm>
        </p:spPr>
        <p:txBody>
          <a:bodyPr anchor="b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28AED48-DAF5-0AAE-1193-9D791FB2F3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2283" y="3881628"/>
            <a:ext cx="5213350" cy="1987648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974128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0" y="388620"/>
            <a:ext cx="6079296" cy="702216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1508985"/>
            <a:ext cx="6079296" cy="43602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4DC6FCFF-2921-422B-A162-EC2DC6E8E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1495" y="388620"/>
            <a:ext cx="4664009" cy="548065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5965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4DC6FCFF-2921-422B-A162-EC2DC6E8E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1495" y="388620"/>
            <a:ext cx="11174537" cy="548065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A52D320-4603-AE4C-81D0-6E3B0D867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36" y="2720788"/>
            <a:ext cx="5114364" cy="2444507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98430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48274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11/2022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9C5894A2-56D4-D734-BDB7-34BFF2387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B0D54B94-938A-E551-A41A-EB9689E4C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034"/>
          </a:xfrm>
          <a:prstGeom prst="rect">
            <a:avLst/>
          </a:prstGeom>
        </p:spPr>
      </p:pic>
      <p:pic>
        <p:nvPicPr>
          <p:cNvPr id="3" name="Kuva 2" descr="Kiitos">
            <a:extLst>
              <a:ext uri="{FF2B5EF4-FFF2-40B4-BE49-F238E27FC236}">
                <a16:creationId xmlns:a16="http://schemas.microsoft.com/office/drawing/2014/main" id="{C3CBE883-D862-D657-AFFD-A170B7746D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269" y="970026"/>
            <a:ext cx="3868825" cy="1471422"/>
          </a:xfrm>
          <a:prstGeom prst="rect">
            <a:avLst/>
          </a:prstGeom>
        </p:spPr>
      </p:pic>
      <p:sp>
        <p:nvSpPr>
          <p:cNvPr id="9" name="Tekstiruutu 8" descr="www.hyvaks.fi">
            <a:extLst>
              <a:ext uri="{FF2B5EF4-FFF2-40B4-BE49-F238E27FC236}">
                <a16:creationId xmlns:a16="http://schemas.microsoft.com/office/drawing/2014/main" id="{15713BB1-0FB2-3810-DC20-7816F2487A28}"/>
              </a:ext>
            </a:extLst>
          </p:cNvPr>
          <p:cNvSpPr txBox="1"/>
          <p:nvPr userDrawn="1"/>
        </p:nvSpPr>
        <p:spPr>
          <a:xfrm>
            <a:off x="1028632" y="4819650"/>
            <a:ext cx="4416619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fi-FI" sz="4000" b="1" baseline="0">
                <a:solidFill>
                  <a:schemeClr val="bg1"/>
                </a:solidFill>
                <a:latin typeface="+mn-lt"/>
              </a:rPr>
              <a:t>www.hyvaks.fi</a:t>
            </a:r>
          </a:p>
        </p:txBody>
      </p:sp>
      <p:sp>
        <p:nvSpPr>
          <p:cNvPr id="10" name="Tekstiruutu 9" descr="#hyvaks ">
            <a:extLst>
              <a:ext uri="{FF2B5EF4-FFF2-40B4-BE49-F238E27FC236}">
                <a16:creationId xmlns:a16="http://schemas.microsoft.com/office/drawing/2014/main" id="{E1D0E7B3-C5CB-4533-9644-8AFDBFF3B9A6}"/>
              </a:ext>
            </a:extLst>
          </p:cNvPr>
          <p:cNvSpPr txBox="1"/>
          <p:nvPr userDrawn="1"/>
        </p:nvSpPr>
        <p:spPr>
          <a:xfrm>
            <a:off x="1010345" y="5418582"/>
            <a:ext cx="1801436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fi-FI" sz="4000" b="1">
                <a:solidFill>
                  <a:schemeClr val="bg1"/>
                </a:solidFill>
              </a:rPr>
              <a:t>#hyvaks </a:t>
            </a:r>
          </a:p>
        </p:txBody>
      </p:sp>
      <p:sp>
        <p:nvSpPr>
          <p:cNvPr id="11" name="Tekstiruutu 10" descr="#hyväarkikaikille ">
            <a:extLst>
              <a:ext uri="{FF2B5EF4-FFF2-40B4-BE49-F238E27FC236}">
                <a16:creationId xmlns:a16="http://schemas.microsoft.com/office/drawing/2014/main" id="{5DDF0267-8C94-8DE3-A42A-AE06C6DACC9C}"/>
              </a:ext>
            </a:extLst>
          </p:cNvPr>
          <p:cNvSpPr txBox="1"/>
          <p:nvPr userDrawn="1"/>
        </p:nvSpPr>
        <p:spPr>
          <a:xfrm>
            <a:off x="2822636" y="5418583"/>
            <a:ext cx="3888970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fi-FI" sz="4000" b="1">
                <a:solidFill>
                  <a:schemeClr val="bg1"/>
                </a:solidFill>
              </a:rPr>
              <a:t>#hyväarkikaikille </a:t>
            </a:r>
          </a:p>
        </p:txBody>
      </p:sp>
      <p:pic>
        <p:nvPicPr>
          <p:cNvPr id="12" name="Kuva 11" descr="Keski-Suomen Hyvinvointialue">
            <a:extLst>
              <a:ext uri="{FF2B5EF4-FFF2-40B4-BE49-F238E27FC236}">
                <a16:creationId xmlns:a16="http://schemas.microsoft.com/office/drawing/2014/main" id="{BC0EE19F-6846-58E7-E32F-543A9765D46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50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iitos 1a">
  <p:cSld name="Kiitos 1a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jenni.niskala@hyvaks.fi</a:t>
            </a:r>
            <a:endParaRPr/>
          </a:p>
        </p:txBody>
      </p:sp>
      <p:sp>
        <p:nvSpPr>
          <p:cNvPr id="105" name="Google Shape;105;p28"/>
          <p:cNvSpPr txBox="1">
            <a:spLocks noGrp="1"/>
          </p:cNvSpPr>
          <p:nvPr>
            <p:ph type="sldNum" idx="12"/>
          </p:nvPr>
        </p:nvSpPr>
        <p:spPr>
          <a:xfrm>
            <a:off x="84381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06" name="Google Shape;10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5218" y="0"/>
            <a:ext cx="2924588" cy="11563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28"/>
          <p:cNvGrpSpPr/>
          <p:nvPr/>
        </p:nvGrpSpPr>
        <p:grpSpPr>
          <a:xfrm>
            <a:off x="2049957" y="1403962"/>
            <a:ext cx="20319696" cy="2591802"/>
            <a:chOff x="4112060" y="1004862"/>
            <a:chExt cx="4234801" cy="540154"/>
          </a:xfrm>
        </p:grpSpPr>
        <p:sp>
          <p:nvSpPr>
            <p:cNvPr id="108" name="Google Shape;108;p28"/>
            <p:cNvSpPr/>
            <p:nvPr/>
          </p:nvSpPr>
          <p:spPr>
            <a:xfrm>
              <a:off x="4711429" y="1007410"/>
              <a:ext cx="3006223" cy="535054"/>
            </a:xfrm>
            <a:custGeom>
              <a:avLst/>
              <a:gdLst/>
              <a:ahLst/>
              <a:cxnLst/>
              <a:rect l="l" t="t" r="r" b="b"/>
              <a:pathLst>
                <a:path w="3006223" h="535054" extrusionOk="0">
                  <a:moveTo>
                    <a:pt x="268565" y="0"/>
                  </a:move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3006224" y="535054"/>
                  </a:lnTo>
                  <a:lnTo>
                    <a:pt x="3006224" y="0"/>
                  </a:lnTo>
                  <a:lnTo>
                    <a:pt x="268565" y="0"/>
                  </a:lnTo>
                  <a:close/>
                </a:path>
              </a:pathLst>
            </a:custGeom>
            <a:solidFill>
              <a:srgbClr val="3359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8"/>
            <p:cNvSpPr/>
            <p:nvPr/>
          </p:nvSpPr>
          <p:spPr>
            <a:xfrm>
              <a:off x="6060222" y="1007410"/>
              <a:ext cx="2286639" cy="535054"/>
            </a:xfrm>
            <a:custGeom>
              <a:avLst/>
              <a:gdLst/>
              <a:ahLst/>
              <a:cxnLst/>
              <a:rect l="l" t="t" r="r" b="b"/>
              <a:pathLst>
                <a:path w="2286639" h="535054" extrusionOk="0">
                  <a:moveTo>
                    <a:pt x="2017222" y="0"/>
                  </a:moveTo>
                  <a:cubicBezTo>
                    <a:pt x="2017222" y="0"/>
                    <a:pt x="2017222" y="0"/>
                    <a:pt x="2017222" y="0"/>
                  </a:cubicBezTo>
                  <a:lnTo>
                    <a:pt x="2017222" y="0"/>
                  </a:lnTo>
                  <a:lnTo>
                    <a:pt x="268565" y="0"/>
                  </a:ln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2017222" y="535054"/>
                  </a:lnTo>
                  <a:lnTo>
                    <a:pt x="2017222" y="535054"/>
                  </a:lnTo>
                  <a:cubicBezTo>
                    <a:pt x="2017222" y="535054"/>
                    <a:pt x="2017222" y="535054"/>
                    <a:pt x="2018075" y="535054"/>
                  </a:cubicBezTo>
                  <a:cubicBezTo>
                    <a:pt x="2166425" y="535054"/>
                    <a:pt x="2286640" y="415304"/>
                    <a:pt x="2286640" y="267527"/>
                  </a:cubicBezTo>
                  <a:cubicBezTo>
                    <a:pt x="2285787" y="119750"/>
                    <a:pt x="2165572" y="0"/>
                    <a:pt x="2017222" y="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8"/>
            <p:cNvSpPr/>
            <p:nvPr/>
          </p:nvSpPr>
          <p:spPr>
            <a:xfrm>
              <a:off x="4112060" y="1004862"/>
              <a:ext cx="542245" cy="540154"/>
            </a:xfrm>
            <a:custGeom>
              <a:avLst/>
              <a:gdLst/>
              <a:ahLst/>
              <a:cxnLst/>
              <a:rect l="l" t="t" r="r" b="b"/>
              <a:pathLst>
                <a:path w="542245" h="540154" extrusionOk="0">
                  <a:moveTo>
                    <a:pt x="0" y="270075"/>
                  </a:moveTo>
                  <a:cubicBezTo>
                    <a:pt x="0" y="120599"/>
                    <a:pt x="121068" y="0"/>
                    <a:pt x="271123" y="0"/>
                  </a:cubicBezTo>
                  <a:cubicBezTo>
                    <a:pt x="421178" y="0"/>
                    <a:pt x="542246" y="120599"/>
                    <a:pt x="542246" y="270075"/>
                  </a:cubicBezTo>
                  <a:cubicBezTo>
                    <a:pt x="542246" y="419550"/>
                    <a:pt x="421178" y="540150"/>
                    <a:pt x="271123" y="540150"/>
                  </a:cubicBezTo>
                  <a:cubicBezTo>
                    <a:pt x="121920" y="540999"/>
                    <a:pt x="0" y="419550"/>
                    <a:pt x="0" y="270075"/>
                  </a:cubicBezTo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" name="Google Shape;111;p28"/>
          <p:cNvSpPr txBox="1"/>
          <p:nvPr/>
        </p:nvSpPr>
        <p:spPr>
          <a:xfrm>
            <a:off x="2528122" y="2440704"/>
            <a:ext cx="314076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Kiitos</a:t>
            </a:r>
            <a:endParaRPr/>
          </a:p>
        </p:txBody>
      </p:sp>
      <p:sp>
        <p:nvSpPr>
          <p:cNvPr id="112" name="Google Shape;112;p28"/>
          <p:cNvSpPr txBox="1"/>
          <p:nvPr/>
        </p:nvSpPr>
        <p:spPr>
          <a:xfrm>
            <a:off x="1611526" y="4722870"/>
            <a:ext cx="347869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#hyvaks</a:t>
            </a:r>
            <a:endParaRPr sz="2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#hyvinvointialueks</a:t>
            </a:r>
            <a:endParaRPr sz="2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#hyväarkikaikille</a:t>
            </a:r>
            <a:endParaRPr sz="2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771268576"/>
      </p:ext>
    </p:extLst>
  </p:cSld>
  <p:clrMapOvr>
    <a:masterClrMapping/>
  </p:clrMapOvr>
  <p:hf sldNum="0"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isältö 1">
  <p:cSld name="1_Sisältö 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559067" y="567356"/>
            <a:ext cx="11007492" cy="70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559066" y="1408355"/>
            <a:ext cx="11007493" cy="476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jenni.niskala@hyvaks.fi</a:t>
            </a:r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sldNum" idx="12"/>
          </p:nvPr>
        </p:nvSpPr>
        <p:spPr>
          <a:xfrm>
            <a:off x="55906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35" name="Google Shape;35;p22"/>
          <p:cNvGrpSpPr/>
          <p:nvPr/>
        </p:nvGrpSpPr>
        <p:grpSpPr>
          <a:xfrm>
            <a:off x="8307977" y="190546"/>
            <a:ext cx="3258582" cy="257550"/>
            <a:chOff x="3003199" y="4484554"/>
            <a:chExt cx="7124220" cy="563080"/>
          </a:xfrm>
        </p:grpSpPr>
        <p:sp>
          <p:nvSpPr>
            <p:cNvPr id="36" name="Google Shape;36;p22"/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/>
              <a:ahLst/>
              <a:cxnLst/>
              <a:rect l="l" t="t" r="r" b="b"/>
              <a:pathLst>
                <a:path w="1191064" h="552039" extrusionOk="0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2"/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/>
              <a:ahLst/>
              <a:cxnLst/>
              <a:rect l="l" t="t" r="r" b="b"/>
              <a:pathLst>
                <a:path w="4441980" h="552039" extrusionOk="0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2"/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2"/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2"/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2"/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9556130"/>
      </p:ext>
    </p:extLst>
  </p:cSld>
  <p:clrMapOvr>
    <a:masterClrMapping/>
  </p:clrMapOvr>
  <p:hf sldNum="0"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oitus" type="title">
  <p:cSld name="Aloitu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21"/>
          <p:cNvGrpSpPr/>
          <p:nvPr/>
        </p:nvGrpSpPr>
        <p:grpSpPr>
          <a:xfrm>
            <a:off x="-15457340" y="3550229"/>
            <a:ext cx="31217188" cy="2467326"/>
            <a:chOff x="3003199" y="4484554"/>
            <a:chExt cx="7124220" cy="563080"/>
          </a:xfrm>
        </p:grpSpPr>
        <p:sp>
          <p:nvSpPr>
            <p:cNvPr id="17" name="Google Shape;17;p21"/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/>
              <a:ahLst/>
              <a:cxnLst/>
              <a:rect l="l" t="t" r="r" b="b"/>
              <a:pathLst>
                <a:path w="1191064" h="552039" extrusionOk="0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1"/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/>
              <a:ahLst/>
              <a:cxnLst/>
              <a:rect l="l" t="t" r="r" b="b"/>
              <a:pathLst>
                <a:path w="4441980" h="552039" extrusionOk="0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1"/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1"/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1"/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1"/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21"/>
          <p:cNvSpPr txBox="1">
            <a:spLocks noGrp="1"/>
          </p:cNvSpPr>
          <p:nvPr>
            <p:ph type="ctrTitle"/>
          </p:nvPr>
        </p:nvSpPr>
        <p:spPr>
          <a:xfrm>
            <a:off x="1524000" y="1054988"/>
            <a:ext cx="516198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"/>
              <a:buNone/>
              <a:defRPr sz="40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subTitle" idx="1"/>
          </p:nvPr>
        </p:nvSpPr>
        <p:spPr>
          <a:xfrm>
            <a:off x="1524000" y="3640538"/>
            <a:ext cx="5161983" cy="216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11/2022</a:t>
            </a:r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jenni.niskala@hyvaks.fi</a:t>
            </a:r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sldNum" idx="12"/>
          </p:nvPr>
        </p:nvSpPr>
        <p:spPr>
          <a:xfrm>
            <a:off x="84381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8" name="Google Shape;2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5218" y="0"/>
            <a:ext cx="2924588" cy="11563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97708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3" type="twoObj">
  <p:cSld name="Sisältö 3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23"/>
          <p:cNvGrpSpPr/>
          <p:nvPr/>
        </p:nvGrpSpPr>
        <p:grpSpPr>
          <a:xfrm>
            <a:off x="469804" y="-18382"/>
            <a:ext cx="20727254" cy="1638229"/>
            <a:chOff x="3003199" y="4484554"/>
            <a:chExt cx="7124220" cy="563080"/>
          </a:xfrm>
        </p:grpSpPr>
        <p:sp>
          <p:nvSpPr>
            <p:cNvPr id="44" name="Google Shape;44;p23"/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/>
              <a:ahLst/>
              <a:cxnLst/>
              <a:rect l="l" t="t" r="r" b="b"/>
              <a:pathLst>
                <a:path w="1191064" h="552039" extrusionOk="0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/>
              <a:ahLst/>
              <a:cxnLst/>
              <a:rect l="l" t="t" r="r" b="b"/>
              <a:pathLst>
                <a:path w="4441980" h="552039" extrusionOk="0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559067" y="1838425"/>
            <a:ext cx="10515600" cy="70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body" idx="1"/>
          </p:nvPr>
        </p:nvSpPr>
        <p:spPr>
          <a:xfrm>
            <a:off x="559067" y="2637321"/>
            <a:ext cx="5181600" cy="353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2"/>
          </p:nvPr>
        </p:nvSpPr>
        <p:spPr>
          <a:xfrm>
            <a:off x="5893067" y="2637321"/>
            <a:ext cx="5181600" cy="353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11/2022</a:t>
            </a:r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jenni.niskala@hyvaks.fi</a:t>
            </a:r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sldNum" idx="12"/>
          </p:nvPr>
        </p:nvSpPr>
        <p:spPr>
          <a:xfrm>
            <a:off x="55906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56" name="Google Shape;5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51793" y="46934"/>
            <a:ext cx="2971075" cy="1174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15780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iitos 1a">
  <p:cSld name="Kiitos 1a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11/2022</a:t>
            </a:r>
            <a:endParaRPr/>
          </a:p>
        </p:txBody>
      </p:sp>
      <p:sp>
        <p:nvSpPr>
          <p:cNvPr id="104" name="Google Shape;10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jenni.niskala@hyvaks.fi</a:t>
            </a:r>
            <a:endParaRPr/>
          </a:p>
        </p:txBody>
      </p:sp>
      <p:sp>
        <p:nvSpPr>
          <p:cNvPr id="105" name="Google Shape;105;p28"/>
          <p:cNvSpPr txBox="1">
            <a:spLocks noGrp="1"/>
          </p:cNvSpPr>
          <p:nvPr>
            <p:ph type="sldNum" idx="12"/>
          </p:nvPr>
        </p:nvSpPr>
        <p:spPr>
          <a:xfrm>
            <a:off x="84381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06" name="Google Shape;10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5218" y="0"/>
            <a:ext cx="2924588" cy="11563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28"/>
          <p:cNvGrpSpPr/>
          <p:nvPr/>
        </p:nvGrpSpPr>
        <p:grpSpPr>
          <a:xfrm>
            <a:off x="2049957" y="1403962"/>
            <a:ext cx="20319696" cy="2591802"/>
            <a:chOff x="4112060" y="1004862"/>
            <a:chExt cx="4234801" cy="540154"/>
          </a:xfrm>
        </p:grpSpPr>
        <p:sp>
          <p:nvSpPr>
            <p:cNvPr id="108" name="Google Shape;108;p28"/>
            <p:cNvSpPr/>
            <p:nvPr/>
          </p:nvSpPr>
          <p:spPr>
            <a:xfrm>
              <a:off x="4711429" y="1007410"/>
              <a:ext cx="3006223" cy="535054"/>
            </a:xfrm>
            <a:custGeom>
              <a:avLst/>
              <a:gdLst/>
              <a:ahLst/>
              <a:cxnLst/>
              <a:rect l="l" t="t" r="r" b="b"/>
              <a:pathLst>
                <a:path w="3006223" h="535054" extrusionOk="0">
                  <a:moveTo>
                    <a:pt x="268565" y="0"/>
                  </a:move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3006224" y="535054"/>
                  </a:lnTo>
                  <a:lnTo>
                    <a:pt x="3006224" y="0"/>
                  </a:lnTo>
                  <a:lnTo>
                    <a:pt x="268565" y="0"/>
                  </a:lnTo>
                  <a:close/>
                </a:path>
              </a:pathLst>
            </a:custGeom>
            <a:solidFill>
              <a:srgbClr val="3359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8"/>
            <p:cNvSpPr/>
            <p:nvPr/>
          </p:nvSpPr>
          <p:spPr>
            <a:xfrm>
              <a:off x="6060222" y="1007410"/>
              <a:ext cx="2286639" cy="535054"/>
            </a:xfrm>
            <a:custGeom>
              <a:avLst/>
              <a:gdLst/>
              <a:ahLst/>
              <a:cxnLst/>
              <a:rect l="l" t="t" r="r" b="b"/>
              <a:pathLst>
                <a:path w="2286639" h="535054" extrusionOk="0">
                  <a:moveTo>
                    <a:pt x="2017222" y="0"/>
                  </a:moveTo>
                  <a:cubicBezTo>
                    <a:pt x="2017222" y="0"/>
                    <a:pt x="2017222" y="0"/>
                    <a:pt x="2017222" y="0"/>
                  </a:cubicBezTo>
                  <a:lnTo>
                    <a:pt x="2017222" y="0"/>
                  </a:lnTo>
                  <a:lnTo>
                    <a:pt x="268565" y="0"/>
                  </a:ln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2017222" y="535054"/>
                  </a:lnTo>
                  <a:lnTo>
                    <a:pt x="2017222" y="535054"/>
                  </a:lnTo>
                  <a:cubicBezTo>
                    <a:pt x="2017222" y="535054"/>
                    <a:pt x="2017222" y="535054"/>
                    <a:pt x="2018075" y="535054"/>
                  </a:cubicBezTo>
                  <a:cubicBezTo>
                    <a:pt x="2166425" y="535054"/>
                    <a:pt x="2286640" y="415304"/>
                    <a:pt x="2286640" y="267527"/>
                  </a:cubicBezTo>
                  <a:cubicBezTo>
                    <a:pt x="2285787" y="119750"/>
                    <a:pt x="2165572" y="0"/>
                    <a:pt x="2017222" y="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8"/>
            <p:cNvSpPr/>
            <p:nvPr/>
          </p:nvSpPr>
          <p:spPr>
            <a:xfrm>
              <a:off x="4112060" y="1004862"/>
              <a:ext cx="542245" cy="540154"/>
            </a:xfrm>
            <a:custGeom>
              <a:avLst/>
              <a:gdLst/>
              <a:ahLst/>
              <a:cxnLst/>
              <a:rect l="l" t="t" r="r" b="b"/>
              <a:pathLst>
                <a:path w="542245" h="540154" extrusionOk="0">
                  <a:moveTo>
                    <a:pt x="0" y="270075"/>
                  </a:moveTo>
                  <a:cubicBezTo>
                    <a:pt x="0" y="120599"/>
                    <a:pt x="121068" y="0"/>
                    <a:pt x="271123" y="0"/>
                  </a:cubicBezTo>
                  <a:cubicBezTo>
                    <a:pt x="421178" y="0"/>
                    <a:pt x="542246" y="120599"/>
                    <a:pt x="542246" y="270075"/>
                  </a:cubicBezTo>
                  <a:cubicBezTo>
                    <a:pt x="542246" y="419550"/>
                    <a:pt x="421178" y="540150"/>
                    <a:pt x="271123" y="540150"/>
                  </a:cubicBezTo>
                  <a:cubicBezTo>
                    <a:pt x="121920" y="540999"/>
                    <a:pt x="0" y="419550"/>
                    <a:pt x="0" y="270075"/>
                  </a:cubicBezTo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" name="Google Shape;111;p28"/>
          <p:cNvSpPr txBox="1"/>
          <p:nvPr/>
        </p:nvSpPr>
        <p:spPr>
          <a:xfrm>
            <a:off x="2528122" y="2440704"/>
            <a:ext cx="314076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Kiitos</a:t>
            </a:r>
            <a:endParaRPr/>
          </a:p>
        </p:txBody>
      </p:sp>
      <p:sp>
        <p:nvSpPr>
          <p:cNvPr id="112" name="Google Shape;112;p28"/>
          <p:cNvSpPr txBox="1"/>
          <p:nvPr/>
        </p:nvSpPr>
        <p:spPr>
          <a:xfrm>
            <a:off x="1611526" y="4722870"/>
            <a:ext cx="347869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#hyvaks</a:t>
            </a:r>
            <a:endParaRPr sz="2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#hyvinvointialueks</a:t>
            </a:r>
            <a:endParaRPr sz="2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#hyväarkikaikille</a:t>
            </a:r>
            <a:endParaRPr sz="2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7578315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type="secHead">
  <p:cSld name="Väliotsikko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>
            <a:spLocks noGrp="1"/>
          </p:cNvSpPr>
          <p:nvPr>
            <p:ph type="title"/>
          </p:nvPr>
        </p:nvSpPr>
        <p:spPr>
          <a:xfrm>
            <a:off x="831850" y="1690489"/>
            <a:ext cx="10515600" cy="171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"/>
              <a:buNone/>
              <a:defRPr sz="4000" b="1" i="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body" idx="1"/>
          </p:nvPr>
        </p:nvSpPr>
        <p:spPr>
          <a:xfrm>
            <a:off x="831850" y="3609048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 i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3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11/2022</a:t>
            </a:r>
            <a:endParaRPr/>
          </a:p>
        </p:txBody>
      </p:sp>
      <p:sp>
        <p:nvSpPr>
          <p:cNvPr id="124" name="Google Shape;12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jenni.niskala@hyvaks.fi</a:t>
            </a:r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4381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26" name="Google Shape;126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5218" y="0"/>
            <a:ext cx="2924588" cy="11563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30"/>
          <p:cNvGrpSpPr/>
          <p:nvPr/>
        </p:nvGrpSpPr>
        <p:grpSpPr>
          <a:xfrm>
            <a:off x="2325510" y="5250794"/>
            <a:ext cx="7540981" cy="963996"/>
            <a:chOff x="4279167" y="3283692"/>
            <a:chExt cx="4225423" cy="540154"/>
          </a:xfrm>
        </p:grpSpPr>
        <p:sp>
          <p:nvSpPr>
            <p:cNvPr id="128" name="Google Shape;128;p30"/>
            <p:cNvSpPr/>
            <p:nvPr/>
          </p:nvSpPr>
          <p:spPr>
            <a:xfrm>
              <a:off x="4279167" y="3286240"/>
              <a:ext cx="2047062" cy="535054"/>
            </a:xfrm>
            <a:custGeom>
              <a:avLst/>
              <a:gdLst/>
              <a:ahLst/>
              <a:cxnLst/>
              <a:rect l="l" t="t" r="r" b="b"/>
              <a:pathLst>
                <a:path w="2047062" h="535054" extrusionOk="0">
                  <a:moveTo>
                    <a:pt x="266860" y="0"/>
                  </a:moveTo>
                  <a:lnTo>
                    <a:pt x="266860" y="0"/>
                  </a:lnTo>
                  <a:cubicBezTo>
                    <a:pt x="119362" y="849"/>
                    <a:pt x="0" y="120600"/>
                    <a:pt x="0" y="267527"/>
                  </a:cubicBezTo>
                  <a:cubicBezTo>
                    <a:pt x="0" y="414455"/>
                    <a:pt x="119362" y="534205"/>
                    <a:pt x="266860" y="535054"/>
                  </a:cubicBezTo>
                  <a:lnTo>
                    <a:pt x="266860" y="535054"/>
                  </a:lnTo>
                  <a:lnTo>
                    <a:pt x="2047063" y="535054"/>
                  </a:lnTo>
                  <a:lnTo>
                    <a:pt x="2047063" y="0"/>
                  </a:lnTo>
                  <a:lnTo>
                    <a:pt x="266860" y="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0"/>
            <p:cNvSpPr/>
            <p:nvPr/>
          </p:nvSpPr>
          <p:spPr>
            <a:xfrm>
              <a:off x="5876916" y="3286240"/>
              <a:ext cx="2366782" cy="535054"/>
            </a:xfrm>
            <a:custGeom>
              <a:avLst/>
              <a:gdLst/>
              <a:ahLst/>
              <a:cxnLst/>
              <a:rect l="l" t="t" r="r" b="b"/>
              <a:pathLst>
                <a:path w="2366782" h="535054" extrusionOk="0">
                  <a:moveTo>
                    <a:pt x="268565" y="0"/>
                  </a:move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2366783" y="535054"/>
                  </a:lnTo>
                  <a:lnTo>
                    <a:pt x="2366783" y="0"/>
                  </a:lnTo>
                  <a:lnTo>
                    <a:pt x="268565" y="0"/>
                  </a:lnTo>
                  <a:close/>
                </a:path>
              </a:pathLst>
            </a:custGeom>
            <a:solidFill>
              <a:srgbClr val="3359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0"/>
            <p:cNvSpPr/>
            <p:nvPr/>
          </p:nvSpPr>
          <p:spPr>
            <a:xfrm>
              <a:off x="7962345" y="3283692"/>
              <a:ext cx="542245" cy="540154"/>
            </a:xfrm>
            <a:custGeom>
              <a:avLst/>
              <a:gdLst/>
              <a:ahLst/>
              <a:cxnLst/>
              <a:rect l="l" t="t" r="r" b="b"/>
              <a:pathLst>
                <a:path w="542245" h="540154" extrusionOk="0">
                  <a:moveTo>
                    <a:pt x="0" y="270075"/>
                  </a:moveTo>
                  <a:cubicBezTo>
                    <a:pt x="0" y="120599"/>
                    <a:pt x="121068" y="0"/>
                    <a:pt x="271123" y="0"/>
                  </a:cubicBezTo>
                  <a:cubicBezTo>
                    <a:pt x="421178" y="0"/>
                    <a:pt x="542246" y="120599"/>
                    <a:pt x="542246" y="270075"/>
                  </a:cubicBezTo>
                  <a:cubicBezTo>
                    <a:pt x="542246" y="419550"/>
                    <a:pt x="421178" y="540150"/>
                    <a:pt x="271123" y="540150"/>
                  </a:cubicBezTo>
                  <a:cubicBezTo>
                    <a:pt x="121068" y="540999"/>
                    <a:pt x="0" y="419550"/>
                    <a:pt x="0" y="270075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73734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vaihtoehto">
  <p:cSld name="Otsikko vaihtoehto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1"/>
          <p:cNvSpPr txBox="1">
            <a:spLocks noGrp="1"/>
          </p:cNvSpPr>
          <p:nvPr>
            <p:ph type="ctrTitle"/>
          </p:nvPr>
        </p:nvSpPr>
        <p:spPr>
          <a:xfrm>
            <a:off x="0" y="1403962"/>
            <a:ext cx="668598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"/>
              <a:buNone/>
              <a:defRPr sz="42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11/2022</a:t>
            </a:r>
            <a:endParaRPr/>
          </a:p>
        </p:txBody>
      </p:sp>
      <p:sp>
        <p:nvSpPr>
          <p:cNvPr id="134" name="Google Shape;134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jenni.niskala@hyvaks.fi</a:t>
            </a:r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sldNum" idx="12"/>
          </p:nvPr>
        </p:nvSpPr>
        <p:spPr>
          <a:xfrm>
            <a:off x="84381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36" name="Google Shape;136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5218" y="0"/>
            <a:ext cx="2924588" cy="11563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" name="Google Shape;137;p31"/>
          <p:cNvGrpSpPr/>
          <p:nvPr/>
        </p:nvGrpSpPr>
        <p:grpSpPr>
          <a:xfrm>
            <a:off x="7048672" y="1403962"/>
            <a:ext cx="20319696" cy="2591802"/>
            <a:chOff x="4112060" y="1004862"/>
            <a:chExt cx="4234801" cy="540154"/>
          </a:xfrm>
        </p:grpSpPr>
        <p:sp>
          <p:nvSpPr>
            <p:cNvPr id="138" name="Google Shape;138;p31"/>
            <p:cNvSpPr/>
            <p:nvPr/>
          </p:nvSpPr>
          <p:spPr>
            <a:xfrm>
              <a:off x="4711429" y="1007410"/>
              <a:ext cx="3006223" cy="535054"/>
            </a:xfrm>
            <a:custGeom>
              <a:avLst/>
              <a:gdLst/>
              <a:ahLst/>
              <a:cxnLst/>
              <a:rect l="l" t="t" r="r" b="b"/>
              <a:pathLst>
                <a:path w="3006223" h="535054" extrusionOk="0">
                  <a:moveTo>
                    <a:pt x="268565" y="0"/>
                  </a:move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3006224" y="535054"/>
                  </a:lnTo>
                  <a:lnTo>
                    <a:pt x="3006224" y="0"/>
                  </a:lnTo>
                  <a:lnTo>
                    <a:pt x="268565" y="0"/>
                  </a:lnTo>
                  <a:close/>
                </a:path>
              </a:pathLst>
            </a:custGeom>
            <a:solidFill>
              <a:srgbClr val="3359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1"/>
            <p:cNvSpPr/>
            <p:nvPr/>
          </p:nvSpPr>
          <p:spPr>
            <a:xfrm>
              <a:off x="6060222" y="1007410"/>
              <a:ext cx="2286639" cy="535054"/>
            </a:xfrm>
            <a:custGeom>
              <a:avLst/>
              <a:gdLst/>
              <a:ahLst/>
              <a:cxnLst/>
              <a:rect l="l" t="t" r="r" b="b"/>
              <a:pathLst>
                <a:path w="2286639" h="535054" extrusionOk="0">
                  <a:moveTo>
                    <a:pt x="2017222" y="0"/>
                  </a:moveTo>
                  <a:cubicBezTo>
                    <a:pt x="2017222" y="0"/>
                    <a:pt x="2017222" y="0"/>
                    <a:pt x="2017222" y="0"/>
                  </a:cubicBezTo>
                  <a:lnTo>
                    <a:pt x="2017222" y="0"/>
                  </a:lnTo>
                  <a:lnTo>
                    <a:pt x="268565" y="0"/>
                  </a:ln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2017222" y="535054"/>
                  </a:lnTo>
                  <a:lnTo>
                    <a:pt x="2017222" y="535054"/>
                  </a:lnTo>
                  <a:cubicBezTo>
                    <a:pt x="2017222" y="535054"/>
                    <a:pt x="2017222" y="535054"/>
                    <a:pt x="2018075" y="535054"/>
                  </a:cubicBezTo>
                  <a:cubicBezTo>
                    <a:pt x="2166425" y="535054"/>
                    <a:pt x="2286640" y="415304"/>
                    <a:pt x="2286640" y="267527"/>
                  </a:cubicBezTo>
                  <a:cubicBezTo>
                    <a:pt x="2285787" y="119750"/>
                    <a:pt x="2165572" y="0"/>
                    <a:pt x="2017222" y="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1"/>
            <p:cNvSpPr/>
            <p:nvPr/>
          </p:nvSpPr>
          <p:spPr>
            <a:xfrm>
              <a:off x="4112060" y="1004862"/>
              <a:ext cx="542245" cy="540154"/>
            </a:xfrm>
            <a:custGeom>
              <a:avLst/>
              <a:gdLst/>
              <a:ahLst/>
              <a:cxnLst/>
              <a:rect l="l" t="t" r="r" b="b"/>
              <a:pathLst>
                <a:path w="542245" h="540154" extrusionOk="0">
                  <a:moveTo>
                    <a:pt x="0" y="270075"/>
                  </a:moveTo>
                  <a:cubicBezTo>
                    <a:pt x="0" y="120599"/>
                    <a:pt x="121068" y="0"/>
                    <a:pt x="271123" y="0"/>
                  </a:cubicBezTo>
                  <a:cubicBezTo>
                    <a:pt x="421178" y="0"/>
                    <a:pt x="542246" y="120599"/>
                    <a:pt x="542246" y="270075"/>
                  </a:cubicBezTo>
                  <a:cubicBezTo>
                    <a:pt x="542246" y="419550"/>
                    <a:pt x="421178" y="540150"/>
                    <a:pt x="271123" y="540150"/>
                  </a:cubicBezTo>
                  <a:cubicBezTo>
                    <a:pt x="121920" y="540999"/>
                    <a:pt x="0" y="419550"/>
                    <a:pt x="0" y="270075"/>
                  </a:cubicBezTo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70045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1D3BC-950A-8E47-A22D-2D472119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67" y="567356"/>
            <a:ext cx="11007492" cy="709202"/>
          </a:xfrm>
        </p:spPr>
        <p:txBody>
          <a:bodyPr anchor="b">
            <a:normAutofit/>
          </a:bodyPr>
          <a:lstStyle>
            <a:lvl1pPr>
              <a:defRPr sz="3600" b="1" i="0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85FCE-63AD-E44F-8C58-5E82CAD5A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066" y="1408355"/>
            <a:ext cx="11007493" cy="4768607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C99B8-F9B1-3943-819E-A5019DE1B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11/2022</a:t>
            </a:r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40BF6-0B1E-6E41-8631-D718EB5A5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jenni.niskala@hyvaks.fi</a:t>
            </a:r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D5C9A-754B-4A40-9E44-EDD1C6CB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067" y="6356350"/>
            <a:ext cx="2743200" cy="365125"/>
          </a:xfrm>
        </p:spPr>
        <p:txBody>
          <a:bodyPr/>
          <a:lstStyle>
            <a:lvl1pPr algn="l"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E2AC61-E5BA-9141-A370-01A75247AEE9}"/>
              </a:ext>
            </a:extLst>
          </p:cNvPr>
          <p:cNvGrpSpPr/>
          <p:nvPr userDrawn="1"/>
        </p:nvGrpSpPr>
        <p:grpSpPr>
          <a:xfrm>
            <a:off x="8307977" y="190546"/>
            <a:ext cx="3258582" cy="257550"/>
            <a:chOff x="3003199" y="4484554"/>
            <a:chExt cx="7124220" cy="563080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616CA90-A865-CE49-88CA-6C5B0E923E9C}"/>
                </a:ext>
              </a:extLst>
            </p:cNvPr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>
                <a:gd name="connsiteX0" fmla="*/ 275386 w 1191064"/>
                <a:gd name="connsiteY0" fmla="*/ 0 h 552039"/>
                <a:gd name="connsiteX1" fmla="*/ 275386 w 1191064"/>
                <a:gd name="connsiteY1" fmla="*/ 0 h 552039"/>
                <a:gd name="connsiteX2" fmla="*/ 0 w 1191064"/>
                <a:gd name="connsiteY2" fmla="*/ 276020 h 552039"/>
                <a:gd name="connsiteX3" fmla="*/ 275386 w 1191064"/>
                <a:gd name="connsiteY3" fmla="*/ 552040 h 552039"/>
                <a:gd name="connsiteX4" fmla="*/ 275386 w 1191064"/>
                <a:gd name="connsiteY4" fmla="*/ 552040 h 552039"/>
                <a:gd name="connsiteX5" fmla="*/ 1191065 w 1191064"/>
                <a:gd name="connsiteY5" fmla="*/ 552040 h 552039"/>
                <a:gd name="connsiteX6" fmla="*/ 1191065 w 1191064"/>
                <a:gd name="connsiteY6" fmla="*/ 0 h 552039"/>
                <a:gd name="connsiteX7" fmla="*/ 275386 w 1191064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1064" h="552039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60EA0BB-C694-094E-8157-0C41446FF3D1}"/>
                </a:ext>
              </a:extLst>
            </p:cNvPr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>
                <a:gd name="connsiteX0" fmla="*/ 277091 w 4441980"/>
                <a:gd name="connsiteY0" fmla="*/ 0 h 552039"/>
                <a:gd name="connsiteX1" fmla="*/ 277091 w 4441980"/>
                <a:gd name="connsiteY1" fmla="*/ 0 h 552039"/>
                <a:gd name="connsiteX2" fmla="*/ 0 w 4441980"/>
                <a:gd name="connsiteY2" fmla="*/ 276020 h 552039"/>
                <a:gd name="connsiteX3" fmla="*/ 277091 w 4441980"/>
                <a:gd name="connsiteY3" fmla="*/ 552040 h 552039"/>
                <a:gd name="connsiteX4" fmla="*/ 277091 w 4441980"/>
                <a:gd name="connsiteY4" fmla="*/ 552040 h 552039"/>
                <a:gd name="connsiteX5" fmla="*/ 4441980 w 4441980"/>
                <a:gd name="connsiteY5" fmla="*/ 552040 h 552039"/>
                <a:gd name="connsiteX6" fmla="*/ 4441980 w 4441980"/>
                <a:gd name="connsiteY6" fmla="*/ 0 h 552039"/>
                <a:gd name="connsiteX7" fmla="*/ 277091 w 4441980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1980" h="552039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C82823B-6EFD-374D-80FE-0A324D23B816}"/>
                </a:ext>
              </a:extLst>
            </p:cNvPr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E482EDA-BA7B-E045-AE83-F8E0D314B94E}"/>
                </a:ext>
              </a:extLst>
            </p:cNvPr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1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EB0C3A4-57FB-5A41-9AC6-CBBD146885C0}"/>
                </a:ext>
              </a:extLst>
            </p:cNvPr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EF7EF47-698F-324F-B66F-3525A2AAEE17}"/>
                </a:ext>
              </a:extLst>
            </p:cNvPr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8343130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C5FFEF3-BA18-4428-9D4C-255F82539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11/2022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70BBA47-7719-490D-AB67-948D0872A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DFFDAF8-1895-4B56-B82D-56F8AD67C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A83E-7309-401E-BF41-B6D5447DEC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6326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9.5.2023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4428193"/>
      </p:ext>
    </p:extLst>
  </p:cSld>
  <p:clrMapOvr>
    <a:masterClrMapping/>
  </p:clrMapOvr>
  <p:hf sldNum="0"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isältö 1">
  <p:cSld name="1_Sisältö 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559067" y="567356"/>
            <a:ext cx="11007492" cy="70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559066" y="1408355"/>
            <a:ext cx="11007493" cy="476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jenni.niskala@hyvaks.fi</a:t>
            </a:r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sldNum" idx="12"/>
          </p:nvPr>
        </p:nvSpPr>
        <p:spPr>
          <a:xfrm>
            <a:off x="55906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35" name="Google Shape;35;p22"/>
          <p:cNvGrpSpPr/>
          <p:nvPr/>
        </p:nvGrpSpPr>
        <p:grpSpPr>
          <a:xfrm>
            <a:off x="8307977" y="190546"/>
            <a:ext cx="3258582" cy="257550"/>
            <a:chOff x="3003199" y="4484554"/>
            <a:chExt cx="7124220" cy="563080"/>
          </a:xfrm>
        </p:grpSpPr>
        <p:sp>
          <p:nvSpPr>
            <p:cNvPr id="36" name="Google Shape;36;p22"/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/>
              <a:ahLst/>
              <a:cxnLst/>
              <a:rect l="l" t="t" r="r" b="b"/>
              <a:pathLst>
                <a:path w="1191064" h="552039" extrusionOk="0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2"/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/>
              <a:ahLst/>
              <a:cxnLst/>
              <a:rect l="l" t="t" r="r" b="b"/>
              <a:pathLst>
                <a:path w="4441980" h="552039" extrusionOk="0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2"/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2"/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2"/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2"/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2536421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type="secHead">
  <p:cSld name="Väliotsikko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>
            <a:spLocks noGrp="1"/>
          </p:cNvSpPr>
          <p:nvPr>
            <p:ph type="title"/>
          </p:nvPr>
        </p:nvSpPr>
        <p:spPr>
          <a:xfrm>
            <a:off x="831850" y="1690489"/>
            <a:ext cx="10515600" cy="171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"/>
              <a:buNone/>
              <a:defRPr sz="4000" b="1" i="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body" idx="1"/>
          </p:nvPr>
        </p:nvSpPr>
        <p:spPr>
          <a:xfrm>
            <a:off x="831850" y="3609048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 i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3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jenni.niskala@hyvaks.fi</a:t>
            </a:r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4381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26" name="Google Shape;126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5218" y="0"/>
            <a:ext cx="2924588" cy="11563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30"/>
          <p:cNvGrpSpPr/>
          <p:nvPr/>
        </p:nvGrpSpPr>
        <p:grpSpPr>
          <a:xfrm>
            <a:off x="2325510" y="5250794"/>
            <a:ext cx="7540981" cy="963996"/>
            <a:chOff x="4279167" y="3283692"/>
            <a:chExt cx="4225423" cy="540154"/>
          </a:xfrm>
        </p:grpSpPr>
        <p:sp>
          <p:nvSpPr>
            <p:cNvPr id="128" name="Google Shape;128;p30"/>
            <p:cNvSpPr/>
            <p:nvPr/>
          </p:nvSpPr>
          <p:spPr>
            <a:xfrm>
              <a:off x="4279167" y="3286240"/>
              <a:ext cx="2047062" cy="535054"/>
            </a:xfrm>
            <a:custGeom>
              <a:avLst/>
              <a:gdLst/>
              <a:ahLst/>
              <a:cxnLst/>
              <a:rect l="l" t="t" r="r" b="b"/>
              <a:pathLst>
                <a:path w="2047062" h="535054" extrusionOk="0">
                  <a:moveTo>
                    <a:pt x="266860" y="0"/>
                  </a:moveTo>
                  <a:lnTo>
                    <a:pt x="266860" y="0"/>
                  </a:lnTo>
                  <a:cubicBezTo>
                    <a:pt x="119362" y="849"/>
                    <a:pt x="0" y="120600"/>
                    <a:pt x="0" y="267527"/>
                  </a:cubicBezTo>
                  <a:cubicBezTo>
                    <a:pt x="0" y="414455"/>
                    <a:pt x="119362" y="534205"/>
                    <a:pt x="266860" y="535054"/>
                  </a:cubicBezTo>
                  <a:lnTo>
                    <a:pt x="266860" y="535054"/>
                  </a:lnTo>
                  <a:lnTo>
                    <a:pt x="2047063" y="535054"/>
                  </a:lnTo>
                  <a:lnTo>
                    <a:pt x="2047063" y="0"/>
                  </a:lnTo>
                  <a:lnTo>
                    <a:pt x="266860" y="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0"/>
            <p:cNvSpPr/>
            <p:nvPr/>
          </p:nvSpPr>
          <p:spPr>
            <a:xfrm>
              <a:off x="5876916" y="3286240"/>
              <a:ext cx="2366782" cy="535054"/>
            </a:xfrm>
            <a:custGeom>
              <a:avLst/>
              <a:gdLst/>
              <a:ahLst/>
              <a:cxnLst/>
              <a:rect l="l" t="t" r="r" b="b"/>
              <a:pathLst>
                <a:path w="2366782" h="535054" extrusionOk="0">
                  <a:moveTo>
                    <a:pt x="268565" y="0"/>
                  </a:move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2366783" y="535054"/>
                  </a:lnTo>
                  <a:lnTo>
                    <a:pt x="2366783" y="0"/>
                  </a:lnTo>
                  <a:lnTo>
                    <a:pt x="268565" y="0"/>
                  </a:lnTo>
                  <a:close/>
                </a:path>
              </a:pathLst>
            </a:custGeom>
            <a:solidFill>
              <a:srgbClr val="3359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0"/>
            <p:cNvSpPr/>
            <p:nvPr/>
          </p:nvSpPr>
          <p:spPr>
            <a:xfrm>
              <a:off x="7962345" y="3283692"/>
              <a:ext cx="542245" cy="540154"/>
            </a:xfrm>
            <a:custGeom>
              <a:avLst/>
              <a:gdLst/>
              <a:ahLst/>
              <a:cxnLst/>
              <a:rect l="l" t="t" r="r" b="b"/>
              <a:pathLst>
                <a:path w="542245" h="540154" extrusionOk="0">
                  <a:moveTo>
                    <a:pt x="0" y="270075"/>
                  </a:moveTo>
                  <a:cubicBezTo>
                    <a:pt x="0" y="120599"/>
                    <a:pt x="121068" y="0"/>
                    <a:pt x="271123" y="0"/>
                  </a:cubicBezTo>
                  <a:cubicBezTo>
                    <a:pt x="421178" y="0"/>
                    <a:pt x="542246" y="120599"/>
                    <a:pt x="542246" y="270075"/>
                  </a:cubicBezTo>
                  <a:cubicBezTo>
                    <a:pt x="542246" y="419550"/>
                    <a:pt x="421178" y="540150"/>
                    <a:pt x="271123" y="540150"/>
                  </a:cubicBezTo>
                  <a:cubicBezTo>
                    <a:pt x="121068" y="540999"/>
                    <a:pt x="0" y="419550"/>
                    <a:pt x="0" y="270075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0252592"/>
      </p:ext>
    </p:extLst>
  </p:cSld>
  <p:clrMapOvr>
    <a:masterClrMapping/>
  </p:clrMapOvr>
  <p:hf sldNum="0"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70916"/>
            <a:ext cx="5213157" cy="2665475"/>
          </a:xfrm>
        </p:spPr>
        <p:txBody>
          <a:bodyPr anchor="b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672D-F9C1-42B5-98D7-505351509396}" type="datetime1">
              <a:rPr lang="fi-FI" smtClean="0"/>
              <a:t>9.5.2023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E4962D1-4FE6-5F0A-BCED-360B6BA4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491" y="470917"/>
            <a:ext cx="5584505" cy="539836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28AED48-DAF5-0AAE-1193-9D791FB2F3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175" y="3881628"/>
            <a:ext cx="5213350" cy="1987648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pic>
        <p:nvPicPr>
          <p:cNvPr id="5" name="Kuva 4" descr="Keski-Suomen Hyvinvointialue">
            <a:extLst>
              <a:ext uri="{FF2B5EF4-FFF2-40B4-BE49-F238E27FC236}">
                <a16:creationId xmlns:a16="http://schemas.microsoft.com/office/drawing/2014/main" id="{AD19ECE9-D042-1B7D-B0DD-C8FAA8845D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5165" y="6041686"/>
            <a:ext cx="1436563" cy="330537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08753469-7141-FC93-3BF6-5AA89FE4B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16732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uva 13" descr="Sairaala Nova">
            <a:extLst>
              <a:ext uri="{FF2B5EF4-FFF2-40B4-BE49-F238E27FC236}">
                <a16:creationId xmlns:a16="http://schemas.microsoft.com/office/drawing/2014/main" id="{B6D9E79A-9000-CA31-EDE9-7E97805BDE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7004" y="6030532"/>
            <a:ext cx="705014" cy="33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04338"/>
      </p:ext>
    </p:extLst>
  </p:cSld>
  <p:clrMapOvr>
    <a:masterClrMapping/>
  </p:clrMapOvr>
  <p:hf sldNum="0"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70916"/>
            <a:ext cx="5213157" cy="2665475"/>
          </a:xfrm>
        </p:spPr>
        <p:txBody>
          <a:bodyPr anchor="b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DD96-6196-4867-8D86-15D0E2CA8E91}" type="datetime1">
              <a:rPr lang="fi-FI" smtClean="0"/>
              <a:t>9.5.2023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E4962D1-4FE6-5F0A-BCED-360B6BA4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491" y="470917"/>
            <a:ext cx="5584505" cy="539836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28AED48-DAF5-0AAE-1193-9D791FB2F3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175" y="3881628"/>
            <a:ext cx="5213350" cy="1987648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pic>
        <p:nvPicPr>
          <p:cNvPr id="3" name="Kuva 2" descr="Keski-Suomen Pelastuslaitos">
            <a:extLst>
              <a:ext uri="{FF2B5EF4-FFF2-40B4-BE49-F238E27FC236}">
                <a16:creationId xmlns:a16="http://schemas.microsoft.com/office/drawing/2014/main" id="{AA92A633-1571-191E-D372-D9F67C6596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19" y="6023515"/>
            <a:ext cx="1118169" cy="331309"/>
          </a:xfrm>
          <a:prstGeom prst="rect">
            <a:avLst/>
          </a:prstGeom>
        </p:spPr>
      </p:pic>
      <p:pic>
        <p:nvPicPr>
          <p:cNvPr id="5" name="Kuva 4" descr="Keski-Suomen Hyvinvointialue">
            <a:extLst>
              <a:ext uri="{FF2B5EF4-FFF2-40B4-BE49-F238E27FC236}">
                <a16:creationId xmlns:a16="http://schemas.microsoft.com/office/drawing/2014/main" id="{AD19ECE9-D042-1B7D-B0DD-C8FAA8845D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19271" y="6041686"/>
            <a:ext cx="1436563" cy="330537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08753469-7141-FC93-3BF6-5AA89FE4B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510838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13418"/>
      </p:ext>
    </p:extLst>
  </p:cSld>
  <p:clrMapOvr>
    <a:masterClrMapping/>
  </p:clrMapOvr>
  <p:hf sldNum="0"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">
    <p:bg>
      <p:bgPr>
        <a:solidFill>
          <a:srgbClr val="255B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F2F846-307A-4A9A-8A09-F9951A2F020C}" type="datetime1">
              <a:rPr lang="fi-FI" smtClean="0"/>
              <a:t>9.5.2023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Kuva 4" descr="Hyvinvointi">
            <a:extLst>
              <a:ext uri="{FF2B5EF4-FFF2-40B4-BE49-F238E27FC236}">
                <a16:creationId xmlns:a16="http://schemas.microsoft.com/office/drawing/2014/main" id="{57CC42D5-DDE9-6A4D-55E0-0C4E78B068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000" y="502920"/>
            <a:ext cx="6426521" cy="1467473"/>
          </a:xfrm>
          <a:prstGeom prst="rect">
            <a:avLst/>
          </a:prstGeom>
        </p:spPr>
      </p:pic>
      <p:pic>
        <p:nvPicPr>
          <p:cNvPr id="10" name="Kuva 9" descr="Terveys">
            <a:extLst>
              <a:ext uri="{FF2B5EF4-FFF2-40B4-BE49-F238E27FC236}">
                <a16:creationId xmlns:a16="http://schemas.microsoft.com/office/drawing/2014/main" id="{521E98C9-159F-F210-0E5C-025FC55906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2000" y="1970393"/>
            <a:ext cx="4832541" cy="1467473"/>
          </a:xfrm>
          <a:prstGeom prst="rect">
            <a:avLst/>
          </a:prstGeom>
        </p:spPr>
      </p:pic>
      <p:pic>
        <p:nvPicPr>
          <p:cNvPr id="12" name="Kuva 11" descr="Turvallisuus">
            <a:extLst>
              <a:ext uri="{FF2B5EF4-FFF2-40B4-BE49-F238E27FC236}">
                <a16:creationId xmlns:a16="http://schemas.microsoft.com/office/drawing/2014/main" id="{F6E8599A-69C2-BC29-A53D-C632761514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2000" y="3437867"/>
            <a:ext cx="6654232" cy="1467473"/>
          </a:xfrm>
          <a:prstGeom prst="rect">
            <a:avLst/>
          </a:prstGeom>
        </p:spPr>
      </p:pic>
      <p:pic>
        <p:nvPicPr>
          <p:cNvPr id="16" name="Kuva 15" descr="Keski-Suomen Hyvinvointialue">
            <a:extLst>
              <a:ext uri="{FF2B5EF4-FFF2-40B4-BE49-F238E27FC236}">
                <a16:creationId xmlns:a16="http://schemas.microsoft.com/office/drawing/2014/main" id="{7C1DFC24-63D3-2B65-FC00-78273A1BAE3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8503"/>
      </p:ext>
    </p:extLst>
  </p:cSld>
  <p:clrMapOvr>
    <a:masterClrMapping/>
  </p:clrMapOvr>
  <p:hf sldNum="0" hd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0965E099-F238-0DC0-6C75-B4B92D1AE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3200" cy="539314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FAD2-E643-4FFF-914F-AD52EA0C0FAE}" type="datetime1">
              <a:rPr lang="fi-FI" smtClean="0"/>
              <a:t>9.5.2023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 descr="Hyvinvointi">
            <a:extLst>
              <a:ext uri="{FF2B5EF4-FFF2-40B4-BE49-F238E27FC236}">
                <a16:creationId xmlns:a16="http://schemas.microsoft.com/office/drawing/2014/main" id="{57CC42D5-DDE9-6A4D-55E0-0C4E78B068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000" y="502920"/>
            <a:ext cx="6426521" cy="1467473"/>
          </a:xfrm>
          <a:prstGeom prst="rect">
            <a:avLst/>
          </a:prstGeom>
        </p:spPr>
      </p:pic>
      <p:pic>
        <p:nvPicPr>
          <p:cNvPr id="10" name="Kuva 9" descr="Terveys">
            <a:extLst>
              <a:ext uri="{FF2B5EF4-FFF2-40B4-BE49-F238E27FC236}">
                <a16:creationId xmlns:a16="http://schemas.microsoft.com/office/drawing/2014/main" id="{521E98C9-159F-F210-0E5C-025FC55906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22000" y="1970393"/>
            <a:ext cx="4832540" cy="1467473"/>
          </a:xfrm>
          <a:prstGeom prst="rect">
            <a:avLst/>
          </a:prstGeom>
        </p:spPr>
      </p:pic>
      <p:pic>
        <p:nvPicPr>
          <p:cNvPr id="12" name="Kuva 11" descr="Turvallisuus">
            <a:extLst>
              <a:ext uri="{FF2B5EF4-FFF2-40B4-BE49-F238E27FC236}">
                <a16:creationId xmlns:a16="http://schemas.microsoft.com/office/drawing/2014/main" id="{F6E8599A-69C2-BC29-A53D-C6327615147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2000" y="3437867"/>
            <a:ext cx="6654232" cy="1467473"/>
          </a:xfrm>
          <a:prstGeom prst="rect">
            <a:avLst/>
          </a:prstGeom>
        </p:spPr>
      </p:pic>
      <p:pic>
        <p:nvPicPr>
          <p:cNvPr id="2" name="Kuva 1" descr="Keski-Suomen Pelastuslaitos">
            <a:extLst>
              <a:ext uri="{FF2B5EF4-FFF2-40B4-BE49-F238E27FC236}">
                <a16:creationId xmlns:a16="http://schemas.microsoft.com/office/drawing/2014/main" id="{04B9E1AF-D7C4-EBA7-6694-8DC561CBF72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19" y="6023515"/>
            <a:ext cx="1118169" cy="331309"/>
          </a:xfrm>
          <a:prstGeom prst="rect">
            <a:avLst/>
          </a:prstGeom>
        </p:spPr>
      </p:pic>
      <p:pic>
        <p:nvPicPr>
          <p:cNvPr id="3" name="Kuva 2" descr="Keski-Suomen Hyvinvointialue">
            <a:extLst>
              <a:ext uri="{FF2B5EF4-FFF2-40B4-BE49-F238E27FC236}">
                <a16:creationId xmlns:a16="http://schemas.microsoft.com/office/drawing/2014/main" id="{94556230-8B2B-AAB9-9820-D504BC72DD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19271" y="6041686"/>
            <a:ext cx="1436563" cy="330537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3A0C2AEE-62D3-2532-A258-E29F0BDFB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510838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428892"/>
      </p:ext>
    </p:extLst>
  </p:cSld>
  <p:clrMapOvr>
    <a:masterClrMapping/>
  </p:clrMapOvr>
  <p:hf sldNum="0" hd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E27B5776-DA94-8CED-A3DB-EF546E38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8" y="0"/>
            <a:ext cx="12187900" cy="539314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FAD2-E643-4FFF-914F-AD52EA0C0FAE}" type="datetime1">
              <a:rPr lang="fi-FI" smtClean="0"/>
              <a:t>9.5.2023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 descr="Hyvinvointi">
            <a:extLst>
              <a:ext uri="{FF2B5EF4-FFF2-40B4-BE49-F238E27FC236}">
                <a16:creationId xmlns:a16="http://schemas.microsoft.com/office/drawing/2014/main" id="{57CC42D5-DDE9-6A4D-55E0-0C4E78B068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000" y="502920"/>
            <a:ext cx="6426521" cy="1467473"/>
          </a:xfrm>
          <a:prstGeom prst="rect">
            <a:avLst/>
          </a:prstGeom>
        </p:spPr>
      </p:pic>
      <p:pic>
        <p:nvPicPr>
          <p:cNvPr id="10" name="Kuva 9" descr="Terveys">
            <a:extLst>
              <a:ext uri="{FF2B5EF4-FFF2-40B4-BE49-F238E27FC236}">
                <a16:creationId xmlns:a16="http://schemas.microsoft.com/office/drawing/2014/main" id="{521E98C9-159F-F210-0E5C-025FC55906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22000" y="1970393"/>
            <a:ext cx="4832540" cy="1467473"/>
          </a:xfrm>
          <a:prstGeom prst="rect">
            <a:avLst/>
          </a:prstGeom>
        </p:spPr>
      </p:pic>
      <p:pic>
        <p:nvPicPr>
          <p:cNvPr id="12" name="Kuva 11" descr="Turvallisuus">
            <a:extLst>
              <a:ext uri="{FF2B5EF4-FFF2-40B4-BE49-F238E27FC236}">
                <a16:creationId xmlns:a16="http://schemas.microsoft.com/office/drawing/2014/main" id="{F6E8599A-69C2-BC29-A53D-C6327615147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2000" y="3437867"/>
            <a:ext cx="6654232" cy="1467473"/>
          </a:xfrm>
          <a:prstGeom prst="rect">
            <a:avLst/>
          </a:prstGeom>
        </p:spPr>
      </p:pic>
      <p:pic>
        <p:nvPicPr>
          <p:cNvPr id="4" name="Kuva 3" descr="Keski-Suomen Hyvinvointialue">
            <a:extLst>
              <a:ext uri="{FF2B5EF4-FFF2-40B4-BE49-F238E27FC236}">
                <a16:creationId xmlns:a16="http://schemas.microsoft.com/office/drawing/2014/main" id="{07C08C0E-938E-B242-F946-6BD1652881D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25165" y="6041686"/>
            <a:ext cx="1436563" cy="330537"/>
          </a:xfrm>
          <a:prstGeom prst="rect">
            <a:avLst/>
          </a:prstGeom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6068D165-96CD-9996-EEF0-9146F11F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16732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12" descr="Sairaala Nova">
            <a:extLst>
              <a:ext uri="{FF2B5EF4-FFF2-40B4-BE49-F238E27FC236}">
                <a16:creationId xmlns:a16="http://schemas.microsoft.com/office/drawing/2014/main" id="{EEA2FE34-7CDC-858F-2547-1E5D0161D8F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77004" y="6030532"/>
            <a:ext cx="705014" cy="33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79494"/>
      </p:ext>
    </p:extLst>
  </p:cSld>
  <p:clrMapOvr>
    <a:masterClrMapping/>
  </p:clrMapOvr>
  <p:hf sldNum="0" hd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6B67D039-5DBC-1BC5-653C-7DA1B1032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540867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1780-B9A5-477F-BFD1-4099C4ED9142}" type="datetime1">
              <a:rPr lang="fi-FI" smtClean="0"/>
              <a:t>9.5.2023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Tekstin paikkamerkki 12" descr="Hyvinvointi">
            <a:extLst>
              <a:ext uri="{FF2B5EF4-FFF2-40B4-BE49-F238E27FC236}">
                <a16:creationId xmlns:a16="http://schemas.microsoft.com/office/drawing/2014/main" id="{1575B223-D80C-306C-43A5-703E1775FD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000" y="504000"/>
            <a:ext cx="6426000" cy="1468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16" name="Tekstin paikkamerkki 12" descr="Terveys">
            <a:extLst>
              <a:ext uri="{FF2B5EF4-FFF2-40B4-BE49-F238E27FC236}">
                <a16:creationId xmlns:a16="http://schemas.microsoft.com/office/drawing/2014/main" id="{3BA424AF-656B-9612-92E0-A7A1869DF4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2000" y="1969200"/>
            <a:ext cx="4831200" cy="14688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17" name="Tekstin paikkamerkki 12" descr="Turvallisuus">
            <a:extLst>
              <a:ext uri="{FF2B5EF4-FFF2-40B4-BE49-F238E27FC236}">
                <a16:creationId xmlns:a16="http://schemas.microsoft.com/office/drawing/2014/main" id="{555FDC61-50AC-2944-7772-91FADC7076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2000" y="3438000"/>
            <a:ext cx="6652800" cy="1468800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18" name="Tekstin paikkamerkki 12" descr="Keski-Suomen Hyvinvointialue">
            <a:extLst>
              <a:ext uri="{FF2B5EF4-FFF2-40B4-BE49-F238E27FC236}">
                <a16:creationId xmlns:a16="http://schemas.microsoft.com/office/drawing/2014/main" id="{70D82D27-F770-569E-91F2-8BC159C416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46644" y="484488"/>
            <a:ext cx="1436400" cy="331200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pic>
        <p:nvPicPr>
          <p:cNvPr id="24" name="Kuva 23" descr="EU lippu">
            <a:extLst>
              <a:ext uri="{FF2B5EF4-FFF2-40B4-BE49-F238E27FC236}">
                <a16:creationId xmlns:a16="http://schemas.microsoft.com/office/drawing/2014/main" id="{D64BEB57-D20F-07A7-7483-A1BE13CEAC3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281" y="5893163"/>
            <a:ext cx="737201" cy="49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30185"/>
      </p:ext>
    </p:extLst>
  </p:cSld>
  <p:clrMapOvr>
    <a:masterClrMapping/>
  </p:clrMapOvr>
  <p:hf sldNum="0" hd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9562-7E35-428F-8FAE-6A9A6BD59787}" type="datetime1">
              <a:rPr lang="fi-FI" smtClean="0"/>
              <a:t>9.5.2023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1732318"/>
      </p:ext>
    </p:extLst>
  </p:cSld>
  <p:clrMapOvr>
    <a:masterClrMapping/>
  </p:clrMapOvr>
  <p:hf sldNum="0" hd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2">
    <p:bg>
      <p:bgPr>
        <a:solidFill>
          <a:srgbClr val="B3D3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9562-7E35-428F-8FAE-6A9A6BD59787}" type="datetime1">
              <a:rPr lang="fi-FI" smtClean="0"/>
              <a:t>9.5.2023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 descr="Keski-Suomen Hyvinvointialue">
            <a:extLst>
              <a:ext uri="{FF2B5EF4-FFF2-40B4-BE49-F238E27FC236}">
                <a16:creationId xmlns:a16="http://schemas.microsoft.com/office/drawing/2014/main" id="{AD747AE0-32D0-7861-291E-A51D05F43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09199"/>
      </p:ext>
    </p:extLst>
  </p:cSld>
  <p:clrMapOvr>
    <a:masterClrMapping/>
  </p:clrMapOvr>
  <p:hf sldNum="0" hd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3"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9562-7E35-428F-8FAE-6A9A6BD59787}" type="datetime1">
              <a:rPr lang="fi-FI" smtClean="0"/>
              <a:t>9.5.2023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 descr="Keski-Suomen Hyvinvointialue">
            <a:extLst>
              <a:ext uri="{FF2B5EF4-FFF2-40B4-BE49-F238E27FC236}">
                <a16:creationId xmlns:a16="http://schemas.microsoft.com/office/drawing/2014/main" id="{AD747AE0-32D0-7861-291E-A51D05F43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85568"/>
      </p:ext>
    </p:extLst>
  </p:cSld>
  <p:clrMapOvr>
    <a:masterClrMapping/>
  </p:clrMapOvr>
  <p:hf sldNum="0" hd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4">
    <p:bg>
      <p:bgPr>
        <a:solidFill>
          <a:srgbClr val="EBDC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9562-7E35-428F-8FAE-6A9A6BD59787}" type="datetime1">
              <a:rPr lang="fi-FI" smtClean="0"/>
              <a:t>9.5.2023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 descr="Keski-Suomen Hyvinvointialue">
            <a:extLst>
              <a:ext uri="{FF2B5EF4-FFF2-40B4-BE49-F238E27FC236}">
                <a16:creationId xmlns:a16="http://schemas.microsoft.com/office/drawing/2014/main" id="{AD747AE0-32D0-7861-291E-A51D05F43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54083"/>
      </p:ext>
    </p:extLst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vaihtoehto">
  <p:cSld name="Otsikko vaihtoehto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1"/>
          <p:cNvSpPr txBox="1">
            <a:spLocks noGrp="1"/>
          </p:cNvSpPr>
          <p:nvPr>
            <p:ph type="ctrTitle"/>
          </p:nvPr>
        </p:nvSpPr>
        <p:spPr>
          <a:xfrm>
            <a:off x="0" y="1403962"/>
            <a:ext cx="668598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"/>
              <a:buNone/>
              <a:defRPr sz="42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jenni.niskala@hyvaks.fi</a:t>
            </a:r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sldNum" idx="12"/>
          </p:nvPr>
        </p:nvSpPr>
        <p:spPr>
          <a:xfrm>
            <a:off x="84381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36" name="Google Shape;136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5218" y="0"/>
            <a:ext cx="2924588" cy="11563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" name="Google Shape;137;p31"/>
          <p:cNvGrpSpPr/>
          <p:nvPr/>
        </p:nvGrpSpPr>
        <p:grpSpPr>
          <a:xfrm>
            <a:off x="7048672" y="1403962"/>
            <a:ext cx="20319696" cy="2591802"/>
            <a:chOff x="4112060" y="1004862"/>
            <a:chExt cx="4234801" cy="540154"/>
          </a:xfrm>
        </p:grpSpPr>
        <p:sp>
          <p:nvSpPr>
            <p:cNvPr id="138" name="Google Shape;138;p31"/>
            <p:cNvSpPr/>
            <p:nvPr/>
          </p:nvSpPr>
          <p:spPr>
            <a:xfrm>
              <a:off x="4711429" y="1007410"/>
              <a:ext cx="3006223" cy="535054"/>
            </a:xfrm>
            <a:custGeom>
              <a:avLst/>
              <a:gdLst/>
              <a:ahLst/>
              <a:cxnLst/>
              <a:rect l="l" t="t" r="r" b="b"/>
              <a:pathLst>
                <a:path w="3006223" h="535054" extrusionOk="0">
                  <a:moveTo>
                    <a:pt x="268565" y="0"/>
                  </a:move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3006224" y="535054"/>
                  </a:lnTo>
                  <a:lnTo>
                    <a:pt x="3006224" y="0"/>
                  </a:lnTo>
                  <a:lnTo>
                    <a:pt x="268565" y="0"/>
                  </a:lnTo>
                  <a:close/>
                </a:path>
              </a:pathLst>
            </a:custGeom>
            <a:solidFill>
              <a:srgbClr val="3359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1"/>
            <p:cNvSpPr/>
            <p:nvPr/>
          </p:nvSpPr>
          <p:spPr>
            <a:xfrm>
              <a:off x="6060222" y="1007410"/>
              <a:ext cx="2286639" cy="535054"/>
            </a:xfrm>
            <a:custGeom>
              <a:avLst/>
              <a:gdLst/>
              <a:ahLst/>
              <a:cxnLst/>
              <a:rect l="l" t="t" r="r" b="b"/>
              <a:pathLst>
                <a:path w="2286639" h="535054" extrusionOk="0">
                  <a:moveTo>
                    <a:pt x="2017222" y="0"/>
                  </a:moveTo>
                  <a:cubicBezTo>
                    <a:pt x="2017222" y="0"/>
                    <a:pt x="2017222" y="0"/>
                    <a:pt x="2017222" y="0"/>
                  </a:cubicBezTo>
                  <a:lnTo>
                    <a:pt x="2017222" y="0"/>
                  </a:lnTo>
                  <a:lnTo>
                    <a:pt x="268565" y="0"/>
                  </a:ln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2017222" y="535054"/>
                  </a:lnTo>
                  <a:lnTo>
                    <a:pt x="2017222" y="535054"/>
                  </a:lnTo>
                  <a:cubicBezTo>
                    <a:pt x="2017222" y="535054"/>
                    <a:pt x="2017222" y="535054"/>
                    <a:pt x="2018075" y="535054"/>
                  </a:cubicBezTo>
                  <a:cubicBezTo>
                    <a:pt x="2166425" y="535054"/>
                    <a:pt x="2286640" y="415304"/>
                    <a:pt x="2286640" y="267527"/>
                  </a:cubicBezTo>
                  <a:cubicBezTo>
                    <a:pt x="2285787" y="119750"/>
                    <a:pt x="2165572" y="0"/>
                    <a:pt x="2017222" y="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1"/>
            <p:cNvSpPr/>
            <p:nvPr/>
          </p:nvSpPr>
          <p:spPr>
            <a:xfrm>
              <a:off x="4112060" y="1004862"/>
              <a:ext cx="542245" cy="540154"/>
            </a:xfrm>
            <a:custGeom>
              <a:avLst/>
              <a:gdLst/>
              <a:ahLst/>
              <a:cxnLst/>
              <a:rect l="l" t="t" r="r" b="b"/>
              <a:pathLst>
                <a:path w="542245" h="540154" extrusionOk="0">
                  <a:moveTo>
                    <a:pt x="0" y="270075"/>
                  </a:moveTo>
                  <a:cubicBezTo>
                    <a:pt x="0" y="120599"/>
                    <a:pt x="121068" y="0"/>
                    <a:pt x="271123" y="0"/>
                  </a:cubicBezTo>
                  <a:cubicBezTo>
                    <a:pt x="421178" y="0"/>
                    <a:pt x="542246" y="120599"/>
                    <a:pt x="542246" y="270075"/>
                  </a:cubicBezTo>
                  <a:cubicBezTo>
                    <a:pt x="542246" y="419550"/>
                    <a:pt x="421178" y="540150"/>
                    <a:pt x="271123" y="540150"/>
                  </a:cubicBezTo>
                  <a:cubicBezTo>
                    <a:pt x="121920" y="540999"/>
                    <a:pt x="0" y="419550"/>
                    <a:pt x="0" y="270075"/>
                  </a:cubicBezTo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8188903"/>
      </p:ext>
    </p:extLst>
  </p:cSld>
  <p:clrMapOvr>
    <a:masterClrMapping/>
  </p:clrMapOvr>
  <p:hf sldNum="0" hd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5">
    <p:bg>
      <p:bgPr>
        <a:solidFill>
          <a:srgbClr val="255B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C89562-7E35-428F-8FAE-6A9A6BD59787}" type="datetime1">
              <a:rPr lang="fi-FI" smtClean="0"/>
              <a:pPr/>
              <a:t>9.5.2023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 descr="Keski-Suomen Hyvinvointialue">
            <a:extLst>
              <a:ext uri="{FF2B5EF4-FFF2-40B4-BE49-F238E27FC236}">
                <a16:creationId xmlns:a16="http://schemas.microsoft.com/office/drawing/2014/main" id="{2230765F-7C0E-7B1D-2B49-3937748EB7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5542"/>
      </p:ext>
    </p:extLst>
  </p:cSld>
  <p:clrMapOvr>
    <a:masterClrMapping/>
  </p:clrMapOvr>
  <p:hf sldNum="0" hd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6">
    <p:bg>
      <p:bgPr>
        <a:solidFill>
          <a:srgbClr val="225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>
                <a:solidFill>
                  <a:srgbClr val="EBDCA6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BDCA6"/>
                </a:solidFill>
              </a:defRPr>
            </a:lvl1pPr>
          </a:lstStyle>
          <a:p>
            <a:fld id="{DDC89562-7E35-428F-8FAE-6A9A6BD59787}" type="datetime1">
              <a:rPr lang="fi-FI" smtClean="0"/>
              <a:pPr/>
              <a:t>9.5.2023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BDCA6"/>
                </a:solidFill>
              </a:defRPr>
            </a:lvl1pPr>
          </a:lstStyle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BDCA6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 descr="Keski-Suomen Hyvinvointialue">
            <a:extLst>
              <a:ext uri="{FF2B5EF4-FFF2-40B4-BE49-F238E27FC236}">
                <a16:creationId xmlns:a16="http://schemas.microsoft.com/office/drawing/2014/main" id="{D700F04E-81CA-C7A8-A3DC-36BEAEC5B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59883"/>
      </p:ext>
    </p:extLst>
  </p:cSld>
  <p:clrMapOvr>
    <a:masterClrMapping/>
  </p:clrMapOvr>
  <p:hf sldNum="0" hd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3162A0D5-0A5B-890F-41DF-37DFFF065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C89562-7E35-428F-8FAE-6A9A6BD59787}" type="datetime1">
              <a:rPr lang="fi-FI" smtClean="0"/>
              <a:pPr/>
              <a:t>9.5.2023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Kuva 4" descr="Keski-Suomen Hyvinvointialue">
            <a:extLst>
              <a:ext uri="{FF2B5EF4-FFF2-40B4-BE49-F238E27FC236}">
                <a16:creationId xmlns:a16="http://schemas.microsoft.com/office/drawing/2014/main" id="{2B9221F0-B0FA-B35E-6315-9F842AA8BE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5551"/>
      </p:ext>
    </p:extLst>
  </p:cSld>
  <p:clrMapOvr>
    <a:masterClrMapping/>
  </p:clrMapOvr>
  <p:hf sldNum="0" hd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tausta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C89562-7E35-428F-8FAE-6A9A6BD59787}" type="datetime1">
              <a:rPr lang="fi-FI" smtClean="0"/>
              <a:pPr/>
              <a:t>9.5.2023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Kuva 4" descr="Keski-Suomen Hyvinvointialue">
            <a:extLst>
              <a:ext uri="{FF2B5EF4-FFF2-40B4-BE49-F238E27FC236}">
                <a16:creationId xmlns:a16="http://schemas.microsoft.com/office/drawing/2014/main" id="{2B9221F0-B0FA-B35E-6315-9F842AA8BE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84119"/>
      </p:ext>
    </p:extLst>
  </p:cSld>
  <p:clrMapOvr>
    <a:masterClrMapping/>
  </p:clrMapOvr>
  <p:hf sldNum="0" hdr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9.5.2023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5703169"/>
      </p:ext>
    </p:extLst>
  </p:cSld>
  <p:clrMapOvr>
    <a:masterClrMapping/>
  </p:clrMapOvr>
  <p:hf sldNum="0" hdr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t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7" y="1888235"/>
            <a:ext cx="11169009" cy="398104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DDE9-B09A-408D-8819-45A10FBD698D}" type="datetime1">
              <a:rPr lang="fi-FI" smtClean="0"/>
              <a:t>9.5.2023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1F6650F-572C-5843-2103-10E8C32549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175" y="1184018"/>
            <a:ext cx="11168063" cy="424267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/>
            </a:lvl2pPr>
          </a:lstStyle>
          <a:p>
            <a:pPr lvl="0"/>
            <a:endParaRPr lang="fi-FI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60703D68-B82D-472F-4E7C-E1B146005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12444"/>
            <a:ext cx="11169009" cy="676836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0543818"/>
      </p:ext>
    </p:extLst>
  </p:cSld>
  <p:clrMapOvr>
    <a:masterClrMapping/>
  </p:clrMapOvr>
  <p:hf sldNum="0" hd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7" y="1508985"/>
            <a:ext cx="4572000" cy="43602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74F9-5CBF-4840-B9D1-569E5FC81AC5}" type="datetime1">
              <a:rPr lang="fi-FI" smtClean="0"/>
              <a:t>9.5.2023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1C1639-33CB-984C-2101-DF7D3ECF67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04888" y="1508985"/>
            <a:ext cx="4572000" cy="43602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097916"/>
      </p:ext>
    </p:extLst>
  </p:cSld>
  <p:clrMapOvr>
    <a:masterClrMapping/>
  </p:clrMapOvr>
  <p:hf sldNum="0" hdr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7" y="2446019"/>
            <a:ext cx="4572000" cy="34232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CD43-CDC4-4483-ADCB-F95E4AF88FCB}" type="datetime1">
              <a:rPr lang="fi-FI" smtClean="0"/>
              <a:t>9.5.2023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1C1639-33CB-984C-2101-DF7D3ECF67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04888" y="2446019"/>
            <a:ext cx="4572000" cy="34232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C0301E5-8DFC-AB28-BC3E-B32E541CC0C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10988" y="1681163"/>
            <a:ext cx="4571999" cy="641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F624D27-372F-B98C-D821-48F1E5B48E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4887" y="1681163"/>
            <a:ext cx="4571999" cy="641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2274093"/>
      </p:ext>
    </p:extLst>
  </p:cSld>
  <p:clrMapOvr>
    <a:masterClrMapping/>
  </p:clrMapOvr>
  <p:hf sldNum="0" hd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600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E0ED81-E7C8-4A75-9BCA-70A65F807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04025" y="1828800"/>
            <a:ext cx="4549775" cy="43529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663B313-AEF2-4DAF-B694-6807ECE8833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A156DE9-96EB-440A-816A-A6DE38CB8E02}" type="datetime1">
              <a:rPr lang="fi-FI" smtClean="0"/>
              <a:t>9.5.2023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52E532A-E658-4132-885B-3E30693521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08A7A2-9B6B-4C01-8A53-3BAE37D710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2300164"/>
      </p:ext>
    </p:extLst>
  </p:cSld>
  <p:clrMapOvr>
    <a:masterClrMapping/>
  </p:clrMapOvr>
  <p:hf sldNum="0" hd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10">
            <a:extLst>
              <a:ext uri="{FF2B5EF4-FFF2-40B4-BE49-F238E27FC236}">
                <a16:creationId xmlns:a16="http://schemas.microsoft.com/office/drawing/2014/main" id="{469C65EC-6CD7-123D-008A-9878DEAF50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0986" y="1961388"/>
            <a:ext cx="2031045" cy="1980000"/>
          </a:xfrm>
          <a:solidFill>
            <a:srgbClr val="EBDCA6"/>
          </a:solidFill>
        </p:spPr>
        <p:txBody>
          <a:bodyPr lIns="252000" tIns="72000" rIns="144000" bIns="72000" anchor="ctr" anchorCtr="0"/>
          <a:lstStyle>
            <a:lvl1pPr marL="0" indent="0" algn="l">
              <a:lnSpc>
                <a:spcPct val="95000"/>
              </a:lnSpc>
              <a:spcBef>
                <a:spcPts val="600"/>
              </a:spcBef>
              <a:buNone/>
              <a:defRPr sz="2400" b="1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endParaRPr lang="fi-FI"/>
          </a:p>
        </p:txBody>
      </p:sp>
      <p:sp>
        <p:nvSpPr>
          <p:cNvPr id="4" name="Tekstin paikkamerkki 10">
            <a:extLst>
              <a:ext uri="{FF2B5EF4-FFF2-40B4-BE49-F238E27FC236}">
                <a16:creationId xmlns:a16="http://schemas.microsoft.com/office/drawing/2014/main" id="{EC7CB9A5-54D1-8962-2FED-1B61C88458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048446" y="1961388"/>
            <a:ext cx="2031045" cy="1980000"/>
          </a:xfrm>
          <a:solidFill>
            <a:schemeClr val="accent4"/>
          </a:solidFill>
        </p:spPr>
        <p:txBody>
          <a:bodyPr lIns="252000" tIns="72000" rIns="144000" bIns="72000" anchor="ctr" anchorCtr="0"/>
          <a:lstStyle>
            <a:lvl1pPr marL="0" indent="0" algn="l">
              <a:lnSpc>
                <a:spcPct val="95000"/>
              </a:lnSpc>
              <a:spcBef>
                <a:spcPts val="600"/>
              </a:spcBef>
              <a:buNone/>
              <a:defRPr sz="2400" b="1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endParaRPr lang="fi-FI"/>
          </a:p>
        </p:txBody>
      </p:sp>
      <p:sp>
        <p:nvSpPr>
          <p:cNvPr id="6" name="Tekstin paikkamerkki 10">
            <a:extLst>
              <a:ext uri="{FF2B5EF4-FFF2-40B4-BE49-F238E27FC236}">
                <a16:creationId xmlns:a16="http://schemas.microsoft.com/office/drawing/2014/main" id="{87557657-5B35-4FA9-BDF0-EE1DCAF3DA8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590478" y="1961388"/>
            <a:ext cx="2031045" cy="1980000"/>
          </a:xfrm>
          <a:solidFill>
            <a:srgbClr val="B3D384"/>
          </a:solidFill>
        </p:spPr>
        <p:txBody>
          <a:bodyPr lIns="252000" tIns="72000" rIns="144000" bIns="72000" anchor="ctr" anchorCtr="0"/>
          <a:lstStyle>
            <a:lvl1pPr marL="0" indent="0" algn="l">
              <a:lnSpc>
                <a:spcPct val="95000"/>
              </a:lnSpc>
              <a:spcBef>
                <a:spcPts val="600"/>
              </a:spcBef>
              <a:buNone/>
              <a:defRPr sz="2400" b="1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endParaRPr lang="fi-FI"/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ACC2CB3F-EC0C-77D9-5311-E3FF6058437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27938" y="1961388"/>
            <a:ext cx="2031045" cy="1980000"/>
          </a:xfrm>
          <a:solidFill>
            <a:schemeClr val="accent3"/>
          </a:solidFill>
        </p:spPr>
        <p:txBody>
          <a:bodyPr lIns="252000" tIns="72000" rIns="144000" bIns="72000" anchor="ctr" anchorCtr="0"/>
          <a:lstStyle>
            <a:lvl1pPr marL="0" indent="0" algn="l">
              <a:lnSpc>
                <a:spcPct val="95000"/>
              </a:lnSpc>
              <a:spcBef>
                <a:spcPts val="600"/>
              </a:spcBef>
              <a:buNone/>
              <a:defRPr sz="2400" b="1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9.5.2023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E15A2C76-C628-1737-9BF5-C4D7ECEFE8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0986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0F25FADE-F113-D9F2-08B6-26A3E79D51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446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C7C8CC55-4228-B078-6E5D-203D444C06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90478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34281033-F953-55D2-C050-A768AD2FA6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7938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348126789"/>
      </p:ext>
    </p:extLst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C5FFEF3-BA18-4428-9D4C-255F82539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07A6-B6FA-4685-838D-2EDC87D6DB6D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70BBA47-7719-490D-AB67-948D0872A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DFFDAF8-1895-4B56-B82D-56F8AD67C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A83E-7309-401E-BF41-B6D5447DEC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7056958"/>
      </p:ext>
    </p:extLst>
  </p:cSld>
  <p:clrMapOvr>
    <a:masterClrMapping/>
  </p:clrMapOvr>
  <p:hf sldNum="0" hd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ste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9.5.2023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E15A2C76-C628-1737-9BF5-C4D7ECEFE8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0986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9FFC8F4-9174-9AA6-2D5C-35D0E381E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0986" y="1961388"/>
            <a:ext cx="2031045" cy="198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0F25FADE-F113-D9F2-08B6-26A3E79D51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446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137521A9-8793-D352-7953-E6A3850B7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8446" y="1961388"/>
            <a:ext cx="2031045" cy="198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C7C8CC55-4228-B078-6E5D-203D444C06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90478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84C41787-C2AB-A5C9-330E-7C1BCDDFD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90478" y="1961388"/>
            <a:ext cx="2031045" cy="198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34281033-F953-55D2-C050-A768AD2FA6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7938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1AE11A09-8846-94BD-211D-935246D3D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27938" y="1961388"/>
            <a:ext cx="2031045" cy="198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052338"/>
      </p:ext>
    </p:extLst>
  </p:cSld>
  <p:clrMapOvr>
    <a:masterClrMapping/>
  </p:clrMapOvr>
  <p:hf sldNum="0" hdr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70916"/>
            <a:ext cx="5213157" cy="2665475"/>
          </a:xfrm>
        </p:spPr>
        <p:txBody>
          <a:bodyPr anchor="b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9.5.2023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E4962D1-4FE6-5F0A-BCED-360B6BA4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491" y="470917"/>
            <a:ext cx="5584505" cy="539836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28AED48-DAF5-0AAE-1193-9D791FB2F3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175" y="3881628"/>
            <a:ext cx="5213350" cy="1987648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981656658"/>
      </p:ext>
    </p:extLst>
  </p:cSld>
  <p:clrMapOvr>
    <a:masterClrMapping/>
  </p:clrMapOvr>
  <p:hf sldNum="0" hdr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70916"/>
            <a:ext cx="5213157" cy="2665475"/>
          </a:xfrm>
        </p:spPr>
        <p:txBody>
          <a:bodyPr anchor="b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9.5.2023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E4962D1-4FE6-5F0A-BCED-360B6BA4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491" y="470917"/>
            <a:ext cx="5584505" cy="539836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28AED48-DAF5-0AAE-1193-9D791FB2F3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175" y="3881628"/>
            <a:ext cx="5213350" cy="1987648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pic>
        <p:nvPicPr>
          <p:cNvPr id="3" name="Kuva 2" descr="Keski-Suomen Pelastuslaitos">
            <a:extLst>
              <a:ext uri="{FF2B5EF4-FFF2-40B4-BE49-F238E27FC236}">
                <a16:creationId xmlns:a16="http://schemas.microsoft.com/office/drawing/2014/main" id="{AA92A633-1571-191E-D372-D9F67C6596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19" y="6023515"/>
            <a:ext cx="1118169" cy="331309"/>
          </a:xfrm>
          <a:prstGeom prst="rect">
            <a:avLst/>
          </a:prstGeom>
        </p:spPr>
      </p:pic>
      <p:pic>
        <p:nvPicPr>
          <p:cNvPr id="5" name="Kuva 4" descr="Keski-Suomen Hyvinvointialue">
            <a:extLst>
              <a:ext uri="{FF2B5EF4-FFF2-40B4-BE49-F238E27FC236}">
                <a16:creationId xmlns:a16="http://schemas.microsoft.com/office/drawing/2014/main" id="{AD19ECE9-D042-1B7D-B0DD-C8FAA8845D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19271" y="6041686"/>
            <a:ext cx="1436563" cy="330537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08753469-7141-FC93-3BF6-5AA89FE4B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510838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993107"/>
      </p:ext>
    </p:extLst>
  </p:cSld>
  <p:clrMapOvr>
    <a:masterClrMapping/>
  </p:clrMapOvr>
  <p:hf sldNum="0" hdr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70916"/>
            <a:ext cx="5213157" cy="2665475"/>
          </a:xfrm>
        </p:spPr>
        <p:txBody>
          <a:bodyPr anchor="b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9.5.2023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E4962D1-4FE6-5F0A-BCED-360B6BA4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491" y="470917"/>
            <a:ext cx="5584505" cy="539836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28AED48-DAF5-0AAE-1193-9D791FB2F3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175" y="3881628"/>
            <a:ext cx="5213350" cy="1987648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pic>
        <p:nvPicPr>
          <p:cNvPr id="5" name="Kuva 4" descr="Keski-Suomen Hyvinvointialue">
            <a:extLst>
              <a:ext uri="{FF2B5EF4-FFF2-40B4-BE49-F238E27FC236}">
                <a16:creationId xmlns:a16="http://schemas.microsoft.com/office/drawing/2014/main" id="{AD19ECE9-D042-1B7D-B0DD-C8FAA8845D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5165" y="6041686"/>
            <a:ext cx="1436563" cy="330537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08753469-7141-FC93-3BF6-5AA89FE4B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16732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uva 13" descr="Sairaala Nova">
            <a:extLst>
              <a:ext uri="{FF2B5EF4-FFF2-40B4-BE49-F238E27FC236}">
                <a16:creationId xmlns:a16="http://schemas.microsoft.com/office/drawing/2014/main" id="{B6D9E79A-9000-CA31-EDE9-7E97805BDE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7004" y="6030532"/>
            <a:ext cx="705014" cy="33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30239"/>
      </p:ext>
    </p:extLst>
  </p:cSld>
  <p:clrMapOvr>
    <a:masterClrMapping/>
  </p:clrMapOvr>
  <p:hf sldNum="0" hdr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E4962D1-4FE6-5F0A-BCED-360B6BA4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1495" y="470917"/>
            <a:ext cx="5584505" cy="539836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095" y="470916"/>
            <a:ext cx="5213157" cy="2665475"/>
          </a:xfrm>
        </p:spPr>
        <p:txBody>
          <a:bodyPr anchor="b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9.5.2023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28AED48-DAF5-0AAE-1193-9D791FB2F3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2283" y="3881628"/>
            <a:ext cx="5213350" cy="1987648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946003235"/>
      </p:ext>
    </p:extLst>
  </p:cSld>
  <p:clrMapOvr>
    <a:masterClrMapping/>
  </p:clrMapOvr>
  <p:hf sldNum="0" hdr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0" y="388620"/>
            <a:ext cx="6079296" cy="702216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1508985"/>
            <a:ext cx="6079296" cy="43602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9.5.2023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4DC6FCFF-2921-422B-A162-EC2DC6E8E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1495" y="388620"/>
            <a:ext cx="4664009" cy="548065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428229"/>
      </p:ext>
    </p:extLst>
  </p:cSld>
  <p:clrMapOvr>
    <a:masterClrMapping/>
  </p:clrMapOvr>
  <p:hf sldNum="0" hdr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4DC6FCFF-2921-422B-A162-EC2DC6E8E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1495" y="388620"/>
            <a:ext cx="11174537" cy="548065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9.5.2023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A52D320-4603-AE4C-81D0-6E3B0D867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36" y="2720788"/>
            <a:ext cx="5114364" cy="2444507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7757028"/>
      </p:ext>
    </p:extLst>
  </p:cSld>
  <p:clrMapOvr>
    <a:masterClrMapping/>
  </p:clrMapOvr>
  <p:hf sldNum="0" hdr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14C7-8C97-4DA0-982E-B5AD9A0E058F}" type="datetime1">
              <a:rPr lang="fi-FI" smtClean="0"/>
              <a:t>9.5.2023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9965800"/>
      </p:ext>
    </p:extLst>
  </p:cSld>
  <p:clrMapOvr>
    <a:masterClrMapping/>
  </p:clrMapOvr>
  <p:hf sldNum="0" hdr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78B6-0490-4287-AE2E-4359EEA3A64F}" type="datetime1">
              <a:rPr lang="fi-FI" smtClean="0"/>
              <a:t>9.5.2023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9C5894A2-56D4-D734-BDB7-34BFF2387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8243188"/>
      </p:ext>
    </p:extLst>
  </p:cSld>
  <p:clrMapOvr>
    <a:masterClrMapping/>
  </p:clrMapOvr>
  <p:hf sldNum="0" hdr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050267"/>
      </p:ext>
    </p:extLst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264B-556D-44C9-9F84-40DCF9C01CAD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9C35-082E-4FE2-B53E-3B77225E1F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795135"/>
      </p:ext>
    </p:extLst>
  </p:cSld>
  <p:clrMapOvr>
    <a:masterClrMapping/>
  </p:clrMapOvr>
  <p:hf sldNum="0" hd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B0D54B94-938A-E551-A41A-EB9689E4C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034"/>
          </a:xfrm>
          <a:prstGeom prst="rect">
            <a:avLst/>
          </a:prstGeom>
        </p:spPr>
      </p:pic>
      <p:pic>
        <p:nvPicPr>
          <p:cNvPr id="3" name="Kuva 2" descr="Kiitos">
            <a:extLst>
              <a:ext uri="{FF2B5EF4-FFF2-40B4-BE49-F238E27FC236}">
                <a16:creationId xmlns:a16="http://schemas.microsoft.com/office/drawing/2014/main" id="{C3CBE883-D862-D657-AFFD-A170B7746D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269" y="970026"/>
            <a:ext cx="3868825" cy="1471422"/>
          </a:xfrm>
          <a:prstGeom prst="rect">
            <a:avLst/>
          </a:prstGeom>
        </p:spPr>
      </p:pic>
      <p:sp>
        <p:nvSpPr>
          <p:cNvPr id="9" name="Tekstiruutu 8" descr="www.hyvaks.fi">
            <a:extLst>
              <a:ext uri="{FF2B5EF4-FFF2-40B4-BE49-F238E27FC236}">
                <a16:creationId xmlns:a16="http://schemas.microsoft.com/office/drawing/2014/main" id="{15713BB1-0FB2-3810-DC20-7816F2487A28}"/>
              </a:ext>
            </a:extLst>
          </p:cNvPr>
          <p:cNvSpPr txBox="1"/>
          <p:nvPr userDrawn="1"/>
        </p:nvSpPr>
        <p:spPr>
          <a:xfrm>
            <a:off x="1028632" y="4819650"/>
            <a:ext cx="4416619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fi-FI" sz="4000" b="1" baseline="0">
                <a:solidFill>
                  <a:schemeClr val="bg1"/>
                </a:solidFill>
                <a:latin typeface="+mn-lt"/>
              </a:rPr>
              <a:t>www.hyvaks.fi</a:t>
            </a:r>
          </a:p>
        </p:txBody>
      </p:sp>
      <p:sp>
        <p:nvSpPr>
          <p:cNvPr id="10" name="Tekstiruutu 9" descr="#hyvaks ">
            <a:extLst>
              <a:ext uri="{FF2B5EF4-FFF2-40B4-BE49-F238E27FC236}">
                <a16:creationId xmlns:a16="http://schemas.microsoft.com/office/drawing/2014/main" id="{E1D0E7B3-C5CB-4533-9644-8AFDBFF3B9A6}"/>
              </a:ext>
            </a:extLst>
          </p:cNvPr>
          <p:cNvSpPr txBox="1"/>
          <p:nvPr userDrawn="1"/>
        </p:nvSpPr>
        <p:spPr>
          <a:xfrm>
            <a:off x="1010345" y="5418582"/>
            <a:ext cx="1801436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fi-FI" sz="4000" b="1">
                <a:solidFill>
                  <a:schemeClr val="bg1"/>
                </a:solidFill>
              </a:rPr>
              <a:t>#hyvaks </a:t>
            </a:r>
          </a:p>
        </p:txBody>
      </p:sp>
      <p:sp>
        <p:nvSpPr>
          <p:cNvPr id="11" name="Tekstiruutu 10" descr="#hyväarkikaikille ">
            <a:extLst>
              <a:ext uri="{FF2B5EF4-FFF2-40B4-BE49-F238E27FC236}">
                <a16:creationId xmlns:a16="http://schemas.microsoft.com/office/drawing/2014/main" id="{5DDF0267-8C94-8DE3-A42A-AE06C6DACC9C}"/>
              </a:ext>
            </a:extLst>
          </p:cNvPr>
          <p:cNvSpPr txBox="1"/>
          <p:nvPr userDrawn="1"/>
        </p:nvSpPr>
        <p:spPr>
          <a:xfrm>
            <a:off x="2822636" y="5418583"/>
            <a:ext cx="3888970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fi-FI" sz="4000" b="1">
                <a:solidFill>
                  <a:schemeClr val="bg1"/>
                </a:solidFill>
              </a:rPr>
              <a:t>#hyväarkikaikille </a:t>
            </a:r>
          </a:p>
        </p:txBody>
      </p:sp>
      <p:pic>
        <p:nvPicPr>
          <p:cNvPr id="12" name="Kuva 11" descr="Keski-Suomen Hyvinvointialue">
            <a:extLst>
              <a:ext uri="{FF2B5EF4-FFF2-40B4-BE49-F238E27FC236}">
                <a16:creationId xmlns:a16="http://schemas.microsoft.com/office/drawing/2014/main" id="{BC0EE19F-6846-58E7-E32F-543A9765D46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3520"/>
      </p:ext>
    </p:extLst>
  </p:cSld>
  <p:clrMapOvr>
    <a:masterClrMapping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70916"/>
            <a:ext cx="5213157" cy="2665475"/>
          </a:xfrm>
        </p:spPr>
        <p:txBody>
          <a:bodyPr anchor="b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672D-F9C1-42B5-98D7-505351509396}" type="datetime1">
              <a:rPr lang="fi-FI" smtClean="0"/>
              <a:t>9.5.2023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E4962D1-4FE6-5F0A-BCED-360B6BA4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491" y="470917"/>
            <a:ext cx="5584505" cy="539836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28AED48-DAF5-0AAE-1193-9D791FB2F3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175" y="3881628"/>
            <a:ext cx="5213350" cy="1987648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pic>
        <p:nvPicPr>
          <p:cNvPr id="5" name="Kuva 4" descr="Keski-Suomen Hyvinvointialue">
            <a:extLst>
              <a:ext uri="{FF2B5EF4-FFF2-40B4-BE49-F238E27FC236}">
                <a16:creationId xmlns:a16="http://schemas.microsoft.com/office/drawing/2014/main" id="{AD19ECE9-D042-1B7D-B0DD-C8FAA8845D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5165" y="6041686"/>
            <a:ext cx="1436563" cy="330537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08753469-7141-FC93-3BF6-5AA89FE4B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16732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uva 13" descr="Sairaala Nova">
            <a:extLst>
              <a:ext uri="{FF2B5EF4-FFF2-40B4-BE49-F238E27FC236}">
                <a16:creationId xmlns:a16="http://schemas.microsoft.com/office/drawing/2014/main" id="{B6D9E79A-9000-CA31-EDE9-7E97805BDE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7004" y="6030532"/>
            <a:ext cx="705014" cy="33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6086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image" Target="../media/image4.svg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slideLayout" Target="../slideLayouts/slideLayout77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76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29" Type="http://schemas.openxmlformats.org/officeDocument/2006/relationships/slideLayout" Target="../slideLayouts/slideLayout80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32" Type="http://schemas.openxmlformats.org/officeDocument/2006/relationships/image" Target="../media/image4.svg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28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slideLayout" Target="../slideLayouts/slideLayout78.xml"/><Relationship Id="rId30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/>
              <a:t>jenni.niskala@hyvaks.fi</a:t>
            </a:r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4381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18063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7" r:id="rId7"/>
    <p:sldLayoutId id="2147483708" r:id="rId8"/>
    <p:sldLayoutId id="2147483709" r:id="rId9"/>
    <p:sldLayoutId id="2147483710" r:id="rId10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388620"/>
            <a:ext cx="11169009" cy="7022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0987" y="1508985"/>
            <a:ext cx="11169009" cy="43602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238471"/>
            <a:ext cx="926054" cy="1972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/>
              <a:t>11/2022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2600" y="6238471"/>
            <a:ext cx="4114800" cy="1972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988" y="6238471"/>
            <a:ext cx="257108" cy="1972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 descr="Keski-Suomen Hyvinvointialue">
            <a:extLst>
              <a:ext uri="{FF2B5EF4-FFF2-40B4-BE49-F238E27FC236}">
                <a16:creationId xmlns:a16="http://schemas.microsoft.com/office/drawing/2014/main" id="{59EF808D-E7BA-15EC-07B7-3BE9C157B45B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0244759" y="6041686"/>
            <a:ext cx="1436563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74" r:id="rId3"/>
    <p:sldLayoutId id="2147483669" r:id="rId4"/>
    <p:sldLayoutId id="2147483649" r:id="rId5"/>
    <p:sldLayoutId id="214748367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50" r:id="rId13"/>
    <p:sldLayoutId id="2147483664" r:id="rId14"/>
    <p:sldLayoutId id="2147483665" r:id="rId15"/>
    <p:sldLayoutId id="2147483666" r:id="rId16"/>
    <p:sldLayoutId id="2147483660" r:id="rId17"/>
    <p:sldLayoutId id="2147483677" r:id="rId18"/>
    <p:sldLayoutId id="2147483675" r:id="rId19"/>
    <p:sldLayoutId id="2147483671" r:id="rId20"/>
    <p:sldLayoutId id="2147483672" r:id="rId21"/>
    <p:sldLayoutId id="2147483673" r:id="rId22"/>
    <p:sldLayoutId id="2147483679" r:id="rId23"/>
    <p:sldLayoutId id="2147483678" r:id="rId24"/>
    <p:sldLayoutId id="2147483680" r:id="rId25"/>
    <p:sldLayoutId id="2147483651" r:id="rId26"/>
    <p:sldLayoutId id="2147483654" r:id="rId27"/>
    <p:sldLayoutId id="2147483655" r:id="rId28"/>
    <p:sldLayoutId id="2147483676" r:id="rId29"/>
    <p:sldLayoutId id="2147483746" r:id="rId30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85000"/>
        </a:lnSpc>
        <a:spcBef>
          <a:spcPts val="800"/>
        </a:spcBef>
        <a:buFont typeface="Calibri" panose="020F050202020403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627063" indent="-269875" algn="l" defTabSz="914400" rtl="0" eaLnBrk="1" latinLnBrk="0" hangingPunct="1">
        <a:lnSpc>
          <a:spcPct val="85000"/>
        </a:lnSpc>
        <a:spcBef>
          <a:spcPts val="800"/>
        </a:spcBef>
        <a:buFont typeface="Calibri" panose="020F050202020403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987425" indent="-269875" algn="l" defTabSz="914400" rtl="0" eaLnBrk="1" latinLnBrk="0" hangingPunct="1">
        <a:lnSpc>
          <a:spcPct val="85000"/>
        </a:lnSpc>
        <a:spcBef>
          <a:spcPts val="800"/>
        </a:spcBef>
        <a:buFont typeface="Calibri" panose="020F050202020403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613" indent="-269875" algn="l" defTabSz="914400" rtl="0" eaLnBrk="1" latinLnBrk="0" hangingPunct="1">
        <a:lnSpc>
          <a:spcPct val="85000"/>
        </a:lnSpc>
        <a:spcBef>
          <a:spcPts val="800"/>
        </a:spcBef>
        <a:buFont typeface="Calibri" panose="020F050202020403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704975" indent="-269875" algn="l" defTabSz="914400" rtl="0" eaLnBrk="1" latinLnBrk="0" hangingPunct="1">
        <a:lnSpc>
          <a:spcPct val="85000"/>
        </a:lnSpc>
        <a:spcBef>
          <a:spcPts val="800"/>
        </a:spcBef>
        <a:buFont typeface="Calibri" panose="020F050202020403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/>
              <a:t>11/2022</a:t>
            </a:r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/>
              <a:t>jenni.niskala@hyvaks.fi</a:t>
            </a:r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4381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32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711" r:id="rId8"/>
    <p:sldLayoutId id="2147483712" r:id="rId9"/>
    <p:sldLayoutId id="2147483713" r:id="rId10"/>
    <p:sldLayoutId id="2147483714" r:id="rId1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388620"/>
            <a:ext cx="11169009" cy="7022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0987" y="1508985"/>
            <a:ext cx="11169009" cy="43602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238471"/>
            <a:ext cx="926054" cy="1972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E0C6A10-0FE5-4C23-945F-7CA3C4931DA1}" type="datetime1">
              <a:rPr lang="fi-FI" smtClean="0"/>
              <a:t>9.5.2023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2600" y="6238471"/>
            <a:ext cx="4114800" cy="1972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/>
              <a:t>jenni.niskala@hyvaks.fi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988" y="6238471"/>
            <a:ext cx="257108" cy="1972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 descr="Keski-Suomen Hyvinvointialue">
            <a:extLst>
              <a:ext uri="{FF2B5EF4-FFF2-40B4-BE49-F238E27FC236}">
                <a16:creationId xmlns:a16="http://schemas.microsoft.com/office/drawing/2014/main" id="{59EF808D-E7BA-15EC-07B7-3BE9C157B45B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0244759" y="6041686"/>
            <a:ext cx="1436563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2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  <p:sldLayoutId id="2147483744" r:id="rId28"/>
    <p:sldLayoutId id="2147483745" r:id="rId29"/>
  </p:sldLayoutIdLst>
  <p:hf sldNum="0"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85000"/>
        </a:lnSpc>
        <a:spcBef>
          <a:spcPts val="800"/>
        </a:spcBef>
        <a:buFont typeface="Calibri" panose="020F050202020403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627063" indent="-269875" algn="l" defTabSz="914400" rtl="0" eaLnBrk="1" latinLnBrk="0" hangingPunct="1">
        <a:lnSpc>
          <a:spcPct val="85000"/>
        </a:lnSpc>
        <a:spcBef>
          <a:spcPts val="800"/>
        </a:spcBef>
        <a:buFont typeface="Calibri" panose="020F050202020403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987425" indent="-269875" algn="l" defTabSz="914400" rtl="0" eaLnBrk="1" latinLnBrk="0" hangingPunct="1">
        <a:lnSpc>
          <a:spcPct val="85000"/>
        </a:lnSpc>
        <a:spcBef>
          <a:spcPts val="800"/>
        </a:spcBef>
        <a:buFont typeface="Calibri" panose="020F050202020403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613" indent="-269875" algn="l" defTabSz="914400" rtl="0" eaLnBrk="1" latinLnBrk="0" hangingPunct="1">
        <a:lnSpc>
          <a:spcPct val="85000"/>
        </a:lnSpc>
        <a:spcBef>
          <a:spcPts val="800"/>
        </a:spcBef>
        <a:buFont typeface="Calibri" panose="020F050202020403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704975" indent="-269875" algn="l" defTabSz="914400" rtl="0" eaLnBrk="1" latinLnBrk="0" hangingPunct="1">
        <a:lnSpc>
          <a:spcPct val="85000"/>
        </a:lnSpc>
        <a:spcBef>
          <a:spcPts val="800"/>
        </a:spcBef>
        <a:buFont typeface="Calibri" panose="020F050202020403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91B9C.9576A890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9F446D-4373-96BA-5D6F-7D3FBE007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421" y="443920"/>
            <a:ext cx="9908980" cy="2660787"/>
          </a:xfrm>
        </p:spPr>
        <p:txBody>
          <a:bodyPr/>
          <a:lstStyle/>
          <a:p>
            <a:r>
              <a:rPr lang="fi-FI">
                <a:solidFill>
                  <a:schemeClr val="bg1">
                    <a:lumMod val="95000"/>
                  </a:schemeClr>
                </a:solidFill>
              </a:rPr>
              <a:t>Turvallinen ja oikea-aikainen kotiuttaminen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FE23A45-3937-BCF1-1974-541EA8D8E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>
                <a:solidFill>
                  <a:schemeClr val="tx2"/>
                </a:solidFill>
              </a:rPr>
              <a:pPr/>
              <a:t>1</a:t>
            </a:fld>
            <a:endParaRPr lang="fi-FI">
              <a:solidFill>
                <a:schemeClr val="tx2"/>
              </a:solidFill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944BE85-85E9-731A-74F7-E5A534219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schemeClr val="tx2"/>
                </a:solidFill>
              </a:rPr>
              <a:t>11/2022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79743B4-FDA5-40DC-A39F-8029310A5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chemeClr val="bg1">
                    <a:lumMod val="85000"/>
                  </a:schemeClr>
                </a:solidFill>
              </a:rPr>
              <a:t>jenni.niskala@hyvaks.fi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B8363BC-0EC3-4EC1-824F-E0FD611921E9}"/>
              </a:ext>
            </a:extLst>
          </p:cNvPr>
          <p:cNvSpPr txBox="1"/>
          <p:nvPr/>
        </p:nvSpPr>
        <p:spPr>
          <a:xfrm>
            <a:off x="149421" y="2957798"/>
            <a:ext cx="81289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4000" b="1">
                <a:solidFill>
                  <a:schemeClr val="bg1">
                    <a:lumMod val="85000"/>
                  </a:schemeClr>
                </a:solidFill>
              </a:rPr>
              <a:t>Kotiuttamisprosessi  ja kotiutumisen toimintamalli (vaihe 1.   1/2023 alkaen)</a:t>
            </a:r>
          </a:p>
        </p:txBody>
      </p:sp>
    </p:spTree>
    <p:extLst>
      <p:ext uri="{BB962C8B-B14F-4D97-AF65-F5344CB8AC3E}">
        <p14:creationId xmlns:p14="http://schemas.microsoft.com/office/powerpoint/2010/main" val="1049901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EF82E4D-A7DE-413E-8BC9-868221D2C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9086" y="79169"/>
            <a:ext cx="7454872" cy="1071799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5CB1094-5726-4330-88A5-D3B35F929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17379" y="6346454"/>
            <a:ext cx="2660073" cy="365125"/>
          </a:xfrm>
        </p:spPr>
        <p:txBody>
          <a:bodyPr/>
          <a:lstStyle/>
          <a:p>
            <a:r>
              <a:rPr lang="fi-FI" sz="800"/>
              <a:t>jenni.niskala@hyvaks.fi</a:t>
            </a:r>
          </a:p>
        </p:txBody>
      </p:sp>
    </p:spTree>
    <p:extLst>
      <p:ext uri="{BB962C8B-B14F-4D97-AF65-F5344CB8AC3E}">
        <p14:creationId xmlns:p14="http://schemas.microsoft.com/office/powerpoint/2010/main" val="3425586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EF82E4D-A7DE-413E-8BC9-868221D2C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9227" y="-3998538"/>
            <a:ext cx="7454872" cy="1071799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08560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43EBBA6-2C5B-4AA2-97FB-E03E76058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8358" y="79169"/>
            <a:ext cx="8236302" cy="1170497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CB68499-AB8E-49B1-D005-C2EC24990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88236" y="6435519"/>
            <a:ext cx="2016826" cy="365125"/>
          </a:xfrm>
        </p:spPr>
        <p:txBody>
          <a:bodyPr/>
          <a:lstStyle/>
          <a:p>
            <a:r>
              <a:rPr lang="fi-FI" sz="800"/>
              <a:t>jenni.niskala@hyvaks.fi</a:t>
            </a:r>
          </a:p>
        </p:txBody>
      </p:sp>
    </p:spTree>
    <p:extLst>
      <p:ext uri="{BB962C8B-B14F-4D97-AF65-F5344CB8AC3E}">
        <p14:creationId xmlns:p14="http://schemas.microsoft.com/office/powerpoint/2010/main" val="3221819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43EBBA6-2C5B-4AA2-97FB-E03E76058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9958" y="-4846970"/>
            <a:ext cx="8236302" cy="1170497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4244A0D-04C8-154E-B3F5-FF6AB66CB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48651" y="6405830"/>
            <a:ext cx="1947554" cy="365125"/>
          </a:xfrm>
        </p:spPr>
        <p:txBody>
          <a:bodyPr/>
          <a:lstStyle/>
          <a:p>
            <a:r>
              <a:rPr lang="fi-FI" sz="800"/>
              <a:t>jenni.niskala@hyvaks.fi</a:t>
            </a:r>
          </a:p>
        </p:txBody>
      </p:sp>
    </p:spTree>
    <p:extLst>
      <p:ext uri="{BB962C8B-B14F-4D97-AF65-F5344CB8AC3E}">
        <p14:creationId xmlns:p14="http://schemas.microsoft.com/office/powerpoint/2010/main" val="3539338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F85A0A-E7AB-A6C7-91F9-9EAF5FDFA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25" y="209550"/>
            <a:ext cx="5449463" cy="1261350"/>
          </a:xfrm>
        </p:spPr>
        <p:txBody>
          <a:bodyPr>
            <a:normAutofit/>
          </a:bodyPr>
          <a:lstStyle/>
          <a:p>
            <a:r>
              <a:rPr lang="fr-FR" sz="2400"/>
              <a:t>Tavoiteltavat hyödyt lähettävän  tahon (kh/asumispalvelut) näkökulmasta</a:t>
            </a:r>
            <a:endParaRPr lang="fi-FI" sz="240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A85F201-4D5C-1080-7D07-C12DAE864B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6625" y="1602769"/>
            <a:ext cx="5584505" cy="4541177"/>
          </a:xfrm>
        </p:spPr>
        <p:txBody>
          <a:bodyPr>
            <a:normAutofit lnSpcReduction="10000"/>
          </a:bodyPr>
          <a:lstStyle/>
          <a:p>
            <a:r>
              <a:rPr lang="fi-FI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Toimii toimintakyvyn tietolomakkeena äkillisissä kotitilanteissa tietojärjestelmähäiriöiden kohdalla kaikille asiakasta vähemmän tunteville (esim. uudet hoitajat/varahenkilöstö/keikkalaiset). </a:t>
            </a:r>
          </a:p>
          <a:p>
            <a:r>
              <a:rPr lang="fi-FI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Yhteistyö ja molemminpuolinen </a:t>
            </a:r>
            <a:r>
              <a:rPr lang="fi-FI" sz="1800">
                <a:latin typeface="Calibri" panose="020F0502020204030204" pitchFamily="34" charset="0"/>
                <a:ea typeface="Calibri" panose="020F0502020204030204" pitchFamily="34" charset="0"/>
              </a:rPr>
              <a:t>ymmärrys tarvittavista tiedoista </a:t>
            </a:r>
            <a:r>
              <a:rPr lang="fi-FI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asiakas/ potilastilanteissa kotihoidon/ asumispalveluiden kanssa vahvistuu ja jouhev</a:t>
            </a:r>
            <a:r>
              <a:rPr lang="fi-FI" sz="1800"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fi-FI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ituu.</a:t>
            </a:r>
          </a:p>
          <a:p>
            <a:r>
              <a:rPr lang="fi-FI" sz="1800">
                <a:latin typeface="Calibri" panose="020F0502020204030204" pitchFamily="34" charset="0"/>
                <a:ea typeface="Calibri" panose="020F0502020204030204" pitchFamily="34" charset="0"/>
              </a:rPr>
              <a:t>Helpottaa tuen ja ohjauksen tarpeen suunnittelua ja</a:t>
            </a:r>
            <a:r>
              <a:rPr lang="fi-FI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muutoksien havainnointia ja niihin reagointia esimerkiksi sairaanhoidon ja </a:t>
            </a:r>
            <a:r>
              <a:rPr lang="fi-FI" sz="1800">
                <a:latin typeface="Calibri" panose="020F0502020204030204" pitchFamily="34" charset="0"/>
                <a:ea typeface="Calibri" panose="020F0502020204030204" pitchFamily="34" charset="0"/>
              </a:rPr>
              <a:t>palvelun tarvetta ajatellen</a:t>
            </a:r>
            <a:r>
              <a:rPr lang="fi-FI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fi-FI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Toimii kirjallisen ja suullisen tiedonsiirron tukena ja RAI:n osa-alueiden sisällön vahvistajana osaksi arjen toimintatapaa ja asiakkaan hoitoa &amp; arviointia.</a:t>
            </a:r>
          </a:p>
          <a:p>
            <a:r>
              <a:rPr lang="fi-FI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Omahoitajan sitoutumisen ja asiakkaan toimintakyvyn kokonaisvaltaisuuden ymmärtämisen ja havainnoinnin lisäys</a:t>
            </a:r>
          </a:p>
          <a:p>
            <a:endParaRPr lang="fi-FI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i-FI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Kuvan paikkamerkki 9" descr="Lähikuva pidossa olevista käsistä">
            <a:extLst>
              <a:ext uri="{FF2B5EF4-FFF2-40B4-BE49-F238E27FC236}">
                <a16:creationId xmlns:a16="http://schemas.microsoft.com/office/drawing/2014/main" id="{2C6E6A74-DEEF-D074-3884-1250F2DC870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7" r="15457"/>
          <a:stretch/>
        </p:blipFill>
        <p:spPr>
          <a:xfrm>
            <a:off x="6095491" y="419546"/>
            <a:ext cx="5584505" cy="5398360"/>
          </a:xfr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5988F8F-484F-CCA7-66A9-11F992614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z="800"/>
              <a:t>jenni.niskala@hyvaks.fi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82E102B5-457A-4722-ABDC-2D7C372BB0CA}"/>
              </a:ext>
            </a:extLst>
          </p:cNvPr>
          <p:cNvSpPr txBox="1"/>
          <p:nvPr/>
        </p:nvSpPr>
        <p:spPr>
          <a:xfrm>
            <a:off x="0" y="-2854"/>
            <a:ext cx="180848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/>
              <a:t>Esitietolomake</a:t>
            </a:r>
          </a:p>
        </p:txBody>
      </p:sp>
    </p:spTree>
    <p:extLst>
      <p:ext uri="{BB962C8B-B14F-4D97-AF65-F5344CB8AC3E}">
        <p14:creationId xmlns:p14="http://schemas.microsoft.com/office/powerpoint/2010/main" val="1870395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F85A0A-E7AB-A6C7-91F9-9EAF5FDFA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75" y="167829"/>
            <a:ext cx="5292629" cy="1111304"/>
          </a:xfrm>
        </p:spPr>
        <p:txBody>
          <a:bodyPr/>
          <a:lstStyle/>
          <a:p>
            <a:r>
              <a:rPr lang="fr-FR" sz="3200"/>
              <a:t>Tavoiteltavat hyödyt ensihoidon näkökulmasta</a:t>
            </a:r>
            <a:endParaRPr lang="fi-FI" sz="320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A85F201-4D5C-1080-7D07-C12DAE864B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1875" y="1432419"/>
            <a:ext cx="5213350" cy="4806051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fi-FI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Yhteistyö ja molemminpuolinen </a:t>
            </a:r>
            <a:r>
              <a:rPr lang="fi-FI" sz="1800">
                <a:latin typeface="Calibri" panose="020F0502020204030204" pitchFamily="34" charset="0"/>
                <a:ea typeface="Calibri" panose="020F0502020204030204" pitchFamily="34" charset="0"/>
              </a:rPr>
              <a:t>ymmärrys tarvittavista tiedoista </a:t>
            </a:r>
            <a:r>
              <a:rPr lang="fi-FI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asiakas/ potilastilanteissa kotihoidon/ asumispalveluiden kanssa vahvistuu ja jouhev</a:t>
            </a:r>
            <a:r>
              <a:rPr lang="fi-FI" sz="1800"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fi-FI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ituu.</a:t>
            </a:r>
          </a:p>
          <a:p>
            <a:pPr>
              <a:spcAft>
                <a:spcPts val="600"/>
              </a:spcAft>
            </a:pPr>
            <a:r>
              <a:rPr lang="fi-FI" sz="1800"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fi-FI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nsihoito saa viivytyksettä työdiagnosoinnin tueksi tietoa asiakkaan normaalista toimintakyvystä, jolloin kohdeasiakkaan/ potilaan toimintakyvyn muutoksia on helpompi arvioida ja niihin reagoida.</a:t>
            </a:r>
          </a:p>
          <a:p>
            <a:r>
              <a:rPr lang="fi-FI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Virheellisten toimintakyvyn </a:t>
            </a:r>
            <a:r>
              <a:rPr lang="fi-FI" sz="1800">
                <a:latin typeface="Calibri" panose="020F0502020204030204" pitchFamily="34" charset="0"/>
                <a:ea typeface="Calibri" panose="020F0502020204030204" pitchFamily="34" charset="0"/>
              </a:rPr>
              <a:t>muutosten arvioinnin minimointi;</a:t>
            </a:r>
          </a:p>
          <a:p>
            <a:pPr marL="700087" lvl="1" indent="-342900">
              <a:buFont typeface="+mj-lt"/>
              <a:buAutoNum type="arabicPeriod"/>
            </a:pPr>
            <a:r>
              <a:rPr lang="fi-FI" sz="1800">
                <a:latin typeface="Calibri" panose="020F0502020204030204" pitchFamily="34" charset="0"/>
                <a:ea typeface="Calibri" panose="020F0502020204030204" pitchFamily="34" charset="0"/>
              </a:rPr>
              <a:t>Potilas joka ei tarvitse sairaanhoitoon viemistä voi jäädä kotihoidon seurantaan ja ensihoito vapautuu käytettäväksi muihin potilastilanteisiin. </a:t>
            </a:r>
          </a:p>
          <a:p>
            <a:pPr marL="700087" lvl="1" indent="-342900">
              <a:buFont typeface="+mj-lt"/>
              <a:buAutoNum type="arabicPeriod"/>
            </a:pPr>
            <a:r>
              <a:rPr lang="fi-FI" sz="1800">
                <a:latin typeface="Calibri" panose="020F0502020204030204" pitchFamily="34" charset="0"/>
                <a:ea typeface="Calibri" panose="020F0502020204030204" pitchFamily="34" charset="0"/>
              </a:rPr>
              <a:t>Potilas jonka toimintakyvyssä tarkempaa tutkimista vaativa muutos pääsee oikea-aikaisesti hoitoon.</a:t>
            </a:r>
          </a:p>
        </p:txBody>
      </p:sp>
      <p:pic>
        <p:nvPicPr>
          <p:cNvPr id="10" name="Kuvan paikkamerkki 9" descr="Kuva, joka sisältää kohteen keltainen, ulko, henkilö, kypärä">
            <a:extLst>
              <a:ext uri="{FF2B5EF4-FFF2-40B4-BE49-F238E27FC236}">
                <a16:creationId xmlns:a16="http://schemas.microsoft.com/office/drawing/2014/main" id="{85094DC4-BA44-F568-BE3E-ADF2C89EDF4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" r="55"/>
          <a:stretch>
            <a:fillRect/>
          </a:stretch>
        </p:blipFill>
        <p:spPr/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36E9054-1E27-A44B-B360-0070B91B7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z="800"/>
              <a:t>jenni.niskala@hyvaks.fi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86E23D0-B91A-4031-93FC-8CC8DF49548C}"/>
              </a:ext>
            </a:extLst>
          </p:cNvPr>
          <p:cNvSpPr txBox="1"/>
          <p:nvPr/>
        </p:nvSpPr>
        <p:spPr>
          <a:xfrm>
            <a:off x="0" y="-2854"/>
            <a:ext cx="180848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/>
              <a:t>Esitietolomake</a:t>
            </a:r>
          </a:p>
        </p:txBody>
      </p:sp>
    </p:spTree>
    <p:extLst>
      <p:ext uri="{BB962C8B-B14F-4D97-AF65-F5344CB8AC3E}">
        <p14:creationId xmlns:p14="http://schemas.microsoft.com/office/powerpoint/2010/main" val="1704572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F85A0A-E7AB-A6C7-91F9-9EAF5FDFA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16" y="478694"/>
            <a:ext cx="6015575" cy="1245682"/>
          </a:xfrm>
        </p:spPr>
        <p:txBody>
          <a:bodyPr>
            <a:normAutofit fontScale="90000"/>
          </a:bodyPr>
          <a:lstStyle/>
          <a:p>
            <a:r>
              <a:rPr lang="fr-FR" sz="3200"/>
              <a:t>Tavoiteltavat hyödyt vastaanottavan tahon (pth/esh) näkökulmasta</a:t>
            </a:r>
            <a:endParaRPr lang="fi-FI" sz="320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A85F201-4D5C-1080-7D07-C12DAE864B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738" y="1708971"/>
            <a:ext cx="5213350" cy="4541177"/>
          </a:xfrm>
        </p:spPr>
        <p:txBody>
          <a:bodyPr>
            <a:normAutofit lnSpcReduction="10000"/>
          </a:bodyPr>
          <a:lstStyle/>
          <a:p>
            <a:r>
              <a:rPr lang="fi-FI" sz="1800">
                <a:latin typeface="Calibri" panose="020F0502020204030204" pitchFamily="34" charset="0"/>
                <a:ea typeface="Calibri" panose="020F0502020204030204" pitchFamily="34" charset="0"/>
              </a:rPr>
              <a:t>Sairaala/terveyskeskussairaala </a:t>
            </a:r>
            <a:r>
              <a:rPr lang="fi-FI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saa tietoa viivytyksettä asiakkaan normaalista toimintakyvystä potilastietojärjestelmien eroavaisuuksista huolimatta. </a:t>
            </a:r>
          </a:p>
          <a:p>
            <a:r>
              <a:rPr lang="fi-FI" sz="1800">
                <a:latin typeface="Calibri" panose="020F0502020204030204" pitchFamily="34" charset="0"/>
                <a:ea typeface="Calibri" panose="020F0502020204030204" pitchFamily="34" charset="0"/>
              </a:rPr>
              <a:t>Helpottaa hoidon suunnittelua ja</a:t>
            </a:r>
            <a:r>
              <a:rPr lang="fi-FI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potilaan oirekuvan ja muutoksien havainnointia ja niihin reagointia hoitolinjauksia ja diagnosointia ajatellen.</a:t>
            </a:r>
          </a:p>
          <a:p>
            <a:r>
              <a:rPr lang="fi-FI" sz="1800">
                <a:latin typeface="Calibri" panose="020F0502020204030204" pitchFamily="34" charset="0"/>
                <a:ea typeface="Calibri" panose="020F0502020204030204" pitchFamily="34" charset="0"/>
              </a:rPr>
              <a:t>Potilaan ensivaiheen läpikäynnin ajallinen tehostuminen/nopeutuminen.</a:t>
            </a:r>
            <a:endParaRPr lang="fi-FI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800">
                <a:latin typeface="Calibri" panose="020F0502020204030204" pitchFamily="34" charset="0"/>
                <a:ea typeface="Calibri" panose="020F0502020204030204" pitchFamily="34" charset="0"/>
              </a:rPr>
              <a:t>Tavoiteltava minimi kuntoutumistaso helpompi suunnitella.</a:t>
            </a:r>
            <a:endParaRPr lang="fi-FI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Kotiutumisprosessin aloitus nopeutuu, tarkoituksenmukainen moniammatillinen yhteistyö ja -tahot</a:t>
            </a:r>
          </a:p>
          <a:p>
            <a:r>
              <a:rPr lang="fi-FI" sz="1800">
                <a:latin typeface="Calibri" panose="020F0502020204030204" pitchFamily="34" charset="0"/>
                <a:ea typeface="Calibri" panose="020F0502020204030204" pitchFamily="34" charset="0"/>
              </a:rPr>
              <a:t>Niin sanottujen pyöröoviasiakkaiden väheneminen ja potilasliikenteen jouhevoittaminen yhteistyössä potilassijoitteluyksikön kanssa.</a:t>
            </a:r>
            <a:endParaRPr lang="fi-FI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Kuvan paikkamerkki 9" descr="Kuva, joka sisältää kohteen rakennus, ulko, kaupunki">
            <a:extLst>
              <a:ext uri="{FF2B5EF4-FFF2-40B4-BE49-F238E27FC236}">
                <a16:creationId xmlns:a16="http://schemas.microsoft.com/office/drawing/2014/main" id="{2C6E6A74-DEEF-D074-3884-1250F2DC870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" r="55"/>
          <a:stretch>
            <a:fillRect/>
          </a:stretch>
        </p:blipFill>
        <p:spPr/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429425F-4762-B0D9-FCE1-1C5403ECA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z="800"/>
              <a:t>jenni.niskala@hyvaks.fi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875D6FB9-A779-44F0-9837-EAE7B44E1F91}"/>
              </a:ext>
            </a:extLst>
          </p:cNvPr>
          <p:cNvSpPr txBox="1"/>
          <p:nvPr/>
        </p:nvSpPr>
        <p:spPr>
          <a:xfrm>
            <a:off x="0" y="-2854"/>
            <a:ext cx="180848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/>
              <a:t>Esitietolomake</a:t>
            </a:r>
          </a:p>
        </p:txBody>
      </p:sp>
    </p:spTree>
    <p:extLst>
      <p:ext uri="{BB962C8B-B14F-4D97-AF65-F5344CB8AC3E}">
        <p14:creationId xmlns:p14="http://schemas.microsoft.com/office/powerpoint/2010/main" val="3149066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614EE0-F6BA-490C-AB77-7770DC24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>
                <a:latin typeface="Raleway"/>
              </a:rPr>
              <a:t>Toimintakyvyn ensiarviolomake</a:t>
            </a:r>
            <a:r>
              <a:rPr lang="fi-FI" sz="2400" b="0" dirty="0">
                <a:latin typeface="Raleway"/>
              </a:rPr>
              <a:t>	</a:t>
            </a:r>
            <a:endParaRPr lang="fi-FI" sz="1200" b="0">
              <a:solidFill>
                <a:srgbClr val="0070C0"/>
              </a:solidFill>
              <a:latin typeface="Raleway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46F59F-88D8-4B22-BE78-EAB1A2C810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762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fi-FI" sz="13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sym typeface="Raleway"/>
              </a:rPr>
              <a:t>Toimii muistilistana/ täytettävänä manuaalisena lomakkeena (</a:t>
            </a:r>
            <a:r>
              <a:rPr kumimoji="0" lang="fi-FI" sz="120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sym typeface="Raleway"/>
              </a:rPr>
              <a:t>jos sähköinen kirjaukseen välitöntä yhteyttä</a:t>
            </a:r>
            <a:r>
              <a:rPr kumimoji="0" lang="fi-FI" sz="13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sym typeface="Raleway"/>
              </a:rPr>
              <a:t>), jolta tiedot kirjataan potilastietojärjestelmään. Lomakkeen pohjalta esiin nousseen kotona pärjäämisen haasteen/ huolen pohjalta toimitaan lomakkeen takapuolella olevien ohjeiden mukaisesti.</a:t>
            </a:r>
          </a:p>
          <a:p>
            <a:pPr marL="762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fi-FI" sz="1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sym typeface="Raleway"/>
              </a:rPr>
              <a:t>Tavoiteltavat vaikutukset </a:t>
            </a:r>
            <a:endParaRPr kumimoji="0" lang="fi-FI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sym typeface="Raleway"/>
            </a:endParaRPr>
          </a:p>
          <a:p>
            <a:pPr marL="457200" marR="0" lvl="0" indent="-381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fi-FI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sym typeface="Raleway"/>
              </a:rPr>
              <a:t>Asiakas- ja potilasturvallisuuden vahvistaminen</a:t>
            </a:r>
          </a:p>
          <a:p>
            <a:pPr marL="457200" marR="0" lvl="0" indent="-381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fi-FI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sym typeface="Raleway"/>
              </a:rPr>
              <a:t>Hoitoketjun alkuvaiheiden siirtymien joustavuuden lisääntyminen ja alkuselvittelyiden ajallisen kestoajan  lyheneminen potilaasta heti saatavien toimintakykytietojen avulla.</a:t>
            </a:r>
          </a:p>
          <a:p>
            <a:pPr marL="457200" marR="0" lvl="0" indent="-381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fi-FI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sym typeface="Raleway"/>
              </a:rPr>
              <a:t>Taustatietojen selvittelyyn käytettävän ajan tarpeen lyheneminen</a:t>
            </a:r>
          </a:p>
          <a:p>
            <a:pPr marL="457200" marR="0" lvl="0" indent="-381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fi-FI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sym typeface="Raleway"/>
              </a:rPr>
              <a:t>Vahvistaa asiakkaiden yksilöllisten ominaisuuksien ja haasteiden hahmottamista henkilöstölle</a:t>
            </a:r>
          </a:p>
          <a:p>
            <a:pPr marL="457200" marR="0" lvl="0" indent="-381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fi-FI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sym typeface="Raleway"/>
              </a:rPr>
              <a:t>Toimia kattavan asianmukaisen kirjaamisen tukena ja kirjaamisosaamisen vahvistajana</a:t>
            </a:r>
          </a:p>
          <a:p>
            <a:pPr marL="457200" marR="0" lvl="0" indent="-381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fi-FI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sym typeface="Raleway"/>
              </a:rPr>
              <a:t>Niin sanottujen pyöröovi-asiakkaiden väheneminen</a:t>
            </a:r>
          </a:p>
          <a:p>
            <a:pPr marL="457200" marR="0" lvl="0" indent="-381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lang="fi-FI" sz="1300">
                <a:solidFill>
                  <a:srgbClr val="000000"/>
                </a:solidFill>
                <a:latin typeface="Raleway"/>
              </a:rPr>
              <a:t>Asiakasvirran ja potilasliikenteen sujuvoittaminen </a:t>
            </a:r>
            <a:r>
              <a:rPr lang="fi-FI" sz="1300">
                <a:solidFill>
                  <a:srgbClr val="7030A0"/>
                </a:solidFill>
                <a:latin typeface="Raleway"/>
              </a:rPr>
              <a:t>(yhteistyö potilassijoitteluyksikön kanssa)</a:t>
            </a:r>
            <a:endParaRPr kumimoji="0" lang="fi-FI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sym typeface="Raleway"/>
            </a:endParaRPr>
          </a:p>
          <a:p>
            <a:pPr marL="762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fi-FI" sz="1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sym typeface="Raleway"/>
              </a:rPr>
              <a:t>Huomioidut riskit ja niiden minimointi</a:t>
            </a:r>
          </a:p>
          <a:p>
            <a:pPr marL="361950">
              <a:buClr>
                <a:srgbClr val="000000"/>
              </a:buClr>
              <a:buSzPts val="2400"/>
              <a:defRPr/>
            </a:pPr>
            <a:r>
              <a:rPr kumimoji="0" lang="fi-FI" sz="13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sym typeface="Raleway"/>
              </a:rPr>
              <a:t>Implementoinnin haasteet; miten saadaan todelliseen käyttöön tulo</a:t>
            </a:r>
            <a:r>
              <a:rPr lang="fi-FI" sz="1300">
                <a:solidFill>
                  <a:srgbClr val="000000"/>
                </a:solidFill>
                <a:latin typeface="Raleway"/>
              </a:rPr>
              <a:t>haastattelun tueksi?</a:t>
            </a:r>
          </a:p>
          <a:p>
            <a:pPr marL="1276350" lvl="2">
              <a:buClr>
                <a:srgbClr val="000000"/>
              </a:buClr>
              <a:defRPr/>
            </a:pPr>
            <a:r>
              <a:rPr kumimoji="0" lang="fi-FI" sz="13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sym typeface="Raleway"/>
              </a:rPr>
              <a:t>Jalkauttamiseen panostettava selkeiden suullisten ja kirjallisten informaatio/ opastustilaisuuksien avulla.</a:t>
            </a:r>
          </a:p>
          <a:p>
            <a:pPr marL="1276350" lvl="2">
              <a:buClr>
                <a:srgbClr val="000000"/>
              </a:buClr>
              <a:defRPr/>
            </a:pPr>
            <a:r>
              <a:rPr lang="fi-FI" sz="1300">
                <a:solidFill>
                  <a:srgbClr val="000000"/>
                </a:solidFill>
                <a:latin typeface="Raleway"/>
              </a:rPr>
              <a:t>Perustellaan saavutettavat hyödyt.</a:t>
            </a:r>
          </a:p>
          <a:p>
            <a:pPr marL="361950">
              <a:buClr>
                <a:srgbClr val="000000"/>
              </a:buClr>
              <a:defRPr/>
            </a:pPr>
            <a:r>
              <a:rPr kumimoji="0" lang="fi-FI" sz="13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sym typeface="Raleway"/>
              </a:rPr>
              <a:t>Tietosuoja; jos lomake täytetään manuaalisena, tulee siitä </a:t>
            </a:r>
            <a:r>
              <a:rPr kumimoji="0" lang="fi-FI" sz="130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sym typeface="Raleway"/>
              </a:rPr>
              <a:t>terv.huollon</a:t>
            </a:r>
            <a:r>
              <a:rPr kumimoji="0" lang="fi-FI" sz="13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sym typeface="Raleway"/>
              </a:rPr>
              <a:t> ammattilaisen käsissä salassa pidettävä asiakirja, jolloin se on hävitettävä tietosuoja-asetusten mukaisesti. -&gt; Merkitään lomakkeeseen selkeästi tietosuojan mukainen toimintaohje</a:t>
            </a:r>
          </a:p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37E2EB3-109F-0B5A-F040-34A378713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z="800">
                <a:latin typeface="Raleway"/>
              </a:rPr>
              <a:t>jenni.niskala@hyvaks.fi</a:t>
            </a:r>
          </a:p>
        </p:txBody>
      </p:sp>
    </p:spTree>
    <p:extLst>
      <p:ext uri="{BB962C8B-B14F-4D97-AF65-F5344CB8AC3E}">
        <p14:creationId xmlns:p14="http://schemas.microsoft.com/office/powerpoint/2010/main" val="359366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6C123387-0E57-44EE-853D-CDEE48AD0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142" y="39584"/>
            <a:ext cx="7615428" cy="13352174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85E7BAE-4EFA-5919-BFD2-39803D1AD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40340" y="6455311"/>
            <a:ext cx="1838697" cy="365125"/>
          </a:xfrm>
        </p:spPr>
        <p:txBody>
          <a:bodyPr/>
          <a:lstStyle/>
          <a:p>
            <a:r>
              <a:rPr lang="fi-FI" sz="800"/>
              <a:t>jenni.niskala@hyvaks.fi</a:t>
            </a:r>
          </a:p>
        </p:txBody>
      </p:sp>
    </p:spTree>
    <p:extLst>
      <p:ext uri="{BB962C8B-B14F-4D97-AF65-F5344CB8AC3E}">
        <p14:creationId xmlns:p14="http://schemas.microsoft.com/office/powerpoint/2010/main" val="3668585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6C123387-0E57-44EE-853D-CDEE48AD0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688" y="-6222712"/>
            <a:ext cx="7460599" cy="13080712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36458A0-8FB4-9DBF-534E-598CBE8E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23509" y="6494895"/>
            <a:ext cx="1739736" cy="365125"/>
          </a:xfrm>
        </p:spPr>
        <p:txBody>
          <a:bodyPr/>
          <a:lstStyle/>
          <a:p>
            <a:r>
              <a:rPr lang="fi-FI" sz="800"/>
              <a:t>jenni.niskala@hyvaks.fi</a:t>
            </a:r>
          </a:p>
        </p:txBody>
      </p:sp>
    </p:spTree>
    <p:extLst>
      <p:ext uri="{BB962C8B-B14F-4D97-AF65-F5344CB8AC3E}">
        <p14:creationId xmlns:p14="http://schemas.microsoft.com/office/powerpoint/2010/main" val="1565582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Kaaviokuva 8">
            <a:extLst>
              <a:ext uri="{FF2B5EF4-FFF2-40B4-BE49-F238E27FC236}">
                <a16:creationId xmlns:a16="http://schemas.microsoft.com/office/drawing/2014/main" id="{91428881-438C-4395-841B-A4C893A298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4298245"/>
              </p:ext>
            </p:extLst>
          </p:nvPr>
        </p:nvGraphicFramePr>
        <p:xfrm>
          <a:off x="208722" y="714376"/>
          <a:ext cx="11849927" cy="588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5CE898D1-1ACA-4DCD-8BD9-64ADD8D0A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6142" y="117477"/>
            <a:ext cx="4232008" cy="365124"/>
          </a:xfrm>
        </p:spPr>
        <p:txBody>
          <a:bodyPr>
            <a:normAutofit fontScale="90000"/>
          </a:bodyPr>
          <a:lstStyle/>
          <a:p>
            <a:r>
              <a:rPr lang="fi-FI" sz="2400">
                <a:solidFill>
                  <a:schemeClr val="bg2"/>
                </a:solidFill>
              </a:rPr>
              <a:t>Tarpeista toteutukseen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A8EBCCD-9DCB-5F37-C380-74DD51F87C9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225145" y="6564168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Raleway"/>
                <a:sym typeface="Raleway"/>
              </a:rPr>
              <a:t>jenni.niskala@hyvaks.fi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853937A4-0301-466D-A982-838B08E9DEB1}"/>
              </a:ext>
            </a:extLst>
          </p:cNvPr>
          <p:cNvSpPr txBox="1"/>
          <p:nvPr/>
        </p:nvSpPr>
        <p:spPr>
          <a:xfrm>
            <a:off x="39584" y="6642556"/>
            <a:ext cx="75040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i-FI" sz="800" i="1">
                <a:solidFill>
                  <a:schemeClr val="tx1"/>
                </a:solidFill>
              </a:rPr>
              <a:t>(tiedot pohjautuu muun muassa asiakkaiden hoitajille kertomaan, työryhmän esille </a:t>
            </a:r>
            <a:r>
              <a:rPr lang="fi-FI" sz="800" i="1" err="1">
                <a:solidFill>
                  <a:schemeClr val="tx1"/>
                </a:solidFill>
              </a:rPr>
              <a:t>noistoihin</a:t>
            </a:r>
            <a:r>
              <a:rPr lang="fi-FI" sz="800" i="1">
                <a:solidFill>
                  <a:schemeClr val="tx1"/>
                </a:solidFill>
              </a:rPr>
              <a:t> ja Haipro-raportteihin </a:t>
            </a:r>
            <a:r>
              <a:rPr lang="fi-FI" sz="800" i="1" err="1">
                <a:solidFill>
                  <a:schemeClr val="tx1"/>
                </a:solidFill>
              </a:rPr>
              <a:t>ad</a:t>
            </a:r>
            <a:r>
              <a:rPr lang="fi-FI" sz="800" i="1">
                <a:solidFill>
                  <a:schemeClr val="tx1"/>
                </a:solidFill>
              </a:rPr>
              <a:t>. 2/2021 sekä opinnäytetöihin)</a:t>
            </a:r>
          </a:p>
        </p:txBody>
      </p:sp>
    </p:spTree>
    <p:extLst>
      <p:ext uri="{BB962C8B-B14F-4D97-AF65-F5344CB8AC3E}">
        <p14:creationId xmlns:p14="http://schemas.microsoft.com/office/powerpoint/2010/main" val="3087816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i 8">
            <a:extLst>
              <a:ext uri="{FF2B5EF4-FFF2-40B4-BE49-F238E27FC236}">
                <a16:creationId xmlns:a16="http://schemas.microsoft.com/office/drawing/2014/main" id="{BEDA8F2F-F4C1-48E1-A9EC-DC59066C94CD}"/>
              </a:ext>
            </a:extLst>
          </p:cNvPr>
          <p:cNvSpPr/>
          <p:nvPr/>
        </p:nvSpPr>
        <p:spPr>
          <a:xfrm>
            <a:off x="197795" y="1722911"/>
            <a:ext cx="1814580" cy="1610532"/>
          </a:xfrm>
          <a:prstGeom prst="ellipse">
            <a:avLst/>
          </a:prstGeom>
          <a:solidFill>
            <a:srgbClr val="92D05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Sisällön paikkamerkki 7" descr="Merkki valintamerkki1 tasaisella täytöllä">
            <a:extLst>
              <a:ext uri="{FF2B5EF4-FFF2-40B4-BE49-F238E27FC236}">
                <a16:creationId xmlns:a16="http://schemas.microsoft.com/office/drawing/2014/main" id="{CA9D24B3-34C5-411B-B7AD-4D2C9121BB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48336" y="1160693"/>
            <a:ext cx="2855212" cy="2855212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C7BBA61-A0C4-4490-9218-CEFEBEA87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43" y="77418"/>
            <a:ext cx="2915182" cy="702216"/>
          </a:xfrm>
        </p:spPr>
        <p:txBody>
          <a:bodyPr anchor="t">
            <a:normAutofit fontScale="90000"/>
          </a:bodyPr>
          <a:lstStyle/>
          <a:p>
            <a:r>
              <a:rPr lang="fi-FI" sz="3600"/>
              <a:t>Valmiina kotiin?</a:t>
            </a:r>
            <a:br>
              <a:rPr lang="fi-FI" sz="3600"/>
            </a:br>
            <a:r>
              <a:rPr lang="fi-FI" sz="2700" b="0" i="1"/>
              <a:t>(kotiutuksen muistilista)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FFC56D1-1338-4F20-BAE2-2AB4519C59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7240" y="6238471"/>
            <a:ext cx="926054" cy="197223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543A2C5-3C68-4C15-B04F-E325283184C4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9.5.2023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255B9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55E60AB2-915E-4C35-AECA-2A77A7808B94}"/>
              </a:ext>
            </a:extLst>
          </p:cNvPr>
          <p:cNvSpPr txBox="1"/>
          <p:nvPr/>
        </p:nvSpPr>
        <p:spPr>
          <a:xfrm>
            <a:off x="2522237" y="582079"/>
            <a:ext cx="6054432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Mahdollistavatko potilaan kotiolosuhteet ja potilaan toimintakyky kotiuttamisen?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Palveluntarpeen arviointi tehty/ sovittu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Onko fyysinen ympäristö turvallinen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Onko potilaalla kotona pärjäämiseen tarvittava tuki ja palvelut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Onko lääkehoidon turvallinen ja oikea-aikainen toteuttaminen varmistettu?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Lääkelista tarkistettu ja ajantasainen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Tarvittavat veriarvot otettu (esim. INR), ja jatkoverikoesuunnitelma tehty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Reseptit uusista ja muutetuista lääkkeistä/ lääkeannoksista/ -muodoista kirjoitettu (myös annosjakelu)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Lääkkeiden saatavuus ja korvattavuus varmistettu (toimitusongelmien havaitsemiseksi)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Onko jatkosuunnitelmaan ja –hoitoon liittyvät asiat tehty?</a:t>
            </a: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255B9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Verikokeet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Kontrollikäynti- aika varattu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Tarvittavat lähetteet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Potilaan tiedottaminen ( ja läheisen/omaisen tiedottaminen)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Potilaan hoitoa  ja palveluja tuottavat tahot (esim. kotihoito, asumispalvelut)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Asiakas- ja palveluohjauksen omatyöntekijä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Onko turvallisen kotiutumisen mahdollistavat käytännön järjestelyt suoritettu?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Kotona ruokaa saatavilla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Tarvittavat tukipalvelut aloitettu (ateria-, turvapalvelu jne.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Apuvälineet hankittu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Hoitotarvikkeet välitöntä tarvetta varten annettu (vähintään seuraavaan arkipäivään riittävät; huomioitava apteekin ja huoltotarvikejakelun aukioloajat)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Lääkelistan mukaiset lääkkeet mukaan kotiin (vähintään seuraavaan arkipäivään klo 12 asti  riittävät)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Kotiin saattajan ja/tai vastaanottajan tarve huomioitu ja varmistettu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Kotiin pääsy varmistettu; avaimet, kyyti tilattu (taksi/muu) ja matkan maksu varmistettu (rahatilanne; lompakko/lasku tms.)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308BAC99-2BF7-4129-91B6-B1683054D375}"/>
              </a:ext>
            </a:extLst>
          </p:cNvPr>
          <p:cNvSpPr/>
          <p:nvPr/>
        </p:nvSpPr>
        <p:spPr>
          <a:xfrm>
            <a:off x="9135106" y="611103"/>
            <a:ext cx="406692" cy="2056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8B50DCB7-3270-4D41-B320-797DF48F918E}"/>
              </a:ext>
            </a:extLst>
          </p:cNvPr>
          <p:cNvSpPr/>
          <p:nvPr/>
        </p:nvSpPr>
        <p:spPr>
          <a:xfrm>
            <a:off x="8316643" y="1317706"/>
            <a:ext cx="406693" cy="20306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ECE67279-4EED-49D8-8564-C4EE0FA2AD93}"/>
              </a:ext>
            </a:extLst>
          </p:cNvPr>
          <p:cNvSpPr/>
          <p:nvPr/>
        </p:nvSpPr>
        <p:spPr>
          <a:xfrm>
            <a:off x="9135106" y="1314866"/>
            <a:ext cx="406693" cy="2056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Suorakulmio 30">
            <a:extLst>
              <a:ext uri="{FF2B5EF4-FFF2-40B4-BE49-F238E27FC236}">
                <a16:creationId xmlns:a16="http://schemas.microsoft.com/office/drawing/2014/main" id="{1DD8344B-AED7-44F3-8FE8-4A3C297BBBA3}"/>
              </a:ext>
            </a:extLst>
          </p:cNvPr>
          <p:cNvSpPr/>
          <p:nvPr/>
        </p:nvSpPr>
        <p:spPr>
          <a:xfrm>
            <a:off x="8307217" y="604198"/>
            <a:ext cx="406693" cy="2056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Suorakulmio 31">
            <a:extLst>
              <a:ext uri="{FF2B5EF4-FFF2-40B4-BE49-F238E27FC236}">
                <a16:creationId xmlns:a16="http://schemas.microsoft.com/office/drawing/2014/main" id="{04CCE558-B64A-4093-964C-7E6B6067AA15}"/>
              </a:ext>
            </a:extLst>
          </p:cNvPr>
          <p:cNvSpPr/>
          <p:nvPr/>
        </p:nvSpPr>
        <p:spPr>
          <a:xfrm>
            <a:off x="9135105" y="2344408"/>
            <a:ext cx="406693" cy="2056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Suorakulmio 32">
            <a:extLst>
              <a:ext uri="{FF2B5EF4-FFF2-40B4-BE49-F238E27FC236}">
                <a16:creationId xmlns:a16="http://schemas.microsoft.com/office/drawing/2014/main" id="{326BAAE8-EFDC-4A21-9FB3-B770DFD27D82}"/>
              </a:ext>
            </a:extLst>
          </p:cNvPr>
          <p:cNvSpPr/>
          <p:nvPr/>
        </p:nvSpPr>
        <p:spPr>
          <a:xfrm>
            <a:off x="10035080" y="596682"/>
            <a:ext cx="406693" cy="2056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Suorakulmio 33">
            <a:extLst>
              <a:ext uri="{FF2B5EF4-FFF2-40B4-BE49-F238E27FC236}">
                <a16:creationId xmlns:a16="http://schemas.microsoft.com/office/drawing/2014/main" id="{DDF995A6-3AAC-40F9-B8B5-7899C0CD2959}"/>
              </a:ext>
            </a:extLst>
          </p:cNvPr>
          <p:cNvSpPr/>
          <p:nvPr/>
        </p:nvSpPr>
        <p:spPr>
          <a:xfrm>
            <a:off x="8307212" y="2344408"/>
            <a:ext cx="406693" cy="2056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Suorakulmio 34">
            <a:extLst>
              <a:ext uri="{FF2B5EF4-FFF2-40B4-BE49-F238E27FC236}">
                <a16:creationId xmlns:a16="http://schemas.microsoft.com/office/drawing/2014/main" id="{549E82E8-77BC-41B3-86BF-57EBFD4AEA25}"/>
              </a:ext>
            </a:extLst>
          </p:cNvPr>
          <p:cNvSpPr/>
          <p:nvPr/>
        </p:nvSpPr>
        <p:spPr>
          <a:xfrm>
            <a:off x="8314215" y="3515062"/>
            <a:ext cx="406693" cy="2056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Suorakulmio 35">
            <a:extLst>
              <a:ext uri="{FF2B5EF4-FFF2-40B4-BE49-F238E27FC236}">
                <a16:creationId xmlns:a16="http://schemas.microsoft.com/office/drawing/2014/main" id="{B2AF73DC-95B7-4A95-B8FA-1C94F72FA537}"/>
              </a:ext>
            </a:extLst>
          </p:cNvPr>
          <p:cNvSpPr/>
          <p:nvPr/>
        </p:nvSpPr>
        <p:spPr>
          <a:xfrm>
            <a:off x="10035163" y="2339523"/>
            <a:ext cx="406693" cy="2056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Suorakulmio 36">
            <a:extLst>
              <a:ext uri="{FF2B5EF4-FFF2-40B4-BE49-F238E27FC236}">
                <a16:creationId xmlns:a16="http://schemas.microsoft.com/office/drawing/2014/main" id="{38FA4DAC-57F7-40DA-9953-9BA409BB133B}"/>
              </a:ext>
            </a:extLst>
          </p:cNvPr>
          <p:cNvSpPr/>
          <p:nvPr/>
        </p:nvSpPr>
        <p:spPr>
          <a:xfrm>
            <a:off x="10028510" y="1312226"/>
            <a:ext cx="406693" cy="2056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Suorakulmio 37">
            <a:extLst>
              <a:ext uri="{FF2B5EF4-FFF2-40B4-BE49-F238E27FC236}">
                <a16:creationId xmlns:a16="http://schemas.microsoft.com/office/drawing/2014/main" id="{F74DD764-3B02-42E2-8AAB-F03C7608DAE8}"/>
              </a:ext>
            </a:extLst>
          </p:cNvPr>
          <p:cNvSpPr/>
          <p:nvPr/>
        </p:nvSpPr>
        <p:spPr>
          <a:xfrm>
            <a:off x="9141209" y="3509436"/>
            <a:ext cx="406693" cy="2056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Suorakulmio 38">
            <a:extLst>
              <a:ext uri="{FF2B5EF4-FFF2-40B4-BE49-F238E27FC236}">
                <a16:creationId xmlns:a16="http://schemas.microsoft.com/office/drawing/2014/main" id="{5BAF3DFF-A905-4C23-9C13-152938E8A6B2}"/>
              </a:ext>
            </a:extLst>
          </p:cNvPr>
          <p:cNvSpPr/>
          <p:nvPr/>
        </p:nvSpPr>
        <p:spPr>
          <a:xfrm>
            <a:off x="9281923" y="1539876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Suorakulmio 39">
            <a:extLst>
              <a:ext uri="{FF2B5EF4-FFF2-40B4-BE49-F238E27FC236}">
                <a16:creationId xmlns:a16="http://schemas.microsoft.com/office/drawing/2014/main" id="{EAC28AF4-545A-480E-8C5A-E81E9B9C07EA}"/>
              </a:ext>
            </a:extLst>
          </p:cNvPr>
          <p:cNvSpPr/>
          <p:nvPr/>
        </p:nvSpPr>
        <p:spPr>
          <a:xfrm>
            <a:off x="10035078" y="3509435"/>
            <a:ext cx="406693" cy="2056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uorakulmio 40">
            <a:extLst>
              <a:ext uri="{FF2B5EF4-FFF2-40B4-BE49-F238E27FC236}">
                <a16:creationId xmlns:a16="http://schemas.microsoft.com/office/drawing/2014/main" id="{AD7A2716-6489-46E0-838F-20A02E25E71F}"/>
              </a:ext>
            </a:extLst>
          </p:cNvPr>
          <p:cNvSpPr/>
          <p:nvPr/>
        </p:nvSpPr>
        <p:spPr>
          <a:xfrm>
            <a:off x="8447061" y="1825004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Suorakulmio 41">
            <a:extLst>
              <a:ext uri="{FF2B5EF4-FFF2-40B4-BE49-F238E27FC236}">
                <a16:creationId xmlns:a16="http://schemas.microsoft.com/office/drawing/2014/main" id="{96AC70DA-5F8C-42DE-9AC6-94D3100A5270}"/>
              </a:ext>
            </a:extLst>
          </p:cNvPr>
          <p:cNvSpPr/>
          <p:nvPr/>
        </p:nvSpPr>
        <p:spPr>
          <a:xfrm>
            <a:off x="10169590" y="1130551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Suorakulmio 42">
            <a:extLst>
              <a:ext uri="{FF2B5EF4-FFF2-40B4-BE49-F238E27FC236}">
                <a16:creationId xmlns:a16="http://schemas.microsoft.com/office/drawing/2014/main" id="{09409CF8-7375-4F9A-87CE-345C96C173DF}"/>
              </a:ext>
            </a:extLst>
          </p:cNvPr>
          <p:cNvSpPr/>
          <p:nvPr/>
        </p:nvSpPr>
        <p:spPr>
          <a:xfrm>
            <a:off x="8447063" y="1544725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Suorakulmio 43">
            <a:extLst>
              <a:ext uri="{FF2B5EF4-FFF2-40B4-BE49-F238E27FC236}">
                <a16:creationId xmlns:a16="http://schemas.microsoft.com/office/drawing/2014/main" id="{965623AA-58E9-474C-869C-503F48BB8F64}"/>
              </a:ext>
            </a:extLst>
          </p:cNvPr>
          <p:cNvSpPr/>
          <p:nvPr/>
        </p:nvSpPr>
        <p:spPr>
          <a:xfrm>
            <a:off x="9279246" y="985951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Suorakulmio 44">
            <a:extLst>
              <a:ext uri="{FF2B5EF4-FFF2-40B4-BE49-F238E27FC236}">
                <a16:creationId xmlns:a16="http://schemas.microsoft.com/office/drawing/2014/main" id="{BA3B2321-3AE8-4E0D-B44F-E9898FCC61D1}"/>
              </a:ext>
            </a:extLst>
          </p:cNvPr>
          <p:cNvSpPr/>
          <p:nvPr/>
        </p:nvSpPr>
        <p:spPr>
          <a:xfrm>
            <a:off x="8449672" y="985357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Suorakulmio 45">
            <a:extLst>
              <a:ext uri="{FF2B5EF4-FFF2-40B4-BE49-F238E27FC236}">
                <a16:creationId xmlns:a16="http://schemas.microsoft.com/office/drawing/2014/main" id="{1D1A4A70-310B-40EC-A72F-A6506D80FA13}"/>
              </a:ext>
            </a:extLst>
          </p:cNvPr>
          <p:cNvSpPr/>
          <p:nvPr/>
        </p:nvSpPr>
        <p:spPr>
          <a:xfrm>
            <a:off x="8450148" y="838137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Suorakulmio 46">
            <a:extLst>
              <a:ext uri="{FF2B5EF4-FFF2-40B4-BE49-F238E27FC236}">
                <a16:creationId xmlns:a16="http://schemas.microsoft.com/office/drawing/2014/main" id="{BABC8A42-301D-4C92-BDCD-7E2F5C767109}"/>
              </a:ext>
            </a:extLst>
          </p:cNvPr>
          <p:cNvSpPr/>
          <p:nvPr/>
        </p:nvSpPr>
        <p:spPr>
          <a:xfrm>
            <a:off x="8457057" y="2162477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Suorakulmio 47">
            <a:extLst>
              <a:ext uri="{FF2B5EF4-FFF2-40B4-BE49-F238E27FC236}">
                <a16:creationId xmlns:a16="http://schemas.microsoft.com/office/drawing/2014/main" id="{446AB3EF-88F1-49DE-BD84-26C03EB66245}"/>
              </a:ext>
            </a:extLst>
          </p:cNvPr>
          <p:cNvSpPr/>
          <p:nvPr/>
        </p:nvSpPr>
        <p:spPr>
          <a:xfrm>
            <a:off x="10164281" y="1539875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Suorakulmio 48">
            <a:extLst>
              <a:ext uri="{FF2B5EF4-FFF2-40B4-BE49-F238E27FC236}">
                <a16:creationId xmlns:a16="http://schemas.microsoft.com/office/drawing/2014/main" id="{C3F37F9D-E815-4B5D-9270-E9CF06974346}"/>
              </a:ext>
            </a:extLst>
          </p:cNvPr>
          <p:cNvSpPr/>
          <p:nvPr/>
        </p:nvSpPr>
        <p:spPr>
          <a:xfrm>
            <a:off x="9281922" y="1678671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uorakulmio 49">
            <a:extLst>
              <a:ext uri="{FF2B5EF4-FFF2-40B4-BE49-F238E27FC236}">
                <a16:creationId xmlns:a16="http://schemas.microsoft.com/office/drawing/2014/main" id="{4AB76150-79DB-400C-84BA-39BC61B69FE2}"/>
              </a:ext>
            </a:extLst>
          </p:cNvPr>
          <p:cNvSpPr/>
          <p:nvPr/>
        </p:nvSpPr>
        <p:spPr>
          <a:xfrm>
            <a:off x="9279246" y="846322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Suorakulmio 50">
            <a:extLst>
              <a:ext uri="{FF2B5EF4-FFF2-40B4-BE49-F238E27FC236}">
                <a16:creationId xmlns:a16="http://schemas.microsoft.com/office/drawing/2014/main" id="{D7CEE92B-2863-4550-9875-0B90A96DF44F}"/>
              </a:ext>
            </a:extLst>
          </p:cNvPr>
          <p:cNvSpPr/>
          <p:nvPr/>
        </p:nvSpPr>
        <p:spPr>
          <a:xfrm>
            <a:off x="9279246" y="1159047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Suorakulmio 51">
            <a:extLst>
              <a:ext uri="{FF2B5EF4-FFF2-40B4-BE49-F238E27FC236}">
                <a16:creationId xmlns:a16="http://schemas.microsoft.com/office/drawing/2014/main" id="{C48709A6-5725-4778-ADE4-293D246F0322}"/>
              </a:ext>
            </a:extLst>
          </p:cNvPr>
          <p:cNvSpPr/>
          <p:nvPr/>
        </p:nvSpPr>
        <p:spPr>
          <a:xfrm>
            <a:off x="8447064" y="1159048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Suorakulmio 52">
            <a:extLst>
              <a:ext uri="{FF2B5EF4-FFF2-40B4-BE49-F238E27FC236}">
                <a16:creationId xmlns:a16="http://schemas.microsoft.com/office/drawing/2014/main" id="{43E26C56-8C08-4AD4-B3A0-8E88FB6ED895}"/>
              </a:ext>
            </a:extLst>
          </p:cNvPr>
          <p:cNvSpPr/>
          <p:nvPr/>
        </p:nvSpPr>
        <p:spPr>
          <a:xfrm>
            <a:off x="9279246" y="1825419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Suorakulmio 53">
            <a:extLst>
              <a:ext uri="{FF2B5EF4-FFF2-40B4-BE49-F238E27FC236}">
                <a16:creationId xmlns:a16="http://schemas.microsoft.com/office/drawing/2014/main" id="{E8FCE85D-DEEE-40B2-9AAB-FCCA462721A6}"/>
              </a:ext>
            </a:extLst>
          </p:cNvPr>
          <p:cNvSpPr/>
          <p:nvPr/>
        </p:nvSpPr>
        <p:spPr>
          <a:xfrm>
            <a:off x="8430009" y="2718174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Suorakulmio 54">
            <a:extLst>
              <a:ext uri="{FF2B5EF4-FFF2-40B4-BE49-F238E27FC236}">
                <a16:creationId xmlns:a16="http://schemas.microsoft.com/office/drawing/2014/main" id="{DC4D95C2-C666-4FCE-AC53-0C3B3A9ED192}"/>
              </a:ext>
            </a:extLst>
          </p:cNvPr>
          <p:cNvSpPr/>
          <p:nvPr/>
        </p:nvSpPr>
        <p:spPr>
          <a:xfrm>
            <a:off x="8430010" y="2588299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Suorakulmio 55">
            <a:extLst>
              <a:ext uri="{FF2B5EF4-FFF2-40B4-BE49-F238E27FC236}">
                <a16:creationId xmlns:a16="http://schemas.microsoft.com/office/drawing/2014/main" id="{4EC56405-A46D-4B37-9F9C-39930C6A68BC}"/>
              </a:ext>
            </a:extLst>
          </p:cNvPr>
          <p:cNvSpPr/>
          <p:nvPr/>
        </p:nvSpPr>
        <p:spPr>
          <a:xfrm>
            <a:off x="8447059" y="3170613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Suorakulmio 56">
            <a:extLst>
              <a:ext uri="{FF2B5EF4-FFF2-40B4-BE49-F238E27FC236}">
                <a16:creationId xmlns:a16="http://schemas.microsoft.com/office/drawing/2014/main" id="{53D42FC5-A52C-4545-B37E-5C4E5448AC9D}"/>
              </a:ext>
            </a:extLst>
          </p:cNvPr>
          <p:cNvSpPr/>
          <p:nvPr/>
        </p:nvSpPr>
        <p:spPr>
          <a:xfrm>
            <a:off x="8447058" y="3318641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Suorakulmio 57">
            <a:extLst>
              <a:ext uri="{FF2B5EF4-FFF2-40B4-BE49-F238E27FC236}">
                <a16:creationId xmlns:a16="http://schemas.microsoft.com/office/drawing/2014/main" id="{BFB53C90-714F-4145-89D1-42BA7D734EAC}"/>
              </a:ext>
            </a:extLst>
          </p:cNvPr>
          <p:cNvSpPr/>
          <p:nvPr/>
        </p:nvSpPr>
        <p:spPr>
          <a:xfrm>
            <a:off x="9279246" y="2725070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Suorakulmio 58">
            <a:extLst>
              <a:ext uri="{FF2B5EF4-FFF2-40B4-BE49-F238E27FC236}">
                <a16:creationId xmlns:a16="http://schemas.microsoft.com/office/drawing/2014/main" id="{B0EB267B-A0E0-4058-B717-FCDD9E24FF25}"/>
              </a:ext>
            </a:extLst>
          </p:cNvPr>
          <p:cNvSpPr/>
          <p:nvPr/>
        </p:nvSpPr>
        <p:spPr>
          <a:xfrm>
            <a:off x="9273166" y="2583986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Suorakulmio 59">
            <a:extLst>
              <a:ext uri="{FF2B5EF4-FFF2-40B4-BE49-F238E27FC236}">
                <a16:creationId xmlns:a16="http://schemas.microsoft.com/office/drawing/2014/main" id="{E98E39DD-36D6-488D-B300-6292437BDD24}"/>
              </a:ext>
            </a:extLst>
          </p:cNvPr>
          <p:cNvSpPr/>
          <p:nvPr/>
        </p:nvSpPr>
        <p:spPr>
          <a:xfrm>
            <a:off x="10177175" y="980326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Suorakulmio 60">
            <a:extLst>
              <a:ext uri="{FF2B5EF4-FFF2-40B4-BE49-F238E27FC236}">
                <a16:creationId xmlns:a16="http://schemas.microsoft.com/office/drawing/2014/main" id="{BE1A06AF-3552-43EC-BFD9-A5747B828385}"/>
              </a:ext>
            </a:extLst>
          </p:cNvPr>
          <p:cNvSpPr/>
          <p:nvPr/>
        </p:nvSpPr>
        <p:spPr>
          <a:xfrm>
            <a:off x="8441774" y="2995695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Suorakulmio 61">
            <a:extLst>
              <a:ext uri="{FF2B5EF4-FFF2-40B4-BE49-F238E27FC236}">
                <a16:creationId xmlns:a16="http://schemas.microsoft.com/office/drawing/2014/main" id="{638E63CF-2367-4F5D-BF8A-A49469E9BDC5}"/>
              </a:ext>
            </a:extLst>
          </p:cNvPr>
          <p:cNvSpPr/>
          <p:nvPr/>
        </p:nvSpPr>
        <p:spPr>
          <a:xfrm>
            <a:off x="8440036" y="2860314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Suorakulmio 62">
            <a:extLst>
              <a:ext uri="{FF2B5EF4-FFF2-40B4-BE49-F238E27FC236}">
                <a16:creationId xmlns:a16="http://schemas.microsoft.com/office/drawing/2014/main" id="{A4714BCD-5B1A-4F81-BD06-E47EA889D07A}"/>
              </a:ext>
            </a:extLst>
          </p:cNvPr>
          <p:cNvSpPr/>
          <p:nvPr/>
        </p:nvSpPr>
        <p:spPr>
          <a:xfrm>
            <a:off x="8457057" y="4528783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Suorakulmio 63">
            <a:extLst>
              <a:ext uri="{FF2B5EF4-FFF2-40B4-BE49-F238E27FC236}">
                <a16:creationId xmlns:a16="http://schemas.microsoft.com/office/drawing/2014/main" id="{D93424AA-D8FB-438D-AECA-4FBF483FAAA5}"/>
              </a:ext>
            </a:extLst>
          </p:cNvPr>
          <p:cNvSpPr/>
          <p:nvPr/>
        </p:nvSpPr>
        <p:spPr>
          <a:xfrm>
            <a:off x="8454791" y="4821926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Suorakulmio 64">
            <a:extLst>
              <a:ext uri="{FF2B5EF4-FFF2-40B4-BE49-F238E27FC236}">
                <a16:creationId xmlns:a16="http://schemas.microsoft.com/office/drawing/2014/main" id="{B0233014-0DDE-49BA-BC4B-B66F7FCE1FCD}"/>
              </a:ext>
            </a:extLst>
          </p:cNvPr>
          <p:cNvSpPr/>
          <p:nvPr/>
        </p:nvSpPr>
        <p:spPr>
          <a:xfrm>
            <a:off x="10174927" y="838137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Suorakulmio 65">
            <a:extLst>
              <a:ext uri="{FF2B5EF4-FFF2-40B4-BE49-F238E27FC236}">
                <a16:creationId xmlns:a16="http://schemas.microsoft.com/office/drawing/2014/main" id="{0F675DF2-E24F-49AC-92F5-76CDE6FDF911}"/>
              </a:ext>
            </a:extLst>
          </p:cNvPr>
          <p:cNvSpPr/>
          <p:nvPr/>
        </p:nvSpPr>
        <p:spPr>
          <a:xfrm>
            <a:off x="9279246" y="2162477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Suorakulmio 66">
            <a:extLst>
              <a:ext uri="{FF2B5EF4-FFF2-40B4-BE49-F238E27FC236}">
                <a16:creationId xmlns:a16="http://schemas.microsoft.com/office/drawing/2014/main" id="{9C24FCC0-4DAF-49F6-9512-EF2F46127A94}"/>
              </a:ext>
            </a:extLst>
          </p:cNvPr>
          <p:cNvSpPr/>
          <p:nvPr/>
        </p:nvSpPr>
        <p:spPr>
          <a:xfrm>
            <a:off x="8447058" y="3765292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Suorakulmio 67">
            <a:extLst>
              <a:ext uri="{FF2B5EF4-FFF2-40B4-BE49-F238E27FC236}">
                <a16:creationId xmlns:a16="http://schemas.microsoft.com/office/drawing/2014/main" id="{AE1E4CBF-D0B3-4349-96D0-3AF2BA89169A}"/>
              </a:ext>
            </a:extLst>
          </p:cNvPr>
          <p:cNvSpPr/>
          <p:nvPr/>
        </p:nvSpPr>
        <p:spPr>
          <a:xfrm>
            <a:off x="8447058" y="3919601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Suorakulmio 68">
            <a:extLst>
              <a:ext uri="{FF2B5EF4-FFF2-40B4-BE49-F238E27FC236}">
                <a16:creationId xmlns:a16="http://schemas.microsoft.com/office/drawing/2014/main" id="{15114106-3987-48FD-BCAB-9E9F591A902F}"/>
              </a:ext>
            </a:extLst>
          </p:cNvPr>
          <p:cNvSpPr/>
          <p:nvPr/>
        </p:nvSpPr>
        <p:spPr>
          <a:xfrm>
            <a:off x="8444456" y="4206370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Suorakulmio 69">
            <a:extLst>
              <a:ext uri="{FF2B5EF4-FFF2-40B4-BE49-F238E27FC236}">
                <a16:creationId xmlns:a16="http://schemas.microsoft.com/office/drawing/2014/main" id="{D7EDB216-C3D4-46E0-B69D-CFA9F6D56E08}"/>
              </a:ext>
            </a:extLst>
          </p:cNvPr>
          <p:cNvSpPr/>
          <p:nvPr/>
        </p:nvSpPr>
        <p:spPr>
          <a:xfrm>
            <a:off x="8440035" y="4060520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Suorakulmio 70">
            <a:extLst>
              <a:ext uri="{FF2B5EF4-FFF2-40B4-BE49-F238E27FC236}">
                <a16:creationId xmlns:a16="http://schemas.microsoft.com/office/drawing/2014/main" id="{5AEA4222-CE63-4A5C-9AF9-A53A12DC10D2}"/>
              </a:ext>
            </a:extLst>
          </p:cNvPr>
          <p:cNvSpPr/>
          <p:nvPr/>
        </p:nvSpPr>
        <p:spPr>
          <a:xfrm>
            <a:off x="8447062" y="1678694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Suorakulmio 71">
            <a:extLst>
              <a:ext uri="{FF2B5EF4-FFF2-40B4-BE49-F238E27FC236}">
                <a16:creationId xmlns:a16="http://schemas.microsoft.com/office/drawing/2014/main" id="{D007825F-8948-45C3-9596-D9E813E8F05B}"/>
              </a:ext>
            </a:extLst>
          </p:cNvPr>
          <p:cNvSpPr/>
          <p:nvPr/>
        </p:nvSpPr>
        <p:spPr>
          <a:xfrm>
            <a:off x="10164281" y="1678670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Suorakulmio 72">
            <a:extLst>
              <a:ext uri="{FF2B5EF4-FFF2-40B4-BE49-F238E27FC236}">
                <a16:creationId xmlns:a16="http://schemas.microsoft.com/office/drawing/2014/main" id="{35699818-8125-4B7C-9F77-4274703A1CEA}"/>
              </a:ext>
            </a:extLst>
          </p:cNvPr>
          <p:cNvSpPr/>
          <p:nvPr/>
        </p:nvSpPr>
        <p:spPr>
          <a:xfrm>
            <a:off x="10164364" y="1825004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Suorakulmio 73">
            <a:extLst>
              <a:ext uri="{FF2B5EF4-FFF2-40B4-BE49-F238E27FC236}">
                <a16:creationId xmlns:a16="http://schemas.microsoft.com/office/drawing/2014/main" id="{7B0036BF-3D50-4C73-A0D0-ED20A3058B0B}"/>
              </a:ext>
            </a:extLst>
          </p:cNvPr>
          <p:cNvSpPr/>
          <p:nvPr/>
        </p:nvSpPr>
        <p:spPr>
          <a:xfrm>
            <a:off x="10164281" y="2162477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Suorakulmio 74">
            <a:extLst>
              <a:ext uri="{FF2B5EF4-FFF2-40B4-BE49-F238E27FC236}">
                <a16:creationId xmlns:a16="http://schemas.microsoft.com/office/drawing/2014/main" id="{32B18340-DB76-4B6B-898B-ECEAFB671369}"/>
              </a:ext>
            </a:extLst>
          </p:cNvPr>
          <p:cNvSpPr/>
          <p:nvPr/>
        </p:nvSpPr>
        <p:spPr>
          <a:xfrm>
            <a:off x="10174927" y="3327288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Suorakulmio 75">
            <a:extLst>
              <a:ext uri="{FF2B5EF4-FFF2-40B4-BE49-F238E27FC236}">
                <a16:creationId xmlns:a16="http://schemas.microsoft.com/office/drawing/2014/main" id="{90F0543E-76E2-4AF7-BFC9-E4C61AD74D2E}"/>
              </a:ext>
            </a:extLst>
          </p:cNvPr>
          <p:cNvSpPr/>
          <p:nvPr/>
        </p:nvSpPr>
        <p:spPr>
          <a:xfrm>
            <a:off x="10176537" y="3187615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Suorakulmio 76">
            <a:extLst>
              <a:ext uri="{FF2B5EF4-FFF2-40B4-BE49-F238E27FC236}">
                <a16:creationId xmlns:a16="http://schemas.microsoft.com/office/drawing/2014/main" id="{CEEF4A0F-F25C-4534-A3E9-B97DEC7A902A}"/>
              </a:ext>
            </a:extLst>
          </p:cNvPr>
          <p:cNvSpPr/>
          <p:nvPr/>
        </p:nvSpPr>
        <p:spPr>
          <a:xfrm>
            <a:off x="10174927" y="3013235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Suorakulmio 77">
            <a:extLst>
              <a:ext uri="{FF2B5EF4-FFF2-40B4-BE49-F238E27FC236}">
                <a16:creationId xmlns:a16="http://schemas.microsoft.com/office/drawing/2014/main" id="{CC4083C5-8C32-4CA0-8D61-4A3C80467188}"/>
              </a:ext>
            </a:extLst>
          </p:cNvPr>
          <p:cNvSpPr/>
          <p:nvPr/>
        </p:nvSpPr>
        <p:spPr>
          <a:xfrm>
            <a:off x="10168369" y="2582719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Suorakulmio 78">
            <a:extLst>
              <a:ext uri="{FF2B5EF4-FFF2-40B4-BE49-F238E27FC236}">
                <a16:creationId xmlns:a16="http://schemas.microsoft.com/office/drawing/2014/main" id="{A829FDA2-4AFB-429A-9C75-7A85D54CBD7E}"/>
              </a:ext>
            </a:extLst>
          </p:cNvPr>
          <p:cNvSpPr/>
          <p:nvPr/>
        </p:nvSpPr>
        <p:spPr>
          <a:xfrm>
            <a:off x="10175823" y="2713313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Suorakulmio 79">
            <a:extLst>
              <a:ext uri="{FF2B5EF4-FFF2-40B4-BE49-F238E27FC236}">
                <a16:creationId xmlns:a16="http://schemas.microsoft.com/office/drawing/2014/main" id="{7D7CC7DD-42B6-4D8C-B51E-9FE9C56FAAEE}"/>
              </a:ext>
            </a:extLst>
          </p:cNvPr>
          <p:cNvSpPr/>
          <p:nvPr/>
        </p:nvSpPr>
        <p:spPr>
          <a:xfrm>
            <a:off x="10175010" y="2860314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Suorakulmio 80">
            <a:extLst>
              <a:ext uri="{FF2B5EF4-FFF2-40B4-BE49-F238E27FC236}">
                <a16:creationId xmlns:a16="http://schemas.microsoft.com/office/drawing/2014/main" id="{C4D7C7A9-6051-4C2B-B099-9FAF87658A4E}"/>
              </a:ext>
            </a:extLst>
          </p:cNvPr>
          <p:cNvSpPr/>
          <p:nvPr/>
        </p:nvSpPr>
        <p:spPr>
          <a:xfrm>
            <a:off x="9291480" y="3319992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Suorakulmio 81">
            <a:extLst>
              <a:ext uri="{FF2B5EF4-FFF2-40B4-BE49-F238E27FC236}">
                <a16:creationId xmlns:a16="http://schemas.microsoft.com/office/drawing/2014/main" id="{2FC3F340-46AE-45C4-B0B7-4D67361E3821}"/>
              </a:ext>
            </a:extLst>
          </p:cNvPr>
          <p:cNvSpPr/>
          <p:nvPr/>
        </p:nvSpPr>
        <p:spPr>
          <a:xfrm>
            <a:off x="9284766" y="3184240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Suorakulmio 82">
            <a:extLst>
              <a:ext uri="{FF2B5EF4-FFF2-40B4-BE49-F238E27FC236}">
                <a16:creationId xmlns:a16="http://schemas.microsoft.com/office/drawing/2014/main" id="{2FFC6CDF-E4C4-47DE-AA56-CCC7DBDE7A04}"/>
              </a:ext>
            </a:extLst>
          </p:cNvPr>
          <p:cNvSpPr/>
          <p:nvPr/>
        </p:nvSpPr>
        <p:spPr>
          <a:xfrm>
            <a:off x="9281058" y="3011986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Suorakulmio 83">
            <a:extLst>
              <a:ext uri="{FF2B5EF4-FFF2-40B4-BE49-F238E27FC236}">
                <a16:creationId xmlns:a16="http://schemas.microsoft.com/office/drawing/2014/main" id="{99743234-7607-4C1A-B3EC-55D13915211B}"/>
              </a:ext>
            </a:extLst>
          </p:cNvPr>
          <p:cNvSpPr/>
          <p:nvPr/>
        </p:nvSpPr>
        <p:spPr>
          <a:xfrm>
            <a:off x="9281058" y="2860314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Suorakulmio 84">
            <a:extLst>
              <a:ext uri="{FF2B5EF4-FFF2-40B4-BE49-F238E27FC236}">
                <a16:creationId xmlns:a16="http://schemas.microsoft.com/office/drawing/2014/main" id="{4DA96766-8568-4890-8868-4E77A2BF9B73}"/>
              </a:ext>
            </a:extLst>
          </p:cNvPr>
          <p:cNvSpPr/>
          <p:nvPr/>
        </p:nvSpPr>
        <p:spPr>
          <a:xfrm>
            <a:off x="9283890" y="3919601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Suorakulmio 85">
            <a:extLst>
              <a:ext uri="{FF2B5EF4-FFF2-40B4-BE49-F238E27FC236}">
                <a16:creationId xmlns:a16="http://schemas.microsoft.com/office/drawing/2014/main" id="{5CFE5744-F85A-4182-ACDD-B4D6EE54FBE5}"/>
              </a:ext>
            </a:extLst>
          </p:cNvPr>
          <p:cNvSpPr/>
          <p:nvPr/>
        </p:nvSpPr>
        <p:spPr>
          <a:xfrm>
            <a:off x="9281096" y="4070472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Suorakulmio 86">
            <a:extLst>
              <a:ext uri="{FF2B5EF4-FFF2-40B4-BE49-F238E27FC236}">
                <a16:creationId xmlns:a16="http://schemas.microsoft.com/office/drawing/2014/main" id="{720924FD-3F5F-4AB5-8573-9C7F17CF6F5D}"/>
              </a:ext>
            </a:extLst>
          </p:cNvPr>
          <p:cNvSpPr/>
          <p:nvPr/>
        </p:nvSpPr>
        <p:spPr>
          <a:xfrm>
            <a:off x="9277636" y="4210534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Suorakulmio 87">
            <a:extLst>
              <a:ext uri="{FF2B5EF4-FFF2-40B4-BE49-F238E27FC236}">
                <a16:creationId xmlns:a16="http://schemas.microsoft.com/office/drawing/2014/main" id="{D9FD367D-940E-46B5-9D7C-32B6B64DD542}"/>
              </a:ext>
            </a:extLst>
          </p:cNvPr>
          <p:cNvSpPr/>
          <p:nvPr/>
        </p:nvSpPr>
        <p:spPr>
          <a:xfrm>
            <a:off x="9284766" y="4525109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Suorakulmio 88">
            <a:extLst>
              <a:ext uri="{FF2B5EF4-FFF2-40B4-BE49-F238E27FC236}">
                <a16:creationId xmlns:a16="http://schemas.microsoft.com/office/drawing/2014/main" id="{5D1E9530-7514-4C37-8487-BDE23A7C9D93}"/>
              </a:ext>
            </a:extLst>
          </p:cNvPr>
          <p:cNvSpPr/>
          <p:nvPr/>
        </p:nvSpPr>
        <p:spPr>
          <a:xfrm>
            <a:off x="10168369" y="3765291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Suorakulmio 89">
            <a:extLst>
              <a:ext uri="{FF2B5EF4-FFF2-40B4-BE49-F238E27FC236}">
                <a16:creationId xmlns:a16="http://schemas.microsoft.com/office/drawing/2014/main" id="{A4E1E983-AF70-45E3-B994-E15CB410DD93}"/>
              </a:ext>
            </a:extLst>
          </p:cNvPr>
          <p:cNvSpPr/>
          <p:nvPr/>
        </p:nvSpPr>
        <p:spPr>
          <a:xfrm>
            <a:off x="10173266" y="3905888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Suorakulmio 90">
            <a:extLst>
              <a:ext uri="{FF2B5EF4-FFF2-40B4-BE49-F238E27FC236}">
                <a16:creationId xmlns:a16="http://schemas.microsoft.com/office/drawing/2014/main" id="{757F2E46-FF83-46A1-BCE3-2BDEE02490F0}"/>
              </a:ext>
            </a:extLst>
          </p:cNvPr>
          <p:cNvSpPr/>
          <p:nvPr/>
        </p:nvSpPr>
        <p:spPr>
          <a:xfrm>
            <a:off x="10174927" y="4070472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Suorakulmio 91">
            <a:extLst>
              <a:ext uri="{FF2B5EF4-FFF2-40B4-BE49-F238E27FC236}">
                <a16:creationId xmlns:a16="http://schemas.microsoft.com/office/drawing/2014/main" id="{61A42E74-AA2B-42B7-8711-CE3E5C61134F}"/>
              </a:ext>
            </a:extLst>
          </p:cNvPr>
          <p:cNvSpPr/>
          <p:nvPr/>
        </p:nvSpPr>
        <p:spPr>
          <a:xfrm>
            <a:off x="10174927" y="4208646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Suorakulmio 92">
            <a:extLst>
              <a:ext uri="{FF2B5EF4-FFF2-40B4-BE49-F238E27FC236}">
                <a16:creationId xmlns:a16="http://schemas.microsoft.com/office/drawing/2014/main" id="{AFF737E9-FEE5-4B8D-A699-169B2B752678}"/>
              </a:ext>
            </a:extLst>
          </p:cNvPr>
          <p:cNvSpPr/>
          <p:nvPr/>
        </p:nvSpPr>
        <p:spPr>
          <a:xfrm>
            <a:off x="10174927" y="4525108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Tekstiruutu 93">
            <a:extLst>
              <a:ext uri="{FF2B5EF4-FFF2-40B4-BE49-F238E27FC236}">
                <a16:creationId xmlns:a16="http://schemas.microsoft.com/office/drawing/2014/main" id="{8E80E859-CAC6-4ACD-8FFE-E52F93F92821}"/>
              </a:ext>
            </a:extLst>
          </p:cNvPr>
          <p:cNvSpPr txBox="1"/>
          <p:nvPr/>
        </p:nvSpPr>
        <p:spPr>
          <a:xfrm>
            <a:off x="9032826" y="58271"/>
            <a:ext cx="723014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KYLLÄ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1" i="0" u="none" strike="noStrike" kern="1200" cap="none" spc="0" normalizeH="0" baseline="0" noProof="0">
              <a:ln>
                <a:noFill/>
              </a:ln>
              <a:solidFill>
                <a:srgbClr val="255B9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Tekstiruutu 94">
            <a:extLst>
              <a:ext uri="{FF2B5EF4-FFF2-40B4-BE49-F238E27FC236}">
                <a16:creationId xmlns:a16="http://schemas.microsoft.com/office/drawing/2014/main" id="{AD15A882-C381-421E-9494-A00845AD16CE}"/>
              </a:ext>
            </a:extLst>
          </p:cNvPr>
          <p:cNvSpPr txBox="1"/>
          <p:nvPr/>
        </p:nvSpPr>
        <p:spPr>
          <a:xfrm>
            <a:off x="8133645" y="77715"/>
            <a:ext cx="886048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 VIELÄ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1" i="0" u="none" strike="noStrike" kern="1200" cap="none" spc="0" normalizeH="0" baseline="0" noProof="0">
              <a:ln>
                <a:noFill/>
              </a:ln>
              <a:solidFill>
                <a:srgbClr val="255B9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Tekstiruutu 95">
            <a:extLst>
              <a:ext uri="{FF2B5EF4-FFF2-40B4-BE49-F238E27FC236}">
                <a16:creationId xmlns:a16="http://schemas.microsoft.com/office/drawing/2014/main" id="{27D5357D-9B72-4A77-9577-03A661BB55F9}"/>
              </a:ext>
            </a:extLst>
          </p:cNvPr>
          <p:cNvSpPr txBox="1"/>
          <p:nvPr/>
        </p:nvSpPr>
        <p:spPr>
          <a:xfrm>
            <a:off x="9779379" y="53781"/>
            <a:ext cx="1017135" cy="5232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 TARVETTA</a:t>
            </a:r>
          </a:p>
        </p:txBody>
      </p:sp>
      <p:sp>
        <p:nvSpPr>
          <p:cNvPr id="97" name="Tekstiruutu 96">
            <a:extLst>
              <a:ext uri="{FF2B5EF4-FFF2-40B4-BE49-F238E27FC236}">
                <a16:creationId xmlns:a16="http://schemas.microsoft.com/office/drawing/2014/main" id="{02D903C6-BCF1-4D3B-8EA5-85D47E344E3B}"/>
              </a:ext>
            </a:extLst>
          </p:cNvPr>
          <p:cNvSpPr txBox="1"/>
          <p:nvPr/>
        </p:nvSpPr>
        <p:spPr>
          <a:xfrm>
            <a:off x="8261498" y="565635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err="1">
              <a:ln>
                <a:noFill/>
              </a:ln>
              <a:solidFill>
                <a:srgbClr val="255B9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Suorakulmio 97">
            <a:extLst>
              <a:ext uri="{FF2B5EF4-FFF2-40B4-BE49-F238E27FC236}">
                <a16:creationId xmlns:a16="http://schemas.microsoft.com/office/drawing/2014/main" id="{EB0B5E22-E3CB-4F16-AE90-35A8711A006A}"/>
              </a:ext>
            </a:extLst>
          </p:cNvPr>
          <p:cNvSpPr/>
          <p:nvPr/>
        </p:nvSpPr>
        <p:spPr>
          <a:xfrm>
            <a:off x="9277636" y="4824050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Suorakulmio 98">
            <a:extLst>
              <a:ext uri="{FF2B5EF4-FFF2-40B4-BE49-F238E27FC236}">
                <a16:creationId xmlns:a16="http://schemas.microsoft.com/office/drawing/2014/main" id="{C79EA3DD-DDEC-4990-AAC7-A65076EF329A}"/>
              </a:ext>
            </a:extLst>
          </p:cNvPr>
          <p:cNvSpPr/>
          <p:nvPr/>
        </p:nvSpPr>
        <p:spPr>
          <a:xfrm>
            <a:off x="8447058" y="4995640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Suorakulmio 99">
            <a:extLst>
              <a:ext uri="{FF2B5EF4-FFF2-40B4-BE49-F238E27FC236}">
                <a16:creationId xmlns:a16="http://schemas.microsoft.com/office/drawing/2014/main" id="{4F85B9EA-243D-4F74-845F-0944F1C03DDA}"/>
              </a:ext>
            </a:extLst>
          </p:cNvPr>
          <p:cNvSpPr/>
          <p:nvPr/>
        </p:nvSpPr>
        <p:spPr>
          <a:xfrm>
            <a:off x="9279246" y="3765292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Suorakulmio 100">
            <a:extLst>
              <a:ext uri="{FF2B5EF4-FFF2-40B4-BE49-F238E27FC236}">
                <a16:creationId xmlns:a16="http://schemas.microsoft.com/office/drawing/2014/main" id="{9961CBCB-C207-43EB-B306-1F2200C327BB}"/>
              </a:ext>
            </a:extLst>
          </p:cNvPr>
          <p:cNvSpPr/>
          <p:nvPr/>
        </p:nvSpPr>
        <p:spPr>
          <a:xfrm>
            <a:off x="9281058" y="4986702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Suorakulmio 101">
            <a:extLst>
              <a:ext uri="{FF2B5EF4-FFF2-40B4-BE49-F238E27FC236}">
                <a16:creationId xmlns:a16="http://schemas.microsoft.com/office/drawing/2014/main" id="{B933143F-786E-4067-811F-1A8B2409FBC9}"/>
              </a:ext>
            </a:extLst>
          </p:cNvPr>
          <p:cNvSpPr/>
          <p:nvPr/>
        </p:nvSpPr>
        <p:spPr>
          <a:xfrm>
            <a:off x="10168369" y="4986702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Suorakulmio 102">
            <a:extLst>
              <a:ext uri="{FF2B5EF4-FFF2-40B4-BE49-F238E27FC236}">
                <a16:creationId xmlns:a16="http://schemas.microsoft.com/office/drawing/2014/main" id="{057B4FA0-3B2C-4C39-B26E-E000085DAFEB}"/>
              </a:ext>
            </a:extLst>
          </p:cNvPr>
          <p:cNvSpPr/>
          <p:nvPr/>
        </p:nvSpPr>
        <p:spPr>
          <a:xfrm>
            <a:off x="10174927" y="4821925"/>
            <a:ext cx="126997" cy="1100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EBFFD96-E872-4931-874C-C2E9438C5F15}"/>
              </a:ext>
            </a:extLst>
          </p:cNvPr>
          <p:cNvSpPr txBox="1"/>
          <p:nvPr/>
        </p:nvSpPr>
        <p:spPr>
          <a:xfrm>
            <a:off x="3550255" y="5606145"/>
            <a:ext cx="6349168" cy="738664"/>
          </a:xfrm>
          <a:prstGeom prst="rect">
            <a:avLst/>
          </a:prstGeom>
          <a:solidFill>
            <a:schemeClr val="accent3">
              <a:alpha val="59000"/>
            </a:schemeClr>
          </a:solidFill>
          <a:ln w="60325" cmpd="thickThin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Varmista ennen kotiutumista, että kaikki kohdat ovat joko ”Kyllä”  tai ”Ei tarvetta”. Jos jokin kohdassa ”Ei vielä”, on asia selvitettävä ja hoidettava ennen kuin turvallinen kotiutuminen mahdollista.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B57C76FF-95FF-4EF0-A9A9-5FC9BA59AF67}"/>
              </a:ext>
            </a:extLst>
          </p:cNvPr>
          <p:cNvSpPr txBox="1"/>
          <p:nvPr/>
        </p:nvSpPr>
        <p:spPr>
          <a:xfrm>
            <a:off x="10820053" y="55578"/>
            <a:ext cx="1320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Kuka hoitaa/ vastaa…….?</a:t>
            </a: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srgbClr val="255B9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525714D7-95FB-429E-ACB6-F81C64D9C074}"/>
              </a:ext>
            </a:extLst>
          </p:cNvPr>
          <p:cNvCxnSpPr>
            <a:cxnSpLocks/>
          </p:cNvCxnSpPr>
          <p:nvPr/>
        </p:nvCxnSpPr>
        <p:spPr>
          <a:xfrm>
            <a:off x="10843593" y="838137"/>
            <a:ext cx="1320170" cy="0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uora yhdysviiva 103">
            <a:extLst>
              <a:ext uri="{FF2B5EF4-FFF2-40B4-BE49-F238E27FC236}">
                <a16:creationId xmlns:a16="http://schemas.microsoft.com/office/drawing/2014/main" id="{6C011D41-EC82-4F47-9D99-719FED1EDAEB}"/>
              </a:ext>
            </a:extLst>
          </p:cNvPr>
          <p:cNvCxnSpPr>
            <a:cxnSpLocks/>
          </p:cNvCxnSpPr>
          <p:nvPr/>
        </p:nvCxnSpPr>
        <p:spPr>
          <a:xfrm>
            <a:off x="10843593" y="1539875"/>
            <a:ext cx="1320170" cy="0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uora yhdysviiva 104">
            <a:extLst>
              <a:ext uri="{FF2B5EF4-FFF2-40B4-BE49-F238E27FC236}">
                <a16:creationId xmlns:a16="http://schemas.microsoft.com/office/drawing/2014/main" id="{0309875E-E26B-491C-A129-C32C05C56AA3}"/>
              </a:ext>
            </a:extLst>
          </p:cNvPr>
          <p:cNvCxnSpPr>
            <a:cxnSpLocks/>
          </p:cNvCxnSpPr>
          <p:nvPr/>
        </p:nvCxnSpPr>
        <p:spPr>
          <a:xfrm>
            <a:off x="10843593" y="3894138"/>
            <a:ext cx="1320170" cy="0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uora yhdysviiva 105">
            <a:extLst>
              <a:ext uri="{FF2B5EF4-FFF2-40B4-BE49-F238E27FC236}">
                <a16:creationId xmlns:a16="http://schemas.microsoft.com/office/drawing/2014/main" id="{3B69CB22-9622-4105-8AE4-9B5FFF7F9D69}"/>
              </a:ext>
            </a:extLst>
          </p:cNvPr>
          <p:cNvCxnSpPr>
            <a:cxnSpLocks/>
          </p:cNvCxnSpPr>
          <p:nvPr/>
        </p:nvCxnSpPr>
        <p:spPr>
          <a:xfrm>
            <a:off x="10843593" y="3714979"/>
            <a:ext cx="1320170" cy="0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uora yhdysviiva 106">
            <a:extLst>
              <a:ext uri="{FF2B5EF4-FFF2-40B4-BE49-F238E27FC236}">
                <a16:creationId xmlns:a16="http://schemas.microsoft.com/office/drawing/2014/main" id="{0954D599-6CC0-45C4-B852-3774D39B5A8A}"/>
              </a:ext>
            </a:extLst>
          </p:cNvPr>
          <p:cNvCxnSpPr>
            <a:cxnSpLocks/>
          </p:cNvCxnSpPr>
          <p:nvPr/>
        </p:nvCxnSpPr>
        <p:spPr>
          <a:xfrm>
            <a:off x="10843593" y="2545130"/>
            <a:ext cx="1320170" cy="0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uora yhdysviiva 107">
            <a:extLst>
              <a:ext uri="{FF2B5EF4-FFF2-40B4-BE49-F238E27FC236}">
                <a16:creationId xmlns:a16="http://schemas.microsoft.com/office/drawing/2014/main" id="{EF3FF33B-2594-415A-BFE2-54D72BC0DE16}"/>
              </a:ext>
            </a:extLst>
          </p:cNvPr>
          <p:cNvCxnSpPr>
            <a:cxnSpLocks/>
          </p:cNvCxnSpPr>
          <p:nvPr/>
        </p:nvCxnSpPr>
        <p:spPr>
          <a:xfrm>
            <a:off x="10843593" y="4048605"/>
            <a:ext cx="1320170" cy="0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uora yhdysviiva 108">
            <a:extLst>
              <a:ext uri="{FF2B5EF4-FFF2-40B4-BE49-F238E27FC236}">
                <a16:creationId xmlns:a16="http://schemas.microsoft.com/office/drawing/2014/main" id="{ACA89097-1337-4BFA-B0F3-3E3AD0EC6182}"/>
              </a:ext>
            </a:extLst>
          </p:cNvPr>
          <p:cNvCxnSpPr>
            <a:cxnSpLocks/>
          </p:cNvCxnSpPr>
          <p:nvPr/>
        </p:nvCxnSpPr>
        <p:spPr>
          <a:xfrm>
            <a:off x="10843593" y="4206370"/>
            <a:ext cx="1320170" cy="0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uora yhdysviiva 109">
            <a:extLst>
              <a:ext uri="{FF2B5EF4-FFF2-40B4-BE49-F238E27FC236}">
                <a16:creationId xmlns:a16="http://schemas.microsoft.com/office/drawing/2014/main" id="{47A308BD-9CDC-41ED-9B00-8EF0B3BB4CCE}"/>
              </a:ext>
            </a:extLst>
          </p:cNvPr>
          <p:cNvCxnSpPr>
            <a:cxnSpLocks/>
          </p:cNvCxnSpPr>
          <p:nvPr/>
        </p:nvCxnSpPr>
        <p:spPr>
          <a:xfrm>
            <a:off x="10843593" y="4378805"/>
            <a:ext cx="1320170" cy="0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uora yhdysviiva 110">
            <a:extLst>
              <a:ext uri="{FF2B5EF4-FFF2-40B4-BE49-F238E27FC236}">
                <a16:creationId xmlns:a16="http://schemas.microsoft.com/office/drawing/2014/main" id="{325572C8-FA48-42F8-A49B-44AEC150D4B0}"/>
              </a:ext>
            </a:extLst>
          </p:cNvPr>
          <p:cNvCxnSpPr>
            <a:cxnSpLocks/>
          </p:cNvCxnSpPr>
          <p:nvPr/>
        </p:nvCxnSpPr>
        <p:spPr>
          <a:xfrm>
            <a:off x="10843593" y="4649160"/>
            <a:ext cx="1320170" cy="0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uora yhdysviiva 111">
            <a:extLst>
              <a:ext uri="{FF2B5EF4-FFF2-40B4-BE49-F238E27FC236}">
                <a16:creationId xmlns:a16="http://schemas.microsoft.com/office/drawing/2014/main" id="{AED9BBAC-29AF-4BF1-81FA-26C4D28F4242}"/>
              </a:ext>
            </a:extLst>
          </p:cNvPr>
          <p:cNvCxnSpPr>
            <a:cxnSpLocks/>
          </p:cNvCxnSpPr>
          <p:nvPr/>
        </p:nvCxnSpPr>
        <p:spPr>
          <a:xfrm>
            <a:off x="10843593" y="4931942"/>
            <a:ext cx="1320170" cy="0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uora yhdysviiva 112">
            <a:extLst>
              <a:ext uri="{FF2B5EF4-FFF2-40B4-BE49-F238E27FC236}">
                <a16:creationId xmlns:a16="http://schemas.microsoft.com/office/drawing/2014/main" id="{75619C5F-6572-4568-9FEF-3583895A93FD}"/>
              </a:ext>
            </a:extLst>
          </p:cNvPr>
          <p:cNvCxnSpPr>
            <a:cxnSpLocks/>
          </p:cNvCxnSpPr>
          <p:nvPr/>
        </p:nvCxnSpPr>
        <p:spPr>
          <a:xfrm>
            <a:off x="10843593" y="5105657"/>
            <a:ext cx="1320170" cy="0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ruutu 13">
            <a:extLst>
              <a:ext uri="{FF2B5EF4-FFF2-40B4-BE49-F238E27FC236}">
                <a16:creationId xmlns:a16="http://schemas.microsoft.com/office/drawing/2014/main" id="{DAFCED0A-4D75-4456-9F86-4B6AF87269EB}"/>
              </a:ext>
            </a:extLst>
          </p:cNvPr>
          <p:cNvSpPr txBox="1"/>
          <p:nvPr/>
        </p:nvSpPr>
        <p:spPr>
          <a:xfrm>
            <a:off x="10796514" y="1293983"/>
            <a:ext cx="10807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Osasto/</a:t>
            </a:r>
            <a:r>
              <a:rPr kumimoji="0" lang="fi-FI" sz="1000" b="1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lri</a:t>
            </a:r>
            <a:r>
              <a:rPr kumimoji="0" lang="fi-FI" sz="1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/kuka?</a:t>
            </a:r>
          </a:p>
        </p:txBody>
      </p:sp>
      <p:sp>
        <p:nvSpPr>
          <p:cNvPr id="114" name="Tekstiruutu 113">
            <a:extLst>
              <a:ext uri="{FF2B5EF4-FFF2-40B4-BE49-F238E27FC236}">
                <a16:creationId xmlns:a16="http://schemas.microsoft.com/office/drawing/2014/main" id="{B4688DB0-ACC2-4CDF-8521-A4D756C12037}"/>
              </a:ext>
            </a:extLst>
          </p:cNvPr>
          <p:cNvSpPr txBox="1"/>
          <p:nvPr/>
        </p:nvSpPr>
        <p:spPr>
          <a:xfrm>
            <a:off x="10814066" y="2303826"/>
            <a:ext cx="9172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Osasto/kuka?</a:t>
            </a:r>
          </a:p>
        </p:txBody>
      </p:sp>
      <p:sp>
        <p:nvSpPr>
          <p:cNvPr id="115" name="Tekstiruutu 114">
            <a:extLst>
              <a:ext uri="{FF2B5EF4-FFF2-40B4-BE49-F238E27FC236}">
                <a16:creationId xmlns:a16="http://schemas.microsoft.com/office/drawing/2014/main" id="{9AEF8BB5-4CFD-4A63-915A-20E0823FEAC8}"/>
              </a:ext>
            </a:extLst>
          </p:cNvPr>
          <p:cNvSpPr txBox="1"/>
          <p:nvPr/>
        </p:nvSpPr>
        <p:spPr>
          <a:xfrm>
            <a:off x="10778229" y="3335922"/>
            <a:ext cx="140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Palveluohjaus/osasto/omaiset/ kuka?</a:t>
            </a:r>
          </a:p>
        </p:txBody>
      </p:sp>
      <p:sp>
        <p:nvSpPr>
          <p:cNvPr id="116" name="Tekstiruutu 115">
            <a:extLst>
              <a:ext uri="{FF2B5EF4-FFF2-40B4-BE49-F238E27FC236}">
                <a16:creationId xmlns:a16="http://schemas.microsoft.com/office/drawing/2014/main" id="{E1B19F82-8A1A-4475-802B-6921B050C3B0}"/>
              </a:ext>
            </a:extLst>
          </p:cNvPr>
          <p:cNvSpPr txBox="1"/>
          <p:nvPr/>
        </p:nvSpPr>
        <p:spPr>
          <a:xfrm>
            <a:off x="10814066" y="598879"/>
            <a:ext cx="12939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Palveluohjaus/kuka?</a:t>
            </a:r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902363D-0C1D-14F0-7454-9E17FD504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jenni.niskala@hyvaks.fi</a:t>
            </a:r>
          </a:p>
        </p:txBody>
      </p:sp>
    </p:spTree>
    <p:extLst>
      <p:ext uri="{BB962C8B-B14F-4D97-AF65-F5344CB8AC3E}">
        <p14:creationId xmlns:p14="http://schemas.microsoft.com/office/powerpoint/2010/main" val="2839654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4628C-5B20-4F14-937B-13CACAD18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164729"/>
            <a:ext cx="7658100" cy="742981"/>
          </a:xfrm>
        </p:spPr>
        <p:txBody>
          <a:bodyPr>
            <a:normAutofit/>
          </a:bodyPr>
          <a:lstStyle/>
          <a:p>
            <a:r>
              <a:rPr lang="fi-FI" sz="2800" b="1" dirty="0">
                <a:solidFill>
                  <a:srgbClr val="255B92"/>
                </a:solidFill>
              </a:rPr>
              <a:t>Kotiuttamisen erityishuomion asiakaskunta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9ABF120-859C-4CA7-BB92-2E3159F0C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7543A2C5-3C68-4C15-B04F-E325283184C4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Raleway"/>
                <a:sym typeface="Raleway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9.5.2023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Raleway"/>
              <a:sym typeface="Raleway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2E4F2B7-F72D-4BF5-9017-D5F6C0C79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2795" y="6440300"/>
            <a:ext cx="4114800" cy="197223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Raleway"/>
                <a:sym typeface="Raleway"/>
              </a:rPr>
              <a:t>jenni.niskala@hyvaks.fi</a:t>
            </a:r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A783DFF3-3927-6D2F-A97F-614097FD1FCD}"/>
              </a:ext>
            </a:extLst>
          </p:cNvPr>
          <p:cNvSpPr/>
          <p:nvPr/>
        </p:nvSpPr>
        <p:spPr>
          <a:xfrm>
            <a:off x="177738" y="1259108"/>
            <a:ext cx="5365459" cy="3319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Ikääntyvät; muistihaasteiset, muistisairaat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Kotiuttamisen ajankohta ei saisi kohdentua iltaan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Muistisairauden vaikutus potilaan kertoman todenmukaisuuteen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Läheisten kontaktointi (tiedonjako ja saumaton yhteistyö)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Läheisettömyys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Erityinen huomiointi! </a:t>
            </a: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A7828DD5-37FB-8345-A3D8-56AC55E06684}"/>
              </a:ext>
            </a:extLst>
          </p:cNvPr>
          <p:cNvSpPr/>
          <p:nvPr/>
        </p:nvSpPr>
        <p:spPr>
          <a:xfrm>
            <a:off x="5842146" y="1061060"/>
            <a:ext cx="5997429" cy="49651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Ei palveluissa olevat asiakkaat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Päivittäistoiminnoista selviytyminen: Ruuanlaitto, siivous, peseytyminen, raha-asiat (</a:t>
            </a:r>
            <a:r>
              <a:rPr kumimoji="0" lang="fi-FI" sz="1400" b="0" i="1" u="none" strike="noStrike" kern="1200" cap="none" spc="0" normalizeH="0" baseline="0" noProof="0" dirty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esim. lääkkeiden ostomahdollisuus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Voimavarat: läheiset, työ, vapaa-aika, harrastukset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Jatkohoito: hoitosuunnitelman kertaaminen; Mitä teen itse? Mistä saan tukea omahoitoon?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Lääkehoito: lääkehoidon toteutumisen turvaaminen (lääkkeiden saatavuus, säännöllisen lääkkeenoton toteutuminen). Ohjeet: Mistä oireista on syytä huolestua ja mitä teen , jos sellaisia ilmenee? Tärkeät puhelinnumerot, joihin voi ottaa yhteyttä, jos kysyttävää tulee.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Mielenterveys- ja päihdeasiakkaat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B6929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Edellisten lisäksi..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Tukimuodot: läheisverkosto, kotihoito, kolmannen sektorin palvelut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Hoitava taho: Avohoidon kontakti, omahoitaja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255B9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318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CD3B48-380F-4862-BC05-FCB3C7DC5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Toiminnan vaikuttavuuden seuranta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63AECD4-B63A-44F7-81B4-361A048CE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43A2C5-3C68-4C15-B04F-E325283184C4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9.5.2023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255B9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8D6ABFEF-21D6-4894-908B-6C43EC964E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6412" y="3848296"/>
            <a:ext cx="2031045" cy="1493872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fi-FI" sz="1200" b="1"/>
              <a:t>Lähettävän tahon lomake ja hoitoon siirtymisen vaihe:</a:t>
            </a:r>
          </a:p>
          <a:p>
            <a:r>
              <a:rPr lang="fi-FI" sz="1000"/>
              <a:t>3kk  käyttöönotosta palautekysely (asiakas, ammattilaiset), sekä tilasto-otanta  (uudelleen hakeutumisesta ja keskimääräiset kotiutusajat satunnaisotantana)</a:t>
            </a:r>
          </a:p>
          <a:p>
            <a:endParaRPr lang="fi-FI" sz="1000"/>
          </a:p>
        </p:txBody>
      </p:sp>
      <p:pic>
        <p:nvPicPr>
          <p:cNvPr id="15" name="Kuvan paikkamerkki 14">
            <a:extLst>
              <a:ext uri="{FF2B5EF4-FFF2-40B4-BE49-F238E27FC236}">
                <a16:creationId xmlns:a16="http://schemas.microsoft.com/office/drawing/2014/main" id="{136DD3C8-3FB7-48A9-8E06-1A296516BEC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3" r="21153"/>
          <a:stretch>
            <a:fillRect/>
          </a:stretch>
        </p:blipFill>
        <p:spPr>
          <a:xfrm>
            <a:off x="510986" y="1492596"/>
            <a:ext cx="2031045" cy="1980000"/>
          </a:xfrm>
        </p:spPr>
      </p:pic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43C2622-5842-4452-8530-588D3AFFCE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445" y="3850615"/>
            <a:ext cx="2031045" cy="2374934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fi-FI" b="1">
                <a:cs typeface="Calibri"/>
              </a:rPr>
              <a:t>Vastaanottava taho ja vaihe:</a:t>
            </a:r>
            <a:endParaRPr lang="fi-FI"/>
          </a:p>
          <a:p>
            <a:r>
              <a:rPr lang="fi-FI">
                <a:cs typeface="Calibri"/>
              </a:rPr>
              <a:t>Palveluvaiheen keskimääräinen kesto ennen siirtymää ja muutokset</a:t>
            </a:r>
          </a:p>
          <a:p>
            <a:r>
              <a:rPr lang="fi-FI">
                <a:cs typeface="Calibri"/>
              </a:rPr>
              <a:t>Kysely toimijoille</a:t>
            </a:r>
          </a:p>
          <a:p>
            <a:r>
              <a:rPr lang="fi-FI">
                <a:cs typeface="Calibri"/>
              </a:rPr>
              <a:t>Asiakasmäärät (</a:t>
            </a:r>
            <a:r>
              <a:rPr lang="fi-FI" err="1">
                <a:cs typeface="Calibri"/>
              </a:rPr>
              <a:t>kh,apa</a:t>
            </a:r>
            <a:r>
              <a:rPr lang="fi-FI">
                <a:cs typeface="Calibri"/>
              </a:rPr>
              <a:t>) </a:t>
            </a:r>
            <a:r>
              <a:rPr lang="fi-FI" err="1">
                <a:cs typeface="Calibri"/>
              </a:rPr>
              <a:t>vs</a:t>
            </a:r>
            <a:r>
              <a:rPr lang="fi-FI">
                <a:cs typeface="Calibri"/>
              </a:rPr>
              <a:t> ennen toimintamallia; tarkastelu 3kk, 6kk, ja ylläpito 6kk/12kk välein</a:t>
            </a:r>
          </a:p>
          <a:p>
            <a:endParaRPr lang="fi-FI">
              <a:cs typeface="Calibri"/>
            </a:endParaRPr>
          </a:p>
        </p:txBody>
      </p:sp>
      <p:pic>
        <p:nvPicPr>
          <p:cNvPr id="7" name="Kuva 13" descr="Kuva, joka sisältää kohteen henkilö, sininen&#10;&#10;Kuvaus luotu automaattisesti">
            <a:extLst>
              <a:ext uri="{FF2B5EF4-FFF2-40B4-BE49-F238E27FC236}">
                <a16:creationId xmlns:a16="http://schemas.microsoft.com/office/drawing/2014/main" id="{DD11581F-DF34-DA46-ACE4-C99EE67AD70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/>
          <a:srcRect l="21131" r="21131"/>
          <a:stretch/>
        </p:blipFill>
        <p:spPr>
          <a:xfrm>
            <a:off x="3048000" y="1492250"/>
            <a:ext cx="2032000" cy="1979613"/>
          </a:xfrm>
        </p:spPr>
      </p:pic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39A45CF6-5F78-4DC3-92CA-00F2C1E63B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97810" y="3848296"/>
            <a:ext cx="2031045" cy="238684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fi-FI" b="1">
                <a:cs typeface="Calibri"/>
              </a:rPr>
              <a:t>Kotiuttamisen vaihe:</a:t>
            </a:r>
          </a:p>
          <a:p>
            <a:r>
              <a:rPr lang="fi-FI">
                <a:cs typeface="Calibri"/>
              </a:rPr>
              <a:t>Hoidon aika ja sisäisten siirtymien viiveet </a:t>
            </a:r>
            <a:r>
              <a:rPr lang="fi-FI" err="1">
                <a:cs typeface="Calibri"/>
              </a:rPr>
              <a:t>vs</a:t>
            </a:r>
            <a:r>
              <a:rPr lang="fi-FI">
                <a:cs typeface="Calibri"/>
              </a:rPr>
              <a:t> ennen mallin käyttöönottoa</a:t>
            </a:r>
          </a:p>
          <a:p>
            <a:r>
              <a:rPr lang="fi-FI">
                <a:cs typeface="Calibri"/>
              </a:rPr>
              <a:t>Kysely ammattilaiset ja omaiset (koettu jouhevuus ja laadukkuus)</a:t>
            </a:r>
          </a:p>
        </p:txBody>
      </p:sp>
      <p:pic>
        <p:nvPicPr>
          <p:cNvPr id="14" name="Kuva 15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7D14303A-E554-8EF2-307E-C3CBF871B24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/>
          <a:srcRect l="21153" r="21153"/>
          <a:stretch/>
        </p:blipFill>
        <p:spPr>
          <a:xfrm>
            <a:off x="5586413" y="1492250"/>
            <a:ext cx="2030412" cy="1979613"/>
          </a:xfrm>
        </p:spPr>
      </p:pic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F5EE87F6-9941-4091-A731-1E45FC96CC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3361" y="3848296"/>
            <a:ext cx="2031045" cy="2029653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fi-FI" b="1">
                <a:cs typeface="Calibri"/>
              </a:rPr>
              <a:t>Kotiutuksen jälkeinen vaihe</a:t>
            </a:r>
            <a:r>
              <a:rPr lang="fi-FI">
                <a:cs typeface="Calibri"/>
              </a:rPr>
              <a:t>:</a:t>
            </a:r>
          </a:p>
          <a:p>
            <a:r>
              <a:rPr lang="fi-FI">
                <a:cs typeface="Calibri"/>
              </a:rPr>
              <a:t>Asiakaskysely</a:t>
            </a:r>
          </a:p>
          <a:p>
            <a:r>
              <a:rPr lang="fi-FI">
                <a:cs typeface="Calibri"/>
              </a:rPr>
              <a:t>Tilastollinen tarkastelu; hoitoon uudelleen hakeutuminen (1-3kk sisällä)</a:t>
            </a:r>
          </a:p>
          <a:p>
            <a:r>
              <a:rPr lang="fi-FI">
                <a:cs typeface="Calibri"/>
              </a:rPr>
              <a:t>Palvelujen määrä ja sisältö ja muutokset</a:t>
            </a:r>
          </a:p>
        </p:txBody>
      </p:sp>
      <p:pic>
        <p:nvPicPr>
          <p:cNvPr id="16" name="Kuva 16" descr="Kuva, joka sisältää kohteen sisä, säilö, kori&#10;&#10;Kuvaus luotu automaattisesti">
            <a:extLst>
              <a:ext uri="{FF2B5EF4-FFF2-40B4-BE49-F238E27FC236}">
                <a16:creationId xmlns:a16="http://schemas.microsoft.com/office/drawing/2014/main" id="{375F8AE8-0803-2FBD-6E12-A99E1A7BDB8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5"/>
          <a:srcRect l="21153" r="21153"/>
          <a:stretch/>
        </p:blipFill>
        <p:spPr>
          <a:xfrm>
            <a:off x="8123238" y="1492250"/>
            <a:ext cx="2030412" cy="1979613"/>
          </a:xfrm>
        </p:spPr>
      </p:pic>
      <p:sp>
        <p:nvSpPr>
          <p:cNvPr id="9" name="Ellipsi 8">
            <a:extLst>
              <a:ext uri="{FF2B5EF4-FFF2-40B4-BE49-F238E27FC236}">
                <a16:creationId xmlns:a16="http://schemas.microsoft.com/office/drawing/2014/main" id="{E5BDF6D5-3AB9-3A87-4C2A-937DA39AEE15}"/>
              </a:ext>
            </a:extLst>
          </p:cNvPr>
          <p:cNvSpPr/>
          <p:nvPr/>
        </p:nvSpPr>
        <p:spPr>
          <a:xfrm>
            <a:off x="9698831" y="-338137"/>
            <a:ext cx="2902742" cy="18430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Säännöllinen seuranta  alkuun 6kk:n välein 2026 asti jonka jälkeen vuosittainen seurantasykli</a:t>
            </a: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255B9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EB66476-4003-271B-087F-90699FF97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jenni.niskala@hyvaks.fi</a:t>
            </a:r>
          </a:p>
        </p:txBody>
      </p:sp>
    </p:spTree>
    <p:extLst>
      <p:ext uri="{BB962C8B-B14F-4D97-AF65-F5344CB8AC3E}">
        <p14:creationId xmlns:p14="http://schemas.microsoft.com/office/powerpoint/2010/main" val="892039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999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EC2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A38948-DDCA-47C9-69B5-BA098B89A700}"/>
              </a:ext>
            </a:extLst>
          </p:cNvPr>
          <p:cNvSpPr/>
          <p:nvPr/>
        </p:nvSpPr>
        <p:spPr>
          <a:xfrm>
            <a:off x="2711531" y="-1"/>
            <a:ext cx="9510154" cy="20781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935D9F-3BE7-E96F-1845-449FF3D88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11587" y="6504791"/>
            <a:ext cx="4114800" cy="266164"/>
          </a:xfrm>
        </p:spPr>
        <p:txBody>
          <a:bodyPr/>
          <a:lstStyle/>
          <a:p>
            <a:r>
              <a:rPr lang="fi-FI" sz="800"/>
              <a:t>jenni.niskala@hyvaks.fi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1130A5E-EE42-AEBC-1665-FB19FAC6F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5387" y="6305485"/>
            <a:ext cx="1674421" cy="491473"/>
          </a:xfrm>
          <a:prstGeom prst="rect">
            <a:avLst/>
          </a:prstGeom>
        </p:spPr>
      </p:pic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310A3061-A22A-CDC6-A77B-E0BE53CAC66F}"/>
              </a:ext>
            </a:extLst>
          </p:cNvPr>
          <p:cNvCxnSpPr/>
          <p:nvPr/>
        </p:nvCxnSpPr>
        <p:spPr>
          <a:xfrm>
            <a:off x="-3062349" y="2385455"/>
            <a:ext cx="6535386" cy="2171206"/>
          </a:xfrm>
          <a:prstGeom prst="curvedConnector3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47EAB6B6-CDA1-2401-6777-77FD83DDE0F0}"/>
              </a:ext>
            </a:extLst>
          </p:cNvPr>
          <p:cNvCxnSpPr/>
          <p:nvPr/>
        </p:nvCxnSpPr>
        <p:spPr>
          <a:xfrm flipV="1">
            <a:off x="-1764722" y="3271406"/>
            <a:ext cx="13650684" cy="1628895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Picture 13">
            <a:extLst>
              <a:ext uri="{FF2B5EF4-FFF2-40B4-BE49-F238E27FC236}">
                <a16:creationId xmlns:a16="http://schemas.microsoft.com/office/drawing/2014/main" id="{780A8990-BE7F-E9DD-D7E1-D8FF12D32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" y="3606"/>
            <a:ext cx="2911433" cy="20709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1B8EED-1C83-C5D8-A70E-A12EA89231E2}"/>
              </a:ext>
            </a:extLst>
          </p:cNvPr>
          <p:cNvSpPr txBox="1"/>
          <p:nvPr/>
        </p:nvSpPr>
        <p:spPr>
          <a:xfrm>
            <a:off x="3206337" y="742208"/>
            <a:ext cx="140722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err="1">
                <a:solidFill>
                  <a:schemeClr val="bg2">
                    <a:lumMod val="75000"/>
                  </a:schemeClr>
                </a:solidFill>
                <a:latin typeface="Sitka Text"/>
                <a:ea typeface="Cambria"/>
                <a:cs typeface="Arial"/>
              </a:rPr>
              <a:t>Kuura</a:t>
            </a:r>
            <a:r>
              <a:rPr lang="en-US" b="1">
                <a:solidFill>
                  <a:schemeClr val="bg2">
                    <a:lumMod val="75000"/>
                  </a:schemeClr>
                </a:solidFill>
                <a:latin typeface="Sitka Text"/>
                <a:ea typeface="Cambria"/>
                <a:cs typeface="Arial"/>
              </a:rPr>
              <a:t> 65+</a:t>
            </a:r>
            <a:endParaRPr lang="en-US" b="1">
              <a:solidFill>
                <a:schemeClr val="bg2">
                  <a:lumMod val="75000"/>
                </a:schemeClr>
              </a:solidFill>
              <a:latin typeface="Sitka Text"/>
              <a:ea typeface="Cambri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112052-BD5A-E622-B656-868090AE935B}"/>
              </a:ext>
            </a:extLst>
          </p:cNvPr>
          <p:cNvSpPr txBox="1"/>
          <p:nvPr/>
        </p:nvSpPr>
        <p:spPr>
          <a:xfrm>
            <a:off x="5670467" y="59376"/>
            <a:ext cx="1110343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chemeClr val="bg1"/>
                </a:solidFill>
                <a:cs typeface="Arial"/>
              </a:rPr>
              <a:t>ASUKAS/</a:t>
            </a:r>
          </a:p>
          <a:p>
            <a:pPr algn="l"/>
            <a:r>
              <a:rPr lang="en-US" sz="1000">
                <a:solidFill>
                  <a:schemeClr val="bg1"/>
                </a:solidFill>
                <a:cs typeface="Arial"/>
              </a:rPr>
              <a:t>ASIAKAS/</a:t>
            </a:r>
          </a:p>
          <a:p>
            <a:r>
              <a:rPr lang="en-US" sz="1000">
                <a:solidFill>
                  <a:schemeClr val="bg1"/>
                </a:solidFill>
                <a:cs typeface="Arial"/>
              </a:rPr>
              <a:t>POTILAS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75655DD-D2B4-9324-7B30-20E48C81DCA3}"/>
              </a:ext>
            </a:extLst>
          </p:cNvPr>
          <p:cNvCxnSpPr/>
          <p:nvPr/>
        </p:nvCxnSpPr>
        <p:spPr>
          <a:xfrm flipV="1">
            <a:off x="5727865" y="610589"/>
            <a:ext cx="6080165" cy="5937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BA089A6-BBC1-9DBE-DAA9-768D20318F45}"/>
              </a:ext>
            </a:extLst>
          </p:cNvPr>
          <p:cNvCxnSpPr>
            <a:cxnSpLocks/>
          </p:cNvCxnSpPr>
          <p:nvPr/>
        </p:nvCxnSpPr>
        <p:spPr>
          <a:xfrm flipV="1">
            <a:off x="5727865" y="1402278"/>
            <a:ext cx="6080165" cy="5937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9A68BB8-8143-1E9B-D500-98D6755C5A19}"/>
              </a:ext>
            </a:extLst>
          </p:cNvPr>
          <p:cNvSpPr txBox="1"/>
          <p:nvPr/>
        </p:nvSpPr>
        <p:spPr>
          <a:xfrm>
            <a:off x="5670467" y="1593272"/>
            <a:ext cx="118951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chemeClr val="bg1"/>
                </a:solidFill>
                <a:cs typeface="Arial"/>
              </a:rPr>
              <a:t>ORGANISAATIO</a:t>
            </a: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C04DA5-BF76-30BF-FAC1-0BD9A90DE18F}"/>
              </a:ext>
            </a:extLst>
          </p:cNvPr>
          <p:cNvSpPr txBox="1"/>
          <p:nvPr/>
        </p:nvSpPr>
        <p:spPr>
          <a:xfrm>
            <a:off x="5670466" y="860960"/>
            <a:ext cx="1110343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chemeClr val="bg1"/>
                </a:solidFill>
                <a:cs typeface="Arial"/>
              </a:rPr>
              <a:t>HENKILÖSTÖ</a:t>
            </a:r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F899AA-715E-1EB3-AF88-99EE11B110FC}"/>
              </a:ext>
            </a:extLst>
          </p:cNvPr>
          <p:cNvSpPr txBox="1"/>
          <p:nvPr/>
        </p:nvSpPr>
        <p:spPr>
          <a:xfrm>
            <a:off x="6857999" y="29687"/>
            <a:ext cx="524691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800" err="1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Asiakas</a:t>
            </a:r>
            <a:r>
              <a:rPr lang="en-US" sz="80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- ja </a:t>
            </a:r>
            <a:r>
              <a:rPr lang="en-US" sz="800" err="1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potilasturvallisuus</a:t>
            </a:r>
            <a:endParaRPr lang="en-US" sz="800">
              <a:solidFill>
                <a:schemeClr val="bg2">
                  <a:lumMod val="7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800" err="1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Luottamuksen</a:t>
            </a:r>
            <a:r>
              <a:rPr lang="en-US" sz="80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 ja </a:t>
            </a:r>
            <a:r>
              <a:rPr lang="en-US" sz="800" err="1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turvallisuuden</a:t>
            </a:r>
            <a:r>
              <a:rPr lang="en-US" sz="80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800" err="1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tunne</a:t>
            </a:r>
            <a:endParaRPr lang="en-US" sz="800">
              <a:solidFill>
                <a:schemeClr val="bg2">
                  <a:lumMod val="7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800" err="1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Hoidon</a:t>
            </a:r>
            <a:r>
              <a:rPr lang="en-US" sz="80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 ja </a:t>
            </a:r>
            <a:r>
              <a:rPr lang="en-US" sz="800" err="1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palveluiden</a:t>
            </a:r>
            <a:r>
              <a:rPr lang="en-US" sz="80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800" err="1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oikea-aikaisuus</a:t>
            </a:r>
            <a:r>
              <a:rPr lang="en-US" sz="80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 ja </a:t>
            </a:r>
            <a:r>
              <a:rPr lang="en-US" sz="800" err="1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laadukkuus</a:t>
            </a:r>
            <a:endParaRPr lang="en-US" sz="800">
              <a:solidFill>
                <a:schemeClr val="bg2">
                  <a:lumMod val="7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800" err="1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Tarpeita</a:t>
            </a:r>
            <a:r>
              <a:rPr lang="en-US" sz="80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800" err="1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vastaavat</a:t>
            </a:r>
            <a:r>
              <a:rPr lang="en-US" sz="80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800" err="1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ammattilaiset</a:t>
            </a:r>
            <a:r>
              <a:rPr lang="en-US" sz="80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800" err="1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hoito</a:t>
            </a:r>
            <a:r>
              <a:rPr lang="en-US" sz="80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 ja </a:t>
            </a:r>
            <a:r>
              <a:rPr lang="en-US" sz="800" err="1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palvelut</a:t>
            </a:r>
            <a:endParaRPr lang="en-US" sz="800">
              <a:solidFill>
                <a:schemeClr val="bg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D4C6A5-D85C-96F2-DE54-153CB3F8C26D}"/>
              </a:ext>
            </a:extLst>
          </p:cNvPr>
          <p:cNvSpPr txBox="1"/>
          <p:nvPr/>
        </p:nvSpPr>
        <p:spPr>
          <a:xfrm>
            <a:off x="6857999" y="613555"/>
            <a:ext cx="524691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800" err="1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Vastuunjako</a:t>
            </a:r>
            <a:endParaRPr lang="en-US" sz="800">
              <a:solidFill>
                <a:schemeClr val="bg2">
                  <a:lumMod val="7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800" err="1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Yhteistyö</a:t>
            </a:r>
            <a:r>
              <a:rPr lang="en-US" sz="80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 &amp; </a:t>
            </a:r>
            <a:r>
              <a:rPr lang="en-US" sz="800" err="1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yhtenevä</a:t>
            </a:r>
            <a:r>
              <a:rPr lang="en-US" sz="80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800" err="1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toimintakäytäntö</a:t>
            </a:r>
            <a:endParaRPr lang="en-US" sz="800">
              <a:solidFill>
                <a:schemeClr val="bg2">
                  <a:lumMod val="7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800" err="1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Laadukas</a:t>
            </a:r>
            <a:r>
              <a:rPr lang="en-US" sz="80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800" err="1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kirjaaminen</a:t>
            </a:r>
            <a:endParaRPr lang="en-US" sz="800">
              <a:solidFill>
                <a:schemeClr val="bg2">
                  <a:lumMod val="7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800" err="1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Toimintavarmuus</a:t>
            </a:r>
            <a:endParaRPr lang="en-US" sz="800">
              <a:solidFill>
                <a:schemeClr val="bg2">
                  <a:lumMod val="7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800" err="1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Tiedon</a:t>
            </a:r>
            <a:r>
              <a:rPr lang="en-US" sz="80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800" err="1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hallinta</a:t>
            </a:r>
            <a:r>
              <a:rPr lang="en-US" sz="80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 ja </a:t>
            </a:r>
            <a:r>
              <a:rPr lang="en-US" sz="800" err="1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jako</a:t>
            </a:r>
            <a:endParaRPr lang="en-US" sz="800">
              <a:solidFill>
                <a:schemeClr val="bg2">
                  <a:lumMod val="7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800" err="1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Työkuormituksen</a:t>
            </a:r>
            <a:r>
              <a:rPr lang="en-US" sz="80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800" err="1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minimointi</a:t>
            </a:r>
            <a:r>
              <a:rPr lang="en-US" sz="80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 ja </a:t>
            </a:r>
            <a:r>
              <a:rPr lang="en-US" sz="800" err="1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ajankäytön</a:t>
            </a:r>
            <a:r>
              <a:rPr lang="en-US" sz="80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800" err="1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optimointi</a:t>
            </a:r>
            <a:endParaRPr lang="en-US" sz="800">
              <a:solidFill>
                <a:schemeClr val="bg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768940-F2E1-29EF-DE73-6FAA86ADEAC0}"/>
              </a:ext>
            </a:extLst>
          </p:cNvPr>
          <p:cNvSpPr txBox="1"/>
          <p:nvPr/>
        </p:nvSpPr>
        <p:spPr>
          <a:xfrm>
            <a:off x="6857998" y="1405244"/>
            <a:ext cx="524691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80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Veto- ja </a:t>
            </a:r>
            <a:r>
              <a:rPr lang="en-US" sz="800" err="1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pitovoima</a:t>
            </a:r>
            <a:endParaRPr lang="en-US" sz="800">
              <a:solidFill>
                <a:schemeClr val="bg2">
                  <a:lumMod val="7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800" err="1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Kustannustehokkuus</a:t>
            </a:r>
            <a:endParaRPr lang="en-US" sz="800">
              <a:solidFill>
                <a:schemeClr val="bg2">
                  <a:lumMod val="7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800" err="1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Luotettavuus</a:t>
            </a:r>
            <a:endParaRPr lang="en-US" sz="800">
              <a:solidFill>
                <a:schemeClr val="bg2">
                  <a:lumMod val="7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800" err="1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Potilasliikenteen</a:t>
            </a:r>
            <a:r>
              <a:rPr lang="en-US" sz="80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800" err="1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sujuvuus</a:t>
            </a:r>
            <a:endParaRPr lang="en-US" sz="800">
              <a:solidFill>
                <a:schemeClr val="bg2">
                  <a:lumMod val="7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800" err="1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Hoito</a:t>
            </a:r>
            <a:r>
              <a:rPr lang="en-US" sz="80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- ja </a:t>
            </a:r>
            <a:r>
              <a:rPr lang="en-US" sz="800" err="1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toimintapoikkeamien</a:t>
            </a:r>
            <a:r>
              <a:rPr lang="en-US" sz="80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800" err="1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väheneminen</a:t>
            </a:r>
            <a:endParaRPr lang="en-US" sz="800">
              <a:solidFill>
                <a:schemeClr val="bg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4D0119-1FC1-18EB-8D59-026A6F0A6F41}"/>
              </a:ext>
            </a:extLst>
          </p:cNvPr>
          <p:cNvSpPr txBox="1"/>
          <p:nvPr/>
        </p:nvSpPr>
        <p:spPr>
          <a:xfrm>
            <a:off x="10351323" y="3513114"/>
            <a:ext cx="147649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err="1">
                <a:cs typeface="Arial"/>
              </a:rPr>
              <a:t>Toimintakyvyn</a:t>
            </a:r>
            <a:r>
              <a:rPr lang="en-US" sz="800">
                <a:cs typeface="Arial"/>
              </a:rPr>
              <a:t> </a:t>
            </a:r>
            <a:r>
              <a:rPr lang="en-US" sz="800" err="1">
                <a:cs typeface="Arial"/>
              </a:rPr>
              <a:t>seuranta</a:t>
            </a:r>
            <a:r>
              <a:rPr lang="en-US" sz="800">
                <a:cs typeface="Arial"/>
              </a:rPr>
              <a:t> ja </a:t>
            </a:r>
            <a:r>
              <a:rPr lang="en-US" sz="800" err="1">
                <a:cs typeface="Arial"/>
              </a:rPr>
              <a:t>palvelujen</a:t>
            </a:r>
            <a:r>
              <a:rPr lang="en-US" sz="800">
                <a:cs typeface="Arial"/>
              </a:rPr>
              <a:t> </a:t>
            </a:r>
            <a:r>
              <a:rPr lang="en-US" sz="800" err="1">
                <a:cs typeface="Arial"/>
              </a:rPr>
              <a:t>tarpeen</a:t>
            </a:r>
            <a:r>
              <a:rPr lang="en-US" sz="800">
                <a:cs typeface="Arial"/>
              </a:rPr>
              <a:t>  </a:t>
            </a:r>
            <a:r>
              <a:rPr lang="en-US" sz="800" err="1">
                <a:cs typeface="Arial"/>
              </a:rPr>
              <a:t>uudelleen</a:t>
            </a:r>
            <a:r>
              <a:rPr lang="en-US" sz="800">
                <a:cs typeface="Arial"/>
              </a:rPr>
              <a:t> </a:t>
            </a:r>
            <a:r>
              <a:rPr lang="en-US" sz="800" err="1">
                <a:cs typeface="Arial"/>
              </a:rPr>
              <a:t>arviointi</a:t>
            </a:r>
            <a:r>
              <a:rPr lang="en-US" sz="800">
                <a:cs typeface="Arial"/>
              </a:rPr>
              <a:t> </a:t>
            </a:r>
            <a:r>
              <a:rPr lang="en-US" sz="800" err="1">
                <a:cs typeface="Arial"/>
              </a:rPr>
              <a:t>tarvittaessa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5A9348-DE1C-DC0E-3D45-41DCEE089947}"/>
              </a:ext>
            </a:extLst>
          </p:cNvPr>
          <p:cNvSpPr txBox="1"/>
          <p:nvPr/>
        </p:nvSpPr>
        <p:spPr>
          <a:xfrm>
            <a:off x="207816" y="2800595"/>
            <a:ext cx="204057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err="1">
                <a:solidFill>
                  <a:schemeClr val="bg2">
                    <a:lumMod val="50000"/>
                  </a:schemeClr>
                </a:solidFill>
                <a:latin typeface="Calibri"/>
                <a:cs typeface="Arial"/>
              </a:rPr>
              <a:t>Hyvinvointialueen</a:t>
            </a:r>
            <a:r>
              <a:rPr lang="en-US" sz="800">
                <a:solidFill>
                  <a:schemeClr val="bg2">
                    <a:lumMod val="50000"/>
                  </a:schemeClr>
                </a:solidFill>
                <a:latin typeface="Calibri"/>
                <a:cs typeface="Arial"/>
              </a:rPr>
              <a:t> </a:t>
            </a:r>
            <a:r>
              <a:rPr lang="en-US" sz="800" err="1">
                <a:solidFill>
                  <a:schemeClr val="bg2">
                    <a:lumMod val="50000"/>
                  </a:schemeClr>
                </a:solidFill>
                <a:latin typeface="Calibri"/>
                <a:cs typeface="Arial"/>
              </a:rPr>
              <a:t>asukas</a:t>
            </a:r>
            <a:r>
              <a:rPr lang="en-US" sz="800">
                <a:solidFill>
                  <a:schemeClr val="bg2">
                    <a:lumMod val="50000"/>
                  </a:schemeClr>
                </a:solidFill>
                <a:latin typeface="Calibri"/>
                <a:cs typeface="Arial"/>
              </a:rPr>
              <a:t> </a:t>
            </a:r>
            <a:r>
              <a:rPr lang="en-US" sz="800" err="1">
                <a:solidFill>
                  <a:schemeClr val="bg2">
                    <a:lumMod val="50000"/>
                  </a:schemeClr>
                </a:solidFill>
                <a:latin typeface="Calibri"/>
                <a:cs typeface="Arial"/>
              </a:rPr>
              <a:t>saapuu</a:t>
            </a:r>
            <a:r>
              <a:rPr lang="en-US" sz="800">
                <a:solidFill>
                  <a:schemeClr val="bg2">
                    <a:lumMod val="50000"/>
                  </a:schemeClr>
                </a:solidFill>
                <a:latin typeface="Calibri"/>
                <a:cs typeface="Arial"/>
              </a:rPr>
              <a:t> </a:t>
            </a:r>
            <a:r>
              <a:rPr lang="en-US" sz="800" err="1">
                <a:solidFill>
                  <a:schemeClr val="bg2">
                    <a:lumMod val="50000"/>
                  </a:schemeClr>
                </a:solidFill>
                <a:latin typeface="Calibri"/>
                <a:cs typeface="Arial"/>
              </a:rPr>
              <a:t>sairaalapalveluihin</a:t>
            </a:r>
            <a:r>
              <a:rPr lang="en-US" sz="800">
                <a:solidFill>
                  <a:schemeClr val="bg2">
                    <a:lumMod val="50000"/>
                  </a:schemeClr>
                </a:solidFill>
                <a:latin typeface="Calibri"/>
                <a:cs typeface="Arial"/>
              </a:rPr>
              <a:t> (</a:t>
            </a:r>
            <a:r>
              <a:rPr lang="en-US" sz="800" err="1">
                <a:solidFill>
                  <a:schemeClr val="bg2">
                    <a:lumMod val="50000"/>
                  </a:schemeClr>
                </a:solidFill>
                <a:latin typeface="Calibri"/>
                <a:cs typeface="Arial"/>
              </a:rPr>
              <a:t>esh</a:t>
            </a:r>
            <a:r>
              <a:rPr lang="en-US" sz="800">
                <a:solidFill>
                  <a:schemeClr val="bg2">
                    <a:lumMod val="50000"/>
                  </a:schemeClr>
                </a:solidFill>
                <a:latin typeface="Calibri"/>
                <a:cs typeface="Arial"/>
              </a:rPr>
              <a:t> / </a:t>
            </a:r>
            <a:r>
              <a:rPr lang="en-US" sz="800" err="1">
                <a:solidFill>
                  <a:schemeClr val="bg2">
                    <a:lumMod val="50000"/>
                  </a:schemeClr>
                </a:solidFill>
                <a:latin typeface="Calibri"/>
                <a:cs typeface="Arial"/>
              </a:rPr>
              <a:t>pth</a:t>
            </a:r>
            <a:r>
              <a:rPr lang="en-US" sz="800">
                <a:solidFill>
                  <a:schemeClr val="bg2">
                    <a:lumMod val="50000"/>
                  </a:schemeClr>
                </a:solidFill>
                <a:latin typeface="Calibri"/>
                <a:cs typeface="Arial"/>
              </a:rPr>
              <a:t>); </a:t>
            </a:r>
            <a:r>
              <a:rPr lang="en-US" sz="800" err="1">
                <a:solidFill>
                  <a:schemeClr val="bg2">
                    <a:lumMod val="50000"/>
                  </a:schemeClr>
                </a:solidFill>
                <a:latin typeface="Calibri"/>
                <a:cs typeface="Arial"/>
              </a:rPr>
              <a:t>tulohaastattelun</a:t>
            </a:r>
            <a:r>
              <a:rPr lang="en-US" sz="800">
                <a:solidFill>
                  <a:schemeClr val="bg2">
                    <a:lumMod val="50000"/>
                  </a:schemeClr>
                </a:solidFill>
                <a:latin typeface="Calibri"/>
                <a:cs typeface="Arial"/>
              </a:rPr>
              <a:t> </a:t>
            </a:r>
            <a:r>
              <a:rPr lang="en-US" sz="800" err="1">
                <a:solidFill>
                  <a:schemeClr val="bg2">
                    <a:lumMod val="50000"/>
                  </a:schemeClr>
                </a:solidFill>
                <a:latin typeface="Calibri"/>
                <a:cs typeface="Arial"/>
              </a:rPr>
              <a:t>yhteydessä</a:t>
            </a:r>
            <a:r>
              <a:rPr lang="en-US" sz="800">
                <a:solidFill>
                  <a:schemeClr val="bg2">
                    <a:lumMod val="50000"/>
                  </a:schemeClr>
                </a:solidFill>
                <a:latin typeface="Calibri"/>
                <a:cs typeface="Arial"/>
              </a:rPr>
              <a:t> </a:t>
            </a:r>
            <a:r>
              <a:rPr lang="en-US" sz="800" err="1">
                <a:solidFill>
                  <a:schemeClr val="bg2">
                    <a:lumMod val="50000"/>
                  </a:schemeClr>
                </a:solidFill>
                <a:latin typeface="Calibri"/>
                <a:cs typeface="Arial"/>
              </a:rPr>
              <a:t>käydään</a:t>
            </a:r>
            <a:r>
              <a:rPr lang="en-US" sz="800">
                <a:solidFill>
                  <a:schemeClr val="bg2">
                    <a:lumMod val="50000"/>
                  </a:schemeClr>
                </a:solidFill>
                <a:latin typeface="Calibri"/>
                <a:cs typeface="Arial"/>
              </a:rPr>
              <a:t> </a:t>
            </a:r>
            <a:r>
              <a:rPr lang="en-US" sz="800" err="1">
                <a:solidFill>
                  <a:schemeClr val="bg2">
                    <a:lumMod val="50000"/>
                  </a:schemeClr>
                </a:solidFill>
                <a:latin typeface="Calibri"/>
                <a:cs typeface="Arial"/>
              </a:rPr>
              <a:t>läpi</a:t>
            </a:r>
            <a:r>
              <a:rPr lang="en-US" sz="800" b="1">
                <a:solidFill>
                  <a:schemeClr val="bg2">
                    <a:lumMod val="50000"/>
                  </a:schemeClr>
                </a:solidFill>
                <a:latin typeface="Calibri"/>
                <a:cs typeface="Arial"/>
              </a:rPr>
              <a:t> </a:t>
            </a:r>
            <a:r>
              <a:rPr lang="en-US" sz="800" b="1" err="1">
                <a:solidFill>
                  <a:schemeClr val="bg2">
                    <a:lumMod val="50000"/>
                  </a:schemeClr>
                </a:solidFill>
                <a:latin typeface="Calibri"/>
                <a:cs typeface="Arial"/>
              </a:rPr>
              <a:t>Toimintakyvyn</a:t>
            </a:r>
            <a:r>
              <a:rPr lang="en-US" sz="800" b="1">
                <a:solidFill>
                  <a:schemeClr val="bg2">
                    <a:lumMod val="50000"/>
                  </a:schemeClr>
                </a:solidFill>
                <a:latin typeface="Calibri"/>
                <a:cs typeface="Arial"/>
              </a:rPr>
              <a:t> </a:t>
            </a:r>
            <a:r>
              <a:rPr lang="en-US" sz="800" b="1" err="1">
                <a:solidFill>
                  <a:schemeClr val="bg2">
                    <a:lumMod val="50000"/>
                  </a:schemeClr>
                </a:solidFill>
                <a:latin typeface="Calibri"/>
                <a:cs typeface="Arial"/>
              </a:rPr>
              <a:t>ensiarvio-lomake</a:t>
            </a:r>
            <a:r>
              <a:rPr lang="en-US" sz="800">
                <a:solidFill>
                  <a:schemeClr val="bg2">
                    <a:lumMod val="50000"/>
                  </a:schemeClr>
                </a:solidFill>
                <a:latin typeface="Calibri"/>
                <a:cs typeface="Arial"/>
              </a:rPr>
              <a:t> ja </a:t>
            </a:r>
            <a:r>
              <a:rPr lang="en-US" sz="800" err="1">
                <a:solidFill>
                  <a:schemeClr val="bg2">
                    <a:lumMod val="50000"/>
                  </a:schemeClr>
                </a:solidFill>
                <a:latin typeface="Calibri"/>
                <a:cs typeface="Arial"/>
              </a:rPr>
              <a:t>kirjataan</a:t>
            </a:r>
            <a:r>
              <a:rPr lang="en-US" sz="800">
                <a:solidFill>
                  <a:schemeClr val="bg2">
                    <a:lumMod val="50000"/>
                  </a:schemeClr>
                </a:solidFill>
                <a:latin typeface="Calibri"/>
                <a:cs typeface="Arial"/>
              </a:rPr>
              <a:t> </a:t>
            </a:r>
            <a:r>
              <a:rPr lang="en-US" sz="800" err="1">
                <a:solidFill>
                  <a:schemeClr val="bg2">
                    <a:lumMod val="50000"/>
                  </a:schemeClr>
                </a:solidFill>
                <a:latin typeface="Calibri"/>
                <a:cs typeface="Arial"/>
              </a:rPr>
              <a:t>tiedot</a:t>
            </a:r>
            <a:endParaRPr lang="en-US" sz="800">
              <a:solidFill>
                <a:schemeClr val="bg2">
                  <a:lumMod val="50000"/>
                </a:schemeClr>
              </a:solidFill>
              <a:latin typeface="Calibri"/>
              <a:cs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F2F9EA-B9B2-52CA-AC8F-4633023CB400}"/>
              </a:ext>
            </a:extLst>
          </p:cNvPr>
          <p:cNvSpPr txBox="1"/>
          <p:nvPr/>
        </p:nvSpPr>
        <p:spPr>
          <a:xfrm>
            <a:off x="98961" y="2206831"/>
            <a:ext cx="2070264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err="1">
                <a:latin typeface="Calibri"/>
                <a:cs typeface="Arial"/>
              </a:rPr>
              <a:t>Kuura</a:t>
            </a:r>
            <a:r>
              <a:rPr lang="en-US" sz="1100" b="1">
                <a:latin typeface="Calibri"/>
                <a:cs typeface="Arial"/>
              </a:rPr>
              <a:t> 65+: </a:t>
            </a:r>
            <a:r>
              <a:rPr lang="en-US" sz="1000" b="1">
                <a:latin typeface="Calibri"/>
                <a:cs typeface="Arial"/>
              </a:rPr>
              <a:t>Ei </a:t>
            </a:r>
            <a:r>
              <a:rPr lang="en-US" sz="1000" b="1" err="1">
                <a:latin typeface="Calibri"/>
                <a:cs typeface="Arial"/>
              </a:rPr>
              <a:t>säännöllistä</a:t>
            </a:r>
            <a:r>
              <a:rPr lang="en-US" sz="1000" b="1">
                <a:latin typeface="Calibri"/>
                <a:cs typeface="Arial"/>
              </a:rPr>
              <a:t> </a:t>
            </a:r>
            <a:r>
              <a:rPr lang="en-US" sz="1000" b="1" err="1">
                <a:latin typeface="Calibri"/>
                <a:cs typeface="Arial"/>
              </a:rPr>
              <a:t>kotihoitoa</a:t>
            </a:r>
            <a:r>
              <a:rPr lang="en-US" sz="1000" b="1">
                <a:latin typeface="Calibri"/>
                <a:cs typeface="Arial"/>
              </a:rPr>
              <a:t>/</a:t>
            </a:r>
            <a:r>
              <a:rPr lang="en-US" sz="1000" b="1" err="1">
                <a:latin typeface="Calibri"/>
                <a:cs typeface="Arial"/>
              </a:rPr>
              <a:t>asumisen</a:t>
            </a:r>
            <a:r>
              <a:rPr lang="en-US" sz="1000" b="1">
                <a:latin typeface="Calibri"/>
                <a:cs typeface="Arial"/>
              </a:rPr>
              <a:t> </a:t>
            </a:r>
            <a:r>
              <a:rPr lang="en-US" sz="1000" b="1" err="1">
                <a:latin typeface="Calibri"/>
                <a:cs typeface="Arial"/>
              </a:rPr>
              <a:t>palveluissa</a:t>
            </a:r>
            <a:endParaRPr lang="en-US" sz="1000" b="1">
              <a:latin typeface="Calibri"/>
              <a:cs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4B5FB0-5A1E-682E-0A18-8F22F1DB54D5}"/>
              </a:ext>
            </a:extLst>
          </p:cNvPr>
          <p:cNvSpPr txBox="1"/>
          <p:nvPr/>
        </p:nvSpPr>
        <p:spPr>
          <a:xfrm>
            <a:off x="138545" y="6006935"/>
            <a:ext cx="2070264" cy="4154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err="1">
                <a:latin typeface="Calibri"/>
                <a:cs typeface="Arial"/>
              </a:rPr>
              <a:t>Kuura</a:t>
            </a:r>
            <a:r>
              <a:rPr lang="en-US" sz="1100" b="1">
                <a:latin typeface="Calibri"/>
                <a:cs typeface="Arial"/>
              </a:rPr>
              <a:t> 65+: </a:t>
            </a:r>
            <a:r>
              <a:rPr lang="en-US" sz="1000" b="1" err="1">
                <a:latin typeface="Calibri"/>
                <a:cs typeface="Arial"/>
              </a:rPr>
              <a:t>Säännöllisen</a:t>
            </a:r>
            <a:r>
              <a:rPr lang="en-US" sz="1000" b="1">
                <a:latin typeface="Calibri"/>
                <a:cs typeface="Arial"/>
              </a:rPr>
              <a:t> </a:t>
            </a:r>
            <a:r>
              <a:rPr lang="en-US" sz="1000" b="1" err="1">
                <a:latin typeface="Calibri"/>
                <a:cs typeface="Arial"/>
              </a:rPr>
              <a:t>kotihoidon</a:t>
            </a:r>
            <a:r>
              <a:rPr lang="en-US" sz="1000" b="1">
                <a:latin typeface="Calibri"/>
                <a:cs typeface="Arial"/>
              </a:rPr>
              <a:t> / </a:t>
            </a:r>
            <a:r>
              <a:rPr lang="en-US" sz="1000" b="1" err="1">
                <a:latin typeface="Calibri"/>
                <a:cs typeface="Arial"/>
              </a:rPr>
              <a:t>asumisen</a:t>
            </a:r>
            <a:r>
              <a:rPr lang="en-US" sz="1000" b="1">
                <a:latin typeface="Calibri"/>
                <a:cs typeface="Arial"/>
              </a:rPr>
              <a:t> </a:t>
            </a:r>
            <a:r>
              <a:rPr lang="en-US" sz="1000" b="1" err="1">
                <a:latin typeface="Calibri"/>
                <a:cs typeface="Arial"/>
              </a:rPr>
              <a:t>asiakas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839AA0-4A41-10F0-8709-421BF6725C18}"/>
              </a:ext>
            </a:extLst>
          </p:cNvPr>
          <p:cNvSpPr txBox="1"/>
          <p:nvPr/>
        </p:nvSpPr>
        <p:spPr>
          <a:xfrm>
            <a:off x="69272" y="4433454"/>
            <a:ext cx="2278082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 err="1">
                <a:latin typeface="Calibri"/>
                <a:cs typeface="Arial"/>
              </a:rPr>
              <a:t>Asukkaasta</a:t>
            </a:r>
            <a:r>
              <a:rPr lang="en-US" sz="1000" b="1">
                <a:latin typeface="Calibri"/>
                <a:cs typeface="Arial"/>
              </a:rPr>
              <a:t>/</a:t>
            </a:r>
            <a:r>
              <a:rPr lang="en-US" sz="1000" b="1" err="1">
                <a:latin typeface="Calibri"/>
                <a:cs typeface="Arial"/>
              </a:rPr>
              <a:t>asiakkaasta</a:t>
            </a:r>
            <a:r>
              <a:rPr lang="en-US" sz="1000" b="1">
                <a:latin typeface="Calibri"/>
                <a:cs typeface="Arial"/>
              </a:rPr>
              <a:t>-&gt; </a:t>
            </a:r>
            <a:r>
              <a:rPr lang="en-US" sz="1000" b="1" err="1">
                <a:latin typeface="Calibri"/>
                <a:cs typeface="Arial"/>
              </a:rPr>
              <a:t>potilaaksi</a:t>
            </a: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62889045-B524-F427-084E-AD5F97BD355F}"/>
              </a:ext>
            </a:extLst>
          </p:cNvPr>
          <p:cNvSpPr/>
          <p:nvPr/>
        </p:nvSpPr>
        <p:spPr>
          <a:xfrm>
            <a:off x="465117" y="4769921"/>
            <a:ext cx="227611" cy="21771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72E93B57-3093-C086-0FBD-F528C37D7804}"/>
              </a:ext>
            </a:extLst>
          </p:cNvPr>
          <p:cNvSpPr/>
          <p:nvPr/>
        </p:nvSpPr>
        <p:spPr>
          <a:xfrm>
            <a:off x="3245922" y="4463142"/>
            <a:ext cx="227611" cy="217715"/>
          </a:xfrm>
          <a:prstGeom prst="flowChartConnector">
            <a:avLst/>
          </a:prstGeom>
          <a:solidFill>
            <a:schemeClr val="bg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D70903D7-9858-9019-EC4D-9A0F777CE664}"/>
              </a:ext>
            </a:extLst>
          </p:cNvPr>
          <p:cNvSpPr/>
          <p:nvPr/>
        </p:nvSpPr>
        <p:spPr>
          <a:xfrm>
            <a:off x="4492831" y="4245428"/>
            <a:ext cx="227611" cy="217715"/>
          </a:xfrm>
          <a:prstGeom prst="flowChartConnector">
            <a:avLst/>
          </a:prstGeom>
          <a:solidFill>
            <a:schemeClr val="bg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A5C6DA84-AD5C-81AF-29ED-9C183ECF9AA5}"/>
              </a:ext>
            </a:extLst>
          </p:cNvPr>
          <p:cNvSpPr/>
          <p:nvPr/>
        </p:nvSpPr>
        <p:spPr>
          <a:xfrm>
            <a:off x="3473531" y="4433453"/>
            <a:ext cx="227611" cy="217715"/>
          </a:xfrm>
          <a:prstGeom prst="flowChartConnector">
            <a:avLst/>
          </a:prstGeom>
          <a:solidFill>
            <a:schemeClr val="bg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10D8DAFB-D02B-4C63-538B-EBFE595869FC}"/>
              </a:ext>
            </a:extLst>
          </p:cNvPr>
          <p:cNvSpPr/>
          <p:nvPr/>
        </p:nvSpPr>
        <p:spPr>
          <a:xfrm>
            <a:off x="5116286" y="3839687"/>
            <a:ext cx="227611" cy="217715"/>
          </a:xfrm>
          <a:prstGeom prst="flowChartConnector">
            <a:avLst/>
          </a:prstGeom>
          <a:solidFill>
            <a:schemeClr val="bg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5DDE8136-0570-B1B7-169A-F76A5C56798F}"/>
              </a:ext>
            </a:extLst>
          </p:cNvPr>
          <p:cNvSpPr/>
          <p:nvPr/>
        </p:nvSpPr>
        <p:spPr>
          <a:xfrm>
            <a:off x="6452260" y="3513116"/>
            <a:ext cx="227611" cy="217715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6A6EA228-CA1F-A047-32C4-6470A509F5F1}"/>
              </a:ext>
            </a:extLst>
          </p:cNvPr>
          <p:cNvSpPr/>
          <p:nvPr/>
        </p:nvSpPr>
        <p:spPr>
          <a:xfrm>
            <a:off x="9094520" y="3255817"/>
            <a:ext cx="227611" cy="217715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79437515-C2E9-4630-8871-85F85956A229}"/>
              </a:ext>
            </a:extLst>
          </p:cNvPr>
          <p:cNvSpPr/>
          <p:nvPr/>
        </p:nvSpPr>
        <p:spPr>
          <a:xfrm>
            <a:off x="7283532" y="3404259"/>
            <a:ext cx="227611" cy="217715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D3E5E7E5-16A0-0E59-E88F-965340E05D88}"/>
              </a:ext>
            </a:extLst>
          </p:cNvPr>
          <p:cNvSpPr/>
          <p:nvPr/>
        </p:nvSpPr>
        <p:spPr>
          <a:xfrm>
            <a:off x="10954987" y="3166751"/>
            <a:ext cx="227611" cy="217715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BD2CFD9-59A9-6CF2-D8B2-6E59EEC95843}"/>
              </a:ext>
            </a:extLst>
          </p:cNvPr>
          <p:cNvCxnSpPr/>
          <p:nvPr/>
        </p:nvCxnSpPr>
        <p:spPr>
          <a:xfrm flipH="1">
            <a:off x="694707" y="3516085"/>
            <a:ext cx="65315" cy="45918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44BB3BAA-25E3-B2BA-0456-4831BEE752BB}"/>
              </a:ext>
            </a:extLst>
          </p:cNvPr>
          <p:cNvSpPr/>
          <p:nvPr/>
        </p:nvSpPr>
        <p:spPr>
          <a:xfrm>
            <a:off x="534389" y="3908960"/>
            <a:ext cx="227611" cy="21771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5C151D5A-45C6-235D-4167-F20A8C3821C4}"/>
              </a:ext>
            </a:extLst>
          </p:cNvPr>
          <p:cNvSpPr/>
          <p:nvPr/>
        </p:nvSpPr>
        <p:spPr>
          <a:xfrm>
            <a:off x="6264234" y="3552700"/>
            <a:ext cx="227611" cy="217715"/>
          </a:xfrm>
          <a:prstGeom prst="flowChartConnector">
            <a:avLst/>
          </a:prstGeom>
          <a:solidFill>
            <a:schemeClr val="bg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956159E7-5EA7-2174-1FD0-708465992EE1}"/>
              </a:ext>
            </a:extLst>
          </p:cNvPr>
          <p:cNvSpPr/>
          <p:nvPr/>
        </p:nvSpPr>
        <p:spPr>
          <a:xfrm>
            <a:off x="7174675" y="3404259"/>
            <a:ext cx="227611" cy="217715"/>
          </a:xfrm>
          <a:prstGeom prst="flowChartConnector">
            <a:avLst/>
          </a:prstGeom>
          <a:solidFill>
            <a:schemeClr val="bg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0AEB29-17BE-F60A-9518-363B5F00B985}"/>
              </a:ext>
            </a:extLst>
          </p:cNvPr>
          <p:cNvSpPr txBox="1"/>
          <p:nvPr/>
        </p:nvSpPr>
        <p:spPr>
          <a:xfrm>
            <a:off x="7253843" y="3829790"/>
            <a:ext cx="141712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b="1" err="1">
                <a:latin typeface="Arial"/>
                <a:cs typeface="Arial"/>
              </a:rPr>
              <a:t>Turvallisen</a:t>
            </a:r>
            <a:r>
              <a:rPr lang="en-US" sz="800" b="1">
                <a:latin typeface="Arial"/>
                <a:cs typeface="Arial"/>
              </a:rPr>
              <a:t> </a:t>
            </a:r>
            <a:r>
              <a:rPr lang="en-US" sz="800" b="1" err="1">
                <a:latin typeface="Arial"/>
                <a:cs typeface="Arial"/>
              </a:rPr>
              <a:t>kotiutuksen</a:t>
            </a:r>
            <a:r>
              <a:rPr lang="en-US" sz="800" b="1">
                <a:latin typeface="Arial"/>
                <a:cs typeface="Arial"/>
              </a:rPr>
              <a:t> </a:t>
            </a:r>
            <a:r>
              <a:rPr lang="en-US" sz="800" b="1" err="1">
                <a:latin typeface="Arial"/>
                <a:cs typeface="Arial"/>
              </a:rPr>
              <a:t>muistilista</a:t>
            </a:r>
            <a:r>
              <a:rPr lang="en-US" sz="800">
                <a:latin typeface="Arial"/>
                <a:cs typeface="Arial"/>
              </a:rPr>
              <a:t> (</a:t>
            </a:r>
            <a:r>
              <a:rPr lang="en-US" sz="800" err="1">
                <a:latin typeface="Arial"/>
                <a:cs typeface="Arial"/>
              </a:rPr>
              <a:t>ammattilaiselle</a:t>
            </a:r>
            <a:r>
              <a:rPr lang="en-US" sz="800">
                <a:latin typeface="Arial"/>
                <a:cs typeface="Arial"/>
              </a:rPr>
              <a:t>)</a:t>
            </a:r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8F5E516-A52C-3CD6-D86D-5321C4E92844}"/>
              </a:ext>
            </a:extLst>
          </p:cNvPr>
          <p:cNvSpPr txBox="1"/>
          <p:nvPr/>
        </p:nvSpPr>
        <p:spPr>
          <a:xfrm>
            <a:off x="6076205" y="4017816"/>
            <a:ext cx="1397329" cy="5815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err="1">
                <a:latin typeface="Arial"/>
                <a:cs typeface="Arial"/>
              </a:rPr>
              <a:t>Kotikuntoisuuden</a:t>
            </a:r>
            <a:r>
              <a:rPr lang="en-US" sz="800">
                <a:latin typeface="Arial"/>
                <a:cs typeface="Arial"/>
              </a:rPr>
              <a:t> ja </a:t>
            </a:r>
            <a:r>
              <a:rPr lang="en-US" sz="800" err="1">
                <a:latin typeface="Arial"/>
                <a:cs typeface="Arial"/>
              </a:rPr>
              <a:t>jatkohoito-ohjeiden</a:t>
            </a:r>
            <a:r>
              <a:rPr lang="en-US" sz="800">
                <a:latin typeface="Arial"/>
                <a:cs typeface="Arial"/>
              </a:rPr>
              <a:t>, </a:t>
            </a:r>
            <a:r>
              <a:rPr lang="en-US" sz="800" err="1">
                <a:latin typeface="Arial"/>
                <a:cs typeface="Arial"/>
              </a:rPr>
              <a:t>lääkelistojen</a:t>
            </a:r>
            <a:r>
              <a:rPr lang="en-US" sz="800">
                <a:latin typeface="Arial"/>
                <a:cs typeface="Arial"/>
              </a:rPr>
              <a:t> </a:t>
            </a:r>
            <a:r>
              <a:rPr lang="en-US" sz="800" err="1">
                <a:latin typeface="Arial"/>
                <a:cs typeface="Arial"/>
              </a:rPr>
              <a:t>yms</a:t>
            </a:r>
            <a:r>
              <a:rPr lang="en-US" sz="800">
                <a:latin typeface="Arial"/>
                <a:cs typeface="Arial"/>
              </a:rPr>
              <a:t>. </a:t>
            </a:r>
            <a:r>
              <a:rPr lang="en-US" sz="800" err="1">
                <a:latin typeface="Arial"/>
                <a:cs typeface="Arial"/>
              </a:rPr>
              <a:t>varmistaminen</a:t>
            </a:r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AB00345-360B-E66F-5E4F-3599482F3731}"/>
              </a:ext>
            </a:extLst>
          </p:cNvPr>
          <p:cNvSpPr txBox="1"/>
          <p:nvPr/>
        </p:nvSpPr>
        <p:spPr>
          <a:xfrm>
            <a:off x="4631375" y="4502726"/>
            <a:ext cx="170411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err="1">
                <a:latin typeface="Arial"/>
                <a:cs typeface="Arial"/>
              </a:rPr>
              <a:t>Yhteistyö</a:t>
            </a:r>
            <a:r>
              <a:rPr lang="en-US" sz="800">
                <a:latin typeface="Arial"/>
                <a:cs typeface="Arial"/>
              </a:rPr>
              <a:t> ja </a:t>
            </a:r>
            <a:r>
              <a:rPr lang="en-US" sz="800" err="1">
                <a:latin typeface="Arial"/>
                <a:cs typeface="Arial"/>
              </a:rPr>
              <a:t>tiedottaminen</a:t>
            </a:r>
            <a:r>
              <a:rPr lang="en-US" sz="800">
                <a:latin typeface="Arial"/>
                <a:cs typeface="Arial"/>
              </a:rPr>
              <a:t> </a:t>
            </a:r>
            <a:r>
              <a:rPr lang="en-US" sz="800" err="1">
                <a:latin typeface="Arial"/>
                <a:cs typeface="Arial"/>
              </a:rPr>
              <a:t>läheisten</a:t>
            </a:r>
            <a:r>
              <a:rPr lang="en-US" sz="800">
                <a:latin typeface="Arial"/>
                <a:cs typeface="Arial"/>
              </a:rPr>
              <a:t>/ </a:t>
            </a:r>
            <a:r>
              <a:rPr lang="en-US" sz="800" err="1">
                <a:latin typeface="Arial"/>
                <a:cs typeface="Arial"/>
              </a:rPr>
              <a:t>omaisten</a:t>
            </a:r>
            <a:r>
              <a:rPr lang="en-US" sz="800">
                <a:latin typeface="Arial"/>
                <a:cs typeface="Arial"/>
              </a:rPr>
              <a:t>, </a:t>
            </a:r>
            <a:r>
              <a:rPr lang="en-US" sz="800" err="1">
                <a:latin typeface="Arial"/>
                <a:cs typeface="Arial"/>
              </a:rPr>
              <a:t>kotiutushoitajan</a:t>
            </a:r>
            <a:r>
              <a:rPr lang="en-US" sz="800">
                <a:latin typeface="Arial"/>
                <a:cs typeface="Arial"/>
              </a:rPr>
              <a:t>/ -</a:t>
            </a:r>
            <a:r>
              <a:rPr lang="en-US" sz="800" err="1">
                <a:latin typeface="Arial"/>
                <a:cs typeface="Arial"/>
              </a:rPr>
              <a:t>tiimin</a:t>
            </a:r>
            <a:r>
              <a:rPr lang="en-US" sz="800">
                <a:latin typeface="Arial"/>
                <a:cs typeface="Arial"/>
              </a:rPr>
              <a:t>, </a:t>
            </a:r>
            <a:r>
              <a:rPr lang="en-US" sz="800" err="1">
                <a:latin typeface="Arial"/>
                <a:cs typeface="Arial"/>
              </a:rPr>
              <a:t>palveluohjauksen</a:t>
            </a:r>
            <a:r>
              <a:rPr lang="en-US" sz="800">
                <a:latin typeface="Arial"/>
                <a:cs typeface="Arial"/>
              </a:rPr>
              <a:t> ja </a:t>
            </a:r>
            <a:r>
              <a:rPr lang="en-US" sz="800" err="1">
                <a:latin typeface="Arial"/>
                <a:cs typeface="Arial"/>
              </a:rPr>
              <a:t>osaston</a:t>
            </a:r>
            <a:r>
              <a:rPr lang="en-US" sz="800">
                <a:latin typeface="Arial"/>
                <a:cs typeface="Arial"/>
              </a:rPr>
              <a:t> </a:t>
            </a:r>
            <a:r>
              <a:rPr lang="en-US" sz="800" err="1">
                <a:latin typeface="Arial"/>
                <a:cs typeface="Arial"/>
              </a:rPr>
              <a:t>välillä</a:t>
            </a:r>
            <a:endParaRPr lang="en-US" sz="800">
              <a:latin typeface="Arial"/>
              <a:cs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AAA0E6A-74A0-CF16-8214-474F796EBCC6}"/>
              </a:ext>
            </a:extLst>
          </p:cNvPr>
          <p:cNvSpPr txBox="1"/>
          <p:nvPr/>
        </p:nvSpPr>
        <p:spPr>
          <a:xfrm>
            <a:off x="3770414" y="3127165"/>
            <a:ext cx="180306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err="1">
                <a:latin typeface="Arial"/>
                <a:cs typeface="Arial"/>
              </a:rPr>
              <a:t>Moniammatillinen</a:t>
            </a:r>
            <a:r>
              <a:rPr lang="en-US" sz="800">
                <a:latin typeface="Arial"/>
                <a:cs typeface="Arial"/>
              </a:rPr>
              <a:t> </a:t>
            </a:r>
            <a:r>
              <a:rPr lang="en-US" sz="800" err="1">
                <a:latin typeface="Arial"/>
                <a:cs typeface="Arial"/>
              </a:rPr>
              <a:t>kotikuntoisuutta</a:t>
            </a:r>
            <a:r>
              <a:rPr lang="en-US" sz="800">
                <a:latin typeface="Arial"/>
                <a:cs typeface="Arial"/>
              </a:rPr>
              <a:t> </a:t>
            </a:r>
            <a:r>
              <a:rPr lang="en-US" sz="800" err="1">
                <a:latin typeface="Arial"/>
                <a:cs typeface="Arial"/>
              </a:rPr>
              <a:t>edistävä</a:t>
            </a:r>
            <a:r>
              <a:rPr lang="en-US" sz="800">
                <a:latin typeface="Arial"/>
                <a:cs typeface="Arial"/>
              </a:rPr>
              <a:t> </a:t>
            </a:r>
            <a:r>
              <a:rPr lang="en-US" sz="800" err="1">
                <a:latin typeface="Arial"/>
                <a:cs typeface="Arial"/>
              </a:rPr>
              <a:t>yhteistyö</a:t>
            </a:r>
            <a:r>
              <a:rPr lang="en-US" sz="800">
                <a:latin typeface="Arial"/>
                <a:cs typeface="Arial"/>
              </a:rPr>
              <a:t> ja </a:t>
            </a:r>
            <a:r>
              <a:rPr lang="en-US" sz="800" err="1">
                <a:latin typeface="Arial"/>
                <a:cs typeface="Arial"/>
              </a:rPr>
              <a:t>toiminta</a:t>
            </a:r>
            <a:r>
              <a:rPr lang="en-US" sz="800">
                <a:latin typeface="Arial"/>
                <a:cs typeface="Arial"/>
              </a:rPr>
              <a:t> </a:t>
            </a:r>
            <a:r>
              <a:rPr lang="en-US" sz="800" err="1">
                <a:latin typeface="Arial"/>
                <a:cs typeface="Arial"/>
              </a:rPr>
              <a:t>potilaan</a:t>
            </a:r>
            <a:r>
              <a:rPr lang="en-US" sz="800">
                <a:latin typeface="Arial"/>
                <a:cs typeface="Arial"/>
              </a:rPr>
              <a:t> </a:t>
            </a:r>
            <a:r>
              <a:rPr lang="en-US" sz="800" err="1">
                <a:latin typeface="Arial"/>
                <a:cs typeface="Arial"/>
              </a:rPr>
              <a:t>tarpeiden</a:t>
            </a:r>
            <a:r>
              <a:rPr lang="en-US" sz="800">
                <a:latin typeface="Arial"/>
                <a:cs typeface="Arial"/>
              </a:rPr>
              <a:t> </a:t>
            </a:r>
            <a:r>
              <a:rPr lang="en-US" sz="800" err="1">
                <a:latin typeface="Arial"/>
                <a:cs typeface="Arial"/>
              </a:rPr>
              <a:t>mukaisesti</a:t>
            </a:r>
            <a:r>
              <a:rPr lang="en-US" sz="800">
                <a:latin typeface="Arial"/>
                <a:cs typeface="Arial"/>
              </a:rPr>
              <a:t> (</a:t>
            </a:r>
            <a:r>
              <a:rPr lang="en-US" sz="800" err="1">
                <a:latin typeface="Arial"/>
                <a:cs typeface="Arial"/>
              </a:rPr>
              <a:t>oikeat</a:t>
            </a:r>
            <a:r>
              <a:rPr lang="en-US" sz="800">
                <a:latin typeface="Arial"/>
                <a:cs typeface="Arial"/>
              </a:rPr>
              <a:t> </a:t>
            </a:r>
            <a:r>
              <a:rPr lang="en-US" sz="800" err="1">
                <a:latin typeface="Arial"/>
                <a:cs typeface="Arial"/>
              </a:rPr>
              <a:t>ammattilaiset</a:t>
            </a:r>
            <a:r>
              <a:rPr lang="en-US" sz="800">
                <a:latin typeface="Arial"/>
                <a:cs typeface="Arial"/>
              </a:rPr>
              <a:t> </a:t>
            </a:r>
            <a:r>
              <a:rPr lang="en-US" sz="800" err="1">
                <a:latin typeface="Arial"/>
                <a:cs typeface="Arial"/>
              </a:rPr>
              <a:t>oikeaan</a:t>
            </a:r>
            <a:r>
              <a:rPr lang="en-US" sz="800">
                <a:latin typeface="Arial"/>
                <a:cs typeface="Arial"/>
              </a:rPr>
              <a:t> </a:t>
            </a:r>
            <a:r>
              <a:rPr lang="en-US" sz="800" err="1">
                <a:latin typeface="Arial"/>
                <a:cs typeface="Arial"/>
              </a:rPr>
              <a:t>aikaan</a:t>
            </a:r>
            <a:r>
              <a:rPr lang="en-US" sz="800">
                <a:latin typeface="Arial"/>
                <a:cs typeface="Arial"/>
              </a:rPr>
              <a:t>)</a:t>
            </a:r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86390B9-8D92-2143-39DC-054650088C39}"/>
              </a:ext>
            </a:extLst>
          </p:cNvPr>
          <p:cNvSpPr txBox="1"/>
          <p:nvPr/>
        </p:nvSpPr>
        <p:spPr>
          <a:xfrm>
            <a:off x="3047999" y="4849089"/>
            <a:ext cx="159525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err="1">
                <a:latin typeface="Arial"/>
                <a:cs typeface="Arial"/>
              </a:rPr>
              <a:t>Aktiivinen</a:t>
            </a:r>
            <a:r>
              <a:rPr lang="en-US" sz="800">
                <a:latin typeface="Arial"/>
                <a:cs typeface="Arial"/>
              </a:rPr>
              <a:t> </a:t>
            </a:r>
            <a:r>
              <a:rPr lang="en-US" sz="800" err="1">
                <a:latin typeface="Arial"/>
                <a:cs typeface="Arial"/>
              </a:rPr>
              <a:t>kotikuntoisuuden</a:t>
            </a:r>
            <a:r>
              <a:rPr lang="en-US" sz="800">
                <a:latin typeface="Arial"/>
                <a:cs typeface="Arial"/>
              </a:rPr>
              <a:t> </a:t>
            </a:r>
            <a:r>
              <a:rPr lang="en-US" sz="800" err="1">
                <a:latin typeface="Arial"/>
                <a:cs typeface="Arial"/>
              </a:rPr>
              <a:t>parantaminen</a:t>
            </a:r>
            <a:r>
              <a:rPr lang="en-US" sz="800">
                <a:latin typeface="Arial"/>
                <a:cs typeface="Arial"/>
              </a:rPr>
              <a:t> ja </a:t>
            </a:r>
            <a:r>
              <a:rPr lang="en-US" sz="800" err="1">
                <a:latin typeface="Arial"/>
                <a:cs typeface="Arial"/>
              </a:rPr>
              <a:t>kotiutuksen</a:t>
            </a:r>
            <a:r>
              <a:rPr lang="en-US" sz="800">
                <a:latin typeface="Arial"/>
                <a:cs typeface="Arial"/>
              </a:rPr>
              <a:t> </a:t>
            </a:r>
            <a:r>
              <a:rPr lang="en-US" sz="800" err="1">
                <a:latin typeface="Arial"/>
                <a:cs typeface="Arial"/>
              </a:rPr>
              <a:t>suunnittelu</a:t>
            </a:r>
            <a:r>
              <a:rPr lang="en-US" sz="800">
                <a:latin typeface="Arial"/>
                <a:cs typeface="Arial"/>
              </a:rPr>
              <a:t> </a:t>
            </a:r>
            <a:r>
              <a:rPr lang="en-US" sz="800" err="1">
                <a:latin typeface="Arial"/>
                <a:cs typeface="Arial"/>
              </a:rPr>
              <a:t>aloitetaan</a:t>
            </a:r>
            <a:r>
              <a:rPr lang="en-US" sz="800">
                <a:latin typeface="Arial"/>
                <a:cs typeface="Arial"/>
              </a:rPr>
              <a:t> (</a:t>
            </a:r>
            <a:r>
              <a:rPr lang="en-US" sz="800" err="1">
                <a:latin typeface="Arial"/>
                <a:cs typeface="Arial"/>
              </a:rPr>
              <a:t>alustavan</a:t>
            </a:r>
            <a:r>
              <a:rPr lang="en-US" sz="800">
                <a:latin typeface="Arial"/>
                <a:cs typeface="Arial"/>
              </a:rPr>
              <a:t> </a:t>
            </a:r>
            <a:r>
              <a:rPr lang="en-US" sz="800" err="1">
                <a:latin typeface="Arial"/>
                <a:cs typeface="Arial"/>
              </a:rPr>
              <a:t>kotiutuspäivän</a:t>
            </a:r>
            <a:r>
              <a:rPr lang="en-US" sz="800">
                <a:latin typeface="Arial"/>
                <a:cs typeface="Arial"/>
              </a:rPr>
              <a:t> </a:t>
            </a:r>
            <a:r>
              <a:rPr lang="en-US" sz="800" err="1">
                <a:latin typeface="Arial"/>
                <a:cs typeface="Arial"/>
              </a:rPr>
              <a:t>määrittäminen</a:t>
            </a:r>
            <a:r>
              <a:rPr lang="en-US" sz="800">
                <a:latin typeface="Arial"/>
                <a:cs typeface="Arial"/>
              </a:rPr>
              <a:t>, </a:t>
            </a:r>
            <a:r>
              <a:rPr lang="en-US" sz="800" err="1">
                <a:latin typeface="Arial"/>
                <a:cs typeface="Arial"/>
              </a:rPr>
              <a:t>jos</a:t>
            </a:r>
            <a:r>
              <a:rPr lang="en-US" sz="800">
                <a:latin typeface="Arial"/>
                <a:cs typeface="Arial"/>
              </a:rPr>
              <a:t> </a:t>
            </a:r>
            <a:r>
              <a:rPr lang="en-US" sz="800" err="1">
                <a:latin typeface="Arial"/>
                <a:cs typeface="Arial"/>
              </a:rPr>
              <a:t>mahdollista</a:t>
            </a:r>
            <a:r>
              <a:rPr lang="en-US" sz="800">
                <a:latin typeface="Arial"/>
                <a:cs typeface="Arial"/>
              </a:rPr>
              <a:t>)</a:t>
            </a:r>
            <a:endParaRPr lang="en-US" sz="800">
              <a:cs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F5DCFF-8351-02CE-27E9-CDECA8C16C4D}"/>
              </a:ext>
            </a:extLst>
          </p:cNvPr>
          <p:cNvSpPr txBox="1"/>
          <p:nvPr/>
        </p:nvSpPr>
        <p:spPr>
          <a:xfrm>
            <a:off x="1464622" y="5047011"/>
            <a:ext cx="145670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err="1">
                <a:latin typeface="Arial"/>
                <a:cs typeface="Arial"/>
              </a:rPr>
              <a:t>Vastaanottavan</a:t>
            </a:r>
            <a:r>
              <a:rPr lang="en-US" sz="800">
                <a:latin typeface="Arial"/>
                <a:cs typeface="Arial"/>
              </a:rPr>
              <a:t> </a:t>
            </a:r>
            <a:r>
              <a:rPr lang="en-US" sz="800" err="1">
                <a:latin typeface="Arial"/>
                <a:cs typeface="Arial"/>
              </a:rPr>
              <a:t>tahon</a:t>
            </a:r>
            <a:r>
              <a:rPr lang="en-US" sz="800">
                <a:latin typeface="Arial"/>
                <a:cs typeface="Arial"/>
              </a:rPr>
              <a:t> </a:t>
            </a:r>
            <a:r>
              <a:rPr lang="en-US" sz="800" err="1">
                <a:latin typeface="Arial"/>
                <a:cs typeface="Arial"/>
              </a:rPr>
              <a:t>ammattilainen</a:t>
            </a:r>
            <a:r>
              <a:rPr lang="en-US" sz="800">
                <a:latin typeface="Arial"/>
                <a:cs typeface="Arial"/>
              </a:rPr>
              <a:t> </a:t>
            </a:r>
            <a:r>
              <a:rPr lang="en-US" sz="800" err="1">
                <a:latin typeface="Arial"/>
                <a:cs typeface="Arial"/>
              </a:rPr>
              <a:t>kirjaa</a:t>
            </a:r>
            <a:r>
              <a:rPr lang="en-US" sz="800">
                <a:latin typeface="Arial"/>
                <a:cs typeface="Arial"/>
              </a:rPr>
              <a:t> </a:t>
            </a:r>
            <a:r>
              <a:rPr lang="en-US" sz="800" err="1">
                <a:latin typeface="Arial"/>
                <a:cs typeface="Arial"/>
              </a:rPr>
              <a:t>tiedot</a:t>
            </a:r>
            <a:r>
              <a:rPr lang="en-US" sz="800">
                <a:latin typeface="Arial"/>
                <a:cs typeface="Arial"/>
              </a:rPr>
              <a:t> </a:t>
            </a:r>
            <a:r>
              <a:rPr lang="en-US" sz="800" err="1">
                <a:latin typeface="Arial"/>
                <a:cs typeface="Arial"/>
              </a:rPr>
              <a:t>potilastietojärjestelmään</a:t>
            </a:r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879D736-D84B-1F6A-DB6D-4E08739711D9}"/>
              </a:ext>
            </a:extLst>
          </p:cNvPr>
          <p:cNvSpPr txBox="1"/>
          <p:nvPr/>
        </p:nvSpPr>
        <p:spPr>
          <a:xfrm>
            <a:off x="-2" y="5106388"/>
            <a:ext cx="152597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err="1">
                <a:latin typeface="Arial"/>
                <a:cs typeface="Arial"/>
              </a:rPr>
              <a:t>Kotihoidon</a:t>
            </a:r>
            <a:r>
              <a:rPr lang="en-US" sz="800">
                <a:latin typeface="Arial"/>
                <a:cs typeface="Arial"/>
              </a:rPr>
              <a:t> tai </a:t>
            </a:r>
            <a:r>
              <a:rPr lang="en-US" sz="800" err="1">
                <a:latin typeface="Arial"/>
                <a:cs typeface="Arial"/>
              </a:rPr>
              <a:t>asumispalveluiden</a:t>
            </a:r>
            <a:r>
              <a:rPr lang="en-US" sz="800">
                <a:latin typeface="Arial"/>
                <a:cs typeface="Arial"/>
              </a:rPr>
              <a:t> </a:t>
            </a:r>
            <a:r>
              <a:rPr lang="en-US" sz="800" err="1">
                <a:latin typeface="Arial"/>
                <a:cs typeface="Arial"/>
              </a:rPr>
              <a:t>asiakas</a:t>
            </a:r>
            <a:r>
              <a:rPr lang="en-US" sz="800">
                <a:latin typeface="Arial"/>
                <a:cs typeface="Arial"/>
              </a:rPr>
              <a:t> </a:t>
            </a:r>
            <a:r>
              <a:rPr lang="en-US" sz="800" err="1">
                <a:latin typeface="Arial"/>
                <a:cs typeface="Arial"/>
              </a:rPr>
              <a:t>saapuu</a:t>
            </a:r>
            <a:r>
              <a:rPr lang="en-US" sz="800">
                <a:latin typeface="Arial"/>
                <a:cs typeface="Arial"/>
              </a:rPr>
              <a:t> </a:t>
            </a:r>
            <a:r>
              <a:rPr lang="en-US" sz="800" err="1">
                <a:latin typeface="Arial"/>
                <a:cs typeface="Arial"/>
              </a:rPr>
              <a:t>sairaalapalveluihin</a:t>
            </a:r>
            <a:r>
              <a:rPr lang="en-US" sz="800">
                <a:latin typeface="Arial"/>
                <a:cs typeface="Arial"/>
              </a:rPr>
              <a:t> </a:t>
            </a:r>
            <a:r>
              <a:rPr lang="en-US" sz="800" err="1">
                <a:latin typeface="Arial"/>
                <a:cs typeface="Arial"/>
              </a:rPr>
              <a:t>läheisen</a:t>
            </a:r>
            <a:r>
              <a:rPr lang="en-US" sz="800">
                <a:latin typeface="Arial"/>
                <a:cs typeface="Arial"/>
              </a:rPr>
              <a:t>/ </a:t>
            </a:r>
            <a:r>
              <a:rPr lang="en-US" sz="800" err="1">
                <a:latin typeface="Arial"/>
                <a:cs typeface="Arial"/>
              </a:rPr>
              <a:t>ammattilaisen</a:t>
            </a:r>
            <a:r>
              <a:rPr lang="en-US" sz="800">
                <a:latin typeface="Arial"/>
                <a:cs typeface="Arial"/>
              </a:rPr>
              <a:t> </a:t>
            </a:r>
            <a:r>
              <a:rPr lang="en-US" sz="800" err="1">
                <a:latin typeface="Arial"/>
                <a:cs typeface="Arial"/>
              </a:rPr>
              <a:t>lähettämänä</a:t>
            </a:r>
            <a:r>
              <a:rPr lang="en-US" sz="800">
                <a:latin typeface="Arial"/>
                <a:cs typeface="Arial"/>
              </a:rPr>
              <a:t> -&gt; </a:t>
            </a:r>
            <a:r>
              <a:rPr lang="en-US" sz="800" b="1" err="1">
                <a:latin typeface="Arial"/>
                <a:cs typeface="Arial"/>
              </a:rPr>
              <a:t>Lähettävän</a:t>
            </a:r>
            <a:r>
              <a:rPr lang="en-US" sz="800" b="1">
                <a:latin typeface="Arial"/>
                <a:cs typeface="Arial"/>
              </a:rPr>
              <a:t> </a:t>
            </a:r>
            <a:r>
              <a:rPr lang="en-US" sz="800" b="1" err="1">
                <a:latin typeface="Arial"/>
                <a:cs typeface="Arial"/>
              </a:rPr>
              <a:t>tahon</a:t>
            </a:r>
            <a:r>
              <a:rPr lang="en-US" sz="800" b="1">
                <a:latin typeface="Arial"/>
                <a:cs typeface="Arial"/>
              </a:rPr>
              <a:t> </a:t>
            </a:r>
            <a:r>
              <a:rPr lang="en-US" sz="800" b="1" err="1">
                <a:latin typeface="Arial"/>
                <a:cs typeface="Arial"/>
              </a:rPr>
              <a:t>esitietolomake</a:t>
            </a:r>
            <a:r>
              <a:rPr lang="en-US" sz="800">
                <a:latin typeface="Arial"/>
                <a:cs typeface="Arial"/>
              </a:rPr>
              <a:t> </a:t>
            </a:r>
            <a:r>
              <a:rPr lang="en-US" sz="800" err="1">
                <a:latin typeface="Arial"/>
                <a:cs typeface="Arial"/>
              </a:rPr>
              <a:t>mukana</a:t>
            </a:r>
            <a:endParaRPr lang="en-US" sz="800" err="1">
              <a:cs typeface="Arial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8302840-E1A5-76AC-9D76-E71DA8FA8C40}"/>
              </a:ext>
            </a:extLst>
          </p:cNvPr>
          <p:cNvSpPr txBox="1"/>
          <p:nvPr/>
        </p:nvSpPr>
        <p:spPr>
          <a:xfrm>
            <a:off x="1326075" y="3513114"/>
            <a:ext cx="192182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err="1">
                <a:latin typeface="Arial"/>
                <a:cs typeface="Arial"/>
              </a:rPr>
              <a:t>Havaittu</a:t>
            </a:r>
            <a:r>
              <a:rPr lang="en-US" sz="800">
                <a:latin typeface="Arial"/>
                <a:cs typeface="Arial"/>
              </a:rPr>
              <a:t> </a:t>
            </a:r>
            <a:r>
              <a:rPr lang="en-US" sz="800" err="1">
                <a:latin typeface="Arial"/>
                <a:cs typeface="Arial"/>
              </a:rPr>
              <a:t>huoli</a:t>
            </a:r>
            <a:r>
              <a:rPr lang="en-US" sz="800">
                <a:latin typeface="Arial"/>
                <a:cs typeface="Arial"/>
              </a:rPr>
              <a:t> </a:t>
            </a:r>
            <a:r>
              <a:rPr lang="en-US" sz="800" err="1">
                <a:latin typeface="Arial"/>
                <a:cs typeface="Arial"/>
              </a:rPr>
              <a:t>ilmoitetaan</a:t>
            </a:r>
            <a:r>
              <a:rPr lang="en-US" sz="800">
                <a:latin typeface="Arial"/>
                <a:cs typeface="Arial"/>
              </a:rPr>
              <a:t> </a:t>
            </a:r>
            <a:r>
              <a:rPr lang="en-US" sz="800" err="1">
                <a:latin typeface="Arial"/>
                <a:cs typeface="Arial"/>
              </a:rPr>
              <a:t>eteenpäin</a:t>
            </a:r>
            <a:r>
              <a:rPr lang="en-US" sz="800">
                <a:latin typeface="Arial"/>
                <a:cs typeface="Arial"/>
              </a:rPr>
              <a:t> </a:t>
            </a:r>
            <a:r>
              <a:rPr lang="en-US" sz="800" err="1">
                <a:latin typeface="Arial"/>
                <a:cs typeface="Arial"/>
              </a:rPr>
              <a:t>ohjeiden</a:t>
            </a:r>
            <a:r>
              <a:rPr lang="en-US" sz="800">
                <a:latin typeface="Arial"/>
                <a:cs typeface="Arial"/>
              </a:rPr>
              <a:t> </a:t>
            </a:r>
            <a:r>
              <a:rPr lang="en-US" sz="800" err="1">
                <a:latin typeface="Arial"/>
                <a:cs typeface="Arial"/>
              </a:rPr>
              <a:t>mukaisesti</a:t>
            </a:r>
            <a:r>
              <a:rPr lang="en-US" sz="800">
                <a:latin typeface="Arial"/>
                <a:cs typeface="Arial"/>
              </a:rPr>
              <a:t> ja </a:t>
            </a:r>
            <a:r>
              <a:rPr lang="en-US" sz="800" err="1">
                <a:latin typeface="Arial"/>
                <a:cs typeface="Arial"/>
              </a:rPr>
              <a:t>palvelujen</a:t>
            </a:r>
            <a:r>
              <a:rPr lang="en-US" sz="800">
                <a:latin typeface="Arial"/>
                <a:cs typeface="Arial"/>
              </a:rPr>
              <a:t> </a:t>
            </a:r>
            <a:r>
              <a:rPr lang="en-US" sz="800" err="1">
                <a:latin typeface="Arial"/>
                <a:cs typeface="Arial"/>
              </a:rPr>
              <a:t>tarpeen</a:t>
            </a:r>
            <a:r>
              <a:rPr lang="en-US" sz="800">
                <a:latin typeface="Arial"/>
                <a:cs typeface="Arial"/>
              </a:rPr>
              <a:t> </a:t>
            </a:r>
            <a:r>
              <a:rPr lang="en-US" sz="800" err="1">
                <a:latin typeface="Arial"/>
                <a:cs typeface="Arial"/>
              </a:rPr>
              <a:t>arviointiprosessi</a:t>
            </a:r>
            <a:r>
              <a:rPr lang="en-US" sz="800">
                <a:latin typeface="Arial"/>
                <a:cs typeface="Arial"/>
              </a:rPr>
              <a:t> </a:t>
            </a:r>
            <a:r>
              <a:rPr lang="en-US" sz="800" err="1">
                <a:latin typeface="Arial"/>
                <a:cs typeface="Arial"/>
              </a:rPr>
              <a:t>aloitetaan</a:t>
            </a:r>
            <a:r>
              <a:rPr lang="en-US" sz="800">
                <a:latin typeface="Arial"/>
                <a:cs typeface="Arial"/>
              </a:rPr>
              <a:t> (</a:t>
            </a:r>
            <a:r>
              <a:rPr lang="en-US" sz="800" err="1">
                <a:latin typeface="Arial"/>
                <a:cs typeface="Arial"/>
              </a:rPr>
              <a:t>oikeat</a:t>
            </a:r>
            <a:r>
              <a:rPr lang="en-US" sz="800">
                <a:latin typeface="Arial"/>
                <a:cs typeface="Arial"/>
              </a:rPr>
              <a:t> </a:t>
            </a:r>
            <a:r>
              <a:rPr lang="en-US" sz="800" err="1">
                <a:latin typeface="Arial"/>
                <a:cs typeface="Arial"/>
              </a:rPr>
              <a:t>ammattilaiset</a:t>
            </a:r>
            <a:r>
              <a:rPr lang="en-US" sz="800">
                <a:latin typeface="Arial"/>
                <a:cs typeface="Arial"/>
              </a:rPr>
              <a:t> </a:t>
            </a:r>
            <a:r>
              <a:rPr lang="en-US" sz="800" err="1">
                <a:latin typeface="Arial"/>
                <a:cs typeface="Arial"/>
              </a:rPr>
              <a:t>oikeaan</a:t>
            </a:r>
            <a:r>
              <a:rPr lang="en-US" sz="800">
                <a:latin typeface="Arial"/>
                <a:cs typeface="Arial"/>
              </a:rPr>
              <a:t> </a:t>
            </a:r>
            <a:r>
              <a:rPr lang="en-US" sz="800" err="1">
                <a:latin typeface="Arial"/>
                <a:cs typeface="Arial"/>
              </a:rPr>
              <a:t>aikaan</a:t>
            </a:r>
            <a:r>
              <a:rPr lang="en-US" sz="800">
                <a:latin typeface="Arial"/>
                <a:cs typeface="Arial"/>
              </a:rPr>
              <a:t>)</a:t>
            </a:r>
            <a:endParaRPr lang="en-US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53A80F9-6EB3-EB1F-E2A3-997D1A3FB91C}"/>
              </a:ext>
            </a:extLst>
          </p:cNvPr>
          <p:cNvCxnSpPr>
            <a:cxnSpLocks/>
          </p:cNvCxnSpPr>
          <p:nvPr/>
        </p:nvCxnSpPr>
        <p:spPr>
          <a:xfrm flipH="1">
            <a:off x="1723901" y="4099954"/>
            <a:ext cx="174172" cy="14250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675E23CA-EC19-CFFE-319A-3083FBBD4CAF}"/>
              </a:ext>
            </a:extLst>
          </p:cNvPr>
          <p:cNvSpPr txBox="1"/>
          <p:nvPr/>
        </p:nvSpPr>
        <p:spPr>
          <a:xfrm>
            <a:off x="2830284" y="4245428"/>
            <a:ext cx="971797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err="1">
                <a:latin typeface="Calibri"/>
                <a:cs typeface="Arial"/>
              </a:rPr>
              <a:t>Osastolla</a:t>
            </a:r>
            <a:endParaRPr lang="en-US" sz="1100" b="1">
              <a:latin typeface="Calibri"/>
              <a:cs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AF5C395-C76F-1041-6441-78C3F3EA69E4}"/>
              </a:ext>
            </a:extLst>
          </p:cNvPr>
          <p:cNvSpPr txBox="1"/>
          <p:nvPr/>
        </p:nvSpPr>
        <p:spPr>
          <a:xfrm>
            <a:off x="11073739" y="2850076"/>
            <a:ext cx="754082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err="1">
                <a:latin typeface="Calibri"/>
                <a:cs typeface="Arial"/>
              </a:rPr>
              <a:t>Seuranta</a:t>
            </a:r>
            <a:endParaRPr lang="en-US" sz="1100" b="1">
              <a:latin typeface="Calibri"/>
              <a:cs typeface="Arial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1F461C9-2EC2-AF3E-1375-906DEB9F96E5}"/>
              </a:ext>
            </a:extLst>
          </p:cNvPr>
          <p:cNvCxnSpPr>
            <a:cxnSpLocks/>
          </p:cNvCxnSpPr>
          <p:nvPr/>
        </p:nvCxnSpPr>
        <p:spPr>
          <a:xfrm flipH="1">
            <a:off x="3584367" y="4624447"/>
            <a:ext cx="5938" cy="211777"/>
          </a:xfrm>
          <a:prstGeom prst="straightConnector1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20D6DE1-FB38-E168-E13F-CF525B34E2BD}"/>
              </a:ext>
            </a:extLst>
          </p:cNvPr>
          <p:cNvCxnSpPr>
            <a:cxnSpLocks/>
          </p:cNvCxnSpPr>
          <p:nvPr/>
        </p:nvCxnSpPr>
        <p:spPr>
          <a:xfrm flipH="1" flipV="1">
            <a:off x="6523511" y="3737757"/>
            <a:ext cx="45522" cy="263235"/>
          </a:xfrm>
          <a:prstGeom prst="straightConnector1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AB9B2C4-F612-928D-6AE9-9F7E02B9E3F5}"/>
              </a:ext>
            </a:extLst>
          </p:cNvPr>
          <p:cNvCxnSpPr>
            <a:cxnSpLocks/>
          </p:cNvCxnSpPr>
          <p:nvPr/>
        </p:nvCxnSpPr>
        <p:spPr>
          <a:xfrm flipV="1">
            <a:off x="275112" y="4925290"/>
            <a:ext cx="320633" cy="193962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CAF6D861-43B7-86C3-E689-A7D15F15A60E}"/>
              </a:ext>
            </a:extLst>
          </p:cNvPr>
          <p:cNvSpPr/>
          <p:nvPr/>
        </p:nvSpPr>
        <p:spPr>
          <a:xfrm>
            <a:off x="1524000" y="4215739"/>
            <a:ext cx="227611" cy="21771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8C0C9C8-9BE7-77DE-76AB-C965ED2060C0}"/>
              </a:ext>
            </a:extLst>
          </p:cNvPr>
          <p:cNvCxnSpPr>
            <a:cxnSpLocks/>
          </p:cNvCxnSpPr>
          <p:nvPr/>
        </p:nvCxnSpPr>
        <p:spPr>
          <a:xfrm>
            <a:off x="1799112" y="4871850"/>
            <a:ext cx="93022" cy="211777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9AF60945-5F14-594C-8A81-9D5C2F028E51}"/>
              </a:ext>
            </a:extLst>
          </p:cNvPr>
          <p:cNvSpPr/>
          <p:nvPr/>
        </p:nvSpPr>
        <p:spPr>
          <a:xfrm>
            <a:off x="1642753" y="4680856"/>
            <a:ext cx="227611" cy="21771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BC9F722-847D-6376-FEDE-F0BC79573815}"/>
              </a:ext>
            </a:extLst>
          </p:cNvPr>
          <p:cNvCxnSpPr>
            <a:cxnSpLocks/>
          </p:cNvCxnSpPr>
          <p:nvPr/>
        </p:nvCxnSpPr>
        <p:spPr>
          <a:xfrm flipH="1" flipV="1">
            <a:off x="4851069" y="3767445"/>
            <a:ext cx="292924" cy="154377"/>
          </a:xfrm>
          <a:prstGeom prst="straightConnector1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210C596-2FC4-E6CE-8FEC-95315BA4CE57}"/>
              </a:ext>
            </a:extLst>
          </p:cNvPr>
          <p:cNvCxnSpPr>
            <a:cxnSpLocks/>
          </p:cNvCxnSpPr>
          <p:nvPr/>
        </p:nvCxnSpPr>
        <p:spPr>
          <a:xfrm flipH="1" flipV="1">
            <a:off x="4663042" y="4400795"/>
            <a:ext cx="213756" cy="114793"/>
          </a:xfrm>
          <a:prstGeom prst="straightConnector1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95F5904-1C29-96D2-CA91-2A1F48553F99}"/>
              </a:ext>
            </a:extLst>
          </p:cNvPr>
          <p:cNvSpPr txBox="1"/>
          <p:nvPr/>
        </p:nvSpPr>
        <p:spPr>
          <a:xfrm>
            <a:off x="8184076" y="2691738"/>
            <a:ext cx="203068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err="1">
                <a:cs typeface="Arial"/>
              </a:rPr>
              <a:t>Turvallinen</a:t>
            </a:r>
            <a:r>
              <a:rPr lang="en-US" sz="800">
                <a:cs typeface="Arial"/>
              </a:rPr>
              <a:t> ja </a:t>
            </a:r>
            <a:r>
              <a:rPr lang="en-US" sz="800" err="1">
                <a:cs typeface="Arial"/>
              </a:rPr>
              <a:t>tavoitteellinen</a:t>
            </a:r>
            <a:r>
              <a:rPr lang="en-US" sz="800">
                <a:cs typeface="Arial"/>
              </a:rPr>
              <a:t> </a:t>
            </a:r>
            <a:r>
              <a:rPr lang="en-US" sz="800" err="1">
                <a:cs typeface="Arial"/>
              </a:rPr>
              <a:t>kotiutuminen</a:t>
            </a:r>
            <a:r>
              <a:rPr lang="en-US" sz="800">
                <a:cs typeface="Arial"/>
              </a:rPr>
              <a:t> </a:t>
            </a:r>
            <a:r>
              <a:rPr lang="en-US" sz="800" err="1">
                <a:cs typeface="Arial"/>
              </a:rPr>
              <a:t>potilaan</a:t>
            </a:r>
            <a:r>
              <a:rPr lang="en-US" sz="800">
                <a:cs typeface="Arial"/>
              </a:rPr>
              <a:t> </a:t>
            </a:r>
            <a:r>
              <a:rPr lang="en-US" sz="800" err="1">
                <a:cs typeface="Arial"/>
              </a:rPr>
              <a:t>tarvetta</a:t>
            </a:r>
            <a:r>
              <a:rPr lang="en-US" sz="800">
                <a:cs typeface="Arial"/>
              </a:rPr>
              <a:t> </a:t>
            </a:r>
            <a:r>
              <a:rPr lang="en-US" sz="800" err="1">
                <a:cs typeface="Arial"/>
              </a:rPr>
              <a:t>vastaavien</a:t>
            </a:r>
            <a:r>
              <a:rPr lang="en-US" sz="800">
                <a:cs typeface="Arial"/>
              </a:rPr>
              <a:t> </a:t>
            </a:r>
            <a:r>
              <a:rPr lang="en-US" sz="800" err="1">
                <a:cs typeface="Arial"/>
              </a:rPr>
              <a:t>ammattilaisten</a:t>
            </a:r>
            <a:r>
              <a:rPr lang="en-US" sz="800">
                <a:cs typeface="Arial"/>
              </a:rPr>
              <a:t> </a:t>
            </a:r>
            <a:r>
              <a:rPr lang="en-US" sz="800" err="1">
                <a:cs typeface="Arial"/>
              </a:rPr>
              <a:t>tuella</a:t>
            </a:r>
            <a:endParaRPr lang="en-US" sz="800"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E4B727-8B91-DDF7-DD5E-F94F6CD69795}"/>
              </a:ext>
            </a:extLst>
          </p:cNvPr>
          <p:cNvSpPr txBox="1"/>
          <p:nvPr/>
        </p:nvSpPr>
        <p:spPr>
          <a:xfrm>
            <a:off x="5848595" y="2978726"/>
            <a:ext cx="203068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err="1">
                <a:latin typeface="Arial"/>
                <a:cs typeface="Arial"/>
              </a:rPr>
              <a:t>Kotiutuksen</a:t>
            </a:r>
            <a:r>
              <a:rPr lang="en-US" sz="800">
                <a:latin typeface="Arial"/>
                <a:cs typeface="Arial"/>
              </a:rPr>
              <a:t> </a:t>
            </a:r>
            <a:r>
              <a:rPr lang="en-US" sz="800" err="1">
                <a:latin typeface="Arial"/>
                <a:cs typeface="Arial"/>
              </a:rPr>
              <a:t>päivämäärän</a:t>
            </a:r>
            <a:r>
              <a:rPr lang="en-US" sz="800">
                <a:latin typeface="Arial"/>
                <a:cs typeface="Arial"/>
              </a:rPr>
              <a:t> ja </a:t>
            </a:r>
            <a:r>
              <a:rPr lang="en-US" sz="800" err="1">
                <a:latin typeface="Arial"/>
                <a:cs typeface="Arial"/>
              </a:rPr>
              <a:t>kotiutussuunnitelman</a:t>
            </a:r>
            <a:r>
              <a:rPr lang="en-US" sz="800">
                <a:latin typeface="Arial"/>
                <a:cs typeface="Arial"/>
              </a:rPr>
              <a:t> </a:t>
            </a:r>
            <a:r>
              <a:rPr lang="en-US" sz="800" err="1">
                <a:latin typeface="Arial"/>
                <a:cs typeface="Arial"/>
              </a:rPr>
              <a:t>vahvistaminen</a:t>
            </a:r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6138AC-7E3D-503F-96DD-9154A139F28D}"/>
              </a:ext>
            </a:extLst>
          </p:cNvPr>
          <p:cNvCxnSpPr>
            <a:cxnSpLocks/>
          </p:cNvCxnSpPr>
          <p:nvPr/>
        </p:nvCxnSpPr>
        <p:spPr>
          <a:xfrm flipH="1" flipV="1">
            <a:off x="7364680" y="3599211"/>
            <a:ext cx="213756" cy="203857"/>
          </a:xfrm>
          <a:prstGeom prst="straightConnector1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9A267C-98AB-8588-1099-87DC9379CFF6}"/>
              </a:ext>
            </a:extLst>
          </p:cNvPr>
          <p:cNvCxnSpPr>
            <a:cxnSpLocks/>
          </p:cNvCxnSpPr>
          <p:nvPr/>
        </p:nvCxnSpPr>
        <p:spPr>
          <a:xfrm>
            <a:off x="8924305" y="3149926"/>
            <a:ext cx="201880" cy="162297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EE9C9D6-56F9-691B-F001-77B6E0615B8F}"/>
              </a:ext>
            </a:extLst>
          </p:cNvPr>
          <p:cNvCxnSpPr>
            <a:cxnSpLocks/>
          </p:cNvCxnSpPr>
          <p:nvPr/>
        </p:nvCxnSpPr>
        <p:spPr>
          <a:xfrm flipH="1">
            <a:off x="10917380" y="3337953"/>
            <a:ext cx="114796" cy="182089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680E652-8474-DBCD-EAA6-58A9E3167363}"/>
              </a:ext>
            </a:extLst>
          </p:cNvPr>
          <p:cNvCxnSpPr>
            <a:cxnSpLocks/>
          </p:cNvCxnSpPr>
          <p:nvPr/>
        </p:nvCxnSpPr>
        <p:spPr>
          <a:xfrm flipV="1">
            <a:off x="6420591" y="3371599"/>
            <a:ext cx="83127" cy="213755"/>
          </a:xfrm>
          <a:prstGeom prst="straightConnector1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1FFF7C8-EF71-0077-96DA-B837C592AC7E}"/>
              </a:ext>
            </a:extLst>
          </p:cNvPr>
          <p:cNvCxnSpPr>
            <a:cxnSpLocks/>
          </p:cNvCxnSpPr>
          <p:nvPr/>
        </p:nvCxnSpPr>
        <p:spPr>
          <a:xfrm flipH="1" flipV="1">
            <a:off x="7028211" y="3322120"/>
            <a:ext cx="203860" cy="144482"/>
          </a:xfrm>
          <a:prstGeom prst="straightConnector1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830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lipsi 24">
            <a:extLst>
              <a:ext uri="{FF2B5EF4-FFF2-40B4-BE49-F238E27FC236}">
                <a16:creationId xmlns:a16="http://schemas.microsoft.com/office/drawing/2014/main" id="{6B1F29D2-FF5D-4C1B-A4EF-0286CD45E7E4}"/>
              </a:ext>
            </a:extLst>
          </p:cNvPr>
          <p:cNvSpPr/>
          <p:nvPr/>
        </p:nvSpPr>
        <p:spPr>
          <a:xfrm>
            <a:off x="62179" y="3414068"/>
            <a:ext cx="1481963" cy="152057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D497A75-6DD3-4F30-AE69-629AAAB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16" y="155588"/>
            <a:ext cx="8338353" cy="895889"/>
          </a:xfrm>
        </p:spPr>
        <p:txBody>
          <a:bodyPr>
            <a:normAutofit fontScale="90000"/>
          </a:bodyPr>
          <a:lstStyle/>
          <a:p>
            <a:r>
              <a:rPr lang="fi-FI"/>
              <a:t>Voimavarakeskeisen kotiutuksen prosessikuvaus iäkkäille </a:t>
            </a:r>
            <a:r>
              <a:rPr lang="fi-FI" sz="2000">
                <a:solidFill>
                  <a:srgbClr val="FF0000"/>
                </a:solidFill>
              </a:rPr>
              <a:t>(Luonnos)</a:t>
            </a:r>
            <a:endParaRPr lang="fi-FI" sz="2000"/>
          </a:p>
        </p:txBody>
      </p:sp>
      <p:pic>
        <p:nvPicPr>
          <p:cNvPr id="18" name="Kuva 17" descr="Henkilö pyörätuolissa ääriviiva">
            <a:extLst>
              <a:ext uri="{FF2B5EF4-FFF2-40B4-BE49-F238E27FC236}">
                <a16:creationId xmlns:a16="http://schemas.microsoft.com/office/drawing/2014/main" id="{8C5643EC-445D-4ADA-B0CF-9C06D8D14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757" y="3603517"/>
            <a:ext cx="716055" cy="716055"/>
          </a:xfrm>
          <a:prstGeom prst="rect">
            <a:avLst/>
          </a:prstGeom>
        </p:spPr>
      </p:pic>
      <p:pic>
        <p:nvPicPr>
          <p:cNvPr id="20" name="Kuva 19" descr="Nainen ja kävelykeppi ääriviiva">
            <a:extLst>
              <a:ext uri="{FF2B5EF4-FFF2-40B4-BE49-F238E27FC236}">
                <a16:creationId xmlns:a16="http://schemas.microsoft.com/office/drawing/2014/main" id="{13D6220C-7DEA-4BD3-BBB9-2435E1126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612" y="3469501"/>
            <a:ext cx="822566" cy="822566"/>
          </a:xfrm>
          <a:prstGeom prst="rect">
            <a:avLst/>
          </a:prstGeom>
        </p:spPr>
      </p:pic>
      <p:pic>
        <p:nvPicPr>
          <p:cNvPr id="24" name="Kuva 23" descr="Mies ääriviiva">
            <a:extLst>
              <a:ext uri="{FF2B5EF4-FFF2-40B4-BE49-F238E27FC236}">
                <a16:creationId xmlns:a16="http://schemas.microsoft.com/office/drawing/2014/main" id="{3961D370-0510-4BA1-8497-22B83E83AD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5072" y="4192670"/>
            <a:ext cx="765426" cy="688464"/>
          </a:xfrm>
          <a:prstGeom prst="rect">
            <a:avLst/>
          </a:prstGeom>
        </p:spPr>
      </p:pic>
      <p:sp>
        <p:nvSpPr>
          <p:cNvPr id="26" name="Suorakulmio: Pyöristetyt kulmat 25">
            <a:extLst>
              <a:ext uri="{FF2B5EF4-FFF2-40B4-BE49-F238E27FC236}">
                <a16:creationId xmlns:a16="http://schemas.microsoft.com/office/drawing/2014/main" id="{945E6BDF-99D8-4E7C-A68C-768A87DB6E27}"/>
              </a:ext>
            </a:extLst>
          </p:cNvPr>
          <p:cNvSpPr/>
          <p:nvPr/>
        </p:nvSpPr>
        <p:spPr>
          <a:xfrm>
            <a:off x="4531765" y="3105755"/>
            <a:ext cx="7151021" cy="727492"/>
          </a:xfrm>
          <a:prstGeom prst="roundRect">
            <a:avLst/>
          </a:prstGeom>
          <a:solidFill>
            <a:schemeClr val="bg2">
              <a:lumMod val="40000"/>
              <a:lumOff val="60000"/>
              <a:alpha val="4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>
                <a:solidFill>
                  <a:sysClr val="windowText" lastClr="000000"/>
                </a:solidFill>
              </a:rPr>
              <a:t>Palveluohjauksen kautta kotiutustiimille/voimavarakoordinaattorille, joka omaisten/läheisten kanssa käy läpi tukipalvelumahdollisuudet ja antaa yhteystiedot asiakasneuvontaan/ - ohjaukseen (ja antaa asiakkaalle &amp;omaisille info-oppaan)</a:t>
            </a:r>
          </a:p>
        </p:txBody>
      </p:sp>
      <p:sp>
        <p:nvSpPr>
          <p:cNvPr id="27" name="Suorakulmio: Pyöristetyt kulmat 26">
            <a:extLst>
              <a:ext uri="{FF2B5EF4-FFF2-40B4-BE49-F238E27FC236}">
                <a16:creationId xmlns:a16="http://schemas.microsoft.com/office/drawing/2014/main" id="{703DAB11-87D6-4A6A-9229-B30C5E90FD7F}"/>
              </a:ext>
            </a:extLst>
          </p:cNvPr>
          <p:cNvSpPr/>
          <p:nvPr/>
        </p:nvSpPr>
        <p:spPr>
          <a:xfrm>
            <a:off x="4524551" y="3974178"/>
            <a:ext cx="7151021" cy="753603"/>
          </a:xfrm>
          <a:prstGeom prst="roundRect">
            <a:avLst/>
          </a:prstGeom>
          <a:solidFill>
            <a:srgbClr val="FFC000">
              <a:alpha val="45000"/>
            </a:srgb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i-FI" sz="1200">
                <a:solidFill>
                  <a:schemeClr val="tx1"/>
                </a:solidFill>
              </a:rPr>
              <a:t>Palvelunohjauksen kautta kotihoidolle sairaalan sisäisen asiakasohjaajan /kotiutushoitajan kautta</a:t>
            </a:r>
            <a:endParaRPr lang="en-US">
              <a:solidFill>
                <a:schemeClr val="tx1"/>
              </a:solidFill>
            </a:endParaRPr>
          </a:p>
          <a:p>
            <a:endParaRPr lang="fi-FI" sz="1200">
              <a:solidFill>
                <a:schemeClr val="tx1"/>
              </a:solidFill>
            </a:endParaRPr>
          </a:p>
          <a:p>
            <a:r>
              <a:rPr lang="fi-FI" sz="1200">
                <a:solidFill>
                  <a:schemeClr val="tx1"/>
                </a:solidFill>
              </a:rPr>
              <a:t> Tai voimavarakoordinaattorille/ omakustanteisesti tarvittavat avut</a:t>
            </a:r>
            <a:endParaRPr lang="fi-FI">
              <a:solidFill>
                <a:schemeClr val="tx1"/>
              </a:solidFill>
              <a:cs typeface="Arial"/>
            </a:endParaRPr>
          </a:p>
        </p:txBody>
      </p:sp>
      <p:sp>
        <p:nvSpPr>
          <p:cNvPr id="28" name="Suorakulmio: Pyöristetyt kulmat 27">
            <a:extLst>
              <a:ext uri="{FF2B5EF4-FFF2-40B4-BE49-F238E27FC236}">
                <a16:creationId xmlns:a16="http://schemas.microsoft.com/office/drawing/2014/main" id="{C162F40B-51F7-483A-8630-A26D6330DD32}"/>
              </a:ext>
            </a:extLst>
          </p:cNvPr>
          <p:cNvSpPr/>
          <p:nvPr/>
        </p:nvSpPr>
        <p:spPr>
          <a:xfrm>
            <a:off x="3951451" y="1351099"/>
            <a:ext cx="7730264" cy="610592"/>
          </a:xfrm>
          <a:prstGeom prst="roundRect">
            <a:avLst/>
          </a:prstGeom>
          <a:solidFill>
            <a:schemeClr val="accent5">
              <a:lumMod val="20000"/>
              <a:lumOff val="80000"/>
              <a:alpha val="4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>
                <a:solidFill>
                  <a:sysClr val="windowText" lastClr="000000"/>
                </a:solidFill>
              </a:rPr>
              <a:t>Kotiutuu itsenäisesti. Osaston henkilökunta neuvoo ja antaa asiakasneuvonnan ja –ohjauksen yhteystiedot, (sekä ikäihmisten palveluoppaan jos sellainen on)</a:t>
            </a:r>
          </a:p>
        </p:txBody>
      </p:sp>
      <p:sp>
        <p:nvSpPr>
          <p:cNvPr id="29" name="Suorakulmio: Pyöristetyt kulmat 28">
            <a:extLst>
              <a:ext uri="{FF2B5EF4-FFF2-40B4-BE49-F238E27FC236}">
                <a16:creationId xmlns:a16="http://schemas.microsoft.com/office/drawing/2014/main" id="{BC6D3F35-46C3-4CAE-9734-095A1DAEF6E6}"/>
              </a:ext>
            </a:extLst>
          </p:cNvPr>
          <p:cNvSpPr/>
          <p:nvPr/>
        </p:nvSpPr>
        <p:spPr>
          <a:xfrm>
            <a:off x="4524551" y="2091083"/>
            <a:ext cx="7151021" cy="853865"/>
          </a:xfrm>
          <a:prstGeom prst="roundRect">
            <a:avLst/>
          </a:prstGeom>
          <a:solidFill>
            <a:schemeClr val="accent2">
              <a:lumMod val="90000"/>
              <a:alpha val="4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>
                <a:solidFill>
                  <a:sysClr val="windowText" lastClr="000000"/>
                </a:solidFill>
              </a:rPr>
              <a:t>Kotiutuminen omaisten/läheisten tuella, Kotiuttavan yksikön/osaston henkilökunta antaa yhteystiedot asiakasneuvontaan/ -Ohjaukseen (ja info-oppaan tukipalveluista?). Voimavarakoordinaattorin tarve?</a:t>
            </a:r>
          </a:p>
        </p:txBody>
      </p:sp>
      <p:sp>
        <p:nvSpPr>
          <p:cNvPr id="30" name="Suorakulmio: Pyöristetyt kulmat 29">
            <a:extLst>
              <a:ext uri="{FF2B5EF4-FFF2-40B4-BE49-F238E27FC236}">
                <a16:creationId xmlns:a16="http://schemas.microsoft.com/office/drawing/2014/main" id="{04FD7263-411B-4457-BD98-2481171BC561}"/>
              </a:ext>
            </a:extLst>
          </p:cNvPr>
          <p:cNvSpPr/>
          <p:nvPr/>
        </p:nvSpPr>
        <p:spPr>
          <a:xfrm>
            <a:off x="4028893" y="6007824"/>
            <a:ext cx="7694378" cy="727492"/>
          </a:xfrm>
          <a:prstGeom prst="roundRect">
            <a:avLst/>
          </a:prstGeom>
          <a:solidFill>
            <a:schemeClr val="accent2">
              <a:lumMod val="50000"/>
              <a:alpha val="4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>
                <a:solidFill>
                  <a:schemeClr val="tx1"/>
                </a:solidFill>
              </a:rPr>
              <a:t>Kotiutushoitajan/ -koordinaattorin kautta: Yhteys asiakkaan kotihoitoon hänelle nimetylle sairaanhoitajalle. Jos asiakkaan tilanne muuttunut radikaalisti tai hoitoon / toimintakykyyn tullut muutoin isoja muutoksia/haasteita kotiutuminen palveluohjauksen ja kotiutuskoordinaattorin yhteystyön kautta.</a:t>
            </a:r>
          </a:p>
        </p:txBody>
      </p:sp>
      <p:sp>
        <p:nvSpPr>
          <p:cNvPr id="31" name="Suorakulmio: Pyöristetyt kulmat 30">
            <a:extLst>
              <a:ext uri="{FF2B5EF4-FFF2-40B4-BE49-F238E27FC236}">
                <a16:creationId xmlns:a16="http://schemas.microsoft.com/office/drawing/2014/main" id="{3056B11F-7900-40DB-9283-844936E1FFFB}"/>
              </a:ext>
            </a:extLst>
          </p:cNvPr>
          <p:cNvSpPr/>
          <p:nvPr/>
        </p:nvSpPr>
        <p:spPr>
          <a:xfrm>
            <a:off x="4531765" y="4906620"/>
            <a:ext cx="7273242" cy="983416"/>
          </a:xfrm>
          <a:prstGeom prst="roundRect">
            <a:avLst/>
          </a:prstGeom>
          <a:solidFill>
            <a:schemeClr val="accent1">
              <a:lumMod val="75000"/>
              <a:alpha val="4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i-FI" sz="1000">
                <a:solidFill>
                  <a:schemeClr val="tx1"/>
                </a:solidFill>
              </a:rPr>
              <a:t>Keskitetyn palvelunohjauksen kautta kotihoitoon sairaalan sisäisen asiakasohjaajan/kotiutuskoordinaattorin kautta erityisosaamisen tiimille ja kotihoidon tiimille kuntouttavalle arviointijaksolle tai jos häilyvämpi ja epävarmuus palvelujen tarpeesta (lievempi) niin voimavarakoordinaattorille.  Arviointijakso </a:t>
            </a:r>
            <a:r>
              <a:rPr lang="fi-FI" sz="1000" err="1">
                <a:solidFill>
                  <a:schemeClr val="tx1"/>
                </a:solidFill>
              </a:rPr>
              <a:t>em</a:t>
            </a:r>
            <a:r>
              <a:rPr lang="fi-FI" sz="1000">
                <a:solidFill>
                  <a:schemeClr val="tx1"/>
                </a:solidFill>
              </a:rPr>
              <a:t> kautta, jonka jälkeen tarvittaessa asiakkuuden siirtyminen säännöllisen kotihoidon palveluihin. Jos ei tarvetta aloittaa palveluja; jälkiseurantakäynnit 3kk:n ja 6kk:n kohdalla kotiutustiimin/voimavarakoordinaattorin toimesta </a:t>
            </a:r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EED61172-AF75-4A55-ABAA-A9BC7D0D1EB8}"/>
              </a:ext>
            </a:extLst>
          </p:cNvPr>
          <p:cNvSpPr/>
          <p:nvPr/>
        </p:nvSpPr>
        <p:spPr>
          <a:xfrm rot="20195526">
            <a:off x="655793" y="1618784"/>
            <a:ext cx="2173087" cy="771484"/>
          </a:xfrm>
          <a:prstGeom prst="ellipse">
            <a:avLst/>
          </a:prstGeom>
          <a:solidFill>
            <a:schemeClr val="accent5">
              <a:lumMod val="20000"/>
              <a:lumOff val="80000"/>
              <a:alpha val="47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Selviytyy täysin itsenäisesti arjesta</a:t>
            </a:r>
          </a:p>
        </p:txBody>
      </p:sp>
      <p:sp>
        <p:nvSpPr>
          <p:cNvPr id="33" name="Ellipsi 32">
            <a:extLst>
              <a:ext uri="{FF2B5EF4-FFF2-40B4-BE49-F238E27FC236}">
                <a16:creationId xmlns:a16="http://schemas.microsoft.com/office/drawing/2014/main" id="{9A24CF6D-FF5E-4B2C-9DDD-996AD8CF1F30}"/>
              </a:ext>
            </a:extLst>
          </p:cNvPr>
          <p:cNvSpPr/>
          <p:nvPr/>
        </p:nvSpPr>
        <p:spPr>
          <a:xfrm rot="21177810">
            <a:off x="1555966" y="2990546"/>
            <a:ext cx="2637894" cy="1083280"/>
          </a:xfrm>
          <a:prstGeom prst="ellipse">
            <a:avLst/>
          </a:prstGeom>
          <a:solidFill>
            <a:schemeClr val="bg2">
              <a:lumMod val="40000"/>
              <a:lumOff val="60000"/>
              <a:alpha val="47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Tarvitsee apua kotiutumisessa, muutoin pärjää itsenäisesti/ omaisten/läheisten turvin</a:t>
            </a:r>
          </a:p>
        </p:txBody>
      </p:sp>
      <p:sp>
        <p:nvSpPr>
          <p:cNvPr id="34" name="Ellipsi 33">
            <a:extLst>
              <a:ext uri="{FF2B5EF4-FFF2-40B4-BE49-F238E27FC236}">
                <a16:creationId xmlns:a16="http://schemas.microsoft.com/office/drawing/2014/main" id="{828CC962-7DDC-4574-972A-B20DB61C654E}"/>
              </a:ext>
            </a:extLst>
          </p:cNvPr>
          <p:cNvSpPr/>
          <p:nvPr/>
        </p:nvSpPr>
        <p:spPr>
          <a:xfrm rot="20805855">
            <a:off x="1405548" y="2312465"/>
            <a:ext cx="2143875" cy="688464"/>
          </a:xfrm>
          <a:prstGeom prst="ellipse">
            <a:avLst/>
          </a:prstGeom>
          <a:solidFill>
            <a:schemeClr val="accent2">
              <a:lumMod val="90000"/>
              <a:alpha val="47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Selviytyy arjesta omaisten/läheisten tuella</a:t>
            </a:r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1397FDB6-4CAC-47EF-B4BC-3A81CC342BA2}"/>
              </a:ext>
            </a:extLst>
          </p:cNvPr>
          <p:cNvSpPr/>
          <p:nvPr/>
        </p:nvSpPr>
        <p:spPr>
          <a:xfrm rot="193966">
            <a:off x="1855155" y="4178816"/>
            <a:ext cx="1910994" cy="597576"/>
          </a:xfrm>
          <a:prstGeom prst="ellipse">
            <a:avLst/>
          </a:prstGeom>
          <a:solidFill>
            <a:srgbClr val="FFC000">
              <a:alpha val="47000"/>
            </a:srgb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Lyhytaikaisen avun tarve</a:t>
            </a:r>
          </a:p>
        </p:txBody>
      </p:sp>
      <p:sp>
        <p:nvSpPr>
          <p:cNvPr id="36" name="Ellipsi 35">
            <a:extLst>
              <a:ext uri="{FF2B5EF4-FFF2-40B4-BE49-F238E27FC236}">
                <a16:creationId xmlns:a16="http://schemas.microsoft.com/office/drawing/2014/main" id="{C6A8D9F2-7893-4EDF-8D36-907504CB25EA}"/>
              </a:ext>
            </a:extLst>
          </p:cNvPr>
          <p:cNvSpPr/>
          <p:nvPr/>
        </p:nvSpPr>
        <p:spPr>
          <a:xfrm rot="336093">
            <a:off x="1641839" y="4821138"/>
            <a:ext cx="2270588" cy="910663"/>
          </a:xfrm>
          <a:prstGeom prst="ellipse">
            <a:avLst/>
          </a:prstGeom>
          <a:solidFill>
            <a:schemeClr val="accent1">
              <a:lumMod val="75000"/>
              <a:alpha val="47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Kotona pärjääminen haasteellista ja/tai epävarmaa</a:t>
            </a:r>
          </a:p>
        </p:txBody>
      </p:sp>
      <p:sp>
        <p:nvSpPr>
          <p:cNvPr id="37" name="Ellipsi 36">
            <a:extLst>
              <a:ext uri="{FF2B5EF4-FFF2-40B4-BE49-F238E27FC236}">
                <a16:creationId xmlns:a16="http://schemas.microsoft.com/office/drawing/2014/main" id="{E9E8D9F2-6EB3-4866-8930-6B1FF2F8BF0A}"/>
              </a:ext>
            </a:extLst>
          </p:cNvPr>
          <p:cNvSpPr/>
          <p:nvPr/>
        </p:nvSpPr>
        <p:spPr>
          <a:xfrm rot="837121">
            <a:off x="930476" y="5739875"/>
            <a:ext cx="2534363" cy="732900"/>
          </a:xfrm>
          <a:prstGeom prst="ellipse">
            <a:avLst/>
          </a:prstGeom>
          <a:solidFill>
            <a:schemeClr val="accent2">
              <a:lumMod val="50000"/>
              <a:alpha val="47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Säännöllisen kotihoidon asiakas</a:t>
            </a:r>
          </a:p>
        </p:txBody>
      </p:sp>
      <p:sp>
        <p:nvSpPr>
          <p:cNvPr id="39" name="Nuoli: Oikea 38">
            <a:extLst>
              <a:ext uri="{FF2B5EF4-FFF2-40B4-BE49-F238E27FC236}">
                <a16:creationId xmlns:a16="http://schemas.microsoft.com/office/drawing/2014/main" id="{E83DE00A-CC0C-4EDC-A82E-FFEE81737B62}"/>
              </a:ext>
            </a:extLst>
          </p:cNvPr>
          <p:cNvSpPr/>
          <p:nvPr/>
        </p:nvSpPr>
        <p:spPr>
          <a:xfrm>
            <a:off x="3082248" y="1460824"/>
            <a:ext cx="582570" cy="342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" name="Nuoli: Oikea 39">
            <a:extLst>
              <a:ext uri="{FF2B5EF4-FFF2-40B4-BE49-F238E27FC236}">
                <a16:creationId xmlns:a16="http://schemas.microsoft.com/office/drawing/2014/main" id="{E79AC1E5-D064-4372-9C16-3A91481E4A32}"/>
              </a:ext>
            </a:extLst>
          </p:cNvPr>
          <p:cNvSpPr/>
          <p:nvPr/>
        </p:nvSpPr>
        <p:spPr>
          <a:xfrm>
            <a:off x="3752591" y="2394399"/>
            <a:ext cx="647407" cy="307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Nuoli: Oikea 40">
            <a:extLst>
              <a:ext uri="{FF2B5EF4-FFF2-40B4-BE49-F238E27FC236}">
                <a16:creationId xmlns:a16="http://schemas.microsoft.com/office/drawing/2014/main" id="{7AD65D9B-C14D-4372-B25F-AB242B03F8D3}"/>
              </a:ext>
            </a:extLst>
          </p:cNvPr>
          <p:cNvSpPr/>
          <p:nvPr/>
        </p:nvSpPr>
        <p:spPr>
          <a:xfrm>
            <a:off x="4246793" y="3405042"/>
            <a:ext cx="284972" cy="310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Nuoli: Oikea 41">
            <a:extLst>
              <a:ext uri="{FF2B5EF4-FFF2-40B4-BE49-F238E27FC236}">
                <a16:creationId xmlns:a16="http://schemas.microsoft.com/office/drawing/2014/main" id="{F054EDFD-1A7D-43B6-95B8-5F62E6637D9C}"/>
              </a:ext>
            </a:extLst>
          </p:cNvPr>
          <p:cNvSpPr/>
          <p:nvPr/>
        </p:nvSpPr>
        <p:spPr>
          <a:xfrm rot="21223422">
            <a:off x="3951451" y="4269452"/>
            <a:ext cx="513758" cy="3327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Nuoli: Oikea 42">
            <a:extLst>
              <a:ext uri="{FF2B5EF4-FFF2-40B4-BE49-F238E27FC236}">
                <a16:creationId xmlns:a16="http://schemas.microsoft.com/office/drawing/2014/main" id="{636A6489-8CE6-4095-8CCB-6DC109A43651}"/>
              </a:ext>
            </a:extLst>
          </p:cNvPr>
          <p:cNvSpPr/>
          <p:nvPr/>
        </p:nvSpPr>
        <p:spPr>
          <a:xfrm>
            <a:off x="3951452" y="5275936"/>
            <a:ext cx="536294" cy="3327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" name="Nuoli: Oikea 43">
            <a:extLst>
              <a:ext uri="{FF2B5EF4-FFF2-40B4-BE49-F238E27FC236}">
                <a16:creationId xmlns:a16="http://schemas.microsoft.com/office/drawing/2014/main" id="{A1D3B144-BA47-49AA-8A83-4266987D54D7}"/>
              </a:ext>
            </a:extLst>
          </p:cNvPr>
          <p:cNvSpPr/>
          <p:nvPr/>
        </p:nvSpPr>
        <p:spPr>
          <a:xfrm>
            <a:off x="3573006" y="6321620"/>
            <a:ext cx="398691" cy="251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3D674F97-4019-4766-A06F-1BA961F94C80}"/>
              </a:ext>
            </a:extLst>
          </p:cNvPr>
          <p:cNvSpPr txBox="1"/>
          <p:nvPr/>
        </p:nvSpPr>
        <p:spPr>
          <a:xfrm flipH="1">
            <a:off x="6277511" y="517487"/>
            <a:ext cx="608230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fi-FI" sz="14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B800E8B-7BE6-52CB-D880-7EE8C722243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9530937" y="6682920"/>
            <a:ext cx="1858489" cy="177100"/>
          </a:xfrm>
        </p:spPr>
        <p:txBody>
          <a:bodyPr/>
          <a:lstStyle/>
          <a:p>
            <a:r>
              <a:rPr lang="fi-FI" sz="800"/>
              <a:t>jenni.niskala@hyvaks.fi</a:t>
            </a:r>
          </a:p>
        </p:txBody>
      </p:sp>
    </p:spTree>
    <p:extLst>
      <p:ext uri="{BB962C8B-B14F-4D97-AF65-F5344CB8AC3E}">
        <p14:creationId xmlns:p14="http://schemas.microsoft.com/office/powerpoint/2010/main" val="1706019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E26C02-EAEA-4BF4-835D-CDD162EBF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84" y="174343"/>
            <a:ext cx="11007492" cy="709202"/>
          </a:xfrm>
        </p:spPr>
        <p:txBody>
          <a:bodyPr/>
          <a:lstStyle/>
          <a:p>
            <a:r>
              <a:rPr lang="fi-FI">
                <a:latin typeface="Raleway"/>
              </a:rPr>
              <a:t>Prosessikuvaus 1/2</a:t>
            </a:r>
            <a:endParaRPr lang="fi-FI"/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A5445883-B834-4082-9EE3-470D1888AA2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70174553"/>
              </p:ext>
            </p:extLst>
          </p:nvPr>
        </p:nvGraphicFramePr>
        <p:xfrm>
          <a:off x="469735" y="873722"/>
          <a:ext cx="11007725" cy="5358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uorakulmio 6">
            <a:extLst>
              <a:ext uri="{FF2B5EF4-FFF2-40B4-BE49-F238E27FC236}">
                <a16:creationId xmlns:a16="http://schemas.microsoft.com/office/drawing/2014/main" id="{BE8137B6-E77A-48CC-90E0-FAE820B1B1A1}"/>
              </a:ext>
            </a:extLst>
          </p:cNvPr>
          <p:cNvSpPr/>
          <p:nvPr/>
        </p:nvSpPr>
        <p:spPr>
          <a:xfrm>
            <a:off x="469736" y="2693309"/>
            <a:ext cx="2851912" cy="2838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>
                <a:solidFill>
                  <a:sysClr val="windowText" lastClr="000000"/>
                </a:solidFill>
              </a:rPr>
              <a:t>Kotiutusprosessin aloitus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EB1408DD-01D2-4F7B-9E64-90674645D408}"/>
              </a:ext>
            </a:extLst>
          </p:cNvPr>
          <p:cNvSpPr/>
          <p:nvPr/>
        </p:nvSpPr>
        <p:spPr>
          <a:xfrm>
            <a:off x="469735" y="880239"/>
            <a:ext cx="1804150" cy="2838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>
                <a:solidFill>
                  <a:sysClr val="windowText" lastClr="000000"/>
                </a:solidFill>
              </a:rPr>
              <a:t>Asiakas; palveluissa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D3EFF8B5-A47F-490A-9E36-6DB1284743BA}"/>
              </a:ext>
            </a:extLst>
          </p:cNvPr>
          <p:cNvSpPr/>
          <p:nvPr/>
        </p:nvSpPr>
        <p:spPr>
          <a:xfrm>
            <a:off x="9348718" y="875795"/>
            <a:ext cx="2108950" cy="3521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>
                <a:solidFill>
                  <a:schemeClr val="tx1"/>
                </a:solidFill>
              </a:rPr>
              <a:t>Asukas; ei palveluja, yli 65v. / herännyt huoli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E08AE2D-3D9F-4A46-9448-BB8ADB073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11/2022</a:t>
            </a:r>
            <a:endParaRPr lang="en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F3CF9FC-9F0D-447B-ACBC-6AC2FD738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8081" y="6386038"/>
            <a:ext cx="4114800" cy="365125"/>
          </a:xfrm>
        </p:spPr>
        <p:txBody>
          <a:bodyPr/>
          <a:lstStyle/>
          <a:p>
            <a:r>
              <a:rPr lang="fi-FI" sz="800">
                <a:latin typeface="Raleway"/>
              </a:rPr>
              <a:t>jenni.niskala@hyvaks.fi</a:t>
            </a:r>
            <a:endParaRPr lang="en-FI" sz="800">
              <a:latin typeface="Raleway"/>
            </a:endParaRP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F5DAF2F-82B1-4355-A831-78B89FB6E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7C5B-0E1A-EE4B-8425-C32CAE1E0688}" type="slidenum">
              <a:rPr lang="en-FI" smtClean="0"/>
              <a:pPr/>
              <a:t>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41986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68B4143-69DF-4970-8222-A3C83681C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007492" cy="709202"/>
          </a:xfrm>
        </p:spPr>
        <p:txBody>
          <a:bodyPr/>
          <a:lstStyle/>
          <a:p>
            <a:r>
              <a:rPr lang="fi-FI">
                <a:latin typeface="Raleway"/>
              </a:rPr>
              <a:t>Prosessikuvaus 2/2</a:t>
            </a:r>
            <a:endParaRPr lang="fi-FI"/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8A14BBA-F70F-4F99-A604-069EA2AA465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82059371"/>
              </p:ext>
            </p:extLst>
          </p:nvPr>
        </p:nvGraphicFramePr>
        <p:xfrm>
          <a:off x="151075" y="969962"/>
          <a:ext cx="11412275" cy="575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kstiruutu 1">
            <a:extLst>
              <a:ext uri="{FF2B5EF4-FFF2-40B4-BE49-F238E27FC236}">
                <a16:creationId xmlns:a16="http://schemas.microsoft.com/office/drawing/2014/main" id="{1DEC5C19-05FC-4F35-A1D8-00A5F0BEA1E2}"/>
              </a:ext>
            </a:extLst>
          </p:cNvPr>
          <p:cNvSpPr txBox="1"/>
          <p:nvPr/>
        </p:nvSpPr>
        <p:spPr>
          <a:xfrm>
            <a:off x="4549085" y="524536"/>
            <a:ext cx="6798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Mitä meidän pitää tehdä ja järjestää,  jotta asiakas voi kotiutua?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A45C82B-B948-4404-AF67-953266C17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11/2022</a:t>
            </a:r>
            <a:endParaRPr lang="en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E90A47-7708-4F0A-B1BB-67073CD1B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795" y="6395934"/>
            <a:ext cx="4114800" cy="365125"/>
          </a:xfrm>
        </p:spPr>
        <p:txBody>
          <a:bodyPr/>
          <a:lstStyle/>
          <a:p>
            <a:r>
              <a:rPr lang="fi-FI" sz="800">
                <a:latin typeface="Raleway"/>
              </a:rPr>
              <a:t>jenni.niskala@hyvaks.fi</a:t>
            </a:r>
            <a:endParaRPr lang="en-FI" sz="800">
              <a:latin typeface="Raleway"/>
            </a:endParaRP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CCB3D8A-05A3-438B-A729-2ACD1624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7C5B-0E1A-EE4B-8425-C32CAE1E0688}" type="slidenum">
              <a:rPr lang="en-FI" smtClean="0"/>
              <a:pPr/>
              <a:t>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90116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B0E770-BAED-4E98-9C1C-6E6FAB810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11/2022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70B8210-DC54-487E-96DA-49D17B06A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7977" y="6445415"/>
            <a:ext cx="4114800" cy="365125"/>
          </a:xfrm>
        </p:spPr>
        <p:txBody>
          <a:bodyPr/>
          <a:lstStyle/>
          <a:p>
            <a:r>
              <a:rPr lang="fi-FI" sz="800"/>
              <a:t>jenni.niskala@hyvaks.fi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9A63CA0-6524-4CF9-8A1C-AAE5782F8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A83E-7309-401E-BF41-B6D5447DECAF}" type="slidenum">
              <a:rPr lang="fi-FI" smtClean="0"/>
              <a:t>7</a:t>
            </a:fld>
            <a:endParaRPr lang="fi-FI"/>
          </a:p>
        </p:txBody>
      </p:sp>
      <p:pic>
        <p:nvPicPr>
          <p:cNvPr id="6" name="Kuva 5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D4B8FFA2-41CE-47B1-B44C-894E59181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3578"/>
            <a:ext cx="12192000" cy="723992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747CDA4-B676-C5E2-B3C9-E521AB5E1A77}"/>
              </a:ext>
            </a:extLst>
          </p:cNvPr>
          <p:cNvCxnSpPr/>
          <p:nvPr/>
        </p:nvCxnSpPr>
        <p:spPr>
          <a:xfrm flipV="1">
            <a:off x="779813" y="1798121"/>
            <a:ext cx="4318659" cy="5937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65D01DD-F3F3-4D20-9406-0891DF945861}"/>
              </a:ext>
            </a:extLst>
          </p:cNvPr>
          <p:cNvCxnSpPr>
            <a:cxnSpLocks/>
          </p:cNvCxnSpPr>
          <p:nvPr/>
        </p:nvCxnSpPr>
        <p:spPr>
          <a:xfrm flipV="1">
            <a:off x="779813" y="2866900"/>
            <a:ext cx="4318659" cy="5937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013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64114969-832E-45E7-879C-9EEB442A2166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436" y="299815"/>
            <a:ext cx="10960661" cy="62663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E438CB0-E034-DB7E-C8DC-3E1B11E17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5519"/>
            <a:ext cx="4114800" cy="365125"/>
          </a:xfrm>
        </p:spPr>
        <p:txBody>
          <a:bodyPr/>
          <a:lstStyle/>
          <a:p>
            <a:r>
              <a:rPr lang="fi-FI" sz="800"/>
              <a:t>jenni.niskala@hyvaks.fi</a:t>
            </a:r>
          </a:p>
        </p:txBody>
      </p:sp>
    </p:spTree>
    <p:extLst>
      <p:ext uri="{BB962C8B-B14F-4D97-AF65-F5344CB8AC3E}">
        <p14:creationId xmlns:p14="http://schemas.microsoft.com/office/powerpoint/2010/main" val="2585242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8C66BB-FE17-430F-8E87-E6B7447C4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42" y="81582"/>
            <a:ext cx="6146533" cy="499444"/>
          </a:xfrm>
        </p:spPr>
        <p:txBody>
          <a:bodyPr>
            <a:normAutofit/>
          </a:bodyPr>
          <a:lstStyle/>
          <a:p>
            <a:r>
              <a:rPr lang="fi-FI" sz="2800"/>
              <a:t>Lähettävän tahon esitietolomake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68FD507-4E67-4322-A908-0C618391D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581026"/>
            <a:ext cx="11832958" cy="6195393"/>
          </a:xfrm>
        </p:spPr>
        <p:txBody>
          <a:bodyPr>
            <a:normAutofit fontScale="47500" lnSpcReduction="20000"/>
          </a:bodyPr>
          <a:lstStyle/>
          <a:p>
            <a:pPr marL="76200" indent="0">
              <a:buNone/>
            </a:pPr>
            <a:r>
              <a:rPr lang="fi-FI" sz="2500" b="1"/>
              <a:t>Pohjautuu muun muassa Jämsässä käytössä olevaan malliin,  RAI:hin, sekä jo olleista hankkeista, käytännöstä, opinnäytetöistä ja työryhmässä nousseisiin tarpeisiin </a:t>
            </a:r>
          </a:p>
          <a:p>
            <a:pPr marL="76200" indent="0">
              <a:buNone/>
            </a:pPr>
            <a:endParaRPr lang="fi-FI" sz="2500" b="1"/>
          </a:p>
          <a:p>
            <a:pPr marL="76200" indent="0">
              <a:buNone/>
            </a:pPr>
            <a:r>
              <a:rPr lang="fi-FI" sz="2500" b="1" dirty="0"/>
              <a:t>Tavoiteltavat vaikutukset </a:t>
            </a:r>
          </a:p>
          <a:p>
            <a:r>
              <a:rPr lang="fi-FI" b="1" dirty="0">
                <a:solidFill>
                  <a:schemeClr val="bg2"/>
                </a:solidFill>
              </a:rPr>
              <a:t>Tiedon välittyminen potilastietojärjestelmien eroavaisuuksista huolimatta  ja kun tietojärjestelmät eivät ole käytettävissä , eli katvealueet </a:t>
            </a:r>
            <a:r>
              <a:rPr lang="fi-FI" dirty="0">
                <a:solidFill>
                  <a:srgbClr val="7030A0"/>
                </a:solidFill>
              </a:rPr>
              <a:t>(tavoitteena tämän paperisen lomakkeen tarpeen väheneminen/poistuminen järjestelmien yhtenäistämisen/yhteensopivuuden myötä vuonna? , jonka jälkeen tiedot yhteisesti sovitulla alustalla)</a:t>
            </a:r>
          </a:p>
          <a:p>
            <a:r>
              <a:rPr lang="fi-FI" b="1" dirty="0">
                <a:solidFill>
                  <a:schemeClr val="bg2"/>
                </a:solidFill>
              </a:rPr>
              <a:t>Oleellisten tietojen saatavuus viivytyksettä (myös ensihoidolle) </a:t>
            </a:r>
            <a:r>
              <a:rPr lang="fi-FI" dirty="0">
                <a:solidFill>
                  <a:srgbClr val="7030A0"/>
                </a:solidFill>
              </a:rPr>
              <a:t>(kts yltä liittyen oikeuksiin ja järjestelmiin)</a:t>
            </a:r>
          </a:p>
          <a:p>
            <a:r>
              <a:rPr lang="fi-FI" dirty="0"/>
              <a:t>Asiakas- ja potilasturvallisuuden vahvistaminen</a:t>
            </a:r>
          </a:p>
          <a:p>
            <a:r>
              <a:rPr lang="fi-FI" dirty="0"/>
              <a:t>Kotihoidon ja asumispalvelun henkilöstön tiedon  ja osaamisen tukeminen ja kehittäminen </a:t>
            </a:r>
          </a:p>
          <a:p>
            <a:pPr marL="990600" lvl="2" indent="0">
              <a:buNone/>
            </a:pPr>
            <a:r>
              <a:rPr lang="fi-FI" dirty="0"/>
              <a:t>- Omahoitajan sitoutumisen ja asiakkaan toimintakyvyn kokonaisvaltaisuuden ymmärtämisen ja havainnoinnin lisäys</a:t>
            </a:r>
          </a:p>
          <a:p>
            <a:pPr marL="990600" lvl="2" indent="0">
              <a:buNone/>
            </a:pPr>
            <a:r>
              <a:rPr lang="fi-FI" dirty="0"/>
              <a:t>- Toiminnan yhdenmukaistaminen ja laadukkuus koko hyvinvointialueelle</a:t>
            </a:r>
          </a:p>
          <a:p>
            <a:pPr marL="990600" lvl="2" indent="0">
              <a:buNone/>
            </a:pPr>
            <a:r>
              <a:rPr lang="fi-FI" dirty="0"/>
              <a:t>- RAI:n osa-alueiden sisällön vahvistaminen osaksi arjen toimintatapaa ja asiakkaan hoitoa &amp; arviointia.</a:t>
            </a:r>
          </a:p>
          <a:p>
            <a:pPr marL="990600" lvl="2" indent="0">
              <a:buNone/>
            </a:pPr>
            <a:endParaRPr lang="fi-FI"/>
          </a:p>
          <a:p>
            <a:pPr marL="990600" lvl="2" indent="0">
              <a:buNone/>
            </a:pPr>
            <a:r>
              <a:rPr lang="fi-FI" dirty="0">
                <a:solidFill>
                  <a:srgbClr val="7030A0"/>
                </a:solidFill>
              </a:rPr>
              <a:t>(Fyysisesti täytetty lomake vahvistaa muistijälkeä ja helpottaa toimintatavan ja –sisällön käyttöönottoa osaksi arjen toimintaa)</a:t>
            </a:r>
          </a:p>
          <a:p>
            <a:pPr marL="76200" indent="0">
              <a:buNone/>
            </a:pPr>
            <a:r>
              <a:rPr lang="fi-FI" sz="2500" b="1" dirty="0"/>
              <a:t>Välilliset hyödyt</a:t>
            </a:r>
            <a:endParaRPr lang="fi-FI" sz="2500" dirty="0"/>
          </a:p>
          <a:p>
            <a:r>
              <a:rPr lang="fi-FI" dirty="0"/>
              <a:t>Hoitoketjun alkuvaiheiden siirtymien joustavuus lisääntyy ja alkuselvittelyiden ajallinen kestoaika mahdollisesti lyhenee potilaasta heti saatavien toimintakykytietojen avulla.</a:t>
            </a:r>
          </a:p>
          <a:p>
            <a:r>
              <a:rPr lang="fi-FI" dirty="0"/>
              <a:t>Taustatietojen selvittelyyn käytettävän ajan tarve lyhenee.</a:t>
            </a:r>
          </a:p>
          <a:p>
            <a:r>
              <a:rPr lang="fi-FI" dirty="0"/>
              <a:t>Vahvistaa asiakkaiden yksilöllisten ominaisuuksien ja haasteiden hahmottamista henkilöstölle </a:t>
            </a:r>
            <a:r>
              <a:rPr lang="fi-FI" dirty="0">
                <a:solidFill>
                  <a:srgbClr val="7030A0"/>
                </a:solidFill>
              </a:rPr>
              <a:t>(korostuu vasta rekrytoidut, keikkalaiset, varahenkilöstö- yms.)</a:t>
            </a:r>
          </a:p>
          <a:p>
            <a:r>
              <a:rPr lang="fi-FI" dirty="0"/>
              <a:t>Toimii kattavan asianmukaisen kirjaamisen tukena ja kirjaamisosaamisen vahvistajana</a:t>
            </a:r>
          </a:p>
          <a:p>
            <a:pPr marL="76200" indent="0">
              <a:buNone/>
            </a:pPr>
            <a:r>
              <a:rPr lang="fi-FI" sz="2500" b="1" dirty="0"/>
              <a:t>Huomioidut riskit ja niiden minimointi</a:t>
            </a:r>
          </a:p>
          <a:p>
            <a:pPr>
              <a:spcAft>
                <a:spcPts val="600"/>
              </a:spcAft>
            </a:pPr>
            <a:r>
              <a:rPr lang="fi-FI"/>
              <a:t>Tietosuojan toteutuminen, kun fyysinen lomake</a:t>
            </a:r>
            <a:r>
              <a:rPr lang="fi-FI" b="1"/>
              <a:t>: </a:t>
            </a:r>
            <a:r>
              <a:rPr lang="fi-FI" b="1" err="1"/>
              <a:t>AVI:</a:t>
            </a:r>
            <a:r>
              <a:rPr lang="fi-FI" err="1"/>
              <a:t>lla</a:t>
            </a:r>
            <a:r>
              <a:rPr lang="fi-FI"/>
              <a:t> lomake tarkistutettu; Lomake ei riko tietosuoja-asetuksia, voidaan säilyttää asiakkaan kotona (</a:t>
            </a:r>
            <a:r>
              <a:rPr lang="fi-FI" i="1" err="1"/>
              <a:t>asumispalv</a:t>
            </a:r>
            <a:r>
              <a:rPr lang="fi-FI" i="1"/>
              <a:t>; välittömässä läheisyydessä</a:t>
            </a:r>
            <a:r>
              <a:rPr lang="fi-FI"/>
              <a:t>) sovitussa paikassa, johon ei ulkopuoliset pääse käsiksi ”sillä asiakkaan kotona monesti epikriiseja ym. papereita joihin rinnastettavissa”.</a:t>
            </a:r>
          </a:p>
          <a:p>
            <a:pPr marL="533400" lvl="1" indent="0">
              <a:buNone/>
            </a:pPr>
            <a:r>
              <a:rPr lang="fi-FI"/>
              <a:t> Ei sisällä koko henkilötunnusta, mutta sisältää terveystietoja. Ammattilaiselle luovutettaessa (ensihoito, sairaanhoito </a:t>
            </a:r>
            <a:r>
              <a:rPr lang="fi-FI" err="1"/>
              <a:t>ym</a:t>
            </a:r>
            <a:r>
              <a:rPr lang="fi-FI"/>
              <a:t>) muuttuu salassa pidettäväksi asiakirjaksi joka hävitettävä asianmukaisesti ja josta maininta selkeästi lomakkeella punaisella värillä korostettuna.</a:t>
            </a:r>
          </a:p>
          <a:p>
            <a:r>
              <a:rPr lang="fi-FI" dirty="0"/>
              <a:t>Siirtyy asiakkaan mukana, kunnes tiedot siirretty potilastietojärjestelmään (kuten lääkelistat, omat lääkkeet, lompakko </a:t>
            </a:r>
            <a:r>
              <a:rPr lang="fi-FI" dirty="0" err="1"/>
              <a:t>yms</a:t>
            </a:r>
            <a:r>
              <a:rPr lang="fi-FI" dirty="0"/>
              <a:t>).</a:t>
            </a:r>
          </a:p>
          <a:p>
            <a:r>
              <a:rPr lang="fi-FI" dirty="0"/>
              <a:t>Tietojen ajantasaisuus-&gt; lähettävän tahon huolehdittava tietojen ajantasaisuudesta.</a:t>
            </a:r>
          </a:p>
          <a:p>
            <a:r>
              <a:rPr lang="fi-FI" dirty="0"/>
              <a:t>Lomakkeen kuormittavuus-&gt; Toimintakyky osio täytetään potilaan toimintakykymuutosten kohdalla </a:t>
            </a:r>
            <a:r>
              <a:rPr lang="fi-FI" dirty="0" err="1"/>
              <a:t>RAIn</a:t>
            </a:r>
            <a:r>
              <a:rPr lang="fi-FI" dirty="0"/>
              <a:t> ja Asiakassuunnitelman yhteydessä (tukee myös niiden täytössä)</a:t>
            </a:r>
          </a:p>
          <a:p>
            <a:pPr marL="143510" indent="0">
              <a:buNone/>
            </a:pPr>
            <a:endParaRPr lang="fi-FI" dirty="0">
              <a:solidFill>
                <a:srgbClr val="7030A0"/>
              </a:solidFill>
            </a:endParaRPr>
          </a:p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381B99E-30E2-D6E0-3DDC-DB69CE25133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 sz="800"/>
              <a:t>jenni.niskala@hyvaks.fi</a:t>
            </a:r>
          </a:p>
        </p:txBody>
      </p:sp>
    </p:spTree>
    <p:extLst>
      <p:ext uri="{BB962C8B-B14F-4D97-AF65-F5344CB8AC3E}">
        <p14:creationId xmlns:p14="http://schemas.microsoft.com/office/powerpoint/2010/main" val="123591635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Keski-suomen hyvinvointialue 2023">
      <a:dk1>
        <a:srgbClr val="000000"/>
      </a:dk1>
      <a:lt1>
        <a:srgbClr val="FFFFFF"/>
      </a:lt1>
      <a:dk2>
        <a:srgbClr val="336699"/>
      </a:dk2>
      <a:lt2>
        <a:srgbClr val="E7E6E6"/>
      </a:lt2>
      <a:accent1>
        <a:srgbClr val="FFCCCC"/>
      </a:accent1>
      <a:accent2>
        <a:srgbClr val="99FF99"/>
      </a:accent2>
      <a:accent3>
        <a:srgbClr val="A5A5A5"/>
      </a:accent3>
      <a:accent4>
        <a:srgbClr val="6E8699"/>
      </a:accent4>
      <a:accent5>
        <a:srgbClr val="5A965A"/>
      </a:accent5>
      <a:accent6>
        <a:srgbClr val="B69292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yvaks-teema">
  <a:themeElements>
    <a:clrScheme name="Hyvaks">
      <a:dk1>
        <a:sysClr val="windowText" lastClr="000000"/>
      </a:dk1>
      <a:lt1>
        <a:sysClr val="window" lastClr="FFFFFF"/>
      </a:lt1>
      <a:dk2>
        <a:srgbClr val="255B92"/>
      </a:dk2>
      <a:lt2>
        <a:srgbClr val="EBDCA6"/>
      </a:lt2>
      <a:accent1>
        <a:srgbClr val="255B92"/>
      </a:accent1>
      <a:accent2>
        <a:srgbClr val="B3D384"/>
      </a:accent2>
      <a:accent3>
        <a:srgbClr val="FFCCCC"/>
      </a:accent3>
      <a:accent4>
        <a:srgbClr val="B8CCEA"/>
      </a:accent4>
      <a:accent5>
        <a:srgbClr val="225400"/>
      </a:accent5>
      <a:accent6>
        <a:srgbClr val="F28A00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yvaks_esitysmallipohja.potx" id="{A4E4BBEE-799B-4E39-963A-DD77604D4A83}" vid="{E11BDC50-E0E8-4F71-A1F7-D4A0E0BFD117}"/>
    </a:ext>
  </a:extLst>
</a:theme>
</file>

<file path=ppt/theme/theme3.xml><?xml version="1.0" encoding="utf-8"?>
<a:theme xmlns:a="http://schemas.openxmlformats.org/drawingml/2006/main" name="1_Office Theme">
  <a:themeElements>
    <a:clrScheme name="Keski-suomen hyvinvointialue 2023">
      <a:dk1>
        <a:srgbClr val="000000"/>
      </a:dk1>
      <a:lt1>
        <a:srgbClr val="FFFFFF"/>
      </a:lt1>
      <a:dk2>
        <a:srgbClr val="336699"/>
      </a:dk2>
      <a:lt2>
        <a:srgbClr val="E7E6E6"/>
      </a:lt2>
      <a:accent1>
        <a:srgbClr val="FFCCCC"/>
      </a:accent1>
      <a:accent2>
        <a:srgbClr val="99FF99"/>
      </a:accent2>
      <a:accent3>
        <a:srgbClr val="A5A5A5"/>
      </a:accent3>
      <a:accent4>
        <a:srgbClr val="6E8699"/>
      </a:accent4>
      <a:accent5>
        <a:srgbClr val="5A965A"/>
      </a:accent5>
      <a:accent6>
        <a:srgbClr val="B69292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Hyvaks-teema">
  <a:themeElements>
    <a:clrScheme name="Hyvaks">
      <a:dk1>
        <a:sysClr val="windowText" lastClr="000000"/>
      </a:dk1>
      <a:lt1>
        <a:sysClr val="window" lastClr="FFFFFF"/>
      </a:lt1>
      <a:dk2>
        <a:srgbClr val="255B92"/>
      </a:dk2>
      <a:lt2>
        <a:srgbClr val="EBDCA6"/>
      </a:lt2>
      <a:accent1>
        <a:srgbClr val="255B92"/>
      </a:accent1>
      <a:accent2>
        <a:srgbClr val="B3D384"/>
      </a:accent2>
      <a:accent3>
        <a:srgbClr val="FFCCCC"/>
      </a:accent3>
      <a:accent4>
        <a:srgbClr val="B8CCEA"/>
      </a:accent4>
      <a:accent5>
        <a:srgbClr val="225400"/>
      </a:accent5>
      <a:accent6>
        <a:srgbClr val="F28A00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yvaks_esitysmallipohja.potx" id="{A4E4BBEE-799B-4E39-963A-DD77604D4A83}" vid="{E11BDC50-E0E8-4F71-A1F7-D4A0E0BFD11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FEAF18B98F1A142B02E0E91D574558D" ma:contentTypeVersion="13" ma:contentTypeDescription="Luo uusi asiakirja." ma:contentTypeScope="" ma:versionID="1cdfe93d9e1ec3b7c57dc1c6262827dc">
  <xsd:schema xmlns:xsd="http://www.w3.org/2001/XMLSchema" xmlns:xs="http://www.w3.org/2001/XMLSchema" xmlns:p="http://schemas.microsoft.com/office/2006/metadata/properties" xmlns:ns2="da6cf080-c8e1-4e03-86ab-9a94831baec2" xmlns:ns3="1b9cb924-5c2b-45b9-8fbf-6021001e7997" targetNamespace="http://schemas.microsoft.com/office/2006/metadata/properties" ma:root="true" ma:fieldsID="98e46acf10efcd36bb2a714ffc764b8e" ns2:_="" ns3:_="">
    <xsd:import namespace="da6cf080-c8e1-4e03-86ab-9a94831baec2"/>
    <xsd:import namespace="1b9cb924-5c2b-45b9-8fbf-6021001e79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cf080-c8e1-4e03-86ab-9a94831baec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06595d47-720a-41b6-b780-54eb9405fd64}" ma:internalName="TaxCatchAll" ma:showField="CatchAllData" ma:web="da6cf080-c8e1-4e03-86ab-9a94831bae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9cb924-5c2b-45b9-8fbf-6021001e79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c1425efd-e1aa-4e0f-a1f8-ae5f090127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9cb924-5c2b-45b9-8fbf-6021001e7997">
      <Terms xmlns="http://schemas.microsoft.com/office/infopath/2007/PartnerControls"/>
    </lcf76f155ced4ddcb4097134ff3c332f>
    <TaxCatchAll xmlns="da6cf080-c8e1-4e03-86ab-9a94831baec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4DD039-24EA-4D23-B4D2-19E094AAEE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6cf080-c8e1-4e03-86ab-9a94831baec2"/>
    <ds:schemaRef ds:uri="1b9cb924-5c2b-45b9-8fbf-6021001e79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1455CE-0302-4FDF-9780-F1907F2B4F23}">
  <ds:schemaRefs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da6cf080-c8e1-4e03-86ab-9a94831baec2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1b9cb924-5c2b-45b9-8fbf-6021001e799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FF914E9-4354-4CE9-961C-7580440B70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2518</Words>
  <Application>Microsoft Office PowerPoint</Application>
  <PresentationFormat>Laajakuva</PresentationFormat>
  <Paragraphs>266</Paragraphs>
  <Slides>23</Slides>
  <Notes>0</Notes>
  <HiddenSlides>1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23</vt:i4>
      </vt:variant>
    </vt:vector>
  </HeadingPairs>
  <TitlesOfParts>
    <vt:vector size="32" baseType="lpstr">
      <vt:lpstr>Arial</vt:lpstr>
      <vt:lpstr>Calibri</vt:lpstr>
      <vt:lpstr>Raleway</vt:lpstr>
      <vt:lpstr>Sitka Text</vt:lpstr>
      <vt:lpstr>Wingdings</vt:lpstr>
      <vt:lpstr>2_Office Theme</vt:lpstr>
      <vt:lpstr>Hyvaks-teema</vt:lpstr>
      <vt:lpstr>1_Office Theme</vt:lpstr>
      <vt:lpstr>1_Hyvaks-teema</vt:lpstr>
      <vt:lpstr>Turvallinen ja oikea-aikainen kotiuttaminen</vt:lpstr>
      <vt:lpstr>Tarpeista toteutukseen</vt:lpstr>
      <vt:lpstr>PowerPoint-esitys</vt:lpstr>
      <vt:lpstr>Voimavarakeskeisen kotiutuksen prosessikuvaus iäkkäille (Luonnos)</vt:lpstr>
      <vt:lpstr>Prosessikuvaus 1/2</vt:lpstr>
      <vt:lpstr>Prosessikuvaus 2/2</vt:lpstr>
      <vt:lpstr>PowerPoint-esitys</vt:lpstr>
      <vt:lpstr>PowerPoint-esitys</vt:lpstr>
      <vt:lpstr>Lähettävän tahon esitietolomake</vt:lpstr>
      <vt:lpstr>PowerPoint-esitys</vt:lpstr>
      <vt:lpstr>PowerPoint-esitys</vt:lpstr>
      <vt:lpstr>PowerPoint-esitys</vt:lpstr>
      <vt:lpstr>PowerPoint-esitys</vt:lpstr>
      <vt:lpstr>Tavoiteltavat hyödyt lähettävän  tahon (kh/asumispalvelut) näkökulmasta</vt:lpstr>
      <vt:lpstr>Tavoiteltavat hyödyt ensihoidon näkökulmasta</vt:lpstr>
      <vt:lpstr>Tavoiteltavat hyödyt vastaanottavan tahon (pth/esh) näkökulmasta</vt:lpstr>
      <vt:lpstr>Toimintakyvyn ensiarviolomake </vt:lpstr>
      <vt:lpstr>PowerPoint-esitys</vt:lpstr>
      <vt:lpstr>PowerPoint-esitys</vt:lpstr>
      <vt:lpstr>Valmiina kotiin? (kotiutuksen muistilista)</vt:lpstr>
      <vt:lpstr>Kotiuttamisen erityishuomion asiakaskunta</vt:lpstr>
      <vt:lpstr>Toiminnan vaikuttavuuden seuranta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Niskala Jenni</dc:creator>
  <cp:lastModifiedBy>Jenni Niskala</cp:lastModifiedBy>
  <cp:revision>63</cp:revision>
  <dcterms:created xsi:type="dcterms:W3CDTF">2023-04-24T10:23:18Z</dcterms:created>
  <dcterms:modified xsi:type="dcterms:W3CDTF">2023-05-09T09:01:42Z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0x0101006FEAF18B98F1A142B02E0E91D574558D</vt:lpwstr>
  </property>
</Properties>
</file>