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7" r:id="rId5"/>
    <p:sldId id="331" r:id="rId6"/>
    <p:sldId id="339" r:id="rId7"/>
    <p:sldId id="335" r:id="rId8"/>
    <p:sldId id="347" r:id="rId9"/>
    <p:sldId id="342" r:id="rId10"/>
    <p:sldId id="345" r:id="rId11"/>
    <p:sldId id="346" r:id="rId12"/>
    <p:sldId id="343" r:id="rId13"/>
    <p:sldId id="340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89E0FF"/>
    <a:srgbClr val="0099CC"/>
    <a:srgbClr val="FF99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na Rosendahl" userId="5810abc2d259ac6a" providerId="LiveId" clId="{FA1671D1-7D12-487C-A43B-693EB38CC128}"/>
    <pc:docChg chg="custSel modSld">
      <pc:chgData name="Minna Rosendahl" userId="5810abc2d259ac6a" providerId="LiveId" clId="{FA1671D1-7D12-487C-A43B-693EB38CC128}" dt="2023-02-27T07:52:00.189" v="463" actId="20577"/>
      <pc:docMkLst>
        <pc:docMk/>
      </pc:docMkLst>
      <pc:sldChg chg="addSp delSp modSp mod modClrScheme delDesignElem chgLayout">
        <pc:chgData name="Minna Rosendahl" userId="5810abc2d259ac6a" providerId="LiveId" clId="{FA1671D1-7D12-487C-A43B-693EB38CC128}" dt="2023-02-27T07:52:00.189" v="463" actId="20577"/>
        <pc:sldMkLst>
          <pc:docMk/>
          <pc:sldMk cId="3867070003" sldId="337"/>
        </pc:sldMkLst>
        <pc:spChg chg="mod ord">
          <ac:chgData name="Minna Rosendahl" userId="5810abc2d259ac6a" providerId="LiveId" clId="{FA1671D1-7D12-487C-A43B-693EB38CC128}" dt="2023-02-27T07:51:47.358" v="461" actId="1076"/>
          <ac:spMkLst>
            <pc:docMk/>
            <pc:sldMk cId="3867070003" sldId="337"/>
            <ac:spMk id="2" creationId="{6D04A8FB-458A-6727-EB5F-130FE57A4C20}"/>
          </ac:spMkLst>
        </pc:spChg>
        <pc:spChg chg="mod ord">
          <ac:chgData name="Minna Rosendahl" userId="5810abc2d259ac6a" providerId="LiveId" clId="{FA1671D1-7D12-487C-A43B-693EB38CC128}" dt="2023-02-27T07:51:46.240" v="460" actId="255"/>
          <ac:spMkLst>
            <pc:docMk/>
            <pc:sldMk cId="3867070003" sldId="337"/>
            <ac:spMk id="3" creationId="{94326AFE-9D3C-EA6D-52D7-1175E0C8F256}"/>
          </ac:spMkLst>
        </pc:spChg>
        <pc:spChg chg="add mod ord">
          <ac:chgData name="Minna Rosendahl" userId="5810abc2d259ac6a" providerId="LiveId" clId="{FA1671D1-7D12-487C-A43B-693EB38CC128}" dt="2023-02-27T07:52:00.189" v="463" actId="20577"/>
          <ac:spMkLst>
            <pc:docMk/>
            <pc:sldMk cId="3867070003" sldId="337"/>
            <ac:spMk id="4" creationId="{047EDF9D-C6C5-EBCD-E8B0-3EFB8316F4B8}"/>
          </ac:spMkLst>
        </pc:spChg>
        <pc:cxnChg chg="del">
          <ac:chgData name="Minna Rosendahl" userId="5810abc2d259ac6a" providerId="LiveId" clId="{FA1671D1-7D12-487C-A43B-693EB38CC128}" dt="2023-02-27T07:43:24.009" v="77" actId="700"/>
          <ac:cxnSpMkLst>
            <pc:docMk/>
            <pc:sldMk cId="3867070003" sldId="337"/>
            <ac:cxnSpMk id="66" creationId="{A7F400EE-A8A5-48AF-B4D6-291B52C6F0B0}"/>
          </ac:cxnSpMkLst>
        </pc:cxn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510778-D063-4F4D-84AF-A690E64C9085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EA25076-EE95-4906-AB9D-B1ECA4411EFD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>
              <a:latin typeface="+mj-lt"/>
            </a:rPr>
            <a:t>Huolehtii lakisääteisten velvollisuuksien toteutumisesta sekä hyvinvointialueen yleishyödyllisen järjestö- ja seurakuntayhteistyön koordinoimisesta.</a:t>
          </a:r>
          <a:endParaRPr lang="en-US" dirty="0">
            <a:latin typeface="+mj-lt"/>
          </a:endParaRPr>
        </a:p>
      </dgm:t>
    </dgm:pt>
    <dgm:pt modelId="{29F97F86-F340-4C49-BBBB-AC1FB17ED30D}" type="parTrans" cxnId="{81BCE271-4505-4AC4-ACC9-8FD7C98DAEBD}">
      <dgm:prSet/>
      <dgm:spPr/>
      <dgm:t>
        <a:bodyPr/>
        <a:lstStyle/>
        <a:p>
          <a:endParaRPr lang="en-US"/>
        </a:p>
      </dgm:t>
    </dgm:pt>
    <dgm:pt modelId="{8F11E797-CE41-45B5-A30D-1DBC12550F4E}" type="sibTrans" cxnId="{81BCE271-4505-4AC4-ACC9-8FD7C98DAEB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D52C6D3-8D2A-4697-9F05-E9F138B42F8B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>
              <a:latin typeface="+mj-lt"/>
            </a:rPr>
            <a:t>Varmistaa järjestöjen yleishyödyllisen toiminnan tarkoituksenmukaisen hyödyntämisen ja kehittämisen hyvinvointialueen tavoitteiden saavuttamisessa.</a:t>
          </a:r>
          <a:endParaRPr lang="en-US" dirty="0">
            <a:latin typeface="+mj-lt"/>
          </a:endParaRPr>
        </a:p>
      </dgm:t>
    </dgm:pt>
    <dgm:pt modelId="{9D74EAC4-7995-48C7-B3FB-21BA8739332F}" type="parTrans" cxnId="{FA88470C-0A4A-4E8B-BA95-1F92EE39DA04}">
      <dgm:prSet/>
      <dgm:spPr/>
      <dgm:t>
        <a:bodyPr/>
        <a:lstStyle/>
        <a:p>
          <a:endParaRPr lang="en-US"/>
        </a:p>
      </dgm:t>
    </dgm:pt>
    <dgm:pt modelId="{FD4E27C2-A8EE-41A1-9E6A-649A2757B393}" type="sibTrans" cxnId="{FA88470C-0A4A-4E8B-BA95-1F92EE39DA04}">
      <dgm:prSet/>
      <dgm:spPr/>
      <dgm:t>
        <a:bodyPr/>
        <a:lstStyle/>
        <a:p>
          <a:endParaRPr lang="en-US"/>
        </a:p>
      </dgm:t>
    </dgm:pt>
    <dgm:pt modelId="{AAA63F98-8D8C-47F4-9EE2-D6BC553FE98C}" type="pres">
      <dgm:prSet presAssocID="{5B510778-D063-4F4D-84AF-A690E64C9085}" presName="root" presStyleCnt="0">
        <dgm:presLayoutVars>
          <dgm:dir/>
          <dgm:resizeHandles val="exact"/>
        </dgm:presLayoutVars>
      </dgm:prSet>
      <dgm:spPr/>
    </dgm:pt>
    <dgm:pt modelId="{25FE19CA-8DE1-48DB-9ABA-BA78EE759859}" type="pres">
      <dgm:prSet presAssocID="{5B510778-D063-4F4D-84AF-A690E64C9085}" presName="container" presStyleCnt="0">
        <dgm:presLayoutVars>
          <dgm:dir/>
          <dgm:resizeHandles val="exact"/>
        </dgm:presLayoutVars>
      </dgm:prSet>
      <dgm:spPr/>
    </dgm:pt>
    <dgm:pt modelId="{4594084D-72F9-4446-A5FF-BD2CEFB21504}" type="pres">
      <dgm:prSet presAssocID="{AEA25076-EE95-4906-AB9D-B1ECA4411EFD}" presName="compNode" presStyleCnt="0"/>
      <dgm:spPr/>
    </dgm:pt>
    <dgm:pt modelId="{373E6A67-14C7-4A05-827F-19C68A2FE51A}" type="pres">
      <dgm:prSet presAssocID="{AEA25076-EE95-4906-AB9D-B1ECA4411EFD}" presName="iconBgRect" presStyleLbl="bgShp" presStyleIdx="0" presStyleCnt="2"/>
      <dgm:spPr/>
    </dgm:pt>
    <dgm:pt modelId="{B8EFAC0B-E206-45A2-9FC2-2413663BF7FA}" type="pres">
      <dgm:prSet presAssocID="{AEA25076-EE95-4906-AB9D-B1ECA4411EF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ikeuden vaaka tasaisella täytöllä"/>
        </a:ext>
      </dgm:extLst>
    </dgm:pt>
    <dgm:pt modelId="{DDBDC6D1-AB2C-4A85-AE0E-B958A8F7B99C}" type="pres">
      <dgm:prSet presAssocID="{AEA25076-EE95-4906-AB9D-B1ECA4411EFD}" presName="spaceRect" presStyleCnt="0"/>
      <dgm:spPr/>
    </dgm:pt>
    <dgm:pt modelId="{CC974D49-D6BB-4E34-A686-2AF9AC51BE3B}" type="pres">
      <dgm:prSet presAssocID="{AEA25076-EE95-4906-AB9D-B1ECA4411EFD}" presName="textRect" presStyleLbl="revTx" presStyleIdx="0" presStyleCnt="2">
        <dgm:presLayoutVars>
          <dgm:chMax val="1"/>
          <dgm:chPref val="1"/>
        </dgm:presLayoutVars>
      </dgm:prSet>
      <dgm:spPr/>
    </dgm:pt>
    <dgm:pt modelId="{99EACB9A-EDB2-4749-8D1B-8708EFAA5208}" type="pres">
      <dgm:prSet presAssocID="{8F11E797-CE41-45B5-A30D-1DBC12550F4E}" presName="sibTrans" presStyleLbl="sibTrans2D1" presStyleIdx="0" presStyleCnt="0"/>
      <dgm:spPr/>
    </dgm:pt>
    <dgm:pt modelId="{54863534-4915-473D-A3CE-9CB5286FF607}" type="pres">
      <dgm:prSet presAssocID="{DD52C6D3-8D2A-4697-9F05-E9F138B42F8B}" presName="compNode" presStyleCnt="0"/>
      <dgm:spPr/>
    </dgm:pt>
    <dgm:pt modelId="{74D462B5-B64F-4488-9D01-8CD46E3BA8EF}" type="pres">
      <dgm:prSet presAssocID="{DD52C6D3-8D2A-4697-9F05-E9F138B42F8B}" presName="iconBgRect" presStyleLbl="bgShp" presStyleIdx="1" presStyleCnt="2"/>
      <dgm:spPr/>
    </dgm:pt>
    <dgm:pt modelId="{98AA6EE8-6D0B-495D-A638-3D9B10BAF694}" type="pres">
      <dgm:prSet presAssocID="{DD52C6D3-8D2A-4697-9F05-E9F138B42F8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34E1A271-3161-4BCB-A295-9C0488A9220F}" type="pres">
      <dgm:prSet presAssocID="{DD52C6D3-8D2A-4697-9F05-E9F138B42F8B}" presName="spaceRect" presStyleCnt="0"/>
      <dgm:spPr/>
    </dgm:pt>
    <dgm:pt modelId="{C85AA6A2-CD65-4087-B89C-DC510B006B60}" type="pres">
      <dgm:prSet presAssocID="{DD52C6D3-8D2A-4697-9F05-E9F138B42F8B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FA88470C-0A4A-4E8B-BA95-1F92EE39DA04}" srcId="{5B510778-D063-4F4D-84AF-A690E64C9085}" destId="{DD52C6D3-8D2A-4697-9F05-E9F138B42F8B}" srcOrd="1" destOrd="0" parTransId="{9D74EAC4-7995-48C7-B3FB-21BA8739332F}" sibTransId="{FD4E27C2-A8EE-41A1-9E6A-649A2757B393}"/>
    <dgm:cxn modelId="{81BCE271-4505-4AC4-ACC9-8FD7C98DAEBD}" srcId="{5B510778-D063-4F4D-84AF-A690E64C9085}" destId="{AEA25076-EE95-4906-AB9D-B1ECA4411EFD}" srcOrd="0" destOrd="0" parTransId="{29F97F86-F340-4C49-BBBB-AC1FB17ED30D}" sibTransId="{8F11E797-CE41-45B5-A30D-1DBC12550F4E}"/>
    <dgm:cxn modelId="{06011C56-EFF7-4D31-99F7-E8257B9DA4DE}" type="presOf" srcId="{DD52C6D3-8D2A-4697-9F05-E9F138B42F8B}" destId="{C85AA6A2-CD65-4087-B89C-DC510B006B60}" srcOrd="0" destOrd="0" presId="urn:microsoft.com/office/officeart/2018/2/layout/IconCircleList"/>
    <dgm:cxn modelId="{B9D7B996-DC53-435E-BFA6-E19EFA0EEFF0}" type="presOf" srcId="{5B510778-D063-4F4D-84AF-A690E64C9085}" destId="{AAA63F98-8D8C-47F4-9EE2-D6BC553FE98C}" srcOrd="0" destOrd="0" presId="urn:microsoft.com/office/officeart/2018/2/layout/IconCircleList"/>
    <dgm:cxn modelId="{A3376A9B-69F1-4623-B47F-04C423D4A078}" type="presOf" srcId="{8F11E797-CE41-45B5-A30D-1DBC12550F4E}" destId="{99EACB9A-EDB2-4749-8D1B-8708EFAA5208}" srcOrd="0" destOrd="0" presId="urn:microsoft.com/office/officeart/2018/2/layout/IconCircleList"/>
    <dgm:cxn modelId="{899704D6-2F61-4D57-B16B-6BA9E435CF76}" type="presOf" srcId="{AEA25076-EE95-4906-AB9D-B1ECA4411EFD}" destId="{CC974D49-D6BB-4E34-A686-2AF9AC51BE3B}" srcOrd="0" destOrd="0" presId="urn:microsoft.com/office/officeart/2018/2/layout/IconCircleList"/>
    <dgm:cxn modelId="{7178FE39-C523-4B09-8100-D7EA675081EA}" type="presParOf" srcId="{AAA63F98-8D8C-47F4-9EE2-D6BC553FE98C}" destId="{25FE19CA-8DE1-48DB-9ABA-BA78EE759859}" srcOrd="0" destOrd="0" presId="urn:microsoft.com/office/officeart/2018/2/layout/IconCircleList"/>
    <dgm:cxn modelId="{0546DD72-1B71-45AA-908F-0F8B3DF0B665}" type="presParOf" srcId="{25FE19CA-8DE1-48DB-9ABA-BA78EE759859}" destId="{4594084D-72F9-4446-A5FF-BD2CEFB21504}" srcOrd="0" destOrd="0" presId="urn:microsoft.com/office/officeart/2018/2/layout/IconCircleList"/>
    <dgm:cxn modelId="{CA27EB89-A316-43F0-8BBA-9BF2C5A04183}" type="presParOf" srcId="{4594084D-72F9-4446-A5FF-BD2CEFB21504}" destId="{373E6A67-14C7-4A05-827F-19C68A2FE51A}" srcOrd="0" destOrd="0" presId="urn:microsoft.com/office/officeart/2018/2/layout/IconCircleList"/>
    <dgm:cxn modelId="{BD80282D-2687-42EB-AB06-BF662DC369A7}" type="presParOf" srcId="{4594084D-72F9-4446-A5FF-BD2CEFB21504}" destId="{B8EFAC0B-E206-45A2-9FC2-2413663BF7FA}" srcOrd="1" destOrd="0" presId="urn:microsoft.com/office/officeart/2018/2/layout/IconCircleList"/>
    <dgm:cxn modelId="{0EBA792E-0B1D-4A6C-BFFD-B9654E2250ED}" type="presParOf" srcId="{4594084D-72F9-4446-A5FF-BD2CEFB21504}" destId="{DDBDC6D1-AB2C-4A85-AE0E-B958A8F7B99C}" srcOrd="2" destOrd="0" presId="urn:microsoft.com/office/officeart/2018/2/layout/IconCircleList"/>
    <dgm:cxn modelId="{184A104A-A897-4706-AC82-456124A2786B}" type="presParOf" srcId="{4594084D-72F9-4446-A5FF-BD2CEFB21504}" destId="{CC974D49-D6BB-4E34-A686-2AF9AC51BE3B}" srcOrd="3" destOrd="0" presId="urn:microsoft.com/office/officeart/2018/2/layout/IconCircleList"/>
    <dgm:cxn modelId="{E1F918A7-0B71-42B3-95B5-07F526C8A16D}" type="presParOf" srcId="{25FE19CA-8DE1-48DB-9ABA-BA78EE759859}" destId="{99EACB9A-EDB2-4749-8D1B-8708EFAA5208}" srcOrd="1" destOrd="0" presId="urn:microsoft.com/office/officeart/2018/2/layout/IconCircleList"/>
    <dgm:cxn modelId="{12B5E0E9-5C4B-4AEF-A67E-C3564A393387}" type="presParOf" srcId="{25FE19CA-8DE1-48DB-9ABA-BA78EE759859}" destId="{54863534-4915-473D-A3CE-9CB5286FF607}" srcOrd="2" destOrd="0" presId="urn:microsoft.com/office/officeart/2018/2/layout/IconCircleList"/>
    <dgm:cxn modelId="{3CAF5B05-1292-4686-9369-A5D351CE8A77}" type="presParOf" srcId="{54863534-4915-473D-A3CE-9CB5286FF607}" destId="{74D462B5-B64F-4488-9D01-8CD46E3BA8EF}" srcOrd="0" destOrd="0" presId="urn:microsoft.com/office/officeart/2018/2/layout/IconCircleList"/>
    <dgm:cxn modelId="{AAFBC0CF-2F6C-4B40-9532-15A7FA626556}" type="presParOf" srcId="{54863534-4915-473D-A3CE-9CB5286FF607}" destId="{98AA6EE8-6D0B-495D-A638-3D9B10BAF694}" srcOrd="1" destOrd="0" presId="urn:microsoft.com/office/officeart/2018/2/layout/IconCircleList"/>
    <dgm:cxn modelId="{22001790-6C56-4C47-88F5-32F6FC6F45A7}" type="presParOf" srcId="{54863534-4915-473D-A3CE-9CB5286FF607}" destId="{34E1A271-3161-4BCB-A295-9C0488A9220F}" srcOrd="2" destOrd="0" presId="urn:microsoft.com/office/officeart/2018/2/layout/IconCircleList"/>
    <dgm:cxn modelId="{80914845-1656-4ECA-B0FE-0F9A109E8E16}" type="presParOf" srcId="{54863534-4915-473D-A3CE-9CB5286FF607}" destId="{C85AA6A2-CD65-4087-B89C-DC510B006B6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E6A67-14C7-4A05-827F-19C68A2FE51A}">
      <dsp:nvSpPr>
        <dsp:cNvPr id="0" name=""/>
        <dsp:cNvSpPr/>
      </dsp:nvSpPr>
      <dsp:spPr>
        <a:xfrm>
          <a:off x="282221" y="1410409"/>
          <a:ext cx="1371985" cy="13719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EFAC0B-E206-45A2-9FC2-2413663BF7FA}">
      <dsp:nvSpPr>
        <dsp:cNvPr id="0" name=""/>
        <dsp:cNvSpPr/>
      </dsp:nvSpPr>
      <dsp:spPr>
        <a:xfrm>
          <a:off x="570337" y="1698526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74D49-D6BB-4E34-A686-2AF9AC51BE3B}">
      <dsp:nvSpPr>
        <dsp:cNvPr id="0" name=""/>
        <dsp:cNvSpPr/>
      </dsp:nvSpPr>
      <dsp:spPr>
        <a:xfrm>
          <a:off x="1948202" y="141040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>
              <a:latin typeface="+mj-lt"/>
            </a:rPr>
            <a:t>Huolehtii lakisääteisten velvollisuuksien toteutumisesta sekä hyvinvointialueen yleishyödyllisen järjestö- ja seurakuntayhteistyön koordinoimisesta.</a:t>
          </a:r>
          <a:endParaRPr lang="en-US" sz="1700" kern="1200" dirty="0">
            <a:latin typeface="+mj-lt"/>
          </a:endParaRPr>
        </a:p>
      </dsp:txBody>
      <dsp:txXfrm>
        <a:off x="1948202" y="1410409"/>
        <a:ext cx="3233964" cy="1371985"/>
      </dsp:txXfrm>
    </dsp:sp>
    <dsp:sp modelId="{74D462B5-B64F-4488-9D01-8CD46E3BA8EF}">
      <dsp:nvSpPr>
        <dsp:cNvPr id="0" name=""/>
        <dsp:cNvSpPr/>
      </dsp:nvSpPr>
      <dsp:spPr>
        <a:xfrm>
          <a:off x="5745661" y="1410409"/>
          <a:ext cx="1371985" cy="137198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AA6EE8-6D0B-495D-A638-3D9B10BAF694}">
      <dsp:nvSpPr>
        <dsp:cNvPr id="0" name=""/>
        <dsp:cNvSpPr/>
      </dsp:nvSpPr>
      <dsp:spPr>
        <a:xfrm>
          <a:off x="6033778" y="1698526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5AA6A2-CD65-4087-B89C-DC510B006B60}">
      <dsp:nvSpPr>
        <dsp:cNvPr id="0" name=""/>
        <dsp:cNvSpPr/>
      </dsp:nvSpPr>
      <dsp:spPr>
        <a:xfrm>
          <a:off x="7411643" y="141040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>
              <a:latin typeface="+mj-lt"/>
            </a:rPr>
            <a:t>Varmistaa järjestöjen yleishyödyllisen toiminnan tarkoituksenmukaisen hyödyntämisen ja kehittämisen hyvinvointialueen tavoitteiden saavuttamisessa.</a:t>
          </a:r>
          <a:endParaRPr lang="en-US" sz="1700" kern="1200" dirty="0">
            <a:latin typeface="+mj-lt"/>
          </a:endParaRPr>
        </a:p>
      </dsp:txBody>
      <dsp:txXfrm>
        <a:off x="7411643" y="1410409"/>
        <a:ext cx="3233964" cy="1371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06EC55F0-1F0E-6E0A-9D45-9CAB857CDE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78DFBBE-390F-AD85-2A8B-D17FE2CF2E7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D9042-579F-43C6-BDFC-A147F3DC4D62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F249A2C-3C2D-DF40-6AC4-81696912B5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2A1CD78-57F3-55ED-C554-1A9B76AE84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34890-B28F-4C6C-9D5B-3A8D3115FD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1781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7D2EC-603B-4092-93E7-98D0BB1ABD4D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E425F-7EBA-4BA9-9D52-61B1A655C8A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1809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AE0B-999F-4B94-A75A-B43B669C7559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56E-607D-47DB-A5B7-2A0B95EB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152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AE0B-999F-4B94-A75A-B43B669C7559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56E-607D-47DB-A5B7-2A0B95EB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803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AE0B-999F-4B94-A75A-B43B669C7559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56E-607D-47DB-A5B7-2A0B95EB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596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AE0B-999F-4B94-A75A-B43B669C7559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56E-607D-47DB-A5B7-2A0B95EB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116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AE0B-999F-4B94-A75A-B43B669C7559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56E-607D-47DB-A5B7-2A0B95EB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5761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AE0B-999F-4B94-A75A-B43B669C7559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56E-607D-47DB-A5B7-2A0B95EB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213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AE0B-999F-4B94-A75A-B43B669C7559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56E-607D-47DB-A5B7-2A0B95EB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224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AE0B-999F-4B94-A75A-B43B669C7559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56E-607D-47DB-A5B7-2A0B95EB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807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AE0B-999F-4B94-A75A-B43B669C7559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56E-607D-47DB-A5B7-2A0B95EB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206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AE0B-999F-4B94-A75A-B43B669C7559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56E-607D-47DB-A5B7-2A0B95EB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30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AE0B-999F-4B94-A75A-B43B669C7559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956E-607D-47DB-A5B7-2A0B95EB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73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2AE0B-999F-4B94-A75A-B43B669C7559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3956E-607D-47DB-A5B7-2A0B95EBBB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456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ut.aalto@muistiturku.fi" TargetMode="External"/><Relationship Id="rId2" Type="http://schemas.openxmlformats.org/officeDocument/2006/relationships/hyperlink" Target="mailto:minna.rosendahl@muistiturku.fi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jpeg"/><Relationship Id="rId5" Type="http://schemas.openxmlformats.org/officeDocument/2006/relationships/hyperlink" Target="mailto:mika.pyykko@aivoliitto.fi" TargetMode="External"/><Relationship Id="rId4" Type="http://schemas.openxmlformats.org/officeDocument/2006/relationships/hyperlink" Target="mailto:heidi.tuimala@vslj.fi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04A8FB-458A-6727-EB5F-130FE57A4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693" y="146423"/>
            <a:ext cx="6866966" cy="106922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600" b="1" dirty="0" err="1"/>
              <a:t>J</a:t>
            </a:r>
            <a:r>
              <a:rPr lang="en-US" sz="3600" b="1" kern="1200" dirty="0" err="1">
                <a:ea typeface="+mj-ea"/>
                <a:cs typeface="+mj-cs"/>
              </a:rPr>
              <a:t>ärjestökoordinaattorin</a:t>
            </a:r>
            <a:r>
              <a:rPr lang="en-US" sz="3600" b="1" kern="1200" dirty="0">
                <a:ea typeface="+mj-ea"/>
                <a:cs typeface="+mj-cs"/>
              </a:rPr>
              <a:t>/-</a:t>
            </a:r>
            <a:r>
              <a:rPr lang="en-US" sz="3600" b="1" kern="1200" dirty="0" err="1">
                <a:ea typeface="+mj-ea"/>
                <a:cs typeface="+mj-cs"/>
              </a:rPr>
              <a:t>en</a:t>
            </a:r>
            <a:r>
              <a:rPr lang="en-US" sz="3600" b="1" kern="1200" dirty="0">
                <a:ea typeface="+mj-ea"/>
                <a:cs typeface="+mj-cs"/>
              </a:rPr>
              <a:t> </a:t>
            </a:r>
            <a:r>
              <a:rPr lang="en-US" sz="3600" b="1" kern="1200" dirty="0" err="1">
                <a:ea typeface="+mj-ea"/>
                <a:cs typeface="+mj-cs"/>
              </a:rPr>
              <a:t>tehtävänkuva</a:t>
            </a:r>
            <a:r>
              <a:rPr lang="en-US" sz="3600" b="1" kern="1200" dirty="0">
                <a:ea typeface="+mj-ea"/>
                <a:cs typeface="+mj-cs"/>
              </a:rPr>
              <a:t> ja </a:t>
            </a:r>
            <a:r>
              <a:rPr lang="en-US" sz="3600" b="1" kern="1200" dirty="0" err="1">
                <a:ea typeface="+mj-ea"/>
                <a:cs typeface="+mj-cs"/>
              </a:rPr>
              <a:t>resurssit</a:t>
            </a:r>
            <a:r>
              <a:rPr lang="en-US" sz="3600" b="1" kern="1200" dirty="0">
                <a:ea typeface="+mj-ea"/>
                <a:cs typeface="+mj-cs"/>
              </a:rPr>
              <a:t> </a:t>
            </a:r>
            <a:endParaRPr lang="en-US" sz="28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4326AFE-9D3C-EA6D-52D7-1175E0C8F2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80440" y="1509713"/>
            <a:ext cx="3989294" cy="4667250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1500" b="1" kern="1200" dirty="0" err="1">
                <a:ea typeface="+mn-ea"/>
                <a:cs typeface="+mn-cs"/>
              </a:rPr>
              <a:t>Järjestöprojektiryhmä</a:t>
            </a:r>
            <a:r>
              <a:rPr lang="en-US" sz="1500" b="1" kern="1200" dirty="0">
                <a:ea typeface="+mn-ea"/>
                <a:cs typeface="+mn-cs"/>
              </a:rPr>
              <a:t>, </a:t>
            </a:r>
            <a:r>
              <a:rPr lang="en-US" sz="1500" b="1" kern="1200" dirty="0" err="1">
                <a:ea typeface="+mn-ea"/>
                <a:cs typeface="+mn-cs"/>
              </a:rPr>
              <a:t>esitys</a:t>
            </a:r>
            <a:r>
              <a:rPr lang="en-US" sz="1500" b="1" kern="1200" dirty="0">
                <a:ea typeface="+mn-ea"/>
                <a:cs typeface="+mn-cs"/>
              </a:rPr>
              <a:t> </a:t>
            </a:r>
            <a:r>
              <a:rPr lang="en-US" sz="1500" b="1" kern="1200" dirty="0" err="1">
                <a:ea typeface="+mn-ea"/>
                <a:cs typeface="+mn-cs"/>
              </a:rPr>
              <a:t>Varhalle</a:t>
            </a:r>
            <a:r>
              <a:rPr lang="en-US" sz="1500" b="1" kern="1200" dirty="0">
                <a:ea typeface="+mn-ea"/>
                <a:cs typeface="+mn-cs"/>
              </a:rPr>
              <a:t> 28.2.2023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Minna Rosendahl,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Varsinais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Suomen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Muistiyhdistys ry,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pj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Anne Brunberg, MLL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Varsinais-Suomen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piiri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Eeva Siivonen, Turun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Mielenterveysyhdistys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ITU ry 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Sanna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Leppäjoki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Tiistola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Invalidiliitto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ry,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Lounais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Suomi 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Päivi Kukkonen,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Varsinais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Suomen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Vammais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ja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Pitkäaikaissairausjärjestöt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VAPI ry 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Niina Hakala,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Aamos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MLL,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MLL:n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Lasten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ja Nuorten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Kuntoutusssäätiö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Mika Pyykkö, Aivoliitto ry 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Annalena Sjöblom,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Finlands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Röda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Kors 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Åbolands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distrikt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Turunmaan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piiri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Satu Lieskivi, Salon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klubitalo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Regina Strandberg,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Folkhälsans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förbund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Åboland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Heidi Tuimala,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Varsinais-Suomen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lastensuojelujärjestöt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ry 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Vanessa Westerlund, FDUV </a:t>
            </a:r>
          </a:p>
          <a:p>
            <a:pPr marL="0" indent="0">
              <a:buNone/>
            </a:pPr>
            <a:r>
              <a:rPr lang="en-US" sz="1100" kern="1200" dirty="0" err="1">
                <a:latin typeface="+mj-lt"/>
                <a:ea typeface="+mn-ea"/>
                <a:cs typeface="+mn-cs"/>
              </a:rPr>
              <a:t>Asiantuntijajäsenet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: </a:t>
            </a: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Kirsi Ala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Jaakkola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Järjestöjen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sote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muutostuki</a:t>
            </a:r>
            <a:endParaRPr lang="en-US" sz="1100" kern="1200" dirty="0">
              <a:latin typeface="+mj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1100" kern="1200" dirty="0">
                <a:latin typeface="+mj-lt"/>
                <a:ea typeface="+mn-ea"/>
                <a:cs typeface="+mn-cs"/>
              </a:rPr>
              <a:t>Marjut Aalto,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Tulevaisuuden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sote-keskusohjelman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r>
              <a:rPr lang="en-US" sz="1100" kern="1200" dirty="0" err="1">
                <a:latin typeface="+mj-lt"/>
                <a:ea typeface="+mn-ea"/>
                <a:cs typeface="+mn-cs"/>
              </a:rPr>
              <a:t>sidosryhmä-yhteistyö</a:t>
            </a:r>
            <a:r>
              <a:rPr lang="en-US" sz="1100" kern="1200" dirty="0">
                <a:latin typeface="+mj-lt"/>
                <a:ea typeface="+mn-ea"/>
                <a:cs typeface="+mn-cs"/>
              </a:rPr>
              <a:t> </a:t>
            </a:r>
            <a:endParaRPr lang="en-US" sz="1100" dirty="0">
              <a:latin typeface="+mj-lt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47EDF9D-C6C5-EBCD-E8B0-3EFB8316F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14583" y="1509712"/>
            <a:ext cx="3008476" cy="481936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FI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Valmistelussa</a:t>
            </a:r>
            <a:r>
              <a:rPr lang="sv-FI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FI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mukana</a:t>
            </a:r>
            <a:r>
              <a:rPr lang="sv-FI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FI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myös</a:t>
            </a:r>
            <a:r>
              <a:rPr lang="sv-FI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FI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Varhan</a:t>
            </a:r>
            <a:r>
              <a:rPr lang="sv-FI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FI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hyte-tulosryhmä</a:t>
            </a:r>
            <a:r>
              <a:rPr lang="sv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endParaRPr lang="fi-FI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sv-FI" sz="1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FI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Lisätietoja</a:t>
            </a:r>
            <a:r>
              <a:rPr lang="sv-FI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FI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Pj</a:t>
            </a:r>
            <a:r>
              <a:rPr lang="sv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Minna Rosendahl, </a:t>
            </a:r>
            <a:r>
              <a:rPr lang="sv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minna.rosendahl@muistiturku.fi</a:t>
            </a:r>
            <a:r>
              <a:rPr lang="sv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FI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v-FI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yöryhmän</a:t>
            </a:r>
            <a:r>
              <a:rPr lang="sv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FI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Järjestöyhteistyön</a:t>
            </a:r>
            <a:r>
              <a:rPr lang="sv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FI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resurssointi-tiimi</a:t>
            </a:r>
            <a:r>
              <a:rPr lang="sv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fi-FI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500" kern="1200" dirty="0">
                <a:latin typeface="+mj-lt"/>
                <a:ea typeface="+mn-ea"/>
                <a:cs typeface="+mn-cs"/>
              </a:rPr>
              <a:t>Marjut Aalto, </a:t>
            </a:r>
            <a:r>
              <a:rPr lang="en-US" sz="1500" dirty="0">
                <a:latin typeface="+mj-lt"/>
                <a:hlinkClick r:id="rId3"/>
              </a:rPr>
              <a:t>marjut.aalto@muistiturku.fi</a:t>
            </a:r>
            <a:r>
              <a:rPr lang="en-US" sz="1500" dirty="0">
                <a:latin typeface="+mj-lt"/>
              </a:rPr>
              <a:t> </a:t>
            </a:r>
          </a:p>
          <a:p>
            <a:r>
              <a:rPr lang="en-US" sz="1500" kern="1200" dirty="0">
                <a:latin typeface="+mj-lt"/>
                <a:ea typeface="+mn-ea"/>
                <a:cs typeface="+mn-cs"/>
              </a:rPr>
              <a:t>Heidi Tuimala, </a:t>
            </a:r>
            <a:r>
              <a:rPr lang="en-US" sz="1500" kern="1200" dirty="0">
                <a:latin typeface="+mj-lt"/>
                <a:hlinkClick r:id="rId4"/>
              </a:rPr>
              <a:t>heidi.tuimala</a:t>
            </a:r>
            <a:r>
              <a:rPr lang="en-US" sz="1500" dirty="0">
                <a:latin typeface="+mj-lt"/>
                <a:hlinkClick r:id="rId4"/>
              </a:rPr>
              <a:t>@vslj.fi</a:t>
            </a:r>
            <a:endParaRPr lang="en-US" sz="1500" dirty="0">
              <a:latin typeface="+mj-lt"/>
            </a:endParaRPr>
          </a:p>
          <a:p>
            <a:r>
              <a:rPr lang="en-US" sz="1500" dirty="0">
                <a:latin typeface="+mj-lt"/>
              </a:rPr>
              <a:t>Mika Pyykkö, </a:t>
            </a:r>
            <a:r>
              <a:rPr lang="en-US" sz="1500" dirty="0">
                <a:latin typeface="+mj-lt"/>
                <a:hlinkClick r:id="rId5"/>
              </a:rPr>
              <a:t>mika.pyykko@aivoliitto.fi</a:t>
            </a:r>
            <a:r>
              <a:rPr lang="en-US" sz="1500" dirty="0">
                <a:latin typeface="+mj-lt"/>
              </a:rPr>
              <a:t> </a:t>
            </a:r>
          </a:p>
          <a:p>
            <a:endParaRPr lang="en-US" sz="1500" kern="1200" dirty="0">
              <a:latin typeface="+mj-lt"/>
              <a:ea typeface="+mn-ea"/>
              <a:cs typeface="+mn-cs"/>
            </a:endParaRPr>
          </a:p>
          <a:p>
            <a:endParaRPr lang="en-US" sz="1500" dirty="0">
              <a:latin typeface="+mj-lt"/>
            </a:endParaRPr>
          </a:p>
          <a:p>
            <a:endParaRPr lang="en-US" sz="1500" kern="1200" dirty="0">
              <a:latin typeface="+mj-lt"/>
              <a:ea typeface="+mn-ea"/>
              <a:cs typeface="+mn-cs"/>
            </a:endParaRPr>
          </a:p>
          <a:p>
            <a:endParaRPr lang="fi-FI" dirty="0"/>
          </a:p>
        </p:txBody>
      </p:sp>
      <p:pic>
        <p:nvPicPr>
          <p:cNvPr id="65" name="Picture 63" descr="Syksyn lehtiä">
            <a:extLst>
              <a:ext uri="{FF2B5EF4-FFF2-40B4-BE49-F238E27FC236}">
                <a16:creationId xmlns:a16="http://schemas.microsoft.com/office/drawing/2014/main" id="{024DB09B-A318-5A19-7B28-440AD8A1D8A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8617" r="26264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67070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476D523-0349-05E8-3B9D-7DE7F8633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Järjestöyhteistyö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hyvinvointialueen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arjessa</a:t>
            </a:r>
            <a:r>
              <a:rPr lang="en-US" sz="4000" dirty="0">
                <a:solidFill>
                  <a:srgbClr val="FFFFFF"/>
                </a:solidFill>
              </a:rPr>
              <a:t> (</a:t>
            </a:r>
            <a:r>
              <a:rPr lang="en-US" sz="4000" dirty="0" err="1">
                <a:solidFill>
                  <a:srgbClr val="FFFFFF"/>
                </a:solidFill>
              </a:rPr>
              <a:t>vaihe</a:t>
            </a:r>
            <a:r>
              <a:rPr lang="en-US" sz="4000" dirty="0">
                <a:solidFill>
                  <a:srgbClr val="FFFFFF"/>
                </a:solidFill>
              </a:rPr>
              <a:t> 2)</a:t>
            </a:r>
            <a:endParaRPr lang="en-US" sz="40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23" name="Sisällön paikkamerkki 2">
            <a:extLst>
              <a:ext uri="{FF2B5EF4-FFF2-40B4-BE49-F238E27FC236}">
                <a16:creationId xmlns:a16="http://schemas.microsoft.com/office/drawing/2014/main" id="{4A2DBEB5-64AD-87F0-27F2-B3545F499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136" y="1853377"/>
            <a:ext cx="10800271" cy="3683358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sz="2000" dirty="0">
                <a:latin typeface="+mj-lt"/>
                <a:ea typeface="+mn-lt"/>
                <a:cs typeface="+mn-lt"/>
              </a:rPr>
              <a:t>Tehtävänä koota ja koordinoida järjestöyhteistyötä omalla palvelualueellaan 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>
                <a:latin typeface="+mj-lt"/>
                <a:ea typeface="+mn-lt"/>
                <a:cs typeface="+mn-lt"/>
              </a:rPr>
              <a:t>Järjestöjen osaamisen hyödyntäminen ja palvelujen liittäminen osaksi palvelutarjontaa</a:t>
            </a:r>
          </a:p>
          <a:p>
            <a:pPr lvl="1"/>
            <a:r>
              <a:rPr lang="fi-FI" sz="1600" dirty="0">
                <a:latin typeface="+mj-lt"/>
                <a:ea typeface="+mn-lt"/>
                <a:cs typeface="+mn-lt"/>
              </a:rPr>
              <a:t>Järjestöjen osaamisen hyödyntäminen palvelu- ja hoitoketjusuunnittelussa</a:t>
            </a:r>
            <a:endParaRPr lang="en-US" sz="1600" dirty="0">
              <a:latin typeface="+mj-lt"/>
              <a:ea typeface="+mn-lt"/>
              <a:cs typeface="+mn-lt"/>
            </a:endParaRPr>
          </a:p>
          <a:p>
            <a:pPr lvl="1"/>
            <a:r>
              <a:rPr lang="fi-FI" sz="1600" dirty="0">
                <a:latin typeface="+mj-lt"/>
                <a:ea typeface="+mn-lt"/>
                <a:cs typeface="+mn-lt"/>
              </a:rPr>
              <a:t>Järjestöjen</a:t>
            </a:r>
            <a:r>
              <a:rPr lang="fi-FI" sz="1600" dirty="0">
                <a:latin typeface="+mj-lt"/>
                <a:cs typeface="Calibri"/>
              </a:rPr>
              <a:t> </a:t>
            </a:r>
            <a:r>
              <a:rPr lang="fi-FI" sz="1600" dirty="0" err="1">
                <a:latin typeface="+mj-lt"/>
                <a:cs typeface="Calibri"/>
              </a:rPr>
              <a:t>hytetoiminnan</a:t>
            </a:r>
            <a:r>
              <a:rPr lang="fi-FI" sz="1600" dirty="0">
                <a:latin typeface="+mj-lt"/>
                <a:cs typeface="Calibri"/>
              </a:rPr>
              <a:t> liittäminen osaksi palveluketjuja</a:t>
            </a:r>
            <a:endParaRPr lang="en-US" dirty="0">
              <a:latin typeface="+mj-lt"/>
              <a:cs typeface="Calibri"/>
            </a:endParaRPr>
          </a:p>
          <a:p>
            <a:pPr lvl="1"/>
            <a:r>
              <a:rPr lang="fi-FI" sz="1600" dirty="0">
                <a:latin typeface="+mj-lt"/>
                <a:cs typeface="Calibri"/>
              </a:rPr>
              <a:t>Hyvinvointialueen ammattilaisten järjestöosaamisen vahvistaminen</a:t>
            </a:r>
          </a:p>
          <a:p>
            <a:pPr lvl="1"/>
            <a:r>
              <a:rPr lang="fi-FI" sz="1600" dirty="0">
                <a:latin typeface="+mj-lt"/>
                <a:cs typeface="Calibri"/>
              </a:rPr>
              <a:t>Sähköiset alustat</a:t>
            </a:r>
            <a:endParaRPr lang="en-US" dirty="0">
              <a:latin typeface="+mj-lt"/>
              <a:cs typeface="Calibri"/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fi-FI" sz="2000" dirty="0">
                <a:latin typeface="+mj-lt"/>
                <a:ea typeface="+mn-lt"/>
                <a:cs typeface="+mn-lt"/>
              </a:rPr>
              <a:t>Koordinoi sotekeskusten järjestöyhteistyön yhdyshenkilöiden, järjestöjen ja kuntien verkostoa 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fi-FI" sz="2000" dirty="0">
                <a:latin typeface="+mj-lt"/>
                <a:ea typeface="+mn-lt"/>
                <a:cs typeface="+mn-lt"/>
              </a:rPr>
              <a:t>Viestintä eri verkostojen ja toiminta-alueiden kesken.</a:t>
            </a: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4967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5" name="Rectangle 8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476D523-0349-05E8-3B9D-7DE7F8633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2800" dirty="0" err="1">
                <a:solidFill>
                  <a:srgbClr val="FFFFFF"/>
                </a:solidFill>
              </a:rPr>
              <a:t>Hyvinvointialueen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järjestökoordinaatio</a:t>
            </a:r>
            <a:r>
              <a:rPr lang="en-US" sz="2800" dirty="0">
                <a:solidFill>
                  <a:srgbClr val="FFFFFF"/>
                </a:solidFill>
              </a:rPr>
              <a:t> (3,75 </a:t>
            </a:r>
            <a:r>
              <a:rPr lang="en-US" sz="2800" dirty="0" err="1">
                <a:solidFill>
                  <a:srgbClr val="FFFFFF"/>
                </a:solidFill>
              </a:rPr>
              <a:t>htv</a:t>
            </a:r>
            <a:r>
              <a:rPr lang="en-US" sz="2800" dirty="0">
                <a:solidFill>
                  <a:srgbClr val="FFFFFF"/>
                </a:solidFill>
              </a:rPr>
              <a:t>)</a:t>
            </a:r>
            <a:endParaRPr lang="en-US" sz="2800" dirty="0">
              <a:solidFill>
                <a:srgbClr val="FFFFFF"/>
              </a:solidFill>
              <a:cs typeface="Calibri Light"/>
            </a:endParaRPr>
          </a:p>
        </p:txBody>
      </p:sp>
      <p:graphicFrame>
        <p:nvGraphicFramePr>
          <p:cNvPr id="53" name="Sisällön paikkamerkki 2">
            <a:extLst>
              <a:ext uri="{FF2B5EF4-FFF2-40B4-BE49-F238E27FC236}">
                <a16:creationId xmlns:a16="http://schemas.microsoft.com/office/drawing/2014/main" id="{2DCC1DA1-B0F7-6FAB-4BF3-6EE9D08180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67527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3859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i-FI" sz="3400" b="1">
                <a:solidFill>
                  <a:srgbClr val="FFFFFF"/>
                </a:solidFill>
              </a:rPr>
              <a:t>Hyvinvointialueen järjestöyhteistyöhön </a:t>
            </a:r>
            <a:br>
              <a:rPr lang="fi-FI" sz="3400" b="1">
                <a:solidFill>
                  <a:srgbClr val="FFFFFF"/>
                </a:solidFill>
              </a:rPr>
            </a:br>
            <a:r>
              <a:rPr lang="fi-FI" sz="3400" b="1">
                <a:solidFill>
                  <a:srgbClr val="FFFFFF"/>
                </a:solidFill>
              </a:rPr>
              <a:t>liittyvät lakisääteiset tehtävät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0815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fi-FI" sz="1200" b="1" dirty="0">
                <a:latin typeface="+mj-lt"/>
              </a:rPr>
              <a:t>Laki sosiaali- ja terveydenhuollon järjestämisestä</a:t>
            </a:r>
          </a:p>
          <a:p>
            <a:r>
              <a:rPr lang="fi-FI" sz="1200" dirty="0">
                <a:latin typeface="+mj-lt"/>
              </a:rPr>
              <a:t>7 § Hyvinvoinnin ja terveyden edistäminen hyvinvointialueella</a:t>
            </a:r>
            <a:endParaRPr lang="fi-FI" sz="800" dirty="0">
              <a:latin typeface="+mj-lt"/>
            </a:endParaRPr>
          </a:p>
          <a:p>
            <a:r>
              <a:rPr lang="fi-FI" sz="1200" dirty="0">
                <a:latin typeface="+mj-lt"/>
              </a:rPr>
              <a:t>10 § Asiakkaiden palvelujen yhteensovittaminen</a:t>
            </a:r>
          </a:p>
          <a:p>
            <a:r>
              <a:rPr lang="fi-FI" sz="1200" dirty="0">
                <a:latin typeface="+mj-lt"/>
              </a:rPr>
              <a:t>11 § Palvelustrategia</a:t>
            </a:r>
          </a:p>
          <a:p>
            <a:pPr marL="0" indent="0">
              <a:buNone/>
            </a:pPr>
            <a:r>
              <a:rPr lang="fi-FI" sz="1200" b="1" dirty="0">
                <a:latin typeface="+mj-lt"/>
              </a:rPr>
              <a:t>Laki hyvinvointialueesta </a:t>
            </a:r>
          </a:p>
          <a:p>
            <a:r>
              <a:rPr lang="fi-FI" sz="1200" dirty="0">
                <a:latin typeface="+mj-lt"/>
              </a:rPr>
              <a:t>7 § Järjestämisvastuu</a:t>
            </a:r>
          </a:p>
          <a:p>
            <a:r>
              <a:rPr lang="fi-FI" sz="1200" dirty="0">
                <a:latin typeface="+mj-lt"/>
              </a:rPr>
              <a:t>29 § Osallistumis- ja vaikuttamismahdollisuudet</a:t>
            </a:r>
          </a:p>
          <a:p>
            <a:r>
              <a:rPr lang="fi-FI" sz="1200" dirty="0">
                <a:latin typeface="+mj-lt"/>
              </a:rPr>
              <a:t>34 § Viestintä</a:t>
            </a:r>
          </a:p>
          <a:p>
            <a:r>
              <a:rPr lang="fi-FI" sz="1200" dirty="0">
                <a:latin typeface="+mj-lt"/>
              </a:rPr>
              <a:t>41 § Hyvinvointialuestrategia</a:t>
            </a:r>
          </a:p>
          <a:p>
            <a:pPr marL="0" indent="0">
              <a:buNone/>
            </a:pPr>
            <a:r>
              <a:rPr lang="fi-FI" sz="1200" b="1" dirty="0">
                <a:latin typeface="+mj-lt"/>
              </a:rPr>
              <a:t>Laki viranomaisten toiminnan julkisuudesta </a:t>
            </a:r>
          </a:p>
          <a:p>
            <a:r>
              <a:rPr lang="fi-FI" sz="1200" dirty="0">
                <a:latin typeface="+mj-lt"/>
              </a:rPr>
              <a:t>20 § Viranomaisen velvollisuus tuottaa ja jakaa tietoa</a:t>
            </a:r>
          </a:p>
          <a:p>
            <a:pPr marL="0" indent="0">
              <a:buNone/>
            </a:pPr>
            <a:r>
              <a:rPr lang="fi-FI" sz="1200" b="1" dirty="0">
                <a:latin typeface="+mj-lt"/>
              </a:rPr>
              <a:t>Euroopan parlamentin ja neuvoston direktiivi julkisen sektorin elinten verkkosivustojen ja mobiilisovellusten saavutettavuudesta</a:t>
            </a:r>
            <a:br>
              <a:rPr lang="fi-FI" sz="1200" b="1" dirty="0">
                <a:latin typeface="+mj-lt"/>
              </a:rPr>
            </a:br>
            <a:br>
              <a:rPr lang="fi-FI" sz="1200" b="1" dirty="0">
                <a:latin typeface="+mj-lt"/>
              </a:rPr>
            </a:br>
            <a:br>
              <a:rPr lang="fi-FI" sz="1200" b="1" dirty="0">
                <a:latin typeface="+mj-lt"/>
              </a:rPr>
            </a:br>
            <a:r>
              <a:rPr lang="fi-FI" sz="1200" dirty="0">
                <a:latin typeface="+mj-lt"/>
              </a:rPr>
              <a:t>(Lähde: Esitys järjestöyhteistyön tehtävistä, koordinaatiosta ja resursseista Varsinais-Suomen hyvinvointialueella, Alueellisen </a:t>
            </a:r>
            <a:r>
              <a:rPr lang="fi-FI" sz="1200" dirty="0" err="1">
                <a:latin typeface="+mj-lt"/>
              </a:rPr>
              <a:t>hyte</a:t>
            </a:r>
            <a:r>
              <a:rPr lang="fi-FI" sz="1200" dirty="0">
                <a:latin typeface="+mj-lt"/>
              </a:rPr>
              <a:t>-työryhmän järjestöyhteistyön alatyöryhmä 28.11.2022)</a:t>
            </a:r>
          </a:p>
        </p:txBody>
      </p:sp>
    </p:spTree>
    <p:extLst>
      <p:ext uri="{BB962C8B-B14F-4D97-AF65-F5344CB8AC3E}">
        <p14:creationId xmlns:p14="http://schemas.microsoft.com/office/powerpoint/2010/main" val="2173841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476D523-0349-05E8-3B9D-7DE7F8633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Varsinais</a:t>
            </a:r>
            <a:r>
              <a:rPr lang="en-US" sz="4000" dirty="0">
                <a:solidFill>
                  <a:srgbClr val="FFFFFF"/>
                </a:solidFill>
              </a:rPr>
              <a:t>-Suomen </a:t>
            </a:r>
            <a:r>
              <a:rPr lang="en-US" sz="4000" dirty="0" err="1">
                <a:solidFill>
                  <a:srgbClr val="FFFFFF"/>
                </a:solidFill>
              </a:rPr>
              <a:t>hyvinvointialueen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strategia</a:t>
            </a:r>
            <a:r>
              <a:rPr lang="en-US" sz="4000" dirty="0">
                <a:solidFill>
                  <a:srgbClr val="FFFFFF"/>
                </a:solidFill>
              </a:rPr>
              <a:t> 21.9.2022: </a:t>
            </a:r>
            <a:endParaRPr lang="en-US" sz="40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23" name="Sisällön paikkamerkki 2">
            <a:extLst>
              <a:ext uri="{FF2B5EF4-FFF2-40B4-BE49-F238E27FC236}">
                <a16:creationId xmlns:a16="http://schemas.microsoft.com/office/drawing/2014/main" id="{4A2DBEB5-64AD-87F0-27F2-B3545F499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960" y="1885279"/>
            <a:ext cx="10446590" cy="456280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br>
              <a:rPr lang="fi-FI" sz="3600" dirty="0">
                <a:ea typeface="+mn-lt"/>
                <a:cs typeface="+mn-lt"/>
              </a:rPr>
            </a:br>
            <a:r>
              <a:rPr lang="fi-FI" sz="3600" dirty="0">
                <a:latin typeface="+mj-lt"/>
                <a:ea typeface="+mn-lt"/>
                <a:cs typeface="+mn-lt"/>
              </a:rPr>
              <a:t>’’Verkostot ja kumppanuudet (kunnat, kolmas sektori, vapaaehtoiset, yritykset, sopimuspalokunnat) ovat kiinteä osa toimintaamme.’’</a:t>
            </a:r>
          </a:p>
          <a:p>
            <a:pPr marL="0" indent="0">
              <a:buNone/>
            </a:pPr>
            <a:endParaRPr lang="fi-FI" sz="7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591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476D523-0349-05E8-3B9D-7DE7F8633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Hyvinvointialueen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järjestökoordinaation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keskeiset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tehtävät</a:t>
            </a:r>
            <a:r>
              <a:rPr lang="en-US" sz="4000" dirty="0">
                <a:solidFill>
                  <a:srgbClr val="FFFFFF"/>
                </a:solidFill>
              </a:rPr>
              <a:t> (3,75 </a:t>
            </a:r>
            <a:r>
              <a:rPr lang="en-US" sz="4000" dirty="0" err="1">
                <a:solidFill>
                  <a:srgbClr val="FFFFFF"/>
                </a:solidFill>
              </a:rPr>
              <a:t>htv</a:t>
            </a:r>
            <a:r>
              <a:rPr lang="en-US" sz="4000" dirty="0">
                <a:solidFill>
                  <a:srgbClr val="FFFFFF"/>
                </a:solidFill>
              </a:rPr>
              <a:t>)</a:t>
            </a:r>
            <a:endParaRPr lang="en-US" sz="40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23" name="Sisällön paikkamerkki 2">
            <a:extLst>
              <a:ext uri="{FF2B5EF4-FFF2-40B4-BE49-F238E27FC236}">
                <a16:creationId xmlns:a16="http://schemas.microsoft.com/office/drawing/2014/main" id="{4A2DBEB5-64AD-87F0-27F2-B3545F499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960" y="1885279"/>
            <a:ext cx="10446590" cy="4562807"/>
          </a:xfrm>
        </p:spPr>
        <p:txBody>
          <a:bodyPr anchor="ctr">
            <a:normAutofit/>
          </a:bodyPr>
          <a:lstStyle/>
          <a:p>
            <a:pPr marL="1143000" indent="-1143000">
              <a:buFont typeface="+mj-lt"/>
              <a:buAutoNum type="arabicPeriod"/>
            </a:pPr>
            <a:endParaRPr lang="fi-FI" sz="3500" dirty="0">
              <a:ea typeface="+mn-lt"/>
              <a:cs typeface="+mn-lt"/>
            </a:endParaRPr>
          </a:p>
          <a:p>
            <a:pPr marL="1143000" indent="-1143000">
              <a:buFont typeface="+mj-lt"/>
              <a:buAutoNum type="arabicPeriod"/>
            </a:pPr>
            <a:r>
              <a:rPr lang="fi-FI" sz="3500" dirty="0">
                <a:ea typeface="+mn-lt"/>
                <a:cs typeface="+mn-lt"/>
              </a:rPr>
              <a:t>Hallinto ja avustukset</a:t>
            </a:r>
          </a:p>
          <a:p>
            <a:pPr marL="1143000" indent="-1143000">
              <a:buFont typeface="+mj-lt"/>
              <a:buAutoNum type="arabicPeriod"/>
            </a:pPr>
            <a:r>
              <a:rPr lang="fi-FI" sz="3500" dirty="0">
                <a:ea typeface="+mn-lt"/>
                <a:cs typeface="+mn-lt"/>
              </a:rPr>
              <a:t>Osaaminen ja tieto</a:t>
            </a:r>
          </a:p>
          <a:p>
            <a:pPr marL="1143000" indent="-1143000">
              <a:buFont typeface="+mj-lt"/>
              <a:buAutoNum type="arabicPeriod"/>
            </a:pPr>
            <a:r>
              <a:rPr lang="fi-FI" sz="3500" dirty="0">
                <a:ea typeface="+mn-lt"/>
                <a:cs typeface="+mn-lt"/>
              </a:rPr>
              <a:t>Yhteistyö ja verkostoituminen</a:t>
            </a:r>
          </a:p>
          <a:p>
            <a:pPr marL="1143000" indent="-1143000">
              <a:buFont typeface="+mj-lt"/>
              <a:buAutoNum type="arabicPeriod"/>
            </a:pPr>
            <a:r>
              <a:rPr lang="fi-FI" sz="3500" dirty="0">
                <a:ea typeface="+mn-lt"/>
                <a:cs typeface="+mn-lt"/>
              </a:rPr>
              <a:t>Viestintä</a:t>
            </a:r>
          </a:p>
          <a:p>
            <a:pPr marL="0" indent="0">
              <a:buNone/>
            </a:pPr>
            <a:endParaRPr lang="fi-FI" sz="7200" dirty="0">
              <a:ea typeface="+mn-lt"/>
              <a:cs typeface="+mn-lt"/>
            </a:endParaRPr>
          </a:p>
          <a:p>
            <a:pPr marL="1143000" indent="-1143000">
              <a:buFont typeface="+mj-lt"/>
              <a:buAutoNum type="arabicPeriod"/>
            </a:pPr>
            <a:endParaRPr lang="fi-FI" sz="7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1122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476D523-0349-05E8-3B9D-7DE7F8633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Hyvinvointialueen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järjestökoordinaation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keskeiset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tehtävät</a:t>
            </a:r>
            <a:r>
              <a:rPr lang="en-US" sz="4000" dirty="0">
                <a:solidFill>
                  <a:srgbClr val="FFFFFF"/>
                </a:solidFill>
              </a:rPr>
              <a:t> (3,75 </a:t>
            </a:r>
            <a:r>
              <a:rPr lang="en-US" sz="4000" dirty="0" err="1">
                <a:solidFill>
                  <a:srgbClr val="FFFFFF"/>
                </a:solidFill>
              </a:rPr>
              <a:t>htv</a:t>
            </a:r>
            <a:r>
              <a:rPr lang="en-US" sz="4000" dirty="0">
                <a:solidFill>
                  <a:srgbClr val="FFFFFF"/>
                </a:solidFill>
              </a:rPr>
              <a:t>) – </a:t>
            </a:r>
            <a:r>
              <a:rPr lang="en-US" sz="4000" dirty="0" err="1">
                <a:solidFill>
                  <a:srgbClr val="FFFFFF"/>
                </a:solidFill>
              </a:rPr>
              <a:t>Halllinto</a:t>
            </a:r>
            <a:r>
              <a:rPr lang="en-US" sz="4000" dirty="0">
                <a:solidFill>
                  <a:srgbClr val="FFFFFF"/>
                </a:solidFill>
              </a:rPr>
              <a:t> ja </a:t>
            </a:r>
            <a:r>
              <a:rPr lang="en-US" sz="4000" dirty="0" err="1">
                <a:solidFill>
                  <a:srgbClr val="FFFFFF"/>
                </a:solidFill>
              </a:rPr>
              <a:t>avustukset</a:t>
            </a:r>
            <a:endParaRPr lang="en-US" sz="40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23" name="Sisällön paikkamerkki 2">
            <a:extLst>
              <a:ext uri="{FF2B5EF4-FFF2-40B4-BE49-F238E27FC236}">
                <a16:creationId xmlns:a16="http://schemas.microsoft.com/office/drawing/2014/main" id="{4A2DBEB5-64AD-87F0-27F2-B3545F499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43" y="1885279"/>
            <a:ext cx="11222966" cy="4562807"/>
          </a:xfrm>
        </p:spPr>
        <p:txBody>
          <a:bodyPr numCol="2" anchor="ctr">
            <a:normAutofit fontScale="40000" lnSpcReduction="20000"/>
          </a:bodyPr>
          <a:lstStyle/>
          <a:p>
            <a:pPr marL="914400" indent="-914400">
              <a:buFont typeface="+mj-lt"/>
              <a:buAutoNum type="arabicParenR"/>
            </a:pPr>
            <a:r>
              <a:rPr lang="fi-FI" sz="4800" dirty="0">
                <a:latin typeface="+mj-lt"/>
                <a:ea typeface="+mn-lt"/>
                <a:cs typeface="+mn-lt"/>
              </a:rPr>
              <a:t>Vastaa järjestöjen kanssa tehtävän yhteistyön toteutumisesta ja resurssien riittävyydestä</a:t>
            </a:r>
          </a:p>
          <a:p>
            <a:pPr marL="914400" indent="-914400">
              <a:buFont typeface="+mj-lt"/>
              <a:buAutoNum type="arabicParenR"/>
            </a:pPr>
            <a:r>
              <a:rPr lang="fi-FI" sz="4800" dirty="0">
                <a:latin typeface="+mj-lt"/>
                <a:ea typeface="+mn-lt"/>
                <a:cs typeface="+mn-lt"/>
              </a:rPr>
              <a:t>Järjestöavustuksiin liittyvästä valmistelusta vastaaminen. </a:t>
            </a:r>
          </a:p>
          <a:p>
            <a:pPr lvl="2"/>
            <a:r>
              <a:rPr lang="fi-FI" sz="4800" dirty="0" err="1">
                <a:latin typeface="+mj-lt"/>
                <a:ea typeface="+mn-lt"/>
                <a:cs typeface="+mn-lt"/>
              </a:rPr>
              <a:t>Hakuprossessit</a:t>
            </a:r>
            <a:r>
              <a:rPr lang="fi-FI" sz="4800" dirty="0">
                <a:latin typeface="+mj-lt"/>
                <a:ea typeface="+mn-lt"/>
                <a:cs typeface="+mn-lt"/>
              </a:rPr>
              <a:t>, tiedottaminen, hakemusten käsittely, tuki hakuprosessin aikana</a:t>
            </a:r>
          </a:p>
          <a:p>
            <a:pPr lvl="2"/>
            <a:r>
              <a:rPr lang="fi-FI" sz="4800" dirty="0">
                <a:latin typeface="+mj-lt"/>
                <a:ea typeface="+mn-lt"/>
                <a:cs typeface="+mn-lt"/>
              </a:rPr>
              <a:t>Avustusperiaatteet, kumppanuussopimukset</a:t>
            </a:r>
          </a:p>
          <a:p>
            <a:pPr marL="914400" indent="-914400">
              <a:buFont typeface="+mj-lt"/>
              <a:buAutoNum type="arabicParenR"/>
            </a:pPr>
            <a:r>
              <a:rPr lang="fi-FI" sz="4800" dirty="0">
                <a:latin typeface="+mj-lt"/>
                <a:ea typeface="+mn-lt"/>
                <a:cs typeface="+mn-lt"/>
              </a:rPr>
              <a:t>Talousarvioesityksen laatiminen järjestöavustusten osalta</a:t>
            </a:r>
          </a:p>
          <a:p>
            <a:pPr marL="914400" indent="-914400">
              <a:buFont typeface="+mj-lt"/>
              <a:buAutoNum type="arabicParenR"/>
            </a:pPr>
            <a:r>
              <a:rPr lang="fi-FI" sz="4800" dirty="0">
                <a:latin typeface="+mj-lt"/>
                <a:ea typeface="+mn-lt"/>
                <a:cs typeface="+mn-lt"/>
              </a:rPr>
              <a:t>Strateginen suunnittelu ja toteutus</a:t>
            </a:r>
          </a:p>
          <a:p>
            <a:pPr lvl="2"/>
            <a:r>
              <a:rPr lang="fi-FI" sz="4800" dirty="0">
                <a:latin typeface="+mj-lt"/>
                <a:ea typeface="+mn-lt"/>
                <a:cs typeface="+mn-lt"/>
              </a:rPr>
              <a:t>Järjestöt mukaan keskeisiin vaikuttamistoimielimiin ja järjestönäkökulma keskeisiin asiakirjoihin </a:t>
            </a:r>
          </a:p>
          <a:p>
            <a:pPr marL="914400" indent="-914400">
              <a:buFont typeface="+mj-lt"/>
              <a:buAutoNum type="arabicParenR"/>
            </a:pPr>
            <a:r>
              <a:rPr lang="fi-FI" sz="4800" dirty="0">
                <a:latin typeface="+mj-lt"/>
                <a:ea typeface="+mn-lt"/>
                <a:cs typeface="+mn-lt"/>
              </a:rPr>
              <a:t>Järjestöjen käyttöön tarjottavien tilojen (ja muiden mahdollisten resurssien esim. verkkoalustat) koordinointi.</a:t>
            </a:r>
            <a:br>
              <a:rPr lang="fi-FI" sz="4800" dirty="0">
                <a:latin typeface="+mj-lt"/>
                <a:ea typeface="+mn-lt"/>
                <a:cs typeface="+mn-lt"/>
              </a:rPr>
            </a:br>
            <a:endParaRPr lang="fi-FI" sz="4800" dirty="0">
              <a:latin typeface="+mj-lt"/>
              <a:ea typeface="+mn-lt"/>
              <a:cs typeface="+mn-lt"/>
            </a:endParaRPr>
          </a:p>
          <a:p>
            <a:pPr marL="914400" indent="-914400">
              <a:buFont typeface="+mj-lt"/>
              <a:buAutoNum type="arabicParenR"/>
            </a:pPr>
            <a:r>
              <a:rPr lang="fi-FI" sz="4800" dirty="0">
                <a:latin typeface="+mj-lt"/>
                <a:ea typeface="+mn-lt"/>
                <a:cs typeface="+mn-lt"/>
              </a:rPr>
              <a:t>Osallistuu vaikuttamistoimielinten toiminnan ja järjestöjen kanssa tehtävän yhteistyön suunnitteluun.</a:t>
            </a:r>
          </a:p>
          <a:p>
            <a:pPr lvl="2"/>
            <a:r>
              <a:rPr lang="fi-FI" sz="4800" dirty="0">
                <a:latin typeface="+mj-lt"/>
                <a:ea typeface="+mn-lt"/>
                <a:cs typeface="+mn-lt"/>
              </a:rPr>
              <a:t>Luodaan käytännöt järjestöyhteistyön hyödyntämiseen hallinnossa, luottamuselimissä, johtoryhmissä, työryhmissä jne.</a:t>
            </a:r>
          </a:p>
          <a:p>
            <a:pPr lvl="2"/>
            <a:r>
              <a:rPr lang="fi-FI" sz="4800" dirty="0">
                <a:latin typeface="+mj-lt"/>
                <a:ea typeface="+mn-lt"/>
                <a:cs typeface="+mn-lt"/>
              </a:rPr>
              <a:t>Varmistaa järjestöjen/kohderyhmien edustajien mukanaolon työryhmissä</a:t>
            </a:r>
          </a:p>
          <a:p>
            <a:pPr marL="914400" indent="-914400">
              <a:buFont typeface="+mj-lt"/>
              <a:buAutoNum type="arabicParenR"/>
            </a:pPr>
            <a:r>
              <a:rPr lang="fi-FI" sz="4800" dirty="0">
                <a:latin typeface="+mj-lt"/>
                <a:ea typeface="+mn-lt"/>
                <a:cs typeface="+mn-lt"/>
              </a:rPr>
              <a:t>Tiivis yhteistyö sotejärjestöjen neuvottelukunnan kanssa</a:t>
            </a:r>
          </a:p>
          <a:p>
            <a:pPr marL="914400" indent="-914400">
              <a:buFont typeface="+mj-lt"/>
              <a:buAutoNum type="arabicParenR"/>
            </a:pPr>
            <a:r>
              <a:rPr lang="fi-FI" sz="4800" dirty="0">
                <a:latin typeface="+mj-lt"/>
                <a:ea typeface="+mn-lt"/>
                <a:cs typeface="+mn-lt"/>
              </a:rPr>
              <a:t>Suunnitelman laatiminen järjestöyhteistyön toteuttamiseen</a:t>
            </a:r>
          </a:p>
          <a:p>
            <a:pPr marL="0" indent="0">
              <a:buNone/>
            </a:pPr>
            <a:endParaRPr lang="fi-FI" sz="4500" dirty="0">
              <a:ea typeface="+mn-lt"/>
              <a:cs typeface="+mn-lt"/>
            </a:endParaRPr>
          </a:p>
          <a:p>
            <a:pPr marL="914400" lvl="2" indent="0">
              <a:buNone/>
            </a:pPr>
            <a:endParaRPr lang="fi-FI" sz="47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2399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476D523-0349-05E8-3B9D-7DE7F8633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Hyvinvointialueen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järjestökoordinaation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keskeiset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tehtävät</a:t>
            </a:r>
            <a:r>
              <a:rPr lang="en-US" sz="4000" dirty="0">
                <a:solidFill>
                  <a:srgbClr val="FFFFFF"/>
                </a:solidFill>
              </a:rPr>
              <a:t> (3,75 </a:t>
            </a:r>
            <a:r>
              <a:rPr lang="en-US" sz="4000" dirty="0" err="1">
                <a:solidFill>
                  <a:srgbClr val="FFFFFF"/>
                </a:solidFill>
              </a:rPr>
              <a:t>htv</a:t>
            </a:r>
            <a:r>
              <a:rPr lang="en-US" sz="4000" dirty="0">
                <a:solidFill>
                  <a:srgbClr val="FFFFFF"/>
                </a:solidFill>
              </a:rPr>
              <a:t>) – </a:t>
            </a:r>
            <a:r>
              <a:rPr lang="en-US" sz="4000" dirty="0" err="1">
                <a:solidFill>
                  <a:srgbClr val="FFFFFF"/>
                </a:solidFill>
              </a:rPr>
              <a:t>Osaaminen</a:t>
            </a:r>
            <a:r>
              <a:rPr lang="en-US" sz="4000" dirty="0">
                <a:solidFill>
                  <a:srgbClr val="FFFFFF"/>
                </a:solidFill>
              </a:rPr>
              <a:t> ja </a:t>
            </a:r>
            <a:r>
              <a:rPr lang="en-US" sz="4000" dirty="0" err="1">
                <a:solidFill>
                  <a:srgbClr val="FFFFFF"/>
                </a:solidFill>
              </a:rPr>
              <a:t>tieto</a:t>
            </a:r>
            <a:endParaRPr lang="en-US" sz="40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23" name="Sisällön paikkamerkki 2">
            <a:extLst>
              <a:ext uri="{FF2B5EF4-FFF2-40B4-BE49-F238E27FC236}">
                <a16:creationId xmlns:a16="http://schemas.microsoft.com/office/drawing/2014/main" id="{4A2DBEB5-64AD-87F0-27F2-B3545F499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43" y="1885279"/>
            <a:ext cx="11222966" cy="4562807"/>
          </a:xfrm>
        </p:spPr>
        <p:txBody>
          <a:bodyPr numCol="2" anchor="ctr">
            <a:normAutofit/>
          </a:bodyPr>
          <a:lstStyle/>
          <a:p>
            <a:pPr marL="914400" indent="-914400">
              <a:buFont typeface="+mj-lt"/>
              <a:buAutoNum type="arabicParenR"/>
            </a:pPr>
            <a:r>
              <a:rPr lang="fi-FI" sz="1900" dirty="0">
                <a:latin typeface="+mj-lt"/>
                <a:ea typeface="+mn-lt"/>
                <a:cs typeface="+mn-lt"/>
              </a:rPr>
              <a:t>Tiedon tuottaminen ja välitys</a:t>
            </a:r>
          </a:p>
          <a:p>
            <a:pPr lvl="2"/>
            <a:r>
              <a:rPr lang="fi-FI" sz="1900" dirty="0">
                <a:latin typeface="+mj-lt"/>
                <a:ea typeface="+mn-lt"/>
                <a:cs typeface="+mn-lt"/>
              </a:rPr>
              <a:t>Järjestöt mukana tuottamassa tietoa asukkaiden hyvinvoinnista ja terveydestä palvelujen suunnittelua ja raportointia </a:t>
            </a:r>
            <a:br>
              <a:rPr lang="fi-FI" sz="1900" dirty="0">
                <a:latin typeface="+mj-lt"/>
                <a:ea typeface="+mn-lt"/>
                <a:cs typeface="+mn-lt"/>
              </a:rPr>
            </a:br>
            <a:r>
              <a:rPr lang="fi-FI" sz="1900" dirty="0">
                <a:latin typeface="+mj-lt"/>
                <a:ea typeface="+mn-lt"/>
                <a:cs typeface="+mn-lt"/>
              </a:rPr>
              <a:t>varten </a:t>
            </a:r>
          </a:p>
          <a:p>
            <a:pPr lvl="2"/>
            <a:r>
              <a:rPr lang="fi-FI" sz="1900" dirty="0">
                <a:latin typeface="+mj-lt"/>
                <a:ea typeface="+mn-lt"/>
                <a:cs typeface="+mn-lt"/>
              </a:rPr>
              <a:t>Järjestöiltä saatavan asiakastarvetiedon koonti ja välitys hyvinvointialueen strategia- ja suunnittelutyöhön</a:t>
            </a:r>
          </a:p>
          <a:p>
            <a:pPr lvl="2"/>
            <a:r>
              <a:rPr lang="fi-FI" sz="1900" dirty="0">
                <a:latin typeface="+mj-lt"/>
                <a:ea typeface="+mn-lt"/>
                <a:cs typeface="+mn-lt"/>
              </a:rPr>
              <a:t>Hyvinvointialueen tarpeiden ja toiveiden välittäminen järjestökentälle</a:t>
            </a:r>
          </a:p>
          <a:p>
            <a:pPr lvl="2"/>
            <a:r>
              <a:rPr lang="fi-FI" sz="1900" dirty="0">
                <a:latin typeface="+mj-lt"/>
                <a:ea typeface="+mn-lt"/>
                <a:cs typeface="+mn-lt"/>
              </a:rPr>
              <a:t>Raportointijärjestelmän kehittäminen tietojohtamisen tueksi (vaikutusmittarit, tilastointi)</a:t>
            </a:r>
          </a:p>
          <a:p>
            <a:pPr lvl="2"/>
            <a:r>
              <a:rPr lang="fi-FI" sz="1900" dirty="0">
                <a:latin typeface="+mj-lt"/>
                <a:ea typeface="+mn-lt"/>
                <a:cs typeface="+mn-lt"/>
              </a:rPr>
              <a:t>Kokemusasiantuntijat mukaan palvelujen kehittämiseen</a:t>
            </a:r>
          </a:p>
          <a:p>
            <a:pPr marL="914400" indent="-914400">
              <a:buFont typeface="+mj-lt"/>
              <a:buAutoNum type="arabicParenR"/>
            </a:pPr>
            <a:r>
              <a:rPr lang="fi-FI" sz="1900" dirty="0">
                <a:latin typeface="+mj-lt"/>
                <a:ea typeface="+mn-lt"/>
                <a:cs typeface="+mn-lt"/>
              </a:rPr>
              <a:t>Osaamisen lisääminen</a:t>
            </a:r>
          </a:p>
          <a:p>
            <a:pPr lvl="2"/>
            <a:r>
              <a:rPr lang="fi-FI" sz="1900" dirty="0">
                <a:latin typeface="+mj-lt"/>
                <a:ea typeface="+mn-lt"/>
                <a:cs typeface="+mn-lt"/>
              </a:rPr>
              <a:t>Yhteisten tapaamisten, messujen, koulutusten, työpajojen yms. järjestäminen</a:t>
            </a:r>
          </a:p>
          <a:p>
            <a:pPr marL="914400" indent="-914400">
              <a:buFont typeface="+mj-lt"/>
              <a:buAutoNum type="arabicParenR"/>
            </a:pPr>
            <a:r>
              <a:rPr lang="fi-FI" sz="1900" dirty="0">
                <a:latin typeface="+mj-lt"/>
                <a:ea typeface="+mn-lt"/>
                <a:cs typeface="+mn-lt"/>
              </a:rPr>
              <a:t>Koordinoi ja tukee hyvinvointialueen päättäjien ja henkilöstön perehdyttämistä järjestötoimintaan ja -yhteistyöhön sekä vapaaehtoistoiminnan toimintamalleihin. </a:t>
            </a:r>
          </a:p>
          <a:p>
            <a:pPr marL="0" indent="0">
              <a:buNone/>
            </a:pPr>
            <a:endParaRPr lang="fi-FI" sz="19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240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476D523-0349-05E8-3B9D-7DE7F8633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Hyvinvointialueen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järjestökoordinaation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keskeiset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tehtävät</a:t>
            </a:r>
            <a:r>
              <a:rPr lang="en-US" sz="4000" dirty="0">
                <a:solidFill>
                  <a:srgbClr val="FFFFFF"/>
                </a:solidFill>
              </a:rPr>
              <a:t> (3,75 </a:t>
            </a:r>
            <a:r>
              <a:rPr lang="en-US" sz="4000" dirty="0" err="1">
                <a:solidFill>
                  <a:srgbClr val="FFFFFF"/>
                </a:solidFill>
              </a:rPr>
              <a:t>htv</a:t>
            </a:r>
            <a:r>
              <a:rPr lang="en-US" sz="4000" dirty="0">
                <a:solidFill>
                  <a:srgbClr val="FFFFFF"/>
                </a:solidFill>
              </a:rPr>
              <a:t>) – </a:t>
            </a:r>
            <a:r>
              <a:rPr lang="en-US" sz="4000" dirty="0" err="1">
                <a:solidFill>
                  <a:srgbClr val="FFFFFF"/>
                </a:solidFill>
              </a:rPr>
              <a:t>Yhteistyö</a:t>
            </a:r>
            <a:r>
              <a:rPr lang="en-US" sz="4000" dirty="0">
                <a:solidFill>
                  <a:srgbClr val="FFFFFF"/>
                </a:solidFill>
              </a:rPr>
              <a:t> ja </a:t>
            </a:r>
            <a:r>
              <a:rPr lang="en-US" sz="4000" dirty="0" err="1">
                <a:solidFill>
                  <a:srgbClr val="FFFFFF"/>
                </a:solidFill>
              </a:rPr>
              <a:t>verkostoituminen</a:t>
            </a:r>
            <a:endParaRPr lang="en-US" sz="40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23" name="Sisällön paikkamerkki 2">
            <a:extLst>
              <a:ext uri="{FF2B5EF4-FFF2-40B4-BE49-F238E27FC236}">
                <a16:creationId xmlns:a16="http://schemas.microsoft.com/office/drawing/2014/main" id="{4A2DBEB5-64AD-87F0-27F2-B3545F499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43" y="1885279"/>
            <a:ext cx="11222966" cy="4562807"/>
          </a:xfrm>
        </p:spPr>
        <p:txBody>
          <a:bodyPr numCol="2" anchor="ctr">
            <a:normAutofit/>
          </a:bodyPr>
          <a:lstStyle/>
          <a:p>
            <a:pPr marL="914400" indent="-914400">
              <a:buFont typeface="+mj-lt"/>
              <a:buAutoNum type="arabicParenR"/>
            </a:pPr>
            <a:r>
              <a:rPr lang="fi-FI" sz="2000" dirty="0">
                <a:latin typeface="+mj-lt"/>
                <a:ea typeface="+mn-lt"/>
                <a:cs typeface="+mn-lt"/>
              </a:rPr>
              <a:t>Tukee sosiaali-, terveys- ja pelastuspalveluiden järjestöyhteistyötä sekä vapaaehtoistoimintaa koordinoivia henkilöitä. </a:t>
            </a:r>
          </a:p>
          <a:p>
            <a:pPr lvl="2"/>
            <a:r>
              <a:rPr lang="fi-FI" dirty="0">
                <a:latin typeface="+mj-lt"/>
                <a:ea typeface="+mn-lt"/>
                <a:cs typeface="+mn-lt"/>
              </a:rPr>
              <a:t>Yhteistyö ja liittyminen sisäisesti (esim. </a:t>
            </a:r>
            <a:r>
              <a:rPr lang="fi-FI" dirty="0" err="1">
                <a:latin typeface="+mj-lt"/>
                <a:ea typeface="+mn-lt"/>
                <a:cs typeface="+mn-lt"/>
              </a:rPr>
              <a:t>perhekeskus</a:t>
            </a:r>
            <a:r>
              <a:rPr lang="fi-FI" dirty="0">
                <a:latin typeface="+mj-lt"/>
                <a:ea typeface="+mn-lt"/>
                <a:cs typeface="+mn-lt"/>
              </a:rPr>
              <a:t>)?</a:t>
            </a:r>
            <a:br>
              <a:rPr lang="fi-FI" dirty="0">
                <a:latin typeface="+mj-lt"/>
                <a:ea typeface="+mn-lt"/>
                <a:cs typeface="+mn-lt"/>
              </a:rPr>
            </a:br>
            <a:endParaRPr lang="fi-FI" dirty="0">
              <a:latin typeface="+mj-lt"/>
              <a:ea typeface="+mn-lt"/>
              <a:cs typeface="+mn-lt"/>
            </a:endParaRPr>
          </a:p>
          <a:p>
            <a:pPr marL="914400" indent="-914400">
              <a:buFont typeface="+mj-lt"/>
              <a:buAutoNum type="arabicParenR"/>
            </a:pPr>
            <a:r>
              <a:rPr lang="fi-FI" sz="2000" dirty="0">
                <a:latin typeface="+mj-lt"/>
                <a:ea typeface="+mn-lt"/>
                <a:cs typeface="+mn-lt"/>
              </a:rPr>
              <a:t>Yhteistyö kuntien järjestöyhdyshenkilöiden ja </a:t>
            </a:r>
            <a:r>
              <a:rPr lang="fi-FI" sz="2000" dirty="0" err="1">
                <a:latin typeface="+mj-lt"/>
                <a:ea typeface="+mn-lt"/>
                <a:cs typeface="+mn-lt"/>
              </a:rPr>
              <a:t>hyte</a:t>
            </a:r>
            <a:r>
              <a:rPr lang="fi-FI" sz="2000" dirty="0">
                <a:latin typeface="+mj-lt"/>
                <a:ea typeface="+mn-lt"/>
                <a:cs typeface="+mn-lt"/>
              </a:rPr>
              <a:t>-koordinaattoreiden kanssa</a:t>
            </a:r>
            <a:br>
              <a:rPr lang="fi-FI" sz="2000" dirty="0">
                <a:latin typeface="+mj-lt"/>
                <a:ea typeface="+mn-lt"/>
                <a:cs typeface="+mn-lt"/>
              </a:rPr>
            </a:br>
            <a:endParaRPr lang="fi-FI" sz="2000" dirty="0">
              <a:latin typeface="+mj-lt"/>
              <a:ea typeface="+mn-lt"/>
              <a:cs typeface="+mn-lt"/>
            </a:endParaRPr>
          </a:p>
          <a:p>
            <a:pPr marL="914400" indent="-914400">
              <a:buFont typeface="+mj-lt"/>
              <a:buAutoNum type="arabicParenR"/>
            </a:pPr>
            <a:r>
              <a:rPr lang="fi-FI" sz="2000" dirty="0">
                <a:latin typeface="+mj-lt"/>
                <a:ea typeface="+mn-lt"/>
                <a:cs typeface="+mn-lt"/>
              </a:rPr>
              <a:t>Yhteistyö järjestöjen keskinäistä yhteistyötä sekä maakunnallista/alueellista työtä koordinoivien ja tukevien järjestöjen kanssa</a:t>
            </a:r>
            <a:br>
              <a:rPr lang="fi-FI" sz="2000" dirty="0">
                <a:latin typeface="+mj-lt"/>
                <a:ea typeface="+mn-lt"/>
                <a:cs typeface="+mn-lt"/>
              </a:rPr>
            </a:br>
            <a:endParaRPr lang="fi-FI" sz="2000" dirty="0">
              <a:latin typeface="+mj-lt"/>
              <a:ea typeface="+mn-lt"/>
              <a:cs typeface="+mn-lt"/>
            </a:endParaRPr>
          </a:p>
          <a:p>
            <a:pPr marL="914400" indent="-914400">
              <a:buFont typeface="+mj-lt"/>
              <a:buAutoNum type="arabicParenR"/>
            </a:pPr>
            <a:r>
              <a:rPr lang="fi-FI" sz="2000" dirty="0">
                <a:latin typeface="+mj-lt"/>
                <a:ea typeface="+mn-lt"/>
                <a:cs typeface="+mn-lt"/>
              </a:rPr>
              <a:t>Yhteistyö muiden alueiden vastaavien tahojen </a:t>
            </a:r>
          </a:p>
          <a:p>
            <a:pPr marL="914400" indent="-914400">
              <a:buFont typeface="+mj-lt"/>
              <a:buAutoNum type="arabicParenR"/>
            </a:pPr>
            <a:r>
              <a:rPr lang="fi-FI" sz="2000" dirty="0">
                <a:latin typeface="+mj-lt"/>
                <a:ea typeface="+mn-lt"/>
                <a:cs typeface="+mn-lt"/>
              </a:rPr>
              <a:t>Verkostotyö, verkostojen perustaminen ja koordinointi</a:t>
            </a:r>
          </a:p>
          <a:p>
            <a:pPr marL="0" indent="0">
              <a:buNone/>
            </a:pPr>
            <a:endParaRPr lang="fi-FI" sz="2000" dirty="0">
              <a:latin typeface="+mj-lt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2383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476D523-0349-05E8-3B9D-7DE7F8633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Hyvinvointialueen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järjestökoordinaation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keskeiset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tehtävät</a:t>
            </a:r>
            <a:r>
              <a:rPr lang="en-US" sz="4000" dirty="0">
                <a:solidFill>
                  <a:srgbClr val="FFFFFF"/>
                </a:solidFill>
              </a:rPr>
              <a:t> (3,75 </a:t>
            </a:r>
            <a:r>
              <a:rPr lang="en-US" sz="4000" dirty="0" err="1">
                <a:solidFill>
                  <a:srgbClr val="FFFFFF"/>
                </a:solidFill>
              </a:rPr>
              <a:t>htv</a:t>
            </a:r>
            <a:r>
              <a:rPr lang="en-US" sz="4000" dirty="0">
                <a:solidFill>
                  <a:srgbClr val="FFFFFF"/>
                </a:solidFill>
              </a:rPr>
              <a:t>) – </a:t>
            </a:r>
            <a:r>
              <a:rPr lang="en-US" sz="4000" dirty="0" err="1">
                <a:solidFill>
                  <a:srgbClr val="FFFFFF"/>
                </a:solidFill>
              </a:rPr>
              <a:t>Viestintä</a:t>
            </a:r>
            <a:r>
              <a:rPr lang="en-US" sz="4000" dirty="0">
                <a:solidFill>
                  <a:srgbClr val="FFFFFF"/>
                </a:solidFill>
              </a:rPr>
              <a:t> (</a:t>
            </a:r>
            <a:r>
              <a:rPr lang="en-US" sz="4000" dirty="0" err="1">
                <a:solidFill>
                  <a:srgbClr val="FFFFFF"/>
                </a:solidFill>
              </a:rPr>
              <a:t>ulkoinen</a:t>
            </a:r>
            <a:r>
              <a:rPr lang="en-US" sz="4000" dirty="0">
                <a:solidFill>
                  <a:srgbClr val="FFFFFF"/>
                </a:solidFill>
              </a:rPr>
              <a:t> ja </a:t>
            </a:r>
            <a:r>
              <a:rPr lang="en-US" sz="4000" dirty="0" err="1">
                <a:solidFill>
                  <a:srgbClr val="FFFFFF"/>
                </a:solidFill>
              </a:rPr>
              <a:t>sisäinen</a:t>
            </a:r>
            <a:r>
              <a:rPr lang="en-US" sz="4000" dirty="0">
                <a:solidFill>
                  <a:srgbClr val="FFFFFF"/>
                </a:solidFill>
              </a:rPr>
              <a:t>)</a:t>
            </a:r>
            <a:endParaRPr lang="en-US" sz="40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23" name="Sisällön paikkamerkki 2">
            <a:extLst>
              <a:ext uri="{FF2B5EF4-FFF2-40B4-BE49-F238E27FC236}">
                <a16:creationId xmlns:a16="http://schemas.microsoft.com/office/drawing/2014/main" id="{4A2DBEB5-64AD-87F0-27F2-B3545F499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43" y="1885279"/>
            <a:ext cx="11222966" cy="4562807"/>
          </a:xfrm>
        </p:spPr>
        <p:txBody>
          <a:bodyPr numCol="2" anchor="ctr">
            <a:normAutofit/>
          </a:bodyPr>
          <a:lstStyle/>
          <a:p>
            <a:pPr marL="914400" indent="-914400">
              <a:buFont typeface="+mj-lt"/>
              <a:buAutoNum type="arabicParenR"/>
            </a:pPr>
            <a:r>
              <a:rPr lang="fi-FI" sz="2200" dirty="0">
                <a:latin typeface="+mj-lt"/>
                <a:ea typeface="+mn-lt"/>
                <a:cs typeface="+mn-lt"/>
              </a:rPr>
              <a:t>Tiedottaa selkeästi </a:t>
            </a:r>
            <a:r>
              <a:rPr lang="fi-FI" sz="2200" dirty="0" err="1">
                <a:latin typeface="+mj-lt"/>
                <a:ea typeface="+mn-lt"/>
                <a:cs typeface="+mn-lt"/>
              </a:rPr>
              <a:t>HVA:n</a:t>
            </a:r>
            <a:r>
              <a:rPr lang="fi-FI" sz="2200" dirty="0">
                <a:latin typeface="+mj-lt"/>
                <a:ea typeface="+mn-lt"/>
                <a:cs typeface="+mn-lt"/>
              </a:rPr>
              <a:t> toiminnasta ja yhteistyömahdollisuuksista</a:t>
            </a:r>
          </a:p>
          <a:p>
            <a:pPr marL="914400" indent="-914400">
              <a:buFont typeface="+mj-lt"/>
              <a:buAutoNum type="arabicParenR"/>
            </a:pPr>
            <a:r>
              <a:rPr lang="fi-FI" sz="2200" dirty="0">
                <a:latin typeface="+mj-lt"/>
                <a:ea typeface="+mn-lt"/>
                <a:cs typeface="+mn-lt"/>
              </a:rPr>
              <a:t>Järjestökoordinaatio tiedottaa osaltaan saatavilla olevista järjestöjen palveluista ja toiminnasta alueen asukkaille</a:t>
            </a:r>
          </a:p>
          <a:p>
            <a:pPr marL="914400" indent="-914400">
              <a:buFont typeface="+mj-lt"/>
              <a:buAutoNum type="arabicParenR"/>
            </a:pPr>
            <a:r>
              <a:rPr lang="fi-FI" sz="2200" dirty="0">
                <a:latin typeface="+mj-lt"/>
                <a:ea typeface="+mn-lt"/>
                <a:cs typeface="+mn-lt"/>
              </a:rPr>
              <a:t>Huolehtii, että hyvinvointialueella luodaan mahdollisuuksia </a:t>
            </a:r>
            <a:r>
              <a:rPr lang="fi-FI" sz="2200">
                <a:latin typeface="+mj-lt"/>
                <a:ea typeface="+mn-lt"/>
                <a:cs typeface="+mn-lt"/>
              </a:rPr>
              <a:t>järjestöjen tiedottamiseen</a:t>
            </a:r>
            <a:endParaRPr lang="fi-FI" sz="2200" dirty="0">
              <a:latin typeface="+mj-lt"/>
              <a:ea typeface="+mn-lt"/>
              <a:cs typeface="+mn-lt"/>
            </a:endParaRPr>
          </a:p>
          <a:p>
            <a:pPr marL="0" indent="0">
              <a:buNone/>
            </a:pPr>
            <a:endParaRPr lang="fi-FI" sz="4700" dirty="0">
              <a:ea typeface="+mn-lt"/>
              <a:cs typeface="+mn-lt"/>
            </a:endParaRPr>
          </a:p>
          <a:p>
            <a:pPr marL="0" indent="0">
              <a:buNone/>
            </a:pPr>
            <a:endParaRPr lang="fi-FI" sz="45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9204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F98BBEB0ECF184F89EC9617FA5CFE9C" ma:contentTypeVersion="2" ma:contentTypeDescription="Luo uusi asiakirja." ma:contentTypeScope="" ma:versionID="df7a49788b6cfe241113e41a38733e02">
  <xsd:schema xmlns:xsd="http://www.w3.org/2001/XMLSchema" xmlns:xs="http://www.w3.org/2001/XMLSchema" xmlns:p="http://schemas.microsoft.com/office/2006/metadata/properties" xmlns:ns2="9dfc5673-9158-46c5-913e-39ea9964ea3f" targetNamespace="http://schemas.microsoft.com/office/2006/metadata/properties" ma:root="true" ma:fieldsID="03850d96b70f80ee474daa0782cfca02" ns2:_="">
    <xsd:import namespace="9dfc5673-9158-46c5-913e-39ea9964ea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fc5673-9158-46c5-913e-39ea9964ea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AEC202-DCC4-4C05-8F37-37D6BFF34D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465A60-0E40-4221-BEA0-065095F2ACC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077ABF2-5212-4A1E-B2E1-BD80B38A08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fc5673-9158-46c5-913e-39ea9964ea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3214</TotalTime>
  <Words>696</Words>
  <Application>Microsoft Office PowerPoint</Application>
  <PresentationFormat>Laajakuva</PresentationFormat>
  <Paragraphs>95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Järjestökoordinaattorin/-en tehtävänkuva ja resurssit </vt:lpstr>
      <vt:lpstr>Hyvinvointialueen järjestökoordinaatio (3,75 htv)</vt:lpstr>
      <vt:lpstr>Hyvinvointialueen järjestöyhteistyöhön  liittyvät lakisääteiset tehtävät</vt:lpstr>
      <vt:lpstr>Varsinais-Suomen hyvinvointialueen strategia 21.9.2022: </vt:lpstr>
      <vt:lpstr>Hyvinvointialueen järjestökoordinaation keskeiset tehtävät (3,75 htv)</vt:lpstr>
      <vt:lpstr>Hyvinvointialueen järjestökoordinaation keskeiset tehtävät (3,75 htv) – Halllinto ja avustukset</vt:lpstr>
      <vt:lpstr>Hyvinvointialueen järjestökoordinaation keskeiset tehtävät (3,75 htv) – Osaaminen ja tieto</vt:lpstr>
      <vt:lpstr>Hyvinvointialueen järjestökoordinaation keskeiset tehtävät (3,75 htv) – Yhteistyö ja verkostoituminen</vt:lpstr>
      <vt:lpstr>Hyvinvointialueen järjestökoordinaation keskeiset tehtävät (3,75 htv) – Viestintä (ulkoinen ja sisäinen)</vt:lpstr>
      <vt:lpstr>Järjestöyhteistyö hyvinvointialueen arjessa (vaihe 2)</vt:lpstr>
    </vt:vector>
  </TitlesOfParts>
  <Company>Turun kaupunki (hallinto x64)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Jalo Niina;"Heidi Tuimala" &lt;heidi.tuimala@vslj.fi&gt;</dc:creator>
  <cp:lastModifiedBy>Minna Rosendahl</cp:lastModifiedBy>
  <cp:revision>100</cp:revision>
  <dcterms:created xsi:type="dcterms:W3CDTF">2021-11-19T06:17:49Z</dcterms:created>
  <dcterms:modified xsi:type="dcterms:W3CDTF">2023-02-27T07:52:12Z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0x010100DF98BBEB0ECF184F89EC9617FA5CFE9C</vt:lpwstr>
  </property>
</Properties>
</file>