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6" r:id="rId2"/>
    <p:sldId id="275" r:id="rId3"/>
    <p:sldId id="277" r:id="rId4"/>
    <p:sldId id="278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rvesmäki Sini" initials="KS" lastIdx="1" clrIdx="0">
    <p:extLst>
      <p:ext uri="{19B8F6BF-5375-455C-9EA6-DF929625EA0E}">
        <p15:presenceInfo xmlns:p15="http://schemas.microsoft.com/office/powerpoint/2012/main" userId="S-1-5-21-34169875-1368851751-774919444-570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9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E2C31BD-1DA4-4E69-A6EF-65EC5E1E8F7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8ADC94A8-C60C-4322-A740-6108941F7D07}">
      <dgm:prSet phldrT="[Teksti]"/>
      <dgm:spPr/>
      <dgm:t>
        <a:bodyPr/>
        <a:lstStyle/>
        <a:p>
          <a:r>
            <a:rPr lang="fi-FI" u="sng" dirty="0" smtClean="0"/>
            <a:t>Tuntien</a:t>
          </a:r>
          <a:r>
            <a:rPr lang="fi-FI" b="1" u="sng" dirty="0" smtClean="0"/>
            <a:t> </a:t>
          </a:r>
          <a:r>
            <a:rPr lang="fi-FI" b="0" u="sng" dirty="0" smtClean="0"/>
            <a:t>suunnittelu</a:t>
          </a:r>
        </a:p>
        <a:p>
          <a:r>
            <a:rPr lang="fi-FI" dirty="0" smtClean="0"/>
            <a:t>-opintojakson tavoitteet</a:t>
          </a:r>
        </a:p>
        <a:p>
          <a:r>
            <a:rPr lang="fi-FI" dirty="0" smtClean="0"/>
            <a:t>-tuntien sisältö (potilaskuvausten sisältö, työnjako)</a:t>
          </a:r>
          <a:endParaRPr lang="fi-FI" dirty="0"/>
        </a:p>
      </dgm:t>
    </dgm:pt>
    <dgm:pt modelId="{A8683FBB-F9B6-44A1-937D-8F3254921214}" type="parTrans" cxnId="{88EEFF11-EAE2-4007-A22C-A8A4A1D370E6}">
      <dgm:prSet/>
      <dgm:spPr/>
      <dgm:t>
        <a:bodyPr/>
        <a:lstStyle/>
        <a:p>
          <a:endParaRPr lang="fi-FI"/>
        </a:p>
      </dgm:t>
    </dgm:pt>
    <dgm:pt modelId="{3CDDB27D-8A41-4411-A150-24F7ADF31406}" type="sibTrans" cxnId="{88EEFF11-EAE2-4007-A22C-A8A4A1D370E6}">
      <dgm:prSet/>
      <dgm:spPr/>
      <dgm:t>
        <a:bodyPr/>
        <a:lstStyle/>
        <a:p>
          <a:endParaRPr lang="fi-FI"/>
        </a:p>
      </dgm:t>
    </dgm:pt>
    <dgm:pt modelId="{EC434201-8F5B-410F-88F7-DA237B9397F9}">
      <dgm:prSet phldrT="[Teksti]" custT="1"/>
      <dgm:spPr/>
      <dgm:t>
        <a:bodyPr/>
        <a:lstStyle/>
        <a:p>
          <a:r>
            <a:rPr lang="fi-FI" sz="1200" u="sng" dirty="0" smtClean="0"/>
            <a:t>Tuntien toteuttaminen</a:t>
          </a:r>
        </a:p>
        <a:p>
          <a:r>
            <a:rPr lang="fi-FI" sz="1200" dirty="0" smtClean="0"/>
            <a:t>-johdattelu harjoituksiin, oma tarina </a:t>
          </a:r>
        </a:p>
        <a:p>
          <a:r>
            <a:rPr lang="fi-FI" sz="1200" dirty="0" smtClean="0"/>
            <a:t>-potilastapaukset (alkuhaastattelu, psyykkisen tilan arviointi)</a:t>
          </a:r>
        </a:p>
        <a:p>
          <a:r>
            <a:rPr lang="fi-FI" sz="1200" dirty="0" smtClean="0"/>
            <a:t> -haastattelijat, potilaat, havainnoijat</a:t>
          </a:r>
        </a:p>
        <a:p>
          <a:r>
            <a:rPr lang="fi-FI" sz="1200" dirty="0" smtClean="0"/>
            <a:t>-kohtaaminen, kommunikoiminen, haastatteleminen</a:t>
          </a:r>
        </a:p>
      </dgm:t>
    </dgm:pt>
    <dgm:pt modelId="{46F9BC15-53AB-4ED4-B0D4-83B36300B7E7}" type="parTrans" cxnId="{8D4BAB67-EDDC-45BD-8F79-5041AEE83A41}">
      <dgm:prSet/>
      <dgm:spPr/>
      <dgm:t>
        <a:bodyPr/>
        <a:lstStyle/>
        <a:p>
          <a:endParaRPr lang="fi-FI"/>
        </a:p>
      </dgm:t>
    </dgm:pt>
    <dgm:pt modelId="{8B75CC77-56C6-4CB6-B65F-78DEB82FBA5F}" type="sibTrans" cxnId="{8D4BAB67-EDDC-45BD-8F79-5041AEE83A41}">
      <dgm:prSet/>
      <dgm:spPr/>
      <dgm:t>
        <a:bodyPr/>
        <a:lstStyle/>
        <a:p>
          <a:endParaRPr lang="fi-FI"/>
        </a:p>
      </dgm:t>
    </dgm:pt>
    <dgm:pt modelId="{8B0C5CB1-269E-4280-9D5D-FDC6AC9687A0}">
      <dgm:prSet phldrT="[Teksti]"/>
      <dgm:spPr/>
      <dgm:t>
        <a:bodyPr/>
        <a:lstStyle/>
        <a:p>
          <a:r>
            <a:rPr lang="fi-FI" u="sng" smtClean="0"/>
            <a:t>Jälkikeskustelu</a:t>
          </a:r>
          <a:endParaRPr lang="fi-FI" u="sng" dirty="0" smtClean="0"/>
        </a:p>
        <a:p>
          <a:r>
            <a:rPr lang="fi-FI" dirty="0" smtClean="0"/>
            <a:t>Palaute</a:t>
          </a:r>
          <a:endParaRPr lang="fi-FI" dirty="0"/>
        </a:p>
      </dgm:t>
    </dgm:pt>
    <dgm:pt modelId="{D9D14D78-2822-430B-8D57-D0F52F9BC6AC}" type="parTrans" cxnId="{C849E99F-23DC-4803-9E47-AFFB6AE0944C}">
      <dgm:prSet/>
      <dgm:spPr/>
      <dgm:t>
        <a:bodyPr/>
        <a:lstStyle/>
        <a:p>
          <a:endParaRPr lang="fi-FI"/>
        </a:p>
      </dgm:t>
    </dgm:pt>
    <dgm:pt modelId="{39A6D965-0634-4393-AFE7-2B25C402EB62}" type="sibTrans" cxnId="{C849E99F-23DC-4803-9E47-AFFB6AE0944C}">
      <dgm:prSet/>
      <dgm:spPr/>
      <dgm:t>
        <a:bodyPr/>
        <a:lstStyle/>
        <a:p>
          <a:endParaRPr lang="fi-FI"/>
        </a:p>
      </dgm:t>
    </dgm:pt>
    <dgm:pt modelId="{E6FC98A2-E1E7-42F6-BFFC-6F662F5BCDEF}" type="pres">
      <dgm:prSet presAssocID="{5E2C31BD-1DA4-4E69-A6EF-65EC5E1E8F7C}" presName="CompostProcess" presStyleCnt="0">
        <dgm:presLayoutVars>
          <dgm:dir/>
          <dgm:resizeHandles val="exact"/>
        </dgm:presLayoutVars>
      </dgm:prSet>
      <dgm:spPr/>
    </dgm:pt>
    <dgm:pt modelId="{B3382EFD-972D-42E7-9E28-B72020E66E1A}" type="pres">
      <dgm:prSet presAssocID="{5E2C31BD-1DA4-4E69-A6EF-65EC5E1E8F7C}" presName="arrow" presStyleLbl="bgShp" presStyleIdx="0" presStyleCnt="1"/>
      <dgm:spPr/>
    </dgm:pt>
    <dgm:pt modelId="{4566B72D-B86B-4EF5-878A-098487F4CB78}" type="pres">
      <dgm:prSet presAssocID="{5E2C31BD-1DA4-4E69-A6EF-65EC5E1E8F7C}" presName="linearProcess" presStyleCnt="0"/>
      <dgm:spPr/>
    </dgm:pt>
    <dgm:pt modelId="{3CD8E5F3-2944-4BA6-8D2D-589071F76E6E}" type="pres">
      <dgm:prSet presAssocID="{8ADC94A8-C60C-4322-A740-6108941F7D0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9D3A2B3-9A4C-408E-9C10-31A1267DB413}" type="pres">
      <dgm:prSet presAssocID="{3CDDB27D-8A41-4411-A150-24F7ADF31406}" presName="sibTrans" presStyleCnt="0"/>
      <dgm:spPr/>
    </dgm:pt>
    <dgm:pt modelId="{9670E5D5-7953-4E94-8788-07462D510BC7}" type="pres">
      <dgm:prSet presAssocID="{EC434201-8F5B-410F-88F7-DA237B9397F9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43D8E34-920A-4021-B179-A6C254D47CAB}" type="pres">
      <dgm:prSet presAssocID="{8B75CC77-56C6-4CB6-B65F-78DEB82FBA5F}" presName="sibTrans" presStyleCnt="0"/>
      <dgm:spPr/>
    </dgm:pt>
    <dgm:pt modelId="{9D393D46-2317-4D0A-9E88-57D651035377}" type="pres">
      <dgm:prSet presAssocID="{8B0C5CB1-269E-4280-9D5D-FDC6AC9687A0}" presName="textNode" presStyleLbl="node1" presStyleIdx="2" presStyleCnt="3" custLinFactNeighborX="24395" custLinFactNeighborY="160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9C1BF3B3-B18E-436C-BC37-20718354D1B6}" type="presOf" srcId="{8B0C5CB1-269E-4280-9D5D-FDC6AC9687A0}" destId="{9D393D46-2317-4D0A-9E88-57D651035377}" srcOrd="0" destOrd="0" presId="urn:microsoft.com/office/officeart/2005/8/layout/hProcess9"/>
    <dgm:cxn modelId="{C849E99F-23DC-4803-9E47-AFFB6AE0944C}" srcId="{5E2C31BD-1DA4-4E69-A6EF-65EC5E1E8F7C}" destId="{8B0C5CB1-269E-4280-9D5D-FDC6AC9687A0}" srcOrd="2" destOrd="0" parTransId="{D9D14D78-2822-430B-8D57-D0F52F9BC6AC}" sibTransId="{39A6D965-0634-4393-AFE7-2B25C402EB62}"/>
    <dgm:cxn modelId="{1BE3AD38-CBF2-4489-A45B-70891BFBC5DA}" type="presOf" srcId="{8ADC94A8-C60C-4322-A740-6108941F7D07}" destId="{3CD8E5F3-2944-4BA6-8D2D-589071F76E6E}" srcOrd="0" destOrd="0" presId="urn:microsoft.com/office/officeart/2005/8/layout/hProcess9"/>
    <dgm:cxn modelId="{88EEFF11-EAE2-4007-A22C-A8A4A1D370E6}" srcId="{5E2C31BD-1DA4-4E69-A6EF-65EC5E1E8F7C}" destId="{8ADC94A8-C60C-4322-A740-6108941F7D07}" srcOrd="0" destOrd="0" parTransId="{A8683FBB-F9B6-44A1-937D-8F3254921214}" sibTransId="{3CDDB27D-8A41-4411-A150-24F7ADF31406}"/>
    <dgm:cxn modelId="{45364A9C-8A0C-4857-9F43-069613522094}" type="presOf" srcId="{5E2C31BD-1DA4-4E69-A6EF-65EC5E1E8F7C}" destId="{E6FC98A2-E1E7-42F6-BFFC-6F662F5BCDEF}" srcOrd="0" destOrd="0" presId="urn:microsoft.com/office/officeart/2005/8/layout/hProcess9"/>
    <dgm:cxn modelId="{E2311F96-3FBF-41B0-AC0E-1D69BACBA855}" type="presOf" srcId="{EC434201-8F5B-410F-88F7-DA237B9397F9}" destId="{9670E5D5-7953-4E94-8788-07462D510BC7}" srcOrd="0" destOrd="0" presId="urn:microsoft.com/office/officeart/2005/8/layout/hProcess9"/>
    <dgm:cxn modelId="{8D4BAB67-EDDC-45BD-8F79-5041AEE83A41}" srcId="{5E2C31BD-1DA4-4E69-A6EF-65EC5E1E8F7C}" destId="{EC434201-8F5B-410F-88F7-DA237B9397F9}" srcOrd="1" destOrd="0" parTransId="{46F9BC15-53AB-4ED4-B0D4-83B36300B7E7}" sibTransId="{8B75CC77-56C6-4CB6-B65F-78DEB82FBA5F}"/>
    <dgm:cxn modelId="{C1652399-A064-4E12-A03B-2D6DEB3245D8}" type="presParOf" srcId="{E6FC98A2-E1E7-42F6-BFFC-6F662F5BCDEF}" destId="{B3382EFD-972D-42E7-9E28-B72020E66E1A}" srcOrd="0" destOrd="0" presId="urn:microsoft.com/office/officeart/2005/8/layout/hProcess9"/>
    <dgm:cxn modelId="{2CF04FEA-0511-465E-A247-82CF8294D3A1}" type="presParOf" srcId="{E6FC98A2-E1E7-42F6-BFFC-6F662F5BCDEF}" destId="{4566B72D-B86B-4EF5-878A-098487F4CB78}" srcOrd="1" destOrd="0" presId="urn:microsoft.com/office/officeart/2005/8/layout/hProcess9"/>
    <dgm:cxn modelId="{DD33F6D5-2C53-41FC-AF5F-E56A295F836E}" type="presParOf" srcId="{4566B72D-B86B-4EF5-878A-098487F4CB78}" destId="{3CD8E5F3-2944-4BA6-8D2D-589071F76E6E}" srcOrd="0" destOrd="0" presId="urn:microsoft.com/office/officeart/2005/8/layout/hProcess9"/>
    <dgm:cxn modelId="{B0294483-94A0-4A98-9F80-C1650E1B029E}" type="presParOf" srcId="{4566B72D-B86B-4EF5-878A-098487F4CB78}" destId="{C9D3A2B3-9A4C-408E-9C10-31A1267DB413}" srcOrd="1" destOrd="0" presId="urn:microsoft.com/office/officeart/2005/8/layout/hProcess9"/>
    <dgm:cxn modelId="{04F1E099-D354-4B0E-9FC4-02C118653BCB}" type="presParOf" srcId="{4566B72D-B86B-4EF5-878A-098487F4CB78}" destId="{9670E5D5-7953-4E94-8788-07462D510BC7}" srcOrd="2" destOrd="0" presId="urn:microsoft.com/office/officeart/2005/8/layout/hProcess9"/>
    <dgm:cxn modelId="{4EFA5215-7EE7-405C-9745-DE718A470E41}" type="presParOf" srcId="{4566B72D-B86B-4EF5-878A-098487F4CB78}" destId="{C43D8E34-920A-4021-B179-A6C254D47CAB}" srcOrd="3" destOrd="0" presId="urn:microsoft.com/office/officeart/2005/8/layout/hProcess9"/>
    <dgm:cxn modelId="{11FB6642-E122-4AA6-9FD0-5271E81DEDEA}" type="presParOf" srcId="{4566B72D-B86B-4EF5-878A-098487F4CB78}" destId="{9D393D46-2317-4D0A-9E88-57D65103537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CEDDC7-AA92-4D55-A7E0-D17C4184A2A5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CD9D542-319A-4DA1-BC2C-362F8C429C85}">
      <dgm:prSet phldrT="[Teksti]" custT="1"/>
      <dgm:spPr/>
      <dgm:t>
        <a:bodyPr/>
        <a:lstStyle/>
        <a:p>
          <a:r>
            <a:rPr lang="fi-FI" sz="1100" baseline="0" dirty="0" smtClean="0"/>
            <a:t>Antaa turvallisen mahdollisuuden oppimiselle </a:t>
          </a:r>
          <a:endParaRPr lang="fi-FI" sz="1100" baseline="0" dirty="0"/>
        </a:p>
      </dgm:t>
    </dgm:pt>
    <dgm:pt modelId="{D2EB9541-AE28-4AAA-B35B-7B32E7C20E46}" type="parTrans" cxnId="{5D9FBAA5-A4EC-4C0D-A90C-6E5F484F9050}">
      <dgm:prSet/>
      <dgm:spPr/>
      <dgm:t>
        <a:bodyPr/>
        <a:lstStyle/>
        <a:p>
          <a:endParaRPr lang="fi-FI"/>
        </a:p>
      </dgm:t>
    </dgm:pt>
    <dgm:pt modelId="{D1BAC8DF-37E4-41ED-9BED-A1263E8C402E}" type="sibTrans" cxnId="{5D9FBAA5-A4EC-4C0D-A90C-6E5F484F9050}">
      <dgm:prSet/>
      <dgm:spPr/>
      <dgm:t>
        <a:bodyPr/>
        <a:lstStyle/>
        <a:p>
          <a:r>
            <a:rPr lang="fi-FI" dirty="0" smtClean="0"/>
            <a:t>Hälventää pelkoa ja </a:t>
          </a:r>
          <a:r>
            <a:rPr lang="fi-FI" baseline="0" dirty="0" smtClean="0"/>
            <a:t>ennakkoluuloja</a:t>
          </a:r>
          <a:r>
            <a:rPr lang="fi-FI" dirty="0" smtClean="0"/>
            <a:t>	</a:t>
          </a:r>
          <a:endParaRPr lang="fi-FI" dirty="0"/>
        </a:p>
      </dgm:t>
    </dgm:pt>
    <dgm:pt modelId="{5BE36FB6-FB0F-49CF-A32E-FE8DB0000DE6}">
      <dgm:prSet phldrT="[Teksti]" custT="1"/>
      <dgm:spPr/>
      <dgm:t>
        <a:bodyPr/>
        <a:lstStyle/>
        <a:p>
          <a:r>
            <a:rPr lang="fi-FI" sz="1000" baseline="0" dirty="0" smtClean="0"/>
            <a:t>Osallisuus ja asiakaslähtöisyys palveluissa</a:t>
          </a:r>
          <a:endParaRPr lang="fi-FI" sz="1000" baseline="0" dirty="0"/>
        </a:p>
      </dgm:t>
    </dgm:pt>
    <dgm:pt modelId="{BCEAB025-42E1-4DE1-958F-4E3AA48CF998}" type="parTrans" cxnId="{726A8933-C9DF-4EE9-9531-78A752786AEF}">
      <dgm:prSet/>
      <dgm:spPr/>
      <dgm:t>
        <a:bodyPr/>
        <a:lstStyle/>
        <a:p>
          <a:endParaRPr lang="fi-FI"/>
        </a:p>
      </dgm:t>
    </dgm:pt>
    <dgm:pt modelId="{A93BA6CF-3C35-4B50-B15D-9A5E4A67C189}" type="sibTrans" cxnId="{726A8933-C9DF-4EE9-9531-78A752786AEF}">
      <dgm:prSet custT="1"/>
      <dgm:spPr/>
      <dgm:t>
        <a:bodyPr/>
        <a:lstStyle/>
        <a:p>
          <a:r>
            <a:rPr lang="fi-FI" sz="1200" dirty="0" smtClean="0"/>
            <a:t>Yhdistää teoriatiedon ja käytännön</a:t>
          </a:r>
          <a:endParaRPr lang="fi-FI" sz="2200" dirty="0"/>
        </a:p>
      </dgm:t>
    </dgm:pt>
    <dgm:pt modelId="{8BC4158B-7652-4427-AB9F-30B4D246121C}">
      <dgm:prSet phldrT="[Teksti]" custT="1"/>
      <dgm:spPr/>
      <dgm:t>
        <a:bodyPr/>
        <a:lstStyle/>
        <a:p>
          <a:r>
            <a:rPr lang="fi-FI" sz="1600" baseline="0" dirty="0" smtClean="0"/>
            <a:t>Kokemusasiantuntijat mukana mielenterveys- ja päihdetyön opetuksessa </a:t>
          </a:r>
          <a:endParaRPr lang="fi-FI" sz="1600" baseline="0" dirty="0"/>
        </a:p>
      </dgm:t>
    </dgm:pt>
    <dgm:pt modelId="{E11CD148-B8B5-4F2D-998E-3DC890637417}" type="parTrans" cxnId="{A427EFE6-2D37-4BBC-8BFB-5AFC331C9CCB}">
      <dgm:prSet/>
      <dgm:spPr/>
      <dgm:t>
        <a:bodyPr/>
        <a:lstStyle/>
        <a:p>
          <a:endParaRPr lang="fi-FI"/>
        </a:p>
      </dgm:t>
    </dgm:pt>
    <dgm:pt modelId="{0535DC74-B2BA-416F-9DF1-23EDFD46E7E0}" type="sibTrans" cxnId="{A427EFE6-2D37-4BBC-8BFB-5AFC331C9CCB}">
      <dgm:prSet/>
      <dgm:spPr/>
      <dgm:t>
        <a:bodyPr/>
        <a:lstStyle/>
        <a:p>
          <a:endParaRPr lang="fi-FI"/>
        </a:p>
      </dgm:t>
    </dgm:pt>
    <dgm:pt modelId="{1FE50D8C-B637-4E88-8831-E4CAB6F7AB7D}">
      <dgm:prSet phldrT="[Teksti]"/>
      <dgm:spPr/>
      <dgm:t>
        <a:bodyPr/>
        <a:lstStyle/>
        <a:p>
          <a:r>
            <a:rPr lang="fi-FI" dirty="0" smtClean="0"/>
            <a:t>Avaa potilaan/asiakkaan näkökulmaa opiskelijalle </a:t>
          </a:r>
          <a:endParaRPr lang="fi-FI" dirty="0"/>
        </a:p>
      </dgm:t>
    </dgm:pt>
    <dgm:pt modelId="{6580BE53-7A35-430E-A972-B9A013EA67F8}" type="parTrans" cxnId="{A3561647-21FA-4DDC-B9A6-840F8061FFC0}">
      <dgm:prSet/>
      <dgm:spPr/>
      <dgm:t>
        <a:bodyPr/>
        <a:lstStyle/>
        <a:p>
          <a:endParaRPr lang="fi-FI"/>
        </a:p>
      </dgm:t>
    </dgm:pt>
    <dgm:pt modelId="{04292FCB-DA82-473F-88E6-76365E9D0E0B}" type="sibTrans" cxnId="{A3561647-21FA-4DDC-B9A6-840F8061FFC0}">
      <dgm:prSet/>
      <dgm:spPr/>
      <dgm:t>
        <a:bodyPr/>
        <a:lstStyle/>
        <a:p>
          <a:r>
            <a:rPr lang="fi-FI" dirty="0" smtClean="0"/>
            <a:t>Muokkaa asenteita myönteiseen suuntaan  </a:t>
          </a:r>
          <a:endParaRPr lang="fi-FI" dirty="0"/>
        </a:p>
      </dgm:t>
    </dgm:pt>
    <dgm:pt modelId="{22229670-B691-4744-985F-C607A798343E}" type="pres">
      <dgm:prSet presAssocID="{22CEDDC7-AA92-4D55-A7E0-D17C4184A2A5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EF2297DB-6CD1-4DF3-BC4D-1BBFEC5AC94D}" type="pres">
      <dgm:prSet presAssocID="{ECD9D542-319A-4DA1-BC2C-362F8C429C85}" presName="composite" presStyleCnt="0"/>
      <dgm:spPr/>
    </dgm:pt>
    <dgm:pt modelId="{3C1FF8E0-FCFD-4A88-935B-C293E6B6B6E6}" type="pres">
      <dgm:prSet presAssocID="{ECD9D542-319A-4DA1-BC2C-362F8C429C85}" presName="Parent1" presStyleLbl="node1" presStyleIdx="0" presStyleCnt="6" custLinFactNeighborX="10367" custLinFactNeighborY="-85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7BFC2B8-644E-4892-826B-8EF2BF036ACF}" type="pres">
      <dgm:prSet presAssocID="{ECD9D542-319A-4DA1-BC2C-362F8C429C85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B85C7A0-D5CE-422E-9348-A78AAD99B244}" type="pres">
      <dgm:prSet presAssocID="{ECD9D542-319A-4DA1-BC2C-362F8C429C85}" presName="BalanceSpacing" presStyleCnt="0"/>
      <dgm:spPr/>
    </dgm:pt>
    <dgm:pt modelId="{05A5AEFE-FE62-4E07-B09F-8C948BBF6C0B}" type="pres">
      <dgm:prSet presAssocID="{ECD9D542-319A-4DA1-BC2C-362F8C429C85}" presName="BalanceSpacing1" presStyleCnt="0"/>
      <dgm:spPr/>
    </dgm:pt>
    <dgm:pt modelId="{7C7C887D-2C4E-481F-A263-6D4F1EF4F5A4}" type="pres">
      <dgm:prSet presAssocID="{D1BAC8DF-37E4-41ED-9BED-A1263E8C402E}" presName="Accent1Text" presStyleLbl="node1" presStyleIdx="1" presStyleCnt="6"/>
      <dgm:spPr/>
      <dgm:t>
        <a:bodyPr/>
        <a:lstStyle/>
        <a:p>
          <a:endParaRPr lang="fi-FI"/>
        </a:p>
      </dgm:t>
    </dgm:pt>
    <dgm:pt modelId="{376588FC-5557-404E-AE31-13F58D9B276C}" type="pres">
      <dgm:prSet presAssocID="{D1BAC8DF-37E4-41ED-9BED-A1263E8C402E}" presName="spaceBetweenRectangles" presStyleCnt="0"/>
      <dgm:spPr/>
    </dgm:pt>
    <dgm:pt modelId="{1419A924-5A51-433C-AA02-16C01D8FEB08}" type="pres">
      <dgm:prSet presAssocID="{5BE36FB6-FB0F-49CF-A32E-FE8DB0000DE6}" presName="composite" presStyleCnt="0"/>
      <dgm:spPr/>
    </dgm:pt>
    <dgm:pt modelId="{089D5361-CA11-4271-BC22-92AFB8331931}" type="pres">
      <dgm:prSet presAssocID="{5BE36FB6-FB0F-49CF-A32E-FE8DB0000DE6}" presName="Parent1" presStyleLbl="node1" presStyleIdx="2" presStyleCnt="6" custLinFactNeighborX="3949" custLinFactNeighborY="-429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DF37116-6AF8-430E-8A8E-7326862525B3}" type="pres">
      <dgm:prSet presAssocID="{5BE36FB6-FB0F-49CF-A32E-FE8DB0000DE6}" presName="Childtext1" presStyleLbl="revTx" presStyleIdx="1" presStyleCnt="3" custScaleX="105204" custScaleY="10521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4113150-E0A3-462F-97F2-1DC0CF7875E8}" type="pres">
      <dgm:prSet presAssocID="{5BE36FB6-FB0F-49CF-A32E-FE8DB0000DE6}" presName="BalanceSpacing" presStyleCnt="0"/>
      <dgm:spPr/>
    </dgm:pt>
    <dgm:pt modelId="{880B33FD-4BF3-4AB0-8568-93E5753236D5}" type="pres">
      <dgm:prSet presAssocID="{5BE36FB6-FB0F-49CF-A32E-FE8DB0000DE6}" presName="BalanceSpacing1" presStyleCnt="0"/>
      <dgm:spPr/>
    </dgm:pt>
    <dgm:pt modelId="{E615FDF9-BF93-40CF-9344-9604761E59B8}" type="pres">
      <dgm:prSet presAssocID="{A93BA6CF-3C35-4B50-B15D-9A5E4A67C189}" presName="Accent1Text" presStyleLbl="node1" presStyleIdx="3" presStyleCnt="6"/>
      <dgm:spPr/>
      <dgm:t>
        <a:bodyPr/>
        <a:lstStyle/>
        <a:p>
          <a:endParaRPr lang="fi-FI"/>
        </a:p>
      </dgm:t>
    </dgm:pt>
    <dgm:pt modelId="{4D5E58A4-22D1-492A-8AA7-EC31AD94FF55}" type="pres">
      <dgm:prSet presAssocID="{A93BA6CF-3C35-4B50-B15D-9A5E4A67C189}" presName="spaceBetweenRectangles" presStyleCnt="0"/>
      <dgm:spPr/>
    </dgm:pt>
    <dgm:pt modelId="{20829F48-6BB8-47D0-A679-A1ECFCD2D981}" type="pres">
      <dgm:prSet presAssocID="{1FE50D8C-B637-4E88-8831-E4CAB6F7AB7D}" presName="composite" presStyleCnt="0"/>
      <dgm:spPr/>
    </dgm:pt>
    <dgm:pt modelId="{38121F02-EC89-4EBC-B6F5-FB0338C6BCF7}" type="pres">
      <dgm:prSet presAssocID="{1FE50D8C-B637-4E88-8831-E4CAB6F7AB7D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6C0B8B0D-D3CF-4C35-9F20-C33770417068}" type="pres">
      <dgm:prSet presAssocID="{1FE50D8C-B637-4E88-8831-E4CAB6F7AB7D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A2587CA-A5AA-46DE-9E01-9A8A24751C94}" type="pres">
      <dgm:prSet presAssocID="{1FE50D8C-B637-4E88-8831-E4CAB6F7AB7D}" presName="BalanceSpacing" presStyleCnt="0"/>
      <dgm:spPr/>
    </dgm:pt>
    <dgm:pt modelId="{DEBF0B9E-A914-4F96-92DB-428A7940EB14}" type="pres">
      <dgm:prSet presAssocID="{1FE50D8C-B637-4E88-8831-E4CAB6F7AB7D}" presName="BalanceSpacing1" presStyleCnt="0"/>
      <dgm:spPr/>
    </dgm:pt>
    <dgm:pt modelId="{391EB0C4-C526-424A-B533-6E8956DC22BE}" type="pres">
      <dgm:prSet presAssocID="{04292FCB-DA82-473F-88E6-76365E9D0E0B}" presName="Accent1Text" presStyleLbl="node1" presStyleIdx="5" presStyleCnt="6"/>
      <dgm:spPr/>
      <dgm:t>
        <a:bodyPr/>
        <a:lstStyle/>
        <a:p>
          <a:endParaRPr lang="fi-FI"/>
        </a:p>
      </dgm:t>
    </dgm:pt>
  </dgm:ptLst>
  <dgm:cxnLst>
    <dgm:cxn modelId="{A3561647-21FA-4DDC-B9A6-840F8061FFC0}" srcId="{22CEDDC7-AA92-4D55-A7E0-D17C4184A2A5}" destId="{1FE50D8C-B637-4E88-8831-E4CAB6F7AB7D}" srcOrd="2" destOrd="0" parTransId="{6580BE53-7A35-430E-A972-B9A013EA67F8}" sibTransId="{04292FCB-DA82-473F-88E6-76365E9D0E0B}"/>
    <dgm:cxn modelId="{FD926719-50C2-4E08-80B5-2EABC6A47AAB}" type="presOf" srcId="{D1BAC8DF-37E4-41ED-9BED-A1263E8C402E}" destId="{7C7C887D-2C4E-481F-A263-6D4F1EF4F5A4}" srcOrd="0" destOrd="0" presId="urn:microsoft.com/office/officeart/2008/layout/AlternatingHexagons"/>
    <dgm:cxn modelId="{A427EFE6-2D37-4BBC-8BFB-5AFC331C9CCB}" srcId="{5BE36FB6-FB0F-49CF-A32E-FE8DB0000DE6}" destId="{8BC4158B-7652-4427-AB9F-30B4D246121C}" srcOrd="0" destOrd="0" parTransId="{E11CD148-B8B5-4F2D-998E-3DC890637417}" sibTransId="{0535DC74-B2BA-416F-9DF1-23EDFD46E7E0}"/>
    <dgm:cxn modelId="{726A8933-C9DF-4EE9-9531-78A752786AEF}" srcId="{22CEDDC7-AA92-4D55-A7E0-D17C4184A2A5}" destId="{5BE36FB6-FB0F-49CF-A32E-FE8DB0000DE6}" srcOrd="1" destOrd="0" parTransId="{BCEAB025-42E1-4DE1-958F-4E3AA48CF998}" sibTransId="{A93BA6CF-3C35-4B50-B15D-9A5E4A67C189}"/>
    <dgm:cxn modelId="{2054541B-94F8-4455-B6AB-22E3A5683D01}" type="presOf" srcId="{ECD9D542-319A-4DA1-BC2C-362F8C429C85}" destId="{3C1FF8E0-FCFD-4A88-935B-C293E6B6B6E6}" srcOrd="0" destOrd="0" presId="urn:microsoft.com/office/officeart/2008/layout/AlternatingHexagons"/>
    <dgm:cxn modelId="{01FDA554-808B-4DA6-A2FC-060DF4ECE657}" type="presOf" srcId="{1FE50D8C-B637-4E88-8831-E4CAB6F7AB7D}" destId="{38121F02-EC89-4EBC-B6F5-FB0338C6BCF7}" srcOrd="0" destOrd="0" presId="urn:microsoft.com/office/officeart/2008/layout/AlternatingHexagons"/>
    <dgm:cxn modelId="{95BB39C8-25B7-40D6-9D3A-82E27DD3787D}" type="presOf" srcId="{8BC4158B-7652-4427-AB9F-30B4D246121C}" destId="{7DF37116-6AF8-430E-8A8E-7326862525B3}" srcOrd="0" destOrd="0" presId="urn:microsoft.com/office/officeart/2008/layout/AlternatingHexagons"/>
    <dgm:cxn modelId="{5D9FBAA5-A4EC-4C0D-A90C-6E5F484F9050}" srcId="{22CEDDC7-AA92-4D55-A7E0-D17C4184A2A5}" destId="{ECD9D542-319A-4DA1-BC2C-362F8C429C85}" srcOrd="0" destOrd="0" parTransId="{D2EB9541-AE28-4AAA-B35B-7B32E7C20E46}" sibTransId="{D1BAC8DF-37E4-41ED-9BED-A1263E8C402E}"/>
    <dgm:cxn modelId="{35D629C8-CFA3-4E55-97A7-E9E91FFAEA9E}" type="presOf" srcId="{22CEDDC7-AA92-4D55-A7E0-D17C4184A2A5}" destId="{22229670-B691-4744-985F-C607A798343E}" srcOrd="0" destOrd="0" presId="urn:microsoft.com/office/officeart/2008/layout/AlternatingHexagons"/>
    <dgm:cxn modelId="{E5575CC9-3E1B-4CE3-8B43-96079D1C293E}" type="presOf" srcId="{04292FCB-DA82-473F-88E6-76365E9D0E0B}" destId="{391EB0C4-C526-424A-B533-6E8956DC22BE}" srcOrd="0" destOrd="0" presId="urn:microsoft.com/office/officeart/2008/layout/AlternatingHexagons"/>
    <dgm:cxn modelId="{87A32F83-F88C-47B1-859D-D0DD5339A54B}" type="presOf" srcId="{A93BA6CF-3C35-4B50-B15D-9A5E4A67C189}" destId="{E615FDF9-BF93-40CF-9344-9604761E59B8}" srcOrd="0" destOrd="0" presId="urn:microsoft.com/office/officeart/2008/layout/AlternatingHexagons"/>
    <dgm:cxn modelId="{52B1FA90-DD0E-4B48-AE07-AF3CBEF3FF12}" type="presOf" srcId="{5BE36FB6-FB0F-49CF-A32E-FE8DB0000DE6}" destId="{089D5361-CA11-4271-BC22-92AFB8331931}" srcOrd="0" destOrd="0" presId="urn:microsoft.com/office/officeart/2008/layout/AlternatingHexagons"/>
    <dgm:cxn modelId="{EE3490C0-FD9C-4B27-93FF-5FED39153E2B}" type="presParOf" srcId="{22229670-B691-4744-985F-C607A798343E}" destId="{EF2297DB-6CD1-4DF3-BC4D-1BBFEC5AC94D}" srcOrd="0" destOrd="0" presId="urn:microsoft.com/office/officeart/2008/layout/AlternatingHexagons"/>
    <dgm:cxn modelId="{2D798CC4-A92F-4491-AAE0-6BECD33E4836}" type="presParOf" srcId="{EF2297DB-6CD1-4DF3-BC4D-1BBFEC5AC94D}" destId="{3C1FF8E0-FCFD-4A88-935B-C293E6B6B6E6}" srcOrd="0" destOrd="0" presId="urn:microsoft.com/office/officeart/2008/layout/AlternatingHexagons"/>
    <dgm:cxn modelId="{17832AA5-97A8-479A-828B-A7C4D6A5AA49}" type="presParOf" srcId="{EF2297DB-6CD1-4DF3-BC4D-1BBFEC5AC94D}" destId="{67BFC2B8-644E-4892-826B-8EF2BF036ACF}" srcOrd="1" destOrd="0" presId="urn:microsoft.com/office/officeart/2008/layout/AlternatingHexagons"/>
    <dgm:cxn modelId="{6F6129C9-CF7C-43AB-A962-A7D58C72C73A}" type="presParOf" srcId="{EF2297DB-6CD1-4DF3-BC4D-1BBFEC5AC94D}" destId="{4B85C7A0-D5CE-422E-9348-A78AAD99B244}" srcOrd="2" destOrd="0" presId="urn:microsoft.com/office/officeart/2008/layout/AlternatingHexagons"/>
    <dgm:cxn modelId="{8FDD3814-46CF-4C16-9E16-20E9B747956C}" type="presParOf" srcId="{EF2297DB-6CD1-4DF3-BC4D-1BBFEC5AC94D}" destId="{05A5AEFE-FE62-4E07-B09F-8C948BBF6C0B}" srcOrd="3" destOrd="0" presId="urn:microsoft.com/office/officeart/2008/layout/AlternatingHexagons"/>
    <dgm:cxn modelId="{B339AFC9-C732-4E1A-A515-A32B746B1497}" type="presParOf" srcId="{EF2297DB-6CD1-4DF3-BC4D-1BBFEC5AC94D}" destId="{7C7C887D-2C4E-481F-A263-6D4F1EF4F5A4}" srcOrd="4" destOrd="0" presId="urn:microsoft.com/office/officeart/2008/layout/AlternatingHexagons"/>
    <dgm:cxn modelId="{BDA50CEE-3A8B-466C-8C06-21829262297F}" type="presParOf" srcId="{22229670-B691-4744-985F-C607A798343E}" destId="{376588FC-5557-404E-AE31-13F58D9B276C}" srcOrd="1" destOrd="0" presId="urn:microsoft.com/office/officeart/2008/layout/AlternatingHexagons"/>
    <dgm:cxn modelId="{9A3E35E4-4C3F-43B8-AFCB-68486CDD688F}" type="presParOf" srcId="{22229670-B691-4744-985F-C607A798343E}" destId="{1419A924-5A51-433C-AA02-16C01D8FEB08}" srcOrd="2" destOrd="0" presId="urn:microsoft.com/office/officeart/2008/layout/AlternatingHexagons"/>
    <dgm:cxn modelId="{91AC5686-7B82-40F9-A401-8C42823F3936}" type="presParOf" srcId="{1419A924-5A51-433C-AA02-16C01D8FEB08}" destId="{089D5361-CA11-4271-BC22-92AFB8331931}" srcOrd="0" destOrd="0" presId="urn:microsoft.com/office/officeart/2008/layout/AlternatingHexagons"/>
    <dgm:cxn modelId="{A778DB7B-D63C-464B-AEB8-1E3D2432A141}" type="presParOf" srcId="{1419A924-5A51-433C-AA02-16C01D8FEB08}" destId="{7DF37116-6AF8-430E-8A8E-7326862525B3}" srcOrd="1" destOrd="0" presId="urn:microsoft.com/office/officeart/2008/layout/AlternatingHexagons"/>
    <dgm:cxn modelId="{128960F4-4C14-48DF-871C-DC9D03B97FE8}" type="presParOf" srcId="{1419A924-5A51-433C-AA02-16C01D8FEB08}" destId="{C4113150-E0A3-462F-97F2-1DC0CF7875E8}" srcOrd="2" destOrd="0" presId="urn:microsoft.com/office/officeart/2008/layout/AlternatingHexagons"/>
    <dgm:cxn modelId="{E1281A57-19D6-44C6-82AA-DB5EFE7460D3}" type="presParOf" srcId="{1419A924-5A51-433C-AA02-16C01D8FEB08}" destId="{880B33FD-4BF3-4AB0-8568-93E5753236D5}" srcOrd="3" destOrd="0" presId="urn:microsoft.com/office/officeart/2008/layout/AlternatingHexagons"/>
    <dgm:cxn modelId="{014B1DED-9D6B-4FE8-ACEB-192B9533AA96}" type="presParOf" srcId="{1419A924-5A51-433C-AA02-16C01D8FEB08}" destId="{E615FDF9-BF93-40CF-9344-9604761E59B8}" srcOrd="4" destOrd="0" presId="urn:microsoft.com/office/officeart/2008/layout/AlternatingHexagons"/>
    <dgm:cxn modelId="{E9B5AD0F-51C9-4E17-AF2B-89FBC19B2181}" type="presParOf" srcId="{22229670-B691-4744-985F-C607A798343E}" destId="{4D5E58A4-22D1-492A-8AA7-EC31AD94FF55}" srcOrd="3" destOrd="0" presId="urn:microsoft.com/office/officeart/2008/layout/AlternatingHexagons"/>
    <dgm:cxn modelId="{0EEA834F-227D-4BDB-BD30-C2045C2E2C51}" type="presParOf" srcId="{22229670-B691-4744-985F-C607A798343E}" destId="{20829F48-6BB8-47D0-A679-A1ECFCD2D981}" srcOrd="4" destOrd="0" presId="urn:microsoft.com/office/officeart/2008/layout/AlternatingHexagons"/>
    <dgm:cxn modelId="{0B0ADAB7-5E31-4D9E-92A9-31342F290B4D}" type="presParOf" srcId="{20829F48-6BB8-47D0-A679-A1ECFCD2D981}" destId="{38121F02-EC89-4EBC-B6F5-FB0338C6BCF7}" srcOrd="0" destOrd="0" presId="urn:microsoft.com/office/officeart/2008/layout/AlternatingHexagons"/>
    <dgm:cxn modelId="{1CCDAABA-B1F5-4607-A320-1A21B5F45BA8}" type="presParOf" srcId="{20829F48-6BB8-47D0-A679-A1ECFCD2D981}" destId="{6C0B8B0D-D3CF-4C35-9F20-C33770417068}" srcOrd="1" destOrd="0" presId="urn:microsoft.com/office/officeart/2008/layout/AlternatingHexagons"/>
    <dgm:cxn modelId="{3DC128E0-548C-48C5-934E-C7FFA0F36FD3}" type="presParOf" srcId="{20829F48-6BB8-47D0-A679-A1ECFCD2D981}" destId="{CA2587CA-A5AA-46DE-9E01-9A8A24751C94}" srcOrd="2" destOrd="0" presId="urn:microsoft.com/office/officeart/2008/layout/AlternatingHexagons"/>
    <dgm:cxn modelId="{1727A6C1-BF53-4F98-81A7-399A11A1C873}" type="presParOf" srcId="{20829F48-6BB8-47D0-A679-A1ECFCD2D981}" destId="{DEBF0B9E-A914-4F96-92DB-428A7940EB14}" srcOrd="3" destOrd="0" presId="urn:microsoft.com/office/officeart/2008/layout/AlternatingHexagons"/>
    <dgm:cxn modelId="{B5F7E473-881A-465A-BCED-F5701DC5C40C}" type="presParOf" srcId="{20829F48-6BB8-47D0-A679-A1ECFCD2D981}" destId="{391EB0C4-C526-424A-B533-6E8956DC22B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82EFD-972D-42E7-9E28-B72020E66E1A}">
      <dsp:nvSpPr>
        <dsp:cNvPr id="0" name=""/>
        <dsp:cNvSpPr/>
      </dsp:nvSpPr>
      <dsp:spPr>
        <a:xfrm>
          <a:off x="825585" y="0"/>
          <a:ext cx="9356639" cy="4486275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D8E5F3-2944-4BA6-8D2D-589071F76E6E}">
      <dsp:nvSpPr>
        <dsp:cNvPr id="0" name=""/>
        <dsp:cNvSpPr/>
      </dsp:nvSpPr>
      <dsp:spPr>
        <a:xfrm>
          <a:off x="373018" y="1345882"/>
          <a:ext cx="3302343" cy="1794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u="sng" kern="1200" dirty="0" smtClean="0"/>
            <a:t>Tuntien</a:t>
          </a:r>
          <a:r>
            <a:rPr lang="fi-FI" sz="1800" b="1" u="sng" kern="1200" dirty="0" smtClean="0"/>
            <a:t> </a:t>
          </a:r>
          <a:r>
            <a:rPr lang="fi-FI" sz="1800" b="0" u="sng" kern="1200" dirty="0" smtClean="0"/>
            <a:t>suunnittelu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-opintojakson tavoitteet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-tuntien sisältö (potilaskuvausten sisältö, työnjako)</a:t>
          </a:r>
          <a:endParaRPr lang="fi-FI" sz="1800" kern="1200" dirty="0"/>
        </a:p>
      </dsp:txBody>
      <dsp:txXfrm>
        <a:off x="460619" y="1433483"/>
        <a:ext cx="3127141" cy="1619308"/>
      </dsp:txXfrm>
    </dsp:sp>
    <dsp:sp modelId="{9670E5D5-7953-4E94-8788-07462D510BC7}">
      <dsp:nvSpPr>
        <dsp:cNvPr id="0" name=""/>
        <dsp:cNvSpPr/>
      </dsp:nvSpPr>
      <dsp:spPr>
        <a:xfrm>
          <a:off x="3852733" y="1345882"/>
          <a:ext cx="3302343" cy="1794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u="sng" kern="1200" dirty="0" smtClean="0"/>
            <a:t>Tuntien toteuttaminen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-johdattelu harjoituksiin, oma tarina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-potilastapaukset (alkuhaastattelu, psyykkisen tilan arviointi)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 -haastattelijat, potilaat, havainnoijat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-kohtaaminen, kommunikoiminen, haastatteleminen</a:t>
          </a:r>
        </a:p>
      </dsp:txBody>
      <dsp:txXfrm>
        <a:off x="3940334" y="1433483"/>
        <a:ext cx="3127141" cy="1619308"/>
      </dsp:txXfrm>
    </dsp:sp>
    <dsp:sp modelId="{9D393D46-2317-4D0A-9E88-57D651035377}">
      <dsp:nvSpPr>
        <dsp:cNvPr id="0" name=""/>
        <dsp:cNvSpPr/>
      </dsp:nvSpPr>
      <dsp:spPr>
        <a:xfrm>
          <a:off x="7375718" y="1374666"/>
          <a:ext cx="3302343" cy="1794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u="sng" kern="1200" smtClean="0"/>
            <a:t>Jälkikeskustelu</a:t>
          </a:r>
          <a:endParaRPr lang="fi-FI" sz="1800" u="sng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Palaute</a:t>
          </a:r>
          <a:endParaRPr lang="fi-FI" sz="1800" kern="1200" dirty="0"/>
        </a:p>
      </dsp:txBody>
      <dsp:txXfrm>
        <a:off x="7463319" y="1462267"/>
        <a:ext cx="3127141" cy="16193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1FF8E0-FCFD-4A88-935B-C293E6B6B6E6}">
      <dsp:nvSpPr>
        <dsp:cNvPr id="0" name=""/>
        <dsp:cNvSpPr/>
      </dsp:nvSpPr>
      <dsp:spPr>
        <a:xfrm rot="5400000">
          <a:off x="3687970" y="13056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baseline="0" dirty="0" smtClean="0"/>
            <a:t>Antaa turvallisen mahdollisuuden oppimiselle </a:t>
          </a:r>
          <a:endParaRPr lang="fi-FI" sz="1100" kern="1200" baseline="0" dirty="0"/>
        </a:p>
      </dsp:txBody>
      <dsp:txXfrm rot="-5400000">
        <a:off x="4090851" y="313010"/>
        <a:ext cx="1202866" cy="1382606"/>
      </dsp:txXfrm>
    </dsp:sp>
    <dsp:sp modelId="{67BFC2B8-644E-4892-826B-8EF2BF036ACF}">
      <dsp:nvSpPr>
        <dsp:cNvPr id="0" name=""/>
        <dsp:cNvSpPr/>
      </dsp:nvSpPr>
      <dsp:spPr>
        <a:xfrm>
          <a:off x="5437901" y="401821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C887D-2C4E-481F-A263-6D4F1EF4F5A4}">
      <dsp:nvSpPr>
        <dsp:cNvPr id="0" name=""/>
        <dsp:cNvSpPr/>
      </dsp:nvSpPr>
      <dsp:spPr>
        <a:xfrm rot="5400000">
          <a:off x="1619499" y="130656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500" kern="1200" dirty="0" smtClean="0"/>
            <a:t>Hälventää pelkoa ja </a:t>
          </a:r>
          <a:r>
            <a:rPr lang="fi-FI" sz="1500" kern="1200" baseline="0" dirty="0" smtClean="0"/>
            <a:t>ennakkoluuloja</a:t>
          </a:r>
          <a:r>
            <a:rPr lang="fi-FI" sz="1500" kern="1200" dirty="0" smtClean="0"/>
            <a:t>	</a:t>
          </a:r>
          <a:endParaRPr lang="fi-FI" sz="1500" kern="1200" dirty="0"/>
        </a:p>
      </dsp:txBody>
      <dsp:txXfrm rot="-5400000">
        <a:off x="2022380" y="313106"/>
        <a:ext cx="1202866" cy="1382606"/>
      </dsp:txXfrm>
    </dsp:sp>
    <dsp:sp modelId="{089D5361-CA11-4271-BC22-92AFB8331931}">
      <dsp:nvSpPr>
        <dsp:cNvPr id="0" name=""/>
        <dsp:cNvSpPr/>
      </dsp:nvSpPr>
      <dsp:spPr>
        <a:xfrm rot="5400000">
          <a:off x="2656769" y="1749309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baseline="0" dirty="0" smtClean="0"/>
            <a:t>Osallisuus ja asiakaslähtöisyys palveluissa</a:t>
          </a:r>
          <a:endParaRPr lang="fi-FI" sz="1000" kern="1200" baseline="0" dirty="0"/>
        </a:p>
      </dsp:txBody>
      <dsp:txXfrm rot="-5400000">
        <a:off x="3059650" y="1931759"/>
        <a:ext cx="1202866" cy="1382606"/>
      </dsp:txXfrm>
    </dsp:sp>
    <dsp:sp modelId="{7DF37116-6AF8-430E-8A8E-7326862525B3}">
      <dsp:nvSpPr>
        <dsp:cNvPr id="0" name=""/>
        <dsp:cNvSpPr/>
      </dsp:nvSpPr>
      <dsp:spPr>
        <a:xfrm>
          <a:off x="420245" y="2075295"/>
          <a:ext cx="2282210" cy="1268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600" kern="1200" baseline="0" dirty="0" smtClean="0"/>
            <a:t>Kokemusasiantuntijat mukana mielenterveys- ja päihdetyön opetuksessa </a:t>
          </a:r>
          <a:endParaRPr lang="fi-FI" sz="1600" kern="1200" baseline="0" dirty="0"/>
        </a:p>
      </dsp:txBody>
      <dsp:txXfrm>
        <a:off x="420245" y="2075295"/>
        <a:ext cx="2282210" cy="1268075"/>
      </dsp:txXfrm>
    </dsp:sp>
    <dsp:sp modelId="{E615FDF9-BF93-40CF-9344-9604761E59B8}">
      <dsp:nvSpPr>
        <dsp:cNvPr id="0" name=""/>
        <dsp:cNvSpPr/>
      </dsp:nvSpPr>
      <dsp:spPr>
        <a:xfrm rot="5400000">
          <a:off x="4475067" y="1835580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Yhdistää teoriatiedon ja käytännön</a:t>
          </a:r>
          <a:endParaRPr lang="fi-FI" sz="2200" kern="1200" dirty="0"/>
        </a:p>
      </dsp:txBody>
      <dsp:txXfrm rot="-5400000">
        <a:off x="4877948" y="2018030"/>
        <a:ext cx="1202866" cy="1382606"/>
      </dsp:txXfrm>
    </dsp:sp>
    <dsp:sp modelId="{38121F02-EC89-4EBC-B6F5-FB0338C6BCF7}">
      <dsp:nvSpPr>
        <dsp:cNvPr id="0" name=""/>
        <dsp:cNvSpPr/>
      </dsp:nvSpPr>
      <dsp:spPr>
        <a:xfrm rot="5400000">
          <a:off x="3506806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100" kern="1200" dirty="0" smtClean="0"/>
            <a:t>Avaa potilaan/asiakkaan näkökulmaa opiskelijalle </a:t>
          </a:r>
          <a:endParaRPr lang="fi-FI" sz="1100" kern="1200" dirty="0"/>
        </a:p>
      </dsp:txBody>
      <dsp:txXfrm rot="-5400000">
        <a:off x="3909687" y="3722953"/>
        <a:ext cx="1202866" cy="1382606"/>
      </dsp:txXfrm>
    </dsp:sp>
    <dsp:sp modelId="{6C0B8B0D-D3CF-4C35-9F20-C33770417068}">
      <dsp:nvSpPr>
        <dsp:cNvPr id="0" name=""/>
        <dsp:cNvSpPr/>
      </dsp:nvSpPr>
      <dsp:spPr>
        <a:xfrm>
          <a:off x="5437901" y="3811668"/>
          <a:ext cx="2241629" cy="1205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EB0C4-C526-424A-B533-6E8956DC22BE}">
      <dsp:nvSpPr>
        <dsp:cNvPr id="0" name=""/>
        <dsp:cNvSpPr/>
      </dsp:nvSpPr>
      <dsp:spPr>
        <a:xfrm rot="5400000">
          <a:off x="1619499" y="3540503"/>
          <a:ext cx="2008628" cy="1747506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800" kern="1200" dirty="0" smtClean="0"/>
            <a:t>Muokkaa asenteita myönteiseen suuntaan  </a:t>
          </a:r>
          <a:endParaRPr lang="fi-FI" sz="1800" kern="1200" dirty="0"/>
        </a:p>
      </dsp:txBody>
      <dsp:txXfrm rot="-5400000">
        <a:off x="2022380" y="3722953"/>
        <a:ext cx="1202866" cy="1382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4">
            <a:extLst>
              <a:ext uri="{FF2B5EF4-FFF2-40B4-BE49-F238E27FC236}">
                <a16:creationId xmlns:a16="http://schemas.microsoft.com/office/drawing/2014/main" xmlns="" id="{B20FD340-B185-6486-6834-A6CE8BBE16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lang="fi-FI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xmlns="" id="{6E08C843-93BD-9600-C6F5-15A8DE0B90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959" y="443288"/>
            <a:ext cx="2720081" cy="813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15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06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224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0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02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9">
            <a:extLst>
              <a:ext uri="{FF2B5EF4-FFF2-40B4-BE49-F238E27FC236}">
                <a16:creationId xmlns:a16="http://schemas.microsoft.com/office/drawing/2014/main" xmlns="" id="{F03C2F85-748A-4CEF-7FDF-C574C38A59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51" y="17584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</a:p>
        </p:txBody>
      </p:sp>
      <p:pic>
        <p:nvPicPr>
          <p:cNvPr id="6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817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6A7502D6-96F6-C93F-5BBB-88DC870A8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00" y="5949536"/>
            <a:ext cx="2681646" cy="801892"/>
          </a:xfrm>
          <a:prstGeom prst="rect">
            <a:avLst/>
          </a:prstGeom>
        </p:spPr>
      </p:pic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77845" y="6343711"/>
            <a:ext cx="14400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86444" y="6346884"/>
            <a:ext cx="4114800" cy="365125"/>
          </a:xfrm>
        </p:spPr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9913800" y="6346885"/>
            <a:ext cx="1440000" cy="365125"/>
          </a:xfrm>
        </p:spPr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71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>
            <a:extLst>
              <a:ext uri="{FF2B5EF4-FFF2-40B4-BE49-F238E27FC236}">
                <a16:creationId xmlns:a16="http://schemas.microsoft.com/office/drawing/2014/main" xmlns="" id="{D7894412-FC61-0A92-24EA-2B1B25D3F3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4" y="0"/>
            <a:ext cx="12187066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200" y="2766219"/>
            <a:ext cx="10515600" cy="1325563"/>
          </a:xfrm>
          <a:solidFill>
            <a:schemeClr val="bg1"/>
          </a:solidFill>
        </p:spPr>
        <p:txBody>
          <a:bodyPr>
            <a:normAutofit/>
          </a:bodyPr>
          <a:lstStyle>
            <a:lvl1pPr algn="ctr">
              <a:defRPr sz="4400" baseline="0"/>
            </a:lvl1pPr>
          </a:lstStyle>
          <a:p>
            <a:r>
              <a:rPr lang="fi-FI"/>
              <a:t>Lopetusdian kiitosteksti tähän.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12">
            <a:extLst>
              <a:ext uri="{FF2B5EF4-FFF2-40B4-BE49-F238E27FC236}">
                <a16:creationId xmlns:a16="http://schemas.microsoft.com/office/drawing/2014/main" xmlns="" id="{F93301DA-A12B-3310-07CD-8D59BC5559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177" y="5494821"/>
            <a:ext cx="2681646" cy="8018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83150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20.9.2022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fi-FI">
                <a:solidFill>
                  <a:prstClr val="black">
                    <a:tint val="75000"/>
                  </a:prstClr>
                </a:solidFill>
              </a:rPr>
              <a:t>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3425BD00-AB7F-4090-84D6-704AAA917BC9}" type="slidenum">
              <a:rPr lang="fi-FI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286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hti.seamk.fi/hyvinvointi-ja-luovuus/kokemusasiantuntijat-mielenterveys-ja-paihdehoitotyon-opetuksessa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71111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Kokemusasiantuntijat mukana mielenterveys- ja päihdetyön opetuksessa </a:t>
            </a:r>
            <a:br>
              <a:rPr lang="fi-FI" dirty="0" smtClean="0"/>
            </a:br>
            <a:r>
              <a:rPr lang="fi-FI" sz="2000" dirty="0" smtClean="0"/>
              <a:t>(sh- opiskelijoiden simulaatio-opetus)</a:t>
            </a:r>
            <a:r>
              <a:rPr lang="fi-FI" dirty="0" smtClean="0"/>
              <a:t/>
            </a:r>
            <a:br>
              <a:rPr lang="fi-FI" dirty="0" smtClean="0"/>
            </a:br>
            <a:endParaRPr lang="fi-FI" dirty="0"/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7031463"/>
              </p:ext>
            </p:extLst>
          </p:nvPr>
        </p:nvGraphicFramePr>
        <p:xfrm>
          <a:off x="345989" y="1690688"/>
          <a:ext cx="11007811" cy="4486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06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Kaaviokuva 3"/>
          <p:cNvGraphicFramePr/>
          <p:nvPr>
            <p:extLst>
              <p:ext uri="{D42A27DB-BD31-4B8C-83A1-F6EECF244321}">
                <p14:modId xmlns:p14="http://schemas.microsoft.com/office/powerpoint/2010/main" val="27986635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18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selite-ellipsi 2"/>
          <p:cNvSpPr/>
          <p:nvPr/>
        </p:nvSpPr>
        <p:spPr>
          <a:xfrm>
            <a:off x="1846053" y="1940943"/>
            <a:ext cx="2087592" cy="1328468"/>
          </a:xfrm>
          <a:prstGeom prst="wedgeEllipseCallout">
            <a:avLst>
              <a:gd name="adj1" fmla="val 60985"/>
              <a:gd name="adj2" fmla="val 4756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Jännittävää, mutta antoisaa</a:t>
            </a:r>
            <a:endParaRPr lang="fi-FI" dirty="0"/>
          </a:p>
        </p:txBody>
      </p:sp>
      <p:sp>
        <p:nvSpPr>
          <p:cNvPr id="5" name="Kuvaselite-ellipsi 4"/>
          <p:cNvSpPr/>
          <p:nvPr/>
        </p:nvSpPr>
        <p:spPr>
          <a:xfrm>
            <a:off x="5106837" y="1880196"/>
            <a:ext cx="2346385" cy="810883"/>
          </a:xfrm>
          <a:prstGeom prst="wedgeEllipseCallout">
            <a:avLst>
              <a:gd name="adj1" fmla="val 39461"/>
              <a:gd name="adj2" fmla="val 6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Lisää ymmärrystä </a:t>
            </a:r>
            <a:endParaRPr lang="fi-FI" dirty="0"/>
          </a:p>
        </p:txBody>
      </p:sp>
      <p:sp>
        <p:nvSpPr>
          <p:cNvPr id="6" name="Kuvaselite-ellipsi 5"/>
          <p:cNvSpPr/>
          <p:nvPr/>
        </p:nvSpPr>
        <p:spPr>
          <a:xfrm>
            <a:off x="810883" y="4321833"/>
            <a:ext cx="2406770" cy="1397479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Teorian ja käytännön kokemusten  yhdistäminen</a:t>
            </a:r>
            <a:endParaRPr lang="fi-FI" dirty="0"/>
          </a:p>
        </p:txBody>
      </p:sp>
      <p:sp>
        <p:nvSpPr>
          <p:cNvPr id="8" name="Kuvaselite-ellipsi 7"/>
          <p:cNvSpPr/>
          <p:nvPr/>
        </p:nvSpPr>
        <p:spPr>
          <a:xfrm>
            <a:off x="3683479" y="405442"/>
            <a:ext cx="3769743" cy="1362972"/>
          </a:xfrm>
          <a:prstGeom prst="wedgeEllipseCallout">
            <a:avLst>
              <a:gd name="adj1" fmla="val -38453"/>
              <a:gd name="adj2" fmla="val 561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Hyvä mahdollisuus harjoitella kohtaamistilanteita</a:t>
            </a:r>
            <a:endParaRPr lang="fi-FI" dirty="0"/>
          </a:p>
        </p:txBody>
      </p:sp>
      <p:sp>
        <p:nvSpPr>
          <p:cNvPr id="9" name="Kuvaselite-ellipsi 8"/>
          <p:cNvSpPr/>
          <p:nvPr/>
        </p:nvSpPr>
        <p:spPr>
          <a:xfrm>
            <a:off x="4662576" y="3019245"/>
            <a:ext cx="3705046" cy="1035343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Simulaatiotilanteista saatu palaute (jälkipuinti) arvokasta</a:t>
            </a:r>
            <a:endParaRPr lang="fi-FI" dirty="0"/>
          </a:p>
        </p:txBody>
      </p:sp>
      <p:sp>
        <p:nvSpPr>
          <p:cNvPr id="10" name="Kuvaselite-ellipsi 9"/>
          <p:cNvSpPr/>
          <p:nvPr/>
        </p:nvSpPr>
        <p:spPr>
          <a:xfrm>
            <a:off x="7651630" y="1004976"/>
            <a:ext cx="4270076" cy="179429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Osallisuuden idea- opiskelijat oppivat yhdessä kokemusasiantuntijoiden kanssa </a:t>
            </a:r>
            <a:endParaRPr lang="fi-FI" dirty="0"/>
          </a:p>
        </p:txBody>
      </p:sp>
      <p:sp>
        <p:nvSpPr>
          <p:cNvPr id="11" name="Kuvaselite-ellipsi 10"/>
          <p:cNvSpPr/>
          <p:nvPr/>
        </p:nvSpPr>
        <p:spPr>
          <a:xfrm>
            <a:off x="552091" y="828136"/>
            <a:ext cx="2665562" cy="1000837"/>
          </a:xfrm>
          <a:prstGeom prst="wedgeEllipseCallout">
            <a:avLst>
              <a:gd name="adj1" fmla="val -29247"/>
              <a:gd name="adj2" fmla="val 849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Kiinnostavaa</a:t>
            </a:r>
          </a:p>
          <a:p>
            <a:pPr algn="ctr"/>
            <a:r>
              <a:rPr lang="fi-FI" dirty="0" smtClean="0"/>
              <a:t>Motivoivaa</a:t>
            </a:r>
          </a:p>
          <a:p>
            <a:pPr algn="ctr"/>
            <a:r>
              <a:rPr lang="fi-FI" dirty="0" smtClean="0"/>
              <a:t>Todentuntuista</a:t>
            </a:r>
            <a:endParaRPr lang="fi-FI" dirty="0"/>
          </a:p>
        </p:txBody>
      </p:sp>
      <p:sp>
        <p:nvSpPr>
          <p:cNvPr id="12" name="Kuvaselite-ellipsi 11"/>
          <p:cNvSpPr/>
          <p:nvPr/>
        </p:nvSpPr>
        <p:spPr>
          <a:xfrm>
            <a:off x="3493696" y="4054414"/>
            <a:ext cx="2579300" cy="1699577"/>
          </a:xfrm>
          <a:prstGeom prst="wedgeEllipseCallout">
            <a:avLst>
              <a:gd name="adj1" fmla="val 30338"/>
              <a:gd name="adj2" fmla="val 614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Vähentää pelkoa, epävarmuutta vuorovaikutus-tilanteita kohtaan </a:t>
            </a:r>
            <a:endParaRPr lang="fi-FI" dirty="0"/>
          </a:p>
        </p:txBody>
      </p:sp>
      <p:sp>
        <p:nvSpPr>
          <p:cNvPr id="13" name="Kuvaselite-ellipsi 12"/>
          <p:cNvSpPr/>
          <p:nvPr/>
        </p:nvSpPr>
        <p:spPr>
          <a:xfrm>
            <a:off x="6280030" y="4157932"/>
            <a:ext cx="2743200" cy="1337267"/>
          </a:xfrm>
          <a:prstGeom prst="wedgeEllipseCallout">
            <a:avLst>
              <a:gd name="adj1" fmla="val 25708"/>
              <a:gd name="adj2" fmla="val 741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Valmennuksena harjoitteluun mentäessä</a:t>
            </a:r>
            <a:endParaRPr lang="fi-FI" dirty="0"/>
          </a:p>
        </p:txBody>
      </p:sp>
      <p:sp>
        <p:nvSpPr>
          <p:cNvPr id="14" name="Kuvaselite-ellipsi 13"/>
          <p:cNvSpPr/>
          <p:nvPr/>
        </p:nvSpPr>
        <p:spPr>
          <a:xfrm>
            <a:off x="8654701" y="5148646"/>
            <a:ext cx="3387773" cy="1141331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600" dirty="0" smtClean="0"/>
              <a:t>Vähentää stigmaa ja lisää mielenterveysosaamista</a:t>
            </a:r>
            <a:endParaRPr lang="fi-FI" sz="1600" dirty="0"/>
          </a:p>
        </p:txBody>
      </p:sp>
      <p:sp>
        <p:nvSpPr>
          <p:cNvPr id="16" name="Kuvaselite-ellipsi 15"/>
          <p:cNvSpPr/>
          <p:nvPr/>
        </p:nvSpPr>
        <p:spPr>
          <a:xfrm>
            <a:off x="99205" y="2690906"/>
            <a:ext cx="2035834" cy="15958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Hyödyllistä ja silmiä avaavaa</a:t>
            </a:r>
            <a:endParaRPr lang="fi-FI" dirty="0"/>
          </a:p>
        </p:txBody>
      </p:sp>
      <p:sp>
        <p:nvSpPr>
          <p:cNvPr id="2" name="Kuvaselite-ellipsi 1"/>
          <p:cNvSpPr/>
          <p:nvPr/>
        </p:nvSpPr>
        <p:spPr>
          <a:xfrm>
            <a:off x="9096553" y="3019245"/>
            <a:ext cx="2945921" cy="1673525"/>
          </a:xfrm>
          <a:prstGeom prst="wedgeEllipseCallout">
            <a:avLst>
              <a:gd name="adj1" fmla="val -38829"/>
              <a:gd name="adj2" fmla="val 477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Vahvistaa</a:t>
            </a:r>
          </a:p>
          <a:p>
            <a:pPr algn="ctr"/>
            <a:r>
              <a:rPr lang="fi-FI" dirty="0" smtClean="0"/>
              <a:t>Ihminen ihmiselle- ajattelua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46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i-FI" dirty="0">
              <a:hlinkClick r:id="rId2"/>
            </a:endParaRPr>
          </a:p>
          <a:p>
            <a:pPr marL="0" indent="0">
              <a:buNone/>
            </a:pPr>
            <a:r>
              <a:rPr lang="fi-FI" u="sng" dirty="0" smtClean="0">
                <a:hlinkClick r:id="rId2"/>
              </a:rPr>
              <a:t>https</a:t>
            </a:r>
            <a:r>
              <a:rPr lang="fi-FI" u="sng" dirty="0">
                <a:hlinkClick r:id="rId2"/>
              </a:rPr>
              <a:t>://lehti.seamk.fi/hyvinvointi-ja-luovuus/kokemusasiantuntijat-mielenterveys-ja-paihdehoitotyon-opetuksessa</a:t>
            </a:r>
            <a:r>
              <a:rPr lang="fi-FI" u="sng" dirty="0" smtClean="0">
                <a:hlinkClick r:id="rId2"/>
              </a:rPr>
              <a:t>/</a:t>
            </a:r>
            <a:endParaRPr lang="fi-FI" u="sng" dirty="0" smtClean="0"/>
          </a:p>
          <a:p>
            <a:pPr marL="0" indent="0">
              <a:buNone/>
            </a:pPr>
            <a:endParaRPr lang="fi-FI" u="sng" dirty="0"/>
          </a:p>
          <a:p>
            <a:pPr marL="0" indent="0">
              <a:buNone/>
            </a:pPr>
            <a:r>
              <a:rPr lang="fi-FI" dirty="0" err="1"/>
              <a:t>Alakulppi</a:t>
            </a:r>
            <a:r>
              <a:rPr lang="fi-FI" dirty="0"/>
              <a:t>, J. (2017). Kysy ja kuuntele – simulaatio Oulun ammattikorkeakoulun mielenterveyshoitotyön opetuksessa. </a:t>
            </a:r>
          </a:p>
        </p:txBody>
      </p:sp>
    </p:spTree>
    <p:extLst>
      <p:ext uri="{BB962C8B-B14F-4D97-AF65-F5344CB8AC3E}">
        <p14:creationId xmlns:p14="http://schemas.microsoft.com/office/powerpoint/2010/main" val="7823111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5556</TotalTime>
  <Words>157</Words>
  <Application>Microsoft Office PowerPoint</Application>
  <PresentationFormat>Laajakuva</PresentationFormat>
  <Paragraphs>37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1_Office-teema</vt:lpstr>
      <vt:lpstr>Kokemusasiantuntijat mukana mielenterveys- ja päihdetyön opetuksessa  (sh- opiskelijoiden simulaatio-opetus) </vt:lpstr>
      <vt:lpstr>PowerPoint-esitys</vt:lpstr>
      <vt:lpstr>PowerPoint-esitys</vt:lpstr>
      <vt:lpstr>PowerPoint-esitys</vt:lpstr>
    </vt:vector>
  </TitlesOfParts>
  <Company>EPSHP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TÄHÄN HANKKEEN OTSIKKO JA MÄ PLUS ULLA</dc:title>
  <dc:creator>Kirvesmäki Sini</dc:creator>
  <cp:lastModifiedBy>Kirvesmäki Sini</cp:lastModifiedBy>
  <cp:revision>70</cp:revision>
  <dcterms:created xsi:type="dcterms:W3CDTF">2021-03-24T11:07:28Z</dcterms:created>
  <dcterms:modified xsi:type="dcterms:W3CDTF">2023-03-22T09:00:30Z</dcterms:modified>
</cp:coreProperties>
</file>