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6" r:id="rId5"/>
    <p:sldMasterId id="2147483680" r:id="rId6"/>
    <p:sldMasterId id="2147483684" r:id="rId7"/>
    <p:sldMasterId id="2147483688" r:id="rId8"/>
  </p:sldMasterIdLst>
  <p:notesMasterIdLst>
    <p:notesMasterId r:id="rId18"/>
  </p:notesMasterIdLst>
  <p:sldIdLst>
    <p:sldId id="332" r:id="rId9"/>
    <p:sldId id="333" r:id="rId10"/>
    <p:sldId id="329" r:id="rId11"/>
    <p:sldId id="334" r:id="rId12"/>
    <p:sldId id="261" r:id="rId13"/>
    <p:sldId id="260" r:id="rId14"/>
    <p:sldId id="259" r:id="rId15"/>
    <p:sldId id="321" r:id="rId16"/>
    <p:sldId id="322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48CD2F-38FB-1A95-5981-AC0AD856068C}" name="Forssell Tiina Helena" initials="FH" userId="S::tiina.forssell@pirha.fi::dd7e5df4-d355-45aa-b7a4-b4a38c4add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0EE"/>
    <a:srgbClr val="DEA4EE"/>
    <a:srgbClr val="ACA2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BF193-3215-4450-9491-BA67E4A01214}" v="16" dt="2023-03-29T07:24:36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953D5-9CCA-470D-8240-FB0F0129F484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8B53-7255-417E-864A-9C23CB8E54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67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008E-61BB-4764-A3CE-0885116CF86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300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008E-61BB-4764-A3CE-0885116CF86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9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008E-61BB-4764-A3CE-0885116CF86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7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8008E-61BB-4764-A3CE-0885116CF86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65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56facc153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err="1">
                <a:cs typeface="Calibri"/>
              </a:rPr>
              <a:t>Millaista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systeeminen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työskentely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verkostossa</a:t>
            </a:r>
            <a:r>
              <a:rPr lang="en-US">
                <a:cs typeface="Calibri"/>
              </a:rPr>
              <a:t> on? THL</a:t>
            </a:r>
          </a:p>
        </p:txBody>
      </p:sp>
      <p:sp>
        <p:nvSpPr>
          <p:cNvPr id="365" name="Google Shape;365;gd56facc153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56facc153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err="1">
                <a:cs typeface="Calibri"/>
              </a:rPr>
              <a:t>Esimerkkejä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asiakkaiden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määrittelemistä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käsiteltävistä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tilanteista</a:t>
            </a:r>
            <a:r>
              <a:rPr lang="en-US">
                <a:cs typeface="Calibri"/>
              </a:rPr>
              <a:t>:  </a:t>
            </a:r>
            <a:r>
              <a:rPr lang="en-US" err="1">
                <a:cs typeface="Calibri"/>
              </a:rPr>
              <a:t>erilaiset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terveydelliset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vaivat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epäluottamus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terveydenhuoltoon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yksinäisyys</a:t>
            </a:r>
            <a:r>
              <a:rPr lang="en-US">
                <a:cs typeface="Calibri"/>
              </a:rPr>
              <a:t> ja </a:t>
            </a:r>
            <a:r>
              <a:rPr lang="en-US" err="1">
                <a:cs typeface="Calibri"/>
              </a:rPr>
              <a:t>alentunut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liikuntakyky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lähisuhdeväkivallan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kaikkialliset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vaikutukset</a:t>
            </a:r>
          </a:p>
          <a:p>
            <a:pPr marL="171450" indent="-171450">
              <a:buFont typeface="Arial"/>
              <a:buChar char="•"/>
            </a:pPr>
            <a:r>
              <a:rPr lang="en-US" err="1">
                <a:cs typeface="Calibri"/>
              </a:rPr>
              <a:t>Osallistujia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jotka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voivat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tuottaa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tekoja</a:t>
            </a:r>
            <a:r>
              <a:rPr lang="en-US">
                <a:cs typeface="Calibri"/>
              </a:rPr>
              <a:t> ja </a:t>
            </a:r>
            <a:r>
              <a:rPr lang="en-US" err="1">
                <a:cs typeface="Calibri"/>
              </a:rPr>
              <a:t>ratkaisuja</a:t>
            </a:r>
            <a:r>
              <a:rPr lang="en-US">
                <a:cs typeface="Calibri"/>
              </a:rPr>
              <a:t>. Ei </a:t>
            </a:r>
            <a:r>
              <a:rPr lang="en-US" err="1">
                <a:cs typeface="Calibri"/>
              </a:rPr>
              <a:t>kiinteä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tiimi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365" name="Google Shape;365;gd56facc153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10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56facc153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>
                <a:cs typeface="Calibri"/>
              </a:rPr>
              <a:t>Ajat </a:t>
            </a:r>
            <a:r>
              <a:rPr lang="en-US" err="1">
                <a:cs typeface="Calibri"/>
              </a:rPr>
              <a:t>kiinnitetty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ammattiryhmien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kalentereihin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taattu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että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meillä</a:t>
            </a:r>
            <a:r>
              <a:rPr lang="en-US">
                <a:cs typeface="Calibri"/>
              </a:rPr>
              <a:t> on </a:t>
            </a:r>
            <a:r>
              <a:rPr lang="en-US" err="1">
                <a:cs typeface="Calibri"/>
              </a:rPr>
              <a:t>käytettävissä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näinä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ajankohtina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esim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Lääkäri</a:t>
            </a:r>
            <a:r>
              <a:rPr lang="en-US">
                <a:cs typeface="Calibri"/>
              </a:rPr>
              <a:t> tai </a:t>
            </a:r>
            <a:r>
              <a:rPr lang="en-US" err="1">
                <a:cs typeface="Calibri"/>
              </a:rPr>
              <a:t>sosiaalityöntekijä</a:t>
            </a:r>
            <a:r>
              <a:rPr lang="en-US">
                <a:cs typeface="Calibri"/>
              </a:rPr>
              <a:t>. </a:t>
            </a:r>
            <a:endParaRPr lang="en-US"/>
          </a:p>
        </p:txBody>
      </p:sp>
      <p:sp>
        <p:nvSpPr>
          <p:cNvPr id="365" name="Google Shape;365;gd56facc153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39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56facc153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d56facc153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869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d56facc153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d56facc153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53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79FDE38-AB36-104A-134D-391C549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0"/>
            <a:ext cx="5184775" cy="2087810"/>
          </a:xfrm>
        </p:spPr>
        <p:txBody>
          <a:bodyPr/>
          <a:lstStyle>
            <a:lvl1pPr marL="0" indent="0" algn="l">
              <a:buNone/>
              <a:defRPr lang="fi-FI" sz="20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B70ACE-C88B-4462-956A-778C13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0919056-E79E-47D8-B0E3-43BAAF3E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53625D-16BF-44C7-8504-EE92C2BD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326C72A-CF20-4784-B191-D8224CD08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908719"/>
            <a:ext cx="5976937" cy="2304381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>
                <a:latin typeface="+mj-lt"/>
              </a:defRPr>
            </a:lvl2pPr>
            <a:lvl3pPr marL="324000" indent="0">
              <a:buNone/>
              <a:defRPr>
                <a:latin typeface="+mj-lt"/>
              </a:defRPr>
            </a:lvl3pPr>
            <a:lvl4pPr marL="504000" indent="0">
              <a:buNone/>
              <a:defRPr>
                <a:latin typeface="+mj-lt"/>
              </a:defRPr>
            </a:lvl4pPr>
            <a:lvl5pPr marL="684000" indent="0"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96026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36388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76788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5267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20" name="Kuv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B37A8E0-51C7-42D4-AA59-2ED69BF9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538" y="6237288"/>
            <a:ext cx="21505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67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4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81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0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5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239" y="333375"/>
            <a:ext cx="5472338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0548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7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52359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62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1293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1513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1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852097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684000" indent="0"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2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 sz="2800"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161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3976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9468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,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510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6240510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FB90F6-6D35-4849-B924-ACF4E2E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, kuvapa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7E4171C4-DD32-4377-8D67-FB1A19774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9E7CB1E-D677-4A67-854A-864FFD0F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453859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, kuvapaik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8034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perustyyliä </a:t>
            </a:r>
            <a:br>
              <a:rPr lang="fi-FI"/>
            </a:br>
            <a:r>
              <a:rPr lang="fi-FI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A83B5FC-7495-4096-954B-F7A0980620B5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D76104C7-F5E6-45E8-BF8F-86CCFB1C1CA7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0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  <p15:guide id="32" pos="665">
          <p15:clr>
            <a:srgbClr val="F26B43"/>
          </p15:clr>
        </p15:guide>
        <p15:guide id="33" orient="horz" pos="20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perustyyliä </a:t>
            </a:r>
            <a:br>
              <a:rPr lang="fi-FI"/>
            </a:br>
            <a:r>
              <a:rPr lang="fi-FI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29.3.2023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perustyyliä</a:t>
            </a:r>
            <a:br>
              <a:rPr lang="fi-FI"/>
            </a:br>
            <a:r>
              <a:rPr lang="fi-FI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29.3.2023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2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perustyyliä </a:t>
            </a:r>
            <a:br>
              <a:rPr lang="fi-FI"/>
            </a:br>
            <a:r>
              <a:rPr lang="fi-FI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29.3.2023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perustyyliä</a:t>
            </a:r>
            <a:br>
              <a:rPr lang="fi-FI"/>
            </a:br>
            <a:r>
              <a:rPr lang="fi-FI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29.3.2023</a:t>
            </a:fld>
            <a:endParaRPr lang="fi-FI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5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18" Type="http://schemas.openxmlformats.org/officeDocument/2006/relationships/image" Target="../media/image20.sv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8.png"/><Relationship Id="rId18" Type="http://schemas.openxmlformats.org/officeDocument/2006/relationships/image" Target="../media/image29.svg"/><Relationship Id="rId26" Type="http://schemas.openxmlformats.org/officeDocument/2006/relationships/image" Target="../media/image19.png"/><Relationship Id="rId39" Type="http://schemas.openxmlformats.org/officeDocument/2006/relationships/image" Target="../media/image41.svg"/><Relationship Id="rId3" Type="http://schemas.openxmlformats.org/officeDocument/2006/relationships/image" Target="../media/image23.png"/><Relationship Id="rId21" Type="http://schemas.openxmlformats.org/officeDocument/2006/relationships/image" Target="../media/image35.svg"/><Relationship Id="rId34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12.svg"/><Relationship Id="rId17" Type="http://schemas.openxmlformats.org/officeDocument/2006/relationships/image" Target="../media/image28.png"/><Relationship Id="rId25" Type="http://schemas.openxmlformats.org/officeDocument/2006/relationships/image" Target="../media/image7.svg"/><Relationship Id="rId33" Type="http://schemas.openxmlformats.org/officeDocument/2006/relationships/image" Target="../media/image39.sv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34.png"/><Relationship Id="rId29" Type="http://schemas.openxmlformats.org/officeDocument/2006/relationships/image" Target="../media/image37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24" Type="http://schemas.openxmlformats.org/officeDocument/2006/relationships/image" Target="../media/image6.png"/><Relationship Id="rId32" Type="http://schemas.openxmlformats.org/officeDocument/2006/relationships/image" Target="../media/image38.png"/><Relationship Id="rId37" Type="http://schemas.openxmlformats.org/officeDocument/2006/relationships/image" Target="../media/image33.svg"/><Relationship Id="rId5" Type="http://schemas.openxmlformats.org/officeDocument/2006/relationships/image" Target="../media/image25.svg"/><Relationship Id="rId15" Type="http://schemas.openxmlformats.org/officeDocument/2006/relationships/image" Target="../media/image22.svg"/><Relationship Id="rId23" Type="http://schemas.openxmlformats.org/officeDocument/2006/relationships/image" Target="../media/image15.svg"/><Relationship Id="rId28" Type="http://schemas.openxmlformats.org/officeDocument/2006/relationships/image" Target="../media/image36.png"/><Relationship Id="rId36" Type="http://schemas.openxmlformats.org/officeDocument/2006/relationships/image" Target="../media/image32.png"/><Relationship Id="rId10" Type="http://schemas.openxmlformats.org/officeDocument/2006/relationships/image" Target="../media/image31.svg"/><Relationship Id="rId19" Type="http://schemas.openxmlformats.org/officeDocument/2006/relationships/image" Target="../media/image13.png"/><Relationship Id="rId31" Type="http://schemas.openxmlformats.org/officeDocument/2006/relationships/image" Target="../media/image17.sv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21.png"/><Relationship Id="rId22" Type="http://schemas.openxmlformats.org/officeDocument/2006/relationships/image" Target="../media/image14.png"/><Relationship Id="rId27" Type="http://schemas.openxmlformats.org/officeDocument/2006/relationships/image" Target="../media/image20.svg"/><Relationship Id="rId30" Type="http://schemas.openxmlformats.org/officeDocument/2006/relationships/image" Target="../media/image16.png"/><Relationship Id="rId35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9" Type="http://schemas.openxmlformats.org/officeDocument/2006/relationships/image" Target="../media/image76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sv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29" Type="http://schemas.openxmlformats.org/officeDocument/2006/relationships/image" Target="../media/image68.png"/><Relationship Id="rId41" Type="http://schemas.openxmlformats.org/officeDocument/2006/relationships/image" Target="../media/image7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63.svg"/><Relationship Id="rId32" Type="http://schemas.openxmlformats.org/officeDocument/2006/relationships/image" Target="../media/image71.svg"/><Relationship Id="rId37" Type="http://schemas.openxmlformats.org/officeDocument/2006/relationships/image" Target="../media/image74.png"/><Relationship Id="rId40" Type="http://schemas.openxmlformats.org/officeDocument/2006/relationships/image" Target="../media/image77.sv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36" Type="http://schemas.openxmlformats.org/officeDocument/2006/relationships/image" Target="../media/image29.sv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svg"/><Relationship Id="rId27" Type="http://schemas.openxmlformats.org/officeDocument/2006/relationships/image" Target="../media/image66.png"/><Relationship Id="rId30" Type="http://schemas.openxmlformats.org/officeDocument/2006/relationships/image" Target="../media/image69.svg"/><Relationship Id="rId35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9" Type="http://schemas.openxmlformats.org/officeDocument/2006/relationships/image" Target="../media/image76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sv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5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29" Type="http://schemas.openxmlformats.org/officeDocument/2006/relationships/image" Target="../media/image68.png"/><Relationship Id="rId41" Type="http://schemas.openxmlformats.org/officeDocument/2006/relationships/image" Target="../media/image7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24" Type="http://schemas.openxmlformats.org/officeDocument/2006/relationships/image" Target="../media/image63.svg"/><Relationship Id="rId32" Type="http://schemas.openxmlformats.org/officeDocument/2006/relationships/image" Target="../media/image71.svg"/><Relationship Id="rId37" Type="http://schemas.openxmlformats.org/officeDocument/2006/relationships/image" Target="../media/image74.png"/><Relationship Id="rId40" Type="http://schemas.openxmlformats.org/officeDocument/2006/relationships/image" Target="../media/image77.sv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36" Type="http://schemas.openxmlformats.org/officeDocument/2006/relationships/image" Target="../media/image29.sv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svg"/><Relationship Id="rId27" Type="http://schemas.openxmlformats.org/officeDocument/2006/relationships/image" Target="../media/image66.png"/><Relationship Id="rId30" Type="http://schemas.openxmlformats.org/officeDocument/2006/relationships/image" Target="../media/image69.svg"/><Relationship Id="rId35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Ryhmä 266">
            <a:extLst>
              <a:ext uri="{FF2B5EF4-FFF2-40B4-BE49-F238E27FC236}">
                <a16:creationId xmlns:a16="http://schemas.microsoft.com/office/drawing/2014/main" id="{00531256-ADB0-4ECB-A840-33D954161D99}"/>
              </a:ext>
            </a:extLst>
          </p:cNvPr>
          <p:cNvGrpSpPr/>
          <p:nvPr/>
        </p:nvGrpSpPr>
        <p:grpSpPr>
          <a:xfrm>
            <a:off x="7162834" y="764244"/>
            <a:ext cx="4329611" cy="1924050"/>
            <a:chOff x="2833220" y="-2563366"/>
            <a:chExt cx="4329611" cy="1924050"/>
          </a:xfrm>
        </p:grpSpPr>
        <p:sp>
          <p:nvSpPr>
            <p:cNvPr id="262" name="Suorakulmio 261">
              <a:extLst>
                <a:ext uri="{FF2B5EF4-FFF2-40B4-BE49-F238E27FC236}">
                  <a16:creationId xmlns:a16="http://schemas.microsoft.com/office/drawing/2014/main" id="{0F465B56-AF64-4FD3-B456-B135CCF38056}"/>
                </a:ext>
              </a:extLst>
            </p:cNvPr>
            <p:cNvSpPr/>
            <p:nvPr/>
          </p:nvSpPr>
          <p:spPr>
            <a:xfrm>
              <a:off x="2833220" y="-2563366"/>
              <a:ext cx="4329611" cy="192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92" name="Ryhmä 91">
              <a:extLst>
                <a:ext uri="{FF2B5EF4-FFF2-40B4-BE49-F238E27FC236}">
                  <a16:creationId xmlns:a16="http://schemas.microsoft.com/office/drawing/2014/main" id="{BE49476C-2CD5-4255-BA14-E55925B2F4AA}"/>
                </a:ext>
              </a:extLst>
            </p:cNvPr>
            <p:cNvGrpSpPr/>
            <p:nvPr/>
          </p:nvGrpSpPr>
          <p:grpSpPr>
            <a:xfrm>
              <a:off x="3255288" y="-2066656"/>
              <a:ext cx="864346" cy="860989"/>
              <a:chOff x="8811768" y="1339144"/>
              <a:chExt cx="608288" cy="605925"/>
            </a:xfrm>
          </p:grpSpPr>
          <p:pic>
            <p:nvPicPr>
              <p:cNvPr id="93" name="Kuva 92">
                <a:extLst>
                  <a:ext uri="{FF2B5EF4-FFF2-40B4-BE49-F238E27FC236}">
                    <a16:creationId xmlns:a16="http://schemas.microsoft.com/office/drawing/2014/main" id="{AF3B2C0F-1488-4694-B57B-4393D4EED0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17" t="13213" r="11712" b="18830"/>
              <a:stretch/>
            </p:blipFill>
            <p:spPr>
              <a:xfrm rot="13173623">
                <a:off x="8811768" y="1339144"/>
                <a:ext cx="608288" cy="605925"/>
              </a:xfrm>
              <a:prstGeom prst="rect">
                <a:avLst/>
              </a:prstGeom>
            </p:spPr>
          </p:pic>
          <p:pic>
            <p:nvPicPr>
              <p:cNvPr id="94" name="Kuva 93" descr="Nimikyltti">
                <a:extLst>
                  <a:ext uri="{FF2B5EF4-FFF2-40B4-BE49-F238E27FC236}">
                    <a16:creationId xmlns:a16="http://schemas.microsoft.com/office/drawing/2014/main" id="{FAF2177C-9600-4D34-8B59-4171DE01C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78263" y="1385474"/>
                <a:ext cx="475297" cy="472158"/>
              </a:xfrm>
              <a:prstGeom prst="rect">
                <a:avLst/>
              </a:prstGeom>
            </p:spPr>
          </p:pic>
        </p:grpSp>
        <p:grpSp>
          <p:nvGrpSpPr>
            <p:cNvPr id="95" name="Ryhmä 94">
              <a:extLst>
                <a:ext uri="{FF2B5EF4-FFF2-40B4-BE49-F238E27FC236}">
                  <a16:creationId xmlns:a16="http://schemas.microsoft.com/office/drawing/2014/main" id="{806E5625-C40A-413A-A55F-5FE3813EBD02}"/>
                </a:ext>
              </a:extLst>
            </p:cNvPr>
            <p:cNvGrpSpPr/>
            <p:nvPr/>
          </p:nvGrpSpPr>
          <p:grpSpPr>
            <a:xfrm>
              <a:off x="4131657" y="-2059859"/>
              <a:ext cx="856733" cy="869095"/>
              <a:chOff x="7541720" y="1987424"/>
              <a:chExt cx="616186" cy="625077"/>
            </a:xfrm>
          </p:grpSpPr>
          <p:pic>
            <p:nvPicPr>
              <p:cNvPr id="96" name="Kuva 95">
                <a:extLst>
                  <a:ext uri="{FF2B5EF4-FFF2-40B4-BE49-F238E27FC236}">
                    <a16:creationId xmlns:a16="http://schemas.microsoft.com/office/drawing/2014/main" id="{88A44BAB-45AD-47B0-A746-4E1B613F38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32" t="12952" r="13217" b="19090"/>
              <a:stretch/>
            </p:blipFill>
            <p:spPr>
              <a:xfrm>
                <a:off x="7541720" y="1987424"/>
                <a:ext cx="616186" cy="625077"/>
              </a:xfrm>
              <a:prstGeom prst="rect">
                <a:avLst/>
              </a:prstGeom>
            </p:spPr>
          </p:pic>
          <p:pic>
            <p:nvPicPr>
              <p:cNvPr id="97" name="Kuva 96" descr="Vasen ja oikea aivopuolisko tasaisella täytöllä">
                <a:extLst>
                  <a:ext uri="{FF2B5EF4-FFF2-40B4-BE49-F238E27FC236}">
                    <a16:creationId xmlns:a16="http://schemas.microsoft.com/office/drawing/2014/main" id="{6C65120D-6AE8-4F3E-BD8B-32E17E33E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591333" y="2044015"/>
                <a:ext cx="540772" cy="534800"/>
              </a:xfrm>
              <a:prstGeom prst="rect">
                <a:avLst/>
              </a:prstGeom>
            </p:spPr>
          </p:pic>
        </p:grpSp>
        <p:grpSp>
          <p:nvGrpSpPr>
            <p:cNvPr id="98" name="Ryhmä 97">
              <a:extLst>
                <a:ext uri="{FF2B5EF4-FFF2-40B4-BE49-F238E27FC236}">
                  <a16:creationId xmlns:a16="http://schemas.microsoft.com/office/drawing/2014/main" id="{3631D78D-E8F2-45CA-8CD6-D0ACC10857C8}"/>
                </a:ext>
              </a:extLst>
            </p:cNvPr>
            <p:cNvGrpSpPr/>
            <p:nvPr/>
          </p:nvGrpSpPr>
          <p:grpSpPr>
            <a:xfrm>
              <a:off x="5914307" y="-2042260"/>
              <a:ext cx="849143" cy="870038"/>
              <a:chOff x="8185235" y="679255"/>
              <a:chExt cx="610727" cy="625755"/>
            </a:xfrm>
          </p:grpSpPr>
          <p:pic>
            <p:nvPicPr>
              <p:cNvPr id="99" name="Kuva 98">
                <a:extLst>
                  <a:ext uri="{FF2B5EF4-FFF2-40B4-BE49-F238E27FC236}">
                    <a16:creationId xmlns:a16="http://schemas.microsoft.com/office/drawing/2014/main" id="{8E00E62C-B3FB-473D-AD34-D9609843D7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17" t="13213" r="11712" b="18830"/>
              <a:stretch/>
            </p:blipFill>
            <p:spPr>
              <a:xfrm rot="7319302">
                <a:off x="8177721" y="686769"/>
                <a:ext cx="625755" cy="610727"/>
              </a:xfrm>
              <a:prstGeom prst="rect">
                <a:avLst/>
              </a:prstGeom>
            </p:spPr>
          </p:pic>
          <p:pic>
            <p:nvPicPr>
              <p:cNvPr id="100" name="Kuva 99" descr="Stetoskooppi">
                <a:extLst>
                  <a:ext uri="{FF2B5EF4-FFF2-40B4-BE49-F238E27FC236}">
                    <a16:creationId xmlns:a16="http://schemas.microsoft.com/office/drawing/2014/main" id="{53FA2167-06FB-4AA0-ABD3-C3F7E8CF2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241700" y="744393"/>
                <a:ext cx="508939" cy="522889"/>
              </a:xfrm>
              <a:prstGeom prst="rect">
                <a:avLst/>
              </a:prstGeom>
            </p:spPr>
          </p:pic>
        </p:grpSp>
        <p:grpSp>
          <p:nvGrpSpPr>
            <p:cNvPr id="74" name="Ryhmä 73">
              <a:extLst>
                <a:ext uri="{FF2B5EF4-FFF2-40B4-BE49-F238E27FC236}">
                  <a16:creationId xmlns:a16="http://schemas.microsoft.com/office/drawing/2014/main" id="{F0EB596F-A27B-4EDF-B9B1-99744165B6D5}"/>
                </a:ext>
              </a:extLst>
            </p:cNvPr>
            <p:cNvGrpSpPr/>
            <p:nvPr/>
          </p:nvGrpSpPr>
          <p:grpSpPr>
            <a:xfrm>
              <a:off x="4984316" y="-2135494"/>
              <a:ext cx="955265" cy="961461"/>
              <a:chOff x="8796535" y="1922403"/>
              <a:chExt cx="687053" cy="691509"/>
            </a:xfrm>
          </p:grpSpPr>
          <p:pic>
            <p:nvPicPr>
              <p:cNvPr id="75" name="Kuva 74">
                <a:extLst>
                  <a:ext uri="{FF2B5EF4-FFF2-40B4-BE49-F238E27FC236}">
                    <a16:creationId xmlns:a16="http://schemas.microsoft.com/office/drawing/2014/main" id="{19C291E0-9859-4C4B-BB9C-75F46807ED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53" t="12363" r="12674" b="19680"/>
              <a:stretch/>
            </p:blipFill>
            <p:spPr>
              <a:xfrm rot="5854321">
                <a:off x="8834011" y="1979070"/>
                <a:ext cx="614257" cy="611968"/>
              </a:xfrm>
              <a:prstGeom prst="rect">
                <a:avLst/>
              </a:prstGeom>
            </p:spPr>
          </p:pic>
          <p:pic>
            <p:nvPicPr>
              <p:cNvPr id="76" name="Kuva 75" descr="Kädenpuristus">
                <a:extLst>
                  <a:ext uri="{FF2B5EF4-FFF2-40B4-BE49-F238E27FC236}">
                    <a16:creationId xmlns:a16="http://schemas.microsoft.com/office/drawing/2014/main" id="{7187229A-64E5-4E38-9BE3-0EA595C78C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796535" y="1922403"/>
                <a:ext cx="687053" cy="691509"/>
              </a:xfrm>
              <a:prstGeom prst="rect">
                <a:avLst/>
              </a:prstGeom>
            </p:spPr>
          </p:pic>
        </p:grpSp>
      </p:grpSp>
      <p:grpSp>
        <p:nvGrpSpPr>
          <p:cNvPr id="268" name="Ryhmä 267">
            <a:extLst>
              <a:ext uri="{FF2B5EF4-FFF2-40B4-BE49-F238E27FC236}">
                <a16:creationId xmlns:a16="http://schemas.microsoft.com/office/drawing/2014/main" id="{9845525E-3D7C-48B6-BEB8-27A2C2B5AF2F}"/>
              </a:ext>
            </a:extLst>
          </p:cNvPr>
          <p:cNvGrpSpPr/>
          <p:nvPr/>
        </p:nvGrpSpPr>
        <p:grpSpPr>
          <a:xfrm>
            <a:off x="7174102" y="751066"/>
            <a:ext cx="3067995" cy="1924050"/>
            <a:chOff x="2833220" y="-4433594"/>
            <a:chExt cx="3067995" cy="1924050"/>
          </a:xfrm>
        </p:grpSpPr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F09FB6BF-7043-4D2D-8126-4A0C848C1ED3}"/>
                </a:ext>
              </a:extLst>
            </p:cNvPr>
            <p:cNvSpPr/>
            <p:nvPr/>
          </p:nvSpPr>
          <p:spPr>
            <a:xfrm>
              <a:off x="2833220" y="-4433594"/>
              <a:ext cx="3067995" cy="192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83" name="Ryhmä 82">
              <a:extLst>
                <a:ext uri="{FF2B5EF4-FFF2-40B4-BE49-F238E27FC236}">
                  <a16:creationId xmlns:a16="http://schemas.microsoft.com/office/drawing/2014/main" id="{F0349E96-352C-4DC7-B458-0C5D3EEDB276}"/>
                </a:ext>
              </a:extLst>
            </p:cNvPr>
            <p:cNvGrpSpPr/>
            <p:nvPr/>
          </p:nvGrpSpPr>
          <p:grpSpPr>
            <a:xfrm>
              <a:off x="3250122" y="-3896368"/>
              <a:ext cx="858094" cy="840513"/>
              <a:chOff x="8174315" y="1338861"/>
              <a:chExt cx="617165" cy="604520"/>
            </a:xfrm>
          </p:grpSpPr>
          <p:pic>
            <p:nvPicPr>
              <p:cNvPr id="84" name="Kuva 83">
                <a:extLst>
                  <a:ext uri="{FF2B5EF4-FFF2-40B4-BE49-F238E27FC236}">
                    <a16:creationId xmlns:a16="http://schemas.microsoft.com/office/drawing/2014/main" id="{3A73BB9C-6DBD-4AA9-A869-24F82A4AD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32" t="12952" r="13217" b="19090"/>
              <a:stretch/>
            </p:blipFill>
            <p:spPr>
              <a:xfrm rot="5854321">
                <a:off x="8180638" y="1332538"/>
                <a:ext cx="604520" cy="617165"/>
              </a:xfrm>
              <a:prstGeom prst="rect">
                <a:avLst/>
              </a:prstGeom>
            </p:spPr>
          </p:pic>
          <p:pic>
            <p:nvPicPr>
              <p:cNvPr id="85" name="Kuva 84" descr="Puhelinkeskus">
                <a:extLst>
                  <a:ext uri="{FF2B5EF4-FFF2-40B4-BE49-F238E27FC236}">
                    <a16:creationId xmlns:a16="http://schemas.microsoft.com/office/drawing/2014/main" id="{5DD7CE38-8ACC-45CE-A0A2-848992963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211090" y="1354333"/>
                <a:ext cx="554929" cy="557559"/>
              </a:xfrm>
              <a:prstGeom prst="rect">
                <a:avLst/>
              </a:prstGeom>
            </p:spPr>
          </p:pic>
        </p:grpSp>
        <p:grpSp>
          <p:nvGrpSpPr>
            <p:cNvPr id="101" name="Ryhmä 100">
              <a:extLst>
                <a:ext uri="{FF2B5EF4-FFF2-40B4-BE49-F238E27FC236}">
                  <a16:creationId xmlns:a16="http://schemas.microsoft.com/office/drawing/2014/main" id="{8B90F9A7-CFED-44BC-9153-CBAFA4176351}"/>
                </a:ext>
              </a:extLst>
            </p:cNvPr>
            <p:cNvGrpSpPr/>
            <p:nvPr/>
          </p:nvGrpSpPr>
          <p:grpSpPr>
            <a:xfrm>
              <a:off x="5049696" y="-3857462"/>
              <a:ext cx="851519" cy="903831"/>
              <a:chOff x="9452738" y="676105"/>
              <a:chExt cx="612436" cy="650060"/>
            </a:xfrm>
          </p:grpSpPr>
          <p:pic>
            <p:nvPicPr>
              <p:cNvPr id="102" name="Kuva 101">
                <a:extLst>
                  <a:ext uri="{FF2B5EF4-FFF2-40B4-BE49-F238E27FC236}">
                    <a16:creationId xmlns:a16="http://schemas.microsoft.com/office/drawing/2014/main" id="{F60C9DF0-506C-44B7-852E-1087738C03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13360" r="12487" b="21019"/>
              <a:stretch/>
            </p:blipFill>
            <p:spPr>
              <a:xfrm rot="5854321">
                <a:off x="9457915" y="680011"/>
                <a:ext cx="596820" cy="589007"/>
              </a:xfrm>
              <a:prstGeom prst="rect">
                <a:avLst/>
              </a:prstGeom>
            </p:spPr>
          </p:pic>
          <p:pic>
            <p:nvPicPr>
              <p:cNvPr id="103" name="Kuva 102" descr="Rakennus">
                <a:extLst>
                  <a:ext uri="{FF2B5EF4-FFF2-40B4-BE49-F238E27FC236}">
                    <a16:creationId xmlns:a16="http://schemas.microsoft.com/office/drawing/2014/main" id="{B65FC710-B3C3-437A-AE64-79EF4AD60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452738" y="711502"/>
                <a:ext cx="612436" cy="614663"/>
              </a:xfrm>
              <a:prstGeom prst="rect">
                <a:avLst/>
              </a:prstGeom>
            </p:spPr>
          </p:pic>
        </p:grpSp>
        <p:grpSp>
          <p:nvGrpSpPr>
            <p:cNvPr id="89" name="Ryhmä 88">
              <a:extLst>
                <a:ext uri="{FF2B5EF4-FFF2-40B4-BE49-F238E27FC236}">
                  <a16:creationId xmlns:a16="http://schemas.microsoft.com/office/drawing/2014/main" id="{E165B56C-20E3-49ED-B69B-649C65030F9A}"/>
                </a:ext>
              </a:extLst>
            </p:cNvPr>
            <p:cNvGrpSpPr/>
            <p:nvPr/>
          </p:nvGrpSpPr>
          <p:grpSpPr>
            <a:xfrm>
              <a:off x="4133571" y="-3886900"/>
              <a:ext cx="852904" cy="839559"/>
              <a:chOff x="10068911" y="1322919"/>
              <a:chExt cx="613432" cy="603834"/>
            </a:xfrm>
          </p:grpSpPr>
          <p:pic>
            <p:nvPicPr>
              <p:cNvPr id="90" name="Kuva 89">
                <a:extLst>
                  <a:ext uri="{FF2B5EF4-FFF2-40B4-BE49-F238E27FC236}">
                    <a16:creationId xmlns:a16="http://schemas.microsoft.com/office/drawing/2014/main" id="{673C6119-00E3-4896-AB4E-18172F9D4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62" t="13360" r="12487" b="21019"/>
              <a:stretch/>
            </p:blipFill>
            <p:spPr>
              <a:xfrm rot="13173623">
                <a:off x="10068911" y="1322919"/>
                <a:ext cx="613432" cy="603834"/>
              </a:xfrm>
              <a:prstGeom prst="rect">
                <a:avLst/>
              </a:prstGeom>
            </p:spPr>
          </p:pic>
          <p:pic>
            <p:nvPicPr>
              <p:cNvPr id="91" name="Kuva 90" descr="Hammas">
                <a:extLst>
                  <a:ext uri="{FF2B5EF4-FFF2-40B4-BE49-F238E27FC236}">
                    <a16:creationId xmlns:a16="http://schemas.microsoft.com/office/drawing/2014/main" id="{C6F60245-42BD-4436-BBBE-6BC91CA27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0142287" y="1391495"/>
                <a:ext cx="499518" cy="496420"/>
              </a:xfrm>
              <a:prstGeom prst="rect">
                <a:avLst/>
              </a:prstGeom>
            </p:spPr>
          </p:pic>
        </p:grpSp>
      </p:grpSp>
      <p:sp>
        <p:nvSpPr>
          <p:cNvPr id="283" name="Suorakulmio 282">
            <a:extLst>
              <a:ext uri="{FF2B5EF4-FFF2-40B4-BE49-F238E27FC236}">
                <a16:creationId xmlns:a16="http://schemas.microsoft.com/office/drawing/2014/main" id="{82A450DA-943C-44B4-AB18-A96D5931EB39}"/>
              </a:ext>
            </a:extLst>
          </p:cNvPr>
          <p:cNvSpPr/>
          <p:nvPr/>
        </p:nvSpPr>
        <p:spPr>
          <a:xfrm flipH="1">
            <a:off x="-3" y="0"/>
            <a:ext cx="4329611" cy="5637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9758676A-0DF4-40A0-B958-0251313B581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11561" r="12325" b="20482"/>
          <a:stretch/>
        </p:blipFill>
        <p:spPr>
          <a:xfrm rot="10800000">
            <a:off x="2251047" y="4315187"/>
            <a:ext cx="2715665" cy="244744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Kuva 9" descr="Sulkeva lainausmerkki tasaisella täytöllä">
            <a:extLst>
              <a:ext uri="{FF2B5EF4-FFF2-40B4-BE49-F238E27FC236}">
                <a16:creationId xmlns:a16="http://schemas.microsoft.com/office/drawing/2014/main" id="{9A22B337-AA0B-4291-90B3-D3B0D9EF4C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39" y="-55506"/>
            <a:ext cx="792058" cy="792058"/>
          </a:xfrm>
          <a:prstGeom prst="rect">
            <a:avLst/>
          </a:prstGeom>
        </p:spPr>
      </p:pic>
      <p:sp>
        <p:nvSpPr>
          <p:cNvPr id="118" name="Sisällön paikkamerkki 2">
            <a:extLst>
              <a:ext uri="{FF2B5EF4-FFF2-40B4-BE49-F238E27FC236}">
                <a16:creationId xmlns:a16="http://schemas.microsoft.com/office/drawing/2014/main" id="{1A781E9A-45FA-458D-B6EF-424DF3EC4BB9}"/>
              </a:ext>
            </a:extLst>
          </p:cNvPr>
          <p:cNvSpPr txBox="1">
            <a:spLocks/>
          </p:cNvSpPr>
          <p:nvPr/>
        </p:nvSpPr>
        <p:spPr>
          <a:xfrm>
            <a:off x="5012863" y="3345211"/>
            <a:ext cx="3681140" cy="35127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Läheiset, tukihenkilö, omaishoitaja, vertaistoimija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3. sektori, yksityiset toimijat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Ravitsemusterapeutti, liikuntaneuvoja, kulttuuriohjaaja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Matalan kynnyksen toimijat (lähitori, yhteisökeskus)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Lääkäri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Psykologi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Sairaanhoitaja, terveydenhoitaja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Psykiatrinen sairaanhoitaja, päihdehoitaja</a:t>
            </a:r>
          </a:p>
        </p:txBody>
      </p:sp>
      <p:sp>
        <p:nvSpPr>
          <p:cNvPr id="64" name="Sisällön paikkamerkki 2">
            <a:extLst>
              <a:ext uri="{FF2B5EF4-FFF2-40B4-BE49-F238E27FC236}">
                <a16:creationId xmlns:a16="http://schemas.microsoft.com/office/drawing/2014/main" id="{5AC51F1F-49DC-40C9-A220-4B26A43E62C6}"/>
              </a:ext>
            </a:extLst>
          </p:cNvPr>
          <p:cNvSpPr txBox="1">
            <a:spLocks/>
          </p:cNvSpPr>
          <p:nvPr/>
        </p:nvSpPr>
        <p:spPr>
          <a:xfrm>
            <a:off x="8708840" y="3345211"/>
            <a:ext cx="3595210" cy="26693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Sosiaalityöntekijä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Sosiaaliohjaaja, asiakasohjaaja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Kuntoutusohjaaja, fysioterapeutti, puheterapeutti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Suuhygienisti, hammaslääkäri, hammashoitaja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Omavalmentaja, työkykykoordinaattori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 err="1"/>
              <a:t>KELAn</a:t>
            </a:r>
            <a:r>
              <a:rPr lang="fi-FI" sz="1400"/>
              <a:t> asiantuntija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i-FI" sz="1400"/>
          </a:p>
          <a:p>
            <a:pPr marL="0" indent="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None/>
            </a:pPr>
            <a:r>
              <a:rPr lang="fi-FI" sz="1400"/>
              <a:t>Ja niin edelleen asiakkaiden </a:t>
            </a:r>
            <a:br>
              <a:rPr lang="fi-FI" sz="1400"/>
            </a:br>
            <a:r>
              <a:rPr lang="fi-FI" sz="1400"/>
              <a:t>tarpeiden mukaisesti.</a:t>
            </a:r>
            <a:endParaRPr lang="fi-FI" sz="1400">
              <a:solidFill>
                <a:srgbClr val="333333"/>
              </a:solidFill>
            </a:endParaRPr>
          </a:p>
        </p:txBody>
      </p:sp>
      <p:sp>
        <p:nvSpPr>
          <p:cNvPr id="24" name="Otsikko 10">
            <a:extLst>
              <a:ext uri="{FF2B5EF4-FFF2-40B4-BE49-F238E27FC236}">
                <a16:creationId xmlns:a16="http://schemas.microsoft.com/office/drawing/2014/main" id="{4B484ECD-5583-4B10-A48E-D6DD2749C42B}"/>
              </a:ext>
            </a:extLst>
          </p:cNvPr>
          <p:cNvSpPr txBox="1">
            <a:spLocks/>
          </p:cNvSpPr>
          <p:nvPr/>
        </p:nvSpPr>
        <p:spPr>
          <a:xfrm>
            <a:off x="4998026" y="2622192"/>
            <a:ext cx="6202000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+mj-cs"/>
              </a:defRPr>
            </a:lvl1pPr>
          </a:lstStyle>
          <a:p>
            <a:r>
              <a:rPr lang="fi-FI"/>
              <a:t>Minun tiimini -mallin toimijat</a:t>
            </a:r>
          </a:p>
        </p:txBody>
      </p:sp>
      <p:grpSp>
        <p:nvGrpSpPr>
          <p:cNvPr id="261" name="Ryhmä 260">
            <a:extLst>
              <a:ext uri="{FF2B5EF4-FFF2-40B4-BE49-F238E27FC236}">
                <a16:creationId xmlns:a16="http://schemas.microsoft.com/office/drawing/2014/main" id="{4102F171-9F04-49EA-968D-98E424B36A79}"/>
              </a:ext>
            </a:extLst>
          </p:cNvPr>
          <p:cNvGrpSpPr/>
          <p:nvPr/>
        </p:nvGrpSpPr>
        <p:grpSpPr>
          <a:xfrm>
            <a:off x="5349972" y="684218"/>
            <a:ext cx="2141385" cy="2336026"/>
            <a:chOff x="5349972" y="684218"/>
            <a:chExt cx="2141385" cy="2336026"/>
          </a:xfrm>
        </p:grpSpPr>
        <p:pic>
          <p:nvPicPr>
            <p:cNvPr id="53" name="Kuva 52">
              <a:extLst>
                <a:ext uri="{FF2B5EF4-FFF2-40B4-BE49-F238E27FC236}">
                  <a16:creationId xmlns:a16="http://schemas.microsoft.com/office/drawing/2014/main" id="{05C955EC-57FA-479C-89DE-2DCCF972D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>
              <a:off x="5387689" y="684218"/>
              <a:ext cx="2103668" cy="2084102"/>
            </a:xfrm>
            <a:prstGeom prst="rect">
              <a:avLst/>
            </a:prstGeom>
          </p:spPr>
        </p:pic>
        <p:pic>
          <p:nvPicPr>
            <p:cNvPr id="54" name="Kuva 53" descr="Käyttäjä">
              <a:extLst>
                <a:ext uri="{FF2B5EF4-FFF2-40B4-BE49-F238E27FC236}">
                  <a16:creationId xmlns:a16="http://schemas.microsoft.com/office/drawing/2014/main" id="{D8897752-82E9-4CEA-A529-B502541B6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349972" y="922398"/>
              <a:ext cx="2123333" cy="2097846"/>
            </a:xfrm>
            <a:prstGeom prst="rect">
              <a:avLst/>
            </a:prstGeom>
          </p:spPr>
        </p:pic>
      </p:grpSp>
      <p:sp>
        <p:nvSpPr>
          <p:cNvPr id="71" name="Sisällön paikkamerkki 2">
            <a:extLst>
              <a:ext uri="{FF2B5EF4-FFF2-40B4-BE49-F238E27FC236}">
                <a16:creationId xmlns:a16="http://schemas.microsoft.com/office/drawing/2014/main" id="{0A349460-8237-418A-AD72-BF35721C2B72}"/>
              </a:ext>
            </a:extLst>
          </p:cNvPr>
          <p:cNvSpPr txBox="1">
            <a:spLocks/>
          </p:cNvSpPr>
          <p:nvPr/>
        </p:nvSpPr>
        <p:spPr>
          <a:xfrm>
            <a:off x="558514" y="832519"/>
            <a:ext cx="3489907" cy="34208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450000" algn="l"/>
              </a:tabLst>
            </a:pPr>
            <a:r>
              <a:rPr lang="fi-FI" sz="1800" b="1"/>
              <a:t>MINUN TIIMINI </a:t>
            </a:r>
            <a:r>
              <a:rPr lang="fi-FI" sz="1800"/>
              <a:t>on asiakkaan toiveiden mukaisesti koottu joukko toimijoita, kuten ammattilaisia, läheisiä ja järjestötoimijoita. Minun tiimini etsii yhdessä ratkaisuja asiakkaan esiin nostamiin asioihin. </a:t>
            </a:r>
          </a:p>
          <a:p>
            <a:pPr marL="0" indent="0">
              <a:spcBef>
                <a:spcPts val="600"/>
              </a:spcBef>
              <a:buNone/>
              <a:tabLst>
                <a:tab pos="450000" algn="l"/>
              </a:tabLst>
            </a:pPr>
            <a:r>
              <a:rPr lang="fi-FI" sz="1800"/>
              <a:t>Tiimin tavoitteena on tarjota asiakkaan tuen tarpeiden mukainen, riittävä ja oikea-aikainen tuki. </a:t>
            </a:r>
          </a:p>
          <a:p>
            <a:pPr marL="0" indent="0">
              <a:spcBef>
                <a:spcPts val="600"/>
              </a:spcBef>
              <a:buNone/>
              <a:tabLst>
                <a:tab pos="450000" algn="l"/>
              </a:tabLst>
            </a:pPr>
            <a:r>
              <a:rPr lang="fi-FI" sz="1800"/>
              <a:t>Keskeistä on asiakkaan osallisuus (osallistuminen), dialogisuus ja systeemisyys. </a:t>
            </a:r>
          </a:p>
        </p:txBody>
      </p:sp>
      <p:grpSp>
        <p:nvGrpSpPr>
          <p:cNvPr id="272" name="Ryhmä 271">
            <a:extLst>
              <a:ext uri="{FF2B5EF4-FFF2-40B4-BE49-F238E27FC236}">
                <a16:creationId xmlns:a16="http://schemas.microsoft.com/office/drawing/2014/main" id="{1881E93B-CB32-4E22-BC9D-411A4DCF43AC}"/>
              </a:ext>
            </a:extLst>
          </p:cNvPr>
          <p:cNvGrpSpPr/>
          <p:nvPr/>
        </p:nvGrpSpPr>
        <p:grpSpPr>
          <a:xfrm>
            <a:off x="7331959" y="795981"/>
            <a:ext cx="3816465" cy="1944647"/>
            <a:chOff x="7331959" y="795981"/>
            <a:chExt cx="3816465" cy="1944647"/>
          </a:xfrm>
        </p:grpSpPr>
        <p:sp>
          <p:nvSpPr>
            <p:cNvPr id="108" name="Suorakulmio 107">
              <a:extLst>
                <a:ext uri="{FF2B5EF4-FFF2-40B4-BE49-F238E27FC236}">
                  <a16:creationId xmlns:a16="http://schemas.microsoft.com/office/drawing/2014/main" id="{B0C779A1-1629-4FA0-BC67-200293D209A0}"/>
                </a:ext>
              </a:extLst>
            </p:cNvPr>
            <p:cNvSpPr/>
            <p:nvPr/>
          </p:nvSpPr>
          <p:spPr>
            <a:xfrm>
              <a:off x="7331959" y="795981"/>
              <a:ext cx="2103668" cy="192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0" name="Ryhmä 69">
              <a:extLst>
                <a:ext uri="{FF2B5EF4-FFF2-40B4-BE49-F238E27FC236}">
                  <a16:creationId xmlns:a16="http://schemas.microsoft.com/office/drawing/2014/main" id="{092F5B74-BB15-4C9C-ABA4-C435749EE24B}"/>
                </a:ext>
              </a:extLst>
            </p:cNvPr>
            <p:cNvGrpSpPr/>
            <p:nvPr/>
          </p:nvGrpSpPr>
          <p:grpSpPr>
            <a:xfrm>
              <a:off x="7583810" y="1286995"/>
              <a:ext cx="874223" cy="868541"/>
              <a:chOff x="7523847" y="676092"/>
              <a:chExt cx="628766" cy="624678"/>
            </a:xfrm>
          </p:grpSpPr>
          <p:pic>
            <p:nvPicPr>
              <p:cNvPr id="72" name="Kuva 71">
                <a:extLst>
                  <a:ext uri="{FF2B5EF4-FFF2-40B4-BE49-F238E27FC236}">
                    <a16:creationId xmlns:a16="http://schemas.microsoft.com/office/drawing/2014/main" id="{4CA0BC96-0821-496B-B6F8-B56109D23A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32" t="12952" r="13217" b="19090"/>
              <a:stretch/>
            </p:blipFill>
            <p:spPr>
              <a:xfrm rot="7319302">
                <a:off x="7537915" y="681965"/>
                <a:ext cx="608159" cy="621236"/>
              </a:xfrm>
              <a:prstGeom prst="rect">
                <a:avLst/>
              </a:prstGeom>
            </p:spPr>
          </p:pic>
          <p:pic>
            <p:nvPicPr>
              <p:cNvPr id="73" name="Kuva 72" descr="Keskustele">
                <a:extLst>
                  <a:ext uri="{FF2B5EF4-FFF2-40B4-BE49-F238E27FC236}">
                    <a16:creationId xmlns:a16="http://schemas.microsoft.com/office/drawing/2014/main" id="{E1020DF5-9087-4EFE-810F-B53B095DA6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7523847" y="676092"/>
                <a:ext cx="622088" cy="624678"/>
              </a:xfrm>
              <a:prstGeom prst="rect">
                <a:avLst/>
              </a:prstGeom>
            </p:spPr>
          </p:pic>
        </p:grpSp>
        <p:pic>
          <p:nvPicPr>
            <p:cNvPr id="120" name="Kuva 119">
              <a:extLst>
                <a:ext uri="{FF2B5EF4-FFF2-40B4-BE49-F238E27FC236}">
                  <a16:creationId xmlns:a16="http://schemas.microsoft.com/office/drawing/2014/main" id="{EBF130DD-C2A1-4031-84E8-74D3D2B4F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 rot="5854321">
              <a:off x="8481820" y="1320628"/>
              <a:ext cx="864090" cy="849819"/>
            </a:xfrm>
            <a:prstGeom prst="rect">
              <a:avLst/>
            </a:prstGeom>
          </p:spPr>
        </p:pic>
        <p:pic>
          <p:nvPicPr>
            <p:cNvPr id="121" name="Kuva 120" descr="Palapelin palat">
              <a:extLst>
                <a:ext uri="{FF2B5EF4-FFF2-40B4-BE49-F238E27FC236}">
                  <a16:creationId xmlns:a16="http://schemas.microsoft.com/office/drawing/2014/main" id="{6D830432-2756-4319-BD21-1C6A98A28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8569118" y="1347694"/>
              <a:ext cx="751145" cy="765848"/>
            </a:xfrm>
            <a:prstGeom prst="rect">
              <a:avLst/>
            </a:prstGeom>
          </p:spPr>
        </p:pic>
        <p:sp>
          <p:nvSpPr>
            <p:cNvPr id="114" name="Suorakulmio 113">
              <a:extLst>
                <a:ext uri="{FF2B5EF4-FFF2-40B4-BE49-F238E27FC236}">
                  <a16:creationId xmlns:a16="http://schemas.microsoft.com/office/drawing/2014/main" id="{9009DE56-CC11-4F4C-9F27-40C716D4202D}"/>
                </a:ext>
              </a:extLst>
            </p:cNvPr>
            <p:cNvSpPr/>
            <p:nvPr/>
          </p:nvSpPr>
          <p:spPr>
            <a:xfrm>
              <a:off x="10181622" y="816578"/>
              <a:ext cx="966802" cy="1924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7" name="Kuva 146">
              <a:extLst>
                <a:ext uri="{FF2B5EF4-FFF2-40B4-BE49-F238E27FC236}">
                  <a16:creationId xmlns:a16="http://schemas.microsoft.com/office/drawing/2014/main" id="{09566851-5C97-40CB-BC04-339ED904A3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>
              <a:off x="10254246" y="1286998"/>
              <a:ext cx="862890" cy="881797"/>
            </a:xfrm>
            <a:prstGeom prst="rect">
              <a:avLst/>
            </a:prstGeom>
          </p:spPr>
        </p:pic>
        <p:pic>
          <p:nvPicPr>
            <p:cNvPr id="148" name="Kuva 147" descr="Yhteydet">
              <a:extLst>
                <a:ext uri="{FF2B5EF4-FFF2-40B4-BE49-F238E27FC236}">
                  <a16:creationId xmlns:a16="http://schemas.microsoft.com/office/drawing/2014/main" id="{2B6BE507-67F7-449E-811E-17F07C03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293584" y="1366718"/>
              <a:ext cx="739472" cy="716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5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64" grpId="0"/>
      <p:bldP spid="24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uorakulmio 282">
            <a:extLst>
              <a:ext uri="{FF2B5EF4-FFF2-40B4-BE49-F238E27FC236}">
                <a16:creationId xmlns:a16="http://schemas.microsoft.com/office/drawing/2014/main" id="{82A450DA-943C-44B4-AB18-A96D5931EB39}"/>
              </a:ext>
            </a:extLst>
          </p:cNvPr>
          <p:cNvSpPr/>
          <p:nvPr/>
        </p:nvSpPr>
        <p:spPr>
          <a:xfrm flipH="1">
            <a:off x="-3" y="0"/>
            <a:ext cx="4329611" cy="56378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9758676A-0DF4-40A0-B958-0251313B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11561" r="12325" b="20482"/>
          <a:stretch/>
        </p:blipFill>
        <p:spPr>
          <a:xfrm rot="10800000">
            <a:off x="2251047" y="4315187"/>
            <a:ext cx="2715665" cy="244744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Kuva 9" descr="Sulkeva lainausmerkki tasaisella täytöllä">
            <a:extLst>
              <a:ext uri="{FF2B5EF4-FFF2-40B4-BE49-F238E27FC236}">
                <a16:creationId xmlns:a16="http://schemas.microsoft.com/office/drawing/2014/main" id="{9A22B337-AA0B-4291-90B3-D3B0D9EF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39" y="-55506"/>
            <a:ext cx="792058" cy="792058"/>
          </a:xfrm>
          <a:prstGeom prst="rect">
            <a:avLst/>
          </a:prstGeom>
        </p:spPr>
      </p:pic>
      <p:sp>
        <p:nvSpPr>
          <p:cNvPr id="118" name="Sisällön paikkamerkki 2">
            <a:extLst>
              <a:ext uri="{FF2B5EF4-FFF2-40B4-BE49-F238E27FC236}">
                <a16:creationId xmlns:a16="http://schemas.microsoft.com/office/drawing/2014/main" id="{1A781E9A-45FA-458D-B6EF-424DF3EC4BB9}"/>
              </a:ext>
            </a:extLst>
          </p:cNvPr>
          <p:cNvSpPr txBox="1">
            <a:spLocks/>
          </p:cNvSpPr>
          <p:nvPr/>
        </p:nvSpPr>
        <p:spPr>
          <a:xfrm>
            <a:off x="5012863" y="3345211"/>
            <a:ext cx="3681140" cy="35127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Läheiset, tukihenkilö, omaishoitaja, vertaistoimija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3. sektori, yksityiset toimijat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Ravitsemusterapeutti, liikuntaneuvoja, kulttuuriohjaaja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Matalan kynnyksen toimijat (lähitori, yhteisökeskus)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Lääkäri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Psykologi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Sairaanhoitaja, terveydenhoitaja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Psykiatrinen sairaanhoitaja, päihdehoitaja</a:t>
            </a:r>
          </a:p>
        </p:txBody>
      </p:sp>
      <p:sp>
        <p:nvSpPr>
          <p:cNvPr id="64" name="Sisällön paikkamerkki 2">
            <a:extLst>
              <a:ext uri="{FF2B5EF4-FFF2-40B4-BE49-F238E27FC236}">
                <a16:creationId xmlns:a16="http://schemas.microsoft.com/office/drawing/2014/main" id="{5AC51F1F-49DC-40C9-A220-4B26A43E62C6}"/>
              </a:ext>
            </a:extLst>
          </p:cNvPr>
          <p:cNvSpPr txBox="1">
            <a:spLocks/>
          </p:cNvSpPr>
          <p:nvPr/>
        </p:nvSpPr>
        <p:spPr>
          <a:xfrm>
            <a:off x="8708840" y="3345211"/>
            <a:ext cx="3595210" cy="26693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Sosiaalityöntekijä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Sosiaaliohjaaja, asiakasohjaaja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Kuntoutusohjaaja, fysioterapeutti, puheterapeutti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Suuhygienisti, hammaslääkäri, hammashoitaja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/>
              <a:t>Omavalmentaja, työkykykoordinaattori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fi-FI" sz="1400" err="1"/>
              <a:t>KELAn</a:t>
            </a:r>
            <a:r>
              <a:rPr lang="fi-FI" sz="1400"/>
              <a:t> asiantuntija</a:t>
            </a:r>
          </a:p>
          <a:p>
            <a:pPr marL="180000" indent="-18000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i-FI" sz="1400"/>
          </a:p>
          <a:p>
            <a:pPr marL="0" indent="0">
              <a:lnSpc>
                <a:spcPct val="120000"/>
              </a:lnSpc>
              <a:spcBef>
                <a:spcPts val="200"/>
              </a:spcBef>
              <a:buClr>
                <a:schemeClr val="accent4"/>
              </a:buClr>
              <a:buNone/>
            </a:pPr>
            <a:r>
              <a:rPr lang="fi-FI" sz="1400"/>
              <a:t>Ja niin edelleen asiakkaiden </a:t>
            </a:r>
            <a:br>
              <a:rPr lang="fi-FI" sz="1400"/>
            </a:br>
            <a:r>
              <a:rPr lang="fi-FI" sz="1400"/>
              <a:t>tarpeiden mukaisesti.</a:t>
            </a:r>
            <a:endParaRPr lang="fi-FI" sz="1400">
              <a:solidFill>
                <a:srgbClr val="333333"/>
              </a:solidFill>
            </a:endParaRPr>
          </a:p>
        </p:txBody>
      </p:sp>
      <p:sp>
        <p:nvSpPr>
          <p:cNvPr id="24" name="Otsikko 10">
            <a:extLst>
              <a:ext uri="{FF2B5EF4-FFF2-40B4-BE49-F238E27FC236}">
                <a16:creationId xmlns:a16="http://schemas.microsoft.com/office/drawing/2014/main" id="{4B484ECD-5583-4B10-A48E-D6DD2749C42B}"/>
              </a:ext>
            </a:extLst>
          </p:cNvPr>
          <p:cNvSpPr txBox="1">
            <a:spLocks/>
          </p:cNvSpPr>
          <p:nvPr/>
        </p:nvSpPr>
        <p:spPr>
          <a:xfrm>
            <a:off x="4998026" y="2622192"/>
            <a:ext cx="6202000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+mj-cs"/>
              </a:defRPr>
            </a:lvl1pPr>
          </a:lstStyle>
          <a:p>
            <a:r>
              <a:rPr lang="fi-FI"/>
              <a:t>Minun tiimini -mallin toimijat</a:t>
            </a:r>
          </a:p>
        </p:txBody>
      </p:sp>
      <p:grpSp>
        <p:nvGrpSpPr>
          <p:cNvPr id="260" name="Ryhmä 259">
            <a:extLst>
              <a:ext uri="{FF2B5EF4-FFF2-40B4-BE49-F238E27FC236}">
                <a16:creationId xmlns:a16="http://schemas.microsoft.com/office/drawing/2014/main" id="{74271254-984C-41C7-9F65-7547F54820E8}"/>
              </a:ext>
            </a:extLst>
          </p:cNvPr>
          <p:cNvGrpSpPr/>
          <p:nvPr/>
        </p:nvGrpSpPr>
        <p:grpSpPr>
          <a:xfrm>
            <a:off x="5349972" y="684218"/>
            <a:ext cx="2141385" cy="2336026"/>
            <a:chOff x="7142913" y="1114523"/>
            <a:chExt cx="1782798" cy="1968474"/>
          </a:xfrm>
        </p:grpSpPr>
        <p:pic>
          <p:nvPicPr>
            <p:cNvPr id="53" name="Kuva 52">
              <a:extLst>
                <a:ext uri="{FF2B5EF4-FFF2-40B4-BE49-F238E27FC236}">
                  <a16:creationId xmlns:a16="http://schemas.microsoft.com/office/drawing/2014/main" id="{05C955EC-57FA-479C-89DE-2DCCF972D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>
              <a:off x="7174314" y="1114523"/>
              <a:ext cx="1751397" cy="1756188"/>
            </a:xfrm>
            <a:prstGeom prst="rect">
              <a:avLst/>
            </a:prstGeom>
          </p:spPr>
        </p:pic>
        <p:pic>
          <p:nvPicPr>
            <p:cNvPr id="54" name="Kuva 53" descr="Käyttäjä">
              <a:extLst>
                <a:ext uri="{FF2B5EF4-FFF2-40B4-BE49-F238E27FC236}">
                  <a16:creationId xmlns:a16="http://schemas.microsoft.com/office/drawing/2014/main" id="{D8897752-82E9-4CEA-A529-B502541B6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42913" y="1315228"/>
              <a:ext cx="1767769" cy="1767769"/>
            </a:xfrm>
            <a:prstGeom prst="rect">
              <a:avLst/>
            </a:prstGeom>
          </p:spPr>
        </p:pic>
      </p:grpSp>
      <p:sp>
        <p:nvSpPr>
          <p:cNvPr id="71" name="Sisällön paikkamerkki 2">
            <a:extLst>
              <a:ext uri="{FF2B5EF4-FFF2-40B4-BE49-F238E27FC236}">
                <a16:creationId xmlns:a16="http://schemas.microsoft.com/office/drawing/2014/main" id="{0A349460-8237-418A-AD72-BF35721C2B72}"/>
              </a:ext>
            </a:extLst>
          </p:cNvPr>
          <p:cNvSpPr txBox="1">
            <a:spLocks/>
          </p:cNvSpPr>
          <p:nvPr/>
        </p:nvSpPr>
        <p:spPr>
          <a:xfrm>
            <a:off x="558514" y="832519"/>
            <a:ext cx="3489907" cy="34208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450000" algn="l"/>
              </a:tabLst>
            </a:pPr>
            <a:r>
              <a:rPr lang="fi-FI" sz="1800" b="1"/>
              <a:t>MINUN TIIMINI </a:t>
            </a:r>
            <a:r>
              <a:rPr lang="fi-FI" sz="1800"/>
              <a:t>on asiakkaan toiveiden mukaisesti koottu joukko toimijoita, kuten ammattilaisia, läheisiä ja järjestötoimijoita. Minun tiimini etsii yhdessä ratkaisuja asiakkaan esiin nostamiin asioihin. </a:t>
            </a:r>
          </a:p>
          <a:p>
            <a:pPr marL="0" indent="0">
              <a:spcBef>
                <a:spcPts val="600"/>
              </a:spcBef>
              <a:buNone/>
              <a:tabLst>
                <a:tab pos="450000" algn="l"/>
              </a:tabLst>
            </a:pPr>
            <a:r>
              <a:rPr lang="fi-FI" sz="1800"/>
              <a:t>Tiimin tavoitteena on tarjota asiakkaan tuen tarpeiden mukainen, riittävä ja oikea-aikainen tuki. </a:t>
            </a:r>
          </a:p>
          <a:p>
            <a:pPr marL="0" indent="0">
              <a:spcBef>
                <a:spcPts val="600"/>
              </a:spcBef>
              <a:buNone/>
              <a:tabLst>
                <a:tab pos="450000" algn="l"/>
              </a:tabLst>
            </a:pPr>
            <a:r>
              <a:rPr lang="fi-FI" sz="1800"/>
              <a:t>Keskeistä on asiakkaan osallisuus (osallistuminen), dialogisuus ja systeemisyys. </a:t>
            </a:r>
          </a:p>
        </p:txBody>
      </p: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528EBD21-3E55-0869-422E-794B8526A0FF}"/>
              </a:ext>
            </a:extLst>
          </p:cNvPr>
          <p:cNvGrpSpPr/>
          <p:nvPr/>
        </p:nvGrpSpPr>
        <p:grpSpPr>
          <a:xfrm>
            <a:off x="7496672" y="676092"/>
            <a:ext cx="3209463" cy="1937820"/>
            <a:chOff x="7496672" y="676092"/>
            <a:chExt cx="3209463" cy="1937820"/>
          </a:xfrm>
        </p:grpSpPr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12ADC2B9-F231-49E5-B160-E6DCAB3AC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 rot="5854321">
              <a:off x="8806038" y="685386"/>
              <a:ext cx="623561" cy="613263"/>
            </a:xfrm>
            <a:prstGeom prst="rect">
              <a:avLst/>
            </a:prstGeom>
          </p:spPr>
        </p:pic>
        <p:pic>
          <p:nvPicPr>
            <p:cNvPr id="40" name="Kuva 39" descr="Palapelin palat">
              <a:extLst>
                <a:ext uri="{FF2B5EF4-FFF2-40B4-BE49-F238E27FC236}">
                  <a16:creationId xmlns:a16="http://schemas.microsoft.com/office/drawing/2014/main" id="{DEF80F15-8920-48D1-BFED-0EF1B0BD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79509" y="683970"/>
              <a:ext cx="542056" cy="552666"/>
            </a:xfrm>
            <a:prstGeom prst="rect">
              <a:avLst/>
            </a:pr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59E7BA5-949A-447B-A9C2-12804C711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 rot="7319302">
              <a:off x="8167282" y="686769"/>
              <a:ext cx="625755" cy="610727"/>
            </a:xfrm>
            <a:prstGeom prst="rect">
              <a:avLst/>
            </a:prstGeom>
          </p:spPr>
        </p:pic>
        <p:pic>
          <p:nvPicPr>
            <p:cNvPr id="34" name="Kuva 33" descr="Stetoskooppi">
              <a:extLst>
                <a:ext uri="{FF2B5EF4-FFF2-40B4-BE49-F238E27FC236}">
                  <a16:creationId xmlns:a16="http://schemas.microsoft.com/office/drawing/2014/main" id="{C017CA03-30A2-4361-9DFB-0BC527348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31261" y="744393"/>
              <a:ext cx="508939" cy="522889"/>
            </a:xfrm>
            <a:prstGeom prst="rect">
              <a:avLst/>
            </a:prstGeom>
          </p:spPr>
        </p:pic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44024A73-724C-4BA3-8B0A-62B0801B7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2" t="13360" r="12487" b="21019"/>
            <a:stretch/>
          </p:blipFill>
          <p:spPr>
            <a:xfrm rot="13173623">
              <a:off x="10068911" y="1322919"/>
              <a:ext cx="613432" cy="603834"/>
            </a:xfrm>
            <a:prstGeom prst="rect">
              <a:avLst/>
            </a:prstGeom>
          </p:spPr>
        </p:pic>
        <p:pic>
          <p:nvPicPr>
            <p:cNvPr id="38" name="Kuva 37" descr="Hammas">
              <a:extLst>
                <a:ext uri="{FF2B5EF4-FFF2-40B4-BE49-F238E27FC236}">
                  <a16:creationId xmlns:a16="http://schemas.microsoft.com/office/drawing/2014/main" id="{CAB694C7-D7FE-4DA0-A0B4-40DDD70F0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142287" y="1391495"/>
              <a:ext cx="499518" cy="496420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D2CEA76E-44C5-4C37-AB02-927B18C64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2" t="12952" r="13217" b="19090"/>
            <a:stretch/>
          </p:blipFill>
          <p:spPr>
            <a:xfrm rot="7319302">
              <a:off x="7537915" y="681965"/>
              <a:ext cx="608159" cy="621236"/>
            </a:xfrm>
            <a:prstGeom prst="rect">
              <a:avLst/>
            </a:prstGeom>
          </p:spPr>
        </p:pic>
        <p:pic>
          <p:nvPicPr>
            <p:cNvPr id="36" name="Kuva 35" descr="Keskustele">
              <a:extLst>
                <a:ext uri="{FF2B5EF4-FFF2-40B4-BE49-F238E27FC236}">
                  <a16:creationId xmlns:a16="http://schemas.microsoft.com/office/drawing/2014/main" id="{654B2F27-4DDC-4810-9A7C-A1E9AA413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496672" y="676092"/>
              <a:ext cx="622088" cy="624678"/>
            </a:xfrm>
            <a:prstGeom prst="rect">
              <a:avLst/>
            </a:prstGeom>
          </p:spPr>
        </p:pic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1D2C0284-F660-4AB3-B463-4FA56958B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3" t="12363" r="12674" b="19680"/>
            <a:stretch/>
          </p:blipFill>
          <p:spPr>
            <a:xfrm>
              <a:off x="9432214" y="1316680"/>
              <a:ext cx="628462" cy="622829"/>
            </a:xfrm>
            <a:prstGeom prst="rect">
              <a:avLst/>
            </a:prstGeom>
          </p:spPr>
        </p:pic>
        <p:pic>
          <p:nvPicPr>
            <p:cNvPr id="43" name="Kuva 42" descr="Idean saanut henkilö">
              <a:extLst>
                <a:ext uri="{FF2B5EF4-FFF2-40B4-BE49-F238E27FC236}">
                  <a16:creationId xmlns:a16="http://schemas.microsoft.com/office/drawing/2014/main" id="{79FD9385-E1D1-4829-BDAC-8E5144D8B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514174" y="1329530"/>
              <a:ext cx="552757" cy="546308"/>
            </a:xfrm>
            <a:prstGeom prst="rect">
              <a:avLst/>
            </a:prstGeom>
          </p:spPr>
        </p:pic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B6D37EFA-8506-4441-8DDC-2209C20A4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3" t="12363" r="12674" b="19680"/>
            <a:stretch/>
          </p:blipFill>
          <p:spPr>
            <a:xfrm rot="5854321">
              <a:off x="8834011" y="1979070"/>
              <a:ext cx="614257" cy="611968"/>
            </a:xfrm>
            <a:prstGeom prst="rect">
              <a:avLst/>
            </a:prstGeom>
          </p:spPr>
        </p:pic>
        <p:pic>
          <p:nvPicPr>
            <p:cNvPr id="31" name="Kuva 30" descr="Kädenpuristus">
              <a:extLst>
                <a:ext uri="{FF2B5EF4-FFF2-40B4-BE49-F238E27FC236}">
                  <a16:creationId xmlns:a16="http://schemas.microsoft.com/office/drawing/2014/main" id="{BC8DF5A3-1E41-4046-B6D9-8852EB2B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796535" y="1922403"/>
              <a:ext cx="687053" cy="691509"/>
            </a:xfrm>
            <a:prstGeom prst="rect">
              <a:avLst/>
            </a:prstGeom>
          </p:spPr>
        </p:pic>
        <p:pic>
          <p:nvPicPr>
            <p:cNvPr id="23" name="Kuva 22">
              <a:extLst>
                <a:ext uri="{FF2B5EF4-FFF2-40B4-BE49-F238E27FC236}">
                  <a16:creationId xmlns:a16="http://schemas.microsoft.com/office/drawing/2014/main" id="{D36A56D8-0721-4EE3-BF88-FE9768A38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 rot="13173623">
              <a:off x="8811768" y="1339144"/>
              <a:ext cx="608288" cy="605925"/>
            </a:xfrm>
            <a:prstGeom prst="rect">
              <a:avLst/>
            </a:prstGeom>
          </p:spPr>
        </p:pic>
        <p:pic>
          <p:nvPicPr>
            <p:cNvPr id="32" name="Kuva 31" descr="Nimikyltti">
              <a:extLst>
                <a:ext uri="{FF2B5EF4-FFF2-40B4-BE49-F238E27FC236}">
                  <a16:creationId xmlns:a16="http://schemas.microsoft.com/office/drawing/2014/main" id="{9B56A8A4-1A34-4DB7-9DFD-8143E8DC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878263" y="1385474"/>
              <a:ext cx="475297" cy="472158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23ACBDD5-E6C1-4CC2-A7F1-1A3E411AB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2" t="13360" r="12487" b="21019"/>
            <a:stretch/>
          </p:blipFill>
          <p:spPr>
            <a:xfrm rot="5854321">
              <a:off x="9457915" y="680011"/>
              <a:ext cx="596820" cy="589007"/>
            </a:xfrm>
            <a:prstGeom prst="rect">
              <a:avLst/>
            </a:prstGeom>
          </p:spPr>
        </p:pic>
        <p:pic>
          <p:nvPicPr>
            <p:cNvPr id="33" name="Kuva 32" descr="Rakennus">
              <a:extLst>
                <a:ext uri="{FF2B5EF4-FFF2-40B4-BE49-F238E27FC236}">
                  <a16:creationId xmlns:a16="http://schemas.microsoft.com/office/drawing/2014/main" id="{A4BBD830-5ADE-4926-BAE9-C909C27BB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452738" y="711502"/>
              <a:ext cx="612436" cy="614663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A3490819-7A08-4265-A60D-57827359D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2" t="13360" r="12487" b="21019"/>
            <a:stretch/>
          </p:blipFill>
          <p:spPr>
            <a:xfrm rot="7319302">
              <a:off x="8194213" y="1992344"/>
              <a:ext cx="603801" cy="592099"/>
            </a:xfrm>
            <a:prstGeom prst="rect">
              <a:avLst/>
            </a:prstGeom>
          </p:spPr>
        </p:pic>
        <p:pic>
          <p:nvPicPr>
            <p:cNvPr id="35" name="Kuva 34" descr="Sydän ja syke">
              <a:extLst>
                <a:ext uri="{FF2B5EF4-FFF2-40B4-BE49-F238E27FC236}">
                  <a16:creationId xmlns:a16="http://schemas.microsoft.com/office/drawing/2014/main" id="{993547B2-908A-4830-81EA-5018E361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8189105" y="1989119"/>
              <a:ext cx="614017" cy="620202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5231396F-84CB-4625-974D-76BF781F6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2" t="12952" r="13217" b="19090"/>
            <a:stretch/>
          </p:blipFill>
          <p:spPr>
            <a:xfrm rot="5854321">
              <a:off x="8180638" y="1332538"/>
              <a:ext cx="604520" cy="617165"/>
            </a:xfrm>
            <a:prstGeom prst="rect">
              <a:avLst/>
            </a:prstGeom>
          </p:spPr>
        </p:pic>
        <p:pic>
          <p:nvPicPr>
            <p:cNvPr id="37" name="Kuva 36" descr="Puhelinkeskus">
              <a:extLst>
                <a:ext uri="{FF2B5EF4-FFF2-40B4-BE49-F238E27FC236}">
                  <a16:creationId xmlns:a16="http://schemas.microsoft.com/office/drawing/2014/main" id="{92604492-D0BD-48BB-9D72-E69D4A90D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8211090" y="1354333"/>
              <a:ext cx="554929" cy="557559"/>
            </a:xfrm>
            <a:prstGeom prst="rect">
              <a:avLst/>
            </a:prstGeom>
          </p:spPr>
        </p:pic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4FFA3905-A255-467A-B023-FAC43ACA6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2" t="13360" r="12487" b="21019"/>
            <a:stretch/>
          </p:blipFill>
          <p:spPr>
            <a:xfrm>
              <a:off x="9471052" y="1965924"/>
              <a:ext cx="585487" cy="603102"/>
            </a:xfrm>
            <a:prstGeom prst="rect">
              <a:avLst/>
            </a:prstGeom>
          </p:spPr>
        </p:pic>
        <p:pic>
          <p:nvPicPr>
            <p:cNvPr id="41" name="Kuva 40" descr="Käsien taputus">
              <a:extLst>
                <a:ext uri="{FF2B5EF4-FFF2-40B4-BE49-F238E27FC236}">
                  <a16:creationId xmlns:a16="http://schemas.microsoft.com/office/drawing/2014/main" id="{FEA9E1F8-C849-496F-B7F6-6E171ED21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9498665" y="1991406"/>
              <a:ext cx="478941" cy="498084"/>
            </a:xfrm>
            <a:prstGeom prst="rect">
              <a:avLst/>
            </a:prstGeom>
          </p:spPr>
        </p:pic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C4E3E599-7D0C-4926-B315-DB1250332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2" t="12952" r="13217" b="19090"/>
            <a:stretch/>
          </p:blipFill>
          <p:spPr>
            <a:xfrm>
              <a:off x="7541720" y="1987424"/>
              <a:ext cx="616186" cy="625077"/>
            </a:xfrm>
            <a:prstGeom prst="rect">
              <a:avLst/>
            </a:prstGeom>
          </p:spPr>
        </p:pic>
        <p:pic>
          <p:nvPicPr>
            <p:cNvPr id="42" name="Kuva 41" descr="Vasen ja oikea aivopuolisko tasaisella täytöllä">
              <a:extLst>
                <a:ext uri="{FF2B5EF4-FFF2-40B4-BE49-F238E27FC236}">
                  <a16:creationId xmlns:a16="http://schemas.microsoft.com/office/drawing/2014/main" id="{D8437592-A914-491D-A0F3-74F32F9B9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591333" y="2044015"/>
              <a:ext cx="540772" cy="534800"/>
            </a:xfrm>
            <a:prstGeom prst="rect">
              <a:avLst/>
            </a:prstGeom>
          </p:spPr>
        </p:pic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2800779D-7BCB-44D8-9AA1-808ABB2B9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2" t="12952" r="13217" b="19090"/>
            <a:stretch/>
          </p:blipFill>
          <p:spPr>
            <a:xfrm rot="13173623">
              <a:off x="10080751" y="680140"/>
              <a:ext cx="587234" cy="620699"/>
            </a:xfrm>
            <a:prstGeom prst="rect">
              <a:avLst/>
            </a:prstGeom>
          </p:spPr>
        </p:pic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71454B9B-1940-4BA5-B410-66BB649D68C1}"/>
                </a:ext>
              </a:extLst>
            </p:cNvPr>
            <p:cNvSpPr/>
            <p:nvPr/>
          </p:nvSpPr>
          <p:spPr>
            <a:xfrm>
              <a:off x="10167968" y="791332"/>
              <a:ext cx="413521" cy="501088"/>
            </a:xfrm>
            <a:custGeom>
              <a:avLst/>
              <a:gdLst>
                <a:gd name="connsiteX0" fmla="*/ 425751 w 963213"/>
                <a:gd name="connsiteY0" fmla="*/ 0 h 1132693"/>
                <a:gd name="connsiteX1" fmla="*/ 643087 w 963213"/>
                <a:gd name="connsiteY1" fmla="*/ 59466 h 1132693"/>
                <a:gd name="connsiteX2" fmla="*/ 851219 w 963213"/>
                <a:gd name="connsiteY2" fmla="*/ 438918 h 1132693"/>
                <a:gd name="connsiteX3" fmla="*/ 851219 w 963213"/>
                <a:gd name="connsiteY3" fmla="*/ 444582 h 1132693"/>
                <a:gd name="connsiteX4" fmla="*/ 948914 w 963213"/>
                <a:gd name="connsiteY4" fmla="*/ 613071 h 1132693"/>
                <a:gd name="connsiteX5" fmla="*/ 913517 w 963213"/>
                <a:gd name="connsiteY5" fmla="*/ 710765 h 1132693"/>
                <a:gd name="connsiteX6" fmla="*/ 851219 w 963213"/>
                <a:gd name="connsiteY6" fmla="*/ 710765 h 1132693"/>
                <a:gd name="connsiteX7" fmla="*/ 851219 w 963213"/>
                <a:gd name="connsiteY7" fmla="*/ 795717 h 1132693"/>
                <a:gd name="connsiteX8" fmla="*/ 803079 w 963213"/>
                <a:gd name="connsiteY8" fmla="*/ 914650 h 1132693"/>
                <a:gd name="connsiteX9" fmla="*/ 684147 w 963213"/>
                <a:gd name="connsiteY9" fmla="*/ 964205 h 1132693"/>
                <a:gd name="connsiteX10" fmla="*/ 614769 w 963213"/>
                <a:gd name="connsiteY10" fmla="*/ 964205 h 1132693"/>
                <a:gd name="connsiteX11" fmla="*/ 614769 w 963213"/>
                <a:gd name="connsiteY11" fmla="*/ 1132693 h 1132693"/>
                <a:gd name="connsiteX12" fmla="*/ 167355 w 963213"/>
                <a:gd name="connsiteY12" fmla="*/ 1132693 h 1132693"/>
                <a:gd name="connsiteX13" fmla="*/ 167355 w 963213"/>
                <a:gd name="connsiteY13" fmla="*/ 778726 h 1132693"/>
                <a:gd name="connsiteX14" fmla="*/ 284 w 963213"/>
                <a:gd name="connsiteY14" fmla="*/ 438918 h 1132693"/>
                <a:gd name="connsiteX15" fmla="*/ 208415 w 963213"/>
                <a:gd name="connsiteY15" fmla="*/ 59466 h 1132693"/>
                <a:gd name="connsiteX16" fmla="*/ 425751 w 963213"/>
                <a:gd name="connsiteY16" fmla="*/ 0 h 1132693"/>
                <a:gd name="connsiteX17" fmla="*/ 382568 w 963213"/>
                <a:gd name="connsiteY17" fmla="*/ 114685 h 1132693"/>
                <a:gd name="connsiteX18" fmla="*/ 314606 w 963213"/>
                <a:gd name="connsiteY18" fmla="*/ 148666 h 1132693"/>
                <a:gd name="connsiteX19" fmla="*/ 291951 w 963213"/>
                <a:gd name="connsiteY19" fmla="*/ 145835 h 1132693"/>
                <a:gd name="connsiteX20" fmla="*/ 199920 w 963213"/>
                <a:gd name="connsiteY20" fmla="*/ 210964 h 1132693"/>
                <a:gd name="connsiteX21" fmla="*/ 122047 w 963213"/>
                <a:gd name="connsiteY21" fmla="*/ 304411 h 1132693"/>
                <a:gd name="connsiteX22" fmla="*/ 126295 w 963213"/>
                <a:gd name="connsiteY22" fmla="*/ 334144 h 1132693"/>
                <a:gd name="connsiteX23" fmla="*/ 122047 w 963213"/>
                <a:gd name="connsiteY23" fmla="*/ 447414 h 1132693"/>
                <a:gd name="connsiteX24" fmla="*/ 123463 w 963213"/>
                <a:gd name="connsiteY24" fmla="*/ 457325 h 1132693"/>
                <a:gd name="connsiteX25" fmla="*/ 212664 w 963213"/>
                <a:gd name="connsiteY25" fmla="*/ 552188 h 1132693"/>
                <a:gd name="connsiteX26" fmla="*/ 269298 w 963213"/>
                <a:gd name="connsiteY26" fmla="*/ 665457 h 1132693"/>
                <a:gd name="connsiteX27" fmla="*/ 334427 w 963213"/>
                <a:gd name="connsiteY27" fmla="*/ 665457 h 1132693"/>
                <a:gd name="connsiteX28" fmla="*/ 334427 w 963213"/>
                <a:gd name="connsiteY28" fmla="*/ 662937 h 1132693"/>
                <a:gd name="connsiteX29" fmla="*/ 359913 w 963213"/>
                <a:gd name="connsiteY29" fmla="*/ 662937 h 1132693"/>
                <a:gd name="connsiteX30" fmla="*/ 359913 w 963213"/>
                <a:gd name="connsiteY30" fmla="*/ 665457 h 1132693"/>
                <a:gd name="connsiteX31" fmla="*/ 423628 w 963213"/>
                <a:gd name="connsiteY31" fmla="*/ 665457 h 1132693"/>
                <a:gd name="connsiteX32" fmla="*/ 423628 w 963213"/>
                <a:gd name="connsiteY32" fmla="*/ 560683 h 1132693"/>
                <a:gd name="connsiteX33" fmla="*/ 521322 w 963213"/>
                <a:gd name="connsiteY33" fmla="*/ 464404 h 1132693"/>
                <a:gd name="connsiteX34" fmla="*/ 647334 w 963213"/>
                <a:gd name="connsiteY34" fmla="*/ 464404 h 1132693"/>
                <a:gd name="connsiteX35" fmla="*/ 753524 w 963213"/>
                <a:gd name="connsiteY35" fmla="*/ 378036 h 1132693"/>
                <a:gd name="connsiteX36" fmla="*/ 705385 w 963213"/>
                <a:gd name="connsiteY36" fmla="*/ 287421 h 1132693"/>
                <a:gd name="connsiteX37" fmla="*/ 705385 w 963213"/>
                <a:gd name="connsiteY37" fmla="*/ 283173 h 1132693"/>
                <a:gd name="connsiteX38" fmla="*/ 645454 w 963213"/>
                <a:gd name="connsiteY38" fmla="*/ 194372 h 1132693"/>
                <a:gd name="connsiteX39" fmla="*/ 612698 w 963213"/>
                <a:gd name="connsiteY39" fmla="*/ 187886 h 1132693"/>
                <a:gd name="connsiteX40" fmla="*/ 597376 w 963213"/>
                <a:gd name="connsiteY40" fmla="*/ 179605 h 1132693"/>
                <a:gd name="connsiteX41" fmla="*/ 578311 w 963213"/>
                <a:gd name="connsiteY41" fmla="*/ 149728 h 1132693"/>
                <a:gd name="connsiteX42" fmla="*/ 539728 w 963213"/>
                <a:gd name="connsiteY42" fmla="*/ 127428 h 1132693"/>
                <a:gd name="connsiteX43" fmla="*/ 454776 w 963213"/>
                <a:gd name="connsiteY43" fmla="*/ 140170 h 1132693"/>
                <a:gd name="connsiteX44" fmla="*/ 382568 w 963213"/>
                <a:gd name="connsiteY44" fmla="*/ 114685 h 1132693"/>
                <a:gd name="connsiteX0" fmla="*/ 425751 w 963213"/>
                <a:gd name="connsiteY0" fmla="*/ 0 h 1132693"/>
                <a:gd name="connsiteX1" fmla="*/ 643087 w 963213"/>
                <a:gd name="connsiteY1" fmla="*/ 59466 h 1132693"/>
                <a:gd name="connsiteX2" fmla="*/ 851219 w 963213"/>
                <a:gd name="connsiteY2" fmla="*/ 438918 h 1132693"/>
                <a:gd name="connsiteX3" fmla="*/ 851219 w 963213"/>
                <a:gd name="connsiteY3" fmla="*/ 444582 h 1132693"/>
                <a:gd name="connsiteX4" fmla="*/ 948914 w 963213"/>
                <a:gd name="connsiteY4" fmla="*/ 613071 h 1132693"/>
                <a:gd name="connsiteX5" fmla="*/ 913517 w 963213"/>
                <a:gd name="connsiteY5" fmla="*/ 710765 h 1132693"/>
                <a:gd name="connsiteX6" fmla="*/ 851219 w 963213"/>
                <a:gd name="connsiteY6" fmla="*/ 710765 h 1132693"/>
                <a:gd name="connsiteX7" fmla="*/ 851219 w 963213"/>
                <a:gd name="connsiteY7" fmla="*/ 795717 h 1132693"/>
                <a:gd name="connsiteX8" fmla="*/ 803079 w 963213"/>
                <a:gd name="connsiteY8" fmla="*/ 914650 h 1132693"/>
                <a:gd name="connsiteX9" fmla="*/ 684147 w 963213"/>
                <a:gd name="connsiteY9" fmla="*/ 964205 h 1132693"/>
                <a:gd name="connsiteX10" fmla="*/ 614769 w 963213"/>
                <a:gd name="connsiteY10" fmla="*/ 964205 h 1132693"/>
                <a:gd name="connsiteX11" fmla="*/ 614769 w 963213"/>
                <a:gd name="connsiteY11" fmla="*/ 1132693 h 1132693"/>
                <a:gd name="connsiteX12" fmla="*/ 167355 w 963213"/>
                <a:gd name="connsiteY12" fmla="*/ 1132693 h 1132693"/>
                <a:gd name="connsiteX13" fmla="*/ 167355 w 963213"/>
                <a:gd name="connsiteY13" fmla="*/ 778726 h 1132693"/>
                <a:gd name="connsiteX14" fmla="*/ 284 w 963213"/>
                <a:gd name="connsiteY14" fmla="*/ 438918 h 1132693"/>
                <a:gd name="connsiteX15" fmla="*/ 208415 w 963213"/>
                <a:gd name="connsiteY15" fmla="*/ 59466 h 1132693"/>
                <a:gd name="connsiteX16" fmla="*/ 425751 w 963213"/>
                <a:gd name="connsiteY16" fmla="*/ 0 h 1132693"/>
                <a:gd name="connsiteX17" fmla="*/ 382568 w 963213"/>
                <a:gd name="connsiteY17" fmla="*/ 114685 h 1132693"/>
                <a:gd name="connsiteX18" fmla="*/ 314606 w 963213"/>
                <a:gd name="connsiteY18" fmla="*/ 148666 h 1132693"/>
                <a:gd name="connsiteX19" fmla="*/ 291951 w 963213"/>
                <a:gd name="connsiteY19" fmla="*/ 145835 h 1132693"/>
                <a:gd name="connsiteX20" fmla="*/ 199920 w 963213"/>
                <a:gd name="connsiteY20" fmla="*/ 210964 h 1132693"/>
                <a:gd name="connsiteX21" fmla="*/ 122047 w 963213"/>
                <a:gd name="connsiteY21" fmla="*/ 304411 h 1132693"/>
                <a:gd name="connsiteX22" fmla="*/ 126295 w 963213"/>
                <a:gd name="connsiteY22" fmla="*/ 334144 h 1132693"/>
                <a:gd name="connsiteX23" fmla="*/ 122047 w 963213"/>
                <a:gd name="connsiteY23" fmla="*/ 447414 h 1132693"/>
                <a:gd name="connsiteX24" fmla="*/ 123463 w 963213"/>
                <a:gd name="connsiteY24" fmla="*/ 457325 h 1132693"/>
                <a:gd name="connsiteX25" fmla="*/ 212664 w 963213"/>
                <a:gd name="connsiteY25" fmla="*/ 552188 h 1132693"/>
                <a:gd name="connsiteX26" fmla="*/ 269298 w 963213"/>
                <a:gd name="connsiteY26" fmla="*/ 665457 h 1132693"/>
                <a:gd name="connsiteX27" fmla="*/ 334427 w 963213"/>
                <a:gd name="connsiteY27" fmla="*/ 665457 h 1132693"/>
                <a:gd name="connsiteX28" fmla="*/ 359913 w 963213"/>
                <a:gd name="connsiteY28" fmla="*/ 662937 h 1132693"/>
                <a:gd name="connsiteX29" fmla="*/ 359913 w 963213"/>
                <a:gd name="connsiteY29" fmla="*/ 665457 h 1132693"/>
                <a:gd name="connsiteX30" fmla="*/ 423628 w 963213"/>
                <a:gd name="connsiteY30" fmla="*/ 665457 h 1132693"/>
                <a:gd name="connsiteX31" fmla="*/ 423628 w 963213"/>
                <a:gd name="connsiteY31" fmla="*/ 560683 h 1132693"/>
                <a:gd name="connsiteX32" fmla="*/ 521322 w 963213"/>
                <a:gd name="connsiteY32" fmla="*/ 464404 h 1132693"/>
                <a:gd name="connsiteX33" fmla="*/ 647334 w 963213"/>
                <a:gd name="connsiteY33" fmla="*/ 464404 h 1132693"/>
                <a:gd name="connsiteX34" fmla="*/ 753524 w 963213"/>
                <a:gd name="connsiteY34" fmla="*/ 378036 h 1132693"/>
                <a:gd name="connsiteX35" fmla="*/ 705385 w 963213"/>
                <a:gd name="connsiteY35" fmla="*/ 287421 h 1132693"/>
                <a:gd name="connsiteX36" fmla="*/ 705385 w 963213"/>
                <a:gd name="connsiteY36" fmla="*/ 283173 h 1132693"/>
                <a:gd name="connsiteX37" fmla="*/ 645454 w 963213"/>
                <a:gd name="connsiteY37" fmla="*/ 194372 h 1132693"/>
                <a:gd name="connsiteX38" fmla="*/ 612698 w 963213"/>
                <a:gd name="connsiteY38" fmla="*/ 187886 h 1132693"/>
                <a:gd name="connsiteX39" fmla="*/ 597376 w 963213"/>
                <a:gd name="connsiteY39" fmla="*/ 179605 h 1132693"/>
                <a:gd name="connsiteX40" fmla="*/ 578311 w 963213"/>
                <a:gd name="connsiteY40" fmla="*/ 149728 h 1132693"/>
                <a:gd name="connsiteX41" fmla="*/ 539728 w 963213"/>
                <a:gd name="connsiteY41" fmla="*/ 127428 h 1132693"/>
                <a:gd name="connsiteX42" fmla="*/ 454776 w 963213"/>
                <a:gd name="connsiteY42" fmla="*/ 140170 h 1132693"/>
                <a:gd name="connsiteX43" fmla="*/ 382568 w 963213"/>
                <a:gd name="connsiteY43" fmla="*/ 114685 h 1132693"/>
                <a:gd name="connsiteX0" fmla="*/ 425751 w 963213"/>
                <a:gd name="connsiteY0" fmla="*/ 0 h 1132693"/>
                <a:gd name="connsiteX1" fmla="*/ 643087 w 963213"/>
                <a:gd name="connsiteY1" fmla="*/ 59466 h 1132693"/>
                <a:gd name="connsiteX2" fmla="*/ 851219 w 963213"/>
                <a:gd name="connsiteY2" fmla="*/ 438918 h 1132693"/>
                <a:gd name="connsiteX3" fmla="*/ 851219 w 963213"/>
                <a:gd name="connsiteY3" fmla="*/ 444582 h 1132693"/>
                <a:gd name="connsiteX4" fmla="*/ 948914 w 963213"/>
                <a:gd name="connsiteY4" fmla="*/ 613071 h 1132693"/>
                <a:gd name="connsiteX5" fmla="*/ 913517 w 963213"/>
                <a:gd name="connsiteY5" fmla="*/ 710765 h 1132693"/>
                <a:gd name="connsiteX6" fmla="*/ 851219 w 963213"/>
                <a:gd name="connsiteY6" fmla="*/ 710765 h 1132693"/>
                <a:gd name="connsiteX7" fmla="*/ 851219 w 963213"/>
                <a:gd name="connsiteY7" fmla="*/ 795717 h 1132693"/>
                <a:gd name="connsiteX8" fmla="*/ 803079 w 963213"/>
                <a:gd name="connsiteY8" fmla="*/ 914650 h 1132693"/>
                <a:gd name="connsiteX9" fmla="*/ 684147 w 963213"/>
                <a:gd name="connsiteY9" fmla="*/ 964205 h 1132693"/>
                <a:gd name="connsiteX10" fmla="*/ 614769 w 963213"/>
                <a:gd name="connsiteY10" fmla="*/ 964205 h 1132693"/>
                <a:gd name="connsiteX11" fmla="*/ 614769 w 963213"/>
                <a:gd name="connsiteY11" fmla="*/ 1132693 h 1132693"/>
                <a:gd name="connsiteX12" fmla="*/ 167355 w 963213"/>
                <a:gd name="connsiteY12" fmla="*/ 1132693 h 1132693"/>
                <a:gd name="connsiteX13" fmla="*/ 167355 w 963213"/>
                <a:gd name="connsiteY13" fmla="*/ 778726 h 1132693"/>
                <a:gd name="connsiteX14" fmla="*/ 284 w 963213"/>
                <a:gd name="connsiteY14" fmla="*/ 438918 h 1132693"/>
                <a:gd name="connsiteX15" fmla="*/ 208415 w 963213"/>
                <a:gd name="connsiteY15" fmla="*/ 59466 h 1132693"/>
                <a:gd name="connsiteX16" fmla="*/ 425751 w 963213"/>
                <a:gd name="connsiteY16" fmla="*/ 0 h 1132693"/>
                <a:gd name="connsiteX17" fmla="*/ 382568 w 963213"/>
                <a:gd name="connsiteY17" fmla="*/ 114685 h 1132693"/>
                <a:gd name="connsiteX18" fmla="*/ 314606 w 963213"/>
                <a:gd name="connsiteY18" fmla="*/ 148666 h 1132693"/>
                <a:gd name="connsiteX19" fmla="*/ 291951 w 963213"/>
                <a:gd name="connsiteY19" fmla="*/ 145835 h 1132693"/>
                <a:gd name="connsiteX20" fmla="*/ 199920 w 963213"/>
                <a:gd name="connsiteY20" fmla="*/ 210964 h 1132693"/>
                <a:gd name="connsiteX21" fmla="*/ 122047 w 963213"/>
                <a:gd name="connsiteY21" fmla="*/ 304411 h 1132693"/>
                <a:gd name="connsiteX22" fmla="*/ 126295 w 963213"/>
                <a:gd name="connsiteY22" fmla="*/ 334144 h 1132693"/>
                <a:gd name="connsiteX23" fmla="*/ 122047 w 963213"/>
                <a:gd name="connsiteY23" fmla="*/ 447414 h 1132693"/>
                <a:gd name="connsiteX24" fmla="*/ 123463 w 963213"/>
                <a:gd name="connsiteY24" fmla="*/ 457325 h 1132693"/>
                <a:gd name="connsiteX25" fmla="*/ 212664 w 963213"/>
                <a:gd name="connsiteY25" fmla="*/ 552188 h 1132693"/>
                <a:gd name="connsiteX26" fmla="*/ 269298 w 963213"/>
                <a:gd name="connsiteY26" fmla="*/ 665457 h 1132693"/>
                <a:gd name="connsiteX27" fmla="*/ 359913 w 963213"/>
                <a:gd name="connsiteY27" fmla="*/ 662937 h 1132693"/>
                <a:gd name="connsiteX28" fmla="*/ 359913 w 963213"/>
                <a:gd name="connsiteY28" fmla="*/ 665457 h 1132693"/>
                <a:gd name="connsiteX29" fmla="*/ 423628 w 963213"/>
                <a:gd name="connsiteY29" fmla="*/ 665457 h 1132693"/>
                <a:gd name="connsiteX30" fmla="*/ 423628 w 963213"/>
                <a:gd name="connsiteY30" fmla="*/ 560683 h 1132693"/>
                <a:gd name="connsiteX31" fmla="*/ 521322 w 963213"/>
                <a:gd name="connsiteY31" fmla="*/ 464404 h 1132693"/>
                <a:gd name="connsiteX32" fmla="*/ 647334 w 963213"/>
                <a:gd name="connsiteY32" fmla="*/ 464404 h 1132693"/>
                <a:gd name="connsiteX33" fmla="*/ 753524 w 963213"/>
                <a:gd name="connsiteY33" fmla="*/ 378036 h 1132693"/>
                <a:gd name="connsiteX34" fmla="*/ 705385 w 963213"/>
                <a:gd name="connsiteY34" fmla="*/ 287421 h 1132693"/>
                <a:gd name="connsiteX35" fmla="*/ 705385 w 963213"/>
                <a:gd name="connsiteY35" fmla="*/ 283173 h 1132693"/>
                <a:gd name="connsiteX36" fmla="*/ 645454 w 963213"/>
                <a:gd name="connsiteY36" fmla="*/ 194372 h 1132693"/>
                <a:gd name="connsiteX37" fmla="*/ 612698 w 963213"/>
                <a:gd name="connsiteY37" fmla="*/ 187886 h 1132693"/>
                <a:gd name="connsiteX38" fmla="*/ 597376 w 963213"/>
                <a:gd name="connsiteY38" fmla="*/ 179605 h 1132693"/>
                <a:gd name="connsiteX39" fmla="*/ 578311 w 963213"/>
                <a:gd name="connsiteY39" fmla="*/ 149728 h 1132693"/>
                <a:gd name="connsiteX40" fmla="*/ 539728 w 963213"/>
                <a:gd name="connsiteY40" fmla="*/ 127428 h 1132693"/>
                <a:gd name="connsiteX41" fmla="*/ 454776 w 963213"/>
                <a:gd name="connsiteY41" fmla="*/ 140170 h 1132693"/>
                <a:gd name="connsiteX42" fmla="*/ 382568 w 963213"/>
                <a:gd name="connsiteY42" fmla="*/ 114685 h 1132693"/>
                <a:gd name="connsiteX0" fmla="*/ 425751 w 963213"/>
                <a:gd name="connsiteY0" fmla="*/ 0 h 1132693"/>
                <a:gd name="connsiteX1" fmla="*/ 643087 w 963213"/>
                <a:gd name="connsiteY1" fmla="*/ 59466 h 1132693"/>
                <a:gd name="connsiteX2" fmla="*/ 851219 w 963213"/>
                <a:gd name="connsiteY2" fmla="*/ 438918 h 1132693"/>
                <a:gd name="connsiteX3" fmla="*/ 851219 w 963213"/>
                <a:gd name="connsiteY3" fmla="*/ 444582 h 1132693"/>
                <a:gd name="connsiteX4" fmla="*/ 948914 w 963213"/>
                <a:gd name="connsiteY4" fmla="*/ 613071 h 1132693"/>
                <a:gd name="connsiteX5" fmla="*/ 913517 w 963213"/>
                <a:gd name="connsiteY5" fmla="*/ 710765 h 1132693"/>
                <a:gd name="connsiteX6" fmla="*/ 851219 w 963213"/>
                <a:gd name="connsiteY6" fmla="*/ 710765 h 1132693"/>
                <a:gd name="connsiteX7" fmla="*/ 851219 w 963213"/>
                <a:gd name="connsiteY7" fmla="*/ 795717 h 1132693"/>
                <a:gd name="connsiteX8" fmla="*/ 803079 w 963213"/>
                <a:gd name="connsiteY8" fmla="*/ 914650 h 1132693"/>
                <a:gd name="connsiteX9" fmla="*/ 684147 w 963213"/>
                <a:gd name="connsiteY9" fmla="*/ 964205 h 1132693"/>
                <a:gd name="connsiteX10" fmla="*/ 614769 w 963213"/>
                <a:gd name="connsiteY10" fmla="*/ 964205 h 1132693"/>
                <a:gd name="connsiteX11" fmla="*/ 614769 w 963213"/>
                <a:gd name="connsiteY11" fmla="*/ 1132693 h 1132693"/>
                <a:gd name="connsiteX12" fmla="*/ 167355 w 963213"/>
                <a:gd name="connsiteY12" fmla="*/ 1132693 h 1132693"/>
                <a:gd name="connsiteX13" fmla="*/ 167355 w 963213"/>
                <a:gd name="connsiteY13" fmla="*/ 778726 h 1132693"/>
                <a:gd name="connsiteX14" fmla="*/ 284 w 963213"/>
                <a:gd name="connsiteY14" fmla="*/ 438918 h 1132693"/>
                <a:gd name="connsiteX15" fmla="*/ 208415 w 963213"/>
                <a:gd name="connsiteY15" fmla="*/ 59466 h 1132693"/>
                <a:gd name="connsiteX16" fmla="*/ 425751 w 963213"/>
                <a:gd name="connsiteY16" fmla="*/ 0 h 1132693"/>
                <a:gd name="connsiteX17" fmla="*/ 382568 w 963213"/>
                <a:gd name="connsiteY17" fmla="*/ 114685 h 1132693"/>
                <a:gd name="connsiteX18" fmla="*/ 314606 w 963213"/>
                <a:gd name="connsiteY18" fmla="*/ 148666 h 1132693"/>
                <a:gd name="connsiteX19" fmla="*/ 291951 w 963213"/>
                <a:gd name="connsiteY19" fmla="*/ 145835 h 1132693"/>
                <a:gd name="connsiteX20" fmla="*/ 199920 w 963213"/>
                <a:gd name="connsiteY20" fmla="*/ 210964 h 1132693"/>
                <a:gd name="connsiteX21" fmla="*/ 122047 w 963213"/>
                <a:gd name="connsiteY21" fmla="*/ 304411 h 1132693"/>
                <a:gd name="connsiteX22" fmla="*/ 126295 w 963213"/>
                <a:gd name="connsiteY22" fmla="*/ 334144 h 1132693"/>
                <a:gd name="connsiteX23" fmla="*/ 122047 w 963213"/>
                <a:gd name="connsiteY23" fmla="*/ 447414 h 1132693"/>
                <a:gd name="connsiteX24" fmla="*/ 123463 w 963213"/>
                <a:gd name="connsiteY24" fmla="*/ 457325 h 1132693"/>
                <a:gd name="connsiteX25" fmla="*/ 212664 w 963213"/>
                <a:gd name="connsiteY25" fmla="*/ 552188 h 1132693"/>
                <a:gd name="connsiteX26" fmla="*/ 269298 w 963213"/>
                <a:gd name="connsiteY26" fmla="*/ 665457 h 1132693"/>
                <a:gd name="connsiteX27" fmla="*/ 359913 w 963213"/>
                <a:gd name="connsiteY27" fmla="*/ 662937 h 1132693"/>
                <a:gd name="connsiteX28" fmla="*/ 423628 w 963213"/>
                <a:gd name="connsiteY28" fmla="*/ 665457 h 1132693"/>
                <a:gd name="connsiteX29" fmla="*/ 423628 w 963213"/>
                <a:gd name="connsiteY29" fmla="*/ 560683 h 1132693"/>
                <a:gd name="connsiteX30" fmla="*/ 521322 w 963213"/>
                <a:gd name="connsiteY30" fmla="*/ 464404 h 1132693"/>
                <a:gd name="connsiteX31" fmla="*/ 647334 w 963213"/>
                <a:gd name="connsiteY31" fmla="*/ 464404 h 1132693"/>
                <a:gd name="connsiteX32" fmla="*/ 753524 w 963213"/>
                <a:gd name="connsiteY32" fmla="*/ 378036 h 1132693"/>
                <a:gd name="connsiteX33" fmla="*/ 705385 w 963213"/>
                <a:gd name="connsiteY33" fmla="*/ 287421 h 1132693"/>
                <a:gd name="connsiteX34" fmla="*/ 705385 w 963213"/>
                <a:gd name="connsiteY34" fmla="*/ 283173 h 1132693"/>
                <a:gd name="connsiteX35" fmla="*/ 645454 w 963213"/>
                <a:gd name="connsiteY35" fmla="*/ 194372 h 1132693"/>
                <a:gd name="connsiteX36" fmla="*/ 612698 w 963213"/>
                <a:gd name="connsiteY36" fmla="*/ 187886 h 1132693"/>
                <a:gd name="connsiteX37" fmla="*/ 597376 w 963213"/>
                <a:gd name="connsiteY37" fmla="*/ 179605 h 1132693"/>
                <a:gd name="connsiteX38" fmla="*/ 578311 w 963213"/>
                <a:gd name="connsiteY38" fmla="*/ 149728 h 1132693"/>
                <a:gd name="connsiteX39" fmla="*/ 539728 w 963213"/>
                <a:gd name="connsiteY39" fmla="*/ 127428 h 1132693"/>
                <a:gd name="connsiteX40" fmla="*/ 454776 w 963213"/>
                <a:gd name="connsiteY40" fmla="*/ 140170 h 1132693"/>
                <a:gd name="connsiteX41" fmla="*/ 382568 w 963213"/>
                <a:gd name="connsiteY41" fmla="*/ 114685 h 1132693"/>
                <a:gd name="connsiteX0" fmla="*/ 425751 w 963213"/>
                <a:gd name="connsiteY0" fmla="*/ 0 h 1132693"/>
                <a:gd name="connsiteX1" fmla="*/ 643087 w 963213"/>
                <a:gd name="connsiteY1" fmla="*/ 59466 h 1132693"/>
                <a:gd name="connsiteX2" fmla="*/ 851219 w 963213"/>
                <a:gd name="connsiteY2" fmla="*/ 438918 h 1132693"/>
                <a:gd name="connsiteX3" fmla="*/ 851219 w 963213"/>
                <a:gd name="connsiteY3" fmla="*/ 444582 h 1132693"/>
                <a:gd name="connsiteX4" fmla="*/ 948914 w 963213"/>
                <a:gd name="connsiteY4" fmla="*/ 613071 h 1132693"/>
                <a:gd name="connsiteX5" fmla="*/ 913517 w 963213"/>
                <a:gd name="connsiteY5" fmla="*/ 710765 h 1132693"/>
                <a:gd name="connsiteX6" fmla="*/ 851219 w 963213"/>
                <a:gd name="connsiteY6" fmla="*/ 710765 h 1132693"/>
                <a:gd name="connsiteX7" fmla="*/ 851219 w 963213"/>
                <a:gd name="connsiteY7" fmla="*/ 795717 h 1132693"/>
                <a:gd name="connsiteX8" fmla="*/ 803079 w 963213"/>
                <a:gd name="connsiteY8" fmla="*/ 914650 h 1132693"/>
                <a:gd name="connsiteX9" fmla="*/ 684147 w 963213"/>
                <a:gd name="connsiteY9" fmla="*/ 964205 h 1132693"/>
                <a:gd name="connsiteX10" fmla="*/ 614769 w 963213"/>
                <a:gd name="connsiteY10" fmla="*/ 964205 h 1132693"/>
                <a:gd name="connsiteX11" fmla="*/ 614769 w 963213"/>
                <a:gd name="connsiteY11" fmla="*/ 1132693 h 1132693"/>
                <a:gd name="connsiteX12" fmla="*/ 167355 w 963213"/>
                <a:gd name="connsiteY12" fmla="*/ 1132693 h 1132693"/>
                <a:gd name="connsiteX13" fmla="*/ 167355 w 963213"/>
                <a:gd name="connsiteY13" fmla="*/ 778726 h 1132693"/>
                <a:gd name="connsiteX14" fmla="*/ 284 w 963213"/>
                <a:gd name="connsiteY14" fmla="*/ 438918 h 1132693"/>
                <a:gd name="connsiteX15" fmla="*/ 208415 w 963213"/>
                <a:gd name="connsiteY15" fmla="*/ 59466 h 1132693"/>
                <a:gd name="connsiteX16" fmla="*/ 425751 w 963213"/>
                <a:gd name="connsiteY16" fmla="*/ 0 h 1132693"/>
                <a:gd name="connsiteX17" fmla="*/ 382568 w 963213"/>
                <a:gd name="connsiteY17" fmla="*/ 114685 h 1132693"/>
                <a:gd name="connsiteX18" fmla="*/ 314606 w 963213"/>
                <a:gd name="connsiteY18" fmla="*/ 148666 h 1132693"/>
                <a:gd name="connsiteX19" fmla="*/ 291951 w 963213"/>
                <a:gd name="connsiteY19" fmla="*/ 145835 h 1132693"/>
                <a:gd name="connsiteX20" fmla="*/ 199920 w 963213"/>
                <a:gd name="connsiteY20" fmla="*/ 210964 h 1132693"/>
                <a:gd name="connsiteX21" fmla="*/ 122047 w 963213"/>
                <a:gd name="connsiteY21" fmla="*/ 304411 h 1132693"/>
                <a:gd name="connsiteX22" fmla="*/ 126295 w 963213"/>
                <a:gd name="connsiteY22" fmla="*/ 334144 h 1132693"/>
                <a:gd name="connsiteX23" fmla="*/ 122047 w 963213"/>
                <a:gd name="connsiteY23" fmla="*/ 447414 h 1132693"/>
                <a:gd name="connsiteX24" fmla="*/ 123463 w 963213"/>
                <a:gd name="connsiteY24" fmla="*/ 457325 h 1132693"/>
                <a:gd name="connsiteX25" fmla="*/ 212664 w 963213"/>
                <a:gd name="connsiteY25" fmla="*/ 552188 h 1132693"/>
                <a:gd name="connsiteX26" fmla="*/ 269298 w 963213"/>
                <a:gd name="connsiteY26" fmla="*/ 665457 h 1132693"/>
                <a:gd name="connsiteX27" fmla="*/ 423628 w 963213"/>
                <a:gd name="connsiteY27" fmla="*/ 665457 h 1132693"/>
                <a:gd name="connsiteX28" fmla="*/ 423628 w 963213"/>
                <a:gd name="connsiteY28" fmla="*/ 560683 h 1132693"/>
                <a:gd name="connsiteX29" fmla="*/ 521322 w 963213"/>
                <a:gd name="connsiteY29" fmla="*/ 464404 h 1132693"/>
                <a:gd name="connsiteX30" fmla="*/ 647334 w 963213"/>
                <a:gd name="connsiteY30" fmla="*/ 464404 h 1132693"/>
                <a:gd name="connsiteX31" fmla="*/ 753524 w 963213"/>
                <a:gd name="connsiteY31" fmla="*/ 378036 h 1132693"/>
                <a:gd name="connsiteX32" fmla="*/ 705385 w 963213"/>
                <a:gd name="connsiteY32" fmla="*/ 287421 h 1132693"/>
                <a:gd name="connsiteX33" fmla="*/ 705385 w 963213"/>
                <a:gd name="connsiteY33" fmla="*/ 283173 h 1132693"/>
                <a:gd name="connsiteX34" fmla="*/ 645454 w 963213"/>
                <a:gd name="connsiteY34" fmla="*/ 194372 h 1132693"/>
                <a:gd name="connsiteX35" fmla="*/ 612698 w 963213"/>
                <a:gd name="connsiteY35" fmla="*/ 187886 h 1132693"/>
                <a:gd name="connsiteX36" fmla="*/ 597376 w 963213"/>
                <a:gd name="connsiteY36" fmla="*/ 179605 h 1132693"/>
                <a:gd name="connsiteX37" fmla="*/ 578311 w 963213"/>
                <a:gd name="connsiteY37" fmla="*/ 149728 h 1132693"/>
                <a:gd name="connsiteX38" fmla="*/ 539728 w 963213"/>
                <a:gd name="connsiteY38" fmla="*/ 127428 h 1132693"/>
                <a:gd name="connsiteX39" fmla="*/ 454776 w 963213"/>
                <a:gd name="connsiteY39" fmla="*/ 140170 h 1132693"/>
                <a:gd name="connsiteX40" fmla="*/ 382568 w 963213"/>
                <a:gd name="connsiteY40" fmla="*/ 114685 h 113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3213" h="1132693">
                  <a:moveTo>
                    <a:pt x="425751" y="0"/>
                  </a:moveTo>
                  <a:cubicBezTo>
                    <a:pt x="500793" y="0"/>
                    <a:pt x="575834" y="19822"/>
                    <a:pt x="643087" y="59466"/>
                  </a:cubicBezTo>
                  <a:cubicBezTo>
                    <a:pt x="777594" y="137339"/>
                    <a:pt x="856883" y="283173"/>
                    <a:pt x="851219" y="438918"/>
                  </a:cubicBezTo>
                  <a:lnTo>
                    <a:pt x="851219" y="444582"/>
                  </a:lnTo>
                  <a:lnTo>
                    <a:pt x="948914" y="613071"/>
                  </a:lnTo>
                  <a:cubicBezTo>
                    <a:pt x="982895" y="665457"/>
                    <a:pt x="950330" y="707933"/>
                    <a:pt x="913517" y="710765"/>
                  </a:cubicBezTo>
                  <a:lnTo>
                    <a:pt x="851219" y="710765"/>
                  </a:lnTo>
                  <a:lnTo>
                    <a:pt x="851219" y="795717"/>
                  </a:lnTo>
                  <a:cubicBezTo>
                    <a:pt x="851219" y="839609"/>
                    <a:pt x="834228" y="883501"/>
                    <a:pt x="803079" y="914650"/>
                  </a:cubicBezTo>
                  <a:cubicBezTo>
                    <a:pt x="771931" y="947214"/>
                    <a:pt x="729455" y="964205"/>
                    <a:pt x="684147" y="964205"/>
                  </a:cubicBezTo>
                  <a:lnTo>
                    <a:pt x="614769" y="964205"/>
                  </a:lnTo>
                  <a:lnTo>
                    <a:pt x="614769" y="1132693"/>
                  </a:lnTo>
                  <a:lnTo>
                    <a:pt x="167355" y="1132693"/>
                  </a:lnTo>
                  <a:lnTo>
                    <a:pt x="167355" y="778726"/>
                  </a:lnTo>
                  <a:cubicBezTo>
                    <a:pt x="61166" y="698023"/>
                    <a:pt x="284" y="572010"/>
                    <a:pt x="284" y="438918"/>
                  </a:cubicBezTo>
                  <a:cubicBezTo>
                    <a:pt x="-5381" y="283173"/>
                    <a:pt x="73908" y="137339"/>
                    <a:pt x="208415" y="59466"/>
                  </a:cubicBezTo>
                  <a:cubicBezTo>
                    <a:pt x="275669" y="19822"/>
                    <a:pt x="350710" y="0"/>
                    <a:pt x="425751" y="0"/>
                  </a:cubicBezTo>
                  <a:close/>
                  <a:moveTo>
                    <a:pt x="382568" y="114685"/>
                  </a:moveTo>
                  <a:cubicBezTo>
                    <a:pt x="355666" y="117517"/>
                    <a:pt x="331596" y="128844"/>
                    <a:pt x="314606" y="148666"/>
                  </a:cubicBezTo>
                  <a:cubicBezTo>
                    <a:pt x="307527" y="147251"/>
                    <a:pt x="299032" y="145835"/>
                    <a:pt x="291951" y="145835"/>
                  </a:cubicBezTo>
                  <a:cubicBezTo>
                    <a:pt x="250891" y="144418"/>
                    <a:pt x="214080" y="171320"/>
                    <a:pt x="199920" y="210964"/>
                  </a:cubicBezTo>
                  <a:cubicBezTo>
                    <a:pt x="154613" y="219459"/>
                    <a:pt x="122047" y="259103"/>
                    <a:pt x="122047" y="304411"/>
                  </a:cubicBezTo>
                  <a:cubicBezTo>
                    <a:pt x="122047" y="314323"/>
                    <a:pt x="123463" y="324234"/>
                    <a:pt x="126295" y="334144"/>
                  </a:cubicBezTo>
                  <a:cubicBezTo>
                    <a:pt x="99394" y="366710"/>
                    <a:pt x="97978" y="413433"/>
                    <a:pt x="122047" y="447414"/>
                  </a:cubicBezTo>
                  <a:cubicBezTo>
                    <a:pt x="122047" y="450246"/>
                    <a:pt x="122047" y="454493"/>
                    <a:pt x="123463" y="457325"/>
                  </a:cubicBezTo>
                  <a:cubicBezTo>
                    <a:pt x="136207" y="516791"/>
                    <a:pt x="191425" y="546524"/>
                    <a:pt x="212664" y="552188"/>
                  </a:cubicBezTo>
                  <a:cubicBezTo>
                    <a:pt x="218327" y="555019"/>
                    <a:pt x="269298" y="560683"/>
                    <a:pt x="269298" y="665457"/>
                  </a:cubicBezTo>
                  <a:lnTo>
                    <a:pt x="423628" y="665457"/>
                  </a:lnTo>
                  <a:lnTo>
                    <a:pt x="423628" y="560683"/>
                  </a:lnTo>
                  <a:cubicBezTo>
                    <a:pt x="423628" y="506880"/>
                    <a:pt x="467520" y="464404"/>
                    <a:pt x="521322" y="464404"/>
                  </a:cubicBezTo>
                  <a:lnTo>
                    <a:pt x="647334" y="464404"/>
                  </a:lnTo>
                  <a:cubicBezTo>
                    <a:pt x="698305" y="465820"/>
                    <a:pt x="742197" y="427591"/>
                    <a:pt x="753524" y="378036"/>
                  </a:cubicBezTo>
                  <a:cubicBezTo>
                    <a:pt x="756356" y="341224"/>
                    <a:pt x="737950" y="305827"/>
                    <a:pt x="705385" y="287421"/>
                  </a:cubicBezTo>
                  <a:lnTo>
                    <a:pt x="705385" y="283173"/>
                  </a:lnTo>
                  <a:cubicBezTo>
                    <a:pt x="704323" y="242821"/>
                    <a:pt x="680165" y="208840"/>
                    <a:pt x="645454" y="194372"/>
                  </a:cubicBezTo>
                  <a:lnTo>
                    <a:pt x="612698" y="187886"/>
                  </a:lnTo>
                  <a:lnTo>
                    <a:pt x="597376" y="179605"/>
                  </a:lnTo>
                  <a:lnTo>
                    <a:pt x="578311" y="149728"/>
                  </a:lnTo>
                  <a:cubicBezTo>
                    <a:pt x="567692" y="139463"/>
                    <a:pt x="554595" y="131675"/>
                    <a:pt x="539728" y="127428"/>
                  </a:cubicBezTo>
                  <a:cubicBezTo>
                    <a:pt x="511411" y="118933"/>
                    <a:pt x="480262" y="123180"/>
                    <a:pt x="454776" y="140170"/>
                  </a:cubicBezTo>
                  <a:cubicBezTo>
                    <a:pt x="434955" y="121765"/>
                    <a:pt x="409468" y="113270"/>
                    <a:pt x="382568" y="1146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Kuva 28">
              <a:extLst>
                <a:ext uri="{FF2B5EF4-FFF2-40B4-BE49-F238E27FC236}">
                  <a16:creationId xmlns:a16="http://schemas.microsoft.com/office/drawing/2014/main" id="{BB807FD2-67BF-443E-9ABA-9F0F39A63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7" t="13213" r="11712" b="18830"/>
            <a:stretch/>
          </p:blipFill>
          <p:spPr>
            <a:xfrm>
              <a:off x="7544485" y="1335224"/>
              <a:ext cx="612697" cy="626122"/>
            </a:xfrm>
            <a:prstGeom prst="rect">
              <a:avLst/>
            </a:prstGeom>
          </p:spPr>
        </p:pic>
        <p:pic>
          <p:nvPicPr>
            <p:cNvPr id="126" name="Kuva 125" descr="Yhteydet">
              <a:extLst>
                <a:ext uri="{FF2B5EF4-FFF2-40B4-BE49-F238E27FC236}">
                  <a16:creationId xmlns:a16="http://schemas.microsoft.com/office/drawing/2014/main" id="{1AD4E181-2A1E-4FFD-B154-1579BBEE1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555938" y="1368801"/>
              <a:ext cx="562275" cy="545151"/>
            </a:xfrm>
            <a:prstGeom prst="rect">
              <a:avLst/>
            </a:prstGeom>
          </p:spPr>
        </p:pic>
        <p:pic>
          <p:nvPicPr>
            <p:cNvPr id="45" name="Kuva 44">
              <a:extLst>
                <a:ext uri="{FF2B5EF4-FFF2-40B4-BE49-F238E27FC236}">
                  <a16:creationId xmlns:a16="http://schemas.microsoft.com/office/drawing/2014/main" id="{7E595B55-CC88-C28C-3BA0-7D8BF525A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3" t="12363" r="12674" b="19680"/>
            <a:stretch/>
          </p:blipFill>
          <p:spPr>
            <a:xfrm>
              <a:off x="10077673" y="1962139"/>
              <a:ext cx="628462" cy="622829"/>
            </a:xfrm>
            <a:prstGeom prst="rect">
              <a:avLst/>
            </a:prstGeom>
          </p:spPr>
        </p:pic>
        <p:pic>
          <p:nvPicPr>
            <p:cNvPr id="48" name="Kuva 48" descr="Lisää tasaisella täytöllä">
              <a:extLst>
                <a:ext uri="{FF2B5EF4-FFF2-40B4-BE49-F238E27FC236}">
                  <a16:creationId xmlns:a16="http://schemas.microsoft.com/office/drawing/2014/main" id="{6EE91147-6131-BB94-4DDC-6AF763DC0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0183906" y="2066364"/>
              <a:ext cx="430306" cy="430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3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Ryhmä 45">
            <a:extLst>
              <a:ext uri="{FF2B5EF4-FFF2-40B4-BE49-F238E27FC236}">
                <a16:creationId xmlns:a16="http://schemas.microsoft.com/office/drawing/2014/main" id="{9DFC6654-CAA1-4410-8E22-74C819398EF1}"/>
              </a:ext>
            </a:extLst>
          </p:cNvPr>
          <p:cNvGrpSpPr/>
          <p:nvPr/>
        </p:nvGrpSpPr>
        <p:grpSpPr>
          <a:xfrm>
            <a:off x="7560748" y="1822433"/>
            <a:ext cx="2788574" cy="706955"/>
            <a:chOff x="7560748" y="1822433"/>
            <a:chExt cx="2788574" cy="706955"/>
          </a:xfrm>
        </p:grpSpPr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B76BCE26-9FA8-4A89-8913-C9EF2AED57B5}"/>
                </a:ext>
              </a:extLst>
            </p:cNvPr>
            <p:cNvSpPr/>
            <p:nvPr/>
          </p:nvSpPr>
          <p:spPr>
            <a:xfrm>
              <a:off x="7560748" y="1822433"/>
              <a:ext cx="2788574" cy="686002"/>
            </a:xfrm>
            <a:custGeom>
              <a:avLst/>
              <a:gdLst>
                <a:gd name="connsiteX0" fmla="*/ 0 w 2788574"/>
                <a:gd name="connsiteY0" fmla="*/ 0 h 686002"/>
                <a:gd name="connsiteX1" fmla="*/ 2445573 w 2788574"/>
                <a:gd name="connsiteY1" fmla="*/ 0 h 686002"/>
                <a:gd name="connsiteX2" fmla="*/ 2461915 w 2788574"/>
                <a:gd name="connsiteY2" fmla="*/ 0 h 686002"/>
                <a:gd name="connsiteX3" fmla="*/ 2461915 w 2788574"/>
                <a:gd name="connsiteY3" fmla="*/ 1648 h 686002"/>
                <a:gd name="connsiteX4" fmla="*/ 2514700 w 2788574"/>
                <a:gd name="connsiteY4" fmla="*/ 6969 h 686002"/>
                <a:gd name="connsiteX5" fmla="*/ 2788574 w 2788574"/>
                <a:gd name="connsiteY5" fmla="*/ 343001 h 686002"/>
                <a:gd name="connsiteX6" fmla="*/ 2445573 w 2788574"/>
                <a:gd name="connsiteY6" fmla="*/ 686002 h 686002"/>
                <a:gd name="connsiteX7" fmla="*/ 2406846 w 2788574"/>
                <a:gd name="connsiteY7" fmla="*/ 682098 h 686002"/>
                <a:gd name="connsiteX8" fmla="*/ 0 w 2788574"/>
                <a:gd name="connsiteY8" fmla="*/ 682098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574" h="686002">
                  <a:moveTo>
                    <a:pt x="0" y="0"/>
                  </a:moveTo>
                  <a:lnTo>
                    <a:pt x="2445573" y="0"/>
                  </a:lnTo>
                  <a:lnTo>
                    <a:pt x="2461915" y="0"/>
                  </a:lnTo>
                  <a:lnTo>
                    <a:pt x="2461915" y="1648"/>
                  </a:lnTo>
                  <a:lnTo>
                    <a:pt x="2514700" y="6969"/>
                  </a:lnTo>
                  <a:cubicBezTo>
                    <a:pt x="2670999" y="38952"/>
                    <a:pt x="2788574" y="177247"/>
                    <a:pt x="2788574" y="343001"/>
                  </a:cubicBezTo>
                  <a:cubicBezTo>
                    <a:pt x="2788574" y="532435"/>
                    <a:pt x="2635007" y="686002"/>
                    <a:pt x="2445573" y="686002"/>
                  </a:cubicBezTo>
                  <a:lnTo>
                    <a:pt x="2406846" y="682098"/>
                  </a:lnTo>
                  <a:lnTo>
                    <a:pt x="0" y="6820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09" name="Kuva 108" descr="Asiakaspalaute">
              <a:extLst>
                <a:ext uri="{FF2B5EF4-FFF2-40B4-BE49-F238E27FC236}">
                  <a16:creationId xmlns:a16="http://schemas.microsoft.com/office/drawing/2014/main" id="{C44D02BC-0835-4803-ABC9-BB12B8B39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4512" y="1836656"/>
              <a:ext cx="657555" cy="657555"/>
            </a:xfrm>
            <a:prstGeom prst="rect">
              <a:avLst/>
            </a:prstGeom>
          </p:spPr>
        </p:pic>
        <p:pic>
          <p:nvPicPr>
            <p:cNvPr id="10" name="Kuva 9" descr="Näyttö">
              <a:extLst>
                <a:ext uri="{FF2B5EF4-FFF2-40B4-BE49-F238E27FC236}">
                  <a16:creationId xmlns:a16="http://schemas.microsoft.com/office/drawing/2014/main" id="{BCE3D1A4-29BD-4F60-81E0-341595667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39863" y="1835694"/>
              <a:ext cx="693694" cy="693694"/>
            </a:xfrm>
            <a:prstGeom prst="rect">
              <a:avLst/>
            </a:prstGeom>
          </p:spPr>
        </p:pic>
        <p:pic>
          <p:nvPicPr>
            <p:cNvPr id="12" name="Kuva 11" descr="Älypuhelin">
              <a:extLst>
                <a:ext uri="{FF2B5EF4-FFF2-40B4-BE49-F238E27FC236}">
                  <a16:creationId xmlns:a16="http://schemas.microsoft.com/office/drawing/2014/main" id="{8308F697-9657-494D-A149-960840E53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86759">
              <a:off x="8952333" y="1926710"/>
              <a:ext cx="490519" cy="490519"/>
            </a:xfrm>
            <a:prstGeom prst="rect">
              <a:avLst/>
            </a:prstGeom>
          </p:spPr>
        </p:pic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67C24C3A-6C78-410B-A98F-9718ECDF0604}"/>
                </a:ext>
              </a:extLst>
            </p:cNvPr>
            <p:cNvGrpSpPr/>
            <p:nvPr/>
          </p:nvGrpSpPr>
          <p:grpSpPr>
            <a:xfrm rot="10800000">
              <a:off x="8907159" y="1972072"/>
              <a:ext cx="153368" cy="361950"/>
              <a:chOff x="4696786" y="3328656"/>
              <a:chExt cx="153368" cy="361950"/>
            </a:xfrm>
            <a:solidFill>
              <a:schemeClr val="accent1"/>
            </a:solidFill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BA518041-F519-4ECC-98B4-8F5709F95D1A}"/>
                  </a:ext>
                </a:extLst>
              </p:cNvPr>
              <p:cNvSpPr/>
              <p:nvPr/>
            </p:nvSpPr>
            <p:spPr>
              <a:xfrm>
                <a:off x="4745379" y="3328656"/>
                <a:ext cx="104775" cy="361950"/>
              </a:xfrm>
              <a:custGeom>
                <a:avLst/>
                <a:gdLst>
                  <a:gd name="connsiteX0" fmla="*/ 63246 w 104775"/>
                  <a:gd name="connsiteY0" fmla="*/ 198596 h 361950"/>
                  <a:gd name="connsiteX1" fmla="*/ 7144 w 104775"/>
                  <a:gd name="connsiteY1" fmla="*/ 332899 h 361950"/>
                  <a:gd name="connsiteX2" fmla="*/ 32099 w 104775"/>
                  <a:gd name="connsiteY2" fmla="*/ 361474 h 361950"/>
                  <a:gd name="connsiteX3" fmla="*/ 38005 w 104775"/>
                  <a:gd name="connsiteY3" fmla="*/ 7144 h 361950"/>
                  <a:gd name="connsiteX4" fmla="*/ 9430 w 104775"/>
                  <a:gd name="connsiteY4" fmla="*/ 31718 h 361950"/>
                  <a:gd name="connsiteX5" fmla="*/ 63246 w 104775"/>
                  <a:gd name="connsiteY5" fmla="*/ 198596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361950">
                    <a:moveTo>
                      <a:pt x="63246" y="198596"/>
                    </a:moveTo>
                    <a:cubicBezTo>
                      <a:pt x="59726" y="248292"/>
                      <a:pt x="40019" y="295466"/>
                      <a:pt x="7144" y="332899"/>
                    </a:cubicBezTo>
                    <a:lnTo>
                      <a:pt x="32099" y="361474"/>
                    </a:lnTo>
                    <a:cubicBezTo>
                      <a:pt x="123596" y="261935"/>
                      <a:pt x="126134" y="109677"/>
                      <a:pt x="38005" y="7144"/>
                    </a:cubicBezTo>
                    <a:lnTo>
                      <a:pt x="9430" y="31718"/>
                    </a:lnTo>
                    <a:cubicBezTo>
                      <a:pt x="48837" y="77980"/>
                      <a:pt x="68202" y="138029"/>
                      <a:pt x="63246" y="1985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FDB6C604-F2C5-4D51-B598-5EC937A46242}"/>
                  </a:ext>
                </a:extLst>
              </p:cNvPr>
              <p:cNvSpPr/>
              <p:nvPr/>
            </p:nvSpPr>
            <p:spPr>
              <a:xfrm>
                <a:off x="4696786" y="3379139"/>
                <a:ext cx="85725" cy="257175"/>
              </a:xfrm>
              <a:custGeom>
                <a:avLst/>
                <a:gdLst>
                  <a:gd name="connsiteX0" fmla="*/ 43625 w 85725"/>
                  <a:gd name="connsiteY0" fmla="*/ 142399 h 257175"/>
                  <a:gd name="connsiteX1" fmla="*/ 12478 w 85725"/>
                  <a:gd name="connsiteY1" fmla="*/ 223552 h 257175"/>
                  <a:gd name="connsiteX2" fmla="*/ 37624 w 85725"/>
                  <a:gd name="connsiteY2" fmla="*/ 252793 h 257175"/>
                  <a:gd name="connsiteX3" fmla="*/ 35719 w 85725"/>
                  <a:gd name="connsiteY3" fmla="*/ 7144 h 257175"/>
                  <a:gd name="connsiteX4" fmla="*/ 7144 w 85725"/>
                  <a:gd name="connsiteY4" fmla="*/ 31718 h 257175"/>
                  <a:gd name="connsiteX5" fmla="*/ 43625 w 85725"/>
                  <a:gd name="connsiteY5" fmla="*/ 14239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257175">
                    <a:moveTo>
                      <a:pt x="43625" y="142399"/>
                    </a:moveTo>
                    <a:cubicBezTo>
                      <a:pt x="41418" y="171917"/>
                      <a:pt x="30587" y="200136"/>
                      <a:pt x="12478" y="223552"/>
                    </a:cubicBezTo>
                    <a:lnTo>
                      <a:pt x="37624" y="252793"/>
                    </a:lnTo>
                    <a:cubicBezTo>
                      <a:pt x="97717" y="181667"/>
                      <a:pt x="96908" y="77330"/>
                      <a:pt x="35719" y="7144"/>
                    </a:cubicBezTo>
                    <a:lnTo>
                      <a:pt x="7144" y="31718"/>
                    </a:lnTo>
                    <a:cubicBezTo>
                      <a:pt x="33561" y="62279"/>
                      <a:pt x="46693" y="102118"/>
                      <a:pt x="43625" y="1423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127" name="Kuva 126" descr="Puhelinkeskus">
              <a:extLst>
                <a:ext uri="{FF2B5EF4-FFF2-40B4-BE49-F238E27FC236}">
                  <a16:creationId xmlns:a16="http://schemas.microsoft.com/office/drawing/2014/main" id="{255D2FE6-2CA8-4037-A7E5-24DFE1BE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67619" y="1936819"/>
              <a:ext cx="550830" cy="550830"/>
            </a:xfrm>
            <a:prstGeom prst="rect">
              <a:avLst/>
            </a:prstGeom>
          </p:spPr>
        </p:pic>
      </p:grpSp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FB149AAD-2155-48BB-B41A-E42C067CC8D5}"/>
              </a:ext>
            </a:extLst>
          </p:cNvPr>
          <p:cNvGrpSpPr/>
          <p:nvPr/>
        </p:nvGrpSpPr>
        <p:grpSpPr>
          <a:xfrm>
            <a:off x="9525689" y="3572255"/>
            <a:ext cx="2145649" cy="665873"/>
            <a:chOff x="9782864" y="3572255"/>
            <a:chExt cx="2145649" cy="665873"/>
          </a:xfrm>
        </p:grpSpPr>
        <p:sp>
          <p:nvSpPr>
            <p:cNvPr id="173" name="Vapaamuotoinen: Muoto 172">
              <a:extLst>
                <a:ext uri="{FF2B5EF4-FFF2-40B4-BE49-F238E27FC236}">
                  <a16:creationId xmlns:a16="http://schemas.microsoft.com/office/drawing/2014/main" id="{31F07AAB-9230-43D9-879A-4584D0B4EA3F}"/>
                </a:ext>
              </a:extLst>
            </p:cNvPr>
            <p:cNvSpPr/>
            <p:nvPr/>
          </p:nvSpPr>
          <p:spPr>
            <a:xfrm>
              <a:off x="9782864" y="3574902"/>
              <a:ext cx="2145649" cy="663226"/>
            </a:xfrm>
            <a:custGeom>
              <a:avLst/>
              <a:gdLst>
                <a:gd name="connsiteX0" fmla="*/ 0 w 2145649"/>
                <a:gd name="connsiteY0" fmla="*/ 0 h 663226"/>
                <a:gd name="connsiteX1" fmla="*/ 1814036 w 2145649"/>
                <a:gd name="connsiteY1" fmla="*/ 0 h 663226"/>
                <a:gd name="connsiteX2" fmla="*/ 1835153 w 2145649"/>
                <a:gd name="connsiteY2" fmla="*/ 0 h 663226"/>
                <a:gd name="connsiteX3" fmla="*/ 1835153 w 2145649"/>
                <a:gd name="connsiteY3" fmla="*/ 2129 h 663226"/>
                <a:gd name="connsiteX4" fmla="*/ 1880868 w 2145649"/>
                <a:gd name="connsiteY4" fmla="*/ 6737 h 663226"/>
                <a:gd name="connsiteX5" fmla="*/ 2145649 w 2145649"/>
                <a:gd name="connsiteY5" fmla="*/ 331613 h 663226"/>
                <a:gd name="connsiteX6" fmla="*/ 1880868 w 2145649"/>
                <a:gd name="connsiteY6" fmla="*/ 656489 h 663226"/>
                <a:gd name="connsiteX7" fmla="*/ 1835153 w 2145649"/>
                <a:gd name="connsiteY7" fmla="*/ 661097 h 663226"/>
                <a:gd name="connsiteX8" fmla="*/ 1835153 w 2145649"/>
                <a:gd name="connsiteY8" fmla="*/ 662768 h 663226"/>
                <a:gd name="connsiteX9" fmla="*/ 1818579 w 2145649"/>
                <a:gd name="connsiteY9" fmla="*/ 662768 h 663226"/>
                <a:gd name="connsiteX10" fmla="*/ 1814036 w 2145649"/>
                <a:gd name="connsiteY10" fmla="*/ 663226 h 663226"/>
                <a:gd name="connsiteX11" fmla="*/ 1809493 w 2145649"/>
                <a:gd name="connsiteY11" fmla="*/ 662768 h 663226"/>
                <a:gd name="connsiteX12" fmla="*/ 0 w 2145649"/>
                <a:gd name="connsiteY12" fmla="*/ 662768 h 6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5649" h="663226">
                  <a:moveTo>
                    <a:pt x="0" y="0"/>
                  </a:moveTo>
                  <a:lnTo>
                    <a:pt x="1814036" y="0"/>
                  </a:lnTo>
                  <a:lnTo>
                    <a:pt x="1835153" y="0"/>
                  </a:lnTo>
                  <a:lnTo>
                    <a:pt x="1835153" y="2129"/>
                  </a:lnTo>
                  <a:lnTo>
                    <a:pt x="1880868" y="6737"/>
                  </a:lnTo>
                  <a:cubicBezTo>
                    <a:pt x="2031978" y="37659"/>
                    <a:pt x="2145649" y="171361"/>
                    <a:pt x="2145649" y="331613"/>
                  </a:cubicBezTo>
                  <a:cubicBezTo>
                    <a:pt x="2145649" y="491865"/>
                    <a:pt x="2031978" y="625567"/>
                    <a:pt x="1880868" y="656489"/>
                  </a:cubicBezTo>
                  <a:lnTo>
                    <a:pt x="1835153" y="661097"/>
                  </a:lnTo>
                  <a:lnTo>
                    <a:pt x="1835153" y="662768"/>
                  </a:lnTo>
                  <a:lnTo>
                    <a:pt x="1818579" y="662768"/>
                  </a:lnTo>
                  <a:lnTo>
                    <a:pt x="1814036" y="663226"/>
                  </a:lnTo>
                  <a:lnTo>
                    <a:pt x="1809493" y="662768"/>
                  </a:lnTo>
                  <a:lnTo>
                    <a:pt x="0" y="6627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78" name="Kuva 177" descr="Nimikyltti">
              <a:extLst>
                <a:ext uri="{FF2B5EF4-FFF2-40B4-BE49-F238E27FC236}">
                  <a16:creationId xmlns:a16="http://schemas.microsoft.com/office/drawing/2014/main" id="{BCD3EB35-5010-4952-B14E-927B7B244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200109" y="3572255"/>
              <a:ext cx="623625" cy="623625"/>
            </a:xfrm>
            <a:prstGeom prst="rect">
              <a:avLst/>
            </a:prstGeom>
          </p:spPr>
        </p:pic>
        <p:pic>
          <p:nvPicPr>
            <p:cNvPr id="181" name="Kuva 180" descr="Hammas">
              <a:extLst>
                <a:ext uri="{FF2B5EF4-FFF2-40B4-BE49-F238E27FC236}">
                  <a16:creationId xmlns:a16="http://schemas.microsoft.com/office/drawing/2014/main" id="{215C3548-9E60-4F7E-9CEF-A8C10C1B9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745432" y="3589786"/>
              <a:ext cx="616404" cy="616404"/>
            </a:xfrm>
            <a:prstGeom prst="rect">
              <a:avLst/>
            </a:prstGeom>
          </p:spPr>
        </p:pic>
        <p:pic>
          <p:nvPicPr>
            <p:cNvPr id="182" name="Kuva 181" descr="Stetoskooppi">
              <a:extLst>
                <a:ext uri="{FF2B5EF4-FFF2-40B4-BE49-F238E27FC236}">
                  <a16:creationId xmlns:a16="http://schemas.microsoft.com/office/drawing/2014/main" id="{3C07C8E9-48C4-4150-A381-637B8FFD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36506" y="3588782"/>
              <a:ext cx="600903" cy="600903"/>
            </a:xfrm>
            <a:prstGeom prst="rect">
              <a:avLst/>
            </a:prstGeom>
          </p:spPr>
        </p:pic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64169773-90FC-4B4B-83C2-225C54597352}"/>
              </a:ext>
            </a:extLst>
          </p:cNvPr>
          <p:cNvGrpSpPr/>
          <p:nvPr/>
        </p:nvGrpSpPr>
        <p:grpSpPr>
          <a:xfrm>
            <a:off x="7715958" y="5248778"/>
            <a:ext cx="2788574" cy="728999"/>
            <a:chOff x="7973133" y="5248778"/>
            <a:chExt cx="2788574" cy="728999"/>
          </a:xfrm>
        </p:grpSpPr>
        <p:sp>
          <p:nvSpPr>
            <p:cNvPr id="159" name="Vapaamuotoinen: Muoto 158">
              <a:extLst>
                <a:ext uri="{FF2B5EF4-FFF2-40B4-BE49-F238E27FC236}">
                  <a16:creationId xmlns:a16="http://schemas.microsoft.com/office/drawing/2014/main" id="{7D591639-56FF-4226-8C88-6D9E74DAA403}"/>
                </a:ext>
              </a:extLst>
            </p:cNvPr>
            <p:cNvSpPr/>
            <p:nvPr/>
          </p:nvSpPr>
          <p:spPr>
            <a:xfrm>
              <a:off x="7973133" y="5291775"/>
              <a:ext cx="2788574" cy="686002"/>
            </a:xfrm>
            <a:custGeom>
              <a:avLst/>
              <a:gdLst>
                <a:gd name="connsiteX0" fmla="*/ 0 w 2788574"/>
                <a:gd name="connsiteY0" fmla="*/ 0 h 686002"/>
                <a:gd name="connsiteX1" fmla="*/ 2445573 w 2788574"/>
                <a:gd name="connsiteY1" fmla="*/ 0 h 686002"/>
                <a:gd name="connsiteX2" fmla="*/ 2461915 w 2788574"/>
                <a:gd name="connsiteY2" fmla="*/ 0 h 686002"/>
                <a:gd name="connsiteX3" fmla="*/ 2461915 w 2788574"/>
                <a:gd name="connsiteY3" fmla="*/ 1648 h 686002"/>
                <a:gd name="connsiteX4" fmla="*/ 2514700 w 2788574"/>
                <a:gd name="connsiteY4" fmla="*/ 6969 h 686002"/>
                <a:gd name="connsiteX5" fmla="*/ 2788574 w 2788574"/>
                <a:gd name="connsiteY5" fmla="*/ 343001 h 686002"/>
                <a:gd name="connsiteX6" fmla="*/ 2445573 w 2788574"/>
                <a:gd name="connsiteY6" fmla="*/ 686002 h 686002"/>
                <a:gd name="connsiteX7" fmla="*/ 2406846 w 2788574"/>
                <a:gd name="connsiteY7" fmla="*/ 682098 h 686002"/>
                <a:gd name="connsiteX8" fmla="*/ 0 w 2788574"/>
                <a:gd name="connsiteY8" fmla="*/ 682098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574" h="686002">
                  <a:moveTo>
                    <a:pt x="0" y="0"/>
                  </a:moveTo>
                  <a:lnTo>
                    <a:pt x="2445573" y="0"/>
                  </a:lnTo>
                  <a:lnTo>
                    <a:pt x="2461915" y="0"/>
                  </a:lnTo>
                  <a:lnTo>
                    <a:pt x="2461915" y="1648"/>
                  </a:lnTo>
                  <a:lnTo>
                    <a:pt x="2514700" y="6969"/>
                  </a:lnTo>
                  <a:cubicBezTo>
                    <a:pt x="2670999" y="38952"/>
                    <a:pt x="2788574" y="177247"/>
                    <a:pt x="2788574" y="343001"/>
                  </a:cubicBezTo>
                  <a:cubicBezTo>
                    <a:pt x="2788574" y="532435"/>
                    <a:pt x="2635007" y="686002"/>
                    <a:pt x="2445573" y="686002"/>
                  </a:cubicBezTo>
                  <a:lnTo>
                    <a:pt x="2406846" y="682098"/>
                  </a:lnTo>
                  <a:lnTo>
                    <a:pt x="0" y="6820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47" name="Kuva 146" descr="Asiakirja">
              <a:extLst>
                <a:ext uri="{FF2B5EF4-FFF2-40B4-BE49-F238E27FC236}">
                  <a16:creationId xmlns:a16="http://schemas.microsoft.com/office/drawing/2014/main" id="{16FF395A-12C1-4716-B9FF-14C54C1CD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721765">
              <a:off x="8981350" y="5358877"/>
              <a:ext cx="551798" cy="551798"/>
            </a:xfrm>
            <a:prstGeom prst="rect">
              <a:avLst/>
            </a:prstGeom>
          </p:spPr>
        </p:pic>
        <p:pic>
          <p:nvPicPr>
            <p:cNvPr id="149" name="Kuva 148" descr="Kuukausikalenteri">
              <a:extLst>
                <a:ext uri="{FF2B5EF4-FFF2-40B4-BE49-F238E27FC236}">
                  <a16:creationId xmlns:a16="http://schemas.microsoft.com/office/drawing/2014/main" id="{5BE67683-AF8D-4926-AFAB-F11350E9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72844" y="5302306"/>
              <a:ext cx="630515" cy="630515"/>
            </a:xfrm>
            <a:prstGeom prst="rect">
              <a:avLst/>
            </a:prstGeom>
          </p:spPr>
        </p:pic>
        <p:pic>
          <p:nvPicPr>
            <p:cNvPr id="151" name="Kuva 150" descr="Lääke">
              <a:extLst>
                <a:ext uri="{FF2B5EF4-FFF2-40B4-BE49-F238E27FC236}">
                  <a16:creationId xmlns:a16="http://schemas.microsoft.com/office/drawing/2014/main" id="{D8DF18E7-7EBC-45CC-B0B5-4ADFA4CFC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454768" y="5336703"/>
              <a:ext cx="596147" cy="596147"/>
            </a:xfrm>
            <a:prstGeom prst="rect">
              <a:avLst/>
            </a:prstGeom>
          </p:spPr>
        </p:pic>
        <p:pic>
          <p:nvPicPr>
            <p:cNvPr id="153" name="Kuva 152" descr="Ohjelmoija">
              <a:extLst>
                <a:ext uri="{FF2B5EF4-FFF2-40B4-BE49-F238E27FC236}">
                  <a16:creationId xmlns:a16="http://schemas.microsoft.com/office/drawing/2014/main" id="{6CCA3F06-C91E-4846-BDB0-6E3EFF92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915986" y="5248778"/>
              <a:ext cx="673461" cy="673461"/>
            </a:xfrm>
            <a:prstGeom prst="rect">
              <a:avLst/>
            </a:prstGeom>
          </p:spPr>
        </p:pic>
      </p:grpSp>
      <p:grpSp>
        <p:nvGrpSpPr>
          <p:cNvPr id="170" name="Ryhmä 169">
            <a:extLst>
              <a:ext uri="{FF2B5EF4-FFF2-40B4-BE49-F238E27FC236}">
                <a16:creationId xmlns:a16="http://schemas.microsoft.com/office/drawing/2014/main" id="{36C81CF3-AB46-4A11-85CD-1999AE3584B8}"/>
              </a:ext>
            </a:extLst>
          </p:cNvPr>
          <p:cNvGrpSpPr/>
          <p:nvPr/>
        </p:nvGrpSpPr>
        <p:grpSpPr>
          <a:xfrm>
            <a:off x="7792836" y="4283063"/>
            <a:ext cx="2788574" cy="948218"/>
            <a:chOff x="8050011" y="4283063"/>
            <a:chExt cx="2788574" cy="948218"/>
          </a:xfrm>
        </p:grpSpPr>
        <p:sp>
          <p:nvSpPr>
            <p:cNvPr id="158" name="Vapaamuotoinen: Muoto 157">
              <a:extLst>
                <a:ext uri="{FF2B5EF4-FFF2-40B4-BE49-F238E27FC236}">
                  <a16:creationId xmlns:a16="http://schemas.microsoft.com/office/drawing/2014/main" id="{63E44AEF-9764-4B53-8512-3AC16657DCF6}"/>
                </a:ext>
              </a:extLst>
            </p:cNvPr>
            <p:cNvSpPr/>
            <p:nvPr/>
          </p:nvSpPr>
          <p:spPr>
            <a:xfrm>
              <a:off x="8050011" y="4425392"/>
              <a:ext cx="2788574" cy="686002"/>
            </a:xfrm>
            <a:custGeom>
              <a:avLst/>
              <a:gdLst>
                <a:gd name="connsiteX0" fmla="*/ 0 w 2788574"/>
                <a:gd name="connsiteY0" fmla="*/ 0 h 686002"/>
                <a:gd name="connsiteX1" fmla="*/ 2445573 w 2788574"/>
                <a:gd name="connsiteY1" fmla="*/ 0 h 686002"/>
                <a:gd name="connsiteX2" fmla="*/ 2461915 w 2788574"/>
                <a:gd name="connsiteY2" fmla="*/ 0 h 686002"/>
                <a:gd name="connsiteX3" fmla="*/ 2461915 w 2788574"/>
                <a:gd name="connsiteY3" fmla="*/ 1648 h 686002"/>
                <a:gd name="connsiteX4" fmla="*/ 2514700 w 2788574"/>
                <a:gd name="connsiteY4" fmla="*/ 6969 h 686002"/>
                <a:gd name="connsiteX5" fmla="*/ 2788574 w 2788574"/>
                <a:gd name="connsiteY5" fmla="*/ 343001 h 686002"/>
                <a:gd name="connsiteX6" fmla="*/ 2445573 w 2788574"/>
                <a:gd name="connsiteY6" fmla="*/ 686002 h 686002"/>
                <a:gd name="connsiteX7" fmla="*/ 2406846 w 2788574"/>
                <a:gd name="connsiteY7" fmla="*/ 682098 h 686002"/>
                <a:gd name="connsiteX8" fmla="*/ 0 w 2788574"/>
                <a:gd name="connsiteY8" fmla="*/ 682098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574" h="686002">
                  <a:moveTo>
                    <a:pt x="0" y="0"/>
                  </a:moveTo>
                  <a:lnTo>
                    <a:pt x="2445573" y="0"/>
                  </a:lnTo>
                  <a:lnTo>
                    <a:pt x="2461915" y="0"/>
                  </a:lnTo>
                  <a:lnTo>
                    <a:pt x="2461915" y="1648"/>
                  </a:lnTo>
                  <a:lnTo>
                    <a:pt x="2514700" y="6969"/>
                  </a:lnTo>
                  <a:cubicBezTo>
                    <a:pt x="2670999" y="38952"/>
                    <a:pt x="2788574" y="177247"/>
                    <a:pt x="2788574" y="343001"/>
                  </a:cubicBezTo>
                  <a:cubicBezTo>
                    <a:pt x="2788574" y="532435"/>
                    <a:pt x="2635007" y="686002"/>
                    <a:pt x="2445573" y="686002"/>
                  </a:cubicBezTo>
                  <a:lnTo>
                    <a:pt x="2406846" y="682098"/>
                  </a:lnTo>
                  <a:lnTo>
                    <a:pt x="0" y="6820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38" name="Kuva 137" descr="Kädenpuristus">
              <a:extLst>
                <a:ext uri="{FF2B5EF4-FFF2-40B4-BE49-F238E27FC236}">
                  <a16:creationId xmlns:a16="http://schemas.microsoft.com/office/drawing/2014/main" id="{3D1F1A43-187A-4CE1-B031-D7A364177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383890" y="4396897"/>
              <a:ext cx="794950" cy="794950"/>
            </a:xfrm>
            <a:prstGeom prst="rect">
              <a:avLst/>
            </a:prstGeom>
          </p:spPr>
        </p:pic>
        <p:pic>
          <p:nvPicPr>
            <p:cNvPr id="139" name="Kuva 138" descr="Idean saanut henkilö">
              <a:extLst>
                <a:ext uri="{FF2B5EF4-FFF2-40B4-BE49-F238E27FC236}">
                  <a16:creationId xmlns:a16="http://schemas.microsoft.com/office/drawing/2014/main" id="{ABEF4339-E03F-4B3A-A118-91E9D64FA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041377" y="4283063"/>
              <a:ext cx="813480" cy="813480"/>
            </a:xfrm>
            <a:prstGeom prst="rect">
              <a:avLst/>
            </a:prstGeom>
          </p:spPr>
        </p:pic>
        <p:pic>
          <p:nvPicPr>
            <p:cNvPr id="141" name="Kuva 140" descr="Ryhmämenestys">
              <a:extLst>
                <a:ext uri="{FF2B5EF4-FFF2-40B4-BE49-F238E27FC236}">
                  <a16:creationId xmlns:a16="http://schemas.microsoft.com/office/drawing/2014/main" id="{4F993615-4803-47E9-97AD-E93219DF9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750857" y="4316881"/>
              <a:ext cx="914400" cy="914400"/>
            </a:xfrm>
            <a:prstGeom prst="rect">
              <a:avLst/>
            </a:prstGeom>
          </p:spPr>
        </p:pic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48030723-A86C-46D6-8D2B-F77D6579D186}"/>
              </a:ext>
            </a:extLst>
          </p:cNvPr>
          <p:cNvGrpSpPr/>
          <p:nvPr/>
        </p:nvGrpSpPr>
        <p:grpSpPr>
          <a:xfrm>
            <a:off x="7766218" y="3543447"/>
            <a:ext cx="2145649" cy="711157"/>
            <a:chOff x="8023393" y="3543447"/>
            <a:chExt cx="2145649" cy="711157"/>
          </a:xfrm>
        </p:grpSpPr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926AE01C-5ACD-447A-90CC-465978BCB316}"/>
                </a:ext>
              </a:extLst>
            </p:cNvPr>
            <p:cNvSpPr/>
            <p:nvPr/>
          </p:nvSpPr>
          <p:spPr>
            <a:xfrm>
              <a:off x="8023393" y="3574776"/>
              <a:ext cx="2145649" cy="663226"/>
            </a:xfrm>
            <a:custGeom>
              <a:avLst/>
              <a:gdLst>
                <a:gd name="connsiteX0" fmla="*/ 0 w 2145649"/>
                <a:gd name="connsiteY0" fmla="*/ 0 h 663226"/>
                <a:gd name="connsiteX1" fmla="*/ 1814036 w 2145649"/>
                <a:gd name="connsiteY1" fmla="*/ 0 h 663226"/>
                <a:gd name="connsiteX2" fmla="*/ 1835153 w 2145649"/>
                <a:gd name="connsiteY2" fmla="*/ 0 h 663226"/>
                <a:gd name="connsiteX3" fmla="*/ 1835153 w 2145649"/>
                <a:gd name="connsiteY3" fmla="*/ 2129 h 663226"/>
                <a:gd name="connsiteX4" fmla="*/ 1880868 w 2145649"/>
                <a:gd name="connsiteY4" fmla="*/ 6737 h 663226"/>
                <a:gd name="connsiteX5" fmla="*/ 2145649 w 2145649"/>
                <a:gd name="connsiteY5" fmla="*/ 331613 h 663226"/>
                <a:gd name="connsiteX6" fmla="*/ 1880868 w 2145649"/>
                <a:gd name="connsiteY6" fmla="*/ 656489 h 663226"/>
                <a:gd name="connsiteX7" fmla="*/ 1835153 w 2145649"/>
                <a:gd name="connsiteY7" fmla="*/ 661097 h 663226"/>
                <a:gd name="connsiteX8" fmla="*/ 1835153 w 2145649"/>
                <a:gd name="connsiteY8" fmla="*/ 662768 h 663226"/>
                <a:gd name="connsiteX9" fmla="*/ 1818579 w 2145649"/>
                <a:gd name="connsiteY9" fmla="*/ 662768 h 663226"/>
                <a:gd name="connsiteX10" fmla="*/ 1814036 w 2145649"/>
                <a:gd name="connsiteY10" fmla="*/ 663226 h 663226"/>
                <a:gd name="connsiteX11" fmla="*/ 1809493 w 2145649"/>
                <a:gd name="connsiteY11" fmla="*/ 662768 h 663226"/>
                <a:gd name="connsiteX12" fmla="*/ 0 w 2145649"/>
                <a:gd name="connsiteY12" fmla="*/ 662768 h 6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5649" h="663226">
                  <a:moveTo>
                    <a:pt x="0" y="0"/>
                  </a:moveTo>
                  <a:lnTo>
                    <a:pt x="1814036" y="0"/>
                  </a:lnTo>
                  <a:lnTo>
                    <a:pt x="1835153" y="0"/>
                  </a:lnTo>
                  <a:lnTo>
                    <a:pt x="1835153" y="2129"/>
                  </a:lnTo>
                  <a:lnTo>
                    <a:pt x="1880868" y="6737"/>
                  </a:lnTo>
                  <a:cubicBezTo>
                    <a:pt x="2031978" y="37659"/>
                    <a:pt x="2145649" y="171361"/>
                    <a:pt x="2145649" y="331613"/>
                  </a:cubicBezTo>
                  <a:cubicBezTo>
                    <a:pt x="2145649" y="491865"/>
                    <a:pt x="2031978" y="625567"/>
                    <a:pt x="1880868" y="656489"/>
                  </a:cubicBezTo>
                  <a:lnTo>
                    <a:pt x="1835153" y="661097"/>
                  </a:lnTo>
                  <a:lnTo>
                    <a:pt x="1835153" y="662768"/>
                  </a:lnTo>
                  <a:lnTo>
                    <a:pt x="1818579" y="662768"/>
                  </a:lnTo>
                  <a:lnTo>
                    <a:pt x="1814036" y="663226"/>
                  </a:lnTo>
                  <a:lnTo>
                    <a:pt x="1809493" y="662768"/>
                  </a:lnTo>
                  <a:lnTo>
                    <a:pt x="0" y="66276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33" name="Kuva 132" descr="Rakennus">
              <a:extLst>
                <a:ext uri="{FF2B5EF4-FFF2-40B4-BE49-F238E27FC236}">
                  <a16:creationId xmlns:a16="http://schemas.microsoft.com/office/drawing/2014/main" id="{BC9C4CF0-FDD7-4C98-B035-6C54B32D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8306221" y="3588782"/>
              <a:ext cx="623625" cy="623626"/>
            </a:xfrm>
            <a:prstGeom prst="rect">
              <a:avLst/>
            </a:prstGeom>
          </p:spPr>
        </p:pic>
        <p:pic>
          <p:nvPicPr>
            <p:cNvPr id="134" name="Kuva 133" descr="Stetoskooppi">
              <a:extLst>
                <a:ext uri="{FF2B5EF4-FFF2-40B4-BE49-F238E27FC236}">
                  <a16:creationId xmlns:a16="http://schemas.microsoft.com/office/drawing/2014/main" id="{B3939C5B-942B-4D7E-BBB4-86C63760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92293" y="3588782"/>
              <a:ext cx="623625" cy="623626"/>
            </a:xfrm>
            <a:prstGeom prst="rect">
              <a:avLst/>
            </a:prstGeom>
          </p:spPr>
        </p:pic>
        <p:pic>
          <p:nvPicPr>
            <p:cNvPr id="135" name="Kuva 134" descr="Vasen ja oikea aivopuolisko tasaisella täytöllä">
              <a:extLst>
                <a:ext uri="{FF2B5EF4-FFF2-40B4-BE49-F238E27FC236}">
                  <a16:creationId xmlns:a16="http://schemas.microsoft.com/office/drawing/2014/main" id="{D2C5F4EB-B54B-4259-B349-FA51D968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9316816" y="3543447"/>
              <a:ext cx="711157" cy="711157"/>
            </a:xfrm>
            <a:prstGeom prst="rect">
              <a:avLst/>
            </a:prstGeom>
          </p:spPr>
        </p:pic>
      </p:grp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E31C045-5851-4CB6-8A27-B2AC1368CCC1}"/>
              </a:ext>
            </a:extLst>
          </p:cNvPr>
          <p:cNvSpPr/>
          <p:nvPr/>
        </p:nvSpPr>
        <p:spPr>
          <a:xfrm>
            <a:off x="7260683" y="1799112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0039F9F-498A-47C9-8D26-A2096986ADB5}"/>
              </a:ext>
            </a:extLst>
          </p:cNvPr>
          <p:cNvSpPr/>
          <p:nvPr/>
        </p:nvSpPr>
        <p:spPr>
          <a:xfrm>
            <a:off x="7260682" y="2664380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DCED9A37-5BB3-4CF8-9FAE-AB31204777E8}"/>
              </a:ext>
            </a:extLst>
          </p:cNvPr>
          <p:cNvSpPr/>
          <p:nvPr/>
        </p:nvSpPr>
        <p:spPr>
          <a:xfrm>
            <a:off x="7260681" y="3531566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02B3B255-FD0C-4A4C-8DBA-65DD058EF78E}"/>
              </a:ext>
            </a:extLst>
          </p:cNvPr>
          <p:cNvSpPr/>
          <p:nvPr/>
        </p:nvSpPr>
        <p:spPr>
          <a:xfrm>
            <a:off x="7260680" y="4395395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F4E3E1DB-E2D4-401B-97A4-AAD98C49A176}"/>
              </a:ext>
            </a:extLst>
          </p:cNvPr>
          <p:cNvSpPr/>
          <p:nvPr/>
        </p:nvSpPr>
        <p:spPr>
          <a:xfrm>
            <a:off x="7260680" y="5268554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E616120E-97BB-427C-8907-6C49F60E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1337748"/>
          </a:xfrm>
        </p:spPr>
        <p:txBody>
          <a:bodyPr/>
          <a:lstStyle/>
          <a:p>
            <a:r>
              <a:rPr lang="fi-FI"/>
              <a:t>Minun tiimini -toimintamallin systeemisyyttä </a:t>
            </a:r>
            <a:br>
              <a:rPr lang="fi-FI"/>
            </a:br>
            <a:r>
              <a:rPr lang="fi-FI"/>
              <a:t>tukevat periaatteet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E03121A-4DA1-48F4-9FC9-2795EF5C3315}"/>
              </a:ext>
            </a:extLst>
          </p:cNvPr>
          <p:cNvSpPr/>
          <p:nvPr/>
        </p:nvSpPr>
        <p:spPr>
          <a:xfrm>
            <a:off x="1031876" y="2738725"/>
            <a:ext cx="60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ea typeface="+mn-lt"/>
                <a:cs typeface="+mn-lt"/>
              </a:rPr>
              <a:t>2. Tasavertaisuus: </a:t>
            </a:r>
            <a:r>
              <a:rPr lang="fi-FI">
                <a:ea typeface="+mn-lt"/>
                <a:cs typeface="+mn-lt"/>
              </a:rPr>
              <a:t>ammattilaisten välillä, ammattilaisten ja asiakkaan välillä, asiakas on aina mukana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5953827F-215B-4523-84E8-19FCF571284A}"/>
              </a:ext>
            </a:extLst>
          </p:cNvPr>
          <p:cNvSpPr/>
          <p:nvPr/>
        </p:nvSpPr>
        <p:spPr>
          <a:xfrm>
            <a:off x="1031875" y="1792422"/>
            <a:ext cx="60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</a:rPr>
              <a:t>1.  Dialogisuus: </a:t>
            </a:r>
            <a:r>
              <a:rPr lang="fi-FI"/>
              <a:t>kuunnellaan ja kuullaan – ammattilaisten välillä, asiakkaan kanssa ja luodaan yhteinen ymmärrys tilanteesta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E31D9EC0-361B-4E15-82BD-01CC9AAFF513}"/>
              </a:ext>
            </a:extLst>
          </p:cNvPr>
          <p:cNvSpPr/>
          <p:nvPr/>
        </p:nvSpPr>
        <p:spPr>
          <a:xfrm>
            <a:off x="1031876" y="3402095"/>
            <a:ext cx="60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ea typeface="+mn-lt"/>
                <a:cs typeface="+mn-lt"/>
              </a:rPr>
              <a:t>3. Asiakasosallisuus: </a:t>
            </a:r>
            <a:r>
              <a:rPr lang="fi-FI">
                <a:ea typeface="+mn-lt"/>
                <a:cs typeface="+mn-lt"/>
              </a:rPr>
              <a:t>tiimi kootaan asiakkaan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tarpeista lähtien ja asiakas päättää, ketkä osallistuvat työskentelyyn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0C822E68-28A8-493B-9199-FC36BA5B298F}"/>
              </a:ext>
            </a:extLst>
          </p:cNvPr>
          <p:cNvSpPr/>
          <p:nvPr/>
        </p:nvSpPr>
        <p:spPr>
          <a:xfrm>
            <a:off x="1031876" y="4344438"/>
            <a:ext cx="60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ea typeface="+mn-lt"/>
                <a:cs typeface="+mn-lt"/>
              </a:rPr>
              <a:t>4. Yhteisvastuullisuus ja yhteistoimijuus: </a:t>
            </a:r>
            <a:r>
              <a:rPr lang="fi-FI">
                <a:ea typeface="+mn-lt"/>
                <a:cs typeface="+mn-lt"/>
              </a:rPr>
              <a:t>Taakka pienenee yhdessä tekemällä ja yhdessä opimme jatkuvasti lisää siitä, miten voimme olla asiakkaille avuksi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7702A936-6A20-477E-B3D3-8FA7C7D3F06E}"/>
              </a:ext>
            </a:extLst>
          </p:cNvPr>
          <p:cNvSpPr/>
          <p:nvPr/>
        </p:nvSpPr>
        <p:spPr>
          <a:xfrm>
            <a:off x="1031875" y="5283374"/>
            <a:ext cx="603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cs typeface="Calibri" panose="020F0502020204030204"/>
              </a:rPr>
              <a:t>5. Konkreettinen yhteinen suunnitelma: </a:t>
            </a:r>
            <a:r>
              <a:rPr lang="fi-FI">
                <a:cs typeface="Calibri" panose="020F0502020204030204"/>
              </a:rPr>
              <a:t>pienet askeleet ja tavoitteet asiakkaan tilanteen parantamiseksi</a:t>
            </a:r>
          </a:p>
        </p:txBody>
      </p:sp>
      <p:grpSp>
        <p:nvGrpSpPr>
          <p:cNvPr id="59" name="Kuva 6" descr="Johtajisto tasaisella täytöllä">
            <a:extLst>
              <a:ext uri="{FF2B5EF4-FFF2-40B4-BE49-F238E27FC236}">
                <a16:creationId xmlns:a16="http://schemas.microsoft.com/office/drawing/2014/main" id="{269C8727-F6E5-4C8F-BB84-2879F08A758F}"/>
              </a:ext>
            </a:extLst>
          </p:cNvPr>
          <p:cNvGrpSpPr/>
          <p:nvPr/>
        </p:nvGrpSpPr>
        <p:grpSpPr>
          <a:xfrm>
            <a:off x="7310546" y="2771446"/>
            <a:ext cx="690288" cy="473430"/>
            <a:chOff x="6577121" y="2761921"/>
            <a:chExt cx="690288" cy="473430"/>
          </a:xfrm>
          <a:solidFill>
            <a:schemeClr val="bg1"/>
          </a:solidFill>
        </p:grpSpPr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AEFFB65B-E349-4B1F-A72C-4E9793153E8C}"/>
                </a:ext>
              </a:extLst>
            </p:cNvPr>
            <p:cNvSpPr/>
            <p:nvPr/>
          </p:nvSpPr>
          <p:spPr>
            <a:xfrm>
              <a:off x="6630910" y="2761921"/>
              <a:ext cx="98612" cy="98612"/>
            </a:xfrm>
            <a:custGeom>
              <a:avLst/>
              <a:gdLst>
                <a:gd name="connsiteX0" fmla="*/ 51127 w 98612"/>
                <a:gd name="connsiteY0" fmla="*/ 95951 h 98612"/>
                <a:gd name="connsiteX1" fmla="*/ 95951 w 98612"/>
                <a:gd name="connsiteY1" fmla="*/ 51127 h 98612"/>
                <a:gd name="connsiteX2" fmla="*/ 51127 w 98612"/>
                <a:gd name="connsiteY2" fmla="*/ 6303 h 98612"/>
                <a:gd name="connsiteX3" fmla="*/ 6303 w 98612"/>
                <a:gd name="connsiteY3" fmla="*/ 51127 h 98612"/>
                <a:gd name="connsiteX4" fmla="*/ 51127 w 98612"/>
                <a:gd name="connsiteY4" fmla="*/ 95951 h 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12" h="98612">
                  <a:moveTo>
                    <a:pt x="51127" y="95951"/>
                  </a:moveTo>
                  <a:cubicBezTo>
                    <a:pt x="75883" y="95951"/>
                    <a:pt x="95951" y="75883"/>
                    <a:pt x="95951" y="51127"/>
                  </a:cubicBezTo>
                  <a:cubicBezTo>
                    <a:pt x="95951" y="26372"/>
                    <a:pt x="75883" y="6303"/>
                    <a:pt x="51127" y="6303"/>
                  </a:cubicBezTo>
                  <a:cubicBezTo>
                    <a:pt x="26372" y="6303"/>
                    <a:pt x="6303" y="26372"/>
                    <a:pt x="6303" y="51127"/>
                  </a:cubicBezTo>
                  <a:cubicBezTo>
                    <a:pt x="6303" y="75883"/>
                    <a:pt x="26372" y="95951"/>
                    <a:pt x="51127" y="9595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7E4FA951-27EF-4FC0-B0CD-1C2413E99E8D}"/>
                </a:ext>
              </a:extLst>
            </p:cNvPr>
            <p:cNvSpPr/>
            <p:nvPr/>
          </p:nvSpPr>
          <p:spPr>
            <a:xfrm>
              <a:off x="6631530" y="2863142"/>
              <a:ext cx="206190" cy="367556"/>
            </a:xfrm>
            <a:custGeom>
              <a:avLst/>
              <a:gdLst>
                <a:gd name="connsiteX0" fmla="*/ 108957 w 206189"/>
                <a:gd name="connsiteY0" fmla="*/ 96301 h 367555"/>
                <a:gd name="connsiteX1" fmla="*/ 122225 w 206189"/>
                <a:gd name="connsiteY1" fmla="*/ 100604 h 367555"/>
                <a:gd name="connsiteX2" fmla="*/ 184978 w 206189"/>
                <a:gd name="connsiteY2" fmla="*/ 100604 h 367555"/>
                <a:gd name="connsiteX3" fmla="*/ 207390 w 206189"/>
                <a:gd name="connsiteY3" fmla="*/ 78192 h 367555"/>
                <a:gd name="connsiteX4" fmla="*/ 184978 w 206189"/>
                <a:gd name="connsiteY4" fmla="*/ 55780 h 367555"/>
                <a:gd name="connsiteX5" fmla="*/ 129576 w 206189"/>
                <a:gd name="connsiteY5" fmla="*/ 55780 h 367555"/>
                <a:gd name="connsiteX6" fmla="*/ 86904 w 206189"/>
                <a:gd name="connsiteY6" fmla="*/ 24493 h 367555"/>
                <a:gd name="connsiteX7" fmla="*/ 46383 w 206189"/>
                <a:gd name="connsiteY7" fmla="*/ 6564 h 367555"/>
                <a:gd name="connsiteX8" fmla="*/ 6310 w 206189"/>
                <a:gd name="connsiteY8" fmla="*/ 52732 h 367555"/>
                <a:gd name="connsiteX9" fmla="*/ 6310 w 206189"/>
                <a:gd name="connsiteY9" fmla="*/ 181287 h 367555"/>
                <a:gd name="connsiteX10" fmla="*/ 51134 w 206189"/>
                <a:gd name="connsiteY10" fmla="*/ 226111 h 367555"/>
                <a:gd name="connsiteX11" fmla="*/ 95331 w 206189"/>
                <a:gd name="connsiteY11" fmla="*/ 226111 h 367555"/>
                <a:gd name="connsiteX12" fmla="*/ 95331 w 206189"/>
                <a:gd name="connsiteY12" fmla="*/ 226111 h 367555"/>
                <a:gd name="connsiteX13" fmla="*/ 149119 w 206189"/>
                <a:gd name="connsiteY13" fmla="*/ 226111 h 367555"/>
                <a:gd name="connsiteX14" fmla="*/ 149119 w 206189"/>
                <a:gd name="connsiteY14" fmla="*/ 340143 h 367555"/>
                <a:gd name="connsiteX15" fmla="*/ 171531 w 206189"/>
                <a:gd name="connsiteY15" fmla="*/ 362555 h 367555"/>
                <a:gd name="connsiteX16" fmla="*/ 193943 w 206189"/>
                <a:gd name="connsiteY16" fmla="*/ 340143 h 367555"/>
                <a:gd name="connsiteX17" fmla="*/ 193943 w 206189"/>
                <a:gd name="connsiteY17" fmla="*/ 203430 h 367555"/>
                <a:gd name="connsiteX18" fmla="*/ 171531 w 206189"/>
                <a:gd name="connsiteY18" fmla="*/ 181018 h 367555"/>
                <a:gd name="connsiteX19" fmla="*/ 95331 w 206189"/>
                <a:gd name="connsiteY19" fmla="*/ 181018 h 367555"/>
                <a:gd name="connsiteX20" fmla="*/ 95331 w 206189"/>
                <a:gd name="connsiteY20" fmla="*/ 86171 h 3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6189" h="367555">
                  <a:moveTo>
                    <a:pt x="108957" y="96301"/>
                  </a:moveTo>
                  <a:cubicBezTo>
                    <a:pt x="112821" y="99088"/>
                    <a:pt x="117461" y="100594"/>
                    <a:pt x="122225" y="100604"/>
                  </a:cubicBezTo>
                  <a:lnTo>
                    <a:pt x="184978" y="100604"/>
                  </a:lnTo>
                  <a:cubicBezTo>
                    <a:pt x="197356" y="100604"/>
                    <a:pt x="207390" y="90570"/>
                    <a:pt x="207390" y="78192"/>
                  </a:cubicBezTo>
                  <a:cubicBezTo>
                    <a:pt x="207390" y="65815"/>
                    <a:pt x="197356" y="55780"/>
                    <a:pt x="184978" y="55780"/>
                  </a:cubicBezTo>
                  <a:lnTo>
                    <a:pt x="129576" y="55780"/>
                  </a:lnTo>
                  <a:lnTo>
                    <a:pt x="86904" y="24493"/>
                  </a:lnTo>
                  <a:cubicBezTo>
                    <a:pt x="77585" y="11689"/>
                    <a:pt x="62127" y="4849"/>
                    <a:pt x="46383" y="6564"/>
                  </a:cubicBezTo>
                  <a:cubicBezTo>
                    <a:pt x="23188" y="9448"/>
                    <a:pt x="5903" y="29362"/>
                    <a:pt x="6310" y="52732"/>
                  </a:cubicBezTo>
                  <a:lnTo>
                    <a:pt x="6310" y="181287"/>
                  </a:lnTo>
                  <a:cubicBezTo>
                    <a:pt x="6310" y="206043"/>
                    <a:pt x="26379" y="226111"/>
                    <a:pt x="51134" y="226111"/>
                  </a:cubicBezTo>
                  <a:lnTo>
                    <a:pt x="95331" y="226111"/>
                  </a:lnTo>
                  <a:lnTo>
                    <a:pt x="95331" y="226111"/>
                  </a:lnTo>
                  <a:lnTo>
                    <a:pt x="149119" y="226111"/>
                  </a:lnTo>
                  <a:lnTo>
                    <a:pt x="149119" y="340143"/>
                  </a:lnTo>
                  <a:cubicBezTo>
                    <a:pt x="149119" y="352521"/>
                    <a:pt x="159154" y="362555"/>
                    <a:pt x="171531" y="362555"/>
                  </a:cubicBezTo>
                  <a:cubicBezTo>
                    <a:pt x="183909" y="362555"/>
                    <a:pt x="193943" y="352521"/>
                    <a:pt x="193943" y="340143"/>
                  </a:cubicBezTo>
                  <a:lnTo>
                    <a:pt x="193943" y="203430"/>
                  </a:lnTo>
                  <a:cubicBezTo>
                    <a:pt x="193943" y="191053"/>
                    <a:pt x="183909" y="181018"/>
                    <a:pt x="171531" y="181018"/>
                  </a:cubicBezTo>
                  <a:lnTo>
                    <a:pt x="95331" y="181018"/>
                  </a:lnTo>
                  <a:lnTo>
                    <a:pt x="95331" y="86171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17BCE507-0B34-46C8-BB97-3A311BF07D23}"/>
                </a:ext>
              </a:extLst>
            </p:cNvPr>
            <p:cNvSpPr/>
            <p:nvPr/>
          </p:nvSpPr>
          <p:spPr>
            <a:xfrm>
              <a:off x="7115008" y="2761921"/>
              <a:ext cx="98612" cy="98612"/>
            </a:xfrm>
            <a:custGeom>
              <a:avLst/>
              <a:gdLst>
                <a:gd name="connsiteX0" fmla="*/ 51127 w 98612"/>
                <a:gd name="connsiteY0" fmla="*/ 95951 h 98612"/>
                <a:gd name="connsiteX1" fmla="*/ 95951 w 98612"/>
                <a:gd name="connsiteY1" fmla="*/ 51127 h 98612"/>
                <a:gd name="connsiteX2" fmla="*/ 51127 w 98612"/>
                <a:gd name="connsiteY2" fmla="*/ 6303 h 98612"/>
                <a:gd name="connsiteX3" fmla="*/ 6303 w 98612"/>
                <a:gd name="connsiteY3" fmla="*/ 51127 h 98612"/>
                <a:gd name="connsiteX4" fmla="*/ 51127 w 98612"/>
                <a:gd name="connsiteY4" fmla="*/ 95951 h 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12" h="98612">
                  <a:moveTo>
                    <a:pt x="51127" y="95951"/>
                  </a:moveTo>
                  <a:cubicBezTo>
                    <a:pt x="75883" y="95951"/>
                    <a:pt x="95951" y="75883"/>
                    <a:pt x="95951" y="51127"/>
                  </a:cubicBezTo>
                  <a:cubicBezTo>
                    <a:pt x="95951" y="26372"/>
                    <a:pt x="75883" y="6303"/>
                    <a:pt x="51127" y="6303"/>
                  </a:cubicBezTo>
                  <a:cubicBezTo>
                    <a:pt x="26372" y="6303"/>
                    <a:pt x="6303" y="26372"/>
                    <a:pt x="6303" y="51127"/>
                  </a:cubicBezTo>
                  <a:cubicBezTo>
                    <a:pt x="6303" y="75883"/>
                    <a:pt x="26372" y="95951"/>
                    <a:pt x="51127" y="9595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57FB3B4A-D8E8-4721-BF03-09EC2476BA78}"/>
                </a:ext>
              </a:extLst>
            </p:cNvPr>
            <p:cNvSpPr/>
            <p:nvPr/>
          </p:nvSpPr>
          <p:spPr>
            <a:xfrm>
              <a:off x="7002948" y="2862693"/>
              <a:ext cx="206190" cy="367556"/>
            </a:xfrm>
            <a:custGeom>
              <a:avLst/>
              <a:gdLst>
                <a:gd name="connsiteX0" fmla="*/ 167311 w 206189"/>
                <a:gd name="connsiteY0" fmla="*/ 6564 h 367555"/>
                <a:gd name="connsiteX1" fmla="*/ 126790 w 206189"/>
                <a:gd name="connsiteY1" fmla="*/ 24493 h 367555"/>
                <a:gd name="connsiteX2" fmla="*/ 84118 w 206189"/>
                <a:gd name="connsiteY2" fmla="*/ 56229 h 367555"/>
                <a:gd name="connsiteX3" fmla="*/ 28715 w 206189"/>
                <a:gd name="connsiteY3" fmla="*/ 56229 h 367555"/>
                <a:gd name="connsiteX4" fmla="*/ 6303 w 206189"/>
                <a:gd name="connsiteY4" fmla="*/ 78641 h 367555"/>
                <a:gd name="connsiteX5" fmla="*/ 28715 w 206189"/>
                <a:gd name="connsiteY5" fmla="*/ 101053 h 367555"/>
                <a:gd name="connsiteX6" fmla="*/ 91469 w 206189"/>
                <a:gd name="connsiteY6" fmla="*/ 101053 h 367555"/>
                <a:gd name="connsiteX7" fmla="*/ 104737 w 206189"/>
                <a:gd name="connsiteY7" fmla="*/ 96749 h 367555"/>
                <a:gd name="connsiteX8" fmla="*/ 118363 w 206189"/>
                <a:gd name="connsiteY8" fmla="*/ 86619 h 367555"/>
                <a:gd name="connsiteX9" fmla="*/ 118363 w 206189"/>
                <a:gd name="connsiteY9" fmla="*/ 181735 h 367555"/>
                <a:gd name="connsiteX10" fmla="*/ 42431 w 206189"/>
                <a:gd name="connsiteY10" fmla="*/ 181735 h 367555"/>
                <a:gd name="connsiteX11" fmla="*/ 20019 w 206189"/>
                <a:gd name="connsiteY11" fmla="*/ 204147 h 367555"/>
                <a:gd name="connsiteX12" fmla="*/ 20019 w 206189"/>
                <a:gd name="connsiteY12" fmla="*/ 340591 h 367555"/>
                <a:gd name="connsiteX13" fmla="*/ 42431 w 206189"/>
                <a:gd name="connsiteY13" fmla="*/ 363003 h 367555"/>
                <a:gd name="connsiteX14" fmla="*/ 64843 w 206189"/>
                <a:gd name="connsiteY14" fmla="*/ 340591 h 367555"/>
                <a:gd name="connsiteX15" fmla="*/ 64843 w 206189"/>
                <a:gd name="connsiteY15" fmla="*/ 226559 h 367555"/>
                <a:gd name="connsiteX16" fmla="*/ 118632 w 206189"/>
                <a:gd name="connsiteY16" fmla="*/ 226559 h 367555"/>
                <a:gd name="connsiteX17" fmla="*/ 118632 w 206189"/>
                <a:gd name="connsiteY17" fmla="*/ 226559 h 367555"/>
                <a:gd name="connsiteX18" fmla="*/ 162380 w 206189"/>
                <a:gd name="connsiteY18" fmla="*/ 226559 h 367555"/>
                <a:gd name="connsiteX19" fmla="*/ 207204 w 206189"/>
                <a:gd name="connsiteY19" fmla="*/ 181735 h 367555"/>
                <a:gd name="connsiteX20" fmla="*/ 207204 w 206189"/>
                <a:gd name="connsiteY20" fmla="*/ 52732 h 367555"/>
                <a:gd name="connsiteX21" fmla="*/ 167311 w 206189"/>
                <a:gd name="connsiteY21" fmla="*/ 6564 h 3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189" h="367555">
                  <a:moveTo>
                    <a:pt x="167311" y="6564"/>
                  </a:moveTo>
                  <a:cubicBezTo>
                    <a:pt x="151567" y="4849"/>
                    <a:pt x="136109" y="11689"/>
                    <a:pt x="126790" y="24493"/>
                  </a:cubicBezTo>
                  <a:lnTo>
                    <a:pt x="84118" y="56229"/>
                  </a:lnTo>
                  <a:lnTo>
                    <a:pt x="28715" y="56229"/>
                  </a:lnTo>
                  <a:cubicBezTo>
                    <a:pt x="16338" y="56229"/>
                    <a:pt x="6303" y="66263"/>
                    <a:pt x="6303" y="78641"/>
                  </a:cubicBezTo>
                  <a:cubicBezTo>
                    <a:pt x="6303" y="91018"/>
                    <a:pt x="16338" y="101053"/>
                    <a:pt x="28715" y="101053"/>
                  </a:cubicBezTo>
                  <a:lnTo>
                    <a:pt x="91469" y="101053"/>
                  </a:lnTo>
                  <a:cubicBezTo>
                    <a:pt x="96233" y="101042"/>
                    <a:pt x="100873" y="99537"/>
                    <a:pt x="104737" y="96749"/>
                  </a:cubicBezTo>
                  <a:lnTo>
                    <a:pt x="118363" y="86619"/>
                  </a:lnTo>
                  <a:lnTo>
                    <a:pt x="118363" y="181735"/>
                  </a:lnTo>
                  <a:lnTo>
                    <a:pt x="42431" y="181735"/>
                  </a:lnTo>
                  <a:cubicBezTo>
                    <a:pt x="30054" y="181735"/>
                    <a:pt x="20019" y="191770"/>
                    <a:pt x="20019" y="204147"/>
                  </a:cubicBezTo>
                  <a:lnTo>
                    <a:pt x="20019" y="340591"/>
                  </a:lnTo>
                  <a:cubicBezTo>
                    <a:pt x="20019" y="352969"/>
                    <a:pt x="30054" y="363003"/>
                    <a:pt x="42431" y="363003"/>
                  </a:cubicBezTo>
                  <a:cubicBezTo>
                    <a:pt x="54809" y="363003"/>
                    <a:pt x="64843" y="352969"/>
                    <a:pt x="64843" y="340591"/>
                  </a:cubicBezTo>
                  <a:lnTo>
                    <a:pt x="64843" y="226559"/>
                  </a:lnTo>
                  <a:lnTo>
                    <a:pt x="118632" y="226559"/>
                  </a:lnTo>
                  <a:lnTo>
                    <a:pt x="118632" y="226559"/>
                  </a:lnTo>
                  <a:lnTo>
                    <a:pt x="162380" y="226559"/>
                  </a:lnTo>
                  <a:cubicBezTo>
                    <a:pt x="187135" y="226559"/>
                    <a:pt x="207204" y="206491"/>
                    <a:pt x="207204" y="181735"/>
                  </a:cubicBezTo>
                  <a:lnTo>
                    <a:pt x="207204" y="52732"/>
                  </a:lnTo>
                  <a:cubicBezTo>
                    <a:pt x="207623" y="29422"/>
                    <a:pt x="190434" y="9531"/>
                    <a:pt x="167311" y="6564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37CB1C4D-C6FC-4423-B016-C0DB88423678}"/>
                </a:ext>
              </a:extLst>
            </p:cNvPr>
            <p:cNvSpPr/>
            <p:nvPr/>
          </p:nvSpPr>
          <p:spPr>
            <a:xfrm>
              <a:off x="6747452" y="2975372"/>
              <a:ext cx="349626" cy="259978"/>
            </a:xfrm>
            <a:custGeom>
              <a:avLst/>
              <a:gdLst>
                <a:gd name="connsiteX0" fmla="*/ 329035 w 349626"/>
                <a:gd name="connsiteY0" fmla="*/ 6303 h 259978"/>
                <a:gd name="connsiteX1" fmla="*/ 24233 w 349626"/>
                <a:gd name="connsiteY1" fmla="*/ 6303 h 259978"/>
                <a:gd name="connsiteX2" fmla="*/ 6303 w 349626"/>
                <a:gd name="connsiteY2" fmla="*/ 24233 h 259978"/>
                <a:gd name="connsiteX3" fmla="*/ 24233 w 349626"/>
                <a:gd name="connsiteY3" fmla="*/ 42162 h 259978"/>
                <a:gd name="connsiteX4" fmla="*/ 158704 w 349626"/>
                <a:gd name="connsiteY4" fmla="*/ 42162 h 259978"/>
                <a:gd name="connsiteX5" fmla="*/ 158704 w 349626"/>
                <a:gd name="connsiteY5" fmla="*/ 221458 h 259978"/>
                <a:gd name="connsiteX6" fmla="*/ 104916 w 349626"/>
                <a:gd name="connsiteY6" fmla="*/ 221458 h 259978"/>
                <a:gd name="connsiteX7" fmla="*/ 104916 w 349626"/>
                <a:gd name="connsiteY7" fmla="*/ 257317 h 259978"/>
                <a:gd name="connsiteX8" fmla="*/ 248352 w 349626"/>
                <a:gd name="connsiteY8" fmla="*/ 257317 h 259978"/>
                <a:gd name="connsiteX9" fmla="*/ 248352 w 349626"/>
                <a:gd name="connsiteY9" fmla="*/ 221458 h 259978"/>
                <a:gd name="connsiteX10" fmla="*/ 194564 w 349626"/>
                <a:gd name="connsiteY10" fmla="*/ 221458 h 259978"/>
                <a:gd name="connsiteX11" fmla="*/ 194564 w 349626"/>
                <a:gd name="connsiteY11" fmla="*/ 42162 h 259978"/>
                <a:gd name="connsiteX12" fmla="*/ 329035 w 349626"/>
                <a:gd name="connsiteY12" fmla="*/ 42162 h 259978"/>
                <a:gd name="connsiteX13" fmla="*/ 346965 w 349626"/>
                <a:gd name="connsiteY13" fmla="*/ 24233 h 259978"/>
                <a:gd name="connsiteX14" fmla="*/ 329035 w 349626"/>
                <a:gd name="connsiteY14" fmla="*/ 6303 h 2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9626" h="259978">
                  <a:moveTo>
                    <a:pt x="329035" y="6303"/>
                  </a:moveTo>
                  <a:lnTo>
                    <a:pt x="24233" y="6303"/>
                  </a:lnTo>
                  <a:cubicBezTo>
                    <a:pt x="14330" y="6303"/>
                    <a:pt x="6303" y="14330"/>
                    <a:pt x="6303" y="24233"/>
                  </a:cubicBezTo>
                  <a:cubicBezTo>
                    <a:pt x="6303" y="34135"/>
                    <a:pt x="14330" y="42162"/>
                    <a:pt x="24233" y="42162"/>
                  </a:cubicBezTo>
                  <a:lnTo>
                    <a:pt x="158704" y="42162"/>
                  </a:lnTo>
                  <a:lnTo>
                    <a:pt x="158704" y="221458"/>
                  </a:lnTo>
                  <a:lnTo>
                    <a:pt x="104916" y="221458"/>
                  </a:lnTo>
                  <a:lnTo>
                    <a:pt x="104916" y="257317"/>
                  </a:lnTo>
                  <a:lnTo>
                    <a:pt x="248352" y="257317"/>
                  </a:lnTo>
                  <a:lnTo>
                    <a:pt x="248352" y="221458"/>
                  </a:lnTo>
                  <a:lnTo>
                    <a:pt x="194564" y="221458"/>
                  </a:lnTo>
                  <a:lnTo>
                    <a:pt x="194564" y="42162"/>
                  </a:lnTo>
                  <a:lnTo>
                    <a:pt x="329035" y="42162"/>
                  </a:lnTo>
                  <a:cubicBezTo>
                    <a:pt x="338938" y="42162"/>
                    <a:pt x="346965" y="34135"/>
                    <a:pt x="346965" y="24233"/>
                  </a:cubicBezTo>
                  <a:cubicBezTo>
                    <a:pt x="346965" y="14330"/>
                    <a:pt x="338938" y="6303"/>
                    <a:pt x="329035" y="6303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D1AFA607-157A-4B18-B4F8-7BC212CB0884}"/>
                </a:ext>
              </a:extLst>
            </p:cNvPr>
            <p:cNvSpPr/>
            <p:nvPr/>
          </p:nvSpPr>
          <p:spPr>
            <a:xfrm>
              <a:off x="6577121" y="2903654"/>
              <a:ext cx="188260" cy="331697"/>
            </a:xfrm>
            <a:custGeom>
              <a:avLst/>
              <a:gdLst>
                <a:gd name="connsiteX0" fmla="*/ 167669 w 188260"/>
                <a:gd name="connsiteY0" fmla="*/ 203528 h 331696"/>
                <a:gd name="connsiteX1" fmla="*/ 42162 w 188260"/>
                <a:gd name="connsiteY1" fmla="*/ 203528 h 331696"/>
                <a:gd name="connsiteX2" fmla="*/ 42162 w 188260"/>
                <a:gd name="connsiteY2" fmla="*/ 24233 h 331696"/>
                <a:gd name="connsiteX3" fmla="*/ 24233 w 188260"/>
                <a:gd name="connsiteY3" fmla="*/ 6303 h 331696"/>
                <a:gd name="connsiteX4" fmla="*/ 6303 w 188260"/>
                <a:gd name="connsiteY4" fmla="*/ 24233 h 331696"/>
                <a:gd name="connsiteX5" fmla="*/ 6303 w 188260"/>
                <a:gd name="connsiteY5" fmla="*/ 221458 h 331696"/>
                <a:gd name="connsiteX6" fmla="*/ 24233 w 188260"/>
                <a:gd name="connsiteY6" fmla="*/ 239387 h 331696"/>
                <a:gd name="connsiteX7" fmla="*/ 78022 w 188260"/>
                <a:gd name="connsiteY7" fmla="*/ 239387 h 331696"/>
                <a:gd name="connsiteX8" fmla="*/ 78022 w 188260"/>
                <a:gd name="connsiteY8" fmla="*/ 293176 h 331696"/>
                <a:gd name="connsiteX9" fmla="*/ 42162 w 188260"/>
                <a:gd name="connsiteY9" fmla="*/ 293176 h 331696"/>
                <a:gd name="connsiteX10" fmla="*/ 42162 w 188260"/>
                <a:gd name="connsiteY10" fmla="*/ 329035 h 331696"/>
                <a:gd name="connsiteX11" fmla="*/ 149740 w 188260"/>
                <a:gd name="connsiteY11" fmla="*/ 329035 h 331696"/>
                <a:gd name="connsiteX12" fmla="*/ 149740 w 188260"/>
                <a:gd name="connsiteY12" fmla="*/ 293176 h 331696"/>
                <a:gd name="connsiteX13" fmla="*/ 113881 w 188260"/>
                <a:gd name="connsiteY13" fmla="*/ 293176 h 331696"/>
                <a:gd name="connsiteX14" fmla="*/ 113881 w 188260"/>
                <a:gd name="connsiteY14" fmla="*/ 239387 h 331696"/>
                <a:gd name="connsiteX15" fmla="*/ 167669 w 188260"/>
                <a:gd name="connsiteY15" fmla="*/ 239387 h 331696"/>
                <a:gd name="connsiteX16" fmla="*/ 185599 w 188260"/>
                <a:gd name="connsiteY16" fmla="*/ 221458 h 331696"/>
                <a:gd name="connsiteX17" fmla="*/ 167669 w 188260"/>
                <a:gd name="connsiteY17" fmla="*/ 203528 h 33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260" h="331696">
                  <a:moveTo>
                    <a:pt x="167669" y="203528"/>
                  </a:moveTo>
                  <a:lnTo>
                    <a:pt x="42162" y="203528"/>
                  </a:lnTo>
                  <a:lnTo>
                    <a:pt x="42162" y="24233"/>
                  </a:lnTo>
                  <a:cubicBezTo>
                    <a:pt x="42162" y="14330"/>
                    <a:pt x="34135" y="6303"/>
                    <a:pt x="24233" y="6303"/>
                  </a:cubicBezTo>
                  <a:cubicBezTo>
                    <a:pt x="14330" y="6303"/>
                    <a:pt x="6303" y="14330"/>
                    <a:pt x="6303" y="24233"/>
                  </a:cubicBezTo>
                  <a:lnTo>
                    <a:pt x="6303" y="221458"/>
                  </a:lnTo>
                  <a:cubicBezTo>
                    <a:pt x="6303" y="231360"/>
                    <a:pt x="14330" y="239387"/>
                    <a:pt x="24233" y="239387"/>
                  </a:cubicBezTo>
                  <a:lnTo>
                    <a:pt x="78022" y="239387"/>
                  </a:lnTo>
                  <a:lnTo>
                    <a:pt x="78022" y="293176"/>
                  </a:lnTo>
                  <a:lnTo>
                    <a:pt x="42162" y="293176"/>
                  </a:lnTo>
                  <a:lnTo>
                    <a:pt x="42162" y="329035"/>
                  </a:lnTo>
                  <a:lnTo>
                    <a:pt x="149740" y="329035"/>
                  </a:lnTo>
                  <a:lnTo>
                    <a:pt x="149740" y="293176"/>
                  </a:lnTo>
                  <a:lnTo>
                    <a:pt x="113881" y="293176"/>
                  </a:lnTo>
                  <a:lnTo>
                    <a:pt x="113881" y="239387"/>
                  </a:lnTo>
                  <a:lnTo>
                    <a:pt x="167669" y="239387"/>
                  </a:lnTo>
                  <a:cubicBezTo>
                    <a:pt x="177572" y="239387"/>
                    <a:pt x="185599" y="231360"/>
                    <a:pt x="185599" y="221458"/>
                  </a:cubicBezTo>
                  <a:cubicBezTo>
                    <a:pt x="185599" y="211555"/>
                    <a:pt x="177572" y="203528"/>
                    <a:pt x="167669" y="203528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73ACB5F1-295D-4567-9FAA-75BE63A65B0E}"/>
                </a:ext>
              </a:extLst>
            </p:cNvPr>
            <p:cNvSpPr/>
            <p:nvPr/>
          </p:nvSpPr>
          <p:spPr>
            <a:xfrm>
              <a:off x="7079149" y="2908136"/>
              <a:ext cx="188260" cy="322732"/>
            </a:xfrm>
            <a:custGeom>
              <a:avLst/>
              <a:gdLst>
                <a:gd name="connsiteX0" fmla="*/ 167669 w 188260"/>
                <a:gd name="connsiteY0" fmla="*/ 6303 h 322731"/>
                <a:gd name="connsiteX1" fmla="*/ 149740 w 188260"/>
                <a:gd name="connsiteY1" fmla="*/ 24233 h 322731"/>
                <a:gd name="connsiteX2" fmla="*/ 149740 w 188260"/>
                <a:gd name="connsiteY2" fmla="*/ 199046 h 322731"/>
                <a:gd name="connsiteX3" fmla="*/ 24233 w 188260"/>
                <a:gd name="connsiteY3" fmla="*/ 199046 h 322731"/>
                <a:gd name="connsiteX4" fmla="*/ 6303 w 188260"/>
                <a:gd name="connsiteY4" fmla="*/ 216975 h 322731"/>
                <a:gd name="connsiteX5" fmla="*/ 24233 w 188260"/>
                <a:gd name="connsiteY5" fmla="*/ 234905 h 322731"/>
                <a:gd name="connsiteX6" fmla="*/ 78022 w 188260"/>
                <a:gd name="connsiteY6" fmla="*/ 234905 h 322731"/>
                <a:gd name="connsiteX7" fmla="*/ 78022 w 188260"/>
                <a:gd name="connsiteY7" fmla="*/ 288694 h 322731"/>
                <a:gd name="connsiteX8" fmla="*/ 42162 w 188260"/>
                <a:gd name="connsiteY8" fmla="*/ 288694 h 322731"/>
                <a:gd name="connsiteX9" fmla="*/ 42162 w 188260"/>
                <a:gd name="connsiteY9" fmla="*/ 324553 h 322731"/>
                <a:gd name="connsiteX10" fmla="*/ 149740 w 188260"/>
                <a:gd name="connsiteY10" fmla="*/ 324553 h 322731"/>
                <a:gd name="connsiteX11" fmla="*/ 149740 w 188260"/>
                <a:gd name="connsiteY11" fmla="*/ 288694 h 322731"/>
                <a:gd name="connsiteX12" fmla="*/ 113881 w 188260"/>
                <a:gd name="connsiteY12" fmla="*/ 288694 h 322731"/>
                <a:gd name="connsiteX13" fmla="*/ 113881 w 188260"/>
                <a:gd name="connsiteY13" fmla="*/ 234905 h 322731"/>
                <a:gd name="connsiteX14" fmla="*/ 167669 w 188260"/>
                <a:gd name="connsiteY14" fmla="*/ 234905 h 322731"/>
                <a:gd name="connsiteX15" fmla="*/ 185599 w 188260"/>
                <a:gd name="connsiteY15" fmla="*/ 216975 h 322731"/>
                <a:gd name="connsiteX16" fmla="*/ 185599 w 188260"/>
                <a:gd name="connsiteY16" fmla="*/ 24233 h 322731"/>
                <a:gd name="connsiteX17" fmla="*/ 167669 w 188260"/>
                <a:gd name="connsiteY17" fmla="*/ 6303 h 3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260" h="322731">
                  <a:moveTo>
                    <a:pt x="167669" y="6303"/>
                  </a:moveTo>
                  <a:cubicBezTo>
                    <a:pt x="157767" y="6303"/>
                    <a:pt x="149740" y="14330"/>
                    <a:pt x="149740" y="24233"/>
                  </a:cubicBezTo>
                  <a:lnTo>
                    <a:pt x="149740" y="199046"/>
                  </a:lnTo>
                  <a:lnTo>
                    <a:pt x="24233" y="199046"/>
                  </a:lnTo>
                  <a:cubicBezTo>
                    <a:pt x="14330" y="199046"/>
                    <a:pt x="6303" y="207073"/>
                    <a:pt x="6303" y="216975"/>
                  </a:cubicBezTo>
                  <a:cubicBezTo>
                    <a:pt x="6303" y="226878"/>
                    <a:pt x="14330" y="234905"/>
                    <a:pt x="24233" y="234905"/>
                  </a:cubicBezTo>
                  <a:lnTo>
                    <a:pt x="78022" y="234905"/>
                  </a:lnTo>
                  <a:lnTo>
                    <a:pt x="78022" y="288694"/>
                  </a:lnTo>
                  <a:lnTo>
                    <a:pt x="42162" y="288694"/>
                  </a:lnTo>
                  <a:lnTo>
                    <a:pt x="42162" y="324553"/>
                  </a:lnTo>
                  <a:lnTo>
                    <a:pt x="149740" y="324553"/>
                  </a:lnTo>
                  <a:lnTo>
                    <a:pt x="149740" y="288694"/>
                  </a:lnTo>
                  <a:lnTo>
                    <a:pt x="113881" y="288694"/>
                  </a:lnTo>
                  <a:lnTo>
                    <a:pt x="113881" y="234905"/>
                  </a:lnTo>
                  <a:lnTo>
                    <a:pt x="167669" y="234905"/>
                  </a:lnTo>
                  <a:cubicBezTo>
                    <a:pt x="177572" y="234905"/>
                    <a:pt x="185599" y="226878"/>
                    <a:pt x="185599" y="216975"/>
                  </a:cubicBezTo>
                  <a:lnTo>
                    <a:pt x="185599" y="24233"/>
                  </a:lnTo>
                  <a:cubicBezTo>
                    <a:pt x="185599" y="14330"/>
                    <a:pt x="177572" y="6303"/>
                    <a:pt x="167669" y="6303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0" name="Kuva 2" descr="Kohdeyleisö">
            <a:extLst>
              <a:ext uri="{FF2B5EF4-FFF2-40B4-BE49-F238E27FC236}">
                <a16:creationId xmlns:a16="http://schemas.microsoft.com/office/drawing/2014/main" id="{8D4C9F85-5782-4AAC-B109-4D74E68D2DDB}"/>
              </a:ext>
            </a:extLst>
          </p:cNvPr>
          <p:cNvGrpSpPr/>
          <p:nvPr/>
        </p:nvGrpSpPr>
        <p:grpSpPr>
          <a:xfrm>
            <a:off x="7312666" y="3637559"/>
            <a:ext cx="675777" cy="486687"/>
            <a:chOff x="6588766" y="3637559"/>
            <a:chExt cx="675777" cy="486687"/>
          </a:xfrm>
          <a:solidFill>
            <a:schemeClr val="bg1"/>
          </a:solidFill>
        </p:grpSpPr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E6AC99B1-3714-4A77-BE61-4F2F489DABEF}"/>
                </a:ext>
              </a:extLst>
            </p:cNvPr>
            <p:cNvSpPr/>
            <p:nvPr/>
          </p:nvSpPr>
          <p:spPr>
            <a:xfrm>
              <a:off x="6780250" y="3983831"/>
              <a:ext cx="295203" cy="103720"/>
            </a:xfrm>
            <a:custGeom>
              <a:avLst/>
              <a:gdLst>
                <a:gd name="connsiteX0" fmla="*/ 278648 w 295203"/>
                <a:gd name="connsiteY0" fmla="*/ 67219 h 103720"/>
                <a:gd name="connsiteX1" fmla="*/ 259500 w 295203"/>
                <a:gd name="connsiteY1" fmla="*/ 21741 h 103720"/>
                <a:gd name="connsiteX2" fmla="*/ 254713 w 295203"/>
                <a:gd name="connsiteY2" fmla="*/ 16954 h 103720"/>
                <a:gd name="connsiteX3" fmla="*/ 21741 w 295203"/>
                <a:gd name="connsiteY3" fmla="*/ 4987 h 103720"/>
                <a:gd name="connsiteX4" fmla="*/ 19348 w 295203"/>
                <a:gd name="connsiteY4" fmla="*/ 6582 h 103720"/>
                <a:gd name="connsiteX5" fmla="*/ 4987 w 295203"/>
                <a:gd name="connsiteY5" fmla="*/ 34507 h 103720"/>
                <a:gd name="connsiteX6" fmla="*/ 4987 w 295203"/>
                <a:gd name="connsiteY6" fmla="*/ 106313 h 103720"/>
                <a:gd name="connsiteX7" fmla="*/ 292211 w 295203"/>
                <a:gd name="connsiteY7" fmla="*/ 106313 h 103720"/>
                <a:gd name="connsiteX8" fmla="*/ 292211 w 295203"/>
                <a:gd name="connsiteY8" fmla="*/ 80782 h 103720"/>
                <a:gd name="connsiteX9" fmla="*/ 278648 w 295203"/>
                <a:gd name="connsiteY9" fmla="*/ 67219 h 10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03" h="103720">
                  <a:moveTo>
                    <a:pt x="278648" y="67219"/>
                  </a:moveTo>
                  <a:cubicBezTo>
                    <a:pt x="266680" y="55251"/>
                    <a:pt x="259500" y="38496"/>
                    <a:pt x="259500" y="21741"/>
                  </a:cubicBezTo>
                  <a:lnTo>
                    <a:pt x="254713" y="16954"/>
                  </a:lnTo>
                  <a:cubicBezTo>
                    <a:pt x="182109" y="61634"/>
                    <a:pt x="89558" y="56847"/>
                    <a:pt x="21741" y="4987"/>
                  </a:cubicBezTo>
                  <a:lnTo>
                    <a:pt x="19348" y="6582"/>
                  </a:lnTo>
                  <a:cubicBezTo>
                    <a:pt x="10571" y="12965"/>
                    <a:pt x="4987" y="23337"/>
                    <a:pt x="4987" y="34507"/>
                  </a:cubicBezTo>
                  <a:lnTo>
                    <a:pt x="4987" y="106313"/>
                  </a:lnTo>
                  <a:lnTo>
                    <a:pt x="292211" y="106313"/>
                  </a:lnTo>
                  <a:lnTo>
                    <a:pt x="292211" y="80782"/>
                  </a:lnTo>
                  <a:lnTo>
                    <a:pt x="278648" y="67219"/>
                  </a:ln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93F792C0-1282-4413-9AA3-AB94C1E644B7}"/>
                </a:ext>
              </a:extLst>
            </p:cNvPr>
            <p:cNvSpPr/>
            <p:nvPr/>
          </p:nvSpPr>
          <p:spPr>
            <a:xfrm>
              <a:off x="7073059" y="3666930"/>
              <a:ext cx="119677" cy="151591"/>
            </a:xfrm>
            <a:custGeom>
              <a:avLst/>
              <a:gdLst>
                <a:gd name="connsiteX0" fmla="*/ 59240 w 119677"/>
                <a:gd name="connsiteY0" fmla="*/ 147957 h 151590"/>
                <a:gd name="connsiteX1" fmla="*/ 118281 w 119677"/>
                <a:gd name="connsiteY1" fmla="*/ 64981 h 151590"/>
                <a:gd name="connsiteX2" fmla="*/ 35305 w 119677"/>
                <a:gd name="connsiteY2" fmla="*/ 5940 h 151590"/>
                <a:gd name="connsiteX3" fmla="*/ 4987 w 119677"/>
                <a:gd name="connsiteY3" fmla="*/ 18706 h 151590"/>
                <a:gd name="connsiteX4" fmla="*/ 59240 w 119677"/>
                <a:gd name="connsiteY4" fmla="*/ 147957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77" h="151590">
                  <a:moveTo>
                    <a:pt x="59240" y="147957"/>
                  </a:moveTo>
                  <a:cubicBezTo>
                    <a:pt x="98335" y="141574"/>
                    <a:pt x="124664" y="104075"/>
                    <a:pt x="118281" y="64981"/>
                  </a:cubicBezTo>
                  <a:cubicBezTo>
                    <a:pt x="111898" y="25886"/>
                    <a:pt x="74399" y="-443"/>
                    <a:pt x="35305" y="5940"/>
                  </a:cubicBezTo>
                  <a:cubicBezTo>
                    <a:pt x="24135" y="7536"/>
                    <a:pt x="13763" y="12323"/>
                    <a:pt x="4987" y="18706"/>
                  </a:cubicBezTo>
                  <a:cubicBezTo>
                    <a:pt x="37698" y="53811"/>
                    <a:pt x="56847" y="99288"/>
                    <a:pt x="59240" y="147957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2792E484-0E7C-45F9-8AB8-E4A025D2F828}"/>
                </a:ext>
              </a:extLst>
            </p:cNvPr>
            <p:cNvSpPr/>
            <p:nvPr/>
          </p:nvSpPr>
          <p:spPr>
            <a:xfrm>
              <a:off x="7096995" y="3830644"/>
              <a:ext cx="167548" cy="151591"/>
            </a:xfrm>
            <a:custGeom>
              <a:avLst/>
              <a:gdLst>
                <a:gd name="connsiteX0" fmla="*/ 152588 w 167547"/>
                <a:gd name="connsiteY0" fmla="*/ 47272 h 151590"/>
                <a:gd name="connsiteX1" fmla="*/ 82378 w 167547"/>
                <a:gd name="connsiteY1" fmla="*/ 13763 h 151590"/>
                <a:gd name="connsiteX2" fmla="*/ 35305 w 167547"/>
                <a:gd name="connsiteY2" fmla="*/ 4987 h 151590"/>
                <a:gd name="connsiteX3" fmla="*/ 4987 w 167547"/>
                <a:gd name="connsiteY3" fmla="*/ 102324 h 151590"/>
                <a:gd name="connsiteX4" fmla="*/ 9774 w 167547"/>
                <a:gd name="connsiteY4" fmla="*/ 107111 h 151590"/>
                <a:gd name="connsiteX5" fmla="*/ 55251 w 167547"/>
                <a:gd name="connsiteY5" fmla="*/ 126259 h 151590"/>
                <a:gd name="connsiteX6" fmla="*/ 76793 w 167547"/>
                <a:gd name="connsiteY6" fmla="*/ 147801 h 151590"/>
                <a:gd name="connsiteX7" fmla="*/ 166949 w 167547"/>
                <a:gd name="connsiteY7" fmla="*/ 147801 h 151590"/>
                <a:gd name="connsiteX8" fmla="*/ 166949 w 167547"/>
                <a:gd name="connsiteY8" fmla="*/ 75995 h 151590"/>
                <a:gd name="connsiteX9" fmla="*/ 152588 w 167547"/>
                <a:gd name="connsiteY9" fmla="*/ 47272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47" h="151590">
                  <a:moveTo>
                    <a:pt x="152588" y="47272"/>
                  </a:moveTo>
                  <a:cubicBezTo>
                    <a:pt x="131844" y="31316"/>
                    <a:pt x="107909" y="19348"/>
                    <a:pt x="82378" y="13763"/>
                  </a:cubicBezTo>
                  <a:cubicBezTo>
                    <a:pt x="67219" y="8976"/>
                    <a:pt x="51262" y="6582"/>
                    <a:pt x="35305" y="4987"/>
                  </a:cubicBezTo>
                  <a:cubicBezTo>
                    <a:pt x="33709" y="39294"/>
                    <a:pt x="23337" y="72804"/>
                    <a:pt x="4987" y="102324"/>
                  </a:cubicBezTo>
                  <a:lnTo>
                    <a:pt x="9774" y="107111"/>
                  </a:lnTo>
                  <a:cubicBezTo>
                    <a:pt x="26528" y="107111"/>
                    <a:pt x="43283" y="114292"/>
                    <a:pt x="55251" y="126259"/>
                  </a:cubicBezTo>
                  <a:lnTo>
                    <a:pt x="76793" y="147801"/>
                  </a:lnTo>
                  <a:lnTo>
                    <a:pt x="166949" y="147801"/>
                  </a:lnTo>
                  <a:lnTo>
                    <a:pt x="166949" y="75995"/>
                  </a:lnTo>
                  <a:cubicBezTo>
                    <a:pt x="166949" y="64825"/>
                    <a:pt x="162162" y="53655"/>
                    <a:pt x="152588" y="47272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C0744CBD-0BB3-4184-87FB-AB7AEE85378E}"/>
                </a:ext>
              </a:extLst>
            </p:cNvPr>
            <p:cNvSpPr/>
            <p:nvPr/>
          </p:nvSpPr>
          <p:spPr>
            <a:xfrm>
              <a:off x="6739559" y="3637559"/>
              <a:ext cx="486687" cy="486687"/>
            </a:xfrm>
            <a:custGeom>
              <a:avLst/>
              <a:gdLst>
                <a:gd name="connsiteX0" fmla="*/ 471727 w 486686"/>
                <a:gd name="connsiteY0" fmla="*/ 411894 h 486686"/>
                <a:gd name="connsiteX1" fmla="*/ 396729 w 486686"/>
                <a:gd name="connsiteY1" fmla="*/ 336099 h 486686"/>
                <a:gd name="connsiteX2" fmla="*/ 358433 w 486686"/>
                <a:gd name="connsiteY2" fmla="*/ 324929 h 486686"/>
                <a:gd name="connsiteX3" fmla="*/ 331306 w 486686"/>
                <a:gd name="connsiteY3" fmla="*/ 298600 h 486686"/>
                <a:gd name="connsiteX4" fmla="*/ 368805 w 486686"/>
                <a:gd name="connsiteY4" fmla="*/ 188497 h 486686"/>
                <a:gd name="connsiteX5" fmla="*/ 186896 w 486686"/>
                <a:gd name="connsiteY5" fmla="*/ 4992 h 486686"/>
                <a:gd name="connsiteX6" fmla="*/ 4987 w 486686"/>
                <a:gd name="connsiteY6" fmla="*/ 186104 h 486686"/>
                <a:gd name="connsiteX7" fmla="*/ 186896 w 486686"/>
                <a:gd name="connsiteY7" fmla="*/ 369608 h 486686"/>
                <a:gd name="connsiteX8" fmla="*/ 298594 w 486686"/>
                <a:gd name="connsiteY8" fmla="*/ 332110 h 486686"/>
                <a:gd name="connsiteX9" fmla="*/ 325721 w 486686"/>
                <a:gd name="connsiteY9" fmla="*/ 358439 h 486686"/>
                <a:gd name="connsiteX10" fmla="*/ 336891 w 486686"/>
                <a:gd name="connsiteY10" fmla="*/ 396735 h 486686"/>
                <a:gd name="connsiteX11" fmla="*/ 412686 w 486686"/>
                <a:gd name="connsiteY11" fmla="*/ 472531 h 486686"/>
                <a:gd name="connsiteX12" fmla="*/ 472525 w 486686"/>
                <a:gd name="connsiteY12" fmla="*/ 474126 h 486686"/>
                <a:gd name="connsiteX13" fmla="*/ 474120 w 486686"/>
                <a:gd name="connsiteY13" fmla="*/ 414288 h 486686"/>
                <a:gd name="connsiteX14" fmla="*/ 471727 w 486686"/>
                <a:gd name="connsiteY14" fmla="*/ 411894 h 486686"/>
                <a:gd name="connsiteX15" fmla="*/ 471727 w 486686"/>
                <a:gd name="connsiteY15" fmla="*/ 411894 h 486686"/>
                <a:gd name="connsiteX16" fmla="*/ 187693 w 486686"/>
                <a:gd name="connsiteY16" fmla="*/ 42491 h 486686"/>
                <a:gd name="connsiteX17" fmla="*/ 332902 w 486686"/>
                <a:gd name="connsiteY17" fmla="*/ 187699 h 486686"/>
                <a:gd name="connsiteX18" fmla="*/ 298594 w 486686"/>
                <a:gd name="connsiteY18" fmla="*/ 281047 h 486686"/>
                <a:gd name="connsiteX19" fmla="*/ 252319 w 486686"/>
                <a:gd name="connsiteY19" fmla="*/ 264293 h 486686"/>
                <a:gd name="connsiteX20" fmla="*/ 186098 w 486686"/>
                <a:gd name="connsiteY20" fmla="*/ 253921 h 486686"/>
                <a:gd name="connsiteX21" fmla="*/ 119876 w 486686"/>
                <a:gd name="connsiteY21" fmla="*/ 264293 h 486686"/>
                <a:gd name="connsiteX22" fmla="*/ 76793 w 486686"/>
                <a:gd name="connsiteY22" fmla="*/ 281845 h 486686"/>
                <a:gd name="connsiteX23" fmla="*/ 92750 w 486686"/>
                <a:gd name="connsiteY23" fmla="*/ 77596 h 486686"/>
                <a:gd name="connsiteX24" fmla="*/ 187693 w 486686"/>
                <a:gd name="connsiteY24" fmla="*/ 42491 h 48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686" h="486686">
                  <a:moveTo>
                    <a:pt x="471727" y="411894"/>
                  </a:moveTo>
                  <a:lnTo>
                    <a:pt x="396729" y="336099"/>
                  </a:lnTo>
                  <a:cubicBezTo>
                    <a:pt x="386357" y="326525"/>
                    <a:pt x="372794" y="321738"/>
                    <a:pt x="358433" y="324929"/>
                  </a:cubicBezTo>
                  <a:lnTo>
                    <a:pt x="331306" y="298600"/>
                  </a:lnTo>
                  <a:cubicBezTo>
                    <a:pt x="356039" y="266686"/>
                    <a:pt x="368805" y="228390"/>
                    <a:pt x="368805" y="188497"/>
                  </a:cubicBezTo>
                  <a:cubicBezTo>
                    <a:pt x="369603" y="87968"/>
                    <a:pt x="288222" y="5790"/>
                    <a:pt x="186896" y="4992"/>
                  </a:cubicBezTo>
                  <a:cubicBezTo>
                    <a:pt x="85569" y="4195"/>
                    <a:pt x="4987" y="85575"/>
                    <a:pt x="4987" y="186104"/>
                  </a:cubicBezTo>
                  <a:cubicBezTo>
                    <a:pt x="4987" y="286632"/>
                    <a:pt x="85569" y="368811"/>
                    <a:pt x="186896" y="369608"/>
                  </a:cubicBezTo>
                  <a:cubicBezTo>
                    <a:pt x="226788" y="369608"/>
                    <a:pt x="265882" y="356843"/>
                    <a:pt x="298594" y="332110"/>
                  </a:cubicBezTo>
                  <a:lnTo>
                    <a:pt x="325721" y="358439"/>
                  </a:lnTo>
                  <a:cubicBezTo>
                    <a:pt x="323327" y="372002"/>
                    <a:pt x="327317" y="386363"/>
                    <a:pt x="336891" y="396735"/>
                  </a:cubicBezTo>
                  <a:lnTo>
                    <a:pt x="412686" y="472531"/>
                  </a:lnTo>
                  <a:cubicBezTo>
                    <a:pt x="428643" y="489285"/>
                    <a:pt x="455770" y="490083"/>
                    <a:pt x="472525" y="474126"/>
                  </a:cubicBezTo>
                  <a:cubicBezTo>
                    <a:pt x="489280" y="458169"/>
                    <a:pt x="490077" y="431043"/>
                    <a:pt x="474120" y="414288"/>
                  </a:cubicBezTo>
                  <a:cubicBezTo>
                    <a:pt x="473323" y="413490"/>
                    <a:pt x="472525" y="412692"/>
                    <a:pt x="471727" y="411894"/>
                  </a:cubicBezTo>
                  <a:lnTo>
                    <a:pt x="471727" y="411894"/>
                  </a:lnTo>
                  <a:close/>
                  <a:moveTo>
                    <a:pt x="187693" y="42491"/>
                  </a:moveTo>
                  <a:cubicBezTo>
                    <a:pt x="268276" y="42491"/>
                    <a:pt x="332902" y="107117"/>
                    <a:pt x="332902" y="187699"/>
                  </a:cubicBezTo>
                  <a:cubicBezTo>
                    <a:pt x="332902" y="222007"/>
                    <a:pt x="320934" y="255516"/>
                    <a:pt x="298594" y="281047"/>
                  </a:cubicBezTo>
                  <a:cubicBezTo>
                    <a:pt x="283435" y="273867"/>
                    <a:pt x="268276" y="268282"/>
                    <a:pt x="252319" y="264293"/>
                  </a:cubicBezTo>
                  <a:cubicBezTo>
                    <a:pt x="230777" y="257910"/>
                    <a:pt x="208438" y="253921"/>
                    <a:pt x="186098" y="253921"/>
                  </a:cubicBezTo>
                  <a:cubicBezTo>
                    <a:pt x="163758" y="253921"/>
                    <a:pt x="141418" y="257910"/>
                    <a:pt x="119876" y="264293"/>
                  </a:cubicBezTo>
                  <a:cubicBezTo>
                    <a:pt x="104717" y="268282"/>
                    <a:pt x="90356" y="273867"/>
                    <a:pt x="76793" y="281845"/>
                  </a:cubicBezTo>
                  <a:cubicBezTo>
                    <a:pt x="24933" y="221209"/>
                    <a:pt x="32113" y="129456"/>
                    <a:pt x="92750" y="77596"/>
                  </a:cubicBezTo>
                  <a:cubicBezTo>
                    <a:pt x="119079" y="54459"/>
                    <a:pt x="152588" y="42491"/>
                    <a:pt x="187693" y="42491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4F5992E8-E18B-45D4-BD6B-F9976530BBD1}"/>
                </a:ext>
              </a:extLst>
            </p:cNvPr>
            <p:cNvSpPr/>
            <p:nvPr/>
          </p:nvSpPr>
          <p:spPr>
            <a:xfrm>
              <a:off x="6840088" y="3707776"/>
              <a:ext cx="167548" cy="167548"/>
            </a:xfrm>
            <a:custGeom>
              <a:avLst/>
              <a:gdLst>
                <a:gd name="connsiteX0" fmla="*/ 166152 w 167547"/>
                <a:gd name="connsiteY0" fmla="*/ 85569 h 167547"/>
                <a:gd name="connsiteX1" fmla="*/ 85569 w 167547"/>
                <a:gd name="connsiteY1" fmla="*/ 166152 h 167547"/>
                <a:gd name="connsiteX2" fmla="*/ 4987 w 167547"/>
                <a:gd name="connsiteY2" fmla="*/ 85569 h 167547"/>
                <a:gd name="connsiteX3" fmla="*/ 85569 w 167547"/>
                <a:gd name="connsiteY3" fmla="*/ 4987 h 167547"/>
                <a:gd name="connsiteX4" fmla="*/ 166152 w 167547"/>
                <a:gd name="connsiteY4" fmla="*/ 85569 h 16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47" h="167547">
                  <a:moveTo>
                    <a:pt x="166152" y="85569"/>
                  </a:moveTo>
                  <a:cubicBezTo>
                    <a:pt x="166152" y="130074"/>
                    <a:pt x="130074" y="166152"/>
                    <a:pt x="85569" y="166152"/>
                  </a:cubicBezTo>
                  <a:cubicBezTo>
                    <a:pt x="41065" y="166152"/>
                    <a:pt x="4987" y="130074"/>
                    <a:pt x="4987" y="85569"/>
                  </a:cubicBezTo>
                  <a:cubicBezTo>
                    <a:pt x="4987" y="41065"/>
                    <a:pt x="41065" y="4987"/>
                    <a:pt x="85569" y="4987"/>
                  </a:cubicBezTo>
                  <a:cubicBezTo>
                    <a:pt x="130074" y="4987"/>
                    <a:pt x="166152" y="41065"/>
                    <a:pt x="166152" y="85569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EE4AEFD9-0B86-4378-9E8C-2D55315AA6A7}"/>
                </a:ext>
              </a:extLst>
            </p:cNvPr>
            <p:cNvSpPr/>
            <p:nvPr/>
          </p:nvSpPr>
          <p:spPr>
            <a:xfrm>
              <a:off x="6588766" y="3830644"/>
              <a:ext cx="191483" cy="151591"/>
            </a:xfrm>
            <a:custGeom>
              <a:avLst/>
              <a:gdLst>
                <a:gd name="connsiteX0" fmla="*/ 132642 w 191483"/>
                <a:gd name="connsiteY0" fmla="*/ 4987 h 151590"/>
                <a:gd name="connsiteX1" fmla="*/ 89558 w 191483"/>
                <a:gd name="connsiteY1" fmla="*/ 13763 h 151590"/>
                <a:gd name="connsiteX2" fmla="*/ 19348 w 191483"/>
                <a:gd name="connsiteY2" fmla="*/ 47272 h 151590"/>
                <a:gd name="connsiteX3" fmla="*/ 4987 w 191483"/>
                <a:gd name="connsiteY3" fmla="*/ 75995 h 151590"/>
                <a:gd name="connsiteX4" fmla="*/ 4987 w 191483"/>
                <a:gd name="connsiteY4" fmla="*/ 147801 h 151590"/>
                <a:gd name="connsiteX5" fmla="*/ 177321 w 191483"/>
                <a:gd name="connsiteY5" fmla="*/ 147801 h 151590"/>
                <a:gd name="connsiteX6" fmla="*/ 189289 w 191483"/>
                <a:gd name="connsiteY6" fmla="*/ 135833 h 151590"/>
                <a:gd name="connsiteX7" fmla="*/ 132642 w 191483"/>
                <a:gd name="connsiteY7" fmla="*/ 4987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83" h="151590">
                  <a:moveTo>
                    <a:pt x="132642" y="4987"/>
                  </a:moveTo>
                  <a:cubicBezTo>
                    <a:pt x="118281" y="6582"/>
                    <a:pt x="103920" y="8976"/>
                    <a:pt x="89558" y="13763"/>
                  </a:cubicBezTo>
                  <a:cubicBezTo>
                    <a:pt x="64825" y="20943"/>
                    <a:pt x="40890" y="32911"/>
                    <a:pt x="19348" y="47272"/>
                  </a:cubicBezTo>
                  <a:cubicBezTo>
                    <a:pt x="9774" y="53655"/>
                    <a:pt x="4987" y="64825"/>
                    <a:pt x="4987" y="75995"/>
                  </a:cubicBezTo>
                  <a:lnTo>
                    <a:pt x="4987" y="147801"/>
                  </a:lnTo>
                  <a:lnTo>
                    <a:pt x="177321" y="147801"/>
                  </a:lnTo>
                  <a:cubicBezTo>
                    <a:pt x="180513" y="143014"/>
                    <a:pt x="184502" y="139025"/>
                    <a:pt x="189289" y="135833"/>
                  </a:cubicBezTo>
                  <a:cubicBezTo>
                    <a:pt x="154982" y="99930"/>
                    <a:pt x="135036" y="53655"/>
                    <a:pt x="132642" y="4987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F5ECB15-351D-45CF-8066-06AFC9362EA9}"/>
                </a:ext>
              </a:extLst>
            </p:cNvPr>
            <p:cNvSpPr/>
            <p:nvPr/>
          </p:nvSpPr>
          <p:spPr>
            <a:xfrm>
              <a:off x="6660198" y="3666711"/>
              <a:ext cx="119677" cy="151591"/>
            </a:xfrm>
            <a:custGeom>
              <a:avLst/>
              <a:gdLst>
                <a:gd name="connsiteX0" fmla="*/ 61210 w 119677"/>
                <a:gd name="connsiteY0" fmla="*/ 147378 h 151590"/>
                <a:gd name="connsiteX1" fmla="*/ 117059 w 119677"/>
                <a:gd name="connsiteY1" fmla="*/ 17329 h 151590"/>
                <a:gd name="connsiteX2" fmla="*/ 17328 w 119677"/>
                <a:gd name="connsiteY2" fmla="*/ 37275 h 151590"/>
                <a:gd name="connsiteX3" fmla="*/ 37275 w 119677"/>
                <a:gd name="connsiteY3" fmla="*/ 137006 h 151590"/>
                <a:gd name="connsiteX4" fmla="*/ 61210 w 119677"/>
                <a:gd name="connsiteY4" fmla="*/ 147378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77" h="151590">
                  <a:moveTo>
                    <a:pt x="61210" y="147378"/>
                  </a:moveTo>
                  <a:cubicBezTo>
                    <a:pt x="63604" y="98709"/>
                    <a:pt x="83550" y="53232"/>
                    <a:pt x="117059" y="17329"/>
                  </a:cubicBezTo>
                  <a:cubicBezTo>
                    <a:pt x="84348" y="-5011"/>
                    <a:pt x="39668" y="3765"/>
                    <a:pt x="17328" y="37275"/>
                  </a:cubicBezTo>
                  <a:cubicBezTo>
                    <a:pt x="-5011" y="70784"/>
                    <a:pt x="3765" y="114666"/>
                    <a:pt x="37275" y="137006"/>
                  </a:cubicBezTo>
                  <a:cubicBezTo>
                    <a:pt x="44455" y="141793"/>
                    <a:pt x="52434" y="144984"/>
                    <a:pt x="61210" y="147378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9" name="Kuva 12" descr="Ryhmäideointi">
            <a:extLst>
              <a:ext uri="{FF2B5EF4-FFF2-40B4-BE49-F238E27FC236}">
                <a16:creationId xmlns:a16="http://schemas.microsoft.com/office/drawing/2014/main" id="{0ACE38B7-A52D-46DE-BD01-41BC72AD1DB8}"/>
              </a:ext>
            </a:extLst>
          </p:cNvPr>
          <p:cNvGrpSpPr/>
          <p:nvPr/>
        </p:nvGrpSpPr>
        <p:grpSpPr>
          <a:xfrm>
            <a:off x="7324441" y="4421834"/>
            <a:ext cx="644083" cy="658292"/>
            <a:chOff x="6600541" y="4421834"/>
            <a:chExt cx="644083" cy="658292"/>
          </a:xfrm>
          <a:solidFill>
            <a:schemeClr val="bg1"/>
          </a:solidFill>
        </p:grpSpPr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D955C68-FE2F-40BE-9933-0E3C4FE45F5E}"/>
                </a:ext>
              </a:extLst>
            </p:cNvPr>
            <p:cNvSpPr/>
            <p:nvPr/>
          </p:nvSpPr>
          <p:spPr>
            <a:xfrm>
              <a:off x="6867578" y="4672817"/>
              <a:ext cx="114044" cy="35090"/>
            </a:xfrm>
            <a:custGeom>
              <a:avLst/>
              <a:gdLst>
                <a:gd name="connsiteX0" fmla="*/ 96477 w 114043"/>
                <a:gd name="connsiteY0" fmla="*/ 6031 h 35090"/>
                <a:gd name="connsiteX1" fmla="*/ 19190 w 114043"/>
                <a:gd name="connsiteY1" fmla="*/ 6031 h 35090"/>
                <a:gd name="connsiteX2" fmla="*/ 6031 w 114043"/>
                <a:gd name="connsiteY2" fmla="*/ 19190 h 35090"/>
                <a:gd name="connsiteX3" fmla="*/ 19190 w 114043"/>
                <a:gd name="connsiteY3" fmla="*/ 32349 h 35090"/>
                <a:gd name="connsiteX4" fmla="*/ 96477 w 114043"/>
                <a:gd name="connsiteY4" fmla="*/ 32349 h 35090"/>
                <a:gd name="connsiteX5" fmla="*/ 109635 w 114043"/>
                <a:gd name="connsiteY5" fmla="*/ 19190 h 35090"/>
                <a:gd name="connsiteX6" fmla="*/ 96477 w 114043"/>
                <a:gd name="connsiteY6" fmla="*/ 6031 h 3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43" h="35090">
                  <a:moveTo>
                    <a:pt x="96477" y="6031"/>
                  </a:moveTo>
                  <a:lnTo>
                    <a:pt x="19190" y="6031"/>
                  </a:lnTo>
                  <a:cubicBezTo>
                    <a:pt x="11923" y="6031"/>
                    <a:pt x="6031" y="11923"/>
                    <a:pt x="6031" y="19190"/>
                  </a:cubicBezTo>
                  <a:cubicBezTo>
                    <a:pt x="6031" y="26457"/>
                    <a:pt x="11923" y="32349"/>
                    <a:pt x="19190" y="32349"/>
                  </a:cubicBezTo>
                  <a:lnTo>
                    <a:pt x="96477" y="32349"/>
                  </a:lnTo>
                  <a:cubicBezTo>
                    <a:pt x="103744" y="32349"/>
                    <a:pt x="109635" y="26457"/>
                    <a:pt x="109635" y="19190"/>
                  </a:cubicBezTo>
                  <a:cubicBezTo>
                    <a:pt x="109635" y="11923"/>
                    <a:pt x="103744" y="6031"/>
                    <a:pt x="96477" y="6031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21E220F9-7A02-4B40-8D63-F912D0C67643}"/>
                </a:ext>
              </a:extLst>
            </p:cNvPr>
            <p:cNvSpPr/>
            <p:nvPr/>
          </p:nvSpPr>
          <p:spPr>
            <a:xfrm>
              <a:off x="6891352" y="4716242"/>
              <a:ext cx="61408" cy="35090"/>
            </a:xfrm>
            <a:custGeom>
              <a:avLst/>
              <a:gdLst>
                <a:gd name="connsiteX0" fmla="*/ 34016 w 61408"/>
                <a:gd name="connsiteY0" fmla="*/ 32349 h 35090"/>
                <a:gd name="connsiteX1" fmla="*/ 62088 w 61408"/>
                <a:gd name="connsiteY1" fmla="*/ 6031 h 35090"/>
                <a:gd name="connsiteX2" fmla="*/ 6031 w 61408"/>
                <a:gd name="connsiteY2" fmla="*/ 6031 h 35090"/>
                <a:gd name="connsiteX3" fmla="*/ 34016 w 61408"/>
                <a:gd name="connsiteY3" fmla="*/ 32349 h 3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08" h="35090">
                  <a:moveTo>
                    <a:pt x="34016" y="32349"/>
                  </a:moveTo>
                  <a:cubicBezTo>
                    <a:pt x="48842" y="32335"/>
                    <a:pt x="61118" y="20826"/>
                    <a:pt x="62088" y="6031"/>
                  </a:cubicBezTo>
                  <a:lnTo>
                    <a:pt x="6031" y="6031"/>
                  </a:lnTo>
                  <a:cubicBezTo>
                    <a:pt x="6957" y="20812"/>
                    <a:pt x="19206" y="32331"/>
                    <a:pt x="34016" y="32349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91403576-43DA-439B-BEEE-2C9DD562A0E4}"/>
                </a:ext>
              </a:extLst>
            </p:cNvPr>
            <p:cNvSpPr/>
            <p:nvPr/>
          </p:nvSpPr>
          <p:spPr>
            <a:xfrm>
              <a:off x="6807223" y="4421834"/>
              <a:ext cx="228087" cy="236860"/>
            </a:xfrm>
            <a:custGeom>
              <a:avLst/>
              <a:gdLst>
                <a:gd name="connsiteX0" fmla="*/ 118145 w 228087"/>
                <a:gd name="connsiteY0" fmla="*/ 6031 h 236859"/>
                <a:gd name="connsiteX1" fmla="*/ 118145 w 228087"/>
                <a:gd name="connsiteY1" fmla="*/ 6031 h 236859"/>
                <a:gd name="connsiteX2" fmla="*/ 6031 w 228087"/>
                <a:gd name="connsiteY2" fmla="*/ 116917 h 236859"/>
                <a:gd name="connsiteX3" fmla="*/ 6031 w 228087"/>
                <a:gd name="connsiteY3" fmla="*/ 120777 h 236859"/>
                <a:gd name="connsiteX4" fmla="*/ 13839 w 228087"/>
                <a:gd name="connsiteY4" fmla="*/ 160078 h 236859"/>
                <a:gd name="connsiteX5" fmla="*/ 33314 w 228087"/>
                <a:gd name="connsiteY5" fmla="*/ 192010 h 236859"/>
                <a:gd name="connsiteX6" fmla="*/ 59632 w 228087"/>
                <a:gd name="connsiteY6" fmla="*/ 234645 h 236859"/>
                <a:gd name="connsiteX7" fmla="*/ 67351 w 228087"/>
                <a:gd name="connsiteY7" fmla="*/ 239470 h 236859"/>
                <a:gd name="connsiteX8" fmla="*/ 169113 w 228087"/>
                <a:gd name="connsiteY8" fmla="*/ 239470 h 236859"/>
                <a:gd name="connsiteX9" fmla="*/ 176833 w 228087"/>
                <a:gd name="connsiteY9" fmla="*/ 234645 h 236859"/>
                <a:gd name="connsiteX10" fmla="*/ 203151 w 228087"/>
                <a:gd name="connsiteY10" fmla="*/ 192010 h 236859"/>
                <a:gd name="connsiteX11" fmla="*/ 222539 w 228087"/>
                <a:gd name="connsiteY11" fmla="*/ 160078 h 236859"/>
                <a:gd name="connsiteX12" fmla="*/ 230346 w 228087"/>
                <a:gd name="connsiteY12" fmla="*/ 121215 h 236859"/>
                <a:gd name="connsiteX13" fmla="*/ 230346 w 228087"/>
                <a:gd name="connsiteY13" fmla="*/ 117355 h 236859"/>
                <a:gd name="connsiteX14" fmla="*/ 118145 w 228087"/>
                <a:gd name="connsiteY14" fmla="*/ 6031 h 236859"/>
                <a:gd name="connsiteX15" fmla="*/ 204467 w 228087"/>
                <a:gd name="connsiteY15" fmla="*/ 120075 h 236859"/>
                <a:gd name="connsiteX16" fmla="*/ 198326 w 228087"/>
                <a:gd name="connsiteY16" fmla="*/ 150340 h 236859"/>
                <a:gd name="connsiteX17" fmla="*/ 183676 w 228087"/>
                <a:gd name="connsiteY17" fmla="*/ 174026 h 236859"/>
                <a:gd name="connsiteX18" fmla="*/ 158499 w 228087"/>
                <a:gd name="connsiteY18" fmla="*/ 212889 h 236859"/>
                <a:gd name="connsiteX19" fmla="*/ 77879 w 228087"/>
                <a:gd name="connsiteY19" fmla="*/ 212889 h 236859"/>
                <a:gd name="connsiteX20" fmla="*/ 52614 w 228087"/>
                <a:gd name="connsiteY20" fmla="*/ 174026 h 236859"/>
                <a:gd name="connsiteX21" fmla="*/ 38051 w 228087"/>
                <a:gd name="connsiteY21" fmla="*/ 150340 h 236859"/>
                <a:gd name="connsiteX22" fmla="*/ 31910 w 228087"/>
                <a:gd name="connsiteY22" fmla="*/ 120075 h 236859"/>
                <a:gd name="connsiteX23" fmla="*/ 31910 w 228087"/>
                <a:gd name="connsiteY23" fmla="*/ 116917 h 236859"/>
                <a:gd name="connsiteX24" fmla="*/ 118145 w 228087"/>
                <a:gd name="connsiteY24" fmla="*/ 31647 h 236859"/>
                <a:gd name="connsiteX25" fmla="*/ 118145 w 228087"/>
                <a:gd name="connsiteY25" fmla="*/ 31647 h 236859"/>
                <a:gd name="connsiteX26" fmla="*/ 204467 w 228087"/>
                <a:gd name="connsiteY26" fmla="*/ 116917 h 23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8087" h="236859">
                  <a:moveTo>
                    <a:pt x="118145" y="6031"/>
                  </a:moveTo>
                  <a:lnTo>
                    <a:pt x="118145" y="6031"/>
                  </a:lnTo>
                  <a:cubicBezTo>
                    <a:pt x="56877" y="6450"/>
                    <a:pt x="7125" y="55657"/>
                    <a:pt x="6031" y="116917"/>
                  </a:cubicBezTo>
                  <a:lnTo>
                    <a:pt x="6031" y="120777"/>
                  </a:lnTo>
                  <a:cubicBezTo>
                    <a:pt x="6329" y="134231"/>
                    <a:pt x="8971" y="147531"/>
                    <a:pt x="13839" y="160078"/>
                  </a:cubicBezTo>
                  <a:cubicBezTo>
                    <a:pt x="18372" y="171799"/>
                    <a:pt x="24969" y="182614"/>
                    <a:pt x="33314" y="192010"/>
                  </a:cubicBezTo>
                  <a:cubicBezTo>
                    <a:pt x="43717" y="205148"/>
                    <a:pt x="52550" y="219457"/>
                    <a:pt x="59632" y="234645"/>
                  </a:cubicBezTo>
                  <a:cubicBezTo>
                    <a:pt x="61104" y="237567"/>
                    <a:pt x="64080" y="239427"/>
                    <a:pt x="67351" y="239470"/>
                  </a:cubicBezTo>
                  <a:lnTo>
                    <a:pt x="169113" y="239470"/>
                  </a:lnTo>
                  <a:cubicBezTo>
                    <a:pt x="172385" y="239427"/>
                    <a:pt x="175361" y="237567"/>
                    <a:pt x="176833" y="234645"/>
                  </a:cubicBezTo>
                  <a:cubicBezTo>
                    <a:pt x="183922" y="219460"/>
                    <a:pt x="192754" y="205152"/>
                    <a:pt x="203151" y="192010"/>
                  </a:cubicBezTo>
                  <a:cubicBezTo>
                    <a:pt x="211443" y="182590"/>
                    <a:pt x="218007" y="171780"/>
                    <a:pt x="222539" y="160078"/>
                  </a:cubicBezTo>
                  <a:cubicBezTo>
                    <a:pt x="227274" y="147645"/>
                    <a:pt x="229913" y="134512"/>
                    <a:pt x="230346" y="121215"/>
                  </a:cubicBezTo>
                  <a:lnTo>
                    <a:pt x="230346" y="117355"/>
                  </a:lnTo>
                  <a:cubicBezTo>
                    <a:pt x="229441" y="55910"/>
                    <a:pt x="179595" y="6454"/>
                    <a:pt x="118145" y="6031"/>
                  </a:cubicBezTo>
                  <a:close/>
                  <a:moveTo>
                    <a:pt x="204467" y="120075"/>
                  </a:moveTo>
                  <a:cubicBezTo>
                    <a:pt x="204104" y="130433"/>
                    <a:pt x="202028" y="140660"/>
                    <a:pt x="198326" y="150340"/>
                  </a:cubicBezTo>
                  <a:cubicBezTo>
                    <a:pt x="194868" y="159033"/>
                    <a:pt x="189910" y="167050"/>
                    <a:pt x="183676" y="174026"/>
                  </a:cubicBezTo>
                  <a:cubicBezTo>
                    <a:pt x="173820" y="185971"/>
                    <a:pt x="165372" y="199011"/>
                    <a:pt x="158499" y="212889"/>
                  </a:cubicBezTo>
                  <a:lnTo>
                    <a:pt x="77879" y="212889"/>
                  </a:lnTo>
                  <a:cubicBezTo>
                    <a:pt x="70974" y="199010"/>
                    <a:pt x="62497" y="185969"/>
                    <a:pt x="52614" y="174026"/>
                  </a:cubicBezTo>
                  <a:cubicBezTo>
                    <a:pt x="46407" y="167047"/>
                    <a:pt x="41478" y="159029"/>
                    <a:pt x="38051" y="150340"/>
                  </a:cubicBezTo>
                  <a:cubicBezTo>
                    <a:pt x="34349" y="140660"/>
                    <a:pt x="32273" y="130433"/>
                    <a:pt x="31910" y="120075"/>
                  </a:cubicBezTo>
                  <a:lnTo>
                    <a:pt x="31910" y="116917"/>
                  </a:lnTo>
                  <a:cubicBezTo>
                    <a:pt x="32720" y="69788"/>
                    <a:pt x="71010" y="31926"/>
                    <a:pt x="118145" y="31647"/>
                  </a:cubicBezTo>
                  <a:lnTo>
                    <a:pt x="118145" y="31647"/>
                  </a:lnTo>
                  <a:cubicBezTo>
                    <a:pt x="165295" y="31925"/>
                    <a:pt x="203611" y="69774"/>
                    <a:pt x="204467" y="116917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6812E52C-9ECD-4653-A01A-05B712B94BEA}"/>
                </a:ext>
              </a:extLst>
            </p:cNvPr>
            <p:cNvSpPr/>
            <p:nvPr/>
          </p:nvSpPr>
          <p:spPr>
            <a:xfrm>
              <a:off x="6877053" y="4470609"/>
              <a:ext cx="105271" cy="140361"/>
            </a:xfrm>
            <a:custGeom>
              <a:avLst/>
              <a:gdLst>
                <a:gd name="connsiteX0" fmla="*/ 6031 w 105271"/>
                <a:gd name="connsiteY0" fmla="*/ 96652 h 140361"/>
                <a:gd name="connsiteX1" fmla="*/ 52438 w 105271"/>
                <a:gd name="connsiteY1" fmla="*/ 6031 h 140361"/>
                <a:gd name="connsiteX2" fmla="*/ 52438 w 105271"/>
                <a:gd name="connsiteY2" fmla="*/ 58491 h 140361"/>
                <a:gd name="connsiteX3" fmla="*/ 100600 w 105271"/>
                <a:gd name="connsiteY3" fmla="*/ 48929 h 140361"/>
                <a:gd name="connsiteX4" fmla="*/ 52438 w 105271"/>
                <a:gd name="connsiteY4" fmla="*/ 137620 h 140361"/>
                <a:gd name="connsiteX5" fmla="*/ 52438 w 105271"/>
                <a:gd name="connsiteY5" fmla="*/ 86125 h 140361"/>
                <a:gd name="connsiteX6" fmla="*/ 6031 w 105271"/>
                <a:gd name="connsiteY6" fmla="*/ 9665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71" h="140361">
                  <a:moveTo>
                    <a:pt x="6031" y="96652"/>
                  </a:moveTo>
                  <a:lnTo>
                    <a:pt x="52438" y="6031"/>
                  </a:lnTo>
                  <a:lnTo>
                    <a:pt x="52438" y="58491"/>
                  </a:lnTo>
                  <a:lnTo>
                    <a:pt x="100600" y="48929"/>
                  </a:lnTo>
                  <a:lnTo>
                    <a:pt x="52438" y="137620"/>
                  </a:lnTo>
                  <a:lnTo>
                    <a:pt x="52438" y="86125"/>
                  </a:lnTo>
                  <a:lnTo>
                    <a:pt x="6031" y="96652"/>
                  </a:ln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68A2BC81-ADBF-4A14-A67C-49C151B0FBD7}"/>
                </a:ext>
              </a:extLst>
            </p:cNvPr>
            <p:cNvSpPr/>
            <p:nvPr/>
          </p:nvSpPr>
          <p:spPr>
            <a:xfrm>
              <a:off x="7032854" y="4731594"/>
              <a:ext cx="140361" cy="140361"/>
            </a:xfrm>
            <a:custGeom>
              <a:avLst/>
              <a:gdLst>
                <a:gd name="connsiteX0" fmla="*/ 142533 w 140361"/>
                <a:gd name="connsiteY0" fmla="*/ 74282 h 140361"/>
                <a:gd name="connsiteX1" fmla="*/ 74282 w 140361"/>
                <a:gd name="connsiteY1" fmla="*/ 142533 h 140361"/>
                <a:gd name="connsiteX2" fmla="*/ 6031 w 140361"/>
                <a:gd name="connsiteY2" fmla="*/ 74282 h 140361"/>
                <a:gd name="connsiteX3" fmla="*/ 74282 w 140361"/>
                <a:gd name="connsiteY3" fmla="*/ 6031 h 140361"/>
                <a:gd name="connsiteX4" fmla="*/ 142533 w 140361"/>
                <a:gd name="connsiteY4" fmla="*/ 7428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1" h="140361">
                  <a:moveTo>
                    <a:pt x="142533" y="74282"/>
                  </a:moveTo>
                  <a:cubicBezTo>
                    <a:pt x="142533" y="111976"/>
                    <a:pt x="111976" y="142533"/>
                    <a:pt x="74282" y="142533"/>
                  </a:cubicBezTo>
                  <a:cubicBezTo>
                    <a:pt x="36588" y="142533"/>
                    <a:pt x="6031" y="111976"/>
                    <a:pt x="6031" y="74282"/>
                  </a:cubicBezTo>
                  <a:cubicBezTo>
                    <a:pt x="6031" y="36588"/>
                    <a:pt x="36588" y="6031"/>
                    <a:pt x="74282" y="6031"/>
                  </a:cubicBezTo>
                  <a:cubicBezTo>
                    <a:pt x="111976" y="6031"/>
                    <a:pt x="142533" y="36588"/>
                    <a:pt x="142533" y="74282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0D1139AA-A7B7-4A60-84F6-D2AE2A6EBA94}"/>
                </a:ext>
              </a:extLst>
            </p:cNvPr>
            <p:cNvSpPr/>
            <p:nvPr/>
          </p:nvSpPr>
          <p:spPr>
            <a:xfrm>
              <a:off x="6668792" y="4731594"/>
              <a:ext cx="140361" cy="140361"/>
            </a:xfrm>
            <a:custGeom>
              <a:avLst/>
              <a:gdLst>
                <a:gd name="connsiteX0" fmla="*/ 142533 w 140361"/>
                <a:gd name="connsiteY0" fmla="*/ 74282 h 140361"/>
                <a:gd name="connsiteX1" fmla="*/ 74282 w 140361"/>
                <a:gd name="connsiteY1" fmla="*/ 142533 h 140361"/>
                <a:gd name="connsiteX2" fmla="*/ 6031 w 140361"/>
                <a:gd name="connsiteY2" fmla="*/ 74282 h 140361"/>
                <a:gd name="connsiteX3" fmla="*/ 74282 w 140361"/>
                <a:gd name="connsiteY3" fmla="*/ 6031 h 140361"/>
                <a:gd name="connsiteX4" fmla="*/ 142533 w 140361"/>
                <a:gd name="connsiteY4" fmla="*/ 7428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1" h="140361">
                  <a:moveTo>
                    <a:pt x="142533" y="74282"/>
                  </a:moveTo>
                  <a:cubicBezTo>
                    <a:pt x="142533" y="111976"/>
                    <a:pt x="111976" y="142533"/>
                    <a:pt x="74282" y="142533"/>
                  </a:cubicBezTo>
                  <a:cubicBezTo>
                    <a:pt x="36588" y="142533"/>
                    <a:pt x="6031" y="111976"/>
                    <a:pt x="6031" y="74282"/>
                  </a:cubicBezTo>
                  <a:cubicBezTo>
                    <a:pt x="6031" y="36588"/>
                    <a:pt x="36588" y="6031"/>
                    <a:pt x="74282" y="6031"/>
                  </a:cubicBezTo>
                  <a:cubicBezTo>
                    <a:pt x="111976" y="6031"/>
                    <a:pt x="142533" y="36588"/>
                    <a:pt x="142533" y="74282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961F4F31-1D7A-4E5C-9DBA-C9D6D9392254}"/>
                </a:ext>
              </a:extLst>
            </p:cNvPr>
            <p:cNvSpPr/>
            <p:nvPr/>
          </p:nvSpPr>
          <p:spPr>
            <a:xfrm>
              <a:off x="6990219" y="4886605"/>
              <a:ext cx="254405" cy="140361"/>
            </a:xfrm>
            <a:custGeom>
              <a:avLst/>
              <a:gdLst>
                <a:gd name="connsiteX0" fmla="*/ 239733 w 254404"/>
                <a:gd name="connsiteY0" fmla="*/ 46649 h 140361"/>
                <a:gd name="connsiteX1" fmla="*/ 173061 w 254404"/>
                <a:gd name="connsiteY1" fmla="*/ 14804 h 140361"/>
                <a:gd name="connsiteX2" fmla="*/ 116917 w 254404"/>
                <a:gd name="connsiteY2" fmla="*/ 6032 h 140361"/>
                <a:gd name="connsiteX3" fmla="*/ 60772 w 254404"/>
                <a:gd name="connsiteY3" fmla="*/ 14804 h 140361"/>
                <a:gd name="connsiteX4" fmla="*/ 9189 w 254404"/>
                <a:gd name="connsiteY4" fmla="*/ 36911 h 140361"/>
                <a:gd name="connsiteX5" fmla="*/ 6031 w 254404"/>
                <a:gd name="connsiteY5" fmla="*/ 40508 h 140361"/>
                <a:gd name="connsiteX6" fmla="*/ 76212 w 254404"/>
                <a:gd name="connsiteY6" fmla="*/ 75598 h 140361"/>
                <a:gd name="connsiteX7" fmla="*/ 101915 w 254404"/>
                <a:gd name="connsiteY7" fmla="*/ 127093 h 140361"/>
                <a:gd name="connsiteX8" fmla="*/ 101915 w 254404"/>
                <a:gd name="connsiteY8" fmla="*/ 142708 h 140361"/>
                <a:gd name="connsiteX9" fmla="*/ 253418 w 254404"/>
                <a:gd name="connsiteY9" fmla="*/ 142708 h 140361"/>
                <a:gd name="connsiteX10" fmla="*/ 253418 w 254404"/>
                <a:gd name="connsiteY10" fmla="*/ 74019 h 140361"/>
                <a:gd name="connsiteX11" fmla="*/ 239733 w 254404"/>
                <a:gd name="connsiteY11" fmla="*/ 46649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404" h="140361">
                  <a:moveTo>
                    <a:pt x="239733" y="46649"/>
                  </a:moveTo>
                  <a:cubicBezTo>
                    <a:pt x="220073" y="31337"/>
                    <a:pt x="197326" y="20473"/>
                    <a:pt x="173061" y="14804"/>
                  </a:cubicBezTo>
                  <a:cubicBezTo>
                    <a:pt x="154801" y="9477"/>
                    <a:pt x="135931" y="6529"/>
                    <a:pt x="116917" y="6032"/>
                  </a:cubicBezTo>
                  <a:cubicBezTo>
                    <a:pt x="97857" y="5989"/>
                    <a:pt x="78910" y="8950"/>
                    <a:pt x="60772" y="14804"/>
                  </a:cubicBezTo>
                  <a:cubicBezTo>
                    <a:pt x="42601" y="19647"/>
                    <a:pt x="25227" y="27093"/>
                    <a:pt x="9189" y="36911"/>
                  </a:cubicBezTo>
                  <a:cubicBezTo>
                    <a:pt x="8137" y="38139"/>
                    <a:pt x="7172" y="39367"/>
                    <a:pt x="6031" y="40508"/>
                  </a:cubicBezTo>
                  <a:cubicBezTo>
                    <a:pt x="31544" y="47374"/>
                    <a:pt x="55411" y="59308"/>
                    <a:pt x="76212" y="75598"/>
                  </a:cubicBezTo>
                  <a:cubicBezTo>
                    <a:pt x="92625" y="87578"/>
                    <a:pt x="102208" y="106775"/>
                    <a:pt x="101915" y="127093"/>
                  </a:cubicBezTo>
                  <a:lnTo>
                    <a:pt x="101915" y="142708"/>
                  </a:lnTo>
                  <a:lnTo>
                    <a:pt x="253418" y="142708"/>
                  </a:lnTo>
                  <a:lnTo>
                    <a:pt x="253418" y="74019"/>
                  </a:lnTo>
                  <a:cubicBezTo>
                    <a:pt x="253682" y="63189"/>
                    <a:pt x="248554" y="52935"/>
                    <a:pt x="239733" y="46649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232D8B3-B3B8-4DD4-B030-D338849AD514}"/>
                </a:ext>
              </a:extLst>
            </p:cNvPr>
            <p:cNvSpPr/>
            <p:nvPr/>
          </p:nvSpPr>
          <p:spPr>
            <a:xfrm>
              <a:off x="6600541" y="4886605"/>
              <a:ext cx="254405" cy="140361"/>
            </a:xfrm>
            <a:custGeom>
              <a:avLst/>
              <a:gdLst>
                <a:gd name="connsiteX0" fmla="*/ 157709 w 254404"/>
                <a:gd name="connsiteY0" fmla="*/ 127093 h 140361"/>
                <a:gd name="connsiteX1" fmla="*/ 182272 w 254404"/>
                <a:gd name="connsiteY1" fmla="*/ 76475 h 140361"/>
                <a:gd name="connsiteX2" fmla="*/ 183325 w 254404"/>
                <a:gd name="connsiteY2" fmla="*/ 75598 h 140361"/>
                <a:gd name="connsiteX3" fmla="*/ 184466 w 254404"/>
                <a:gd name="connsiteY3" fmla="*/ 74809 h 140361"/>
                <a:gd name="connsiteX4" fmla="*/ 253418 w 254404"/>
                <a:gd name="connsiteY4" fmla="*/ 40595 h 140361"/>
                <a:gd name="connsiteX5" fmla="*/ 248418 w 254404"/>
                <a:gd name="connsiteY5" fmla="*/ 34893 h 140361"/>
                <a:gd name="connsiteX6" fmla="*/ 199028 w 254404"/>
                <a:gd name="connsiteY6" fmla="*/ 14804 h 140361"/>
                <a:gd name="connsiteX7" fmla="*/ 142883 w 254404"/>
                <a:gd name="connsiteY7" fmla="*/ 6031 h 140361"/>
                <a:gd name="connsiteX8" fmla="*/ 86739 w 254404"/>
                <a:gd name="connsiteY8" fmla="*/ 14804 h 140361"/>
                <a:gd name="connsiteX9" fmla="*/ 20067 w 254404"/>
                <a:gd name="connsiteY9" fmla="*/ 46649 h 140361"/>
                <a:gd name="connsiteX10" fmla="*/ 6031 w 254404"/>
                <a:gd name="connsiteY10" fmla="*/ 74019 h 140361"/>
                <a:gd name="connsiteX11" fmla="*/ 6031 w 254404"/>
                <a:gd name="connsiteY11" fmla="*/ 142708 h 140361"/>
                <a:gd name="connsiteX12" fmla="*/ 157709 w 254404"/>
                <a:gd name="connsiteY12" fmla="*/ 142708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404" h="140361">
                  <a:moveTo>
                    <a:pt x="157709" y="127093"/>
                  </a:moveTo>
                  <a:cubicBezTo>
                    <a:pt x="157728" y="107353"/>
                    <a:pt x="166777" y="88706"/>
                    <a:pt x="182272" y="76475"/>
                  </a:cubicBezTo>
                  <a:lnTo>
                    <a:pt x="183325" y="75598"/>
                  </a:lnTo>
                  <a:lnTo>
                    <a:pt x="184466" y="74809"/>
                  </a:lnTo>
                  <a:cubicBezTo>
                    <a:pt x="205504" y="59843"/>
                    <a:pt x="228775" y="48296"/>
                    <a:pt x="253418" y="40595"/>
                  </a:cubicBezTo>
                  <a:cubicBezTo>
                    <a:pt x="251663" y="38753"/>
                    <a:pt x="250084" y="36823"/>
                    <a:pt x="248418" y="34893"/>
                  </a:cubicBezTo>
                  <a:cubicBezTo>
                    <a:pt x="233001" y="25868"/>
                    <a:pt x="216368" y="19103"/>
                    <a:pt x="199028" y="14804"/>
                  </a:cubicBezTo>
                  <a:cubicBezTo>
                    <a:pt x="180770" y="9470"/>
                    <a:pt x="161898" y="6521"/>
                    <a:pt x="142883" y="6031"/>
                  </a:cubicBezTo>
                  <a:cubicBezTo>
                    <a:pt x="123824" y="5996"/>
                    <a:pt x="104879" y="8956"/>
                    <a:pt x="86739" y="14804"/>
                  </a:cubicBezTo>
                  <a:cubicBezTo>
                    <a:pt x="62812" y="21405"/>
                    <a:pt x="40241" y="32187"/>
                    <a:pt x="20067" y="46649"/>
                  </a:cubicBezTo>
                  <a:cubicBezTo>
                    <a:pt x="11426" y="53126"/>
                    <a:pt x="6249" y="63222"/>
                    <a:pt x="6031" y="74019"/>
                  </a:cubicBezTo>
                  <a:lnTo>
                    <a:pt x="6031" y="142708"/>
                  </a:lnTo>
                  <a:lnTo>
                    <a:pt x="157709" y="142708"/>
                  </a:ln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7435C359-D4C4-4120-99FA-03D0877798BC}"/>
                </a:ext>
              </a:extLst>
            </p:cNvPr>
            <p:cNvSpPr/>
            <p:nvPr/>
          </p:nvSpPr>
          <p:spPr>
            <a:xfrm>
              <a:off x="6782572" y="4939765"/>
              <a:ext cx="280723" cy="140361"/>
            </a:xfrm>
            <a:custGeom>
              <a:avLst/>
              <a:gdLst>
                <a:gd name="connsiteX0" fmla="*/ 6031 w 280722"/>
                <a:gd name="connsiteY0" fmla="*/ 142183 h 140361"/>
                <a:gd name="connsiteX1" fmla="*/ 6031 w 280722"/>
                <a:gd name="connsiteY1" fmla="*/ 73932 h 140361"/>
                <a:gd name="connsiteX2" fmla="*/ 19716 w 280722"/>
                <a:gd name="connsiteY2" fmla="*/ 46650 h 140361"/>
                <a:gd name="connsiteX3" fmla="*/ 86388 w 280722"/>
                <a:gd name="connsiteY3" fmla="*/ 14805 h 140361"/>
                <a:gd name="connsiteX4" fmla="*/ 142533 w 280722"/>
                <a:gd name="connsiteY4" fmla="*/ 6033 h 140361"/>
                <a:gd name="connsiteX5" fmla="*/ 198677 w 280722"/>
                <a:gd name="connsiteY5" fmla="*/ 14805 h 140361"/>
                <a:gd name="connsiteX6" fmla="*/ 265436 w 280722"/>
                <a:gd name="connsiteY6" fmla="*/ 46650 h 140361"/>
                <a:gd name="connsiteX7" fmla="*/ 279034 w 280722"/>
                <a:gd name="connsiteY7" fmla="*/ 73932 h 140361"/>
                <a:gd name="connsiteX8" fmla="*/ 279034 w 280722"/>
                <a:gd name="connsiteY8" fmla="*/ 142183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22" h="140361">
                  <a:moveTo>
                    <a:pt x="6031" y="142183"/>
                  </a:moveTo>
                  <a:lnTo>
                    <a:pt x="6031" y="73932"/>
                  </a:lnTo>
                  <a:cubicBezTo>
                    <a:pt x="6072" y="63197"/>
                    <a:pt x="11137" y="53101"/>
                    <a:pt x="19716" y="46650"/>
                  </a:cubicBezTo>
                  <a:cubicBezTo>
                    <a:pt x="39853" y="32127"/>
                    <a:pt x="62436" y="21340"/>
                    <a:pt x="86388" y="14805"/>
                  </a:cubicBezTo>
                  <a:cubicBezTo>
                    <a:pt x="104518" y="8917"/>
                    <a:pt x="123471" y="5955"/>
                    <a:pt x="142533" y="6033"/>
                  </a:cubicBezTo>
                  <a:cubicBezTo>
                    <a:pt x="161552" y="6479"/>
                    <a:pt x="180428" y="9429"/>
                    <a:pt x="198677" y="14805"/>
                  </a:cubicBezTo>
                  <a:cubicBezTo>
                    <a:pt x="222989" y="20416"/>
                    <a:pt x="245776" y="31286"/>
                    <a:pt x="265436" y="46650"/>
                  </a:cubicBezTo>
                  <a:cubicBezTo>
                    <a:pt x="274223" y="52918"/>
                    <a:pt x="279319" y="63143"/>
                    <a:pt x="279034" y="73932"/>
                  </a:cubicBezTo>
                  <a:lnTo>
                    <a:pt x="279034" y="142183"/>
                  </a:ln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9F379DE3-E7F1-4061-918E-E2C5AF3AB48A}"/>
                </a:ext>
              </a:extLst>
            </p:cNvPr>
            <p:cNvSpPr/>
            <p:nvPr/>
          </p:nvSpPr>
          <p:spPr>
            <a:xfrm>
              <a:off x="6850823" y="4784668"/>
              <a:ext cx="140361" cy="140361"/>
            </a:xfrm>
            <a:custGeom>
              <a:avLst/>
              <a:gdLst>
                <a:gd name="connsiteX0" fmla="*/ 142533 w 140361"/>
                <a:gd name="connsiteY0" fmla="*/ 74282 h 140361"/>
                <a:gd name="connsiteX1" fmla="*/ 74282 w 140361"/>
                <a:gd name="connsiteY1" fmla="*/ 142533 h 140361"/>
                <a:gd name="connsiteX2" fmla="*/ 6031 w 140361"/>
                <a:gd name="connsiteY2" fmla="*/ 74282 h 140361"/>
                <a:gd name="connsiteX3" fmla="*/ 74282 w 140361"/>
                <a:gd name="connsiteY3" fmla="*/ 6031 h 140361"/>
                <a:gd name="connsiteX4" fmla="*/ 142533 w 140361"/>
                <a:gd name="connsiteY4" fmla="*/ 7428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1" h="140361">
                  <a:moveTo>
                    <a:pt x="142533" y="74282"/>
                  </a:moveTo>
                  <a:cubicBezTo>
                    <a:pt x="142533" y="111976"/>
                    <a:pt x="111976" y="142533"/>
                    <a:pt x="74282" y="142533"/>
                  </a:cubicBezTo>
                  <a:cubicBezTo>
                    <a:pt x="36588" y="142533"/>
                    <a:pt x="6031" y="111976"/>
                    <a:pt x="6031" y="74282"/>
                  </a:cubicBezTo>
                  <a:cubicBezTo>
                    <a:pt x="6031" y="36588"/>
                    <a:pt x="36588" y="6031"/>
                    <a:pt x="74282" y="6031"/>
                  </a:cubicBezTo>
                  <a:cubicBezTo>
                    <a:pt x="111976" y="6031"/>
                    <a:pt x="142533" y="36588"/>
                    <a:pt x="142533" y="74282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90" name="Kuva 10" descr="Tanssiaskeleet">
            <a:extLst>
              <a:ext uri="{FF2B5EF4-FFF2-40B4-BE49-F238E27FC236}">
                <a16:creationId xmlns:a16="http://schemas.microsoft.com/office/drawing/2014/main" id="{C406BD45-F808-4CCF-AA18-5F6A4D74386F}"/>
              </a:ext>
            </a:extLst>
          </p:cNvPr>
          <p:cNvGrpSpPr/>
          <p:nvPr/>
        </p:nvGrpSpPr>
        <p:grpSpPr>
          <a:xfrm>
            <a:off x="7380272" y="5244613"/>
            <a:ext cx="566466" cy="694177"/>
            <a:chOff x="6656372" y="5187463"/>
            <a:chExt cx="566466" cy="694177"/>
          </a:xfrm>
          <a:solidFill>
            <a:schemeClr val="bg1"/>
          </a:solidFill>
        </p:grpSpPr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2B9B54E4-2544-4CFB-BFF0-3D8036A5B064}"/>
                </a:ext>
              </a:extLst>
            </p:cNvPr>
            <p:cNvSpPr/>
            <p:nvPr/>
          </p:nvSpPr>
          <p:spPr>
            <a:xfrm>
              <a:off x="6718678" y="5735314"/>
              <a:ext cx="127656" cy="135634"/>
            </a:xfrm>
            <a:custGeom>
              <a:avLst/>
              <a:gdLst>
                <a:gd name="connsiteX0" fmla="*/ 5984 w 127655"/>
                <a:gd name="connsiteY0" fmla="*/ 33031 h 135633"/>
                <a:gd name="connsiteX1" fmla="*/ 15957 w 127655"/>
                <a:gd name="connsiteY1" fmla="*/ 88880 h 135633"/>
                <a:gd name="connsiteX2" fmla="*/ 19388 w 127655"/>
                <a:gd name="connsiteY2" fmla="*/ 101167 h 135633"/>
                <a:gd name="connsiteX3" fmla="*/ 81779 w 127655"/>
                <a:gd name="connsiteY3" fmla="*/ 129411 h 135633"/>
                <a:gd name="connsiteX4" fmla="*/ 94066 w 127655"/>
                <a:gd name="connsiteY4" fmla="*/ 125900 h 135633"/>
                <a:gd name="connsiteX5" fmla="*/ 125980 w 127655"/>
                <a:gd name="connsiteY5" fmla="*/ 71966 h 135633"/>
                <a:gd name="connsiteX6" fmla="*/ 122549 w 127655"/>
                <a:gd name="connsiteY6" fmla="*/ 59679 h 135633"/>
                <a:gd name="connsiteX7" fmla="*/ 102045 w 127655"/>
                <a:gd name="connsiteY7" fmla="*/ 5984 h 135633"/>
                <a:gd name="connsiteX8" fmla="*/ 6303 w 127655"/>
                <a:gd name="connsiteY8" fmla="*/ 32712 h 13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55" h="135633">
                  <a:moveTo>
                    <a:pt x="5984" y="33031"/>
                  </a:moveTo>
                  <a:cubicBezTo>
                    <a:pt x="7793" y="51886"/>
                    <a:pt x="11129" y="70564"/>
                    <a:pt x="15957" y="88880"/>
                  </a:cubicBezTo>
                  <a:lnTo>
                    <a:pt x="19388" y="101167"/>
                  </a:lnTo>
                  <a:cubicBezTo>
                    <a:pt x="26329" y="128932"/>
                    <a:pt x="58482" y="136113"/>
                    <a:pt x="81779" y="129411"/>
                  </a:cubicBezTo>
                  <a:lnTo>
                    <a:pt x="94066" y="125900"/>
                  </a:lnTo>
                  <a:cubicBezTo>
                    <a:pt x="117727" y="119759"/>
                    <a:pt x="131986" y="95662"/>
                    <a:pt x="125980" y="71966"/>
                  </a:cubicBezTo>
                  <a:lnTo>
                    <a:pt x="122549" y="59679"/>
                  </a:lnTo>
                  <a:cubicBezTo>
                    <a:pt x="117580" y="41123"/>
                    <a:pt x="110708" y="23130"/>
                    <a:pt x="102045" y="5984"/>
                  </a:cubicBezTo>
                  <a:lnTo>
                    <a:pt x="6303" y="3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E04249EF-0A50-492D-BE08-1282DCA500A4}"/>
                </a:ext>
              </a:extLst>
            </p:cNvPr>
            <p:cNvSpPr/>
            <p:nvPr/>
          </p:nvSpPr>
          <p:spPr>
            <a:xfrm>
              <a:off x="6656372" y="5449637"/>
              <a:ext cx="167548" cy="287225"/>
            </a:xfrm>
            <a:custGeom>
              <a:avLst/>
              <a:gdLst>
                <a:gd name="connsiteX0" fmla="*/ 54328 w 167547"/>
                <a:gd name="connsiteY0" fmla="*/ 283842 h 287224"/>
                <a:gd name="connsiteX1" fmla="*/ 153341 w 167547"/>
                <a:gd name="connsiteY1" fmla="*/ 257194 h 287224"/>
                <a:gd name="connsiteX2" fmla="*/ 133235 w 167547"/>
                <a:gd name="connsiteY2" fmla="*/ 32121 h 287224"/>
                <a:gd name="connsiteX3" fmla="*/ 133235 w 167547"/>
                <a:gd name="connsiteY3" fmla="*/ 32121 h 287224"/>
                <a:gd name="connsiteX4" fmla="*/ 68290 w 167547"/>
                <a:gd name="connsiteY4" fmla="*/ 7548 h 287224"/>
                <a:gd name="connsiteX5" fmla="*/ 9808 w 167547"/>
                <a:gd name="connsiteY5" fmla="*/ 66269 h 287224"/>
                <a:gd name="connsiteX6" fmla="*/ 54328 w 167547"/>
                <a:gd name="connsiteY6" fmla="*/ 283842 h 28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47" h="287224">
                  <a:moveTo>
                    <a:pt x="54328" y="283842"/>
                  </a:moveTo>
                  <a:lnTo>
                    <a:pt x="153341" y="257194"/>
                  </a:lnTo>
                  <a:cubicBezTo>
                    <a:pt x="131639" y="175335"/>
                    <a:pt x="205839" y="121560"/>
                    <a:pt x="133235" y="32121"/>
                  </a:cubicBezTo>
                  <a:lnTo>
                    <a:pt x="133235" y="32121"/>
                  </a:lnTo>
                  <a:cubicBezTo>
                    <a:pt x="118484" y="11634"/>
                    <a:pt x="92909" y="1957"/>
                    <a:pt x="68290" y="7548"/>
                  </a:cubicBezTo>
                  <a:cubicBezTo>
                    <a:pt x="38520" y="13129"/>
                    <a:pt x="15268" y="36477"/>
                    <a:pt x="9808" y="66269"/>
                  </a:cubicBezTo>
                  <a:cubicBezTo>
                    <a:pt x="-1362" y="130097"/>
                    <a:pt x="11484" y="209882"/>
                    <a:pt x="54328" y="2838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EF86B52B-6D06-4969-A76C-CC121FCB48C3}"/>
                </a:ext>
              </a:extLst>
            </p:cNvPr>
            <p:cNvSpPr/>
            <p:nvPr/>
          </p:nvSpPr>
          <p:spPr>
            <a:xfrm>
              <a:off x="6976638" y="5461892"/>
              <a:ext cx="143612" cy="143612"/>
            </a:xfrm>
            <a:custGeom>
              <a:avLst/>
              <a:gdLst>
                <a:gd name="connsiteX0" fmla="*/ 138331 w 143612"/>
                <a:gd name="connsiteY0" fmla="*/ 50743 h 143612"/>
                <a:gd name="connsiteX1" fmla="*/ 117746 w 143612"/>
                <a:gd name="connsiteY1" fmla="*/ 105635 h 143612"/>
                <a:gd name="connsiteX2" fmla="*/ 112002 w 143612"/>
                <a:gd name="connsiteY2" fmla="*/ 117363 h 143612"/>
                <a:gd name="connsiteX3" fmla="*/ 43786 w 143612"/>
                <a:gd name="connsiteY3" fmla="*/ 134198 h 143612"/>
                <a:gd name="connsiteX4" fmla="*/ 32058 w 143612"/>
                <a:gd name="connsiteY4" fmla="*/ 128453 h 143612"/>
                <a:gd name="connsiteX5" fmla="*/ 10117 w 143612"/>
                <a:gd name="connsiteY5" fmla="*/ 68136 h 143612"/>
                <a:gd name="connsiteX6" fmla="*/ 15941 w 143612"/>
                <a:gd name="connsiteY6" fmla="*/ 56408 h 143612"/>
                <a:gd name="connsiteX7" fmla="*/ 46578 w 143612"/>
                <a:gd name="connsiteY7" fmla="*/ 5984 h 143612"/>
                <a:gd name="connsiteX8" fmla="*/ 138331 w 143612"/>
                <a:gd name="connsiteY8" fmla="*/ 50743 h 14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12" h="143612">
                  <a:moveTo>
                    <a:pt x="138331" y="50743"/>
                  </a:moveTo>
                  <a:cubicBezTo>
                    <a:pt x="132944" y="69560"/>
                    <a:pt x="126061" y="87916"/>
                    <a:pt x="117746" y="105635"/>
                  </a:cubicBezTo>
                  <a:lnTo>
                    <a:pt x="112002" y="117363"/>
                  </a:lnTo>
                  <a:cubicBezTo>
                    <a:pt x="99875" y="144091"/>
                    <a:pt x="66046" y="145368"/>
                    <a:pt x="43786" y="134198"/>
                  </a:cubicBezTo>
                  <a:lnTo>
                    <a:pt x="32058" y="128453"/>
                  </a:lnTo>
                  <a:cubicBezTo>
                    <a:pt x="9522" y="117693"/>
                    <a:pt x="-238" y="90861"/>
                    <a:pt x="10117" y="68136"/>
                  </a:cubicBezTo>
                  <a:lnTo>
                    <a:pt x="15941" y="56408"/>
                  </a:lnTo>
                  <a:cubicBezTo>
                    <a:pt x="24401" y="38595"/>
                    <a:pt x="34667" y="21699"/>
                    <a:pt x="46578" y="5984"/>
                  </a:cubicBezTo>
                  <a:lnTo>
                    <a:pt x="138331" y="507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3AD7FAEF-E9AC-43E9-B263-0A7E954769F7}"/>
                </a:ext>
              </a:extLst>
            </p:cNvPr>
            <p:cNvSpPr/>
            <p:nvPr/>
          </p:nvSpPr>
          <p:spPr>
            <a:xfrm>
              <a:off x="7039333" y="5187463"/>
              <a:ext cx="183505" cy="287225"/>
            </a:xfrm>
            <a:custGeom>
              <a:avLst/>
              <a:gdLst>
                <a:gd name="connsiteX0" fmla="*/ 98375 w 183504"/>
                <a:gd name="connsiteY0" fmla="*/ 285280 h 287224"/>
                <a:gd name="connsiteX1" fmla="*/ 5984 w 183504"/>
                <a:gd name="connsiteY1" fmla="*/ 241239 h 287224"/>
                <a:gd name="connsiteX2" fmla="*/ 66461 w 183504"/>
                <a:gd name="connsiteY2" fmla="*/ 23427 h 287224"/>
                <a:gd name="connsiteX3" fmla="*/ 66461 w 183504"/>
                <a:gd name="connsiteY3" fmla="*/ 23427 h 287224"/>
                <a:gd name="connsiteX4" fmla="*/ 134756 w 183504"/>
                <a:gd name="connsiteY4" fmla="*/ 11140 h 287224"/>
                <a:gd name="connsiteX5" fmla="*/ 181510 w 183504"/>
                <a:gd name="connsiteY5" fmla="*/ 79436 h 287224"/>
                <a:gd name="connsiteX6" fmla="*/ 98375 w 183504"/>
                <a:gd name="connsiteY6" fmla="*/ 285280 h 28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4" h="287224">
                  <a:moveTo>
                    <a:pt x="98375" y="285280"/>
                  </a:moveTo>
                  <a:lnTo>
                    <a:pt x="5984" y="241239"/>
                  </a:lnTo>
                  <a:cubicBezTo>
                    <a:pt x="41887" y="165284"/>
                    <a:pt x="-21143" y="98345"/>
                    <a:pt x="66461" y="23427"/>
                  </a:cubicBezTo>
                  <a:lnTo>
                    <a:pt x="66461" y="23427"/>
                  </a:lnTo>
                  <a:cubicBezTo>
                    <a:pt x="84680" y="5961"/>
                    <a:pt x="111592" y="1120"/>
                    <a:pt x="134756" y="11140"/>
                  </a:cubicBezTo>
                  <a:cubicBezTo>
                    <a:pt x="162987" y="22018"/>
                    <a:pt x="181583" y="49182"/>
                    <a:pt x="181510" y="79436"/>
                  </a:cubicBezTo>
                  <a:cubicBezTo>
                    <a:pt x="180952" y="144221"/>
                    <a:pt x="153905" y="220096"/>
                    <a:pt x="98375" y="285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D2A3F1A-17FE-4C54-8F12-25175A9520E8}"/>
                </a:ext>
              </a:extLst>
            </p:cNvPr>
            <p:cNvSpPr/>
            <p:nvPr/>
          </p:nvSpPr>
          <p:spPr>
            <a:xfrm>
              <a:off x="6953564" y="5799222"/>
              <a:ext cx="87763" cy="79785"/>
            </a:xfrm>
            <a:custGeom>
              <a:avLst/>
              <a:gdLst>
                <a:gd name="connsiteX0" fmla="*/ 5984 w 87763"/>
                <a:gd name="connsiteY0" fmla="*/ 28563 h 79784"/>
                <a:gd name="connsiteX1" fmla="*/ 17233 w 87763"/>
                <a:gd name="connsiteY1" fmla="*/ 75077 h 79784"/>
                <a:gd name="connsiteX2" fmla="*/ 83136 w 87763"/>
                <a:gd name="connsiteY2" fmla="*/ 44919 h 79784"/>
                <a:gd name="connsiteX3" fmla="*/ 55371 w 87763"/>
                <a:gd name="connsiteY3" fmla="*/ 5984 h 79784"/>
                <a:gd name="connsiteX4" fmla="*/ 5984 w 87763"/>
                <a:gd name="connsiteY4" fmla="*/ 28563 h 7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63" h="79784">
                  <a:moveTo>
                    <a:pt x="5984" y="28563"/>
                  </a:moveTo>
                  <a:lnTo>
                    <a:pt x="17233" y="75077"/>
                  </a:lnTo>
                  <a:cubicBezTo>
                    <a:pt x="40942" y="69374"/>
                    <a:pt x="63321" y="59132"/>
                    <a:pt x="83136" y="44919"/>
                  </a:cubicBezTo>
                  <a:lnTo>
                    <a:pt x="55371" y="5984"/>
                  </a:lnTo>
                  <a:cubicBezTo>
                    <a:pt x="40494" y="16582"/>
                    <a:pt x="23732" y="24246"/>
                    <a:pt x="5984" y="2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EFD95DDE-EE31-41EE-9F50-4066311526CF}"/>
                </a:ext>
              </a:extLst>
            </p:cNvPr>
            <p:cNvSpPr/>
            <p:nvPr/>
          </p:nvSpPr>
          <p:spPr>
            <a:xfrm>
              <a:off x="7023376" y="5735554"/>
              <a:ext cx="79785" cy="87763"/>
            </a:xfrm>
            <a:custGeom>
              <a:avLst/>
              <a:gdLst>
                <a:gd name="connsiteX0" fmla="*/ 5984 w 79784"/>
                <a:gd name="connsiteY0" fmla="*/ 51700 h 87763"/>
                <a:gd name="connsiteX1" fmla="*/ 40610 w 79784"/>
                <a:gd name="connsiteY1" fmla="*/ 84731 h 87763"/>
                <a:gd name="connsiteX2" fmla="*/ 79864 w 79784"/>
                <a:gd name="connsiteY2" fmla="*/ 23776 h 87763"/>
                <a:gd name="connsiteX3" fmla="*/ 35424 w 79784"/>
                <a:gd name="connsiteY3" fmla="*/ 5984 h 87763"/>
                <a:gd name="connsiteX4" fmla="*/ 5984 w 79784"/>
                <a:gd name="connsiteY4" fmla="*/ 5170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84" h="87763">
                  <a:moveTo>
                    <a:pt x="5984" y="51700"/>
                  </a:moveTo>
                  <a:lnTo>
                    <a:pt x="40610" y="84731"/>
                  </a:lnTo>
                  <a:cubicBezTo>
                    <a:pt x="57448" y="67091"/>
                    <a:pt x="70771" y="46404"/>
                    <a:pt x="79864" y="23776"/>
                  </a:cubicBezTo>
                  <a:lnTo>
                    <a:pt x="35424" y="5984"/>
                  </a:lnTo>
                  <a:cubicBezTo>
                    <a:pt x="28592" y="22948"/>
                    <a:pt x="18603" y="38462"/>
                    <a:pt x="5984" y="51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95537015-D1B2-4AA1-93AC-9550D3EE44AD}"/>
                </a:ext>
              </a:extLst>
            </p:cNvPr>
            <p:cNvSpPr/>
            <p:nvPr/>
          </p:nvSpPr>
          <p:spPr>
            <a:xfrm>
              <a:off x="6856706" y="5817812"/>
              <a:ext cx="79785" cy="63828"/>
            </a:xfrm>
            <a:custGeom>
              <a:avLst/>
              <a:gdLst>
                <a:gd name="connsiteX0" fmla="*/ 21941 w 79784"/>
                <a:gd name="connsiteY0" fmla="*/ 5984 h 63827"/>
                <a:gd name="connsiteX1" fmla="*/ 5984 w 79784"/>
                <a:gd name="connsiteY1" fmla="*/ 51222 h 63827"/>
                <a:gd name="connsiteX2" fmla="*/ 68934 w 79784"/>
                <a:gd name="connsiteY2" fmla="*/ 61833 h 63827"/>
                <a:gd name="connsiteX3" fmla="*/ 78029 w 79784"/>
                <a:gd name="connsiteY3" fmla="*/ 61833 h 63827"/>
                <a:gd name="connsiteX4" fmla="*/ 75795 w 79784"/>
                <a:gd name="connsiteY4" fmla="*/ 13962 h 63827"/>
                <a:gd name="connsiteX5" fmla="*/ 21941 w 79784"/>
                <a:gd name="connsiteY5" fmla="*/ 5984 h 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84" h="63827">
                  <a:moveTo>
                    <a:pt x="21941" y="5984"/>
                  </a:moveTo>
                  <a:lnTo>
                    <a:pt x="5984" y="51222"/>
                  </a:lnTo>
                  <a:cubicBezTo>
                    <a:pt x="26225" y="58256"/>
                    <a:pt x="47505" y="61843"/>
                    <a:pt x="68934" y="61833"/>
                  </a:cubicBezTo>
                  <a:cubicBezTo>
                    <a:pt x="71966" y="61833"/>
                    <a:pt x="74998" y="61833"/>
                    <a:pt x="78029" y="61833"/>
                  </a:cubicBezTo>
                  <a:lnTo>
                    <a:pt x="75795" y="13962"/>
                  </a:lnTo>
                  <a:cubicBezTo>
                    <a:pt x="57501" y="14731"/>
                    <a:pt x="39226" y="12024"/>
                    <a:pt x="21941" y="59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9BB72F46-0649-4C9D-B4DC-F2593CA7BD0F}"/>
                </a:ext>
              </a:extLst>
            </p:cNvPr>
            <p:cNvSpPr/>
            <p:nvPr/>
          </p:nvSpPr>
          <p:spPr>
            <a:xfrm>
              <a:off x="6999440" y="5602393"/>
              <a:ext cx="183505" cy="127656"/>
            </a:xfrm>
            <a:custGeom>
              <a:avLst/>
              <a:gdLst>
                <a:gd name="connsiteX0" fmla="*/ 181510 w 183504"/>
                <a:gd name="connsiteY0" fmla="*/ 93747 h 127655"/>
                <a:gd name="connsiteX1" fmla="*/ 93747 w 183504"/>
                <a:gd name="connsiteY1" fmla="*/ 5984 h 127655"/>
                <a:gd name="connsiteX2" fmla="*/ 5984 w 183504"/>
                <a:gd name="connsiteY2" fmla="*/ 93747 h 127655"/>
                <a:gd name="connsiteX3" fmla="*/ 69812 w 183504"/>
                <a:gd name="connsiteY3" fmla="*/ 93747 h 127655"/>
                <a:gd name="connsiteX4" fmla="*/ 67657 w 183504"/>
                <a:gd name="connsiteY4" fmla="*/ 112975 h 127655"/>
                <a:gd name="connsiteX5" fmla="*/ 114651 w 183504"/>
                <a:gd name="connsiteY5" fmla="*/ 121991 h 127655"/>
                <a:gd name="connsiteX6" fmla="*/ 117682 w 183504"/>
                <a:gd name="connsiteY6" fmla="*/ 93747 h 12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4" h="127655">
                  <a:moveTo>
                    <a:pt x="181510" y="93747"/>
                  </a:moveTo>
                  <a:lnTo>
                    <a:pt x="93747" y="5984"/>
                  </a:lnTo>
                  <a:lnTo>
                    <a:pt x="5984" y="93747"/>
                  </a:lnTo>
                  <a:lnTo>
                    <a:pt x="69812" y="93747"/>
                  </a:lnTo>
                  <a:cubicBezTo>
                    <a:pt x="69536" y="100198"/>
                    <a:pt x="68817" y="106623"/>
                    <a:pt x="67657" y="112975"/>
                  </a:cubicBezTo>
                  <a:lnTo>
                    <a:pt x="114651" y="121991"/>
                  </a:lnTo>
                  <a:cubicBezTo>
                    <a:pt x="116343" y="112662"/>
                    <a:pt x="117356" y="103222"/>
                    <a:pt x="117682" y="93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107" name="Kuva 106" descr="Keskustele">
            <a:extLst>
              <a:ext uri="{FF2B5EF4-FFF2-40B4-BE49-F238E27FC236}">
                <a16:creationId xmlns:a16="http://schemas.microsoft.com/office/drawing/2014/main" id="{3377560C-6FCE-4188-B15B-7090B012153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249544" y="1706093"/>
            <a:ext cx="943602" cy="943602"/>
          </a:xfrm>
          <a:prstGeom prst="rect">
            <a:avLst/>
          </a:prstGeom>
        </p:spPr>
      </p:pic>
      <p:sp>
        <p:nvSpPr>
          <p:cNvPr id="160" name="Suorakulmio 159">
            <a:extLst>
              <a:ext uri="{FF2B5EF4-FFF2-40B4-BE49-F238E27FC236}">
                <a16:creationId xmlns:a16="http://schemas.microsoft.com/office/drawing/2014/main" id="{C19B04BE-668B-419E-8A05-882C3121A71D}"/>
              </a:ext>
            </a:extLst>
          </p:cNvPr>
          <p:cNvSpPr/>
          <p:nvPr/>
        </p:nvSpPr>
        <p:spPr>
          <a:xfrm>
            <a:off x="772441" y="1706093"/>
            <a:ext cx="7296684" cy="995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0866E53B-8A41-463F-BDBA-25CBE7578C90}"/>
              </a:ext>
            </a:extLst>
          </p:cNvPr>
          <p:cNvSpPr/>
          <p:nvPr/>
        </p:nvSpPr>
        <p:spPr>
          <a:xfrm>
            <a:off x="782066" y="2616942"/>
            <a:ext cx="7287476" cy="828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1956CC2C-D9ED-41AC-8CA3-AE45424DB822}"/>
              </a:ext>
            </a:extLst>
          </p:cNvPr>
          <p:cNvSpPr/>
          <p:nvPr/>
        </p:nvSpPr>
        <p:spPr>
          <a:xfrm>
            <a:off x="772858" y="3497475"/>
            <a:ext cx="7296684" cy="882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80E4F1A3-0FB0-4374-AF3A-4BA56307374A}"/>
              </a:ext>
            </a:extLst>
          </p:cNvPr>
          <p:cNvSpPr/>
          <p:nvPr/>
        </p:nvSpPr>
        <p:spPr>
          <a:xfrm>
            <a:off x="782483" y="4345209"/>
            <a:ext cx="7287230" cy="9091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98FCB047-32ED-41A5-AAB4-42C8F0FB6A63}"/>
              </a:ext>
            </a:extLst>
          </p:cNvPr>
          <p:cNvSpPr/>
          <p:nvPr/>
        </p:nvSpPr>
        <p:spPr>
          <a:xfrm>
            <a:off x="782636" y="5262737"/>
            <a:ext cx="7287230" cy="8007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A84E012-CFFD-4DCE-8D2C-715463842C72}"/>
              </a:ext>
            </a:extLst>
          </p:cNvPr>
          <p:cNvSpPr/>
          <p:nvPr/>
        </p:nvSpPr>
        <p:spPr>
          <a:xfrm>
            <a:off x="8921665" y="47978"/>
            <a:ext cx="3270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</a:rPr>
              <a:t>Animaatiodia, ÄLÄ POISTA!</a:t>
            </a:r>
            <a:endParaRPr lang="fi-FI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BB48B175-4319-A012-20E1-1417DE19AC4B}"/>
              </a:ext>
            </a:extLst>
          </p:cNvPr>
          <p:cNvGrpSpPr/>
          <p:nvPr/>
        </p:nvGrpSpPr>
        <p:grpSpPr>
          <a:xfrm>
            <a:off x="8032278" y="2679277"/>
            <a:ext cx="2279467" cy="703692"/>
            <a:chOff x="8032278" y="2679277"/>
            <a:chExt cx="2279467" cy="703692"/>
          </a:xfrm>
        </p:grpSpPr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15549380-B4B3-4330-8A0F-37E469CB1F46}"/>
                </a:ext>
              </a:extLst>
            </p:cNvPr>
            <p:cNvSpPr/>
            <p:nvPr/>
          </p:nvSpPr>
          <p:spPr>
            <a:xfrm>
              <a:off x="8070845" y="2707529"/>
              <a:ext cx="2240900" cy="665205"/>
            </a:xfrm>
            <a:custGeom>
              <a:avLst/>
              <a:gdLst>
                <a:gd name="connsiteX0" fmla="*/ 0 w 2240900"/>
                <a:gd name="connsiteY0" fmla="*/ 0 h 665205"/>
                <a:gd name="connsiteX1" fmla="*/ 1814036 w 2240900"/>
                <a:gd name="connsiteY1" fmla="*/ 0 h 665205"/>
                <a:gd name="connsiteX2" fmla="*/ 1835153 w 2240900"/>
                <a:gd name="connsiteY2" fmla="*/ 0 h 665205"/>
                <a:gd name="connsiteX3" fmla="*/ 1835153 w 2240900"/>
                <a:gd name="connsiteY3" fmla="*/ 1979 h 665205"/>
                <a:gd name="connsiteX4" fmla="*/ 1909287 w 2240900"/>
                <a:gd name="connsiteY4" fmla="*/ 1979 h 665205"/>
                <a:gd name="connsiteX5" fmla="*/ 1930404 w 2240900"/>
                <a:gd name="connsiteY5" fmla="*/ 1979 h 665205"/>
                <a:gd name="connsiteX6" fmla="*/ 1930404 w 2240900"/>
                <a:gd name="connsiteY6" fmla="*/ 4108 h 665205"/>
                <a:gd name="connsiteX7" fmla="*/ 1976119 w 2240900"/>
                <a:gd name="connsiteY7" fmla="*/ 8716 h 665205"/>
                <a:gd name="connsiteX8" fmla="*/ 2240900 w 2240900"/>
                <a:gd name="connsiteY8" fmla="*/ 333592 h 665205"/>
                <a:gd name="connsiteX9" fmla="*/ 1976119 w 2240900"/>
                <a:gd name="connsiteY9" fmla="*/ 658468 h 665205"/>
                <a:gd name="connsiteX10" fmla="*/ 1930404 w 2240900"/>
                <a:gd name="connsiteY10" fmla="*/ 663076 h 665205"/>
                <a:gd name="connsiteX11" fmla="*/ 1930404 w 2240900"/>
                <a:gd name="connsiteY11" fmla="*/ 664747 h 665205"/>
                <a:gd name="connsiteX12" fmla="*/ 1913830 w 2240900"/>
                <a:gd name="connsiteY12" fmla="*/ 664747 h 665205"/>
                <a:gd name="connsiteX13" fmla="*/ 1909287 w 2240900"/>
                <a:gd name="connsiteY13" fmla="*/ 665205 h 665205"/>
                <a:gd name="connsiteX14" fmla="*/ 1904744 w 2240900"/>
                <a:gd name="connsiteY14" fmla="*/ 664747 h 665205"/>
                <a:gd name="connsiteX15" fmla="*/ 95251 w 2240900"/>
                <a:gd name="connsiteY15" fmla="*/ 664747 h 665205"/>
                <a:gd name="connsiteX16" fmla="*/ 95251 w 2240900"/>
                <a:gd name="connsiteY16" fmla="*/ 662768 h 665205"/>
                <a:gd name="connsiteX17" fmla="*/ 0 w 2240900"/>
                <a:gd name="connsiteY17" fmla="*/ 662768 h 66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0900" h="665205">
                  <a:moveTo>
                    <a:pt x="0" y="0"/>
                  </a:moveTo>
                  <a:lnTo>
                    <a:pt x="1814036" y="0"/>
                  </a:lnTo>
                  <a:lnTo>
                    <a:pt x="1835153" y="0"/>
                  </a:lnTo>
                  <a:lnTo>
                    <a:pt x="1835153" y="1979"/>
                  </a:lnTo>
                  <a:lnTo>
                    <a:pt x="1909287" y="1979"/>
                  </a:lnTo>
                  <a:lnTo>
                    <a:pt x="1930404" y="1979"/>
                  </a:lnTo>
                  <a:lnTo>
                    <a:pt x="1930404" y="4108"/>
                  </a:lnTo>
                  <a:lnTo>
                    <a:pt x="1976119" y="8716"/>
                  </a:lnTo>
                  <a:cubicBezTo>
                    <a:pt x="2127229" y="39638"/>
                    <a:pt x="2240900" y="173340"/>
                    <a:pt x="2240900" y="333592"/>
                  </a:cubicBezTo>
                  <a:cubicBezTo>
                    <a:pt x="2240900" y="493844"/>
                    <a:pt x="2127229" y="627546"/>
                    <a:pt x="1976119" y="658468"/>
                  </a:cubicBezTo>
                  <a:lnTo>
                    <a:pt x="1930404" y="663076"/>
                  </a:lnTo>
                  <a:lnTo>
                    <a:pt x="1930404" y="664747"/>
                  </a:lnTo>
                  <a:lnTo>
                    <a:pt x="1913830" y="664747"/>
                  </a:lnTo>
                  <a:lnTo>
                    <a:pt x="1909287" y="665205"/>
                  </a:lnTo>
                  <a:lnTo>
                    <a:pt x="1904744" y="664747"/>
                  </a:lnTo>
                  <a:lnTo>
                    <a:pt x="95251" y="664747"/>
                  </a:lnTo>
                  <a:lnTo>
                    <a:pt x="95251" y="662768"/>
                  </a:lnTo>
                  <a:lnTo>
                    <a:pt x="0" y="66276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3" name="Kuva 122" descr="Lääkäri">
              <a:extLst>
                <a:ext uri="{FF2B5EF4-FFF2-40B4-BE49-F238E27FC236}">
                  <a16:creationId xmlns:a16="http://schemas.microsoft.com/office/drawing/2014/main" id="{5D26A39E-FAAB-4C9F-8594-39FD2A84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9495667" y="2709508"/>
              <a:ext cx="673461" cy="673461"/>
            </a:xfrm>
            <a:prstGeom prst="rect">
              <a:avLst/>
            </a:prstGeom>
          </p:spPr>
        </p:pic>
        <p:pic>
          <p:nvPicPr>
            <p:cNvPr id="126" name="Kuva 125" descr="Puhelinkeskus">
              <a:extLst>
                <a:ext uri="{FF2B5EF4-FFF2-40B4-BE49-F238E27FC236}">
                  <a16:creationId xmlns:a16="http://schemas.microsoft.com/office/drawing/2014/main" id="{02EF5E03-0479-43EE-BC00-8B7BA89B3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32278" y="2679277"/>
              <a:ext cx="673461" cy="673461"/>
            </a:xfrm>
            <a:prstGeom prst="rect">
              <a:avLst/>
            </a:prstGeom>
          </p:spPr>
        </p:pic>
        <p:pic>
          <p:nvPicPr>
            <p:cNvPr id="129" name="Kuva 128" descr="Käyttäjä">
              <a:extLst>
                <a:ext uri="{FF2B5EF4-FFF2-40B4-BE49-F238E27FC236}">
                  <a16:creationId xmlns:a16="http://schemas.microsoft.com/office/drawing/2014/main" id="{85F31717-0B6F-4235-A212-EC1A30E2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9006793" y="2708798"/>
              <a:ext cx="673461" cy="673461"/>
            </a:xfrm>
            <a:prstGeom prst="rect">
              <a:avLst/>
            </a:prstGeom>
          </p:spPr>
        </p:pic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64A018B7-C471-1425-29A9-6615B75BECEB}"/>
                </a:ext>
              </a:extLst>
            </p:cNvPr>
            <p:cNvGrpSpPr/>
            <p:nvPr/>
          </p:nvGrpSpPr>
          <p:grpSpPr>
            <a:xfrm>
              <a:off x="8514652" y="2708803"/>
              <a:ext cx="673461" cy="673461"/>
              <a:chOff x="8514652" y="2708803"/>
              <a:chExt cx="673461" cy="673461"/>
            </a:xfrm>
          </p:grpSpPr>
          <p:pic>
            <p:nvPicPr>
              <p:cNvPr id="128" name="Kuva 127" descr="Käyttäjä">
                <a:extLst>
                  <a:ext uri="{FF2B5EF4-FFF2-40B4-BE49-F238E27FC236}">
                    <a16:creationId xmlns:a16="http://schemas.microsoft.com/office/drawing/2014/main" id="{5004D1C7-938B-40A6-895C-52F26BEA1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8514652" y="2708803"/>
                <a:ext cx="673461" cy="673461"/>
              </a:xfrm>
              <a:prstGeom prst="rect">
                <a:avLst/>
              </a:prstGeom>
            </p:spPr>
          </p:pic>
          <p:sp>
            <p:nvSpPr>
              <p:cNvPr id="3" name="Suorakulmio 2">
                <a:extLst>
                  <a:ext uri="{FF2B5EF4-FFF2-40B4-BE49-F238E27FC236}">
                    <a16:creationId xmlns:a16="http://schemas.microsoft.com/office/drawing/2014/main" id="{195F7C98-F7E5-4AF9-44EE-165233395485}"/>
                  </a:ext>
                </a:extLst>
              </p:cNvPr>
              <p:cNvSpPr/>
              <p:nvPr/>
            </p:nvSpPr>
            <p:spPr>
              <a:xfrm>
                <a:off x="8882870" y="3132220"/>
                <a:ext cx="121207" cy="9001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289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Ryhmä 45">
            <a:extLst>
              <a:ext uri="{FF2B5EF4-FFF2-40B4-BE49-F238E27FC236}">
                <a16:creationId xmlns:a16="http://schemas.microsoft.com/office/drawing/2014/main" id="{9DFC6654-CAA1-4410-8E22-74C819398EF1}"/>
              </a:ext>
            </a:extLst>
          </p:cNvPr>
          <p:cNvGrpSpPr/>
          <p:nvPr/>
        </p:nvGrpSpPr>
        <p:grpSpPr>
          <a:xfrm>
            <a:off x="7560748" y="1822433"/>
            <a:ext cx="2788574" cy="706955"/>
            <a:chOff x="7560748" y="1822433"/>
            <a:chExt cx="2788574" cy="706955"/>
          </a:xfrm>
        </p:grpSpPr>
        <p:sp>
          <p:nvSpPr>
            <p:cNvPr id="101" name="Vapaamuotoinen: Muoto 100">
              <a:extLst>
                <a:ext uri="{FF2B5EF4-FFF2-40B4-BE49-F238E27FC236}">
                  <a16:creationId xmlns:a16="http://schemas.microsoft.com/office/drawing/2014/main" id="{B76BCE26-9FA8-4A89-8913-C9EF2AED57B5}"/>
                </a:ext>
              </a:extLst>
            </p:cNvPr>
            <p:cNvSpPr/>
            <p:nvPr/>
          </p:nvSpPr>
          <p:spPr>
            <a:xfrm>
              <a:off x="7560748" y="1822433"/>
              <a:ext cx="2788574" cy="686002"/>
            </a:xfrm>
            <a:custGeom>
              <a:avLst/>
              <a:gdLst>
                <a:gd name="connsiteX0" fmla="*/ 0 w 2788574"/>
                <a:gd name="connsiteY0" fmla="*/ 0 h 686002"/>
                <a:gd name="connsiteX1" fmla="*/ 2445573 w 2788574"/>
                <a:gd name="connsiteY1" fmla="*/ 0 h 686002"/>
                <a:gd name="connsiteX2" fmla="*/ 2461915 w 2788574"/>
                <a:gd name="connsiteY2" fmla="*/ 0 h 686002"/>
                <a:gd name="connsiteX3" fmla="*/ 2461915 w 2788574"/>
                <a:gd name="connsiteY3" fmla="*/ 1648 h 686002"/>
                <a:gd name="connsiteX4" fmla="*/ 2514700 w 2788574"/>
                <a:gd name="connsiteY4" fmla="*/ 6969 h 686002"/>
                <a:gd name="connsiteX5" fmla="*/ 2788574 w 2788574"/>
                <a:gd name="connsiteY5" fmla="*/ 343001 h 686002"/>
                <a:gd name="connsiteX6" fmla="*/ 2445573 w 2788574"/>
                <a:gd name="connsiteY6" fmla="*/ 686002 h 686002"/>
                <a:gd name="connsiteX7" fmla="*/ 2406846 w 2788574"/>
                <a:gd name="connsiteY7" fmla="*/ 682098 h 686002"/>
                <a:gd name="connsiteX8" fmla="*/ 0 w 2788574"/>
                <a:gd name="connsiteY8" fmla="*/ 682098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574" h="686002">
                  <a:moveTo>
                    <a:pt x="0" y="0"/>
                  </a:moveTo>
                  <a:lnTo>
                    <a:pt x="2445573" y="0"/>
                  </a:lnTo>
                  <a:lnTo>
                    <a:pt x="2461915" y="0"/>
                  </a:lnTo>
                  <a:lnTo>
                    <a:pt x="2461915" y="1648"/>
                  </a:lnTo>
                  <a:lnTo>
                    <a:pt x="2514700" y="6969"/>
                  </a:lnTo>
                  <a:cubicBezTo>
                    <a:pt x="2670999" y="38952"/>
                    <a:pt x="2788574" y="177247"/>
                    <a:pt x="2788574" y="343001"/>
                  </a:cubicBezTo>
                  <a:cubicBezTo>
                    <a:pt x="2788574" y="532435"/>
                    <a:pt x="2635007" y="686002"/>
                    <a:pt x="2445573" y="686002"/>
                  </a:cubicBezTo>
                  <a:lnTo>
                    <a:pt x="2406846" y="682098"/>
                  </a:lnTo>
                  <a:lnTo>
                    <a:pt x="0" y="6820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09" name="Kuva 108" descr="Asiakaspalaute">
              <a:extLst>
                <a:ext uri="{FF2B5EF4-FFF2-40B4-BE49-F238E27FC236}">
                  <a16:creationId xmlns:a16="http://schemas.microsoft.com/office/drawing/2014/main" id="{C44D02BC-0835-4803-ABC9-BB12B8B39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4512" y="1836656"/>
              <a:ext cx="657555" cy="657555"/>
            </a:xfrm>
            <a:prstGeom prst="rect">
              <a:avLst/>
            </a:prstGeom>
          </p:spPr>
        </p:pic>
        <p:pic>
          <p:nvPicPr>
            <p:cNvPr id="10" name="Kuva 9" descr="Näyttö">
              <a:extLst>
                <a:ext uri="{FF2B5EF4-FFF2-40B4-BE49-F238E27FC236}">
                  <a16:creationId xmlns:a16="http://schemas.microsoft.com/office/drawing/2014/main" id="{BCE3D1A4-29BD-4F60-81E0-341595667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39863" y="1835694"/>
              <a:ext cx="693694" cy="693694"/>
            </a:xfrm>
            <a:prstGeom prst="rect">
              <a:avLst/>
            </a:prstGeom>
          </p:spPr>
        </p:pic>
        <p:pic>
          <p:nvPicPr>
            <p:cNvPr id="12" name="Kuva 11" descr="Älypuhelin">
              <a:extLst>
                <a:ext uri="{FF2B5EF4-FFF2-40B4-BE49-F238E27FC236}">
                  <a16:creationId xmlns:a16="http://schemas.microsoft.com/office/drawing/2014/main" id="{8308F697-9657-494D-A149-960840E53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86759">
              <a:off x="8952333" y="1926710"/>
              <a:ext cx="490519" cy="490519"/>
            </a:xfrm>
            <a:prstGeom prst="rect">
              <a:avLst/>
            </a:prstGeom>
          </p:spPr>
        </p:pic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67C24C3A-6C78-410B-A98F-9718ECDF0604}"/>
                </a:ext>
              </a:extLst>
            </p:cNvPr>
            <p:cNvGrpSpPr/>
            <p:nvPr/>
          </p:nvGrpSpPr>
          <p:grpSpPr>
            <a:xfrm rot="10800000">
              <a:off x="8907159" y="1972072"/>
              <a:ext cx="153368" cy="361950"/>
              <a:chOff x="4696786" y="3328656"/>
              <a:chExt cx="153368" cy="361950"/>
            </a:xfrm>
            <a:solidFill>
              <a:schemeClr val="accent1"/>
            </a:solidFill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BA518041-F519-4ECC-98B4-8F5709F95D1A}"/>
                  </a:ext>
                </a:extLst>
              </p:cNvPr>
              <p:cNvSpPr/>
              <p:nvPr/>
            </p:nvSpPr>
            <p:spPr>
              <a:xfrm>
                <a:off x="4745379" y="3328656"/>
                <a:ext cx="104775" cy="361950"/>
              </a:xfrm>
              <a:custGeom>
                <a:avLst/>
                <a:gdLst>
                  <a:gd name="connsiteX0" fmla="*/ 63246 w 104775"/>
                  <a:gd name="connsiteY0" fmla="*/ 198596 h 361950"/>
                  <a:gd name="connsiteX1" fmla="*/ 7144 w 104775"/>
                  <a:gd name="connsiteY1" fmla="*/ 332899 h 361950"/>
                  <a:gd name="connsiteX2" fmla="*/ 32099 w 104775"/>
                  <a:gd name="connsiteY2" fmla="*/ 361474 h 361950"/>
                  <a:gd name="connsiteX3" fmla="*/ 38005 w 104775"/>
                  <a:gd name="connsiteY3" fmla="*/ 7144 h 361950"/>
                  <a:gd name="connsiteX4" fmla="*/ 9430 w 104775"/>
                  <a:gd name="connsiteY4" fmla="*/ 31718 h 361950"/>
                  <a:gd name="connsiteX5" fmla="*/ 63246 w 104775"/>
                  <a:gd name="connsiteY5" fmla="*/ 198596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361950">
                    <a:moveTo>
                      <a:pt x="63246" y="198596"/>
                    </a:moveTo>
                    <a:cubicBezTo>
                      <a:pt x="59726" y="248292"/>
                      <a:pt x="40019" y="295466"/>
                      <a:pt x="7144" y="332899"/>
                    </a:cubicBezTo>
                    <a:lnTo>
                      <a:pt x="32099" y="361474"/>
                    </a:lnTo>
                    <a:cubicBezTo>
                      <a:pt x="123596" y="261935"/>
                      <a:pt x="126134" y="109677"/>
                      <a:pt x="38005" y="7144"/>
                    </a:cubicBezTo>
                    <a:lnTo>
                      <a:pt x="9430" y="31718"/>
                    </a:lnTo>
                    <a:cubicBezTo>
                      <a:pt x="48837" y="77980"/>
                      <a:pt x="68202" y="138029"/>
                      <a:pt x="63246" y="1985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FDB6C604-F2C5-4D51-B598-5EC937A46242}"/>
                  </a:ext>
                </a:extLst>
              </p:cNvPr>
              <p:cNvSpPr/>
              <p:nvPr/>
            </p:nvSpPr>
            <p:spPr>
              <a:xfrm>
                <a:off x="4696786" y="3379139"/>
                <a:ext cx="85725" cy="257175"/>
              </a:xfrm>
              <a:custGeom>
                <a:avLst/>
                <a:gdLst>
                  <a:gd name="connsiteX0" fmla="*/ 43625 w 85725"/>
                  <a:gd name="connsiteY0" fmla="*/ 142399 h 257175"/>
                  <a:gd name="connsiteX1" fmla="*/ 12478 w 85725"/>
                  <a:gd name="connsiteY1" fmla="*/ 223552 h 257175"/>
                  <a:gd name="connsiteX2" fmla="*/ 37624 w 85725"/>
                  <a:gd name="connsiteY2" fmla="*/ 252793 h 257175"/>
                  <a:gd name="connsiteX3" fmla="*/ 35719 w 85725"/>
                  <a:gd name="connsiteY3" fmla="*/ 7144 h 257175"/>
                  <a:gd name="connsiteX4" fmla="*/ 7144 w 85725"/>
                  <a:gd name="connsiteY4" fmla="*/ 31718 h 257175"/>
                  <a:gd name="connsiteX5" fmla="*/ 43625 w 85725"/>
                  <a:gd name="connsiteY5" fmla="*/ 14239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257175">
                    <a:moveTo>
                      <a:pt x="43625" y="142399"/>
                    </a:moveTo>
                    <a:cubicBezTo>
                      <a:pt x="41418" y="171917"/>
                      <a:pt x="30587" y="200136"/>
                      <a:pt x="12478" y="223552"/>
                    </a:cubicBezTo>
                    <a:lnTo>
                      <a:pt x="37624" y="252793"/>
                    </a:lnTo>
                    <a:cubicBezTo>
                      <a:pt x="97717" y="181667"/>
                      <a:pt x="96908" y="77330"/>
                      <a:pt x="35719" y="7144"/>
                    </a:cubicBezTo>
                    <a:lnTo>
                      <a:pt x="7144" y="31718"/>
                    </a:lnTo>
                    <a:cubicBezTo>
                      <a:pt x="33561" y="62279"/>
                      <a:pt x="46693" y="102118"/>
                      <a:pt x="43625" y="1423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pic>
          <p:nvPicPr>
            <p:cNvPr id="127" name="Kuva 126" descr="Puhelinkeskus">
              <a:extLst>
                <a:ext uri="{FF2B5EF4-FFF2-40B4-BE49-F238E27FC236}">
                  <a16:creationId xmlns:a16="http://schemas.microsoft.com/office/drawing/2014/main" id="{255D2FE6-2CA8-4037-A7E5-24DFE1BE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67619" y="1936819"/>
              <a:ext cx="550830" cy="550830"/>
            </a:xfrm>
            <a:prstGeom prst="rect">
              <a:avLst/>
            </a:prstGeom>
          </p:spPr>
        </p:pic>
      </p:grpSp>
      <p:grpSp>
        <p:nvGrpSpPr>
          <p:cNvPr id="183" name="Ryhmä 182">
            <a:extLst>
              <a:ext uri="{FF2B5EF4-FFF2-40B4-BE49-F238E27FC236}">
                <a16:creationId xmlns:a16="http://schemas.microsoft.com/office/drawing/2014/main" id="{FB149AAD-2155-48BB-B41A-E42C067CC8D5}"/>
              </a:ext>
            </a:extLst>
          </p:cNvPr>
          <p:cNvGrpSpPr/>
          <p:nvPr/>
        </p:nvGrpSpPr>
        <p:grpSpPr>
          <a:xfrm>
            <a:off x="9525689" y="3572255"/>
            <a:ext cx="2145649" cy="665873"/>
            <a:chOff x="9782864" y="3572255"/>
            <a:chExt cx="2145649" cy="665873"/>
          </a:xfrm>
        </p:grpSpPr>
        <p:sp>
          <p:nvSpPr>
            <p:cNvPr id="173" name="Vapaamuotoinen: Muoto 172">
              <a:extLst>
                <a:ext uri="{FF2B5EF4-FFF2-40B4-BE49-F238E27FC236}">
                  <a16:creationId xmlns:a16="http://schemas.microsoft.com/office/drawing/2014/main" id="{31F07AAB-9230-43D9-879A-4584D0B4EA3F}"/>
                </a:ext>
              </a:extLst>
            </p:cNvPr>
            <p:cNvSpPr/>
            <p:nvPr/>
          </p:nvSpPr>
          <p:spPr>
            <a:xfrm>
              <a:off x="9782864" y="3574902"/>
              <a:ext cx="2145649" cy="663226"/>
            </a:xfrm>
            <a:custGeom>
              <a:avLst/>
              <a:gdLst>
                <a:gd name="connsiteX0" fmla="*/ 0 w 2145649"/>
                <a:gd name="connsiteY0" fmla="*/ 0 h 663226"/>
                <a:gd name="connsiteX1" fmla="*/ 1814036 w 2145649"/>
                <a:gd name="connsiteY1" fmla="*/ 0 h 663226"/>
                <a:gd name="connsiteX2" fmla="*/ 1835153 w 2145649"/>
                <a:gd name="connsiteY2" fmla="*/ 0 h 663226"/>
                <a:gd name="connsiteX3" fmla="*/ 1835153 w 2145649"/>
                <a:gd name="connsiteY3" fmla="*/ 2129 h 663226"/>
                <a:gd name="connsiteX4" fmla="*/ 1880868 w 2145649"/>
                <a:gd name="connsiteY4" fmla="*/ 6737 h 663226"/>
                <a:gd name="connsiteX5" fmla="*/ 2145649 w 2145649"/>
                <a:gd name="connsiteY5" fmla="*/ 331613 h 663226"/>
                <a:gd name="connsiteX6" fmla="*/ 1880868 w 2145649"/>
                <a:gd name="connsiteY6" fmla="*/ 656489 h 663226"/>
                <a:gd name="connsiteX7" fmla="*/ 1835153 w 2145649"/>
                <a:gd name="connsiteY7" fmla="*/ 661097 h 663226"/>
                <a:gd name="connsiteX8" fmla="*/ 1835153 w 2145649"/>
                <a:gd name="connsiteY8" fmla="*/ 662768 h 663226"/>
                <a:gd name="connsiteX9" fmla="*/ 1818579 w 2145649"/>
                <a:gd name="connsiteY9" fmla="*/ 662768 h 663226"/>
                <a:gd name="connsiteX10" fmla="*/ 1814036 w 2145649"/>
                <a:gd name="connsiteY10" fmla="*/ 663226 h 663226"/>
                <a:gd name="connsiteX11" fmla="*/ 1809493 w 2145649"/>
                <a:gd name="connsiteY11" fmla="*/ 662768 h 663226"/>
                <a:gd name="connsiteX12" fmla="*/ 0 w 2145649"/>
                <a:gd name="connsiteY12" fmla="*/ 662768 h 6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5649" h="663226">
                  <a:moveTo>
                    <a:pt x="0" y="0"/>
                  </a:moveTo>
                  <a:lnTo>
                    <a:pt x="1814036" y="0"/>
                  </a:lnTo>
                  <a:lnTo>
                    <a:pt x="1835153" y="0"/>
                  </a:lnTo>
                  <a:lnTo>
                    <a:pt x="1835153" y="2129"/>
                  </a:lnTo>
                  <a:lnTo>
                    <a:pt x="1880868" y="6737"/>
                  </a:lnTo>
                  <a:cubicBezTo>
                    <a:pt x="2031978" y="37659"/>
                    <a:pt x="2145649" y="171361"/>
                    <a:pt x="2145649" y="331613"/>
                  </a:cubicBezTo>
                  <a:cubicBezTo>
                    <a:pt x="2145649" y="491865"/>
                    <a:pt x="2031978" y="625567"/>
                    <a:pt x="1880868" y="656489"/>
                  </a:cubicBezTo>
                  <a:lnTo>
                    <a:pt x="1835153" y="661097"/>
                  </a:lnTo>
                  <a:lnTo>
                    <a:pt x="1835153" y="662768"/>
                  </a:lnTo>
                  <a:lnTo>
                    <a:pt x="1818579" y="662768"/>
                  </a:lnTo>
                  <a:lnTo>
                    <a:pt x="1814036" y="663226"/>
                  </a:lnTo>
                  <a:lnTo>
                    <a:pt x="1809493" y="662768"/>
                  </a:lnTo>
                  <a:lnTo>
                    <a:pt x="0" y="66276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78" name="Kuva 177" descr="Nimikyltti">
              <a:extLst>
                <a:ext uri="{FF2B5EF4-FFF2-40B4-BE49-F238E27FC236}">
                  <a16:creationId xmlns:a16="http://schemas.microsoft.com/office/drawing/2014/main" id="{BCD3EB35-5010-4952-B14E-927B7B244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200109" y="3572255"/>
              <a:ext cx="623625" cy="623625"/>
            </a:xfrm>
            <a:prstGeom prst="rect">
              <a:avLst/>
            </a:prstGeom>
          </p:spPr>
        </p:pic>
        <p:pic>
          <p:nvPicPr>
            <p:cNvPr id="181" name="Kuva 180" descr="Hammas">
              <a:extLst>
                <a:ext uri="{FF2B5EF4-FFF2-40B4-BE49-F238E27FC236}">
                  <a16:creationId xmlns:a16="http://schemas.microsoft.com/office/drawing/2014/main" id="{215C3548-9E60-4F7E-9CEF-A8C10C1B9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745432" y="3589786"/>
              <a:ext cx="616404" cy="616404"/>
            </a:xfrm>
            <a:prstGeom prst="rect">
              <a:avLst/>
            </a:prstGeom>
          </p:spPr>
        </p:pic>
        <p:pic>
          <p:nvPicPr>
            <p:cNvPr id="182" name="Kuva 181" descr="Stetoskooppi">
              <a:extLst>
                <a:ext uri="{FF2B5EF4-FFF2-40B4-BE49-F238E27FC236}">
                  <a16:creationId xmlns:a16="http://schemas.microsoft.com/office/drawing/2014/main" id="{3C07C8E9-48C4-4150-A381-637B8FFD0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236506" y="3588782"/>
              <a:ext cx="600903" cy="600903"/>
            </a:xfrm>
            <a:prstGeom prst="rect">
              <a:avLst/>
            </a:prstGeom>
          </p:spPr>
        </p:pic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64169773-90FC-4B4B-83C2-225C54597352}"/>
              </a:ext>
            </a:extLst>
          </p:cNvPr>
          <p:cNvGrpSpPr/>
          <p:nvPr/>
        </p:nvGrpSpPr>
        <p:grpSpPr>
          <a:xfrm>
            <a:off x="7715958" y="5248778"/>
            <a:ext cx="2788574" cy="728999"/>
            <a:chOff x="7973133" y="5248778"/>
            <a:chExt cx="2788574" cy="728999"/>
          </a:xfrm>
        </p:grpSpPr>
        <p:sp>
          <p:nvSpPr>
            <p:cNvPr id="159" name="Vapaamuotoinen: Muoto 158">
              <a:extLst>
                <a:ext uri="{FF2B5EF4-FFF2-40B4-BE49-F238E27FC236}">
                  <a16:creationId xmlns:a16="http://schemas.microsoft.com/office/drawing/2014/main" id="{7D591639-56FF-4226-8C88-6D9E74DAA403}"/>
                </a:ext>
              </a:extLst>
            </p:cNvPr>
            <p:cNvSpPr/>
            <p:nvPr/>
          </p:nvSpPr>
          <p:spPr>
            <a:xfrm>
              <a:off x="7973133" y="5291775"/>
              <a:ext cx="2788574" cy="686002"/>
            </a:xfrm>
            <a:custGeom>
              <a:avLst/>
              <a:gdLst>
                <a:gd name="connsiteX0" fmla="*/ 0 w 2788574"/>
                <a:gd name="connsiteY0" fmla="*/ 0 h 686002"/>
                <a:gd name="connsiteX1" fmla="*/ 2445573 w 2788574"/>
                <a:gd name="connsiteY1" fmla="*/ 0 h 686002"/>
                <a:gd name="connsiteX2" fmla="*/ 2461915 w 2788574"/>
                <a:gd name="connsiteY2" fmla="*/ 0 h 686002"/>
                <a:gd name="connsiteX3" fmla="*/ 2461915 w 2788574"/>
                <a:gd name="connsiteY3" fmla="*/ 1648 h 686002"/>
                <a:gd name="connsiteX4" fmla="*/ 2514700 w 2788574"/>
                <a:gd name="connsiteY4" fmla="*/ 6969 h 686002"/>
                <a:gd name="connsiteX5" fmla="*/ 2788574 w 2788574"/>
                <a:gd name="connsiteY5" fmla="*/ 343001 h 686002"/>
                <a:gd name="connsiteX6" fmla="*/ 2445573 w 2788574"/>
                <a:gd name="connsiteY6" fmla="*/ 686002 h 686002"/>
                <a:gd name="connsiteX7" fmla="*/ 2406846 w 2788574"/>
                <a:gd name="connsiteY7" fmla="*/ 682098 h 686002"/>
                <a:gd name="connsiteX8" fmla="*/ 0 w 2788574"/>
                <a:gd name="connsiteY8" fmla="*/ 682098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574" h="686002">
                  <a:moveTo>
                    <a:pt x="0" y="0"/>
                  </a:moveTo>
                  <a:lnTo>
                    <a:pt x="2445573" y="0"/>
                  </a:lnTo>
                  <a:lnTo>
                    <a:pt x="2461915" y="0"/>
                  </a:lnTo>
                  <a:lnTo>
                    <a:pt x="2461915" y="1648"/>
                  </a:lnTo>
                  <a:lnTo>
                    <a:pt x="2514700" y="6969"/>
                  </a:lnTo>
                  <a:cubicBezTo>
                    <a:pt x="2670999" y="38952"/>
                    <a:pt x="2788574" y="177247"/>
                    <a:pt x="2788574" y="343001"/>
                  </a:cubicBezTo>
                  <a:cubicBezTo>
                    <a:pt x="2788574" y="532435"/>
                    <a:pt x="2635007" y="686002"/>
                    <a:pt x="2445573" y="686002"/>
                  </a:cubicBezTo>
                  <a:lnTo>
                    <a:pt x="2406846" y="682098"/>
                  </a:lnTo>
                  <a:lnTo>
                    <a:pt x="0" y="6820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47" name="Kuva 146" descr="Asiakirja">
              <a:extLst>
                <a:ext uri="{FF2B5EF4-FFF2-40B4-BE49-F238E27FC236}">
                  <a16:creationId xmlns:a16="http://schemas.microsoft.com/office/drawing/2014/main" id="{16FF395A-12C1-4716-B9FF-14C54C1CD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721765">
              <a:off x="8981350" y="5358877"/>
              <a:ext cx="551798" cy="551798"/>
            </a:xfrm>
            <a:prstGeom prst="rect">
              <a:avLst/>
            </a:prstGeom>
          </p:spPr>
        </p:pic>
        <p:pic>
          <p:nvPicPr>
            <p:cNvPr id="149" name="Kuva 148" descr="Kuukausikalenteri">
              <a:extLst>
                <a:ext uri="{FF2B5EF4-FFF2-40B4-BE49-F238E27FC236}">
                  <a16:creationId xmlns:a16="http://schemas.microsoft.com/office/drawing/2014/main" id="{5BE67683-AF8D-4926-AFAB-F11350E9E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372844" y="5302306"/>
              <a:ext cx="630515" cy="630515"/>
            </a:xfrm>
            <a:prstGeom prst="rect">
              <a:avLst/>
            </a:prstGeom>
          </p:spPr>
        </p:pic>
        <p:pic>
          <p:nvPicPr>
            <p:cNvPr id="151" name="Kuva 150" descr="Lääke">
              <a:extLst>
                <a:ext uri="{FF2B5EF4-FFF2-40B4-BE49-F238E27FC236}">
                  <a16:creationId xmlns:a16="http://schemas.microsoft.com/office/drawing/2014/main" id="{D8DF18E7-7EBC-45CC-B0B5-4ADFA4CFC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454768" y="5336703"/>
              <a:ext cx="596147" cy="596147"/>
            </a:xfrm>
            <a:prstGeom prst="rect">
              <a:avLst/>
            </a:prstGeom>
          </p:spPr>
        </p:pic>
        <p:pic>
          <p:nvPicPr>
            <p:cNvPr id="153" name="Kuva 152" descr="Ohjelmoija">
              <a:extLst>
                <a:ext uri="{FF2B5EF4-FFF2-40B4-BE49-F238E27FC236}">
                  <a16:creationId xmlns:a16="http://schemas.microsoft.com/office/drawing/2014/main" id="{6CCA3F06-C91E-4846-BDB0-6E3EFF92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915986" y="5248778"/>
              <a:ext cx="673461" cy="673461"/>
            </a:xfrm>
            <a:prstGeom prst="rect">
              <a:avLst/>
            </a:prstGeom>
          </p:spPr>
        </p:pic>
      </p:grpSp>
      <p:grpSp>
        <p:nvGrpSpPr>
          <p:cNvPr id="170" name="Ryhmä 169">
            <a:extLst>
              <a:ext uri="{FF2B5EF4-FFF2-40B4-BE49-F238E27FC236}">
                <a16:creationId xmlns:a16="http://schemas.microsoft.com/office/drawing/2014/main" id="{36C81CF3-AB46-4A11-85CD-1999AE3584B8}"/>
              </a:ext>
            </a:extLst>
          </p:cNvPr>
          <p:cNvGrpSpPr/>
          <p:nvPr/>
        </p:nvGrpSpPr>
        <p:grpSpPr>
          <a:xfrm>
            <a:off x="7792836" y="4283063"/>
            <a:ext cx="2788574" cy="948218"/>
            <a:chOff x="8050011" y="4283063"/>
            <a:chExt cx="2788574" cy="948218"/>
          </a:xfrm>
        </p:grpSpPr>
        <p:sp>
          <p:nvSpPr>
            <p:cNvPr id="158" name="Vapaamuotoinen: Muoto 157">
              <a:extLst>
                <a:ext uri="{FF2B5EF4-FFF2-40B4-BE49-F238E27FC236}">
                  <a16:creationId xmlns:a16="http://schemas.microsoft.com/office/drawing/2014/main" id="{63E44AEF-9764-4B53-8512-3AC16657DCF6}"/>
                </a:ext>
              </a:extLst>
            </p:cNvPr>
            <p:cNvSpPr/>
            <p:nvPr/>
          </p:nvSpPr>
          <p:spPr>
            <a:xfrm>
              <a:off x="8050011" y="4425392"/>
              <a:ext cx="2788574" cy="686002"/>
            </a:xfrm>
            <a:custGeom>
              <a:avLst/>
              <a:gdLst>
                <a:gd name="connsiteX0" fmla="*/ 0 w 2788574"/>
                <a:gd name="connsiteY0" fmla="*/ 0 h 686002"/>
                <a:gd name="connsiteX1" fmla="*/ 2445573 w 2788574"/>
                <a:gd name="connsiteY1" fmla="*/ 0 h 686002"/>
                <a:gd name="connsiteX2" fmla="*/ 2461915 w 2788574"/>
                <a:gd name="connsiteY2" fmla="*/ 0 h 686002"/>
                <a:gd name="connsiteX3" fmla="*/ 2461915 w 2788574"/>
                <a:gd name="connsiteY3" fmla="*/ 1648 h 686002"/>
                <a:gd name="connsiteX4" fmla="*/ 2514700 w 2788574"/>
                <a:gd name="connsiteY4" fmla="*/ 6969 h 686002"/>
                <a:gd name="connsiteX5" fmla="*/ 2788574 w 2788574"/>
                <a:gd name="connsiteY5" fmla="*/ 343001 h 686002"/>
                <a:gd name="connsiteX6" fmla="*/ 2445573 w 2788574"/>
                <a:gd name="connsiteY6" fmla="*/ 686002 h 686002"/>
                <a:gd name="connsiteX7" fmla="*/ 2406846 w 2788574"/>
                <a:gd name="connsiteY7" fmla="*/ 682098 h 686002"/>
                <a:gd name="connsiteX8" fmla="*/ 0 w 2788574"/>
                <a:gd name="connsiteY8" fmla="*/ 682098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8574" h="686002">
                  <a:moveTo>
                    <a:pt x="0" y="0"/>
                  </a:moveTo>
                  <a:lnTo>
                    <a:pt x="2445573" y="0"/>
                  </a:lnTo>
                  <a:lnTo>
                    <a:pt x="2461915" y="0"/>
                  </a:lnTo>
                  <a:lnTo>
                    <a:pt x="2461915" y="1648"/>
                  </a:lnTo>
                  <a:lnTo>
                    <a:pt x="2514700" y="6969"/>
                  </a:lnTo>
                  <a:cubicBezTo>
                    <a:pt x="2670999" y="38952"/>
                    <a:pt x="2788574" y="177247"/>
                    <a:pt x="2788574" y="343001"/>
                  </a:cubicBezTo>
                  <a:cubicBezTo>
                    <a:pt x="2788574" y="532435"/>
                    <a:pt x="2635007" y="686002"/>
                    <a:pt x="2445573" y="686002"/>
                  </a:cubicBezTo>
                  <a:lnTo>
                    <a:pt x="2406846" y="682098"/>
                  </a:lnTo>
                  <a:lnTo>
                    <a:pt x="0" y="6820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38" name="Kuva 137" descr="Kädenpuristus">
              <a:extLst>
                <a:ext uri="{FF2B5EF4-FFF2-40B4-BE49-F238E27FC236}">
                  <a16:creationId xmlns:a16="http://schemas.microsoft.com/office/drawing/2014/main" id="{3D1F1A43-187A-4CE1-B031-D7A364177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8383890" y="4396897"/>
              <a:ext cx="794950" cy="794950"/>
            </a:xfrm>
            <a:prstGeom prst="rect">
              <a:avLst/>
            </a:prstGeom>
          </p:spPr>
        </p:pic>
        <p:pic>
          <p:nvPicPr>
            <p:cNvPr id="139" name="Kuva 138" descr="Idean saanut henkilö">
              <a:extLst>
                <a:ext uri="{FF2B5EF4-FFF2-40B4-BE49-F238E27FC236}">
                  <a16:creationId xmlns:a16="http://schemas.microsoft.com/office/drawing/2014/main" id="{ABEF4339-E03F-4B3A-A118-91E9D64FA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041377" y="4283063"/>
              <a:ext cx="813480" cy="813480"/>
            </a:xfrm>
            <a:prstGeom prst="rect">
              <a:avLst/>
            </a:prstGeom>
          </p:spPr>
        </p:pic>
        <p:pic>
          <p:nvPicPr>
            <p:cNvPr id="141" name="Kuva 140" descr="Ryhmämenestys">
              <a:extLst>
                <a:ext uri="{FF2B5EF4-FFF2-40B4-BE49-F238E27FC236}">
                  <a16:creationId xmlns:a16="http://schemas.microsoft.com/office/drawing/2014/main" id="{4F993615-4803-47E9-97AD-E93219DF9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9750857" y="4316881"/>
              <a:ext cx="914400" cy="914400"/>
            </a:xfrm>
            <a:prstGeom prst="rect">
              <a:avLst/>
            </a:prstGeom>
          </p:spPr>
        </p:pic>
      </p:grpSp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48030723-A86C-46D6-8D2B-F77D6579D186}"/>
              </a:ext>
            </a:extLst>
          </p:cNvPr>
          <p:cNvGrpSpPr/>
          <p:nvPr/>
        </p:nvGrpSpPr>
        <p:grpSpPr>
          <a:xfrm>
            <a:off x="7766218" y="3543447"/>
            <a:ext cx="2145649" cy="711157"/>
            <a:chOff x="8023393" y="3543447"/>
            <a:chExt cx="2145649" cy="711157"/>
          </a:xfrm>
        </p:grpSpPr>
        <p:sp>
          <p:nvSpPr>
            <p:cNvPr id="104" name="Vapaamuotoinen: Muoto 103">
              <a:extLst>
                <a:ext uri="{FF2B5EF4-FFF2-40B4-BE49-F238E27FC236}">
                  <a16:creationId xmlns:a16="http://schemas.microsoft.com/office/drawing/2014/main" id="{926AE01C-5ACD-447A-90CC-465978BCB316}"/>
                </a:ext>
              </a:extLst>
            </p:cNvPr>
            <p:cNvSpPr/>
            <p:nvPr/>
          </p:nvSpPr>
          <p:spPr>
            <a:xfrm>
              <a:off x="8023393" y="3574776"/>
              <a:ext cx="2145649" cy="663226"/>
            </a:xfrm>
            <a:custGeom>
              <a:avLst/>
              <a:gdLst>
                <a:gd name="connsiteX0" fmla="*/ 0 w 2145649"/>
                <a:gd name="connsiteY0" fmla="*/ 0 h 663226"/>
                <a:gd name="connsiteX1" fmla="*/ 1814036 w 2145649"/>
                <a:gd name="connsiteY1" fmla="*/ 0 h 663226"/>
                <a:gd name="connsiteX2" fmla="*/ 1835153 w 2145649"/>
                <a:gd name="connsiteY2" fmla="*/ 0 h 663226"/>
                <a:gd name="connsiteX3" fmla="*/ 1835153 w 2145649"/>
                <a:gd name="connsiteY3" fmla="*/ 2129 h 663226"/>
                <a:gd name="connsiteX4" fmla="*/ 1880868 w 2145649"/>
                <a:gd name="connsiteY4" fmla="*/ 6737 h 663226"/>
                <a:gd name="connsiteX5" fmla="*/ 2145649 w 2145649"/>
                <a:gd name="connsiteY5" fmla="*/ 331613 h 663226"/>
                <a:gd name="connsiteX6" fmla="*/ 1880868 w 2145649"/>
                <a:gd name="connsiteY6" fmla="*/ 656489 h 663226"/>
                <a:gd name="connsiteX7" fmla="*/ 1835153 w 2145649"/>
                <a:gd name="connsiteY7" fmla="*/ 661097 h 663226"/>
                <a:gd name="connsiteX8" fmla="*/ 1835153 w 2145649"/>
                <a:gd name="connsiteY8" fmla="*/ 662768 h 663226"/>
                <a:gd name="connsiteX9" fmla="*/ 1818579 w 2145649"/>
                <a:gd name="connsiteY9" fmla="*/ 662768 h 663226"/>
                <a:gd name="connsiteX10" fmla="*/ 1814036 w 2145649"/>
                <a:gd name="connsiteY10" fmla="*/ 663226 h 663226"/>
                <a:gd name="connsiteX11" fmla="*/ 1809493 w 2145649"/>
                <a:gd name="connsiteY11" fmla="*/ 662768 h 663226"/>
                <a:gd name="connsiteX12" fmla="*/ 0 w 2145649"/>
                <a:gd name="connsiteY12" fmla="*/ 662768 h 6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5649" h="663226">
                  <a:moveTo>
                    <a:pt x="0" y="0"/>
                  </a:moveTo>
                  <a:lnTo>
                    <a:pt x="1814036" y="0"/>
                  </a:lnTo>
                  <a:lnTo>
                    <a:pt x="1835153" y="0"/>
                  </a:lnTo>
                  <a:lnTo>
                    <a:pt x="1835153" y="2129"/>
                  </a:lnTo>
                  <a:lnTo>
                    <a:pt x="1880868" y="6737"/>
                  </a:lnTo>
                  <a:cubicBezTo>
                    <a:pt x="2031978" y="37659"/>
                    <a:pt x="2145649" y="171361"/>
                    <a:pt x="2145649" y="331613"/>
                  </a:cubicBezTo>
                  <a:cubicBezTo>
                    <a:pt x="2145649" y="491865"/>
                    <a:pt x="2031978" y="625567"/>
                    <a:pt x="1880868" y="656489"/>
                  </a:cubicBezTo>
                  <a:lnTo>
                    <a:pt x="1835153" y="661097"/>
                  </a:lnTo>
                  <a:lnTo>
                    <a:pt x="1835153" y="662768"/>
                  </a:lnTo>
                  <a:lnTo>
                    <a:pt x="1818579" y="662768"/>
                  </a:lnTo>
                  <a:lnTo>
                    <a:pt x="1814036" y="663226"/>
                  </a:lnTo>
                  <a:lnTo>
                    <a:pt x="1809493" y="662768"/>
                  </a:lnTo>
                  <a:lnTo>
                    <a:pt x="0" y="66276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33" name="Kuva 132" descr="Rakennus">
              <a:extLst>
                <a:ext uri="{FF2B5EF4-FFF2-40B4-BE49-F238E27FC236}">
                  <a16:creationId xmlns:a16="http://schemas.microsoft.com/office/drawing/2014/main" id="{BC9C4CF0-FDD7-4C98-B035-6C54B32D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8306221" y="3588782"/>
              <a:ext cx="623625" cy="623626"/>
            </a:xfrm>
            <a:prstGeom prst="rect">
              <a:avLst/>
            </a:prstGeom>
          </p:spPr>
        </p:pic>
        <p:pic>
          <p:nvPicPr>
            <p:cNvPr id="134" name="Kuva 133" descr="Stetoskooppi">
              <a:extLst>
                <a:ext uri="{FF2B5EF4-FFF2-40B4-BE49-F238E27FC236}">
                  <a16:creationId xmlns:a16="http://schemas.microsoft.com/office/drawing/2014/main" id="{B3939C5B-942B-4D7E-BBB4-86C63760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792293" y="3588782"/>
              <a:ext cx="623625" cy="623626"/>
            </a:xfrm>
            <a:prstGeom prst="rect">
              <a:avLst/>
            </a:prstGeom>
          </p:spPr>
        </p:pic>
        <p:pic>
          <p:nvPicPr>
            <p:cNvPr id="135" name="Kuva 134" descr="Vasen ja oikea aivopuolisko tasaisella täytöllä">
              <a:extLst>
                <a:ext uri="{FF2B5EF4-FFF2-40B4-BE49-F238E27FC236}">
                  <a16:creationId xmlns:a16="http://schemas.microsoft.com/office/drawing/2014/main" id="{D2C5F4EB-B54B-4259-B349-FA51D968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9316816" y="3543447"/>
              <a:ext cx="711157" cy="711157"/>
            </a:xfrm>
            <a:prstGeom prst="rect">
              <a:avLst/>
            </a:prstGeom>
          </p:spPr>
        </p:pic>
      </p:grp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E31C045-5851-4CB6-8A27-B2AC1368CCC1}"/>
              </a:ext>
            </a:extLst>
          </p:cNvPr>
          <p:cNvSpPr/>
          <p:nvPr/>
        </p:nvSpPr>
        <p:spPr>
          <a:xfrm>
            <a:off x="7260683" y="1799112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0039F9F-498A-47C9-8D26-A2096986ADB5}"/>
              </a:ext>
            </a:extLst>
          </p:cNvPr>
          <p:cNvSpPr/>
          <p:nvPr/>
        </p:nvSpPr>
        <p:spPr>
          <a:xfrm>
            <a:off x="7260682" y="2664380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DCED9A37-5BB3-4CF8-9FAE-AB31204777E8}"/>
              </a:ext>
            </a:extLst>
          </p:cNvPr>
          <p:cNvSpPr/>
          <p:nvPr/>
        </p:nvSpPr>
        <p:spPr>
          <a:xfrm>
            <a:off x="7260681" y="3531566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02B3B255-FD0C-4A4C-8DBA-65DD058EF78E}"/>
              </a:ext>
            </a:extLst>
          </p:cNvPr>
          <p:cNvSpPr/>
          <p:nvPr/>
        </p:nvSpPr>
        <p:spPr>
          <a:xfrm>
            <a:off x="7260680" y="4395395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F4E3E1DB-E2D4-401B-97A4-AAD98C49A176}"/>
              </a:ext>
            </a:extLst>
          </p:cNvPr>
          <p:cNvSpPr/>
          <p:nvPr/>
        </p:nvSpPr>
        <p:spPr>
          <a:xfrm>
            <a:off x="7260680" y="5268554"/>
            <a:ext cx="810334" cy="736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E616120E-97BB-427C-8907-6C49F60E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1337748"/>
          </a:xfrm>
        </p:spPr>
        <p:txBody>
          <a:bodyPr/>
          <a:lstStyle/>
          <a:p>
            <a:r>
              <a:rPr lang="fi-FI"/>
              <a:t>Minun tiimini -toimintamallin systeemisyyttä </a:t>
            </a:r>
            <a:br>
              <a:rPr lang="fi-FI"/>
            </a:br>
            <a:r>
              <a:rPr lang="fi-FI"/>
              <a:t>tukevat periaatteet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E03121A-4DA1-48F4-9FC9-2795EF5C3315}"/>
              </a:ext>
            </a:extLst>
          </p:cNvPr>
          <p:cNvSpPr/>
          <p:nvPr/>
        </p:nvSpPr>
        <p:spPr>
          <a:xfrm>
            <a:off x="1031876" y="2738725"/>
            <a:ext cx="60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ea typeface="+mn-lt"/>
                <a:cs typeface="+mn-lt"/>
              </a:rPr>
              <a:t>2. Tasavertaisuus: </a:t>
            </a:r>
            <a:r>
              <a:rPr lang="fi-FI">
                <a:ea typeface="+mn-lt"/>
                <a:cs typeface="+mn-lt"/>
              </a:rPr>
              <a:t>ammattilaisten välillä, ammattilaisten ja asiakkaan välillä, asiakas on aina mukana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5953827F-215B-4523-84E8-19FCF571284A}"/>
              </a:ext>
            </a:extLst>
          </p:cNvPr>
          <p:cNvSpPr/>
          <p:nvPr/>
        </p:nvSpPr>
        <p:spPr>
          <a:xfrm>
            <a:off x="1031875" y="1792422"/>
            <a:ext cx="6036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</a:rPr>
              <a:t>1.  Dialogisuus: </a:t>
            </a:r>
            <a:r>
              <a:rPr lang="fi-FI"/>
              <a:t>kuunnellaan ja kuullaan – ammattilaisten välillä, asiakkaan kanssa ja luodaan yhteinen ymmärrys tilanteesta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E31D9EC0-361B-4E15-82BD-01CC9AAFF513}"/>
              </a:ext>
            </a:extLst>
          </p:cNvPr>
          <p:cNvSpPr/>
          <p:nvPr/>
        </p:nvSpPr>
        <p:spPr>
          <a:xfrm>
            <a:off x="1031876" y="3402095"/>
            <a:ext cx="60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ea typeface="+mn-lt"/>
                <a:cs typeface="+mn-lt"/>
              </a:rPr>
              <a:t>3. Asiakasosallisuus: </a:t>
            </a:r>
            <a:r>
              <a:rPr lang="fi-FI">
                <a:ea typeface="+mn-lt"/>
                <a:cs typeface="+mn-lt"/>
              </a:rPr>
              <a:t>tiimi kootaan asiakkaan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tarpeista lähtien ja asiakas päättää, ketkä osallistuvat työskentelyyn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0C822E68-28A8-493B-9199-FC36BA5B298F}"/>
              </a:ext>
            </a:extLst>
          </p:cNvPr>
          <p:cNvSpPr/>
          <p:nvPr/>
        </p:nvSpPr>
        <p:spPr>
          <a:xfrm>
            <a:off x="1031876" y="4344438"/>
            <a:ext cx="60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ea typeface="+mn-lt"/>
                <a:cs typeface="+mn-lt"/>
              </a:rPr>
              <a:t>4. Yhteisvastuullisuus ja yhteistoimijuus: </a:t>
            </a:r>
            <a:r>
              <a:rPr lang="fi-FI">
                <a:ea typeface="+mn-lt"/>
                <a:cs typeface="+mn-lt"/>
              </a:rPr>
              <a:t>Taakka pienenee yhdessä tekemällä ja yhdessä opimme jatkuvasti lisää siitä, miten voimme olla asiakkaille avuksi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7702A936-6A20-477E-B3D3-8FA7C7D3F06E}"/>
              </a:ext>
            </a:extLst>
          </p:cNvPr>
          <p:cNvSpPr/>
          <p:nvPr/>
        </p:nvSpPr>
        <p:spPr>
          <a:xfrm>
            <a:off x="1031875" y="5283374"/>
            <a:ext cx="603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tx2"/>
                </a:solidFill>
                <a:cs typeface="Calibri" panose="020F0502020204030204"/>
              </a:rPr>
              <a:t>5. Konkreettinen yhteinen suunnitelma: </a:t>
            </a:r>
            <a:r>
              <a:rPr lang="fi-FI">
                <a:cs typeface="Calibri" panose="020F0502020204030204"/>
              </a:rPr>
              <a:t>pienet askeleet ja tavoitteet asiakkaan tilanteen parantamiseksi</a:t>
            </a:r>
          </a:p>
        </p:txBody>
      </p:sp>
      <p:grpSp>
        <p:nvGrpSpPr>
          <p:cNvPr id="59" name="Kuva 6" descr="Johtajisto tasaisella täytöllä">
            <a:extLst>
              <a:ext uri="{FF2B5EF4-FFF2-40B4-BE49-F238E27FC236}">
                <a16:creationId xmlns:a16="http://schemas.microsoft.com/office/drawing/2014/main" id="{269C8727-F6E5-4C8F-BB84-2879F08A758F}"/>
              </a:ext>
            </a:extLst>
          </p:cNvPr>
          <p:cNvGrpSpPr/>
          <p:nvPr/>
        </p:nvGrpSpPr>
        <p:grpSpPr>
          <a:xfrm>
            <a:off x="7310546" y="2771446"/>
            <a:ext cx="690288" cy="473430"/>
            <a:chOff x="6577121" y="2761921"/>
            <a:chExt cx="690288" cy="473430"/>
          </a:xfrm>
          <a:solidFill>
            <a:schemeClr val="bg1"/>
          </a:solidFill>
        </p:grpSpPr>
        <p:sp>
          <p:nvSpPr>
            <p:cNvPr id="63" name="Vapaamuotoinen: Muoto 62">
              <a:extLst>
                <a:ext uri="{FF2B5EF4-FFF2-40B4-BE49-F238E27FC236}">
                  <a16:creationId xmlns:a16="http://schemas.microsoft.com/office/drawing/2014/main" id="{AEFFB65B-E349-4B1F-A72C-4E9793153E8C}"/>
                </a:ext>
              </a:extLst>
            </p:cNvPr>
            <p:cNvSpPr/>
            <p:nvPr/>
          </p:nvSpPr>
          <p:spPr>
            <a:xfrm>
              <a:off x="6630910" y="2761921"/>
              <a:ext cx="98612" cy="98612"/>
            </a:xfrm>
            <a:custGeom>
              <a:avLst/>
              <a:gdLst>
                <a:gd name="connsiteX0" fmla="*/ 51127 w 98612"/>
                <a:gd name="connsiteY0" fmla="*/ 95951 h 98612"/>
                <a:gd name="connsiteX1" fmla="*/ 95951 w 98612"/>
                <a:gd name="connsiteY1" fmla="*/ 51127 h 98612"/>
                <a:gd name="connsiteX2" fmla="*/ 51127 w 98612"/>
                <a:gd name="connsiteY2" fmla="*/ 6303 h 98612"/>
                <a:gd name="connsiteX3" fmla="*/ 6303 w 98612"/>
                <a:gd name="connsiteY3" fmla="*/ 51127 h 98612"/>
                <a:gd name="connsiteX4" fmla="*/ 51127 w 98612"/>
                <a:gd name="connsiteY4" fmla="*/ 95951 h 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12" h="98612">
                  <a:moveTo>
                    <a:pt x="51127" y="95951"/>
                  </a:moveTo>
                  <a:cubicBezTo>
                    <a:pt x="75883" y="95951"/>
                    <a:pt x="95951" y="75883"/>
                    <a:pt x="95951" y="51127"/>
                  </a:cubicBezTo>
                  <a:cubicBezTo>
                    <a:pt x="95951" y="26372"/>
                    <a:pt x="75883" y="6303"/>
                    <a:pt x="51127" y="6303"/>
                  </a:cubicBezTo>
                  <a:cubicBezTo>
                    <a:pt x="26372" y="6303"/>
                    <a:pt x="6303" y="26372"/>
                    <a:pt x="6303" y="51127"/>
                  </a:cubicBezTo>
                  <a:cubicBezTo>
                    <a:pt x="6303" y="75883"/>
                    <a:pt x="26372" y="95951"/>
                    <a:pt x="51127" y="9595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4" name="Vapaamuotoinen: Muoto 63">
              <a:extLst>
                <a:ext uri="{FF2B5EF4-FFF2-40B4-BE49-F238E27FC236}">
                  <a16:creationId xmlns:a16="http://schemas.microsoft.com/office/drawing/2014/main" id="{7E4FA951-27EF-4FC0-B0CD-1C2413E99E8D}"/>
                </a:ext>
              </a:extLst>
            </p:cNvPr>
            <p:cNvSpPr/>
            <p:nvPr/>
          </p:nvSpPr>
          <p:spPr>
            <a:xfrm>
              <a:off x="6631530" y="2863142"/>
              <a:ext cx="206190" cy="367556"/>
            </a:xfrm>
            <a:custGeom>
              <a:avLst/>
              <a:gdLst>
                <a:gd name="connsiteX0" fmla="*/ 108957 w 206189"/>
                <a:gd name="connsiteY0" fmla="*/ 96301 h 367555"/>
                <a:gd name="connsiteX1" fmla="*/ 122225 w 206189"/>
                <a:gd name="connsiteY1" fmla="*/ 100604 h 367555"/>
                <a:gd name="connsiteX2" fmla="*/ 184978 w 206189"/>
                <a:gd name="connsiteY2" fmla="*/ 100604 h 367555"/>
                <a:gd name="connsiteX3" fmla="*/ 207390 w 206189"/>
                <a:gd name="connsiteY3" fmla="*/ 78192 h 367555"/>
                <a:gd name="connsiteX4" fmla="*/ 184978 w 206189"/>
                <a:gd name="connsiteY4" fmla="*/ 55780 h 367555"/>
                <a:gd name="connsiteX5" fmla="*/ 129576 w 206189"/>
                <a:gd name="connsiteY5" fmla="*/ 55780 h 367555"/>
                <a:gd name="connsiteX6" fmla="*/ 86904 w 206189"/>
                <a:gd name="connsiteY6" fmla="*/ 24493 h 367555"/>
                <a:gd name="connsiteX7" fmla="*/ 46383 w 206189"/>
                <a:gd name="connsiteY7" fmla="*/ 6564 h 367555"/>
                <a:gd name="connsiteX8" fmla="*/ 6310 w 206189"/>
                <a:gd name="connsiteY8" fmla="*/ 52732 h 367555"/>
                <a:gd name="connsiteX9" fmla="*/ 6310 w 206189"/>
                <a:gd name="connsiteY9" fmla="*/ 181287 h 367555"/>
                <a:gd name="connsiteX10" fmla="*/ 51134 w 206189"/>
                <a:gd name="connsiteY10" fmla="*/ 226111 h 367555"/>
                <a:gd name="connsiteX11" fmla="*/ 95331 w 206189"/>
                <a:gd name="connsiteY11" fmla="*/ 226111 h 367555"/>
                <a:gd name="connsiteX12" fmla="*/ 95331 w 206189"/>
                <a:gd name="connsiteY12" fmla="*/ 226111 h 367555"/>
                <a:gd name="connsiteX13" fmla="*/ 149119 w 206189"/>
                <a:gd name="connsiteY13" fmla="*/ 226111 h 367555"/>
                <a:gd name="connsiteX14" fmla="*/ 149119 w 206189"/>
                <a:gd name="connsiteY14" fmla="*/ 340143 h 367555"/>
                <a:gd name="connsiteX15" fmla="*/ 171531 w 206189"/>
                <a:gd name="connsiteY15" fmla="*/ 362555 h 367555"/>
                <a:gd name="connsiteX16" fmla="*/ 193943 w 206189"/>
                <a:gd name="connsiteY16" fmla="*/ 340143 h 367555"/>
                <a:gd name="connsiteX17" fmla="*/ 193943 w 206189"/>
                <a:gd name="connsiteY17" fmla="*/ 203430 h 367555"/>
                <a:gd name="connsiteX18" fmla="*/ 171531 w 206189"/>
                <a:gd name="connsiteY18" fmla="*/ 181018 h 367555"/>
                <a:gd name="connsiteX19" fmla="*/ 95331 w 206189"/>
                <a:gd name="connsiteY19" fmla="*/ 181018 h 367555"/>
                <a:gd name="connsiteX20" fmla="*/ 95331 w 206189"/>
                <a:gd name="connsiteY20" fmla="*/ 86171 h 3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6189" h="367555">
                  <a:moveTo>
                    <a:pt x="108957" y="96301"/>
                  </a:moveTo>
                  <a:cubicBezTo>
                    <a:pt x="112821" y="99088"/>
                    <a:pt x="117461" y="100594"/>
                    <a:pt x="122225" y="100604"/>
                  </a:cubicBezTo>
                  <a:lnTo>
                    <a:pt x="184978" y="100604"/>
                  </a:lnTo>
                  <a:cubicBezTo>
                    <a:pt x="197356" y="100604"/>
                    <a:pt x="207390" y="90570"/>
                    <a:pt x="207390" y="78192"/>
                  </a:cubicBezTo>
                  <a:cubicBezTo>
                    <a:pt x="207390" y="65815"/>
                    <a:pt x="197356" y="55780"/>
                    <a:pt x="184978" y="55780"/>
                  </a:cubicBezTo>
                  <a:lnTo>
                    <a:pt x="129576" y="55780"/>
                  </a:lnTo>
                  <a:lnTo>
                    <a:pt x="86904" y="24493"/>
                  </a:lnTo>
                  <a:cubicBezTo>
                    <a:pt x="77585" y="11689"/>
                    <a:pt x="62127" y="4849"/>
                    <a:pt x="46383" y="6564"/>
                  </a:cubicBezTo>
                  <a:cubicBezTo>
                    <a:pt x="23188" y="9448"/>
                    <a:pt x="5903" y="29362"/>
                    <a:pt x="6310" y="52732"/>
                  </a:cubicBezTo>
                  <a:lnTo>
                    <a:pt x="6310" y="181287"/>
                  </a:lnTo>
                  <a:cubicBezTo>
                    <a:pt x="6310" y="206043"/>
                    <a:pt x="26379" y="226111"/>
                    <a:pt x="51134" y="226111"/>
                  </a:cubicBezTo>
                  <a:lnTo>
                    <a:pt x="95331" y="226111"/>
                  </a:lnTo>
                  <a:lnTo>
                    <a:pt x="95331" y="226111"/>
                  </a:lnTo>
                  <a:lnTo>
                    <a:pt x="149119" y="226111"/>
                  </a:lnTo>
                  <a:lnTo>
                    <a:pt x="149119" y="340143"/>
                  </a:lnTo>
                  <a:cubicBezTo>
                    <a:pt x="149119" y="352521"/>
                    <a:pt x="159154" y="362555"/>
                    <a:pt x="171531" y="362555"/>
                  </a:cubicBezTo>
                  <a:cubicBezTo>
                    <a:pt x="183909" y="362555"/>
                    <a:pt x="193943" y="352521"/>
                    <a:pt x="193943" y="340143"/>
                  </a:cubicBezTo>
                  <a:lnTo>
                    <a:pt x="193943" y="203430"/>
                  </a:lnTo>
                  <a:cubicBezTo>
                    <a:pt x="193943" y="191053"/>
                    <a:pt x="183909" y="181018"/>
                    <a:pt x="171531" y="181018"/>
                  </a:cubicBezTo>
                  <a:lnTo>
                    <a:pt x="95331" y="181018"/>
                  </a:lnTo>
                  <a:lnTo>
                    <a:pt x="95331" y="86171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5" name="Vapaamuotoinen: Muoto 64">
              <a:extLst>
                <a:ext uri="{FF2B5EF4-FFF2-40B4-BE49-F238E27FC236}">
                  <a16:creationId xmlns:a16="http://schemas.microsoft.com/office/drawing/2014/main" id="{17BCE507-0B34-46C8-BB97-3A311BF07D23}"/>
                </a:ext>
              </a:extLst>
            </p:cNvPr>
            <p:cNvSpPr/>
            <p:nvPr/>
          </p:nvSpPr>
          <p:spPr>
            <a:xfrm>
              <a:off x="7115008" y="2761921"/>
              <a:ext cx="98612" cy="98612"/>
            </a:xfrm>
            <a:custGeom>
              <a:avLst/>
              <a:gdLst>
                <a:gd name="connsiteX0" fmla="*/ 51127 w 98612"/>
                <a:gd name="connsiteY0" fmla="*/ 95951 h 98612"/>
                <a:gd name="connsiteX1" fmla="*/ 95951 w 98612"/>
                <a:gd name="connsiteY1" fmla="*/ 51127 h 98612"/>
                <a:gd name="connsiteX2" fmla="*/ 51127 w 98612"/>
                <a:gd name="connsiteY2" fmla="*/ 6303 h 98612"/>
                <a:gd name="connsiteX3" fmla="*/ 6303 w 98612"/>
                <a:gd name="connsiteY3" fmla="*/ 51127 h 98612"/>
                <a:gd name="connsiteX4" fmla="*/ 51127 w 98612"/>
                <a:gd name="connsiteY4" fmla="*/ 95951 h 9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12" h="98612">
                  <a:moveTo>
                    <a:pt x="51127" y="95951"/>
                  </a:moveTo>
                  <a:cubicBezTo>
                    <a:pt x="75883" y="95951"/>
                    <a:pt x="95951" y="75883"/>
                    <a:pt x="95951" y="51127"/>
                  </a:cubicBezTo>
                  <a:cubicBezTo>
                    <a:pt x="95951" y="26372"/>
                    <a:pt x="75883" y="6303"/>
                    <a:pt x="51127" y="6303"/>
                  </a:cubicBezTo>
                  <a:cubicBezTo>
                    <a:pt x="26372" y="6303"/>
                    <a:pt x="6303" y="26372"/>
                    <a:pt x="6303" y="51127"/>
                  </a:cubicBezTo>
                  <a:cubicBezTo>
                    <a:pt x="6303" y="75883"/>
                    <a:pt x="26372" y="95951"/>
                    <a:pt x="51127" y="9595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6" name="Vapaamuotoinen: Muoto 65">
              <a:extLst>
                <a:ext uri="{FF2B5EF4-FFF2-40B4-BE49-F238E27FC236}">
                  <a16:creationId xmlns:a16="http://schemas.microsoft.com/office/drawing/2014/main" id="{57FB3B4A-D8E8-4721-BF03-09EC2476BA78}"/>
                </a:ext>
              </a:extLst>
            </p:cNvPr>
            <p:cNvSpPr/>
            <p:nvPr/>
          </p:nvSpPr>
          <p:spPr>
            <a:xfrm>
              <a:off x="7002948" y="2862693"/>
              <a:ext cx="206190" cy="367556"/>
            </a:xfrm>
            <a:custGeom>
              <a:avLst/>
              <a:gdLst>
                <a:gd name="connsiteX0" fmla="*/ 167311 w 206189"/>
                <a:gd name="connsiteY0" fmla="*/ 6564 h 367555"/>
                <a:gd name="connsiteX1" fmla="*/ 126790 w 206189"/>
                <a:gd name="connsiteY1" fmla="*/ 24493 h 367555"/>
                <a:gd name="connsiteX2" fmla="*/ 84118 w 206189"/>
                <a:gd name="connsiteY2" fmla="*/ 56229 h 367555"/>
                <a:gd name="connsiteX3" fmla="*/ 28715 w 206189"/>
                <a:gd name="connsiteY3" fmla="*/ 56229 h 367555"/>
                <a:gd name="connsiteX4" fmla="*/ 6303 w 206189"/>
                <a:gd name="connsiteY4" fmla="*/ 78641 h 367555"/>
                <a:gd name="connsiteX5" fmla="*/ 28715 w 206189"/>
                <a:gd name="connsiteY5" fmla="*/ 101053 h 367555"/>
                <a:gd name="connsiteX6" fmla="*/ 91469 w 206189"/>
                <a:gd name="connsiteY6" fmla="*/ 101053 h 367555"/>
                <a:gd name="connsiteX7" fmla="*/ 104737 w 206189"/>
                <a:gd name="connsiteY7" fmla="*/ 96749 h 367555"/>
                <a:gd name="connsiteX8" fmla="*/ 118363 w 206189"/>
                <a:gd name="connsiteY8" fmla="*/ 86619 h 367555"/>
                <a:gd name="connsiteX9" fmla="*/ 118363 w 206189"/>
                <a:gd name="connsiteY9" fmla="*/ 181735 h 367555"/>
                <a:gd name="connsiteX10" fmla="*/ 42431 w 206189"/>
                <a:gd name="connsiteY10" fmla="*/ 181735 h 367555"/>
                <a:gd name="connsiteX11" fmla="*/ 20019 w 206189"/>
                <a:gd name="connsiteY11" fmla="*/ 204147 h 367555"/>
                <a:gd name="connsiteX12" fmla="*/ 20019 w 206189"/>
                <a:gd name="connsiteY12" fmla="*/ 340591 h 367555"/>
                <a:gd name="connsiteX13" fmla="*/ 42431 w 206189"/>
                <a:gd name="connsiteY13" fmla="*/ 363003 h 367555"/>
                <a:gd name="connsiteX14" fmla="*/ 64843 w 206189"/>
                <a:gd name="connsiteY14" fmla="*/ 340591 h 367555"/>
                <a:gd name="connsiteX15" fmla="*/ 64843 w 206189"/>
                <a:gd name="connsiteY15" fmla="*/ 226559 h 367555"/>
                <a:gd name="connsiteX16" fmla="*/ 118632 w 206189"/>
                <a:gd name="connsiteY16" fmla="*/ 226559 h 367555"/>
                <a:gd name="connsiteX17" fmla="*/ 118632 w 206189"/>
                <a:gd name="connsiteY17" fmla="*/ 226559 h 367555"/>
                <a:gd name="connsiteX18" fmla="*/ 162380 w 206189"/>
                <a:gd name="connsiteY18" fmla="*/ 226559 h 367555"/>
                <a:gd name="connsiteX19" fmla="*/ 207204 w 206189"/>
                <a:gd name="connsiteY19" fmla="*/ 181735 h 367555"/>
                <a:gd name="connsiteX20" fmla="*/ 207204 w 206189"/>
                <a:gd name="connsiteY20" fmla="*/ 52732 h 367555"/>
                <a:gd name="connsiteX21" fmla="*/ 167311 w 206189"/>
                <a:gd name="connsiteY21" fmla="*/ 6564 h 36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189" h="367555">
                  <a:moveTo>
                    <a:pt x="167311" y="6564"/>
                  </a:moveTo>
                  <a:cubicBezTo>
                    <a:pt x="151567" y="4849"/>
                    <a:pt x="136109" y="11689"/>
                    <a:pt x="126790" y="24493"/>
                  </a:cubicBezTo>
                  <a:lnTo>
                    <a:pt x="84118" y="56229"/>
                  </a:lnTo>
                  <a:lnTo>
                    <a:pt x="28715" y="56229"/>
                  </a:lnTo>
                  <a:cubicBezTo>
                    <a:pt x="16338" y="56229"/>
                    <a:pt x="6303" y="66263"/>
                    <a:pt x="6303" y="78641"/>
                  </a:cubicBezTo>
                  <a:cubicBezTo>
                    <a:pt x="6303" y="91018"/>
                    <a:pt x="16338" y="101053"/>
                    <a:pt x="28715" y="101053"/>
                  </a:cubicBezTo>
                  <a:lnTo>
                    <a:pt x="91469" y="101053"/>
                  </a:lnTo>
                  <a:cubicBezTo>
                    <a:pt x="96233" y="101042"/>
                    <a:pt x="100873" y="99537"/>
                    <a:pt x="104737" y="96749"/>
                  </a:cubicBezTo>
                  <a:lnTo>
                    <a:pt x="118363" y="86619"/>
                  </a:lnTo>
                  <a:lnTo>
                    <a:pt x="118363" y="181735"/>
                  </a:lnTo>
                  <a:lnTo>
                    <a:pt x="42431" y="181735"/>
                  </a:lnTo>
                  <a:cubicBezTo>
                    <a:pt x="30054" y="181735"/>
                    <a:pt x="20019" y="191770"/>
                    <a:pt x="20019" y="204147"/>
                  </a:cubicBezTo>
                  <a:lnTo>
                    <a:pt x="20019" y="340591"/>
                  </a:lnTo>
                  <a:cubicBezTo>
                    <a:pt x="20019" y="352969"/>
                    <a:pt x="30054" y="363003"/>
                    <a:pt x="42431" y="363003"/>
                  </a:cubicBezTo>
                  <a:cubicBezTo>
                    <a:pt x="54809" y="363003"/>
                    <a:pt x="64843" y="352969"/>
                    <a:pt x="64843" y="340591"/>
                  </a:cubicBezTo>
                  <a:lnTo>
                    <a:pt x="64843" y="226559"/>
                  </a:lnTo>
                  <a:lnTo>
                    <a:pt x="118632" y="226559"/>
                  </a:lnTo>
                  <a:lnTo>
                    <a:pt x="118632" y="226559"/>
                  </a:lnTo>
                  <a:lnTo>
                    <a:pt x="162380" y="226559"/>
                  </a:lnTo>
                  <a:cubicBezTo>
                    <a:pt x="187135" y="226559"/>
                    <a:pt x="207204" y="206491"/>
                    <a:pt x="207204" y="181735"/>
                  </a:cubicBezTo>
                  <a:lnTo>
                    <a:pt x="207204" y="52732"/>
                  </a:lnTo>
                  <a:cubicBezTo>
                    <a:pt x="207623" y="29422"/>
                    <a:pt x="190434" y="9531"/>
                    <a:pt x="167311" y="6564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7" name="Vapaamuotoinen: Muoto 66">
              <a:extLst>
                <a:ext uri="{FF2B5EF4-FFF2-40B4-BE49-F238E27FC236}">
                  <a16:creationId xmlns:a16="http://schemas.microsoft.com/office/drawing/2014/main" id="{37CB1C4D-C6FC-4423-B016-C0DB88423678}"/>
                </a:ext>
              </a:extLst>
            </p:cNvPr>
            <p:cNvSpPr/>
            <p:nvPr/>
          </p:nvSpPr>
          <p:spPr>
            <a:xfrm>
              <a:off x="6747452" y="2975372"/>
              <a:ext cx="349626" cy="259978"/>
            </a:xfrm>
            <a:custGeom>
              <a:avLst/>
              <a:gdLst>
                <a:gd name="connsiteX0" fmla="*/ 329035 w 349626"/>
                <a:gd name="connsiteY0" fmla="*/ 6303 h 259978"/>
                <a:gd name="connsiteX1" fmla="*/ 24233 w 349626"/>
                <a:gd name="connsiteY1" fmla="*/ 6303 h 259978"/>
                <a:gd name="connsiteX2" fmla="*/ 6303 w 349626"/>
                <a:gd name="connsiteY2" fmla="*/ 24233 h 259978"/>
                <a:gd name="connsiteX3" fmla="*/ 24233 w 349626"/>
                <a:gd name="connsiteY3" fmla="*/ 42162 h 259978"/>
                <a:gd name="connsiteX4" fmla="*/ 158704 w 349626"/>
                <a:gd name="connsiteY4" fmla="*/ 42162 h 259978"/>
                <a:gd name="connsiteX5" fmla="*/ 158704 w 349626"/>
                <a:gd name="connsiteY5" fmla="*/ 221458 h 259978"/>
                <a:gd name="connsiteX6" fmla="*/ 104916 w 349626"/>
                <a:gd name="connsiteY6" fmla="*/ 221458 h 259978"/>
                <a:gd name="connsiteX7" fmla="*/ 104916 w 349626"/>
                <a:gd name="connsiteY7" fmla="*/ 257317 h 259978"/>
                <a:gd name="connsiteX8" fmla="*/ 248352 w 349626"/>
                <a:gd name="connsiteY8" fmla="*/ 257317 h 259978"/>
                <a:gd name="connsiteX9" fmla="*/ 248352 w 349626"/>
                <a:gd name="connsiteY9" fmla="*/ 221458 h 259978"/>
                <a:gd name="connsiteX10" fmla="*/ 194564 w 349626"/>
                <a:gd name="connsiteY10" fmla="*/ 221458 h 259978"/>
                <a:gd name="connsiteX11" fmla="*/ 194564 w 349626"/>
                <a:gd name="connsiteY11" fmla="*/ 42162 h 259978"/>
                <a:gd name="connsiteX12" fmla="*/ 329035 w 349626"/>
                <a:gd name="connsiteY12" fmla="*/ 42162 h 259978"/>
                <a:gd name="connsiteX13" fmla="*/ 346965 w 349626"/>
                <a:gd name="connsiteY13" fmla="*/ 24233 h 259978"/>
                <a:gd name="connsiteX14" fmla="*/ 329035 w 349626"/>
                <a:gd name="connsiteY14" fmla="*/ 6303 h 2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9626" h="259978">
                  <a:moveTo>
                    <a:pt x="329035" y="6303"/>
                  </a:moveTo>
                  <a:lnTo>
                    <a:pt x="24233" y="6303"/>
                  </a:lnTo>
                  <a:cubicBezTo>
                    <a:pt x="14330" y="6303"/>
                    <a:pt x="6303" y="14330"/>
                    <a:pt x="6303" y="24233"/>
                  </a:cubicBezTo>
                  <a:cubicBezTo>
                    <a:pt x="6303" y="34135"/>
                    <a:pt x="14330" y="42162"/>
                    <a:pt x="24233" y="42162"/>
                  </a:cubicBezTo>
                  <a:lnTo>
                    <a:pt x="158704" y="42162"/>
                  </a:lnTo>
                  <a:lnTo>
                    <a:pt x="158704" y="221458"/>
                  </a:lnTo>
                  <a:lnTo>
                    <a:pt x="104916" y="221458"/>
                  </a:lnTo>
                  <a:lnTo>
                    <a:pt x="104916" y="257317"/>
                  </a:lnTo>
                  <a:lnTo>
                    <a:pt x="248352" y="257317"/>
                  </a:lnTo>
                  <a:lnTo>
                    <a:pt x="248352" y="221458"/>
                  </a:lnTo>
                  <a:lnTo>
                    <a:pt x="194564" y="221458"/>
                  </a:lnTo>
                  <a:lnTo>
                    <a:pt x="194564" y="42162"/>
                  </a:lnTo>
                  <a:lnTo>
                    <a:pt x="329035" y="42162"/>
                  </a:lnTo>
                  <a:cubicBezTo>
                    <a:pt x="338938" y="42162"/>
                    <a:pt x="346965" y="34135"/>
                    <a:pt x="346965" y="24233"/>
                  </a:cubicBezTo>
                  <a:cubicBezTo>
                    <a:pt x="346965" y="14330"/>
                    <a:pt x="338938" y="6303"/>
                    <a:pt x="329035" y="6303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8" name="Vapaamuotoinen: Muoto 67">
              <a:extLst>
                <a:ext uri="{FF2B5EF4-FFF2-40B4-BE49-F238E27FC236}">
                  <a16:creationId xmlns:a16="http://schemas.microsoft.com/office/drawing/2014/main" id="{D1AFA607-157A-4B18-B4F8-7BC212CB0884}"/>
                </a:ext>
              </a:extLst>
            </p:cNvPr>
            <p:cNvSpPr/>
            <p:nvPr/>
          </p:nvSpPr>
          <p:spPr>
            <a:xfrm>
              <a:off x="6577121" y="2903654"/>
              <a:ext cx="188260" cy="331697"/>
            </a:xfrm>
            <a:custGeom>
              <a:avLst/>
              <a:gdLst>
                <a:gd name="connsiteX0" fmla="*/ 167669 w 188260"/>
                <a:gd name="connsiteY0" fmla="*/ 203528 h 331696"/>
                <a:gd name="connsiteX1" fmla="*/ 42162 w 188260"/>
                <a:gd name="connsiteY1" fmla="*/ 203528 h 331696"/>
                <a:gd name="connsiteX2" fmla="*/ 42162 w 188260"/>
                <a:gd name="connsiteY2" fmla="*/ 24233 h 331696"/>
                <a:gd name="connsiteX3" fmla="*/ 24233 w 188260"/>
                <a:gd name="connsiteY3" fmla="*/ 6303 h 331696"/>
                <a:gd name="connsiteX4" fmla="*/ 6303 w 188260"/>
                <a:gd name="connsiteY4" fmla="*/ 24233 h 331696"/>
                <a:gd name="connsiteX5" fmla="*/ 6303 w 188260"/>
                <a:gd name="connsiteY5" fmla="*/ 221458 h 331696"/>
                <a:gd name="connsiteX6" fmla="*/ 24233 w 188260"/>
                <a:gd name="connsiteY6" fmla="*/ 239387 h 331696"/>
                <a:gd name="connsiteX7" fmla="*/ 78022 w 188260"/>
                <a:gd name="connsiteY7" fmla="*/ 239387 h 331696"/>
                <a:gd name="connsiteX8" fmla="*/ 78022 w 188260"/>
                <a:gd name="connsiteY8" fmla="*/ 293176 h 331696"/>
                <a:gd name="connsiteX9" fmla="*/ 42162 w 188260"/>
                <a:gd name="connsiteY9" fmla="*/ 293176 h 331696"/>
                <a:gd name="connsiteX10" fmla="*/ 42162 w 188260"/>
                <a:gd name="connsiteY10" fmla="*/ 329035 h 331696"/>
                <a:gd name="connsiteX11" fmla="*/ 149740 w 188260"/>
                <a:gd name="connsiteY11" fmla="*/ 329035 h 331696"/>
                <a:gd name="connsiteX12" fmla="*/ 149740 w 188260"/>
                <a:gd name="connsiteY12" fmla="*/ 293176 h 331696"/>
                <a:gd name="connsiteX13" fmla="*/ 113881 w 188260"/>
                <a:gd name="connsiteY13" fmla="*/ 293176 h 331696"/>
                <a:gd name="connsiteX14" fmla="*/ 113881 w 188260"/>
                <a:gd name="connsiteY14" fmla="*/ 239387 h 331696"/>
                <a:gd name="connsiteX15" fmla="*/ 167669 w 188260"/>
                <a:gd name="connsiteY15" fmla="*/ 239387 h 331696"/>
                <a:gd name="connsiteX16" fmla="*/ 185599 w 188260"/>
                <a:gd name="connsiteY16" fmla="*/ 221458 h 331696"/>
                <a:gd name="connsiteX17" fmla="*/ 167669 w 188260"/>
                <a:gd name="connsiteY17" fmla="*/ 203528 h 33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260" h="331696">
                  <a:moveTo>
                    <a:pt x="167669" y="203528"/>
                  </a:moveTo>
                  <a:lnTo>
                    <a:pt x="42162" y="203528"/>
                  </a:lnTo>
                  <a:lnTo>
                    <a:pt x="42162" y="24233"/>
                  </a:lnTo>
                  <a:cubicBezTo>
                    <a:pt x="42162" y="14330"/>
                    <a:pt x="34135" y="6303"/>
                    <a:pt x="24233" y="6303"/>
                  </a:cubicBezTo>
                  <a:cubicBezTo>
                    <a:pt x="14330" y="6303"/>
                    <a:pt x="6303" y="14330"/>
                    <a:pt x="6303" y="24233"/>
                  </a:cubicBezTo>
                  <a:lnTo>
                    <a:pt x="6303" y="221458"/>
                  </a:lnTo>
                  <a:cubicBezTo>
                    <a:pt x="6303" y="231360"/>
                    <a:pt x="14330" y="239387"/>
                    <a:pt x="24233" y="239387"/>
                  </a:cubicBezTo>
                  <a:lnTo>
                    <a:pt x="78022" y="239387"/>
                  </a:lnTo>
                  <a:lnTo>
                    <a:pt x="78022" y="293176"/>
                  </a:lnTo>
                  <a:lnTo>
                    <a:pt x="42162" y="293176"/>
                  </a:lnTo>
                  <a:lnTo>
                    <a:pt x="42162" y="329035"/>
                  </a:lnTo>
                  <a:lnTo>
                    <a:pt x="149740" y="329035"/>
                  </a:lnTo>
                  <a:lnTo>
                    <a:pt x="149740" y="293176"/>
                  </a:lnTo>
                  <a:lnTo>
                    <a:pt x="113881" y="293176"/>
                  </a:lnTo>
                  <a:lnTo>
                    <a:pt x="113881" y="239387"/>
                  </a:lnTo>
                  <a:lnTo>
                    <a:pt x="167669" y="239387"/>
                  </a:lnTo>
                  <a:cubicBezTo>
                    <a:pt x="177572" y="239387"/>
                    <a:pt x="185599" y="231360"/>
                    <a:pt x="185599" y="221458"/>
                  </a:cubicBezTo>
                  <a:cubicBezTo>
                    <a:pt x="185599" y="211555"/>
                    <a:pt x="177572" y="203528"/>
                    <a:pt x="167669" y="203528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9" name="Vapaamuotoinen: Muoto 68">
              <a:extLst>
                <a:ext uri="{FF2B5EF4-FFF2-40B4-BE49-F238E27FC236}">
                  <a16:creationId xmlns:a16="http://schemas.microsoft.com/office/drawing/2014/main" id="{73ACB5F1-295D-4567-9FAA-75BE63A65B0E}"/>
                </a:ext>
              </a:extLst>
            </p:cNvPr>
            <p:cNvSpPr/>
            <p:nvPr/>
          </p:nvSpPr>
          <p:spPr>
            <a:xfrm>
              <a:off x="7079149" y="2908136"/>
              <a:ext cx="188260" cy="322732"/>
            </a:xfrm>
            <a:custGeom>
              <a:avLst/>
              <a:gdLst>
                <a:gd name="connsiteX0" fmla="*/ 167669 w 188260"/>
                <a:gd name="connsiteY0" fmla="*/ 6303 h 322731"/>
                <a:gd name="connsiteX1" fmla="*/ 149740 w 188260"/>
                <a:gd name="connsiteY1" fmla="*/ 24233 h 322731"/>
                <a:gd name="connsiteX2" fmla="*/ 149740 w 188260"/>
                <a:gd name="connsiteY2" fmla="*/ 199046 h 322731"/>
                <a:gd name="connsiteX3" fmla="*/ 24233 w 188260"/>
                <a:gd name="connsiteY3" fmla="*/ 199046 h 322731"/>
                <a:gd name="connsiteX4" fmla="*/ 6303 w 188260"/>
                <a:gd name="connsiteY4" fmla="*/ 216975 h 322731"/>
                <a:gd name="connsiteX5" fmla="*/ 24233 w 188260"/>
                <a:gd name="connsiteY5" fmla="*/ 234905 h 322731"/>
                <a:gd name="connsiteX6" fmla="*/ 78022 w 188260"/>
                <a:gd name="connsiteY6" fmla="*/ 234905 h 322731"/>
                <a:gd name="connsiteX7" fmla="*/ 78022 w 188260"/>
                <a:gd name="connsiteY7" fmla="*/ 288694 h 322731"/>
                <a:gd name="connsiteX8" fmla="*/ 42162 w 188260"/>
                <a:gd name="connsiteY8" fmla="*/ 288694 h 322731"/>
                <a:gd name="connsiteX9" fmla="*/ 42162 w 188260"/>
                <a:gd name="connsiteY9" fmla="*/ 324553 h 322731"/>
                <a:gd name="connsiteX10" fmla="*/ 149740 w 188260"/>
                <a:gd name="connsiteY10" fmla="*/ 324553 h 322731"/>
                <a:gd name="connsiteX11" fmla="*/ 149740 w 188260"/>
                <a:gd name="connsiteY11" fmla="*/ 288694 h 322731"/>
                <a:gd name="connsiteX12" fmla="*/ 113881 w 188260"/>
                <a:gd name="connsiteY12" fmla="*/ 288694 h 322731"/>
                <a:gd name="connsiteX13" fmla="*/ 113881 w 188260"/>
                <a:gd name="connsiteY13" fmla="*/ 234905 h 322731"/>
                <a:gd name="connsiteX14" fmla="*/ 167669 w 188260"/>
                <a:gd name="connsiteY14" fmla="*/ 234905 h 322731"/>
                <a:gd name="connsiteX15" fmla="*/ 185599 w 188260"/>
                <a:gd name="connsiteY15" fmla="*/ 216975 h 322731"/>
                <a:gd name="connsiteX16" fmla="*/ 185599 w 188260"/>
                <a:gd name="connsiteY16" fmla="*/ 24233 h 322731"/>
                <a:gd name="connsiteX17" fmla="*/ 167669 w 188260"/>
                <a:gd name="connsiteY17" fmla="*/ 6303 h 3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260" h="322731">
                  <a:moveTo>
                    <a:pt x="167669" y="6303"/>
                  </a:moveTo>
                  <a:cubicBezTo>
                    <a:pt x="157767" y="6303"/>
                    <a:pt x="149740" y="14330"/>
                    <a:pt x="149740" y="24233"/>
                  </a:cubicBezTo>
                  <a:lnTo>
                    <a:pt x="149740" y="199046"/>
                  </a:lnTo>
                  <a:lnTo>
                    <a:pt x="24233" y="199046"/>
                  </a:lnTo>
                  <a:cubicBezTo>
                    <a:pt x="14330" y="199046"/>
                    <a:pt x="6303" y="207073"/>
                    <a:pt x="6303" y="216975"/>
                  </a:cubicBezTo>
                  <a:cubicBezTo>
                    <a:pt x="6303" y="226878"/>
                    <a:pt x="14330" y="234905"/>
                    <a:pt x="24233" y="234905"/>
                  </a:cubicBezTo>
                  <a:lnTo>
                    <a:pt x="78022" y="234905"/>
                  </a:lnTo>
                  <a:lnTo>
                    <a:pt x="78022" y="288694"/>
                  </a:lnTo>
                  <a:lnTo>
                    <a:pt x="42162" y="288694"/>
                  </a:lnTo>
                  <a:lnTo>
                    <a:pt x="42162" y="324553"/>
                  </a:lnTo>
                  <a:lnTo>
                    <a:pt x="149740" y="324553"/>
                  </a:lnTo>
                  <a:lnTo>
                    <a:pt x="149740" y="288694"/>
                  </a:lnTo>
                  <a:lnTo>
                    <a:pt x="113881" y="288694"/>
                  </a:lnTo>
                  <a:lnTo>
                    <a:pt x="113881" y="234905"/>
                  </a:lnTo>
                  <a:lnTo>
                    <a:pt x="167669" y="234905"/>
                  </a:lnTo>
                  <a:cubicBezTo>
                    <a:pt x="177572" y="234905"/>
                    <a:pt x="185599" y="226878"/>
                    <a:pt x="185599" y="216975"/>
                  </a:cubicBezTo>
                  <a:lnTo>
                    <a:pt x="185599" y="24233"/>
                  </a:lnTo>
                  <a:cubicBezTo>
                    <a:pt x="185599" y="14330"/>
                    <a:pt x="177572" y="6303"/>
                    <a:pt x="167669" y="6303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0" name="Kuva 2" descr="Kohdeyleisö">
            <a:extLst>
              <a:ext uri="{FF2B5EF4-FFF2-40B4-BE49-F238E27FC236}">
                <a16:creationId xmlns:a16="http://schemas.microsoft.com/office/drawing/2014/main" id="{8D4C9F85-5782-4AAC-B109-4D74E68D2DDB}"/>
              </a:ext>
            </a:extLst>
          </p:cNvPr>
          <p:cNvGrpSpPr/>
          <p:nvPr/>
        </p:nvGrpSpPr>
        <p:grpSpPr>
          <a:xfrm>
            <a:off x="7312666" y="3637559"/>
            <a:ext cx="675777" cy="486687"/>
            <a:chOff x="6588766" y="3637559"/>
            <a:chExt cx="675777" cy="486687"/>
          </a:xfrm>
          <a:solidFill>
            <a:schemeClr val="bg1"/>
          </a:solidFill>
        </p:grpSpPr>
        <p:sp>
          <p:nvSpPr>
            <p:cNvPr id="72" name="Vapaamuotoinen: Muoto 71">
              <a:extLst>
                <a:ext uri="{FF2B5EF4-FFF2-40B4-BE49-F238E27FC236}">
                  <a16:creationId xmlns:a16="http://schemas.microsoft.com/office/drawing/2014/main" id="{E6AC99B1-3714-4A77-BE61-4F2F489DABEF}"/>
                </a:ext>
              </a:extLst>
            </p:cNvPr>
            <p:cNvSpPr/>
            <p:nvPr/>
          </p:nvSpPr>
          <p:spPr>
            <a:xfrm>
              <a:off x="6780250" y="3983831"/>
              <a:ext cx="295203" cy="103720"/>
            </a:xfrm>
            <a:custGeom>
              <a:avLst/>
              <a:gdLst>
                <a:gd name="connsiteX0" fmla="*/ 278648 w 295203"/>
                <a:gd name="connsiteY0" fmla="*/ 67219 h 103720"/>
                <a:gd name="connsiteX1" fmla="*/ 259500 w 295203"/>
                <a:gd name="connsiteY1" fmla="*/ 21741 h 103720"/>
                <a:gd name="connsiteX2" fmla="*/ 254713 w 295203"/>
                <a:gd name="connsiteY2" fmla="*/ 16954 h 103720"/>
                <a:gd name="connsiteX3" fmla="*/ 21741 w 295203"/>
                <a:gd name="connsiteY3" fmla="*/ 4987 h 103720"/>
                <a:gd name="connsiteX4" fmla="*/ 19348 w 295203"/>
                <a:gd name="connsiteY4" fmla="*/ 6582 h 103720"/>
                <a:gd name="connsiteX5" fmla="*/ 4987 w 295203"/>
                <a:gd name="connsiteY5" fmla="*/ 34507 h 103720"/>
                <a:gd name="connsiteX6" fmla="*/ 4987 w 295203"/>
                <a:gd name="connsiteY6" fmla="*/ 106313 h 103720"/>
                <a:gd name="connsiteX7" fmla="*/ 292211 w 295203"/>
                <a:gd name="connsiteY7" fmla="*/ 106313 h 103720"/>
                <a:gd name="connsiteX8" fmla="*/ 292211 w 295203"/>
                <a:gd name="connsiteY8" fmla="*/ 80782 h 103720"/>
                <a:gd name="connsiteX9" fmla="*/ 278648 w 295203"/>
                <a:gd name="connsiteY9" fmla="*/ 67219 h 10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03" h="103720">
                  <a:moveTo>
                    <a:pt x="278648" y="67219"/>
                  </a:moveTo>
                  <a:cubicBezTo>
                    <a:pt x="266680" y="55251"/>
                    <a:pt x="259500" y="38496"/>
                    <a:pt x="259500" y="21741"/>
                  </a:cubicBezTo>
                  <a:lnTo>
                    <a:pt x="254713" y="16954"/>
                  </a:lnTo>
                  <a:cubicBezTo>
                    <a:pt x="182109" y="61634"/>
                    <a:pt x="89558" y="56847"/>
                    <a:pt x="21741" y="4987"/>
                  </a:cubicBezTo>
                  <a:lnTo>
                    <a:pt x="19348" y="6582"/>
                  </a:lnTo>
                  <a:cubicBezTo>
                    <a:pt x="10571" y="12965"/>
                    <a:pt x="4987" y="23337"/>
                    <a:pt x="4987" y="34507"/>
                  </a:cubicBezTo>
                  <a:lnTo>
                    <a:pt x="4987" y="106313"/>
                  </a:lnTo>
                  <a:lnTo>
                    <a:pt x="292211" y="106313"/>
                  </a:lnTo>
                  <a:lnTo>
                    <a:pt x="292211" y="80782"/>
                  </a:lnTo>
                  <a:lnTo>
                    <a:pt x="278648" y="67219"/>
                  </a:ln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3" name="Vapaamuotoinen: Muoto 72">
              <a:extLst>
                <a:ext uri="{FF2B5EF4-FFF2-40B4-BE49-F238E27FC236}">
                  <a16:creationId xmlns:a16="http://schemas.microsoft.com/office/drawing/2014/main" id="{93F792C0-1282-4413-9AA3-AB94C1E644B7}"/>
                </a:ext>
              </a:extLst>
            </p:cNvPr>
            <p:cNvSpPr/>
            <p:nvPr/>
          </p:nvSpPr>
          <p:spPr>
            <a:xfrm>
              <a:off x="7073059" y="3666930"/>
              <a:ext cx="119677" cy="151591"/>
            </a:xfrm>
            <a:custGeom>
              <a:avLst/>
              <a:gdLst>
                <a:gd name="connsiteX0" fmla="*/ 59240 w 119677"/>
                <a:gd name="connsiteY0" fmla="*/ 147957 h 151590"/>
                <a:gd name="connsiteX1" fmla="*/ 118281 w 119677"/>
                <a:gd name="connsiteY1" fmla="*/ 64981 h 151590"/>
                <a:gd name="connsiteX2" fmla="*/ 35305 w 119677"/>
                <a:gd name="connsiteY2" fmla="*/ 5940 h 151590"/>
                <a:gd name="connsiteX3" fmla="*/ 4987 w 119677"/>
                <a:gd name="connsiteY3" fmla="*/ 18706 h 151590"/>
                <a:gd name="connsiteX4" fmla="*/ 59240 w 119677"/>
                <a:gd name="connsiteY4" fmla="*/ 147957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77" h="151590">
                  <a:moveTo>
                    <a:pt x="59240" y="147957"/>
                  </a:moveTo>
                  <a:cubicBezTo>
                    <a:pt x="98335" y="141574"/>
                    <a:pt x="124664" y="104075"/>
                    <a:pt x="118281" y="64981"/>
                  </a:cubicBezTo>
                  <a:cubicBezTo>
                    <a:pt x="111898" y="25886"/>
                    <a:pt x="74399" y="-443"/>
                    <a:pt x="35305" y="5940"/>
                  </a:cubicBezTo>
                  <a:cubicBezTo>
                    <a:pt x="24135" y="7536"/>
                    <a:pt x="13763" y="12323"/>
                    <a:pt x="4987" y="18706"/>
                  </a:cubicBezTo>
                  <a:cubicBezTo>
                    <a:pt x="37698" y="53811"/>
                    <a:pt x="56847" y="99288"/>
                    <a:pt x="59240" y="147957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4" name="Vapaamuotoinen: Muoto 73">
              <a:extLst>
                <a:ext uri="{FF2B5EF4-FFF2-40B4-BE49-F238E27FC236}">
                  <a16:creationId xmlns:a16="http://schemas.microsoft.com/office/drawing/2014/main" id="{2792E484-0E7C-45F9-8AB8-E4A025D2F828}"/>
                </a:ext>
              </a:extLst>
            </p:cNvPr>
            <p:cNvSpPr/>
            <p:nvPr/>
          </p:nvSpPr>
          <p:spPr>
            <a:xfrm>
              <a:off x="7096995" y="3830644"/>
              <a:ext cx="167548" cy="151591"/>
            </a:xfrm>
            <a:custGeom>
              <a:avLst/>
              <a:gdLst>
                <a:gd name="connsiteX0" fmla="*/ 152588 w 167547"/>
                <a:gd name="connsiteY0" fmla="*/ 47272 h 151590"/>
                <a:gd name="connsiteX1" fmla="*/ 82378 w 167547"/>
                <a:gd name="connsiteY1" fmla="*/ 13763 h 151590"/>
                <a:gd name="connsiteX2" fmla="*/ 35305 w 167547"/>
                <a:gd name="connsiteY2" fmla="*/ 4987 h 151590"/>
                <a:gd name="connsiteX3" fmla="*/ 4987 w 167547"/>
                <a:gd name="connsiteY3" fmla="*/ 102324 h 151590"/>
                <a:gd name="connsiteX4" fmla="*/ 9774 w 167547"/>
                <a:gd name="connsiteY4" fmla="*/ 107111 h 151590"/>
                <a:gd name="connsiteX5" fmla="*/ 55251 w 167547"/>
                <a:gd name="connsiteY5" fmla="*/ 126259 h 151590"/>
                <a:gd name="connsiteX6" fmla="*/ 76793 w 167547"/>
                <a:gd name="connsiteY6" fmla="*/ 147801 h 151590"/>
                <a:gd name="connsiteX7" fmla="*/ 166949 w 167547"/>
                <a:gd name="connsiteY7" fmla="*/ 147801 h 151590"/>
                <a:gd name="connsiteX8" fmla="*/ 166949 w 167547"/>
                <a:gd name="connsiteY8" fmla="*/ 75995 h 151590"/>
                <a:gd name="connsiteX9" fmla="*/ 152588 w 167547"/>
                <a:gd name="connsiteY9" fmla="*/ 47272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547" h="151590">
                  <a:moveTo>
                    <a:pt x="152588" y="47272"/>
                  </a:moveTo>
                  <a:cubicBezTo>
                    <a:pt x="131844" y="31316"/>
                    <a:pt x="107909" y="19348"/>
                    <a:pt x="82378" y="13763"/>
                  </a:cubicBezTo>
                  <a:cubicBezTo>
                    <a:pt x="67219" y="8976"/>
                    <a:pt x="51262" y="6582"/>
                    <a:pt x="35305" y="4987"/>
                  </a:cubicBezTo>
                  <a:cubicBezTo>
                    <a:pt x="33709" y="39294"/>
                    <a:pt x="23337" y="72804"/>
                    <a:pt x="4987" y="102324"/>
                  </a:cubicBezTo>
                  <a:lnTo>
                    <a:pt x="9774" y="107111"/>
                  </a:lnTo>
                  <a:cubicBezTo>
                    <a:pt x="26528" y="107111"/>
                    <a:pt x="43283" y="114292"/>
                    <a:pt x="55251" y="126259"/>
                  </a:cubicBezTo>
                  <a:lnTo>
                    <a:pt x="76793" y="147801"/>
                  </a:lnTo>
                  <a:lnTo>
                    <a:pt x="166949" y="147801"/>
                  </a:lnTo>
                  <a:lnTo>
                    <a:pt x="166949" y="75995"/>
                  </a:lnTo>
                  <a:cubicBezTo>
                    <a:pt x="166949" y="64825"/>
                    <a:pt x="162162" y="53655"/>
                    <a:pt x="152588" y="47272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5" name="Vapaamuotoinen: Muoto 74">
              <a:extLst>
                <a:ext uri="{FF2B5EF4-FFF2-40B4-BE49-F238E27FC236}">
                  <a16:creationId xmlns:a16="http://schemas.microsoft.com/office/drawing/2014/main" id="{C0744CBD-0BB3-4184-87FB-AB7AEE85378E}"/>
                </a:ext>
              </a:extLst>
            </p:cNvPr>
            <p:cNvSpPr/>
            <p:nvPr/>
          </p:nvSpPr>
          <p:spPr>
            <a:xfrm>
              <a:off x="6739559" y="3637559"/>
              <a:ext cx="486687" cy="486687"/>
            </a:xfrm>
            <a:custGeom>
              <a:avLst/>
              <a:gdLst>
                <a:gd name="connsiteX0" fmla="*/ 471727 w 486686"/>
                <a:gd name="connsiteY0" fmla="*/ 411894 h 486686"/>
                <a:gd name="connsiteX1" fmla="*/ 396729 w 486686"/>
                <a:gd name="connsiteY1" fmla="*/ 336099 h 486686"/>
                <a:gd name="connsiteX2" fmla="*/ 358433 w 486686"/>
                <a:gd name="connsiteY2" fmla="*/ 324929 h 486686"/>
                <a:gd name="connsiteX3" fmla="*/ 331306 w 486686"/>
                <a:gd name="connsiteY3" fmla="*/ 298600 h 486686"/>
                <a:gd name="connsiteX4" fmla="*/ 368805 w 486686"/>
                <a:gd name="connsiteY4" fmla="*/ 188497 h 486686"/>
                <a:gd name="connsiteX5" fmla="*/ 186896 w 486686"/>
                <a:gd name="connsiteY5" fmla="*/ 4992 h 486686"/>
                <a:gd name="connsiteX6" fmla="*/ 4987 w 486686"/>
                <a:gd name="connsiteY6" fmla="*/ 186104 h 486686"/>
                <a:gd name="connsiteX7" fmla="*/ 186896 w 486686"/>
                <a:gd name="connsiteY7" fmla="*/ 369608 h 486686"/>
                <a:gd name="connsiteX8" fmla="*/ 298594 w 486686"/>
                <a:gd name="connsiteY8" fmla="*/ 332110 h 486686"/>
                <a:gd name="connsiteX9" fmla="*/ 325721 w 486686"/>
                <a:gd name="connsiteY9" fmla="*/ 358439 h 486686"/>
                <a:gd name="connsiteX10" fmla="*/ 336891 w 486686"/>
                <a:gd name="connsiteY10" fmla="*/ 396735 h 486686"/>
                <a:gd name="connsiteX11" fmla="*/ 412686 w 486686"/>
                <a:gd name="connsiteY11" fmla="*/ 472531 h 486686"/>
                <a:gd name="connsiteX12" fmla="*/ 472525 w 486686"/>
                <a:gd name="connsiteY12" fmla="*/ 474126 h 486686"/>
                <a:gd name="connsiteX13" fmla="*/ 474120 w 486686"/>
                <a:gd name="connsiteY13" fmla="*/ 414288 h 486686"/>
                <a:gd name="connsiteX14" fmla="*/ 471727 w 486686"/>
                <a:gd name="connsiteY14" fmla="*/ 411894 h 486686"/>
                <a:gd name="connsiteX15" fmla="*/ 471727 w 486686"/>
                <a:gd name="connsiteY15" fmla="*/ 411894 h 486686"/>
                <a:gd name="connsiteX16" fmla="*/ 187693 w 486686"/>
                <a:gd name="connsiteY16" fmla="*/ 42491 h 486686"/>
                <a:gd name="connsiteX17" fmla="*/ 332902 w 486686"/>
                <a:gd name="connsiteY17" fmla="*/ 187699 h 486686"/>
                <a:gd name="connsiteX18" fmla="*/ 298594 w 486686"/>
                <a:gd name="connsiteY18" fmla="*/ 281047 h 486686"/>
                <a:gd name="connsiteX19" fmla="*/ 252319 w 486686"/>
                <a:gd name="connsiteY19" fmla="*/ 264293 h 486686"/>
                <a:gd name="connsiteX20" fmla="*/ 186098 w 486686"/>
                <a:gd name="connsiteY20" fmla="*/ 253921 h 486686"/>
                <a:gd name="connsiteX21" fmla="*/ 119876 w 486686"/>
                <a:gd name="connsiteY21" fmla="*/ 264293 h 486686"/>
                <a:gd name="connsiteX22" fmla="*/ 76793 w 486686"/>
                <a:gd name="connsiteY22" fmla="*/ 281845 h 486686"/>
                <a:gd name="connsiteX23" fmla="*/ 92750 w 486686"/>
                <a:gd name="connsiteY23" fmla="*/ 77596 h 486686"/>
                <a:gd name="connsiteX24" fmla="*/ 187693 w 486686"/>
                <a:gd name="connsiteY24" fmla="*/ 42491 h 48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6686" h="486686">
                  <a:moveTo>
                    <a:pt x="471727" y="411894"/>
                  </a:moveTo>
                  <a:lnTo>
                    <a:pt x="396729" y="336099"/>
                  </a:lnTo>
                  <a:cubicBezTo>
                    <a:pt x="386357" y="326525"/>
                    <a:pt x="372794" y="321738"/>
                    <a:pt x="358433" y="324929"/>
                  </a:cubicBezTo>
                  <a:lnTo>
                    <a:pt x="331306" y="298600"/>
                  </a:lnTo>
                  <a:cubicBezTo>
                    <a:pt x="356039" y="266686"/>
                    <a:pt x="368805" y="228390"/>
                    <a:pt x="368805" y="188497"/>
                  </a:cubicBezTo>
                  <a:cubicBezTo>
                    <a:pt x="369603" y="87968"/>
                    <a:pt x="288222" y="5790"/>
                    <a:pt x="186896" y="4992"/>
                  </a:cubicBezTo>
                  <a:cubicBezTo>
                    <a:pt x="85569" y="4195"/>
                    <a:pt x="4987" y="85575"/>
                    <a:pt x="4987" y="186104"/>
                  </a:cubicBezTo>
                  <a:cubicBezTo>
                    <a:pt x="4987" y="286632"/>
                    <a:pt x="85569" y="368811"/>
                    <a:pt x="186896" y="369608"/>
                  </a:cubicBezTo>
                  <a:cubicBezTo>
                    <a:pt x="226788" y="369608"/>
                    <a:pt x="265882" y="356843"/>
                    <a:pt x="298594" y="332110"/>
                  </a:cubicBezTo>
                  <a:lnTo>
                    <a:pt x="325721" y="358439"/>
                  </a:lnTo>
                  <a:cubicBezTo>
                    <a:pt x="323327" y="372002"/>
                    <a:pt x="327317" y="386363"/>
                    <a:pt x="336891" y="396735"/>
                  </a:cubicBezTo>
                  <a:lnTo>
                    <a:pt x="412686" y="472531"/>
                  </a:lnTo>
                  <a:cubicBezTo>
                    <a:pt x="428643" y="489285"/>
                    <a:pt x="455770" y="490083"/>
                    <a:pt x="472525" y="474126"/>
                  </a:cubicBezTo>
                  <a:cubicBezTo>
                    <a:pt x="489280" y="458169"/>
                    <a:pt x="490077" y="431043"/>
                    <a:pt x="474120" y="414288"/>
                  </a:cubicBezTo>
                  <a:cubicBezTo>
                    <a:pt x="473323" y="413490"/>
                    <a:pt x="472525" y="412692"/>
                    <a:pt x="471727" y="411894"/>
                  </a:cubicBezTo>
                  <a:lnTo>
                    <a:pt x="471727" y="411894"/>
                  </a:lnTo>
                  <a:close/>
                  <a:moveTo>
                    <a:pt x="187693" y="42491"/>
                  </a:moveTo>
                  <a:cubicBezTo>
                    <a:pt x="268276" y="42491"/>
                    <a:pt x="332902" y="107117"/>
                    <a:pt x="332902" y="187699"/>
                  </a:cubicBezTo>
                  <a:cubicBezTo>
                    <a:pt x="332902" y="222007"/>
                    <a:pt x="320934" y="255516"/>
                    <a:pt x="298594" y="281047"/>
                  </a:cubicBezTo>
                  <a:cubicBezTo>
                    <a:pt x="283435" y="273867"/>
                    <a:pt x="268276" y="268282"/>
                    <a:pt x="252319" y="264293"/>
                  </a:cubicBezTo>
                  <a:cubicBezTo>
                    <a:pt x="230777" y="257910"/>
                    <a:pt x="208438" y="253921"/>
                    <a:pt x="186098" y="253921"/>
                  </a:cubicBezTo>
                  <a:cubicBezTo>
                    <a:pt x="163758" y="253921"/>
                    <a:pt x="141418" y="257910"/>
                    <a:pt x="119876" y="264293"/>
                  </a:cubicBezTo>
                  <a:cubicBezTo>
                    <a:pt x="104717" y="268282"/>
                    <a:pt x="90356" y="273867"/>
                    <a:pt x="76793" y="281845"/>
                  </a:cubicBezTo>
                  <a:cubicBezTo>
                    <a:pt x="24933" y="221209"/>
                    <a:pt x="32113" y="129456"/>
                    <a:pt x="92750" y="77596"/>
                  </a:cubicBezTo>
                  <a:cubicBezTo>
                    <a:pt x="119079" y="54459"/>
                    <a:pt x="152588" y="42491"/>
                    <a:pt x="187693" y="42491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6" name="Vapaamuotoinen: Muoto 75">
              <a:extLst>
                <a:ext uri="{FF2B5EF4-FFF2-40B4-BE49-F238E27FC236}">
                  <a16:creationId xmlns:a16="http://schemas.microsoft.com/office/drawing/2014/main" id="{4F5992E8-E18B-45D4-BD6B-F9976530BBD1}"/>
                </a:ext>
              </a:extLst>
            </p:cNvPr>
            <p:cNvSpPr/>
            <p:nvPr/>
          </p:nvSpPr>
          <p:spPr>
            <a:xfrm>
              <a:off x="6840088" y="3707776"/>
              <a:ext cx="167548" cy="167548"/>
            </a:xfrm>
            <a:custGeom>
              <a:avLst/>
              <a:gdLst>
                <a:gd name="connsiteX0" fmla="*/ 166152 w 167547"/>
                <a:gd name="connsiteY0" fmla="*/ 85569 h 167547"/>
                <a:gd name="connsiteX1" fmla="*/ 85569 w 167547"/>
                <a:gd name="connsiteY1" fmla="*/ 166152 h 167547"/>
                <a:gd name="connsiteX2" fmla="*/ 4987 w 167547"/>
                <a:gd name="connsiteY2" fmla="*/ 85569 h 167547"/>
                <a:gd name="connsiteX3" fmla="*/ 85569 w 167547"/>
                <a:gd name="connsiteY3" fmla="*/ 4987 h 167547"/>
                <a:gd name="connsiteX4" fmla="*/ 166152 w 167547"/>
                <a:gd name="connsiteY4" fmla="*/ 85569 h 16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47" h="167547">
                  <a:moveTo>
                    <a:pt x="166152" y="85569"/>
                  </a:moveTo>
                  <a:cubicBezTo>
                    <a:pt x="166152" y="130074"/>
                    <a:pt x="130074" y="166152"/>
                    <a:pt x="85569" y="166152"/>
                  </a:cubicBezTo>
                  <a:cubicBezTo>
                    <a:pt x="41065" y="166152"/>
                    <a:pt x="4987" y="130074"/>
                    <a:pt x="4987" y="85569"/>
                  </a:cubicBezTo>
                  <a:cubicBezTo>
                    <a:pt x="4987" y="41065"/>
                    <a:pt x="41065" y="4987"/>
                    <a:pt x="85569" y="4987"/>
                  </a:cubicBezTo>
                  <a:cubicBezTo>
                    <a:pt x="130074" y="4987"/>
                    <a:pt x="166152" y="41065"/>
                    <a:pt x="166152" y="85569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7" name="Vapaamuotoinen: Muoto 76">
              <a:extLst>
                <a:ext uri="{FF2B5EF4-FFF2-40B4-BE49-F238E27FC236}">
                  <a16:creationId xmlns:a16="http://schemas.microsoft.com/office/drawing/2014/main" id="{EE4AEFD9-0B86-4378-9E8C-2D55315AA6A7}"/>
                </a:ext>
              </a:extLst>
            </p:cNvPr>
            <p:cNvSpPr/>
            <p:nvPr/>
          </p:nvSpPr>
          <p:spPr>
            <a:xfrm>
              <a:off x="6588766" y="3830644"/>
              <a:ext cx="191483" cy="151591"/>
            </a:xfrm>
            <a:custGeom>
              <a:avLst/>
              <a:gdLst>
                <a:gd name="connsiteX0" fmla="*/ 132642 w 191483"/>
                <a:gd name="connsiteY0" fmla="*/ 4987 h 151590"/>
                <a:gd name="connsiteX1" fmla="*/ 89558 w 191483"/>
                <a:gd name="connsiteY1" fmla="*/ 13763 h 151590"/>
                <a:gd name="connsiteX2" fmla="*/ 19348 w 191483"/>
                <a:gd name="connsiteY2" fmla="*/ 47272 h 151590"/>
                <a:gd name="connsiteX3" fmla="*/ 4987 w 191483"/>
                <a:gd name="connsiteY3" fmla="*/ 75995 h 151590"/>
                <a:gd name="connsiteX4" fmla="*/ 4987 w 191483"/>
                <a:gd name="connsiteY4" fmla="*/ 147801 h 151590"/>
                <a:gd name="connsiteX5" fmla="*/ 177321 w 191483"/>
                <a:gd name="connsiteY5" fmla="*/ 147801 h 151590"/>
                <a:gd name="connsiteX6" fmla="*/ 189289 w 191483"/>
                <a:gd name="connsiteY6" fmla="*/ 135833 h 151590"/>
                <a:gd name="connsiteX7" fmla="*/ 132642 w 191483"/>
                <a:gd name="connsiteY7" fmla="*/ 4987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83" h="151590">
                  <a:moveTo>
                    <a:pt x="132642" y="4987"/>
                  </a:moveTo>
                  <a:cubicBezTo>
                    <a:pt x="118281" y="6582"/>
                    <a:pt x="103920" y="8976"/>
                    <a:pt x="89558" y="13763"/>
                  </a:cubicBezTo>
                  <a:cubicBezTo>
                    <a:pt x="64825" y="20943"/>
                    <a:pt x="40890" y="32911"/>
                    <a:pt x="19348" y="47272"/>
                  </a:cubicBezTo>
                  <a:cubicBezTo>
                    <a:pt x="9774" y="53655"/>
                    <a:pt x="4987" y="64825"/>
                    <a:pt x="4987" y="75995"/>
                  </a:cubicBezTo>
                  <a:lnTo>
                    <a:pt x="4987" y="147801"/>
                  </a:lnTo>
                  <a:lnTo>
                    <a:pt x="177321" y="147801"/>
                  </a:lnTo>
                  <a:cubicBezTo>
                    <a:pt x="180513" y="143014"/>
                    <a:pt x="184502" y="139025"/>
                    <a:pt x="189289" y="135833"/>
                  </a:cubicBezTo>
                  <a:cubicBezTo>
                    <a:pt x="154982" y="99930"/>
                    <a:pt x="135036" y="53655"/>
                    <a:pt x="132642" y="4987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8" name="Vapaamuotoinen: Muoto 77">
              <a:extLst>
                <a:ext uri="{FF2B5EF4-FFF2-40B4-BE49-F238E27FC236}">
                  <a16:creationId xmlns:a16="http://schemas.microsoft.com/office/drawing/2014/main" id="{AF5ECB15-351D-45CF-8066-06AFC9362EA9}"/>
                </a:ext>
              </a:extLst>
            </p:cNvPr>
            <p:cNvSpPr/>
            <p:nvPr/>
          </p:nvSpPr>
          <p:spPr>
            <a:xfrm>
              <a:off x="6660198" y="3666711"/>
              <a:ext cx="119677" cy="151591"/>
            </a:xfrm>
            <a:custGeom>
              <a:avLst/>
              <a:gdLst>
                <a:gd name="connsiteX0" fmla="*/ 61210 w 119677"/>
                <a:gd name="connsiteY0" fmla="*/ 147378 h 151590"/>
                <a:gd name="connsiteX1" fmla="*/ 117059 w 119677"/>
                <a:gd name="connsiteY1" fmla="*/ 17329 h 151590"/>
                <a:gd name="connsiteX2" fmla="*/ 17328 w 119677"/>
                <a:gd name="connsiteY2" fmla="*/ 37275 h 151590"/>
                <a:gd name="connsiteX3" fmla="*/ 37275 w 119677"/>
                <a:gd name="connsiteY3" fmla="*/ 137006 h 151590"/>
                <a:gd name="connsiteX4" fmla="*/ 61210 w 119677"/>
                <a:gd name="connsiteY4" fmla="*/ 147378 h 15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77" h="151590">
                  <a:moveTo>
                    <a:pt x="61210" y="147378"/>
                  </a:moveTo>
                  <a:cubicBezTo>
                    <a:pt x="63604" y="98709"/>
                    <a:pt x="83550" y="53232"/>
                    <a:pt x="117059" y="17329"/>
                  </a:cubicBezTo>
                  <a:cubicBezTo>
                    <a:pt x="84348" y="-5011"/>
                    <a:pt x="39668" y="3765"/>
                    <a:pt x="17328" y="37275"/>
                  </a:cubicBezTo>
                  <a:cubicBezTo>
                    <a:pt x="-5011" y="70784"/>
                    <a:pt x="3765" y="114666"/>
                    <a:pt x="37275" y="137006"/>
                  </a:cubicBezTo>
                  <a:cubicBezTo>
                    <a:pt x="44455" y="141793"/>
                    <a:pt x="52434" y="144984"/>
                    <a:pt x="61210" y="147378"/>
                  </a:cubicBezTo>
                  <a:close/>
                </a:path>
              </a:pathLst>
            </a:custGeom>
            <a:grpFill/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79" name="Kuva 12" descr="Ryhmäideointi">
            <a:extLst>
              <a:ext uri="{FF2B5EF4-FFF2-40B4-BE49-F238E27FC236}">
                <a16:creationId xmlns:a16="http://schemas.microsoft.com/office/drawing/2014/main" id="{0ACE38B7-A52D-46DE-BD01-41BC72AD1DB8}"/>
              </a:ext>
            </a:extLst>
          </p:cNvPr>
          <p:cNvGrpSpPr/>
          <p:nvPr/>
        </p:nvGrpSpPr>
        <p:grpSpPr>
          <a:xfrm>
            <a:off x="7324441" y="4421834"/>
            <a:ext cx="644083" cy="658292"/>
            <a:chOff x="6600541" y="4421834"/>
            <a:chExt cx="644083" cy="658292"/>
          </a:xfrm>
          <a:solidFill>
            <a:schemeClr val="bg1"/>
          </a:solidFill>
        </p:grpSpPr>
        <p:sp>
          <p:nvSpPr>
            <p:cNvPr id="80" name="Vapaamuotoinen: Muoto 79">
              <a:extLst>
                <a:ext uri="{FF2B5EF4-FFF2-40B4-BE49-F238E27FC236}">
                  <a16:creationId xmlns:a16="http://schemas.microsoft.com/office/drawing/2014/main" id="{0D955C68-FE2F-40BE-9933-0E3C4FE45F5E}"/>
                </a:ext>
              </a:extLst>
            </p:cNvPr>
            <p:cNvSpPr/>
            <p:nvPr/>
          </p:nvSpPr>
          <p:spPr>
            <a:xfrm>
              <a:off x="6867578" y="4672817"/>
              <a:ext cx="114044" cy="35090"/>
            </a:xfrm>
            <a:custGeom>
              <a:avLst/>
              <a:gdLst>
                <a:gd name="connsiteX0" fmla="*/ 96477 w 114043"/>
                <a:gd name="connsiteY0" fmla="*/ 6031 h 35090"/>
                <a:gd name="connsiteX1" fmla="*/ 19190 w 114043"/>
                <a:gd name="connsiteY1" fmla="*/ 6031 h 35090"/>
                <a:gd name="connsiteX2" fmla="*/ 6031 w 114043"/>
                <a:gd name="connsiteY2" fmla="*/ 19190 h 35090"/>
                <a:gd name="connsiteX3" fmla="*/ 19190 w 114043"/>
                <a:gd name="connsiteY3" fmla="*/ 32349 h 35090"/>
                <a:gd name="connsiteX4" fmla="*/ 96477 w 114043"/>
                <a:gd name="connsiteY4" fmla="*/ 32349 h 35090"/>
                <a:gd name="connsiteX5" fmla="*/ 109635 w 114043"/>
                <a:gd name="connsiteY5" fmla="*/ 19190 h 35090"/>
                <a:gd name="connsiteX6" fmla="*/ 96477 w 114043"/>
                <a:gd name="connsiteY6" fmla="*/ 6031 h 3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043" h="35090">
                  <a:moveTo>
                    <a:pt x="96477" y="6031"/>
                  </a:moveTo>
                  <a:lnTo>
                    <a:pt x="19190" y="6031"/>
                  </a:lnTo>
                  <a:cubicBezTo>
                    <a:pt x="11923" y="6031"/>
                    <a:pt x="6031" y="11923"/>
                    <a:pt x="6031" y="19190"/>
                  </a:cubicBezTo>
                  <a:cubicBezTo>
                    <a:pt x="6031" y="26457"/>
                    <a:pt x="11923" y="32349"/>
                    <a:pt x="19190" y="32349"/>
                  </a:cubicBezTo>
                  <a:lnTo>
                    <a:pt x="96477" y="32349"/>
                  </a:lnTo>
                  <a:cubicBezTo>
                    <a:pt x="103744" y="32349"/>
                    <a:pt x="109635" y="26457"/>
                    <a:pt x="109635" y="19190"/>
                  </a:cubicBezTo>
                  <a:cubicBezTo>
                    <a:pt x="109635" y="11923"/>
                    <a:pt x="103744" y="6031"/>
                    <a:pt x="96477" y="6031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1" name="Vapaamuotoinen: Muoto 80">
              <a:extLst>
                <a:ext uri="{FF2B5EF4-FFF2-40B4-BE49-F238E27FC236}">
                  <a16:creationId xmlns:a16="http://schemas.microsoft.com/office/drawing/2014/main" id="{21E220F9-7A02-4B40-8D63-F912D0C67643}"/>
                </a:ext>
              </a:extLst>
            </p:cNvPr>
            <p:cNvSpPr/>
            <p:nvPr/>
          </p:nvSpPr>
          <p:spPr>
            <a:xfrm>
              <a:off x="6891352" y="4716242"/>
              <a:ext cx="61408" cy="35090"/>
            </a:xfrm>
            <a:custGeom>
              <a:avLst/>
              <a:gdLst>
                <a:gd name="connsiteX0" fmla="*/ 34016 w 61408"/>
                <a:gd name="connsiteY0" fmla="*/ 32349 h 35090"/>
                <a:gd name="connsiteX1" fmla="*/ 62088 w 61408"/>
                <a:gd name="connsiteY1" fmla="*/ 6031 h 35090"/>
                <a:gd name="connsiteX2" fmla="*/ 6031 w 61408"/>
                <a:gd name="connsiteY2" fmla="*/ 6031 h 35090"/>
                <a:gd name="connsiteX3" fmla="*/ 34016 w 61408"/>
                <a:gd name="connsiteY3" fmla="*/ 32349 h 3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08" h="35090">
                  <a:moveTo>
                    <a:pt x="34016" y="32349"/>
                  </a:moveTo>
                  <a:cubicBezTo>
                    <a:pt x="48842" y="32335"/>
                    <a:pt x="61118" y="20826"/>
                    <a:pt x="62088" y="6031"/>
                  </a:cubicBezTo>
                  <a:lnTo>
                    <a:pt x="6031" y="6031"/>
                  </a:lnTo>
                  <a:cubicBezTo>
                    <a:pt x="6957" y="20812"/>
                    <a:pt x="19206" y="32331"/>
                    <a:pt x="34016" y="32349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2" name="Vapaamuotoinen: Muoto 81">
              <a:extLst>
                <a:ext uri="{FF2B5EF4-FFF2-40B4-BE49-F238E27FC236}">
                  <a16:creationId xmlns:a16="http://schemas.microsoft.com/office/drawing/2014/main" id="{91403576-43DA-439B-BEEE-2C9DD562A0E4}"/>
                </a:ext>
              </a:extLst>
            </p:cNvPr>
            <p:cNvSpPr/>
            <p:nvPr/>
          </p:nvSpPr>
          <p:spPr>
            <a:xfrm>
              <a:off x="6807223" y="4421834"/>
              <a:ext cx="228087" cy="236860"/>
            </a:xfrm>
            <a:custGeom>
              <a:avLst/>
              <a:gdLst>
                <a:gd name="connsiteX0" fmla="*/ 118145 w 228087"/>
                <a:gd name="connsiteY0" fmla="*/ 6031 h 236859"/>
                <a:gd name="connsiteX1" fmla="*/ 118145 w 228087"/>
                <a:gd name="connsiteY1" fmla="*/ 6031 h 236859"/>
                <a:gd name="connsiteX2" fmla="*/ 6031 w 228087"/>
                <a:gd name="connsiteY2" fmla="*/ 116917 h 236859"/>
                <a:gd name="connsiteX3" fmla="*/ 6031 w 228087"/>
                <a:gd name="connsiteY3" fmla="*/ 120777 h 236859"/>
                <a:gd name="connsiteX4" fmla="*/ 13839 w 228087"/>
                <a:gd name="connsiteY4" fmla="*/ 160078 h 236859"/>
                <a:gd name="connsiteX5" fmla="*/ 33314 w 228087"/>
                <a:gd name="connsiteY5" fmla="*/ 192010 h 236859"/>
                <a:gd name="connsiteX6" fmla="*/ 59632 w 228087"/>
                <a:gd name="connsiteY6" fmla="*/ 234645 h 236859"/>
                <a:gd name="connsiteX7" fmla="*/ 67351 w 228087"/>
                <a:gd name="connsiteY7" fmla="*/ 239470 h 236859"/>
                <a:gd name="connsiteX8" fmla="*/ 169113 w 228087"/>
                <a:gd name="connsiteY8" fmla="*/ 239470 h 236859"/>
                <a:gd name="connsiteX9" fmla="*/ 176833 w 228087"/>
                <a:gd name="connsiteY9" fmla="*/ 234645 h 236859"/>
                <a:gd name="connsiteX10" fmla="*/ 203151 w 228087"/>
                <a:gd name="connsiteY10" fmla="*/ 192010 h 236859"/>
                <a:gd name="connsiteX11" fmla="*/ 222539 w 228087"/>
                <a:gd name="connsiteY11" fmla="*/ 160078 h 236859"/>
                <a:gd name="connsiteX12" fmla="*/ 230346 w 228087"/>
                <a:gd name="connsiteY12" fmla="*/ 121215 h 236859"/>
                <a:gd name="connsiteX13" fmla="*/ 230346 w 228087"/>
                <a:gd name="connsiteY13" fmla="*/ 117355 h 236859"/>
                <a:gd name="connsiteX14" fmla="*/ 118145 w 228087"/>
                <a:gd name="connsiteY14" fmla="*/ 6031 h 236859"/>
                <a:gd name="connsiteX15" fmla="*/ 204467 w 228087"/>
                <a:gd name="connsiteY15" fmla="*/ 120075 h 236859"/>
                <a:gd name="connsiteX16" fmla="*/ 198326 w 228087"/>
                <a:gd name="connsiteY16" fmla="*/ 150340 h 236859"/>
                <a:gd name="connsiteX17" fmla="*/ 183676 w 228087"/>
                <a:gd name="connsiteY17" fmla="*/ 174026 h 236859"/>
                <a:gd name="connsiteX18" fmla="*/ 158499 w 228087"/>
                <a:gd name="connsiteY18" fmla="*/ 212889 h 236859"/>
                <a:gd name="connsiteX19" fmla="*/ 77879 w 228087"/>
                <a:gd name="connsiteY19" fmla="*/ 212889 h 236859"/>
                <a:gd name="connsiteX20" fmla="*/ 52614 w 228087"/>
                <a:gd name="connsiteY20" fmla="*/ 174026 h 236859"/>
                <a:gd name="connsiteX21" fmla="*/ 38051 w 228087"/>
                <a:gd name="connsiteY21" fmla="*/ 150340 h 236859"/>
                <a:gd name="connsiteX22" fmla="*/ 31910 w 228087"/>
                <a:gd name="connsiteY22" fmla="*/ 120075 h 236859"/>
                <a:gd name="connsiteX23" fmla="*/ 31910 w 228087"/>
                <a:gd name="connsiteY23" fmla="*/ 116917 h 236859"/>
                <a:gd name="connsiteX24" fmla="*/ 118145 w 228087"/>
                <a:gd name="connsiteY24" fmla="*/ 31647 h 236859"/>
                <a:gd name="connsiteX25" fmla="*/ 118145 w 228087"/>
                <a:gd name="connsiteY25" fmla="*/ 31647 h 236859"/>
                <a:gd name="connsiteX26" fmla="*/ 204467 w 228087"/>
                <a:gd name="connsiteY26" fmla="*/ 116917 h 23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8087" h="236859">
                  <a:moveTo>
                    <a:pt x="118145" y="6031"/>
                  </a:moveTo>
                  <a:lnTo>
                    <a:pt x="118145" y="6031"/>
                  </a:lnTo>
                  <a:cubicBezTo>
                    <a:pt x="56877" y="6450"/>
                    <a:pt x="7125" y="55657"/>
                    <a:pt x="6031" y="116917"/>
                  </a:cubicBezTo>
                  <a:lnTo>
                    <a:pt x="6031" y="120777"/>
                  </a:lnTo>
                  <a:cubicBezTo>
                    <a:pt x="6329" y="134231"/>
                    <a:pt x="8971" y="147531"/>
                    <a:pt x="13839" y="160078"/>
                  </a:cubicBezTo>
                  <a:cubicBezTo>
                    <a:pt x="18372" y="171799"/>
                    <a:pt x="24969" y="182614"/>
                    <a:pt x="33314" y="192010"/>
                  </a:cubicBezTo>
                  <a:cubicBezTo>
                    <a:pt x="43717" y="205148"/>
                    <a:pt x="52550" y="219457"/>
                    <a:pt x="59632" y="234645"/>
                  </a:cubicBezTo>
                  <a:cubicBezTo>
                    <a:pt x="61104" y="237567"/>
                    <a:pt x="64080" y="239427"/>
                    <a:pt x="67351" y="239470"/>
                  </a:cubicBezTo>
                  <a:lnTo>
                    <a:pt x="169113" y="239470"/>
                  </a:lnTo>
                  <a:cubicBezTo>
                    <a:pt x="172385" y="239427"/>
                    <a:pt x="175361" y="237567"/>
                    <a:pt x="176833" y="234645"/>
                  </a:cubicBezTo>
                  <a:cubicBezTo>
                    <a:pt x="183922" y="219460"/>
                    <a:pt x="192754" y="205152"/>
                    <a:pt x="203151" y="192010"/>
                  </a:cubicBezTo>
                  <a:cubicBezTo>
                    <a:pt x="211443" y="182590"/>
                    <a:pt x="218007" y="171780"/>
                    <a:pt x="222539" y="160078"/>
                  </a:cubicBezTo>
                  <a:cubicBezTo>
                    <a:pt x="227274" y="147645"/>
                    <a:pt x="229913" y="134512"/>
                    <a:pt x="230346" y="121215"/>
                  </a:cubicBezTo>
                  <a:lnTo>
                    <a:pt x="230346" y="117355"/>
                  </a:lnTo>
                  <a:cubicBezTo>
                    <a:pt x="229441" y="55910"/>
                    <a:pt x="179595" y="6454"/>
                    <a:pt x="118145" y="6031"/>
                  </a:cubicBezTo>
                  <a:close/>
                  <a:moveTo>
                    <a:pt x="204467" y="120075"/>
                  </a:moveTo>
                  <a:cubicBezTo>
                    <a:pt x="204104" y="130433"/>
                    <a:pt x="202028" y="140660"/>
                    <a:pt x="198326" y="150340"/>
                  </a:cubicBezTo>
                  <a:cubicBezTo>
                    <a:pt x="194868" y="159033"/>
                    <a:pt x="189910" y="167050"/>
                    <a:pt x="183676" y="174026"/>
                  </a:cubicBezTo>
                  <a:cubicBezTo>
                    <a:pt x="173820" y="185971"/>
                    <a:pt x="165372" y="199011"/>
                    <a:pt x="158499" y="212889"/>
                  </a:cubicBezTo>
                  <a:lnTo>
                    <a:pt x="77879" y="212889"/>
                  </a:lnTo>
                  <a:cubicBezTo>
                    <a:pt x="70974" y="199010"/>
                    <a:pt x="62497" y="185969"/>
                    <a:pt x="52614" y="174026"/>
                  </a:cubicBezTo>
                  <a:cubicBezTo>
                    <a:pt x="46407" y="167047"/>
                    <a:pt x="41478" y="159029"/>
                    <a:pt x="38051" y="150340"/>
                  </a:cubicBezTo>
                  <a:cubicBezTo>
                    <a:pt x="34349" y="140660"/>
                    <a:pt x="32273" y="130433"/>
                    <a:pt x="31910" y="120075"/>
                  </a:cubicBezTo>
                  <a:lnTo>
                    <a:pt x="31910" y="116917"/>
                  </a:lnTo>
                  <a:cubicBezTo>
                    <a:pt x="32720" y="69788"/>
                    <a:pt x="71010" y="31926"/>
                    <a:pt x="118145" y="31647"/>
                  </a:cubicBezTo>
                  <a:lnTo>
                    <a:pt x="118145" y="31647"/>
                  </a:lnTo>
                  <a:cubicBezTo>
                    <a:pt x="165295" y="31925"/>
                    <a:pt x="203611" y="69774"/>
                    <a:pt x="204467" y="116917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3" name="Vapaamuotoinen: Muoto 82">
              <a:extLst>
                <a:ext uri="{FF2B5EF4-FFF2-40B4-BE49-F238E27FC236}">
                  <a16:creationId xmlns:a16="http://schemas.microsoft.com/office/drawing/2014/main" id="{6812E52C-9ECD-4653-A01A-05B712B94BEA}"/>
                </a:ext>
              </a:extLst>
            </p:cNvPr>
            <p:cNvSpPr/>
            <p:nvPr/>
          </p:nvSpPr>
          <p:spPr>
            <a:xfrm>
              <a:off x="6877053" y="4470609"/>
              <a:ext cx="105271" cy="140361"/>
            </a:xfrm>
            <a:custGeom>
              <a:avLst/>
              <a:gdLst>
                <a:gd name="connsiteX0" fmla="*/ 6031 w 105271"/>
                <a:gd name="connsiteY0" fmla="*/ 96652 h 140361"/>
                <a:gd name="connsiteX1" fmla="*/ 52438 w 105271"/>
                <a:gd name="connsiteY1" fmla="*/ 6031 h 140361"/>
                <a:gd name="connsiteX2" fmla="*/ 52438 w 105271"/>
                <a:gd name="connsiteY2" fmla="*/ 58491 h 140361"/>
                <a:gd name="connsiteX3" fmla="*/ 100600 w 105271"/>
                <a:gd name="connsiteY3" fmla="*/ 48929 h 140361"/>
                <a:gd name="connsiteX4" fmla="*/ 52438 w 105271"/>
                <a:gd name="connsiteY4" fmla="*/ 137620 h 140361"/>
                <a:gd name="connsiteX5" fmla="*/ 52438 w 105271"/>
                <a:gd name="connsiteY5" fmla="*/ 86125 h 140361"/>
                <a:gd name="connsiteX6" fmla="*/ 6031 w 105271"/>
                <a:gd name="connsiteY6" fmla="*/ 9665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71" h="140361">
                  <a:moveTo>
                    <a:pt x="6031" y="96652"/>
                  </a:moveTo>
                  <a:lnTo>
                    <a:pt x="52438" y="6031"/>
                  </a:lnTo>
                  <a:lnTo>
                    <a:pt x="52438" y="58491"/>
                  </a:lnTo>
                  <a:lnTo>
                    <a:pt x="100600" y="48929"/>
                  </a:lnTo>
                  <a:lnTo>
                    <a:pt x="52438" y="137620"/>
                  </a:lnTo>
                  <a:lnTo>
                    <a:pt x="52438" y="86125"/>
                  </a:lnTo>
                  <a:lnTo>
                    <a:pt x="6031" y="96652"/>
                  </a:ln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4" name="Vapaamuotoinen: Muoto 83">
              <a:extLst>
                <a:ext uri="{FF2B5EF4-FFF2-40B4-BE49-F238E27FC236}">
                  <a16:creationId xmlns:a16="http://schemas.microsoft.com/office/drawing/2014/main" id="{68A2BC81-ADBF-4A14-A67C-49C151B0FBD7}"/>
                </a:ext>
              </a:extLst>
            </p:cNvPr>
            <p:cNvSpPr/>
            <p:nvPr/>
          </p:nvSpPr>
          <p:spPr>
            <a:xfrm>
              <a:off x="7032854" y="4731594"/>
              <a:ext cx="140361" cy="140361"/>
            </a:xfrm>
            <a:custGeom>
              <a:avLst/>
              <a:gdLst>
                <a:gd name="connsiteX0" fmla="*/ 142533 w 140361"/>
                <a:gd name="connsiteY0" fmla="*/ 74282 h 140361"/>
                <a:gd name="connsiteX1" fmla="*/ 74282 w 140361"/>
                <a:gd name="connsiteY1" fmla="*/ 142533 h 140361"/>
                <a:gd name="connsiteX2" fmla="*/ 6031 w 140361"/>
                <a:gd name="connsiteY2" fmla="*/ 74282 h 140361"/>
                <a:gd name="connsiteX3" fmla="*/ 74282 w 140361"/>
                <a:gd name="connsiteY3" fmla="*/ 6031 h 140361"/>
                <a:gd name="connsiteX4" fmla="*/ 142533 w 140361"/>
                <a:gd name="connsiteY4" fmla="*/ 7428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1" h="140361">
                  <a:moveTo>
                    <a:pt x="142533" y="74282"/>
                  </a:moveTo>
                  <a:cubicBezTo>
                    <a:pt x="142533" y="111976"/>
                    <a:pt x="111976" y="142533"/>
                    <a:pt x="74282" y="142533"/>
                  </a:cubicBezTo>
                  <a:cubicBezTo>
                    <a:pt x="36588" y="142533"/>
                    <a:pt x="6031" y="111976"/>
                    <a:pt x="6031" y="74282"/>
                  </a:cubicBezTo>
                  <a:cubicBezTo>
                    <a:pt x="6031" y="36588"/>
                    <a:pt x="36588" y="6031"/>
                    <a:pt x="74282" y="6031"/>
                  </a:cubicBezTo>
                  <a:cubicBezTo>
                    <a:pt x="111976" y="6031"/>
                    <a:pt x="142533" y="36588"/>
                    <a:pt x="142533" y="74282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5" name="Vapaamuotoinen: Muoto 84">
              <a:extLst>
                <a:ext uri="{FF2B5EF4-FFF2-40B4-BE49-F238E27FC236}">
                  <a16:creationId xmlns:a16="http://schemas.microsoft.com/office/drawing/2014/main" id="{0D1139AA-A7B7-4A60-84F6-D2AE2A6EBA94}"/>
                </a:ext>
              </a:extLst>
            </p:cNvPr>
            <p:cNvSpPr/>
            <p:nvPr/>
          </p:nvSpPr>
          <p:spPr>
            <a:xfrm>
              <a:off x="6668792" y="4731594"/>
              <a:ext cx="140361" cy="140361"/>
            </a:xfrm>
            <a:custGeom>
              <a:avLst/>
              <a:gdLst>
                <a:gd name="connsiteX0" fmla="*/ 142533 w 140361"/>
                <a:gd name="connsiteY0" fmla="*/ 74282 h 140361"/>
                <a:gd name="connsiteX1" fmla="*/ 74282 w 140361"/>
                <a:gd name="connsiteY1" fmla="*/ 142533 h 140361"/>
                <a:gd name="connsiteX2" fmla="*/ 6031 w 140361"/>
                <a:gd name="connsiteY2" fmla="*/ 74282 h 140361"/>
                <a:gd name="connsiteX3" fmla="*/ 74282 w 140361"/>
                <a:gd name="connsiteY3" fmla="*/ 6031 h 140361"/>
                <a:gd name="connsiteX4" fmla="*/ 142533 w 140361"/>
                <a:gd name="connsiteY4" fmla="*/ 7428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1" h="140361">
                  <a:moveTo>
                    <a:pt x="142533" y="74282"/>
                  </a:moveTo>
                  <a:cubicBezTo>
                    <a:pt x="142533" y="111976"/>
                    <a:pt x="111976" y="142533"/>
                    <a:pt x="74282" y="142533"/>
                  </a:cubicBezTo>
                  <a:cubicBezTo>
                    <a:pt x="36588" y="142533"/>
                    <a:pt x="6031" y="111976"/>
                    <a:pt x="6031" y="74282"/>
                  </a:cubicBezTo>
                  <a:cubicBezTo>
                    <a:pt x="6031" y="36588"/>
                    <a:pt x="36588" y="6031"/>
                    <a:pt x="74282" y="6031"/>
                  </a:cubicBezTo>
                  <a:cubicBezTo>
                    <a:pt x="111976" y="6031"/>
                    <a:pt x="142533" y="36588"/>
                    <a:pt x="142533" y="74282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6" name="Vapaamuotoinen: Muoto 85">
              <a:extLst>
                <a:ext uri="{FF2B5EF4-FFF2-40B4-BE49-F238E27FC236}">
                  <a16:creationId xmlns:a16="http://schemas.microsoft.com/office/drawing/2014/main" id="{961F4F31-1D7A-4E5C-9DBA-C9D6D9392254}"/>
                </a:ext>
              </a:extLst>
            </p:cNvPr>
            <p:cNvSpPr/>
            <p:nvPr/>
          </p:nvSpPr>
          <p:spPr>
            <a:xfrm>
              <a:off x="6990219" y="4886605"/>
              <a:ext cx="254405" cy="140361"/>
            </a:xfrm>
            <a:custGeom>
              <a:avLst/>
              <a:gdLst>
                <a:gd name="connsiteX0" fmla="*/ 239733 w 254404"/>
                <a:gd name="connsiteY0" fmla="*/ 46649 h 140361"/>
                <a:gd name="connsiteX1" fmla="*/ 173061 w 254404"/>
                <a:gd name="connsiteY1" fmla="*/ 14804 h 140361"/>
                <a:gd name="connsiteX2" fmla="*/ 116917 w 254404"/>
                <a:gd name="connsiteY2" fmla="*/ 6032 h 140361"/>
                <a:gd name="connsiteX3" fmla="*/ 60772 w 254404"/>
                <a:gd name="connsiteY3" fmla="*/ 14804 h 140361"/>
                <a:gd name="connsiteX4" fmla="*/ 9189 w 254404"/>
                <a:gd name="connsiteY4" fmla="*/ 36911 h 140361"/>
                <a:gd name="connsiteX5" fmla="*/ 6031 w 254404"/>
                <a:gd name="connsiteY5" fmla="*/ 40508 h 140361"/>
                <a:gd name="connsiteX6" fmla="*/ 76212 w 254404"/>
                <a:gd name="connsiteY6" fmla="*/ 75598 h 140361"/>
                <a:gd name="connsiteX7" fmla="*/ 101915 w 254404"/>
                <a:gd name="connsiteY7" fmla="*/ 127093 h 140361"/>
                <a:gd name="connsiteX8" fmla="*/ 101915 w 254404"/>
                <a:gd name="connsiteY8" fmla="*/ 142708 h 140361"/>
                <a:gd name="connsiteX9" fmla="*/ 253418 w 254404"/>
                <a:gd name="connsiteY9" fmla="*/ 142708 h 140361"/>
                <a:gd name="connsiteX10" fmla="*/ 253418 w 254404"/>
                <a:gd name="connsiteY10" fmla="*/ 74019 h 140361"/>
                <a:gd name="connsiteX11" fmla="*/ 239733 w 254404"/>
                <a:gd name="connsiteY11" fmla="*/ 46649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404" h="140361">
                  <a:moveTo>
                    <a:pt x="239733" y="46649"/>
                  </a:moveTo>
                  <a:cubicBezTo>
                    <a:pt x="220073" y="31337"/>
                    <a:pt x="197326" y="20473"/>
                    <a:pt x="173061" y="14804"/>
                  </a:cubicBezTo>
                  <a:cubicBezTo>
                    <a:pt x="154801" y="9477"/>
                    <a:pt x="135931" y="6529"/>
                    <a:pt x="116917" y="6032"/>
                  </a:cubicBezTo>
                  <a:cubicBezTo>
                    <a:pt x="97857" y="5989"/>
                    <a:pt x="78910" y="8950"/>
                    <a:pt x="60772" y="14804"/>
                  </a:cubicBezTo>
                  <a:cubicBezTo>
                    <a:pt x="42601" y="19647"/>
                    <a:pt x="25227" y="27093"/>
                    <a:pt x="9189" y="36911"/>
                  </a:cubicBezTo>
                  <a:cubicBezTo>
                    <a:pt x="8137" y="38139"/>
                    <a:pt x="7172" y="39367"/>
                    <a:pt x="6031" y="40508"/>
                  </a:cubicBezTo>
                  <a:cubicBezTo>
                    <a:pt x="31544" y="47374"/>
                    <a:pt x="55411" y="59308"/>
                    <a:pt x="76212" y="75598"/>
                  </a:cubicBezTo>
                  <a:cubicBezTo>
                    <a:pt x="92625" y="87578"/>
                    <a:pt x="102208" y="106775"/>
                    <a:pt x="101915" y="127093"/>
                  </a:cubicBezTo>
                  <a:lnTo>
                    <a:pt x="101915" y="142708"/>
                  </a:lnTo>
                  <a:lnTo>
                    <a:pt x="253418" y="142708"/>
                  </a:lnTo>
                  <a:lnTo>
                    <a:pt x="253418" y="74019"/>
                  </a:lnTo>
                  <a:cubicBezTo>
                    <a:pt x="253682" y="63189"/>
                    <a:pt x="248554" y="52935"/>
                    <a:pt x="239733" y="46649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7" name="Vapaamuotoinen: Muoto 86">
              <a:extLst>
                <a:ext uri="{FF2B5EF4-FFF2-40B4-BE49-F238E27FC236}">
                  <a16:creationId xmlns:a16="http://schemas.microsoft.com/office/drawing/2014/main" id="{7232D8B3-B3B8-4DD4-B030-D338849AD514}"/>
                </a:ext>
              </a:extLst>
            </p:cNvPr>
            <p:cNvSpPr/>
            <p:nvPr/>
          </p:nvSpPr>
          <p:spPr>
            <a:xfrm>
              <a:off x="6600541" y="4886605"/>
              <a:ext cx="254405" cy="140361"/>
            </a:xfrm>
            <a:custGeom>
              <a:avLst/>
              <a:gdLst>
                <a:gd name="connsiteX0" fmla="*/ 157709 w 254404"/>
                <a:gd name="connsiteY0" fmla="*/ 127093 h 140361"/>
                <a:gd name="connsiteX1" fmla="*/ 182272 w 254404"/>
                <a:gd name="connsiteY1" fmla="*/ 76475 h 140361"/>
                <a:gd name="connsiteX2" fmla="*/ 183325 w 254404"/>
                <a:gd name="connsiteY2" fmla="*/ 75598 h 140361"/>
                <a:gd name="connsiteX3" fmla="*/ 184466 w 254404"/>
                <a:gd name="connsiteY3" fmla="*/ 74809 h 140361"/>
                <a:gd name="connsiteX4" fmla="*/ 253418 w 254404"/>
                <a:gd name="connsiteY4" fmla="*/ 40595 h 140361"/>
                <a:gd name="connsiteX5" fmla="*/ 248418 w 254404"/>
                <a:gd name="connsiteY5" fmla="*/ 34893 h 140361"/>
                <a:gd name="connsiteX6" fmla="*/ 199028 w 254404"/>
                <a:gd name="connsiteY6" fmla="*/ 14804 h 140361"/>
                <a:gd name="connsiteX7" fmla="*/ 142883 w 254404"/>
                <a:gd name="connsiteY7" fmla="*/ 6031 h 140361"/>
                <a:gd name="connsiteX8" fmla="*/ 86739 w 254404"/>
                <a:gd name="connsiteY8" fmla="*/ 14804 h 140361"/>
                <a:gd name="connsiteX9" fmla="*/ 20067 w 254404"/>
                <a:gd name="connsiteY9" fmla="*/ 46649 h 140361"/>
                <a:gd name="connsiteX10" fmla="*/ 6031 w 254404"/>
                <a:gd name="connsiteY10" fmla="*/ 74019 h 140361"/>
                <a:gd name="connsiteX11" fmla="*/ 6031 w 254404"/>
                <a:gd name="connsiteY11" fmla="*/ 142708 h 140361"/>
                <a:gd name="connsiteX12" fmla="*/ 157709 w 254404"/>
                <a:gd name="connsiteY12" fmla="*/ 142708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404" h="140361">
                  <a:moveTo>
                    <a:pt x="157709" y="127093"/>
                  </a:moveTo>
                  <a:cubicBezTo>
                    <a:pt x="157728" y="107353"/>
                    <a:pt x="166777" y="88706"/>
                    <a:pt x="182272" y="76475"/>
                  </a:cubicBezTo>
                  <a:lnTo>
                    <a:pt x="183325" y="75598"/>
                  </a:lnTo>
                  <a:lnTo>
                    <a:pt x="184466" y="74809"/>
                  </a:lnTo>
                  <a:cubicBezTo>
                    <a:pt x="205504" y="59843"/>
                    <a:pt x="228775" y="48296"/>
                    <a:pt x="253418" y="40595"/>
                  </a:cubicBezTo>
                  <a:cubicBezTo>
                    <a:pt x="251663" y="38753"/>
                    <a:pt x="250084" y="36823"/>
                    <a:pt x="248418" y="34893"/>
                  </a:cubicBezTo>
                  <a:cubicBezTo>
                    <a:pt x="233001" y="25868"/>
                    <a:pt x="216368" y="19103"/>
                    <a:pt x="199028" y="14804"/>
                  </a:cubicBezTo>
                  <a:cubicBezTo>
                    <a:pt x="180770" y="9470"/>
                    <a:pt x="161898" y="6521"/>
                    <a:pt x="142883" y="6031"/>
                  </a:cubicBezTo>
                  <a:cubicBezTo>
                    <a:pt x="123824" y="5996"/>
                    <a:pt x="104879" y="8956"/>
                    <a:pt x="86739" y="14804"/>
                  </a:cubicBezTo>
                  <a:cubicBezTo>
                    <a:pt x="62812" y="21405"/>
                    <a:pt x="40241" y="32187"/>
                    <a:pt x="20067" y="46649"/>
                  </a:cubicBezTo>
                  <a:cubicBezTo>
                    <a:pt x="11426" y="53126"/>
                    <a:pt x="6249" y="63222"/>
                    <a:pt x="6031" y="74019"/>
                  </a:cubicBezTo>
                  <a:lnTo>
                    <a:pt x="6031" y="142708"/>
                  </a:lnTo>
                  <a:lnTo>
                    <a:pt x="157709" y="142708"/>
                  </a:ln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8" name="Vapaamuotoinen: Muoto 87">
              <a:extLst>
                <a:ext uri="{FF2B5EF4-FFF2-40B4-BE49-F238E27FC236}">
                  <a16:creationId xmlns:a16="http://schemas.microsoft.com/office/drawing/2014/main" id="{7435C359-D4C4-4120-99FA-03D0877798BC}"/>
                </a:ext>
              </a:extLst>
            </p:cNvPr>
            <p:cNvSpPr/>
            <p:nvPr/>
          </p:nvSpPr>
          <p:spPr>
            <a:xfrm>
              <a:off x="6782572" y="4939765"/>
              <a:ext cx="280723" cy="140361"/>
            </a:xfrm>
            <a:custGeom>
              <a:avLst/>
              <a:gdLst>
                <a:gd name="connsiteX0" fmla="*/ 6031 w 280722"/>
                <a:gd name="connsiteY0" fmla="*/ 142183 h 140361"/>
                <a:gd name="connsiteX1" fmla="*/ 6031 w 280722"/>
                <a:gd name="connsiteY1" fmla="*/ 73932 h 140361"/>
                <a:gd name="connsiteX2" fmla="*/ 19716 w 280722"/>
                <a:gd name="connsiteY2" fmla="*/ 46650 h 140361"/>
                <a:gd name="connsiteX3" fmla="*/ 86388 w 280722"/>
                <a:gd name="connsiteY3" fmla="*/ 14805 h 140361"/>
                <a:gd name="connsiteX4" fmla="*/ 142533 w 280722"/>
                <a:gd name="connsiteY4" fmla="*/ 6033 h 140361"/>
                <a:gd name="connsiteX5" fmla="*/ 198677 w 280722"/>
                <a:gd name="connsiteY5" fmla="*/ 14805 h 140361"/>
                <a:gd name="connsiteX6" fmla="*/ 265436 w 280722"/>
                <a:gd name="connsiteY6" fmla="*/ 46650 h 140361"/>
                <a:gd name="connsiteX7" fmla="*/ 279034 w 280722"/>
                <a:gd name="connsiteY7" fmla="*/ 73932 h 140361"/>
                <a:gd name="connsiteX8" fmla="*/ 279034 w 280722"/>
                <a:gd name="connsiteY8" fmla="*/ 142183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22" h="140361">
                  <a:moveTo>
                    <a:pt x="6031" y="142183"/>
                  </a:moveTo>
                  <a:lnTo>
                    <a:pt x="6031" y="73932"/>
                  </a:lnTo>
                  <a:cubicBezTo>
                    <a:pt x="6072" y="63197"/>
                    <a:pt x="11137" y="53101"/>
                    <a:pt x="19716" y="46650"/>
                  </a:cubicBezTo>
                  <a:cubicBezTo>
                    <a:pt x="39853" y="32127"/>
                    <a:pt x="62436" y="21340"/>
                    <a:pt x="86388" y="14805"/>
                  </a:cubicBezTo>
                  <a:cubicBezTo>
                    <a:pt x="104518" y="8917"/>
                    <a:pt x="123471" y="5955"/>
                    <a:pt x="142533" y="6033"/>
                  </a:cubicBezTo>
                  <a:cubicBezTo>
                    <a:pt x="161552" y="6479"/>
                    <a:pt x="180428" y="9429"/>
                    <a:pt x="198677" y="14805"/>
                  </a:cubicBezTo>
                  <a:cubicBezTo>
                    <a:pt x="222989" y="20416"/>
                    <a:pt x="245776" y="31286"/>
                    <a:pt x="265436" y="46650"/>
                  </a:cubicBezTo>
                  <a:cubicBezTo>
                    <a:pt x="274223" y="52918"/>
                    <a:pt x="279319" y="63143"/>
                    <a:pt x="279034" y="73932"/>
                  </a:cubicBezTo>
                  <a:lnTo>
                    <a:pt x="279034" y="142183"/>
                  </a:ln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9F379DE3-E7F1-4061-918E-E2C5AF3AB48A}"/>
                </a:ext>
              </a:extLst>
            </p:cNvPr>
            <p:cNvSpPr/>
            <p:nvPr/>
          </p:nvSpPr>
          <p:spPr>
            <a:xfrm>
              <a:off x="6850823" y="4784668"/>
              <a:ext cx="140361" cy="140361"/>
            </a:xfrm>
            <a:custGeom>
              <a:avLst/>
              <a:gdLst>
                <a:gd name="connsiteX0" fmla="*/ 142533 w 140361"/>
                <a:gd name="connsiteY0" fmla="*/ 74282 h 140361"/>
                <a:gd name="connsiteX1" fmla="*/ 74282 w 140361"/>
                <a:gd name="connsiteY1" fmla="*/ 142533 h 140361"/>
                <a:gd name="connsiteX2" fmla="*/ 6031 w 140361"/>
                <a:gd name="connsiteY2" fmla="*/ 74282 h 140361"/>
                <a:gd name="connsiteX3" fmla="*/ 74282 w 140361"/>
                <a:gd name="connsiteY3" fmla="*/ 6031 h 140361"/>
                <a:gd name="connsiteX4" fmla="*/ 142533 w 140361"/>
                <a:gd name="connsiteY4" fmla="*/ 74282 h 14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361" h="140361">
                  <a:moveTo>
                    <a:pt x="142533" y="74282"/>
                  </a:moveTo>
                  <a:cubicBezTo>
                    <a:pt x="142533" y="111976"/>
                    <a:pt x="111976" y="142533"/>
                    <a:pt x="74282" y="142533"/>
                  </a:cubicBezTo>
                  <a:cubicBezTo>
                    <a:pt x="36588" y="142533"/>
                    <a:pt x="6031" y="111976"/>
                    <a:pt x="6031" y="74282"/>
                  </a:cubicBezTo>
                  <a:cubicBezTo>
                    <a:pt x="6031" y="36588"/>
                    <a:pt x="36588" y="6031"/>
                    <a:pt x="74282" y="6031"/>
                  </a:cubicBezTo>
                  <a:cubicBezTo>
                    <a:pt x="111976" y="6031"/>
                    <a:pt x="142533" y="36588"/>
                    <a:pt x="142533" y="74282"/>
                  </a:cubicBezTo>
                  <a:close/>
                </a:path>
              </a:pathLst>
            </a:custGeom>
            <a:grpFill/>
            <a:ln w="8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90" name="Kuva 10" descr="Tanssiaskeleet">
            <a:extLst>
              <a:ext uri="{FF2B5EF4-FFF2-40B4-BE49-F238E27FC236}">
                <a16:creationId xmlns:a16="http://schemas.microsoft.com/office/drawing/2014/main" id="{C406BD45-F808-4CCF-AA18-5F6A4D74386F}"/>
              </a:ext>
            </a:extLst>
          </p:cNvPr>
          <p:cNvGrpSpPr/>
          <p:nvPr/>
        </p:nvGrpSpPr>
        <p:grpSpPr>
          <a:xfrm>
            <a:off x="7380272" y="5244613"/>
            <a:ext cx="566466" cy="694177"/>
            <a:chOff x="6656372" y="5187463"/>
            <a:chExt cx="566466" cy="694177"/>
          </a:xfrm>
          <a:solidFill>
            <a:schemeClr val="bg1"/>
          </a:solidFill>
        </p:grpSpPr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2B9B54E4-2544-4CFB-BFF0-3D8036A5B064}"/>
                </a:ext>
              </a:extLst>
            </p:cNvPr>
            <p:cNvSpPr/>
            <p:nvPr/>
          </p:nvSpPr>
          <p:spPr>
            <a:xfrm>
              <a:off x="6718678" y="5735314"/>
              <a:ext cx="127656" cy="135634"/>
            </a:xfrm>
            <a:custGeom>
              <a:avLst/>
              <a:gdLst>
                <a:gd name="connsiteX0" fmla="*/ 5984 w 127655"/>
                <a:gd name="connsiteY0" fmla="*/ 33031 h 135633"/>
                <a:gd name="connsiteX1" fmla="*/ 15957 w 127655"/>
                <a:gd name="connsiteY1" fmla="*/ 88880 h 135633"/>
                <a:gd name="connsiteX2" fmla="*/ 19388 w 127655"/>
                <a:gd name="connsiteY2" fmla="*/ 101167 h 135633"/>
                <a:gd name="connsiteX3" fmla="*/ 81779 w 127655"/>
                <a:gd name="connsiteY3" fmla="*/ 129411 h 135633"/>
                <a:gd name="connsiteX4" fmla="*/ 94066 w 127655"/>
                <a:gd name="connsiteY4" fmla="*/ 125900 h 135633"/>
                <a:gd name="connsiteX5" fmla="*/ 125980 w 127655"/>
                <a:gd name="connsiteY5" fmla="*/ 71966 h 135633"/>
                <a:gd name="connsiteX6" fmla="*/ 122549 w 127655"/>
                <a:gd name="connsiteY6" fmla="*/ 59679 h 135633"/>
                <a:gd name="connsiteX7" fmla="*/ 102045 w 127655"/>
                <a:gd name="connsiteY7" fmla="*/ 5984 h 135633"/>
                <a:gd name="connsiteX8" fmla="*/ 6303 w 127655"/>
                <a:gd name="connsiteY8" fmla="*/ 32712 h 13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55" h="135633">
                  <a:moveTo>
                    <a:pt x="5984" y="33031"/>
                  </a:moveTo>
                  <a:cubicBezTo>
                    <a:pt x="7793" y="51886"/>
                    <a:pt x="11129" y="70564"/>
                    <a:pt x="15957" y="88880"/>
                  </a:cubicBezTo>
                  <a:lnTo>
                    <a:pt x="19388" y="101167"/>
                  </a:lnTo>
                  <a:cubicBezTo>
                    <a:pt x="26329" y="128932"/>
                    <a:pt x="58482" y="136113"/>
                    <a:pt x="81779" y="129411"/>
                  </a:cubicBezTo>
                  <a:lnTo>
                    <a:pt x="94066" y="125900"/>
                  </a:lnTo>
                  <a:cubicBezTo>
                    <a:pt x="117727" y="119759"/>
                    <a:pt x="131986" y="95662"/>
                    <a:pt x="125980" y="71966"/>
                  </a:cubicBezTo>
                  <a:lnTo>
                    <a:pt x="122549" y="59679"/>
                  </a:lnTo>
                  <a:cubicBezTo>
                    <a:pt x="117580" y="41123"/>
                    <a:pt x="110708" y="23130"/>
                    <a:pt x="102045" y="5984"/>
                  </a:cubicBezTo>
                  <a:lnTo>
                    <a:pt x="6303" y="3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2" name="Vapaamuotoinen: Muoto 91">
              <a:extLst>
                <a:ext uri="{FF2B5EF4-FFF2-40B4-BE49-F238E27FC236}">
                  <a16:creationId xmlns:a16="http://schemas.microsoft.com/office/drawing/2014/main" id="{E04249EF-0A50-492D-BE08-1282DCA500A4}"/>
                </a:ext>
              </a:extLst>
            </p:cNvPr>
            <p:cNvSpPr/>
            <p:nvPr/>
          </p:nvSpPr>
          <p:spPr>
            <a:xfrm>
              <a:off x="6656372" y="5449637"/>
              <a:ext cx="167548" cy="287225"/>
            </a:xfrm>
            <a:custGeom>
              <a:avLst/>
              <a:gdLst>
                <a:gd name="connsiteX0" fmla="*/ 54328 w 167547"/>
                <a:gd name="connsiteY0" fmla="*/ 283842 h 287224"/>
                <a:gd name="connsiteX1" fmla="*/ 153341 w 167547"/>
                <a:gd name="connsiteY1" fmla="*/ 257194 h 287224"/>
                <a:gd name="connsiteX2" fmla="*/ 133235 w 167547"/>
                <a:gd name="connsiteY2" fmla="*/ 32121 h 287224"/>
                <a:gd name="connsiteX3" fmla="*/ 133235 w 167547"/>
                <a:gd name="connsiteY3" fmla="*/ 32121 h 287224"/>
                <a:gd name="connsiteX4" fmla="*/ 68290 w 167547"/>
                <a:gd name="connsiteY4" fmla="*/ 7548 h 287224"/>
                <a:gd name="connsiteX5" fmla="*/ 9808 w 167547"/>
                <a:gd name="connsiteY5" fmla="*/ 66269 h 287224"/>
                <a:gd name="connsiteX6" fmla="*/ 54328 w 167547"/>
                <a:gd name="connsiteY6" fmla="*/ 283842 h 28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547" h="287224">
                  <a:moveTo>
                    <a:pt x="54328" y="283842"/>
                  </a:moveTo>
                  <a:lnTo>
                    <a:pt x="153341" y="257194"/>
                  </a:lnTo>
                  <a:cubicBezTo>
                    <a:pt x="131639" y="175335"/>
                    <a:pt x="205839" y="121560"/>
                    <a:pt x="133235" y="32121"/>
                  </a:cubicBezTo>
                  <a:lnTo>
                    <a:pt x="133235" y="32121"/>
                  </a:lnTo>
                  <a:cubicBezTo>
                    <a:pt x="118484" y="11634"/>
                    <a:pt x="92909" y="1957"/>
                    <a:pt x="68290" y="7548"/>
                  </a:cubicBezTo>
                  <a:cubicBezTo>
                    <a:pt x="38520" y="13129"/>
                    <a:pt x="15268" y="36477"/>
                    <a:pt x="9808" y="66269"/>
                  </a:cubicBezTo>
                  <a:cubicBezTo>
                    <a:pt x="-1362" y="130097"/>
                    <a:pt x="11484" y="209882"/>
                    <a:pt x="54328" y="2838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3" name="Vapaamuotoinen: Muoto 92">
              <a:extLst>
                <a:ext uri="{FF2B5EF4-FFF2-40B4-BE49-F238E27FC236}">
                  <a16:creationId xmlns:a16="http://schemas.microsoft.com/office/drawing/2014/main" id="{EF86B52B-6D06-4969-A76C-CC121FCB48C3}"/>
                </a:ext>
              </a:extLst>
            </p:cNvPr>
            <p:cNvSpPr/>
            <p:nvPr/>
          </p:nvSpPr>
          <p:spPr>
            <a:xfrm>
              <a:off x="6976638" y="5461892"/>
              <a:ext cx="143612" cy="143612"/>
            </a:xfrm>
            <a:custGeom>
              <a:avLst/>
              <a:gdLst>
                <a:gd name="connsiteX0" fmla="*/ 138331 w 143612"/>
                <a:gd name="connsiteY0" fmla="*/ 50743 h 143612"/>
                <a:gd name="connsiteX1" fmla="*/ 117746 w 143612"/>
                <a:gd name="connsiteY1" fmla="*/ 105635 h 143612"/>
                <a:gd name="connsiteX2" fmla="*/ 112002 w 143612"/>
                <a:gd name="connsiteY2" fmla="*/ 117363 h 143612"/>
                <a:gd name="connsiteX3" fmla="*/ 43786 w 143612"/>
                <a:gd name="connsiteY3" fmla="*/ 134198 h 143612"/>
                <a:gd name="connsiteX4" fmla="*/ 32058 w 143612"/>
                <a:gd name="connsiteY4" fmla="*/ 128453 h 143612"/>
                <a:gd name="connsiteX5" fmla="*/ 10117 w 143612"/>
                <a:gd name="connsiteY5" fmla="*/ 68136 h 143612"/>
                <a:gd name="connsiteX6" fmla="*/ 15941 w 143612"/>
                <a:gd name="connsiteY6" fmla="*/ 56408 h 143612"/>
                <a:gd name="connsiteX7" fmla="*/ 46578 w 143612"/>
                <a:gd name="connsiteY7" fmla="*/ 5984 h 143612"/>
                <a:gd name="connsiteX8" fmla="*/ 138331 w 143612"/>
                <a:gd name="connsiteY8" fmla="*/ 50743 h 14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12" h="143612">
                  <a:moveTo>
                    <a:pt x="138331" y="50743"/>
                  </a:moveTo>
                  <a:cubicBezTo>
                    <a:pt x="132944" y="69560"/>
                    <a:pt x="126061" y="87916"/>
                    <a:pt x="117746" y="105635"/>
                  </a:cubicBezTo>
                  <a:lnTo>
                    <a:pt x="112002" y="117363"/>
                  </a:lnTo>
                  <a:cubicBezTo>
                    <a:pt x="99875" y="144091"/>
                    <a:pt x="66046" y="145368"/>
                    <a:pt x="43786" y="134198"/>
                  </a:cubicBezTo>
                  <a:lnTo>
                    <a:pt x="32058" y="128453"/>
                  </a:lnTo>
                  <a:cubicBezTo>
                    <a:pt x="9522" y="117693"/>
                    <a:pt x="-238" y="90861"/>
                    <a:pt x="10117" y="68136"/>
                  </a:cubicBezTo>
                  <a:lnTo>
                    <a:pt x="15941" y="56408"/>
                  </a:lnTo>
                  <a:cubicBezTo>
                    <a:pt x="24401" y="38595"/>
                    <a:pt x="34667" y="21699"/>
                    <a:pt x="46578" y="5984"/>
                  </a:cubicBezTo>
                  <a:lnTo>
                    <a:pt x="138331" y="507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4" name="Vapaamuotoinen: Muoto 93">
              <a:extLst>
                <a:ext uri="{FF2B5EF4-FFF2-40B4-BE49-F238E27FC236}">
                  <a16:creationId xmlns:a16="http://schemas.microsoft.com/office/drawing/2014/main" id="{3AD7FAEF-E9AC-43E9-B263-0A7E954769F7}"/>
                </a:ext>
              </a:extLst>
            </p:cNvPr>
            <p:cNvSpPr/>
            <p:nvPr/>
          </p:nvSpPr>
          <p:spPr>
            <a:xfrm>
              <a:off x="7039333" y="5187463"/>
              <a:ext cx="183505" cy="287225"/>
            </a:xfrm>
            <a:custGeom>
              <a:avLst/>
              <a:gdLst>
                <a:gd name="connsiteX0" fmla="*/ 98375 w 183504"/>
                <a:gd name="connsiteY0" fmla="*/ 285280 h 287224"/>
                <a:gd name="connsiteX1" fmla="*/ 5984 w 183504"/>
                <a:gd name="connsiteY1" fmla="*/ 241239 h 287224"/>
                <a:gd name="connsiteX2" fmla="*/ 66461 w 183504"/>
                <a:gd name="connsiteY2" fmla="*/ 23427 h 287224"/>
                <a:gd name="connsiteX3" fmla="*/ 66461 w 183504"/>
                <a:gd name="connsiteY3" fmla="*/ 23427 h 287224"/>
                <a:gd name="connsiteX4" fmla="*/ 134756 w 183504"/>
                <a:gd name="connsiteY4" fmla="*/ 11140 h 287224"/>
                <a:gd name="connsiteX5" fmla="*/ 181510 w 183504"/>
                <a:gd name="connsiteY5" fmla="*/ 79436 h 287224"/>
                <a:gd name="connsiteX6" fmla="*/ 98375 w 183504"/>
                <a:gd name="connsiteY6" fmla="*/ 285280 h 28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4" h="287224">
                  <a:moveTo>
                    <a:pt x="98375" y="285280"/>
                  </a:moveTo>
                  <a:lnTo>
                    <a:pt x="5984" y="241239"/>
                  </a:lnTo>
                  <a:cubicBezTo>
                    <a:pt x="41887" y="165284"/>
                    <a:pt x="-21143" y="98345"/>
                    <a:pt x="66461" y="23427"/>
                  </a:cubicBezTo>
                  <a:lnTo>
                    <a:pt x="66461" y="23427"/>
                  </a:lnTo>
                  <a:cubicBezTo>
                    <a:pt x="84680" y="5961"/>
                    <a:pt x="111592" y="1120"/>
                    <a:pt x="134756" y="11140"/>
                  </a:cubicBezTo>
                  <a:cubicBezTo>
                    <a:pt x="162987" y="22018"/>
                    <a:pt x="181583" y="49182"/>
                    <a:pt x="181510" y="79436"/>
                  </a:cubicBezTo>
                  <a:cubicBezTo>
                    <a:pt x="180952" y="144221"/>
                    <a:pt x="153905" y="220096"/>
                    <a:pt x="98375" y="2852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5" name="Vapaamuotoinen: Muoto 94">
              <a:extLst>
                <a:ext uri="{FF2B5EF4-FFF2-40B4-BE49-F238E27FC236}">
                  <a16:creationId xmlns:a16="http://schemas.microsoft.com/office/drawing/2014/main" id="{6D2A3F1A-17FE-4C54-8F12-25175A9520E8}"/>
                </a:ext>
              </a:extLst>
            </p:cNvPr>
            <p:cNvSpPr/>
            <p:nvPr/>
          </p:nvSpPr>
          <p:spPr>
            <a:xfrm>
              <a:off x="6953564" y="5799222"/>
              <a:ext cx="87763" cy="79785"/>
            </a:xfrm>
            <a:custGeom>
              <a:avLst/>
              <a:gdLst>
                <a:gd name="connsiteX0" fmla="*/ 5984 w 87763"/>
                <a:gd name="connsiteY0" fmla="*/ 28563 h 79784"/>
                <a:gd name="connsiteX1" fmla="*/ 17233 w 87763"/>
                <a:gd name="connsiteY1" fmla="*/ 75077 h 79784"/>
                <a:gd name="connsiteX2" fmla="*/ 83136 w 87763"/>
                <a:gd name="connsiteY2" fmla="*/ 44919 h 79784"/>
                <a:gd name="connsiteX3" fmla="*/ 55371 w 87763"/>
                <a:gd name="connsiteY3" fmla="*/ 5984 h 79784"/>
                <a:gd name="connsiteX4" fmla="*/ 5984 w 87763"/>
                <a:gd name="connsiteY4" fmla="*/ 28563 h 7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63" h="79784">
                  <a:moveTo>
                    <a:pt x="5984" y="28563"/>
                  </a:moveTo>
                  <a:lnTo>
                    <a:pt x="17233" y="75077"/>
                  </a:lnTo>
                  <a:cubicBezTo>
                    <a:pt x="40942" y="69374"/>
                    <a:pt x="63321" y="59132"/>
                    <a:pt x="83136" y="44919"/>
                  </a:cubicBezTo>
                  <a:lnTo>
                    <a:pt x="55371" y="5984"/>
                  </a:lnTo>
                  <a:cubicBezTo>
                    <a:pt x="40494" y="16582"/>
                    <a:pt x="23732" y="24246"/>
                    <a:pt x="5984" y="2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6" name="Vapaamuotoinen: Muoto 95">
              <a:extLst>
                <a:ext uri="{FF2B5EF4-FFF2-40B4-BE49-F238E27FC236}">
                  <a16:creationId xmlns:a16="http://schemas.microsoft.com/office/drawing/2014/main" id="{EFD95DDE-EE31-41EE-9F50-4066311526CF}"/>
                </a:ext>
              </a:extLst>
            </p:cNvPr>
            <p:cNvSpPr/>
            <p:nvPr/>
          </p:nvSpPr>
          <p:spPr>
            <a:xfrm>
              <a:off x="7023376" y="5735554"/>
              <a:ext cx="79785" cy="87763"/>
            </a:xfrm>
            <a:custGeom>
              <a:avLst/>
              <a:gdLst>
                <a:gd name="connsiteX0" fmla="*/ 5984 w 79784"/>
                <a:gd name="connsiteY0" fmla="*/ 51700 h 87763"/>
                <a:gd name="connsiteX1" fmla="*/ 40610 w 79784"/>
                <a:gd name="connsiteY1" fmla="*/ 84731 h 87763"/>
                <a:gd name="connsiteX2" fmla="*/ 79864 w 79784"/>
                <a:gd name="connsiteY2" fmla="*/ 23776 h 87763"/>
                <a:gd name="connsiteX3" fmla="*/ 35424 w 79784"/>
                <a:gd name="connsiteY3" fmla="*/ 5984 h 87763"/>
                <a:gd name="connsiteX4" fmla="*/ 5984 w 79784"/>
                <a:gd name="connsiteY4" fmla="*/ 51700 h 8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84" h="87763">
                  <a:moveTo>
                    <a:pt x="5984" y="51700"/>
                  </a:moveTo>
                  <a:lnTo>
                    <a:pt x="40610" y="84731"/>
                  </a:lnTo>
                  <a:cubicBezTo>
                    <a:pt x="57448" y="67091"/>
                    <a:pt x="70771" y="46404"/>
                    <a:pt x="79864" y="23776"/>
                  </a:cubicBezTo>
                  <a:lnTo>
                    <a:pt x="35424" y="5984"/>
                  </a:lnTo>
                  <a:cubicBezTo>
                    <a:pt x="28592" y="22948"/>
                    <a:pt x="18603" y="38462"/>
                    <a:pt x="5984" y="51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7" name="Vapaamuotoinen: Muoto 96">
              <a:extLst>
                <a:ext uri="{FF2B5EF4-FFF2-40B4-BE49-F238E27FC236}">
                  <a16:creationId xmlns:a16="http://schemas.microsoft.com/office/drawing/2014/main" id="{95537015-D1B2-4AA1-93AC-9550D3EE44AD}"/>
                </a:ext>
              </a:extLst>
            </p:cNvPr>
            <p:cNvSpPr/>
            <p:nvPr/>
          </p:nvSpPr>
          <p:spPr>
            <a:xfrm>
              <a:off x="6856706" y="5817812"/>
              <a:ext cx="79785" cy="63828"/>
            </a:xfrm>
            <a:custGeom>
              <a:avLst/>
              <a:gdLst>
                <a:gd name="connsiteX0" fmla="*/ 21941 w 79784"/>
                <a:gd name="connsiteY0" fmla="*/ 5984 h 63827"/>
                <a:gd name="connsiteX1" fmla="*/ 5984 w 79784"/>
                <a:gd name="connsiteY1" fmla="*/ 51222 h 63827"/>
                <a:gd name="connsiteX2" fmla="*/ 68934 w 79784"/>
                <a:gd name="connsiteY2" fmla="*/ 61833 h 63827"/>
                <a:gd name="connsiteX3" fmla="*/ 78029 w 79784"/>
                <a:gd name="connsiteY3" fmla="*/ 61833 h 63827"/>
                <a:gd name="connsiteX4" fmla="*/ 75795 w 79784"/>
                <a:gd name="connsiteY4" fmla="*/ 13962 h 63827"/>
                <a:gd name="connsiteX5" fmla="*/ 21941 w 79784"/>
                <a:gd name="connsiteY5" fmla="*/ 5984 h 6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784" h="63827">
                  <a:moveTo>
                    <a:pt x="21941" y="5984"/>
                  </a:moveTo>
                  <a:lnTo>
                    <a:pt x="5984" y="51222"/>
                  </a:lnTo>
                  <a:cubicBezTo>
                    <a:pt x="26225" y="58256"/>
                    <a:pt x="47505" y="61843"/>
                    <a:pt x="68934" y="61833"/>
                  </a:cubicBezTo>
                  <a:cubicBezTo>
                    <a:pt x="71966" y="61833"/>
                    <a:pt x="74998" y="61833"/>
                    <a:pt x="78029" y="61833"/>
                  </a:cubicBezTo>
                  <a:lnTo>
                    <a:pt x="75795" y="13962"/>
                  </a:lnTo>
                  <a:cubicBezTo>
                    <a:pt x="57501" y="14731"/>
                    <a:pt x="39226" y="12024"/>
                    <a:pt x="21941" y="59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8" name="Vapaamuotoinen: Muoto 97">
              <a:extLst>
                <a:ext uri="{FF2B5EF4-FFF2-40B4-BE49-F238E27FC236}">
                  <a16:creationId xmlns:a16="http://schemas.microsoft.com/office/drawing/2014/main" id="{9BB72F46-0649-4C9D-B4DC-F2593CA7BD0F}"/>
                </a:ext>
              </a:extLst>
            </p:cNvPr>
            <p:cNvSpPr/>
            <p:nvPr/>
          </p:nvSpPr>
          <p:spPr>
            <a:xfrm>
              <a:off x="6999440" y="5602393"/>
              <a:ext cx="183505" cy="127656"/>
            </a:xfrm>
            <a:custGeom>
              <a:avLst/>
              <a:gdLst>
                <a:gd name="connsiteX0" fmla="*/ 181510 w 183504"/>
                <a:gd name="connsiteY0" fmla="*/ 93747 h 127655"/>
                <a:gd name="connsiteX1" fmla="*/ 93747 w 183504"/>
                <a:gd name="connsiteY1" fmla="*/ 5984 h 127655"/>
                <a:gd name="connsiteX2" fmla="*/ 5984 w 183504"/>
                <a:gd name="connsiteY2" fmla="*/ 93747 h 127655"/>
                <a:gd name="connsiteX3" fmla="*/ 69812 w 183504"/>
                <a:gd name="connsiteY3" fmla="*/ 93747 h 127655"/>
                <a:gd name="connsiteX4" fmla="*/ 67657 w 183504"/>
                <a:gd name="connsiteY4" fmla="*/ 112975 h 127655"/>
                <a:gd name="connsiteX5" fmla="*/ 114651 w 183504"/>
                <a:gd name="connsiteY5" fmla="*/ 121991 h 127655"/>
                <a:gd name="connsiteX6" fmla="*/ 117682 w 183504"/>
                <a:gd name="connsiteY6" fmla="*/ 93747 h 12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04" h="127655">
                  <a:moveTo>
                    <a:pt x="181510" y="93747"/>
                  </a:moveTo>
                  <a:lnTo>
                    <a:pt x="93747" y="5984"/>
                  </a:lnTo>
                  <a:lnTo>
                    <a:pt x="5984" y="93747"/>
                  </a:lnTo>
                  <a:lnTo>
                    <a:pt x="69812" y="93747"/>
                  </a:lnTo>
                  <a:cubicBezTo>
                    <a:pt x="69536" y="100198"/>
                    <a:pt x="68817" y="106623"/>
                    <a:pt x="67657" y="112975"/>
                  </a:cubicBezTo>
                  <a:lnTo>
                    <a:pt x="114651" y="121991"/>
                  </a:lnTo>
                  <a:cubicBezTo>
                    <a:pt x="116343" y="112662"/>
                    <a:pt x="117356" y="103222"/>
                    <a:pt x="117682" y="937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107" name="Kuva 106" descr="Keskustele">
            <a:extLst>
              <a:ext uri="{FF2B5EF4-FFF2-40B4-BE49-F238E27FC236}">
                <a16:creationId xmlns:a16="http://schemas.microsoft.com/office/drawing/2014/main" id="{3377560C-6FCE-4188-B15B-7090B012153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249544" y="1706093"/>
            <a:ext cx="943602" cy="943602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BB48B175-4319-A012-20E1-1417DE19AC4B}"/>
              </a:ext>
            </a:extLst>
          </p:cNvPr>
          <p:cNvGrpSpPr/>
          <p:nvPr/>
        </p:nvGrpSpPr>
        <p:grpSpPr>
          <a:xfrm>
            <a:off x="8032278" y="2679277"/>
            <a:ext cx="2279467" cy="703692"/>
            <a:chOff x="8032278" y="2679277"/>
            <a:chExt cx="2279467" cy="703692"/>
          </a:xfrm>
        </p:grpSpPr>
        <p:sp>
          <p:nvSpPr>
            <p:cNvPr id="131" name="Vapaamuotoinen: Muoto 130">
              <a:extLst>
                <a:ext uri="{FF2B5EF4-FFF2-40B4-BE49-F238E27FC236}">
                  <a16:creationId xmlns:a16="http://schemas.microsoft.com/office/drawing/2014/main" id="{15549380-B4B3-4330-8A0F-37E469CB1F46}"/>
                </a:ext>
              </a:extLst>
            </p:cNvPr>
            <p:cNvSpPr/>
            <p:nvPr/>
          </p:nvSpPr>
          <p:spPr>
            <a:xfrm>
              <a:off x="8070845" y="2707529"/>
              <a:ext cx="2240900" cy="665205"/>
            </a:xfrm>
            <a:custGeom>
              <a:avLst/>
              <a:gdLst>
                <a:gd name="connsiteX0" fmla="*/ 0 w 2240900"/>
                <a:gd name="connsiteY0" fmla="*/ 0 h 665205"/>
                <a:gd name="connsiteX1" fmla="*/ 1814036 w 2240900"/>
                <a:gd name="connsiteY1" fmla="*/ 0 h 665205"/>
                <a:gd name="connsiteX2" fmla="*/ 1835153 w 2240900"/>
                <a:gd name="connsiteY2" fmla="*/ 0 h 665205"/>
                <a:gd name="connsiteX3" fmla="*/ 1835153 w 2240900"/>
                <a:gd name="connsiteY3" fmla="*/ 1979 h 665205"/>
                <a:gd name="connsiteX4" fmla="*/ 1909287 w 2240900"/>
                <a:gd name="connsiteY4" fmla="*/ 1979 h 665205"/>
                <a:gd name="connsiteX5" fmla="*/ 1930404 w 2240900"/>
                <a:gd name="connsiteY5" fmla="*/ 1979 h 665205"/>
                <a:gd name="connsiteX6" fmla="*/ 1930404 w 2240900"/>
                <a:gd name="connsiteY6" fmla="*/ 4108 h 665205"/>
                <a:gd name="connsiteX7" fmla="*/ 1976119 w 2240900"/>
                <a:gd name="connsiteY7" fmla="*/ 8716 h 665205"/>
                <a:gd name="connsiteX8" fmla="*/ 2240900 w 2240900"/>
                <a:gd name="connsiteY8" fmla="*/ 333592 h 665205"/>
                <a:gd name="connsiteX9" fmla="*/ 1976119 w 2240900"/>
                <a:gd name="connsiteY9" fmla="*/ 658468 h 665205"/>
                <a:gd name="connsiteX10" fmla="*/ 1930404 w 2240900"/>
                <a:gd name="connsiteY10" fmla="*/ 663076 h 665205"/>
                <a:gd name="connsiteX11" fmla="*/ 1930404 w 2240900"/>
                <a:gd name="connsiteY11" fmla="*/ 664747 h 665205"/>
                <a:gd name="connsiteX12" fmla="*/ 1913830 w 2240900"/>
                <a:gd name="connsiteY12" fmla="*/ 664747 h 665205"/>
                <a:gd name="connsiteX13" fmla="*/ 1909287 w 2240900"/>
                <a:gd name="connsiteY13" fmla="*/ 665205 h 665205"/>
                <a:gd name="connsiteX14" fmla="*/ 1904744 w 2240900"/>
                <a:gd name="connsiteY14" fmla="*/ 664747 h 665205"/>
                <a:gd name="connsiteX15" fmla="*/ 95251 w 2240900"/>
                <a:gd name="connsiteY15" fmla="*/ 664747 h 665205"/>
                <a:gd name="connsiteX16" fmla="*/ 95251 w 2240900"/>
                <a:gd name="connsiteY16" fmla="*/ 662768 h 665205"/>
                <a:gd name="connsiteX17" fmla="*/ 0 w 2240900"/>
                <a:gd name="connsiteY17" fmla="*/ 662768 h 66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0900" h="665205">
                  <a:moveTo>
                    <a:pt x="0" y="0"/>
                  </a:moveTo>
                  <a:lnTo>
                    <a:pt x="1814036" y="0"/>
                  </a:lnTo>
                  <a:lnTo>
                    <a:pt x="1835153" y="0"/>
                  </a:lnTo>
                  <a:lnTo>
                    <a:pt x="1835153" y="1979"/>
                  </a:lnTo>
                  <a:lnTo>
                    <a:pt x="1909287" y="1979"/>
                  </a:lnTo>
                  <a:lnTo>
                    <a:pt x="1930404" y="1979"/>
                  </a:lnTo>
                  <a:lnTo>
                    <a:pt x="1930404" y="4108"/>
                  </a:lnTo>
                  <a:lnTo>
                    <a:pt x="1976119" y="8716"/>
                  </a:lnTo>
                  <a:cubicBezTo>
                    <a:pt x="2127229" y="39638"/>
                    <a:pt x="2240900" y="173340"/>
                    <a:pt x="2240900" y="333592"/>
                  </a:cubicBezTo>
                  <a:cubicBezTo>
                    <a:pt x="2240900" y="493844"/>
                    <a:pt x="2127229" y="627546"/>
                    <a:pt x="1976119" y="658468"/>
                  </a:cubicBezTo>
                  <a:lnTo>
                    <a:pt x="1930404" y="663076"/>
                  </a:lnTo>
                  <a:lnTo>
                    <a:pt x="1930404" y="664747"/>
                  </a:lnTo>
                  <a:lnTo>
                    <a:pt x="1913830" y="664747"/>
                  </a:lnTo>
                  <a:lnTo>
                    <a:pt x="1909287" y="665205"/>
                  </a:lnTo>
                  <a:lnTo>
                    <a:pt x="1904744" y="664747"/>
                  </a:lnTo>
                  <a:lnTo>
                    <a:pt x="95251" y="664747"/>
                  </a:lnTo>
                  <a:lnTo>
                    <a:pt x="95251" y="662768"/>
                  </a:lnTo>
                  <a:lnTo>
                    <a:pt x="0" y="66276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3" name="Kuva 122" descr="Lääkäri">
              <a:extLst>
                <a:ext uri="{FF2B5EF4-FFF2-40B4-BE49-F238E27FC236}">
                  <a16:creationId xmlns:a16="http://schemas.microsoft.com/office/drawing/2014/main" id="{5D26A39E-FAAB-4C9F-8594-39FD2A841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9495667" y="2709508"/>
              <a:ext cx="673461" cy="673461"/>
            </a:xfrm>
            <a:prstGeom prst="rect">
              <a:avLst/>
            </a:prstGeom>
          </p:spPr>
        </p:pic>
        <p:pic>
          <p:nvPicPr>
            <p:cNvPr id="126" name="Kuva 125" descr="Puhelinkeskus">
              <a:extLst>
                <a:ext uri="{FF2B5EF4-FFF2-40B4-BE49-F238E27FC236}">
                  <a16:creationId xmlns:a16="http://schemas.microsoft.com/office/drawing/2014/main" id="{02EF5E03-0479-43EE-BC00-8B7BA89B3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32278" y="2679277"/>
              <a:ext cx="673461" cy="673461"/>
            </a:xfrm>
            <a:prstGeom prst="rect">
              <a:avLst/>
            </a:prstGeom>
          </p:spPr>
        </p:pic>
        <p:pic>
          <p:nvPicPr>
            <p:cNvPr id="129" name="Kuva 128" descr="Käyttäjä">
              <a:extLst>
                <a:ext uri="{FF2B5EF4-FFF2-40B4-BE49-F238E27FC236}">
                  <a16:creationId xmlns:a16="http://schemas.microsoft.com/office/drawing/2014/main" id="{85F31717-0B6F-4235-A212-EC1A30E2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9006793" y="2708798"/>
              <a:ext cx="673461" cy="673461"/>
            </a:xfrm>
            <a:prstGeom prst="rect">
              <a:avLst/>
            </a:prstGeom>
          </p:spPr>
        </p:pic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64A018B7-C471-1425-29A9-6615B75BECEB}"/>
                </a:ext>
              </a:extLst>
            </p:cNvPr>
            <p:cNvGrpSpPr/>
            <p:nvPr/>
          </p:nvGrpSpPr>
          <p:grpSpPr>
            <a:xfrm>
              <a:off x="8514652" y="2708803"/>
              <a:ext cx="673461" cy="673461"/>
              <a:chOff x="8514652" y="2708803"/>
              <a:chExt cx="673461" cy="673461"/>
            </a:xfrm>
          </p:grpSpPr>
          <p:pic>
            <p:nvPicPr>
              <p:cNvPr id="128" name="Kuva 127" descr="Käyttäjä">
                <a:extLst>
                  <a:ext uri="{FF2B5EF4-FFF2-40B4-BE49-F238E27FC236}">
                    <a16:creationId xmlns:a16="http://schemas.microsoft.com/office/drawing/2014/main" id="{5004D1C7-938B-40A6-895C-52F26BEA1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8514652" y="2708803"/>
                <a:ext cx="673461" cy="673461"/>
              </a:xfrm>
              <a:prstGeom prst="rect">
                <a:avLst/>
              </a:prstGeom>
            </p:spPr>
          </p:pic>
          <p:sp>
            <p:nvSpPr>
              <p:cNvPr id="3" name="Suorakulmio 2">
                <a:extLst>
                  <a:ext uri="{FF2B5EF4-FFF2-40B4-BE49-F238E27FC236}">
                    <a16:creationId xmlns:a16="http://schemas.microsoft.com/office/drawing/2014/main" id="{195F7C98-F7E5-4AF9-44EE-165233395485}"/>
                  </a:ext>
                </a:extLst>
              </p:cNvPr>
              <p:cNvSpPr/>
              <p:nvPr/>
            </p:nvSpPr>
            <p:spPr>
              <a:xfrm>
                <a:off x="8882870" y="3132220"/>
                <a:ext cx="121207" cy="9001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25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285E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uva 33">
            <a:extLst>
              <a:ext uri="{FF2B5EF4-FFF2-40B4-BE49-F238E27FC236}">
                <a16:creationId xmlns:a16="http://schemas.microsoft.com/office/drawing/2014/main" id="{578D4262-7262-48FC-9CB5-965FD9F89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8676" y="2097041"/>
            <a:ext cx="4354633" cy="345322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DB32C56-9EAA-4588-A508-0A35DEE4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9" y="2071524"/>
            <a:ext cx="4354633" cy="3453224"/>
          </a:xfrm>
          <a:prstGeom prst="rect">
            <a:avLst/>
          </a:prstGeom>
        </p:spPr>
      </p:pic>
      <p:sp>
        <p:nvSpPr>
          <p:cNvPr id="368" name="Google Shape;368;p59"/>
          <p:cNvSpPr txBox="1">
            <a:spLocks noGrp="1"/>
          </p:cNvSpPr>
          <p:nvPr>
            <p:ph type="title"/>
          </p:nvPr>
        </p:nvSpPr>
        <p:spPr>
          <a:xfrm>
            <a:off x="488827" y="305355"/>
            <a:ext cx="11521928" cy="923925"/>
          </a:xfrm>
        </p:spPr>
        <p:txBody>
          <a:bodyPr/>
          <a:lstStyle/>
          <a:p>
            <a:r>
              <a:rPr lang="en-GB" sz="3400" dirty="0"/>
              <a:t>Millaista systeeminen työskentely on Minun tiimissäni?</a:t>
            </a:r>
          </a:p>
        </p:txBody>
      </p:sp>
      <p:sp>
        <p:nvSpPr>
          <p:cNvPr id="25" name="Vapaamuotoinen: Muoto 24">
            <a:extLst>
              <a:ext uri="{FF2B5EF4-FFF2-40B4-BE49-F238E27FC236}">
                <a16:creationId xmlns:a16="http://schemas.microsoft.com/office/drawing/2014/main" id="{024D93FB-D1DF-48FC-A16B-1F4C0041C451}"/>
              </a:ext>
            </a:extLst>
          </p:cNvPr>
          <p:cNvSpPr/>
          <p:nvPr/>
        </p:nvSpPr>
        <p:spPr>
          <a:xfrm>
            <a:off x="3636411" y="1352502"/>
            <a:ext cx="4942303" cy="4942303"/>
          </a:xfrm>
          <a:custGeom>
            <a:avLst/>
            <a:gdLst>
              <a:gd name="connsiteX0" fmla="*/ 4464699 w 5952932"/>
              <a:gd name="connsiteY0" fmla="*/ 0 h 5952932"/>
              <a:gd name="connsiteX1" fmla="*/ 5952932 w 5952932"/>
              <a:gd name="connsiteY1" fmla="*/ 1488233 h 5952932"/>
              <a:gd name="connsiteX2" fmla="*/ 4464699 w 5952932"/>
              <a:gd name="connsiteY2" fmla="*/ 2976466 h 5952932"/>
              <a:gd name="connsiteX3" fmla="*/ 4423105 w 5952932"/>
              <a:gd name="connsiteY3" fmla="*/ 2974366 h 5952932"/>
              <a:gd name="connsiteX4" fmla="*/ 4423105 w 5952932"/>
              <a:gd name="connsiteY4" fmla="*/ 2978566 h 5952932"/>
              <a:gd name="connsiteX5" fmla="*/ 4464699 w 5952932"/>
              <a:gd name="connsiteY5" fmla="*/ 2976466 h 5952932"/>
              <a:gd name="connsiteX6" fmla="*/ 5952932 w 5952932"/>
              <a:gd name="connsiteY6" fmla="*/ 4464699 h 5952932"/>
              <a:gd name="connsiteX7" fmla="*/ 4464699 w 5952932"/>
              <a:gd name="connsiteY7" fmla="*/ 5952932 h 5952932"/>
              <a:gd name="connsiteX8" fmla="*/ 2976466 w 5952932"/>
              <a:gd name="connsiteY8" fmla="*/ 4464699 h 5952932"/>
              <a:gd name="connsiteX9" fmla="*/ 2976690 w 5952932"/>
              <a:gd name="connsiteY9" fmla="*/ 4460275 h 5952932"/>
              <a:gd name="connsiteX10" fmla="*/ 2976243 w 5952932"/>
              <a:gd name="connsiteY10" fmla="*/ 4460275 h 5952932"/>
              <a:gd name="connsiteX11" fmla="*/ 2976466 w 5952932"/>
              <a:gd name="connsiteY11" fmla="*/ 4464699 h 5952932"/>
              <a:gd name="connsiteX12" fmla="*/ 1488233 w 5952932"/>
              <a:gd name="connsiteY12" fmla="*/ 5952932 h 5952932"/>
              <a:gd name="connsiteX13" fmla="*/ 0 w 5952932"/>
              <a:gd name="connsiteY13" fmla="*/ 4464699 h 5952932"/>
              <a:gd name="connsiteX14" fmla="*/ 1336070 w 5952932"/>
              <a:gd name="connsiteY14" fmla="*/ 2984150 h 5952932"/>
              <a:gd name="connsiteX15" fmla="*/ 1446639 w 5952932"/>
              <a:gd name="connsiteY15" fmla="*/ 2978567 h 5952932"/>
              <a:gd name="connsiteX16" fmla="*/ 1446639 w 5952932"/>
              <a:gd name="connsiteY16" fmla="*/ 2974366 h 5952932"/>
              <a:gd name="connsiteX17" fmla="*/ 1336070 w 5952932"/>
              <a:gd name="connsiteY17" fmla="*/ 2968783 h 5952932"/>
              <a:gd name="connsiteX18" fmla="*/ 0 w 5952932"/>
              <a:gd name="connsiteY18" fmla="*/ 1488233 h 5952932"/>
              <a:gd name="connsiteX19" fmla="*/ 1488233 w 5952932"/>
              <a:gd name="connsiteY19" fmla="*/ 0 h 5952932"/>
              <a:gd name="connsiteX20" fmla="*/ 2968783 w 5952932"/>
              <a:gd name="connsiteY20" fmla="*/ 1336070 h 5952932"/>
              <a:gd name="connsiteX21" fmla="*/ 2976243 w 5952932"/>
              <a:gd name="connsiteY21" fmla="*/ 1483809 h 5952932"/>
              <a:gd name="connsiteX22" fmla="*/ 2976690 w 5952932"/>
              <a:gd name="connsiteY22" fmla="*/ 1483809 h 5952932"/>
              <a:gd name="connsiteX23" fmla="*/ 2984150 w 5952932"/>
              <a:gd name="connsiteY23" fmla="*/ 1336070 h 5952932"/>
              <a:gd name="connsiteX24" fmla="*/ 4464699 w 5952932"/>
              <a:gd name="connsiteY24" fmla="*/ 0 h 5952932"/>
              <a:gd name="connsiteX0" fmla="*/ 4464699 w 5952932"/>
              <a:gd name="connsiteY0" fmla="*/ 0 h 5952932"/>
              <a:gd name="connsiteX1" fmla="*/ 5952932 w 5952932"/>
              <a:gd name="connsiteY1" fmla="*/ 1488233 h 5952932"/>
              <a:gd name="connsiteX2" fmla="*/ 4464699 w 5952932"/>
              <a:gd name="connsiteY2" fmla="*/ 2976466 h 5952932"/>
              <a:gd name="connsiteX3" fmla="*/ 4423105 w 5952932"/>
              <a:gd name="connsiteY3" fmla="*/ 2974366 h 5952932"/>
              <a:gd name="connsiteX4" fmla="*/ 4464699 w 5952932"/>
              <a:gd name="connsiteY4" fmla="*/ 2976466 h 5952932"/>
              <a:gd name="connsiteX5" fmla="*/ 5952932 w 5952932"/>
              <a:gd name="connsiteY5" fmla="*/ 4464699 h 5952932"/>
              <a:gd name="connsiteX6" fmla="*/ 4464699 w 5952932"/>
              <a:gd name="connsiteY6" fmla="*/ 5952932 h 5952932"/>
              <a:gd name="connsiteX7" fmla="*/ 2976466 w 5952932"/>
              <a:gd name="connsiteY7" fmla="*/ 4464699 h 5952932"/>
              <a:gd name="connsiteX8" fmla="*/ 2976690 w 5952932"/>
              <a:gd name="connsiteY8" fmla="*/ 4460275 h 5952932"/>
              <a:gd name="connsiteX9" fmla="*/ 2976243 w 5952932"/>
              <a:gd name="connsiteY9" fmla="*/ 4460275 h 5952932"/>
              <a:gd name="connsiteX10" fmla="*/ 2976466 w 5952932"/>
              <a:gd name="connsiteY10" fmla="*/ 4464699 h 5952932"/>
              <a:gd name="connsiteX11" fmla="*/ 1488233 w 5952932"/>
              <a:gd name="connsiteY11" fmla="*/ 5952932 h 5952932"/>
              <a:gd name="connsiteX12" fmla="*/ 0 w 5952932"/>
              <a:gd name="connsiteY12" fmla="*/ 4464699 h 5952932"/>
              <a:gd name="connsiteX13" fmla="*/ 1336070 w 5952932"/>
              <a:gd name="connsiteY13" fmla="*/ 2984150 h 5952932"/>
              <a:gd name="connsiteX14" fmla="*/ 1446639 w 5952932"/>
              <a:gd name="connsiteY14" fmla="*/ 2978567 h 5952932"/>
              <a:gd name="connsiteX15" fmla="*/ 1446639 w 5952932"/>
              <a:gd name="connsiteY15" fmla="*/ 2974366 h 5952932"/>
              <a:gd name="connsiteX16" fmla="*/ 1336070 w 5952932"/>
              <a:gd name="connsiteY16" fmla="*/ 2968783 h 5952932"/>
              <a:gd name="connsiteX17" fmla="*/ 0 w 5952932"/>
              <a:gd name="connsiteY17" fmla="*/ 1488233 h 5952932"/>
              <a:gd name="connsiteX18" fmla="*/ 1488233 w 5952932"/>
              <a:gd name="connsiteY18" fmla="*/ 0 h 5952932"/>
              <a:gd name="connsiteX19" fmla="*/ 2968783 w 5952932"/>
              <a:gd name="connsiteY19" fmla="*/ 1336070 h 5952932"/>
              <a:gd name="connsiteX20" fmla="*/ 2976243 w 5952932"/>
              <a:gd name="connsiteY20" fmla="*/ 1483809 h 5952932"/>
              <a:gd name="connsiteX21" fmla="*/ 2976690 w 5952932"/>
              <a:gd name="connsiteY21" fmla="*/ 1483809 h 5952932"/>
              <a:gd name="connsiteX22" fmla="*/ 2984150 w 5952932"/>
              <a:gd name="connsiteY22" fmla="*/ 1336070 h 5952932"/>
              <a:gd name="connsiteX23" fmla="*/ 4464699 w 5952932"/>
              <a:gd name="connsiteY23" fmla="*/ 0 h 5952932"/>
              <a:gd name="connsiteX0" fmla="*/ 4464699 w 5952932"/>
              <a:gd name="connsiteY0" fmla="*/ 0 h 5952932"/>
              <a:gd name="connsiteX1" fmla="*/ 5952932 w 5952932"/>
              <a:gd name="connsiteY1" fmla="*/ 1488233 h 5952932"/>
              <a:gd name="connsiteX2" fmla="*/ 4464699 w 5952932"/>
              <a:gd name="connsiteY2" fmla="*/ 2976466 h 5952932"/>
              <a:gd name="connsiteX3" fmla="*/ 4464699 w 5952932"/>
              <a:gd name="connsiteY3" fmla="*/ 2976466 h 5952932"/>
              <a:gd name="connsiteX4" fmla="*/ 5952932 w 5952932"/>
              <a:gd name="connsiteY4" fmla="*/ 4464699 h 5952932"/>
              <a:gd name="connsiteX5" fmla="*/ 4464699 w 5952932"/>
              <a:gd name="connsiteY5" fmla="*/ 5952932 h 5952932"/>
              <a:gd name="connsiteX6" fmla="*/ 2976466 w 5952932"/>
              <a:gd name="connsiteY6" fmla="*/ 4464699 h 5952932"/>
              <a:gd name="connsiteX7" fmla="*/ 2976690 w 5952932"/>
              <a:gd name="connsiteY7" fmla="*/ 4460275 h 5952932"/>
              <a:gd name="connsiteX8" fmla="*/ 2976243 w 5952932"/>
              <a:gd name="connsiteY8" fmla="*/ 4460275 h 5952932"/>
              <a:gd name="connsiteX9" fmla="*/ 2976466 w 5952932"/>
              <a:gd name="connsiteY9" fmla="*/ 4464699 h 5952932"/>
              <a:gd name="connsiteX10" fmla="*/ 1488233 w 5952932"/>
              <a:gd name="connsiteY10" fmla="*/ 5952932 h 5952932"/>
              <a:gd name="connsiteX11" fmla="*/ 0 w 5952932"/>
              <a:gd name="connsiteY11" fmla="*/ 4464699 h 5952932"/>
              <a:gd name="connsiteX12" fmla="*/ 1336070 w 5952932"/>
              <a:gd name="connsiteY12" fmla="*/ 2984150 h 5952932"/>
              <a:gd name="connsiteX13" fmla="*/ 1446639 w 5952932"/>
              <a:gd name="connsiteY13" fmla="*/ 2978567 h 5952932"/>
              <a:gd name="connsiteX14" fmla="*/ 1446639 w 5952932"/>
              <a:gd name="connsiteY14" fmla="*/ 2974366 h 5952932"/>
              <a:gd name="connsiteX15" fmla="*/ 1336070 w 5952932"/>
              <a:gd name="connsiteY15" fmla="*/ 2968783 h 5952932"/>
              <a:gd name="connsiteX16" fmla="*/ 0 w 5952932"/>
              <a:gd name="connsiteY16" fmla="*/ 1488233 h 5952932"/>
              <a:gd name="connsiteX17" fmla="*/ 1488233 w 5952932"/>
              <a:gd name="connsiteY17" fmla="*/ 0 h 5952932"/>
              <a:gd name="connsiteX18" fmla="*/ 2968783 w 5952932"/>
              <a:gd name="connsiteY18" fmla="*/ 1336070 h 5952932"/>
              <a:gd name="connsiteX19" fmla="*/ 2976243 w 5952932"/>
              <a:gd name="connsiteY19" fmla="*/ 1483809 h 5952932"/>
              <a:gd name="connsiteX20" fmla="*/ 2976690 w 5952932"/>
              <a:gd name="connsiteY20" fmla="*/ 1483809 h 5952932"/>
              <a:gd name="connsiteX21" fmla="*/ 2984150 w 5952932"/>
              <a:gd name="connsiteY21" fmla="*/ 1336070 h 5952932"/>
              <a:gd name="connsiteX22" fmla="*/ 4464699 w 5952932"/>
              <a:gd name="connsiteY22" fmla="*/ 0 h 595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52932" h="5952932">
                <a:moveTo>
                  <a:pt x="4464699" y="0"/>
                </a:moveTo>
                <a:cubicBezTo>
                  <a:pt x="5286627" y="0"/>
                  <a:pt x="5952932" y="666305"/>
                  <a:pt x="5952932" y="1488233"/>
                </a:cubicBezTo>
                <a:cubicBezTo>
                  <a:pt x="5952932" y="2310161"/>
                  <a:pt x="5286627" y="2976466"/>
                  <a:pt x="4464699" y="2976466"/>
                </a:cubicBezTo>
                <a:lnTo>
                  <a:pt x="4464699" y="2976466"/>
                </a:lnTo>
                <a:cubicBezTo>
                  <a:pt x="5286627" y="2976466"/>
                  <a:pt x="5952932" y="3642771"/>
                  <a:pt x="5952932" y="4464699"/>
                </a:cubicBezTo>
                <a:cubicBezTo>
                  <a:pt x="5952932" y="5286627"/>
                  <a:pt x="5286627" y="5952932"/>
                  <a:pt x="4464699" y="5952932"/>
                </a:cubicBezTo>
                <a:cubicBezTo>
                  <a:pt x="3642771" y="5952932"/>
                  <a:pt x="2976466" y="5286627"/>
                  <a:pt x="2976466" y="4464699"/>
                </a:cubicBezTo>
                <a:cubicBezTo>
                  <a:pt x="2976541" y="4463224"/>
                  <a:pt x="2976615" y="4461750"/>
                  <a:pt x="2976690" y="4460275"/>
                </a:cubicBezTo>
                <a:lnTo>
                  <a:pt x="2976243" y="4460275"/>
                </a:lnTo>
                <a:cubicBezTo>
                  <a:pt x="2976317" y="4461750"/>
                  <a:pt x="2976392" y="4463224"/>
                  <a:pt x="2976466" y="4464699"/>
                </a:cubicBezTo>
                <a:cubicBezTo>
                  <a:pt x="2976466" y="5286627"/>
                  <a:pt x="2310161" y="5952932"/>
                  <a:pt x="1488233" y="5952932"/>
                </a:cubicBezTo>
                <a:cubicBezTo>
                  <a:pt x="666305" y="5952932"/>
                  <a:pt x="0" y="5286627"/>
                  <a:pt x="0" y="4464699"/>
                </a:cubicBezTo>
                <a:cubicBezTo>
                  <a:pt x="0" y="3694142"/>
                  <a:pt x="585620" y="3060362"/>
                  <a:pt x="1336070" y="2984150"/>
                </a:cubicBezTo>
                <a:lnTo>
                  <a:pt x="1446639" y="2978567"/>
                </a:lnTo>
                <a:lnTo>
                  <a:pt x="1446639" y="2974366"/>
                </a:lnTo>
                <a:lnTo>
                  <a:pt x="1336070" y="2968783"/>
                </a:lnTo>
                <a:cubicBezTo>
                  <a:pt x="585620" y="2892570"/>
                  <a:pt x="0" y="2258791"/>
                  <a:pt x="0" y="1488233"/>
                </a:cubicBezTo>
                <a:cubicBezTo>
                  <a:pt x="0" y="666305"/>
                  <a:pt x="666305" y="0"/>
                  <a:pt x="1488233" y="0"/>
                </a:cubicBezTo>
                <a:cubicBezTo>
                  <a:pt x="2258791" y="0"/>
                  <a:pt x="2892570" y="585620"/>
                  <a:pt x="2968783" y="1336070"/>
                </a:cubicBezTo>
                <a:lnTo>
                  <a:pt x="2976243" y="1483809"/>
                </a:lnTo>
                <a:lnTo>
                  <a:pt x="2976690" y="1483809"/>
                </a:lnTo>
                <a:lnTo>
                  <a:pt x="2984150" y="1336070"/>
                </a:lnTo>
                <a:cubicBezTo>
                  <a:pt x="3060362" y="585620"/>
                  <a:pt x="3694142" y="0"/>
                  <a:pt x="4464699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isällön paikkamerkki 2">
            <a:extLst>
              <a:ext uri="{FF2B5EF4-FFF2-40B4-BE49-F238E27FC236}">
                <a16:creationId xmlns:a16="http://schemas.microsoft.com/office/drawing/2014/main" id="{30B9D934-0337-452E-B214-3E00640FFBF4}"/>
              </a:ext>
            </a:extLst>
          </p:cNvPr>
          <p:cNvSpPr txBox="1">
            <a:spLocks/>
          </p:cNvSpPr>
          <p:nvPr/>
        </p:nvSpPr>
        <p:spPr>
          <a:xfrm>
            <a:off x="3530648" y="1794543"/>
            <a:ext cx="2719143" cy="819618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Valmistautuminen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asiakkaan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kanssa</a:t>
            </a:r>
          </a:p>
        </p:txBody>
      </p:sp>
      <p:sp>
        <p:nvSpPr>
          <p:cNvPr id="29" name="Sisällön paikkamerkki 2">
            <a:extLst>
              <a:ext uri="{FF2B5EF4-FFF2-40B4-BE49-F238E27FC236}">
                <a16:creationId xmlns:a16="http://schemas.microsoft.com/office/drawing/2014/main" id="{B046697F-16BB-4AC8-884A-0396953DCE4D}"/>
              </a:ext>
            </a:extLst>
          </p:cNvPr>
          <p:cNvSpPr txBox="1">
            <a:spLocks/>
          </p:cNvSpPr>
          <p:nvPr/>
        </p:nvSpPr>
        <p:spPr>
          <a:xfrm>
            <a:off x="5954349" y="1756979"/>
            <a:ext cx="2887970" cy="629090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Yhteistyö-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kumppanien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</a:t>
            </a:r>
          </a:p>
        </p:txBody>
      </p:sp>
      <p:sp>
        <p:nvSpPr>
          <p:cNvPr id="30" name="Sisällön paikkamerkki 2">
            <a:extLst>
              <a:ext uri="{FF2B5EF4-FFF2-40B4-BE49-F238E27FC236}">
                <a16:creationId xmlns:a16="http://schemas.microsoft.com/office/drawing/2014/main" id="{B33BE57C-AAE9-4721-9F54-EC88EB50C7DF}"/>
              </a:ext>
            </a:extLst>
          </p:cNvPr>
          <p:cNvSpPr txBox="1">
            <a:spLocks/>
          </p:cNvSpPr>
          <p:nvPr/>
        </p:nvSpPr>
        <p:spPr>
          <a:xfrm>
            <a:off x="3372806" y="4065785"/>
            <a:ext cx="3034828" cy="1491344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tapaamisen 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jälkeen</a:t>
            </a:r>
          </a:p>
        </p:txBody>
      </p:sp>
      <p:sp>
        <p:nvSpPr>
          <p:cNvPr id="31" name="Sisällön paikkamerkki 2">
            <a:extLst>
              <a:ext uri="{FF2B5EF4-FFF2-40B4-BE49-F238E27FC236}">
                <a16:creationId xmlns:a16="http://schemas.microsoft.com/office/drawing/2014/main" id="{39DBBFBD-14E0-4B87-A770-1EFAE7364672}"/>
              </a:ext>
            </a:extLst>
          </p:cNvPr>
          <p:cNvSpPr txBox="1">
            <a:spLocks/>
          </p:cNvSpPr>
          <p:nvPr/>
        </p:nvSpPr>
        <p:spPr>
          <a:xfrm>
            <a:off x="6062139" y="4155352"/>
            <a:ext cx="2672390" cy="177753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</a:t>
            </a:r>
            <a:b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tapaamisessa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569F1951-8EE9-425D-8916-6F059B8857B1}"/>
              </a:ext>
            </a:extLst>
          </p:cNvPr>
          <p:cNvSpPr/>
          <p:nvPr/>
        </p:nvSpPr>
        <p:spPr>
          <a:xfrm>
            <a:off x="7201190" y="6174744"/>
            <a:ext cx="47472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Mukaelma THL:n mallista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Systeeminen lastensuojelu </a:t>
            </a:r>
            <a:br>
              <a:rPr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mbria"/>
                <a:cs typeface="Cambria"/>
              </a:rPr>
            </a:b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monitoimijaisuuden ja osallisuuden varmistavana verkostotyönä</a:t>
            </a:r>
            <a:endParaRPr lang="fi-FI" sz="1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pic>
        <p:nvPicPr>
          <p:cNvPr id="12" name="Kuva 11" descr="Suuntanuoli, kierrä oikealle">
            <a:extLst>
              <a:ext uri="{FF2B5EF4-FFF2-40B4-BE49-F238E27FC236}">
                <a16:creationId xmlns:a16="http://schemas.microsoft.com/office/drawing/2014/main" id="{EFA3C786-204C-49B1-B15B-D4CCA3BC1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312664" y="2973672"/>
            <a:ext cx="1833863" cy="1833863"/>
          </a:xfrm>
          <a:prstGeom prst="ellipse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4DDFBC1-04AE-405C-A421-817A843ED7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11561" r="12325" b="20482"/>
          <a:stretch/>
        </p:blipFill>
        <p:spPr>
          <a:xfrm rot="18000000">
            <a:off x="-840911" y="1144524"/>
            <a:ext cx="4628717" cy="4660498"/>
          </a:xfrm>
          <a:prstGeom prst="rect">
            <a:avLst/>
          </a:prstGeom>
          <a:ln>
            <a:noFill/>
          </a:ln>
          <a:effectLst>
            <a:softEdge rad="1003300"/>
          </a:effec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3CC9AE0-246E-40C1-BD68-ABB70437A8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11561" r="12325" b="20482"/>
          <a:stretch/>
        </p:blipFill>
        <p:spPr>
          <a:xfrm rot="5400000">
            <a:off x="8818429" y="1239031"/>
            <a:ext cx="4628717" cy="4660498"/>
          </a:xfrm>
          <a:prstGeom prst="rect">
            <a:avLst/>
          </a:prstGeom>
          <a:ln>
            <a:noFill/>
          </a:ln>
          <a:effectLst>
            <a:softEdge rad="1003300"/>
          </a:effectLst>
        </p:spPr>
      </p:pic>
    </p:spTree>
    <p:extLst>
      <p:ext uri="{BB962C8B-B14F-4D97-AF65-F5344CB8AC3E}">
        <p14:creationId xmlns:p14="http://schemas.microsoft.com/office/powerpoint/2010/main" val="41379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47000" decel="5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A532B6EF-4044-4861-B0CA-1CE5B327A301}"/>
              </a:ext>
            </a:extLst>
          </p:cNvPr>
          <p:cNvSpPr txBox="1">
            <a:spLocks/>
          </p:cNvSpPr>
          <p:nvPr/>
        </p:nvSpPr>
        <p:spPr>
          <a:xfrm>
            <a:off x="6520309" y="1952213"/>
            <a:ext cx="4681184" cy="2765746"/>
          </a:xfrm>
          <a:prstGeom prst="rect">
            <a:avLst/>
          </a:prstGeom>
        </p:spPr>
        <p:txBody>
          <a:bodyPr vert="horz" wrap="square" lIns="36000" tIns="36000" rIns="36000" bIns="3600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E0064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Huolen huomannut työntekijä ottaa puheeksi mahdollisuuden Minun tiimini -tapaamiseen.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E0064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Asiakas saa </a:t>
            </a:r>
            <a:r>
              <a:rPr lang="fi-FI" sz="2000" b="1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Minun tiimini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 -</a:t>
            </a:r>
            <a:r>
              <a:rPr lang="fi-FI" sz="2000" b="1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esitteen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, täyttää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suostumuslomakkeen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 yhteistyöhön ja jäsentää ydinasian </a:t>
            </a:r>
            <a:r>
              <a:rPr lang="fi-FI" sz="2000" b="1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esimerkiksi asiakaskortille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.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E0064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Asiakkaan jäsentelyn perusteella määrittyy 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yksilöllinen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Minun tiimini -kokoonpano.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7695B730-5ADA-431F-8090-DC7FA3F7BEE1}"/>
              </a:ext>
            </a:extLst>
          </p:cNvPr>
          <p:cNvSpPr/>
          <p:nvPr/>
        </p:nvSpPr>
        <p:spPr>
          <a:xfrm>
            <a:off x="7201190" y="6174744"/>
            <a:ext cx="47472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Mukaelma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THL:n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mallista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Systeeminen lastensuojelu </a:t>
            </a:r>
            <a:br>
              <a:rPr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mbria"/>
                <a:cs typeface="Cambria"/>
              </a:rPr>
            </a:b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monitoimijaisuuden ja osallisuuden varmistavana verkostotyönä</a:t>
            </a:r>
            <a:endParaRPr lang="fi-FI" sz="1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27" name="Vapaamuotoinen: Muoto 26">
            <a:extLst>
              <a:ext uri="{FF2B5EF4-FFF2-40B4-BE49-F238E27FC236}">
                <a16:creationId xmlns:a16="http://schemas.microsoft.com/office/drawing/2014/main" id="{B9E960BB-03D8-41DF-8E9B-8777C7406ACC}"/>
              </a:ext>
            </a:extLst>
          </p:cNvPr>
          <p:cNvSpPr/>
          <p:nvPr/>
        </p:nvSpPr>
        <p:spPr>
          <a:xfrm rot="16200000">
            <a:off x="942857" y="881308"/>
            <a:ext cx="4902883" cy="4902884"/>
          </a:xfrm>
          <a:custGeom>
            <a:avLst/>
            <a:gdLst>
              <a:gd name="connsiteX0" fmla="*/ 1488233 w 5952931"/>
              <a:gd name="connsiteY0" fmla="*/ 0 h 5952932"/>
              <a:gd name="connsiteX1" fmla="*/ 2968783 w 5952931"/>
              <a:gd name="connsiteY1" fmla="*/ 1336070 h 5952932"/>
              <a:gd name="connsiteX2" fmla="*/ 2976243 w 5952931"/>
              <a:gd name="connsiteY2" fmla="*/ 1483809 h 5952932"/>
              <a:gd name="connsiteX3" fmla="*/ 2976691 w 5952931"/>
              <a:gd name="connsiteY3" fmla="*/ 1483809 h 5952932"/>
              <a:gd name="connsiteX4" fmla="*/ 2976467 w 5952931"/>
              <a:gd name="connsiteY4" fmla="*/ 1488233 h 5952932"/>
              <a:gd name="connsiteX5" fmla="*/ 4464699 w 5952931"/>
              <a:gd name="connsiteY5" fmla="*/ 2976466 h 5952932"/>
              <a:gd name="connsiteX6" fmla="*/ 5952931 w 5952931"/>
              <a:gd name="connsiteY6" fmla="*/ 4464699 h 5952932"/>
              <a:gd name="connsiteX7" fmla="*/ 4464699 w 5952931"/>
              <a:gd name="connsiteY7" fmla="*/ 5952932 h 5952932"/>
              <a:gd name="connsiteX8" fmla="*/ 2976467 w 5952931"/>
              <a:gd name="connsiteY8" fmla="*/ 4464699 h 5952932"/>
              <a:gd name="connsiteX9" fmla="*/ 2976691 w 5952931"/>
              <a:gd name="connsiteY9" fmla="*/ 4460275 h 5952932"/>
              <a:gd name="connsiteX10" fmla="*/ 2976243 w 5952931"/>
              <a:gd name="connsiteY10" fmla="*/ 4460275 h 5952932"/>
              <a:gd name="connsiteX11" fmla="*/ 2976467 w 5952931"/>
              <a:gd name="connsiteY11" fmla="*/ 4464699 h 5952932"/>
              <a:gd name="connsiteX12" fmla="*/ 1488233 w 5952931"/>
              <a:gd name="connsiteY12" fmla="*/ 5952932 h 5952932"/>
              <a:gd name="connsiteX13" fmla="*/ 0 w 5952931"/>
              <a:gd name="connsiteY13" fmla="*/ 4464699 h 5952932"/>
              <a:gd name="connsiteX14" fmla="*/ 1336070 w 5952931"/>
              <a:gd name="connsiteY14" fmla="*/ 2984150 h 5952932"/>
              <a:gd name="connsiteX15" fmla="*/ 1446639 w 5952931"/>
              <a:gd name="connsiteY15" fmla="*/ 2978567 h 5952932"/>
              <a:gd name="connsiteX16" fmla="*/ 1446639 w 5952931"/>
              <a:gd name="connsiteY16" fmla="*/ 2974366 h 5952932"/>
              <a:gd name="connsiteX17" fmla="*/ 1336070 w 5952931"/>
              <a:gd name="connsiteY17" fmla="*/ 2968783 h 5952932"/>
              <a:gd name="connsiteX18" fmla="*/ 0 w 5952931"/>
              <a:gd name="connsiteY18" fmla="*/ 1488233 h 5952932"/>
              <a:gd name="connsiteX19" fmla="*/ 1488233 w 5952931"/>
              <a:gd name="connsiteY19" fmla="*/ 0 h 595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52931" h="5952932">
                <a:moveTo>
                  <a:pt x="1488233" y="0"/>
                </a:moveTo>
                <a:cubicBezTo>
                  <a:pt x="2258791" y="0"/>
                  <a:pt x="2892571" y="585620"/>
                  <a:pt x="2968783" y="1336070"/>
                </a:cubicBezTo>
                <a:lnTo>
                  <a:pt x="2976243" y="1483809"/>
                </a:lnTo>
                <a:lnTo>
                  <a:pt x="2976691" y="1483809"/>
                </a:lnTo>
                <a:lnTo>
                  <a:pt x="2976467" y="1488233"/>
                </a:lnTo>
                <a:cubicBezTo>
                  <a:pt x="2976467" y="2310161"/>
                  <a:pt x="3642771" y="2976466"/>
                  <a:pt x="4464699" y="2976466"/>
                </a:cubicBezTo>
                <a:cubicBezTo>
                  <a:pt x="5286627" y="2976466"/>
                  <a:pt x="5952931" y="3642771"/>
                  <a:pt x="5952931" y="4464699"/>
                </a:cubicBezTo>
                <a:cubicBezTo>
                  <a:pt x="5952931" y="5286627"/>
                  <a:pt x="5286627" y="5952932"/>
                  <a:pt x="4464699" y="5952932"/>
                </a:cubicBezTo>
                <a:cubicBezTo>
                  <a:pt x="3642771" y="5952932"/>
                  <a:pt x="2976467" y="5286627"/>
                  <a:pt x="2976467" y="4464699"/>
                </a:cubicBezTo>
                <a:cubicBezTo>
                  <a:pt x="2976541" y="4463224"/>
                  <a:pt x="2976615" y="4461750"/>
                  <a:pt x="2976691" y="4460275"/>
                </a:cubicBezTo>
                <a:lnTo>
                  <a:pt x="2976243" y="4460275"/>
                </a:lnTo>
                <a:cubicBezTo>
                  <a:pt x="2976317" y="4461750"/>
                  <a:pt x="2976391" y="4463224"/>
                  <a:pt x="2976467" y="4464699"/>
                </a:cubicBezTo>
                <a:cubicBezTo>
                  <a:pt x="2976467" y="5286627"/>
                  <a:pt x="2310161" y="5952932"/>
                  <a:pt x="1488233" y="5952932"/>
                </a:cubicBezTo>
                <a:cubicBezTo>
                  <a:pt x="666305" y="5952932"/>
                  <a:pt x="0" y="5286627"/>
                  <a:pt x="0" y="4464699"/>
                </a:cubicBezTo>
                <a:cubicBezTo>
                  <a:pt x="0" y="3694142"/>
                  <a:pt x="585620" y="3060362"/>
                  <a:pt x="1336070" y="2984150"/>
                </a:cubicBezTo>
                <a:lnTo>
                  <a:pt x="1446639" y="2978567"/>
                </a:lnTo>
                <a:lnTo>
                  <a:pt x="1446639" y="2974366"/>
                </a:lnTo>
                <a:lnTo>
                  <a:pt x="1336070" y="2968783"/>
                </a:lnTo>
                <a:cubicBezTo>
                  <a:pt x="585620" y="2892570"/>
                  <a:pt x="0" y="2258791"/>
                  <a:pt x="0" y="1488233"/>
                </a:cubicBezTo>
                <a:cubicBezTo>
                  <a:pt x="0" y="666305"/>
                  <a:pt x="666305" y="0"/>
                  <a:pt x="14882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4301EA7D-F65A-45F9-B011-25B5162E686B}"/>
              </a:ext>
            </a:extLst>
          </p:cNvPr>
          <p:cNvSpPr/>
          <p:nvPr/>
        </p:nvSpPr>
        <p:spPr>
          <a:xfrm rot="16200000">
            <a:off x="1230369" y="-217468"/>
            <a:ext cx="2847361" cy="4271004"/>
          </a:xfrm>
          <a:custGeom>
            <a:avLst/>
            <a:gdLst>
              <a:gd name="connsiteX0" fmla="*/ 1488233 w 2976466"/>
              <a:gd name="connsiteY0" fmla="*/ 0 h 4464661"/>
              <a:gd name="connsiteX1" fmla="*/ 2976466 w 2976466"/>
              <a:gd name="connsiteY1" fmla="*/ 1488233 h 4464661"/>
              <a:gd name="connsiteX2" fmla="*/ 1640396 w 2976466"/>
              <a:gd name="connsiteY2" fmla="*/ 2968783 h 4464661"/>
              <a:gd name="connsiteX3" fmla="*/ 1492899 w 2976466"/>
              <a:gd name="connsiteY3" fmla="*/ 2976231 h 4464661"/>
              <a:gd name="connsiteX4" fmla="*/ 1492899 w 2976466"/>
              <a:gd name="connsiteY4" fmla="*/ 2976703 h 4464661"/>
              <a:gd name="connsiteX5" fmla="*/ 1488232 w 2976466"/>
              <a:gd name="connsiteY5" fmla="*/ 2976467 h 4464661"/>
              <a:gd name="connsiteX6" fmla="*/ 7683 w 2976466"/>
              <a:gd name="connsiteY6" fmla="*/ 4312537 h 4464661"/>
              <a:gd name="connsiteX7" fmla="*/ 1 w 2976466"/>
              <a:gd name="connsiteY7" fmla="*/ 4464661 h 4464661"/>
              <a:gd name="connsiteX8" fmla="*/ 1 w 2976466"/>
              <a:gd name="connsiteY8" fmla="*/ 1502230 h 4464661"/>
              <a:gd name="connsiteX9" fmla="*/ 707 w 2976466"/>
              <a:gd name="connsiteY9" fmla="*/ 1502230 h 4464661"/>
              <a:gd name="connsiteX10" fmla="*/ 0 w 2976466"/>
              <a:gd name="connsiteY10" fmla="*/ 1488233 h 4464661"/>
              <a:gd name="connsiteX11" fmla="*/ 1488233 w 2976466"/>
              <a:gd name="connsiteY11" fmla="*/ 0 h 446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6466" h="4464661">
                <a:moveTo>
                  <a:pt x="1488233" y="0"/>
                </a:moveTo>
                <a:cubicBezTo>
                  <a:pt x="2310161" y="0"/>
                  <a:pt x="2976466" y="666305"/>
                  <a:pt x="2976466" y="1488233"/>
                </a:cubicBezTo>
                <a:cubicBezTo>
                  <a:pt x="2976466" y="2258791"/>
                  <a:pt x="2390847" y="2892570"/>
                  <a:pt x="1640396" y="2968783"/>
                </a:cubicBezTo>
                <a:lnTo>
                  <a:pt x="1492899" y="2976231"/>
                </a:lnTo>
                <a:lnTo>
                  <a:pt x="1492899" y="2976703"/>
                </a:lnTo>
                <a:lnTo>
                  <a:pt x="1488232" y="2976467"/>
                </a:lnTo>
                <a:cubicBezTo>
                  <a:pt x="717675" y="2976467"/>
                  <a:pt x="83895" y="3562087"/>
                  <a:pt x="7683" y="4312537"/>
                </a:cubicBezTo>
                <a:lnTo>
                  <a:pt x="1" y="4464661"/>
                </a:lnTo>
                <a:lnTo>
                  <a:pt x="1" y="1502230"/>
                </a:lnTo>
                <a:lnTo>
                  <a:pt x="707" y="1502230"/>
                </a:lnTo>
                <a:lnTo>
                  <a:pt x="0" y="1488233"/>
                </a:lnTo>
                <a:cubicBezTo>
                  <a:pt x="0" y="666305"/>
                  <a:pt x="666305" y="0"/>
                  <a:pt x="1488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isällön paikkamerkki 2">
            <a:extLst>
              <a:ext uri="{FF2B5EF4-FFF2-40B4-BE49-F238E27FC236}">
                <a16:creationId xmlns:a16="http://schemas.microsoft.com/office/drawing/2014/main" id="{C1A7AE7C-5E65-4E1D-994B-03F05FAF507C}"/>
              </a:ext>
            </a:extLst>
          </p:cNvPr>
          <p:cNvSpPr txBox="1">
            <a:spLocks/>
          </p:cNvSpPr>
          <p:nvPr/>
        </p:nvSpPr>
        <p:spPr>
          <a:xfrm>
            <a:off x="3558601" y="1544996"/>
            <a:ext cx="2193836" cy="477886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Yhteistyökumppanien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</a:t>
            </a:r>
          </a:p>
        </p:txBody>
      </p: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8A2395F2-C786-4329-8911-5A4876AEB9AA}"/>
              </a:ext>
            </a:extLst>
          </p:cNvPr>
          <p:cNvSpPr txBox="1">
            <a:spLocks/>
          </p:cNvSpPr>
          <p:nvPr/>
        </p:nvSpPr>
        <p:spPr>
          <a:xfrm>
            <a:off x="1014576" y="3901806"/>
            <a:ext cx="2305397" cy="1132894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jälkeen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D72412B-D175-428C-80B9-E3D8D4E2C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13360" r="12487" b="21019"/>
          <a:stretch/>
        </p:blipFill>
        <p:spPr>
          <a:xfrm rot="10800000">
            <a:off x="632636" y="648314"/>
            <a:ext cx="2589243" cy="2564639"/>
          </a:xfrm>
          <a:prstGeom prst="rect">
            <a:avLst/>
          </a:prstGeom>
        </p:spPr>
      </p:pic>
      <p:sp>
        <p:nvSpPr>
          <p:cNvPr id="34" name="Sisällön paikkamerkki 2">
            <a:extLst>
              <a:ext uri="{FF2B5EF4-FFF2-40B4-BE49-F238E27FC236}">
                <a16:creationId xmlns:a16="http://schemas.microsoft.com/office/drawing/2014/main" id="{BFBCEBF0-97C8-45A2-B751-C4B0030AD974}"/>
              </a:ext>
            </a:extLst>
          </p:cNvPr>
          <p:cNvSpPr txBox="1">
            <a:spLocks/>
          </p:cNvSpPr>
          <p:nvPr/>
        </p:nvSpPr>
        <p:spPr>
          <a:xfrm>
            <a:off x="3640483" y="4017993"/>
            <a:ext cx="2030072" cy="61178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tapaamisessa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FC123D76-4D27-4B8F-AD38-691B47C63FBD}"/>
              </a:ext>
            </a:extLst>
          </p:cNvPr>
          <p:cNvSpPr txBox="1">
            <a:spLocks/>
          </p:cNvSpPr>
          <p:nvPr/>
        </p:nvSpPr>
        <p:spPr>
          <a:xfrm>
            <a:off x="746624" y="1120763"/>
            <a:ext cx="2402401" cy="696490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Valmistautuminen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asiakkaan 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kanssa</a:t>
            </a:r>
          </a:p>
        </p:txBody>
      </p:sp>
      <p:sp>
        <p:nvSpPr>
          <p:cNvPr id="36" name="Google Shape;368;p59">
            <a:extLst>
              <a:ext uri="{FF2B5EF4-FFF2-40B4-BE49-F238E27FC236}">
                <a16:creationId xmlns:a16="http://schemas.microsoft.com/office/drawing/2014/main" id="{1E26638D-8073-4E58-8904-ADE260038C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0703" y="977558"/>
            <a:ext cx="5072209" cy="923925"/>
          </a:xfrm>
        </p:spPr>
        <p:txBody>
          <a:bodyPr/>
          <a:lstStyle/>
          <a:p>
            <a:r>
              <a:rPr lang="en-GB" dirty="0"/>
              <a:t>Systeeminen työskentely </a:t>
            </a:r>
            <a:br>
              <a:rPr lang="en-GB" dirty="0"/>
            </a:br>
            <a:r>
              <a:rPr lang="en-GB" dirty="0"/>
              <a:t>Minun tiimissäni – 1.</a:t>
            </a:r>
          </a:p>
        </p:txBody>
      </p:sp>
    </p:spTree>
    <p:extLst>
      <p:ext uri="{BB962C8B-B14F-4D97-AF65-F5344CB8AC3E}">
        <p14:creationId xmlns:p14="http://schemas.microsoft.com/office/powerpoint/2010/main" val="26357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09E694B2-453D-4021-8A1E-659A29A6C5B4}"/>
              </a:ext>
            </a:extLst>
          </p:cNvPr>
          <p:cNvSpPr txBox="1">
            <a:spLocks/>
          </p:cNvSpPr>
          <p:nvPr/>
        </p:nvSpPr>
        <p:spPr>
          <a:xfrm>
            <a:off x="6483413" y="1951095"/>
            <a:ext cx="4977800" cy="2643660"/>
          </a:xfrm>
          <a:prstGeom prst="rect">
            <a:avLst/>
          </a:prstGeom>
        </p:spPr>
        <p:txBody>
          <a:bodyPr vert="horz" wrap="square" lIns="36000" tIns="36000" rIns="36000" bIns="3600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lnSpc>
                <a:spcPct val="107000"/>
              </a:lnSpc>
              <a:spcBef>
                <a:spcPts val="600"/>
              </a:spcBef>
              <a:buClr>
                <a:srgbClr val="D80062"/>
              </a:buClr>
              <a:defRPr/>
            </a:pP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Varataan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 Minun tiimini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 -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aika </a:t>
            </a:r>
            <a:br>
              <a:rPr lang="fi-FI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tapaamiselle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 ja kutsutaan osallistujat.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171450" lvl="1" indent="-171450">
              <a:lnSpc>
                <a:spcPct val="107000"/>
              </a:lnSpc>
              <a:spcBef>
                <a:spcPts val="600"/>
              </a:spcBef>
              <a:buClr>
                <a:srgbClr val="D80062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Osallistuvat ammattilaiset saavat asiakkaan 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henkilötunnuksen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 ja 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asiakkaan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 oman 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taustoituksen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 tilanteelleen asiakaskortilla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 tai muuten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.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 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600"/>
              </a:spcBef>
              <a:buClr>
                <a:srgbClr val="D80062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Sovitaan tapa toimia ja roolit (puheenjohtaja ja kirjaaja).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600"/>
              </a:spcBef>
              <a:buClr>
                <a:srgbClr val="D80062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Käydään läpi 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systeemisyyden periaatteita.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487EDEEA-FBDF-46E0-9804-0FE5B622242D}"/>
              </a:ext>
            </a:extLst>
          </p:cNvPr>
          <p:cNvSpPr/>
          <p:nvPr/>
        </p:nvSpPr>
        <p:spPr>
          <a:xfrm>
            <a:off x="7201190" y="6174744"/>
            <a:ext cx="47472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Mukaelma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THL:n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mallista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Systeeminen lastensuojelu </a:t>
            </a:r>
            <a:br>
              <a:rPr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mbria"/>
                <a:cs typeface="Cambria"/>
              </a:rPr>
            </a:b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monitoimijaisuuden ja osallisuuden varmistavana verkostotyönä</a:t>
            </a:r>
            <a:endParaRPr lang="fi-FI" sz="1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B5C3630-0894-4FF9-B94F-2941325DA12E}"/>
              </a:ext>
            </a:extLst>
          </p:cNvPr>
          <p:cNvGrpSpPr/>
          <p:nvPr/>
        </p:nvGrpSpPr>
        <p:grpSpPr>
          <a:xfrm rot="5400000">
            <a:off x="924643" y="475677"/>
            <a:ext cx="5327193" cy="5289838"/>
            <a:chOff x="5957454" y="590603"/>
            <a:chExt cx="5327193" cy="5289838"/>
          </a:xfrm>
        </p:grpSpPr>
        <p:sp>
          <p:nvSpPr>
            <p:cNvPr id="32" name="Vapaamuotoinen: Muoto 31">
              <a:extLst>
                <a:ext uri="{FF2B5EF4-FFF2-40B4-BE49-F238E27FC236}">
                  <a16:creationId xmlns:a16="http://schemas.microsoft.com/office/drawing/2014/main" id="{CABF3934-DA09-404D-B2E6-044510460C2C}"/>
                </a:ext>
              </a:extLst>
            </p:cNvPr>
            <p:cNvSpPr/>
            <p:nvPr/>
          </p:nvSpPr>
          <p:spPr>
            <a:xfrm rot="16200000">
              <a:off x="6381763" y="977558"/>
              <a:ext cx="4902883" cy="4902884"/>
            </a:xfrm>
            <a:custGeom>
              <a:avLst/>
              <a:gdLst>
                <a:gd name="connsiteX0" fmla="*/ 1488233 w 5952931"/>
                <a:gd name="connsiteY0" fmla="*/ 0 h 5952932"/>
                <a:gd name="connsiteX1" fmla="*/ 2968783 w 5952931"/>
                <a:gd name="connsiteY1" fmla="*/ 1336070 h 5952932"/>
                <a:gd name="connsiteX2" fmla="*/ 2976243 w 5952931"/>
                <a:gd name="connsiteY2" fmla="*/ 1483809 h 5952932"/>
                <a:gd name="connsiteX3" fmla="*/ 2976691 w 5952931"/>
                <a:gd name="connsiteY3" fmla="*/ 1483809 h 5952932"/>
                <a:gd name="connsiteX4" fmla="*/ 2976467 w 5952931"/>
                <a:gd name="connsiteY4" fmla="*/ 1488233 h 5952932"/>
                <a:gd name="connsiteX5" fmla="*/ 4464699 w 5952931"/>
                <a:gd name="connsiteY5" fmla="*/ 2976466 h 5952932"/>
                <a:gd name="connsiteX6" fmla="*/ 5952931 w 5952931"/>
                <a:gd name="connsiteY6" fmla="*/ 4464699 h 5952932"/>
                <a:gd name="connsiteX7" fmla="*/ 4464699 w 5952931"/>
                <a:gd name="connsiteY7" fmla="*/ 5952932 h 5952932"/>
                <a:gd name="connsiteX8" fmla="*/ 2976467 w 5952931"/>
                <a:gd name="connsiteY8" fmla="*/ 4464699 h 5952932"/>
                <a:gd name="connsiteX9" fmla="*/ 2976691 w 5952931"/>
                <a:gd name="connsiteY9" fmla="*/ 4460275 h 5952932"/>
                <a:gd name="connsiteX10" fmla="*/ 2976243 w 5952931"/>
                <a:gd name="connsiteY10" fmla="*/ 4460275 h 5952932"/>
                <a:gd name="connsiteX11" fmla="*/ 2976467 w 5952931"/>
                <a:gd name="connsiteY11" fmla="*/ 4464699 h 5952932"/>
                <a:gd name="connsiteX12" fmla="*/ 1488233 w 5952931"/>
                <a:gd name="connsiteY12" fmla="*/ 5952932 h 5952932"/>
                <a:gd name="connsiteX13" fmla="*/ 0 w 5952931"/>
                <a:gd name="connsiteY13" fmla="*/ 4464699 h 5952932"/>
                <a:gd name="connsiteX14" fmla="*/ 1336070 w 5952931"/>
                <a:gd name="connsiteY14" fmla="*/ 2984150 h 5952932"/>
                <a:gd name="connsiteX15" fmla="*/ 1446639 w 5952931"/>
                <a:gd name="connsiteY15" fmla="*/ 2978567 h 5952932"/>
                <a:gd name="connsiteX16" fmla="*/ 1446639 w 5952931"/>
                <a:gd name="connsiteY16" fmla="*/ 2974366 h 5952932"/>
                <a:gd name="connsiteX17" fmla="*/ 1336070 w 5952931"/>
                <a:gd name="connsiteY17" fmla="*/ 2968783 h 5952932"/>
                <a:gd name="connsiteX18" fmla="*/ 0 w 5952931"/>
                <a:gd name="connsiteY18" fmla="*/ 1488233 h 5952932"/>
                <a:gd name="connsiteX19" fmla="*/ 1488233 w 5952931"/>
                <a:gd name="connsiteY19" fmla="*/ 0 h 595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52931" h="5952932">
                  <a:moveTo>
                    <a:pt x="1488233" y="0"/>
                  </a:moveTo>
                  <a:cubicBezTo>
                    <a:pt x="2258791" y="0"/>
                    <a:pt x="2892571" y="585620"/>
                    <a:pt x="2968783" y="1336070"/>
                  </a:cubicBezTo>
                  <a:lnTo>
                    <a:pt x="2976243" y="1483809"/>
                  </a:lnTo>
                  <a:lnTo>
                    <a:pt x="2976691" y="1483809"/>
                  </a:lnTo>
                  <a:lnTo>
                    <a:pt x="2976467" y="1488233"/>
                  </a:lnTo>
                  <a:cubicBezTo>
                    <a:pt x="2976467" y="2310161"/>
                    <a:pt x="3642771" y="2976466"/>
                    <a:pt x="4464699" y="2976466"/>
                  </a:cubicBezTo>
                  <a:cubicBezTo>
                    <a:pt x="5286627" y="2976466"/>
                    <a:pt x="5952931" y="3642771"/>
                    <a:pt x="5952931" y="4464699"/>
                  </a:cubicBezTo>
                  <a:cubicBezTo>
                    <a:pt x="5952931" y="5286627"/>
                    <a:pt x="5286627" y="5952932"/>
                    <a:pt x="4464699" y="5952932"/>
                  </a:cubicBezTo>
                  <a:cubicBezTo>
                    <a:pt x="3642771" y="5952932"/>
                    <a:pt x="2976467" y="5286627"/>
                    <a:pt x="2976467" y="4464699"/>
                  </a:cubicBezTo>
                  <a:cubicBezTo>
                    <a:pt x="2976541" y="4463224"/>
                    <a:pt x="2976615" y="4461750"/>
                    <a:pt x="2976691" y="4460275"/>
                  </a:cubicBezTo>
                  <a:lnTo>
                    <a:pt x="2976243" y="4460275"/>
                  </a:lnTo>
                  <a:cubicBezTo>
                    <a:pt x="2976317" y="4461750"/>
                    <a:pt x="2976391" y="4463224"/>
                    <a:pt x="2976467" y="4464699"/>
                  </a:cubicBezTo>
                  <a:cubicBezTo>
                    <a:pt x="2976467" y="5286627"/>
                    <a:pt x="2310161" y="5952932"/>
                    <a:pt x="1488233" y="5952932"/>
                  </a:cubicBezTo>
                  <a:cubicBezTo>
                    <a:pt x="666305" y="5952932"/>
                    <a:pt x="0" y="5286627"/>
                    <a:pt x="0" y="4464699"/>
                  </a:cubicBezTo>
                  <a:cubicBezTo>
                    <a:pt x="0" y="3694142"/>
                    <a:pt x="585620" y="3060362"/>
                    <a:pt x="1336070" y="2984150"/>
                  </a:cubicBezTo>
                  <a:lnTo>
                    <a:pt x="1446639" y="2978567"/>
                  </a:lnTo>
                  <a:lnTo>
                    <a:pt x="1446639" y="2974366"/>
                  </a:lnTo>
                  <a:lnTo>
                    <a:pt x="1336070" y="2968783"/>
                  </a:lnTo>
                  <a:cubicBezTo>
                    <a:pt x="585620" y="2892570"/>
                    <a:pt x="0" y="2258791"/>
                    <a:pt x="0" y="1488233"/>
                  </a:cubicBezTo>
                  <a:cubicBezTo>
                    <a:pt x="0" y="666305"/>
                    <a:pt x="666305" y="0"/>
                    <a:pt x="1488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Vapaamuotoinen: Muoto 32">
              <a:extLst>
                <a:ext uri="{FF2B5EF4-FFF2-40B4-BE49-F238E27FC236}">
                  <a16:creationId xmlns:a16="http://schemas.microsoft.com/office/drawing/2014/main" id="{C6CADF0B-F720-4D38-B14D-90152E068AD9}"/>
                </a:ext>
              </a:extLst>
            </p:cNvPr>
            <p:cNvSpPr/>
            <p:nvPr/>
          </p:nvSpPr>
          <p:spPr>
            <a:xfrm rot="16200000">
              <a:off x="6669275" y="-121218"/>
              <a:ext cx="2847361" cy="4271004"/>
            </a:xfrm>
            <a:custGeom>
              <a:avLst/>
              <a:gdLst>
                <a:gd name="connsiteX0" fmla="*/ 1488233 w 2976466"/>
                <a:gd name="connsiteY0" fmla="*/ 0 h 4464661"/>
                <a:gd name="connsiteX1" fmla="*/ 2976466 w 2976466"/>
                <a:gd name="connsiteY1" fmla="*/ 1488233 h 4464661"/>
                <a:gd name="connsiteX2" fmla="*/ 1640396 w 2976466"/>
                <a:gd name="connsiteY2" fmla="*/ 2968783 h 4464661"/>
                <a:gd name="connsiteX3" fmla="*/ 1492899 w 2976466"/>
                <a:gd name="connsiteY3" fmla="*/ 2976231 h 4464661"/>
                <a:gd name="connsiteX4" fmla="*/ 1492899 w 2976466"/>
                <a:gd name="connsiteY4" fmla="*/ 2976703 h 4464661"/>
                <a:gd name="connsiteX5" fmla="*/ 1488232 w 2976466"/>
                <a:gd name="connsiteY5" fmla="*/ 2976467 h 4464661"/>
                <a:gd name="connsiteX6" fmla="*/ 7683 w 2976466"/>
                <a:gd name="connsiteY6" fmla="*/ 4312537 h 4464661"/>
                <a:gd name="connsiteX7" fmla="*/ 1 w 2976466"/>
                <a:gd name="connsiteY7" fmla="*/ 4464661 h 4464661"/>
                <a:gd name="connsiteX8" fmla="*/ 1 w 2976466"/>
                <a:gd name="connsiteY8" fmla="*/ 1502230 h 4464661"/>
                <a:gd name="connsiteX9" fmla="*/ 707 w 2976466"/>
                <a:gd name="connsiteY9" fmla="*/ 1502230 h 4464661"/>
                <a:gd name="connsiteX10" fmla="*/ 0 w 2976466"/>
                <a:gd name="connsiteY10" fmla="*/ 1488233 h 4464661"/>
                <a:gd name="connsiteX11" fmla="*/ 1488233 w 2976466"/>
                <a:gd name="connsiteY11" fmla="*/ 0 h 446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6466" h="4464661">
                  <a:moveTo>
                    <a:pt x="1488233" y="0"/>
                  </a:moveTo>
                  <a:cubicBezTo>
                    <a:pt x="2310161" y="0"/>
                    <a:pt x="2976466" y="666305"/>
                    <a:pt x="2976466" y="1488233"/>
                  </a:cubicBezTo>
                  <a:cubicBezTo>
                    <a:pt x="2976466" y="2258791"/>
                    <a:pt x="2390847" y="2892570"/>
                    <a:pt x="1640396" y="2968783"/>
                  </a:cubicBezTo>
                  <a:lnTo>
                    <a:pt x="1492899" y="2976231"/>
                  </a:lnTo>
                  <a:lnTo>
                    <a:pt x="1492899" y="2976703"/>
                  </a:lnTo>
                  <a:lnTo>
                    <a:pt x="1488232" y="2976467"/>
                  </a:lnTo>
                  <a:cubicBezTo>
                    <a:pt x="717675" y="2976467"/>
                    <a:pt x="83895" y="3562087"/>
                    <a:pt x="7683" y="4312537"/>
                  </a:cubicBezTo>
                  <a:lnTo>
                    <a:pt x="1" y="4464661"/>
                  </a:lnTo>
                  <a:lnTo>
                    <a:pt x="1" y="1502230"/>
                  </a:lnTo>
                  <a:lnTo>
                    <a:pt x="707" y="1502230"/>
                  </a:lnTo>
                  <a:lnTo>
                    <a:pt x="0" y="1488233"/>
                  </a:lnTo>
                  <a:cubicBezTo>
                    <a:pt x="0" y="666305"/>
                    <a:pt x="666305" y="0"/>
                    <a:pt x="1488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7861EC18-4903-4406-B9AC-70624CAC5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t="14094" r="13466" b="20503"/>
          <a:stretch/>
        </p:blipFill>
        <p:spPr>
          <a:xfrm rot="10800000">
            <a:off x="3543654" y="589448"/>
            <a:ext cx="2614731" cy="2565158"/>
          </a:xfrm>
          <a:prstGeom prst="rect">
            <a:avLst/>
          </a:prstGeom>
        </p:spPr>
      </p:pic>
      <p:sp>
        <p:nvSpPr>
          <p:cNvPr id="34" name="Sisällön paikkamerkki 2">
            <a:extLst>
              <a:ext uri="{FF2B5EF4-FFF2-40B4-BE49-F238E27FC236}">
                <a16:creationId xmlns:a16="http://schemas.microsoft.com/office/drawing/2014/main" id="{8AED0104-5093-4A25-B8EA-C35A09F1C804}"/>
              </a:ext>
            </a:extLst>
          </p:cNvPr>
          <p:cNvSpPr txBox="1">
            <a:spLocks/>
          </p:cNvSpPr>
          <p:nvPr/>
        </p:nvSpPr>
        <p:spPr>
          <a:xfrm>
            <a:off x="3722309" y="967216"/>
            <a:ext cx="2193836" cy="477886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Yhteistyö-kumppanien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</a:t>
            </a: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3C6065A7-DE13-4753-95F6-17FE42BE90B9}"/>
              </a:ext>
            </a:extLst>
          </p:cNvPr>
          <p:cNvSpPr txBox="1">
            <a:spLocks/>
          </p:cNvSpPr>
          <p:nvPr/>
        </p:nvSpPr>
        <p:spPr>
          <a:xfrm>
            <a:off x="1010458" y="3902952"/>
            <a:ext cx="2305397" cy="1132894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jälkeen</a:t>
            </a:r>
          </a:p>
        </p:txBody>
      </p:sp>
      <p:sp>
        <p:nvSpPr>
          <p:cNvPr id="36" name="Sisällön paikkamerkki 2">
            <a:extLst>
              <a:ext uri="{FF2B5EF4-FFF2-40B4-BE49-F238E27FC236}">
                <a16:creationId xmlns:a16="http://schemas.microsoft.com/office/drawing/2014/main" id="{F8C7CF83-D92F-4487-98E0-D71645A471A5}"/>
              </a:ext>
            </a:extLst>
          </p:cNvPr>
          <p:cNvSpPr txBox="1">
            <a:spLocks/>
          </p:cNvSpPr>
          <p:nvPr/>
        </p:nvSpPr>
        <p:spPr>
          <a:xfrm>
            <a:off x="3636365" y="4019139"/>
            <a:ext cx="2030072" cy="61178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tapaamisessa</a:t>
            </a:r>
          </a:p>
        </p:txBody>
      </p:sp>
      <p:sp>
        <p:nvSpPr>
          <p:cNvPr id="39" name="Sisällön paikkamerkki 2">
            <a:extLst>
              <a:ext uri="{FF2B5EF4-FFF2-40B4-BE49-F238E27FC236}">
                <a16:creationId xmlns:a16="http://schemas.microsoft.com/office/drawing/2014/main" id="{80520E0B-EC1E-4B9D-AAC8-A5BD4F1A1903}"/>
              </a:ext>
            </a:extLst>
          </p:cNvPr>
          <p:cNvSpPr txBox="1">
            <a:spLocks/>
          </p:cNvSpPr>
          <p:nvPr/>
        </p:nvSpPr>
        <p:spPr>
          <a:xfrm>
            <a:off x="884047" y="1523512"/>
            <a:ext cx="2558217" cy="77111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Valmistautuminen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asiakkaan kanssa</a:t>
            </a:r>
          </a:p>
        </p:txBody>
      </p:sp>
      <p:sp>
        <p:nvSpPr>
          <p:cNvPr id="48" name="Google Shape;368;p59">
            <a:extLst>
              <a:ext uri="{FF2B5EF4-FFF2-40B4-BE49-F238E27FC236}">
                <a16:creationId xmlns:a16="http://schemas.microsoft.com/office/drawing/2014/main" id="{0736C0F3-9773-440A-BCC5-9E46A1A622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0703" y="977558"/>
            <a:ext cx="5072209" cy="923925"/>
          </a:xfrm>
        </p:spPr>
        <p:txBody>
          <a:bodyPr/>
          <a:lstStyle/>
          <a:p>
            <a:r>
              <a:rPr lang="en-GB" dirty="0"/>
              <a:t>Systeeminen työskentely </a:t>
            </a:r>
            <a:br>
              <a:rPr lang="en-GB" dirty="0"/>
            </a:br>
            <a:r>
              <a:rPr lang="en-GB" dirty="0"/>
              <a:t>Minun tiimissäni – 2.</a:t>
            </a:r>
          </a:p>
        </p:txBody>
      </p:sp>
    </p:spTree>
    <p:extLst>
      <p:ext uri="{BB962C8B-B14F-4D97-AF65-F5344CB8AC3E}">
        <p14:creationId xmlns:p14="http://schemas.microsoft.com/office/powerpoint/2010/main" val="15160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D09E3FAC-4613-4B57-A950-25AE78B5A0CD}"/>
              </a:ext>
            </a:extLst>
          </p:cNvPr>
          <p:cNvSpPr txBox="1">
            <a:spLocks/>
          </p:cNvSpPr>
          <p:nvPr/>
        </p:nvSpPr>
        <p:spPr>
          <a:xfrm>
            <a:off x="6489351" y="1562012"/>
            <a:ext cx="5300887" cy="2378294"/>
          </a:xfrm>
          <a:prstGeom prst="rect">
            <a:avLst/>
          </a:prstGeom>
        </p:spPr>
        <p:txBody>
          <a:bodyPr vert="horz" wrap="square" lIns="36000" tIns="36000" rIns="36000" bIns="3600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Käydään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 aluksi läpi tapaamisen tavoite.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Fokus 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asiakkaalle tärkeissä ydinasioissa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/>
              </a:rPr>
              <a:t>.</a:t>
            </a:r>
            <a:r>
              <a:rPr lang="fi-FI" sz="2000">
                <a:solidFill>
                  <a:srgbClr val="333333"/>
                </a:solidFill>
                <a:ea typeface="Calibri" panose="020F0502020204030204" pitchFamily="34" charset="0"/>
                <a:cs typeface="Times New Roman"/>
              </a:rPr>
              <a:t> Tässä voidaan hyödyntää asiakaskorttia.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Calibri" panose="020F0502020204030204" pitchFamily="34" charset="0"/>
              <a:cs typeface="Times New Roman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Huolehditaan hyvästä kohtaamisesta.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Tehdään konkreettinen 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monialainen suunnitelma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, jossa on selkeästi sovitut vastuut.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Sovitaan yhteyshenkilö ja yhteydenpidon tapa. 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00A5DB54-6767-4764-B84F-7E92FEA2EA92}"/>
              </a:ext>
            </a:extLst>
          </p:cNvPr>
          <p:cNvSpPr/>
          <p:nvPr/>
        </p:nvSpPr>
        <p:spPr>
          <a:xfrm>
            <a:off x="7201190" y="6174744"/>
            <a:ext cx="47472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Mukaelma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THL:n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mallista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Systeeminen lastensuojelu </a:t>
            </a:r>
            <a:br>
              <a:rPr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mbria"/>
                <a:cs typeface="Cambria"/>
              </a:rPr>
            </a:b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monitoimijaisuuden ja osallisuuden varmistavana verkostotyönä</a:t>
            </a:r>
            <a:endParaRPr lang="fi-FI" sz="1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0E6D2675-6654-43EC-AC2C-86498F0CD3F1}"/>
              </a:ext>
            </a:extLst>
          </p:cNvPr>
          <p:cNvSpPr txBox="1">
            <a:spLocks/>
          </p:cNvSpPr>
          <p:nvPr/>
        </p:nvSpPr>
        <p:spPr>
          <a:xfrm>
            <a:off x="3708330" y="1641246"/>
            <a:ext cx="2193836" cy="477886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Yhteistyökumppanien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</a:t>
            </a:r>
          </a:p>
        </p:txBody>
      </p:sp>
      <p:sp>
        <p:nvSpPr>
          <p:cNvPr id="36" name="Sisällön paikkamerkki 2">
            <a:extLst>
              <a:ext uri="{FF2B5EF4-FFF2-40B4-BE49-F238E27FC236}">
                <a16:creationId xmlns:a16="http://schemas.microsoft.com/office/drawing/2014/main" id="{226A7041-2611-40F3-BC43-819AEC62BDBB}"/>
              </a:ext>
            </a:extLst>
          </p:cNvPr>
          <p:cNvSpPr txBox="1">
            <a:spLocks/>
          </p:cNvSpPr>
          <p:nvPr/>
        </p:nvSpPr>
        <p:spPr>
          <a:xfrm>
            <a:off x="1164305" y="3901806"/>
            <a:ext cx="2305397" cy="1132894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jälkeen</a:t>
            </a:r>
          </a:p>
        </p:txBody>
      </p:sp>
      <p:sp>
        <p:nvSpPr>
          <p:cNvPr id="37" name="Sisällön paikkamerkki 2">
            <a:extLst>
              <a:ext uri="{FF2B5EF4-FFF2-40B4-BE49-F238E27FC236}">
                <a16:creationId xmlns:a16="http://schemas.microsoft.com/office/drawing/2014/main" id="{DDE3B056-06EA-4095-A842-430F18F76E7E}"/>
              </a:ext>
            </a:extLst>
          </p:cNvPr>
          <p:cNvSpPr txBox="1">
            <a:spLocks/>
          </p:cNvSpPr>
          <p:nvPr/>
        </p:nvSpPr>
        <p:spPr>
          <a:xfrm>
            <a:off x="3790212" y="4017993"/>
            <a:ext cx="2030072" cy="61178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tapaamisessa</a:t>
            </a:r>
          </a:p>
        </p:txBody>
      </p:sp>
      <p:sp>
        <p:nvSpPr>
          <p:cNvPr id="47" name="Vapaamuotoinen: Muoto 46">
            <a:extLst>
              <a:ext uri="{FF2B5EF4-FFF2-40B4-BE49-F238E27FC236}">
                <a16:creationId xmlns:a16="http://schemas.microsoft.com/office/drawing/2014/main" id="{234A3F8D-B36B-4E93-82DF-B5F6FF43B2C7}"/>
              </a:ext>
            </a:extLst>
          </p:cNvPr>
          <p:cNvSpPr/>
          <p:nvPr/>
        </p:nvSpPr>
        <p:spPr>
          <a:xfrm rot="5400000">
            <a:off x="943320" y="881308"/>
            <a:ext cx="4902883" cy="4902884"/>
          </a:xfrm>
          <a:custGeom>
            <a:avLst/>
            <a:gdLst>
              <a:gd name="connsiteX0" fmla="*/ 1488233 w 5952931"/>
              <a:gd name="connsiteY0" fmla="*/ 0 h 5952932"/>
              <a:gd name="connsiteX1" fmla="*/ 2968783 w 5952931"/>
              <a:gd name="connsiteY1" fmla="*/ 1336070 h 5952932"/>
              <a:gd name="connsiteX2" fmla="*/ 2976243 w 5952931"/>
              <a:gd name="connsiteY2" fmla="*/ 1483809 h 5952932"/>
              <a:gd name="connsiteX3" fmla="*/ 2976691 w 5952931"/>
              <a:gd name="connsiteY3" fmla="*/ 1483809 h 5952932"/>
              <a:gd name="connsiteX4" fmla="*/ 2976467 w 5952931"/>
              <a:gd name="connsiteY4" fmla="*/ 1488233 h 5952932"/>
              <a:gd name="connsiteX5" fmla="*/ 4464699 w 5952931"/>
              <a:gd name="connsiteY5" fmla="*/ 2976466 h 5952932"/>
              <a:gd name="connsiteX6" fmla="*/ 5952931 w 5952931"/>
              <a:gd name="connsiteY6" fmla="*/ 4464699 h 5952932"/>
              <a:gd name="connsiteX7" fmla="*/ 4464699 w 5952931"/>
              <a:gd name="connsiteY7" fmla="*/ 5952932 h 5952932"/>
              <a:gd name="connsiteX8" fmla="*/ 2976467 w 5952931"/>
              <a:gd name="connsiteY8" fmla="*/ 4464699 h 5952932"/>
              <a:gd name="connsiteX9" fmla="*/ 2976691 w 5952931"/>
              <a:gd name="connsiteY9" fmla="*/ 4460275 h 5952932"/>
              <a:gd name="connsiteX10" fmla="*/ 2976243 w 5952931"/>
              <a:gd name="connsiteY10" fmla="*/ 4460275 h 5952932"/>
              <a:gd name="connsiteX11" fmla="*/ 2976467 w 5952931"/>
              <a:gd name="connsiteY11" fmla="*/ 4464699 h 5952932"/>
              <a:gd name="connsiteX12" fmla="*/ 1488233 w 5952931"/>
              <a:gd name="connsiteY12" fmla="*/ 5952932 h 5952932"/>
              <a:gd name="connsiteX13" fmla="*/ 0 w 5952931"/>
              <a:gd name="connsiteY13" fmla="*/ 4464699 h 5952932"/>
              <a:gd name="connsiteX14" fmla="*/ 1336070 w 5952931"/>
              <a:gd name="connsiteY14" fmla="*/ 2984150 h 5952932"/>
              <a:gd name="connsiteX15" fmla="*/ 1446639 w 5952931"/>
              <a:gd name="connsiteY15" fmla="*/ 2978567 h 5952932"/>
              <a:gd name="connsiteX16" fmla="*/ 1446639 w 5952931"/>
              <a:gd name="connsiteY16" fmla="*/ 2974366 h 5952932"/>
              <a:gd name="connsiteX17" fmla="*/ 1336070 w 5952931"/>
              <a:gd name="connsiteY17" fmla="*/ 2968783 h 5952932"/>
              <a:gd name="connsiteX18" fmla="*/ 0 w 5952931"/>
              <a:gd name="connsiteY18" fmla="*/ 1488233 h 5952932"/>
              <a:gd name="connsiteX19" fmla="*/ 1488233 w 5952931"/>
              <a:gd name="connsiteY19" fmla="*/ 0 h 595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52931" h="5952932">
                <a:moveTo>
                  <a:pt x="1488233" y="0"/>
                </a:moveTo>
                <a:cubicBezTo>
                  <a:pt x="2258791" y="0"/>
                  <a:pt x="2892571" y="585620"/>
                  <a:pt x="2968783" y="1336070"/>
                </a:cubicBezTo>
                <a:lnTo>
                  <a:pt x="2976243" y="1483809"/>
                </a:lnTo>
                <a:lnTo>
                  <a:pt x="2976691" y="1483809"/>
                </a:lnTo>
                <a:lnTo>
                  <a:pt x="2976467" y="1488233"/>
                </a:lnTo>
                <a:cubicBezTo>
                  <a:pt x="2976467" y="2310161"/>
                  <a:pt x="3642771" y="2976466"/>
                  <a:pt x="4464699" y="2976466"/>
                </a:cubicBezTo>
                <a:cubicBezTo>
                  <a:pt x="5286627" y="2976466"/>
                  <a:pt x="5952931" y="3642771"/>
                  <a:pt x="5952931" y="4464699"/>
                </a:cubicBezTo>
                <a:cubicBezTo>
                  <a:pt x="5952931" y="5286627"/>
                  <a:pt x="5286627" y="5952932"/>
                  <a:pt x="4464699" y="5952932"/>
                </a:cubicBezTo>
                <a:cubicBezTo>
                  <a:pt x="3642771" y="5952932"/>
                  <a:pt x="2976467" y="5286627"/>
                  <a:pt x="2976467" y="4464699"/>
                </a:cubicBezTo>
                <a:cubicBezTo>
                  <a:pt x="2976541" y="4463224"/>
                  <a:pt x="2976615" y="4461750"/>
                  <a:pt x="2976691" y="4460275"/>
                </a:cubicBezTo>
                <a:lnTo>
                  <a:pt x="2976243" y="4460275"/>
                </a:lnTo>
                <a:cubicBezTo>
                  <a:pt x="2976317" y="4461750"/>
                  <a:pt x="2976391" y="4463224"/>
                  <a:pt x="2976467" y="4464699"/>
                </a:cubicBezTo>
                <a:cubicBezTo>
                  <a:pt x="2976467" y="5286627"/>
                  <a:pt x="2310161" y="5952932"/>
                  <a:pt x="1488233" y="5952932"/>
                </a:cubicBezTo>
                <a:cubicBezTo>
                  <a:pt x="666305" y="5952932"/>
                  <a:pt x="0" y="5286627"/>
                  <a:pt x="0" y="4464699"/>
                </a:cubicBezTo>
                <a:cubicBezTo>
                  <a:pt x="0" y="3694142"/>
                  <a:pt x="585620" y="3060362"/>
                  <a:pt x="1336070" y="2984150"/>
                </a:cubicBezTo>
                <a:lnTo>
                  <a:pt x="1446639" y="2978567"/>
                </a:lnTo>
                <a:lnTo>
                  <a:pt x="1446639" y="2974366"/>
                </a:lnTo>
                <a:lnTo>
                  <a:pt x="1336070" y="2968783"/>
                </a:lnTo>
                <a:cubicBezTo>
                  <a:pt x="585620" y="2892570"/>
                  <a:pt x="0" y="2258791"/>
                  <a:pt x="0" y="1488233"/>
                </a:cubicBezTo>
                <a:cubicBezTo>
                  <a:pt x="0" y="666305"/>
                  <a:pt x="666305" y="0"/>
                  <a:pt x="14882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Vapaamuotoinen: Muoto 47">
            <a:extLst>
              <a:ext uri="{FF2B5EF4-FFF2-40B4-BE49-F238E27FC236}">
                <a16:creationId xmlns:a16="http://schemas.microsoft.com/office/drawing/2014/main" id="{AA5A1195-8C51-4CB8-92A8-51E5241C82F0}"/>
              </a:ext>
            </a:extLst>
          </p:cNvPr>
          <p:cNvSpPr/>
          <p:nvPr/>
        </p:nvSpPr>
        <p:spPr>
          <a:xfrm rot="5400000">
            <a:off x="2716262" y="2620929"/>
            <a:ext cx="2847361" cy="4271004"/>
          </a:xfrm>
          <a:custGeom>
            <a:avLst/>
            <a:gdLst>
              <a:gd name="connsiteX0" fmla="*/ 1488233 w 2976466"/>
              <a:gd name="connsiteY0" fmla="*/ 0 h 4464661"/>
              <a:gd name="connsiteX1" fmla="*/ 2976466 w 2976466"/>
              <a:gd name="connsiteY1" fmla="*/ 1488233 h 4464661"/>
              <a:gd name="connsiteX2" fmla="*/ 1640396 w 2976466"/>
              <a:gd name="connsiteY2" fmla="*/ 2968783 h 4464661"/>
              <a:gd name="connsiteX3" fmla="*/ 1492899 w 2976466"/>
              <a:gd name="connsiteY3" fmla="*/ 2976231 h 4464661"/>
              <a:gd name="connsiteX4" fmla="*/ 1492899 w 2976466"/>
              <a:gd name="connsiteY4" fmla="*/ 2976703 h 4464661"/>
              <a:gd name="connsiteX5" fmla="*/ 1488232 w 2976466"/>
              <a:gd name="connsiteY5" fmla="*/ 2976467 h 4464661"/>
              <a:gd name="connsiteX6" fmla="*/ 7683 w 2976466"/>
              <a:gd name="connsiteY6" fmla="*/ 4312537 h 4464661"/>
              <a:gd name="connsiteX7" fmla="*/ 1 w 2976466"/>
              <a:gd name="connsiteY7" fmla="*/ 4464661 h 4464661"/>
              <a:gd name="connsiteX8" fmla="*/ 1 w 2976466"/>
              <a:gd name="connsiteY8" fmla="*/ 1502230 h 4464661"/>
              <a:gd name="connsiteX9" fmla="*/ 707 w 2976466"/>
              <a:gd name="connsiteY9" fmla="*/ 1502230 h 4464661"/>
              <a:gd name="connsiteX10" fmla="*/ 0 w 2976466"/>
              <a:gd name="connsiteY10" fmla="*/ 1488233 h 4464661"/>
              <a:gd name="connsiteX11" fmla="*/ 1488233 w 2976466"/>
              <a:gd name="connsiteY11" fmla="*/ 0 h 446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6466" h="4464661">
                <a:moveTo>
                  <a:pt x="1488233" y="0"/>
                </a:moveTo>
                <a:cubicBezTo>
                  <a:pt x="2310161" y="0"/>
                  <a:pt x="2976466" y="666305"/>
                  <a:pt x="2976466" y="1488233"/>
                </a:cubicBezTo>
                <a:cubicBezTo>
                  <a:pt x="2976466" y="2258791"/>
                  <a:pt x="2390847" y="2892570"/>
                  <a:pt x="1640396" y="2968783"/>
                </a:cubicBezTo>
                <a:lnTo>
                  <a:pt x="1492899" y="2976231"/>
                </a:lnTo>
                <a:lnTo>
                  <a:pt x="1492899" y="2976703"/>
                </a:lnTo>
                <a:lnTo>
                  <a:pt x="1488232" y="2976467"/>
                </a:lnTo>
                <a:cubicBezTo>
                  <a:pt x="717675" y="2976467"/>
                  <a:pt x="83895" y="3562087"/>
                  <a:pt x="7683" y="4312537"/>
                </a:cubicBezTo>
                <a:lnTo>
                  <a:pt x="1" y="4464661"/>
                </a:lnTo>
                <a:lnTo>
                  <a:pt x="1" y="1502230"/>
                </a:lnTo>
                <a:lnTo>
                  <a:pt x="707" y="1502230"/>
                </a:lnTo>
                <a:lnTo>
                  <a:pt x="0" y="1488233"/>
                </a:lnTo>
                <a:cubicBezTo>
                  <a:pt x="0" y="666305"/>
                  <a:pt x="666305" y="0"/>
                  <a:pt x="1488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30B55503-6772-4E85-B39A-DDF1D6B1F655}"/>
              </a:ext>
            </a:extLst>
          </p:cNvPr>
          <p:cNvSpPr txBox="1">
            <a:spLocks/>
          </p:cNvSpPr>
          <p:nvPr/>
        </p:nvSpPr>
        <p:spPr>
          <a:xfrm>
            <a:off x="1010458" y="3902952"/>
            <a:ext cx="2305397" cy="1132894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tapaamisen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jälkeen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C517BA5-D0A0-40EE-B4E9-0FD43B053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13381" r="13226" b="20630"/>
          <a:stretch/>
        </p:blipFill>
        <p:spPr>
          <a:xfrm rot="16200000">
            <a:off x="3555268" y="3457547"/>
            <a:ext cx="2582237" cy="2589243"/>
          </a:xfrm>
          <a:prstGeom prst="rect">
            <a:avLst/>
          </a:prstGeom>
        </p:spPr>
      </p:pic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81484AB5-9174-42BF-86E5-5F103778C0C4}"/>
              </a:ext>
            </a:extLst>
          </p:cNvPr>
          <p:cNvSpPr txBox="1">
            <a:spLocks/>
          </p:cNvSpPr>
          <p:nvPr/>
        </p:nvSpPr>
        <p:spPr>
          <a:xfrm>
            <a:off x="3891519" y="3901806"/>
            <a:ext cx="2030072" cy="61178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tapaamisessa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39DAAEF9-7820-4A74-ACA0-A6CEC4296641}"/>
              </a:ext>
            </a:extLst>
          </p:cNvPr>
          <p:cNvSpPr txBox="1">
            <a:spLocks/>
          </p:cNvSpPr>
          <p:nvPr/>
        </p:nvSpPr>
        <p:spPr>
          <a:xfrm>
            <a:off x="884047" y="1523512"/>
            <a:ext cx="2558217" cy="77111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Valmistautuminen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asiakkaan kanssa</a:t>
            </a:r>
          </a:p>
        </p:txBody>
      </p:sp>
      <p:sp>
        <p:nvSpPr>
          <p:cNvPr id="53" name="Sisällön paikkamerkki 2">
            <a:extLst>
              <a:ext uri="{FF2B5EF4-FFF2-40B4-BE49-F238E27FC236}">
                <a16:creationId xmlns:a16="http://schemas.microsoft.com/office/drawing/2014/main" id="{E2670554-BC3C-4049-8CEE-4DC9B4DAE53B}"/>
              </a:ext>
            </a:extLst>
          </p:cNvPr>
          <p:cNvSpPr txBox="1">
            <a:spLocks/>
          </p:cNvSpPr>
          <p:nvPr/>
        </p:nvSpPr>
        <p:spPr>
          <a:xfrm>
            <a:off x="3551765" y="1516121"/>
            <a:ext cx="2193836" cy="477886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Yhteistyökumppanien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</a:t>
            </a:r>
          </a:p>
        </p:txBody>
      </p:sp>
      <p:sp>
        <p:nvSpPr>
          <p:cNvPr id="54" name="Google Shape;368;p59">
            <a:extLst>
              <a:ext uri="{FF2B5EF4-FFF2-40B4-BE49-F238E27FC236}">
                <a16:creationId xmlns:a16="http://schemas.microsoft.com/office/drawing/2014/main" id="{A6AD48BD-DB81-4375-98DC-B58BBD6DF97D}"/>
              </a:ext>
            </a:extLst>
          </p:cNvPr>
          <p:cNvSpPr txBox="1">
            <a:spLocks/>
          </p:cNvSpPr>
          <p:nvPr/>
        </p:nvSpPr>
        <p:spPr>
          <a:xfrm>
            <a:off x="6570703" y="977558"/>
            <a:ext cx="5072209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+mj-cs"/>
              </a:defRPr>
            </a:lvl1pPr>
          </a:lstStyle>
          <a:p>
            <a:r>
              <a:rPr lang="en-GB" dirty="0"/>
              <a:t>Systeeminen työskentely </a:t>
            </a:r>
            <a:br>
              <a:rPr lang="en-GB" dirty="0"/>
            </a:br>
            <a:r>
              <a:rPr lang="en-GB" dirty="0"/>
              <a:t>Minun tiimissäni – 3.</a:t>
            </a:r>
          </a:p>
        </p:txBody>
      </p:sp>
    </p:spTree>
    <p:extLst>
      <p:ext uri="{BB962C8B-B14F-4D97-AF65-F5344CB8AC3E}">
        <p14:creationId xmlns:p14="http://schemas.microsoft.com/office/powerpoint/2010/main" val="28736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isällön paikkamerkki 2">
            <a:extLst>
              <a:ext uri="{FF2B5EF4-FFF2-40B4-BE49-F238E27FC236}">
                <a16:creationId xmlns:a16="http://schemas.microsoft.com/office/drawing/2014/main" id="{7D112327-DA45-4E3A-993B-1375ADB0DBE0}"/>
              </a:ext>
            </a:extLst>
          </p:cNvPr>
          <p:cNvSpPr txBox="1">
            <a:spLocks/>
          </p:cNvSpPr>
          <p:nvPr/>
        </p:nvSpPr>
        <p:spPr>
          <a:xfrm>
            <a:off x="3450598" y="1641246"/>
            <a:ext cx="2193836" cy="477886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Yhteistyökumppanien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</a:t>
            </a:r>
          </a:p>
        </p:txBody>
      </p:sp>
      <p:sp>
        <p:nvSpPr>
          <p:cNvPr id="37" name="Sisällön paikkamerkki 2">
            <a:extLst>
              <a:ext uri="{FF2B5EF4-FFF2-40B4-BE49-F238E27FC236}">
                <a16:creationId xmlns:a16="http://schemas.microsoft.com/office/drawing/2014/main" id="{45967444-3294-43E5-9664-CAD9D3FFEC91}"/>
              </a:ext>
            </a:extLst>
          </p:cNvPr>
          <p:cNvSpPr txBox="1">
            <a:spLocks/>
          </p:cNvSpPr>
          <p:nvPr/>
        </p:nvSpPr>
        <p:spPr>
          <a:xfrm>
            <a:off x="3532480" y="4017993"/>
            <a:ext cx="2030072" cy="61178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tapaamisessa</a:t>
            </a:r>
          </a:p>
        </p:txBody>
      </p:sp>
      <p:sp>
        <p:nvSpPr>
          <p:cNvPr id="42" name="Vapaamuotoinen: Muoto 41">
            <a:extLst>
              <a:ext uri="{FF2B5EF4-FFF2-40B4-BE49-F238E27FC236}">
                <a16:creationId xmlns:a16="http://schemas.microsoft.com/office/drawing/2014/main" id="{DB413BA7-726A-4FE1-9574-DC2D6ACF8862}"/>
              </a:ext>
            </a:extLst>
          </p:cNvPr>
          <p:cNvSpPr/>
          <p:nvPr/>
        </p:nvSpPr>
        <p:spPr>
          <a:xfrm rot="10800000">
            <a:off x="935384" y="881308"/>
            <a:ext cx="4902883" cy="4902884"/>
          </a:xfrm>
          <a:custGeom>
            <a:avLst/>
            <a:gdLst>
              <a:gd name="connsiteX0" fmla="*/ 1488233 w 5952931"/>
              <a:gd name="connsiteY0" fmla="*/ 0 h 5952932"/>
              <a:gd name="connsiteX1" fmla="*/ 2968783 w 5952931"/>
              <a:gd name="connsiteY1" fmla="*/ 1336070 h 5952932"/>
              <a:gd name="connsiteX2" fmla="*/ 2976243 w 5952931"/>
              <a:gd name="connsiteY2" fmla="*/ 1483809 h 5952932"/>
              <a:gd name="connsiteX3" fmla="*/ 2976691 w 5952931"/>
              <a:gd name="connsiteY3" fmla="*/ 1483809 h 5952932"/>
              <a:gd name="connsiteX4" fmla="*/ 2976467 w 5952931"/>
              <a:gd name="connsiteY4" fmla="*/ 1488233 h 5952932"/>
              <a:gd name="connsiteX5" fmla="*/ 4464699 w 5952931"/>
              <a:gd name="connsiteY5" fmla="*/ 2976466 h 5952932"/>
              <a:gd name="connsiteX6" fmla="*/ 5952931 w 5952931"/>
              <a:gd name="connsiteY6" fmla="*/ 4464699 h 5952932"/>
              <a:gd name="connsiteX7" fmla="*/ 4464699 w 5952931"/>
              <a:gd name="connsiteY7" fmla="*/ 5952932 h 5952932"/>
              <a:gd name="connsiteX8" fmla="*/ 2976467 w 5952931"/>
              <a:gd name="connsiteY8" fmla="*/ 4464699 h 5952932"/>
              <a:gd name="connsiteX9" fmla="*/ 2976691 w 5952931"/>
              <a:gd name="connsiteY9" fmla="*/ 4460275 h 5952932"/>
              <a:gd name="connsiteX10" fmla="*/ 2976243 w 5952931"/>
              <a:gd name="connsiteY10" fmla="*/ 4460275 h 5952932"/>
              <a:gd name="connsiteX11" fmla="*/ 2976467 w 5952931"/>
              <a:gd name="connsiteY11" fmla="*/ 4464699 h 5952932"/>
              <a:gd name="connsiteX12" fmla="*/ 1488233 w 5952931"/>
              <a:gd name="connsiteY12" fmla="*/ 5952932 h 5952932"/>
              <a:gd name="connsiteX13" fmla="*/ 0 w 5952931"/>
              <a:gd name="connsiteY13" fmla="*/ 4464699 h 5952932"/>
              <a:gd name="connsiteX14" fmla="*/ 1336070 w 5952931"/>
              <a:gd name="connsiteY14" fmla="*/ 2984150 h 5952932"/>
              <a:gd name="connsiteX15" fmla="*/ 1446639 w 5952931"/>
              <a:gd name="connsiteY15" fmla="*/ 2978567 h 5952932"/>
              <a:gd name="connsiteX16" fmla="*/ 1446639 w 5952931"/>
              <a:gd name="connsiteY16" fmla="*/ 2974366 h 5952932"/>
              <a:gd name="connsiteX17" fmla="*/ 1336070 w 5952931"/>
              <a:gd name="connsiteY17" fmla="*/ 2968783 h 5952932"/>
              <a:gd name="connsiteX18" fmla="*/ 0 w 5952931"/>
              <a:gd name="connsiteY18" fmla="*/ 1488233 h 5952932"/>
              <a:gd name="connsiteX19" fmla="*/ 1488233 w 5952931"/>
              <a:gd name="connsiteY19" fmla="*/ 0 h 595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52931" h="5952932">
                <a:moveTo>
                  <a:pt x="1488233" y="0"/>
                </a:moveTo>
                <a:cubicBezTo>
                  <a:pt x="2258791" y="0"/>
                  <a:pt x="2892571" y="585620"/>
                  <a:pt x="2968783" y="1336070"/>
                </a:cubicBezTo>
                <a:lnTo>
                  <a:pt x="2976243" y="1483809"/>
                </a:lnTo>
                <a:lnTo>
                  <a:pt x="2976691" y="1483809"/>
                </a:lnTo>
                <a:lnTo>
                  <a:pt x="2976467" y="1488233"/>
                </a:lnTo>
                <a:cubicBezTo>
                  <a:pt x="2976467" y="2310161"/>
                  <a:pt x="3642771" y="2976466"/>
                  <a:pt x="4464699" y="2976466"/>
                </a:cubicBezTo>
                <a:cubicBezTo>
                  <a:pt x="5286627" y="2976466"/>
                  <a:pt x="5952931" y="3642771"/>
                  <a:pt x="5952931" y="4464699"/>
                </a:cubicBezTo>
                <a:cubicBezTo>
                  <a:pt x="5952931" y="5286627"/>
                  <a:pt x="5286627" y="5952932"/>
                  <a:pt x="4464699" y="5952932"/>
                </a:cubicBezTo>
                <a:cubicBezTo>
                  <a:pt x="3642771" y="5952932"/>
                  <a:pt x="2976467" y="5286627"/>
                  <a:pt x="2976467" y="4464699"/>
                </a:cubicBezTo>
                <a:cubicBezTo>
                  <a:pt x="2976541" y="4463224"/>
                  <a:pt x="2976615" y="4461750"/>
                  <a:pt x="2976691" y="4460275"/>
                </a:cubicBezTo>
                <a:lnTo>
                  <a:pt x="2976243" y="4460275"/>
                </a:lnTo>
                <a:cubicBezTo>
                  <a:pt x="2976317" y="4461750"/>
                  <a:pt x="2976391" y="4463224"/>
                  <a:pt x="2976467" y="4464699"/>
                </a:cubicBezTo>
                <a:cubicBezTo>
                  <a:pt x="2976467" y="5286627"/>
                  <a:pt x="2310161" y="5952932"/>
                  <a:pt x="1488233" y="5952932"/>
                </a:cubicBezTo>
                <a:cubicBezTo>
                  <a:pt x="666305" y="5952932"/>
                  <a:pt x="0" y="5286627"/>
                  <a:pt x="0" y="4464699"/>
                </a:cubicBezTo>
                <a:cubicBezTo>
                  <a:pt x="0" y="3694142"/>
                  <a:pt x="585620" y="3060362"/>
                  <a:pt x="1336070" y="2984150"/>
                </a:cubicBezTo>
                <a:lnTo>
                  <a:pt x="1446639" y="2978567"/>
                </a:lnTo>
                <a:lnTo>
                  <a:pt x="1446639" y="2974366"/>
                </a:lnTo>
                <a:lnTo>
                  <a:pt x="1336070" y="2968783"/>
                </a:lnTo>
                <a:cubicBezTo>
                  <a:pt x="585620" y="2892570"/>
                  <a:pt x="0" y="2258791"/>
                  <a:pt x="0" y="1488233"/>
                </a:cubicBezTo>
                <a:cubicBezTo>
                  <a:pt x="0" y="666305"/>
                  <a:pt x="666305" y="0"/>
                  <a:pt x="14882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4FE5CCFF-0AEF-498B-9C58-93AE99B77F1D}"/>
              </a:ext>
            </a:extLst>
          </p:cNvPr>
          <p:cNvSpPr txBox="1">
            <a:spLocks/>
          </p:cNvSpPr>
          <p:nvPr/>
        </p:nvSpPr>
        <p:spPr>
          <a:xfrm>
            <a:off x="3551128" y="1516121"/>
            <a:ext cx="2193836" cy="477886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Yhteistyökumppanien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perehdytys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14978C45-332F-4266-97B9-63A6306DEA47}"/>
              </a:ext>
            </a:extLst>
          </p:cNvPr>
          <p:cNvSpPr txBox="1">
            <a:spLocks/>
          </p:cNvSpPr>
          <p:nvPr/>
        </p:nvSpPr>
        <p:spPr>
          <a:xfrm>
            <a:off x="3633010" y="4017993"/>
            <a:ext cx="2030072" cy="61178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tapaamisessa</a:t>
            </a:r>
          </a:p>
        </p:txBody>
      </p:sp>
      <p:sp>
        <p:nvSpPr>
          <p:cNvPr id="43" name="Vapaamuotoinen: Muoto 42">
            <a:extLst>
              <a:ext uri="{FF2B5EF4-FFF2-40B4-BE49-F238E27FC236}">
                <a16:creationId xmlns:a16="http://schemas.microsoft.com/office/drawing/2014/main" id="{78C23AC9-DB28-41B7-AB7A-24484379617F}"/>
              </a:ext>
            </a:extLst>
          </p:cNvPr>
          <p:cNvSpPr/>
          <p:nvPr/>
        </p:nvSpPr>
        <p:spPr>
          <a:xfrm rot="10800000">
            <a:off x="539464" y="1921859"/>
            <a:ext cx="2847361" cy="4271004"/>
          </a:xfrm>
          <a:custGeom>
            <a:avLst/>
            <a:gdLst>
              <a:gd name="connsiteX0" fmla="*/ 1488233 w 2976466"/>
              <a:gd name="connsiteY0" fmla="*/ 0 h 4464661"/>
              <a:gd name="connsiteX1" fmla="*/ 2976466 w 2976466"/>
              <a:gd name="connsiteY1" fmla="*/ 1488233 h 4464661"/>
              <a:gd name="connsiteX2" fmla="*/ 1640396 w 2976466"/>
              <a:gd name="connsiteY2" fmla="*/ 2968783 h 4464661"/>
              <a:gd name="connsiteX3" fmla="*/ 1492899 w 2976466"/>
              <a:gd name="connsiteY3" fmla="*/ 2976231 h 4464661"/>
              <a:gd name="connsiteX4" fmla="*/ 1492899 w 2976466"/>
              <a:gd name="connsiteY4" fmla="*/ 2976703 h 4464661"/>
              <a:gd name="connsiteX5" fmla="*/ 1488232 w 2976466"/>
              <a:gd name="connsiteY5" fmla="*/ 2976467 h 4464661"/>
              <a:gd name="connsiteX6" fmla="*/ 7683 w 2976466"/>
              <a:gd name="connsiteY6" fmla="*/ 4312537 h 4464661"/>
              <a:gd name="connsiteX7" fmla="*/ 1 w 2976466"/>
              <a:gd name="connsiteY7" fmla="*/ 4464661 h 4464661"/>
              <a:gd name="connsiteX8" fmla="*/ 1 w 2976466"/>
              <a:gd name="connsiteY8" fmla="*/ 1502230 h 4464661"/>
              <a:gd name="connsiteX9" fmla="*/ 707 w 2976466"/>
              <a:gd name="connsiteY9" fmla="*/ 1502230 h 4464661"/>
              <a:gd name="connsiteX10" fmla="*/ 0 w 2976466"/>
              <a:gd name="connsiteY10" fmla="*/ 1488233 h 4464661"/>
              <a:gd name="connsiteX11" fmla="*/ 1488233 w 2976466"/>
              <a:gd name="connsiteY11" fmla="*/ 0 h 446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6466" h="4464661">
                <a:moveTo>
                  <a:pt x="1488233" y="0"/>
                </a:moveTo>
                <a:cubicBezTo>
                  <a:pt x="2310161" y="0"/>
                  <a:pt x="2976466" y="666305"/>
                  <a:pt x="2976466" y="1488233"/>
                </a:cubicBezTo>
                <a:cubicBezTo>
                  <a:pt x="2976466" y="2258791"/>
                  <a:pt x="2390847" y="2892570"/>
                  <a:pt x="1640396" y="2968783"/>
                </a:cubicBezTo>
                <a:lnTo>
                  <a:pt x="1492899" y="2976231"/>
                </a:lnTo>
                <a:lnTo>
                  <a:pt x="1492899" y="2976703"/>
                </a:lnTo>
                <a:lnTo>
                  <a:pt x="1488232" y="2976467"/>
                </a:lnTo>
                <a:cubicBezTo>
                  <a:pt x="717675" y="2976467"/>
                  <a:pt x="83895" y="3562087"/>
                  <a:pt x="7683" y="4312537"/>
                </a:cubicBezTo>
                <a:lnTo>
                  <a:pt x="1" y="4464661"/>
                </a:lnTo>
                <a:lnTo>
                  <a:pt x="1" y="1502230"/>
                </a:lnTo>
                <a:lnTo>
                  <a:pt x="707" y="1502230"/>
                </a:lnTo>
                <a:lnTo>
                  <a:pt x="0" y="1488233"/>
                </a:lnTo>
                <a:cubicBezTo>
                  <a:pt x="0" y="666305"/>
                  <a:pt x="666305" y="0"/>
                  <a:pt x="14882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Sisällön paikkamerkki 2">
            <a:extLst>
              <a:ext uri="{FF2B5EF4-FFF2-40B4-BE49-F238E27FC236}">
                <a16:creationId xmlns:a16="http://schemas.microsoft.com/office/drawing/2014/main" id="{F3FE45C7-F4DB-4698-898F-BAEFB4B64DF7}"/>
              </a:ext>
            </a:extLst>
          </p:cNvPr>
          <p:cNvSpPr txBox="1">
            <a:spLocks/>
          </p:cNvSpPr>
          <p:nvPr/>
        </p:nvSpPr>
        <p:spPr>
          <a:xfrm>
            <a:off x="883254" y="1525746"/>
            <a:ext cx="2558217" cy="771111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Valmistautuminen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asiakkaan kanssa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B02D4D50-5BFA-4257-9169-711380C51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t="14254" r="13466" b="20704"/>
          <a:stretch/>
        </p:blipFill>
        <p:spPr>
          <a:xfrm rot="11700000">
            <a:off x="674010" y="3479800"/>
            <a:ext cx="2589243" cy="2576291"/>
          </a:xfrm>
          <a:prstGeom prst="rect">
            <a:avLst/>
          </a:prstGeom>
        </p:spPr>
      </p:pic>
      <p:sp>
        <p:nvSpPr>
          <p:cNvPr id="36" name="Sisällön paikkamerkki 2">
            <a:extLst>
              <a:ext uri="{FF2B5EF4-FFF2-40B4-BE49-F238E27FC236}">
                <a16:creationId xmlns:a16="http://schemas.microsoft.com/office/drawing/2014/main" id="{44E7C129-3DC8-4C65-A18F-A3BBD78A52BE}"/>
              </a:ext>
            </a:extLst>
          </p:cNvPr>
          <p:cNvSpPr txBox="1">
            <a:spLocks/>
          </p:cNvSpPr>
          <p:nvPr/>
        </p:nvSpPr>
        <p:spPr>
          <a:xfrm>
            <a:off x="800820" y="3837287"/>
            <a:ext cx="2305397" cy="1132894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Yhteinen 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työskentely</a:t>
            </a:r>
          </a:p>
          <a:p>
            <a:pPr marL="0" marR="0" lvl="1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08C6F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tapaamisen 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jälkeen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1B735379-7A63-4210-A7C1-16466AA3F982}"/>
              </a:ext>
            </a:extLst>
          </p:cNvPr>
          <p:cNvSpPr txBox="1">
            <a:spLocks/>
          </p:cNvSpPr>
          <p:nvPr/>
        </p:nvSpPr>
        <p:spPr>
          <a:xfrm>
            <a:off x="6477802" y="1617044"/>
            <a:ext cx="5245770" cy="2488442"/>
          </a:xfrm>
          <a:prstGeom prst="rect">
            <a:avLst/>
          </a:prstGeom>
        </p:spPr>
        <p:txBody>
          <a:bodyPr vert="horz" wrap="square" lIns="36000" tIns="36000" rIns="36000" bIns="36000" rtlCol="0" anchor="t">
            <a:noAutofit/>
          </a:bodyPr>
          <a:lstStyle>
            <a:lvl1pPr marL="25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Microsoft Sans Serif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2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6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8000" indent="-252000" algn="l" defTabSz="914400" rtl="0" eaLnBrk="1" latinLnBrk="0" hangingPunct="1">
              <a:spcBef>
                <a:spcPts val="100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lang="fi-FI" sz="2000">
                <a:latin typeface="+mj-lt"/>
                <a:ea typeface="+mn-lt"/>
                <a:cs typeface="+mn-lt"/>
              </a:rPr>
              <a:t>Tiimissä mukana olleet viranomaistahot kirjaavat lyhyesti omaa palveluaan koskevat olennaiset tiedot suunnitelmasta ja kortista omiin asiakastietojärjestelmiinsä.</a:t>
            </a:r>
            <a:endParaRPr lang="fi-FI" sz="2000">
              <a:latin typeface="+mj-lt"/>
              <a:ea typeface="+mn-lt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lang="fi-FI" sz="200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/>
              </a:rPr>
              <a:t>Lähtökohtana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/>
              </a:rPr>
              <a:t> </a:t>
            </a:r>
            <a:r>
              <a:rPr lang="fi-FI" sz="200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/>
              </a:rPr>
              <a:t>tapaamisen pohjalta tehty yhteinen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/>
              </a:rPr>
              <a:t>suunnitelma.</a:t>
            </a:r>
            <a:r>
              <a:rPr lang="fi-FI" sz="200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/>
              </a:rPr>
              <a:t> </a:t>
            </a:r>
            <a:endParaRPr lang="fi-FI" sz="2000">
              <a:solidFill>
                <a:srgbClr val="333333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/>
              </a:rPr>
              <a:t>Eteneminen pienin askelin.</a:t>
            </a:r>
            <a:r>
              <a:rPr lang="fi-FI" sz="200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/>
              </a:rPr>
              <a:t>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/>
              </a:rPr>
              <a:t>Jatkossa työskennellään tarvittavilla </a:t>
            </a:r>
            <a:br>
              <a:rPr lang="fi-FI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/>
              </a:rPr>
              <a:t>kokoonpanoilla, samoin periaattein.</a:t>
            </a:r>
            <a:r>
              <a:rPr lang="fi-FI" sz="200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/>
              </a:rPr>
              <a:t>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cs typeface="Times New Roman"/>
              </a:rPr>
              <a:t>Suunnitelmaa muutetaan tilanteen niin vaatiessa.</a:t>
            </a:r>
            <a:r>
              <a:rPr lang="fi-FI" sz="2000">
                <a:solidFill>
                  <a:srgbClr val="333333"/>
                </a:solidFill>
                <a:latin typeface="+mj-lt"/>
                <a:cs typeface="Times New Roman"/>
              </a:rPr>
              <a:t> </a:t>
            </a: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defRPr/>
            </a:pPr>
            <a:r>
              <a:rPr lang="fi-FI" sz="2000">
                <a:solidFill>
                  <a:srgbClr val="333333"/>
                </a:solidFill>
                <a:latin typeface="+mj-lt"/>
                <a:cs typeface="Times New Roman"/>
              </a:rPr>
              <a:t>Ammattilaisten reflektio ja asiakkaan </a:t>
            </a:r>
            <a:r>
              <a:rPr lang="fi-FI" sz="2000" b="1">
                <a:solidFill>
                  <a:srgbClr val="333333"/>
                </a:solidFill>
                <a:latin typeface="+mj-lt"/>
                <a:cs typeface="Times New Roman"/>
              </a:rPr>
              <a:t>palaute </a:t>
            </a:r>
            <a:r>
              <a:rPr lang="fi-FI" sz="2000">
                <a:solidFill>
                  <a:srgbClr val="333333"/>
                </a:solidFill>
                <a:latin typeface="+mj-lt"/>
                <a:cs typeface="Times New Roman"/>
              </a:rPr>
              <a:t>tärkeää.</a:t>
            </a: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D80062"/>
              </a:buClr>
              <a:buNone/>
              <a:defRPr/>
            </a:pPr>
            <a:endParaRPr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Times New Roman"/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A5DD36EA-8A4B-437C-8697-4284C7BF65C3}"/>
              </a:ext>
            </a:extLst>
          </p:cNvPr>
          <p:cNvSpPr/>
          <p:nvPr/>
        </p:nvSpPr>
        <p:spPr>
          <a:xfrm>
            <a:off x="7201190" y="6174744"/>
            <a:ext cx="474727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Mukaelma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THL:n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 mallista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Systeeminen lastensuojelu </a:t>
            </a:r>
            <a:br>
              <a:rPr lang="en-GB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mbria"/>
                <a:cs typeface="Cambria"/>
              </a:rPr>
            </a:b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Cambria"/>
                <a:cs typeface="Cambria"/>
                <a:sym typeface="Cambria"/>
              </a:rPr>
              <a:t>monitoimijaisuuden ja osallisuuden varmistavana verkostotyönä</a:t>
            </a:r>
            <a:endParaRPr lang="fi-FI" sz="1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41" name="Google Shape;368;p59">
            <a:extLst>
              <a:ext uri="{FF2B5EF4-FFF2-40B4-BE49-F238E27FC236}">
                <a16:creationId xmlns:a16="http://schemas.microsoft.com/office/drawing/2014/main" id="{80A233E7-FE20-4CD1-92C7-B7C73E417419}"/>
              </a:ext>
            </a:extLst>
          </p:cNvPr>
          <p:cNvSpPr txBox="1">
            <a:spLocks/>
          </p:cNvSpPr>
          <p:nvPr/>
        </p:nvSpPr>
        <p:spPr>
          <a:xfrm>
            <a:off x="6580328" y="661298"/>
            <a:ext cx="5072209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Inter SemiBold" panose="02000503000000020004" pitchFamily="2" charset="0"/>
                <a:cs typeface="+mj-cs"/>
              </a:defRPr>
            </a:lvl1pPr>
          </a:lstStyle>
          <a:p>
            <a:r>
              <a:rPr lang="en-GB" dirty="0"/>
              <a:t>Systeeminen työskentely </a:t>
            </a:r>
            <a:br>
              <a:rPr lang="en-GB" dirty="0"/>
            </a:br>
            <a:r>
              <a:rPr lang="en-GB" dirty="0"/>
              <a:t>Minun tiimissäni – 4.</a:t>
            </a:r>
          </a:p>
        </p:txBody>
      </p:sp>
    </p:spTree>
    <p:extLst>
      <p:ext uri="{BB962C8B-B14F-4D97-AF65-F5344CB8AC3E}">
        <p14:creationId xmlns:p14="http://schemas.microsoft.com/office/powerpoint/2010/main" val="33746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ema1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ema1" id="{623E18A8-0447-4723-B895-73FFBAF41FE6}" vid="{4240C5F3-20DB-453B-9ECE-F430F3FF45BC}"/>
    </a:ext>
  </a:extLst>
</a:theme>
</file>

<file path=ppt/theme/theme2.xml><?xml version="1.0" encoding="utf-8"?>
<a:theme xmlns:a="http://schemas.openxmlformats.org/drawingml/2006/main" name="PHA_kelta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5D29AA7A-CD7A-44C4-AF57-9C23DF881C3F}"/>
    </a:ext>
  </a:extLst>
</a:theme>
</file>

<file path=ppt/theme/theme3.xml><?xml version="1.0" encoding="utf-8"?>
<a:theme xmlns:a="http://schemas.openxmlformats.org/drawingml/2006/main" name="PHA_purppur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9F62007-6372-45CF-8A51-13BB55BF629B}"/>
    </a:ext>
  </a:extLst>
</a:theme>
</file>

<file path=ppt/theme/theme4.xml><?xml version="1.0" encoding="utf-8"?>
<a:theme xmlns:a="http://schemas.openxmlformats.org/drawingml/2006/main" name="PHA_sin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D91A697D-A2F0-4DA3-94F1-BCB9228AFA9B}"/>
    </a:ext>
  </a:extLst>
</a:theme>
</file>

<file path=ppt/theme/theme5.xml><?xml version="1.0" encoding="utf-8"?>
<a:theme xmlns:a="http://schemas.openxmlformats.org/drawingml/2006/main" name="PHA_roos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20E0BB0C-9175-4E5C-85E9-1FE57EFF982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631C8E1CCD0324D98F84BDB62B22A2B" ma:contentTypeVersion="4" ma:contentTypeDescription="Luo uusi asiakirja." ma:contentTypeScope="" ma:versionID="7c08cf5e089191ce289ad3952b3f0c0f">
  <xsd:schema xmlns:xsd="http://www.w3.org/2001/XMLSchema" xmlns:xs="http://www.w3.org/2001/XMLSchema" xmlns:p="http://schemas.microsoft.com/office/2006/metadata/properties" xmlns:ns2="20df6aa9-a28e-4e48-a913-4c846e940d5e" xmlns:ns3="31879817-4028-4541-b03c-71d8ae3aaf5f" targetNamespace="http://schemas.microsoft.com/office/2006/metadata/properties" ma:root="true" ma:fieldsID="7f988ecdee6e46bc91305ecf07f52059" ns2:_="" ns3:_="">
    <xsd:import namespace="20df6aa9-a28e-4e48-a913-4c846e940d5e"/>
    <xsd:import namespace="31879817-4028-4541-b03c-71d8ae3aaf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f6aa9-a28e-4e48-a913-4c846e940d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79817-4028-4541-b03c-71d8ae3a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050A87-E0C6-4B58-B5C2-C022A28C212F}">
  <ds:schemaRefs>
    <ds:schemaRef ds:uri="20df6aa9-a28e-4e48-a913-4c846e940d5e"/>
    <ds:schemaRef ds:uri="31879817-4028-4541-b03c-71d8ae3aa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0F0412-1C1D-4BE1-A248-03EA1AD6B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5CE6D-CD13-43D0-A572-54FFFA232F1A}">
  <ds:schemaRefs>
    <ds:schemaRef ds:uri="http://schemas.microsoft.com/office/2006/documentManagement/types"/>
    <ds:schemaRef ds:uri="http://schemas.microsoft.com/office/infopath/2007/PartnerControls"/>
    <ds:schemaRef ds:uri="20df6aa9-a28e-4e48-a913-4c846e940d5e"/>
    <ds:schemaRef ds:uri="http://purl.org/dc/elements/1.1/"/>
    <ds:schemaRef ds:uri="http://schemas.microsoft.com/office/2006/metadata/properties"/>
    <ds:schemaRef ds:uri="31879817-4028-4541-b03c-71d8ae3aaf5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Teema1</Template>
  <TotalTime>0</TotalTime>
  <Words>934</Words>
  <Application>Microsoft Office PowerPoint</Application>
  <PresentationFormat>Laajakuva</PresentationFormat>
  <Paragraphs>136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Microsoft Sans Serif</vt:lpstr>
      <vt:lpstr>Teema1</vt:lpstr>
      <vt:lpstr>PHA_keltainen</vt:lpstr>
      <vt:lpstr>PHA_purppura</vt:lpstr>
      <vt:lpstr>PHA_sininen</vt:lpstr>
      <vt:lpstr>PHA_roosa</vt:lpstr>
      <vt:lpstr>PowerPoint-esitys</vt:lpstr>
      <vt:lpstr>PowerPoint-esitys</vt:lpstr>
      <vt:lpstr>Minun tiimini -toimintamallin systeemisyyttä  tukevat periaatteet</vt:lpstr>
      <vt:lpstr>Minun tiimini -toimintamallin systeemisyyttä  tukevat periaatteet</vt:lpstr>
      <vt:lpstr>Millaista systeeminen työskentely on Minun tiimissäni?</vt:lpstr>
      <vt:lpstr>Systeeminen työskentely  Minun tiimissäni – 1.</vt:lpstr>
      <vt:lpstr>Systeeminen työskentely  Minun tiimissäni – 2.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Minun tiimini animaatio</dc:title>
  <dc:creator>Pakarinen Tuuli</dc:creator>
  <cp:lastModifiedBy>Pakarinen Tuuli</cp:lastModifiedBy>
  <cp:revision>1</cp:revision>
  <dcterms:created xsi:type="dcterms:W3CDTF">2023-02-28T12:16:48Z</dcterms:created>
  <dcterms:modified xsi:type="dcterms:W3CDTF">2023-03-29T07:24:36Z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0x010100C631C8E1CCD0324D98F84BDB62B22A2B</vt:lpwstr>
  </property>
</Properties>
</file>