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xmlns="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63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xmlns="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2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xmlns="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1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xmlns="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90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xmlns="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12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5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xmlns="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xmlns="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72687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69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kyla.fi/fi/toimintamalli/kokemusasiantuntijat-oppilaitostyoss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llipsi 34"/>
          <p:cNvSpPr/>
          <p:nvPr/>
        </p:nvSpPr>
        <p:spPr>
          <a:xfrm>
            <a:off x="8402268" y="2533568"/>
            <a:ext cx="1573310" cy="13905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Ellipsi 33"/>
          <p:cNvSpPr/>
          <p:nvPr/>
        </p:nvSpPr>
        <p:spPr>
          <a:xfrm>
            <a:off x="10139505" y="3341437"/>
            <a:ext cx="1573310" cy="13905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Ellipsi 40"/>
          <p:cNvSpPr/>
          <p:nvPr/>
        </p:nvSpPr>
        <p:spPr>
          <a:xfrm>
            <a:off x="6709025" y="3313028"/>
            <a:ext cx="1573310" cy="13905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Ellipsi 35"/>
          <p:cNvSpPr/>
          <p:nvPr/>
        </p:nvSpPr>
        <p:spPr>
          <a:xfrm>
            <a:off x="5103994" y="2539991"/>
            <a:ext cx="1573310" cy="13905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Ellipsi 37"/>
          <p:cNvSpPr/>
          <p:nvPr/>
        </p:nvSpPr>
        <p:spPr>
          <a:xfrm>
            <a:off x="1406065" y="4095201"/>
            <a:ext cx="1573310" cy="13905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Ellipsi 36"/>
          <p:cNvSpPr/>
          <p:nvPr/>
        </p:nvSpPr>
        <p:spPr>
          <a:xfrm>
            <a:off x="774790" y="2513129"/>
            <a:ext cx="1573310" cy="13905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Ellipsi 38"/>
          <p:cNvSpPr/>
          <p:nvPr/>
        </p:nvSpPr>
        <p:spPr>
          <a:xfrm>
            <a:off x="8410392" y="4026779"/>
            <a:ext cx="1573310" cy="139057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Ellipsi 39"/>
          <p:cNvSpPr/>
          <p:nvPr/>
        </p:nvSpPr>
        <p:spPr>
          <a:xfrm>
            <a:off x="2933256" y="3115693"/>
            <a:ext cx="1573310" cy="13905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/>
        </p:nvSpPr>
        <p:spPr>
          <a:xfrm>
            <a:off x="9558369" y="1835834"/>
            <a:ext cx="2091699" cy="409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/>
        </p:nvSpPr>
        <p:spPr>
          <a:xfrm>
            <a:off x="5078231" y="1835834"/>
            <a:ext cx="3768042" cy="411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/>
        </p:nvSpPr>
        <p:spPr>
          <a:xfrm>
            <a:off x="2719045" y="1828809"/>
            <a:ext cx="1805796" cy="425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4581" y="383406"/>
            <a:ext cx="10515600" cy="1325563"/>
          </a:xfrm>
        </p:spPr>
        <p:txBody>
          <a:bodyPr/>
          <a:lstStyle/>
          <a:p>
            <a:r>
              <a:rPr lang="fi-FI" dirty="0" smtClean="0"/>
              <a:t>Kokemusasiantuntijan työskentely oppilaitoksissa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5135854" y="1843687"/>
            <a:ext cx="408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TOISEN ASTEEN OPPILAITOKSET 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2979375" y="186846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YLÄKOULUT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9596570" y="1850827"/>
            <a:ext cx="2015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KORKEAKOULUT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8589487" y="4531882"/>
            <a:ext cx="135357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50" dirty="0" smtClean="0"/>
              <a:t>Yhteisopettajuus</a:t>
            </a:r>
          </a:p>
          <a:p>
            <a:pPr algn="ctr"/>
            <a:r>
              <a:rPr lang="fi-FI" sz="1050" dirty="0" smtClean="0"/>
              <a:t>(simulaatiot)</a:t>
            </a:r>
            <a:r>
              <a:rPr lang="fi-FI" sz="1200" dirty="0" smtClean="0"/>
              <a:t> </a:t>
            </a:r>
            <a:endParaRPr lang="fi-FI" sz="1200" dirty="0"/>
          </a:p>
        </p:txBody>
      </p:sp>
      <p:sp>
        <p:nvSpPr>
          <p:cNvPr id="14" name="Tekstiruutu 13"/>
          <p:cNvSpPr txBox="1"/>
          <p:nvPr/>
        </p:nvSpPr>
        <p:spPr>
          <a:xfrm>
            <a:off x="6828133" y="3732145"/>
            <a:ext cx="13511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dirty="0" smtClean="0"/>
              <a:t>Kaikille opiskelualoille suunnatut luennot toivotuista teemoista </a:t>
            </a:r>
          </a:p>
        </p:txBody>
      </p:sp>
      <p:sp>
        <p:nvSpPr>
          <p:cNvPr id="19" name="Suorakulmio 18"/>
          <p:cNvSpPr/>
          <p:nvPr/>
        </p:nvSpPr>
        <p:spPr>
          <a:xfrm>
            <a:off x="8402152" y="2940314"/>
            <a:ext cx="161753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050" dirty="0" smtClean="0"/>
              <a:t>Sote-alan opiskelijaluokille suunnatut luennot toivotuista teemoista</a:t>
            </a:r>
          </a:p>
        </p:txBody>
      </p:sp>
      <p:sp>
        <p:nvSpPr>
          <p:cNvPr id="20" name="Suorakulmio 19"/>
          <p:cNvSpPr/>
          <p:nvPr/>
        </p:nvSpPr>
        <p:spPr>
          <a:xfrm>
            <a:off x="10257611" y="3786990"/>
            <a:ext cx="149271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1000" dirty="0" smtClean="0"/>
              <a:t>Tutor – opiskelijoille </a:t>
            </a:r>
          </a:p>
          <a:p>
            <a:pPr algn="ctr"/>
            <a:r>
              <a:rPr lang="fi-FI" sz="1000" dirty="0" smtClean="0"/>
              <a:t>suunnatut luennot </a:t>
            </a:r>
          </a:p>
          <a:p>
            <a:pPr algn="ctr"/>
            <a:r>
              <a:rPr lang="fi-FI" sz="1000" dirty="0" smtClean="0"/>
              <a:t>ja työpajat </a:t>
            </a:r>
          </a:p>
        </p:txBody>
      </p:sp>
      <p:sp>
        <p:nvSpPr>
          <p:cNvPr id="23" name="Tekstiruutu 22"/>
          <p:cNvSpPr txBox="1"/>
          <p:nvPr/>
        </p:nvSpPr>
        <p:spPr>
          <a:xfrm>
            <a:off x="5181851" y="2818622"/>
            <a:ext cx="141759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dirty="0" smtClean="0"/>
              <a:t>Etukäteisinfo olemassa olevista palveluista ja kokemusasiantuntija-vierailusta </a:t>
            </a:r>
            <a:endParaRPr lang="fi-FI" sz="1200" dirty="0"/>
          </a:p>
        </p:txBody>
      </p:sp>
      <p:sp>
        <p:nvSpPr>
          <p:cNvPr id="24" name="Tekstiruutu 23"/>
          <p:cNvSpPr txBox="1"/>
          <p:nvPr/>
        </p:nvSpPr>
        <p:spPr>
          <a:xfrm>
            <a:off x="2926181" y="3666120"/>
            <a:ext cx="16375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dirty="0" smtClean="0"/>
              <a:t>Jälkipurkutyöskentely</a:t>
            </a:r>
            <a:endParaRPr lang="fi-FI" sz="1400" dirty="0"/>
          </a:p>
        </p:txBody>
      </p:sp>
      <p:sp>
        <p:nvSpPr>
          <p:cNvPr id="33" name="Tekstiruutu 32"/>
          <p:cNvSpPr txBox="1"/>
          <p:nvPr/>
        </p:nvSpPr>
        <p:spPr>
          <a:xfrm>
            <a:off x="728256" y="2928997"/>
            <a:ext cx="169109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dirty="0" smtClean="0"/>
              <a:t>Kaikille opiskelijoille suunnatut luennot toivotuista teemoista</a:t>
            </a:r>
            <a:endParaRPr lang="fi-FI" sz="1200" dirty="0"/>
          </a:p>
        </p:txBody>
      </p:sp>
      <p:sp>
        <p:nvSpPr>
          <p:cNvPr id="22" name="Tekstiruutu 21"/>
          <p:cNvSpPr txBox="1"/>
          <p:nvPr/>
        </p:nvSpPr>
        <p:spPr>
          <a:xfrm>
            <a:off x="1357218" y="4624215"/>
            <a:ext cx="16710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50" dirty="0" smtClean="0"/>
              <a:t>Vanhempainillat </a:t>
            </a:r>
            <a:endParaRPr lang="fi-FI" sz="1050" dirty="0"/>
          </a:p>
        </p:txBody>
      </p:sp>
      <p:cxnSp>
        <p:nvCxnSpPr>
          <p:cNvPr id="43" name="Suora nuoliyhdysviiva 42"/>
          <p:cNvCxnSpPr/>
          <p:nvPr/>
        </p:nvCxnSpPr>
        <p:spPr>
          <a:xfrm>
            <a:off x="3685617" y="2254447"/>
            <a:ext cx="15750" cy="123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uora nuoliyhdysviiva 45"/>
          <p:cNvCxnSpPr/>
          <p:nvPr/>
        </p:nvCxnSpPr>
        <p:spPr>
          <a:xfrm flipH="1">
            <a:off x="2082418" y="2254447"/>
            <a:ext cx="1124393" cy="640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uora nuoliyhdysviiva 47"/>
          <p:cNvCxnSpPr/>
          <p:nvPr/>
        </p:nvCxnSpPr>
        <p:spPr>
          <a:xfrm flipH="1">
            <a:off x="2501078" y="2237792"/>
            <a:ext cx="826630" cy="216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uora nuoliyhdysviiva 49"/>
          <p:cNvCxnSpPr/>
          <p:nvPr/>
        </p:nvCxnSpPr>
        <p:spPr>
          <a:xfrm>
            <a:off x="4271173" y="2252670"/>
            <a:ext cx="1064759" cy="7896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uora nuoliyhdysviiva 51"/>
          <p:cNvCxnSpPr/>
          <p:nvPr/>
        </p:nvCxnSpPr>
        <p:spPr>
          <a:xfrm flipH="1">
            <a:off x="5925524" y="2245773"/>
            <a:ext cx="222895" cy="497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uora nuoliyhdysviiva 53"/>
          <p:cNvCxnSpPr/>
          <p:nvPr/>
        </p:nvCxnSpPr>
        <p:spPr>
          <a:xfrm>
            <a:off x="7271484" y="2254447"/>
            <a:ext cx="138942" cy="123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uora nuoliyhdysviiva 55"/>
          <p:cNvCxnSpPr/>
          <p:nvPr/>
        </p:nvCxnSpPr>
        <p:spPr>
          <a:xfrm>
            <a:off x="8025878" y="2254447"/>
            <a:ext cx="752548" cy="617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uora nuoliyhdysviiva 57"/>
          <p:cNvCxnSpPr/>
          <p:nvPr/>
        </p:nvCxnSpPr>
        <p:spPr>
          <a:xfrm>
            <a:off x="10863751" y="2245773"/>
            <a:ext cx="34177" cy="1488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uora nuoliyhdysviiva 59"/>
          <p:cNvCxnSpPr/>
          <p:nvPr/>
        </p:nvCxnSpPr>
        <p:spPr>
          <a:xfrm flipH="1">
            <a:off x="9558369" y="2254447"/>
            <a:ext cx="551793" cy="569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uora nuoliyhdysviiva 61"/>
          <p:cNvCxnSpPr>
            <a:stCxn id="28" idx="2"/>
          </p:cNvCxnSpPr>
          <p:nvPr/>
        </p:nvCxnSpPr>
        <p:spPr>
          <a:xfrm flipH="1">
            <a:off x="9625498" y="2245773"/>
            <a:ext cx="978721" cy="2260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uora nuoliyhdysviiva 64"/>
          <p:cNvCxnSpPr/>
          <p:nvPr/>
        </p:nvCxnSpPr>
        <p:spPr>
          <a:xfrm>
            <a:off x="7602674" y="2243673"/>
            <a:ext cx="1149998" cy="2195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Suorakulmio 70"/>
          <p:cNvSpPr/>
          <p:nvPr/>
        </p:nvSpPr>
        <p:spPr>
          <a:xfrm>
            <a:off x="4109265" y="6101693"/>
            <a:ext cx="783322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Kokemusasiantuntijan kanssa on hyvä sopia luennon sisällöstä. On tärkeää pohtia, millainen käsittelytapa sopii kurssin tavoitteisiin parhaiten. K</a:t>
            </a: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eskiössä ovat </a:t>
            </a:r>
            <a:r>
              <a:rPr lang="fi-FI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positiivinen mielenterveys ja ihmisen voimavarat.</a:t>
            </a:r>
            <a:r>
              <a:rPr lang="fi-FI" sz="2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fi-FI" sz="2000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15" y="1828809"/>
            <a:ext cx="1816765" cy="432854"/>
          </a:xfrm>
          <a:prstGeom prst="rect">
            <a:avLst/>
          </a:prstGeom>
        </p:spPr>
      </p:pic>
      <p:sp>
        <p:nvSpPr>
          <p:cNvPr id="6" name="Suorakulmio 5"/>
          <p:cNvSpPr/>
          <p:nvPr/>
        </p:nvSpPr>
        <p:spPr>
          <a:xfrm>
            <a:off x="683697" y="1860570"/>
            <a:ext cx="1310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smtClean="0"/>
              <a:t>ALAKOULUT</a:t>
            </a:r>
            <a:endParaRPr lang="fi-FI" dirty="0"/>
          </a:p>
        </p:txBody>
      </p:sp>
      <p:cxnSp>
        <p:nvCxnSpPr>
          <p:cNvPr id="42" name="Suora nuoliyhdysviiva 41"/>
          <p:cNvCxnSpPr/>
          <p:nvPr/>
        </p:nvCxnSpPr>
        <p:spPr>
          <a:xfrm>
            <a:off x="1891165" y="2254447"/>
            <a:ext cx="1508316" cy="1256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uora nuoliyhdysviiva 50"/>
          <p:cNvCxnSpPr/>
          <p:nvPr/>
        </p:nvCxnSpPr>
        <p:spPr>
          <a:xfrm>
            <a:off x="679791" y="2252670"/>
            <a:ext cx="549540" cy="606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84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71152" y="108422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fi-FI" b="1" dirty="0" smtClean="0"/>
              <a:t>Ydintavoitteena</a:t>
            </a:r>
            <a:r>
              <a:rPr lang="fi-FI" dirty="0" smtClean="0"/>
              <a:t> on juurruttaa </a:t>
            </a:r>
            <a:r>
              <a:rPr lang="fi-FI" dirty="0"/>
              <a:t>kokemusasiantuntijatyöskentelyä osaksi oppilaitosten toimintaa. Tällä tavoin voidaan olla lisäämässä opiskelijoiden mielenterveystaitoja, heikentää mielenterveyden ja päihteidenkäytön ongelmiin liittyvää häpeäleimaa. Näillä tavoin puheeksi ottamisen ja avun saamisen kynnys madaltuu ongelmien sattuessa kohdalle. </a:t>
            </a:r>
            <a:endParaRPr lang="fi-FI" dirty="0" smtClean="0"/>
          </a:p>
          <a:p>
            <a:r>
              <a:rPr lang="fi-FI" b="1" dirty="0"/>
              <a:t>Haasteena </a:t>
            </a:r>
            <a:r>
              <a:rPr lang="fi-FI" dirty="0"/>
              <a:t>saattaa olla se, että oppilaitoksen henkilökunnan ja oppilashuollon tulee sitoutua aktiivisesti kokemusasiantuntijatyöskentelyyn. Kokemusasiantuntijan vierailu ei ole irrallinen käynti, vaan se edellyttää myös yksiköiden henkilökunnalta teemojen äärellä työskentelyä ja kykyä </a:t>
            </a:r>
            <a:r>
              <a:rPr lang="fi-FI" dirty="0" smtClean="0"/>
              <a:t>keskustella </a:t>
            </a:r>
            <a:r>
              <a:rPr lang="fi-FI" dirty="0"/>
              <a:t>aiheista opiskelijoiden kanssa. </a:t>
            </a:r>
            <a:endParaRPr lang="fi-FI" dirty="0" smtClean="0"/>
          </a:p>
          <a:p>
            <a:r>
              <a:rPr lang="fi-FI" dirty="0" smtClean="0"/>
              <a:t>Lisätietoja löydät </a:t>
            </a:r>
            <a:r>
              <a:rPr lang="fi-FI" dirty="0" err="1" smtClean="0"/>
              <a:t>Innokylästä</a:t>
            </a:r>
            <a:r>
              <a:rPr lang="fi-FI" dirty="0" smtClean="0"/>
              <a:t>: </a:t>
            </a:r>
            <a:r>
              <a:rPr lang="fi-FI" dirty="0">
                <a:hlinkClick r:id="rId2"/>
              </a:rPr>
              <a:t>Kokemusasiantuntijat oppilaitostyössä | </a:t>
            </a:r>
            <a:r>
              <a:rPr lang="fi-FI" dirty="0" err="1">
                <a:hlinkClick r:id="rId2"/>
              </a:rPr>
              <a:t>Innokylä</a:t>
            </a:r>
            <a:r>
              <a:rPr lang="fi-FI" dirty="0">
                <a:hlinkClick r:id="rId2"/>
              </a:rPr>
              <a:t> (innokyla.fi</a:t>
            </a:r>
            <a:r>
              <a:rPr lang="fi-FI" dirty="0" smtClean="0">
                <a:hlinkClick r:id="rId2"/>
              </a:rPr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75564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</TotalTime>
  <Words>159</Words>
  <Application>Microsoft Office PowerPoint</Application>
  <PresentationFormat>Laajakuva</PresentationFormat>
  <Paragraphs>20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1_Office-teema</vt:lpstr>
      <vt:lpstr>Kokemusasiantuntijan työskentely oppilaitoksissa</vt:lpstr>
      <vt:lpstr>PowerPoint-esitys</vt:lpstr>
    </vt:vector>
  </TitlesOfParts>
  <Company>EPSHP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Kokemusasiantuntijan työskentely oppilaitoksissa</dc:title>
  <dc:creator>Kirvesmäki Sini</dc:creator>
  <cp:lastModifiedBy>Kirvesmäki Sini</cp:lastModifiedBy>
  <cp:revision>16</cp:revision>
  <dcterms:created xsi:type="dcterms:W3CDTF">2022-08-24T06:13:46Z</dcterms:created>
  <dcterms:modified xsi:type="dcterms:W3CDTF">2023-03-23T08:45:30Z</dcterms:modified>
</cp:coreProperties>
</file>