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>
                <a:solidFill>
                  <a:schemeClr val="tx1"/>
                </a:solidFill>
              </a:rPr>
              <a:t>Myynti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5C751C-91B0-7D8B-07B0-E1419D201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C02EEFB-17F1-AE6D-5C7B-76D5B3666F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15D9E3-6D91-9108-49A5-E86CF809D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25FF6B-40E0-9357-BB9F-D80086A3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3301F1-67C6-1B31-8475-0A8DB14CA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1382A016-16DC-DBAA-01FB-EA7029046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AADEE82E-5E18-7CB5-2E52-133A35511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2658" y="5735637"/>
            <a:ext cx="1390483" cy="792426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77FC351A-AA56-5202-25CD-E0EA13B3D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 dirty="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dirty="0">
                <a:solidFill>
                  <a:schemeClr val="bg1"/>
                </a:solidFill>
              </a:rPr>
              <a:t>www.siunsote.fi</a:t>
            </a:r>
            <a:endParaRPr lang="fi-FI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66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6AEF56-B2AE-B9CC-E29F-045295C36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62AB648-761E-D5C6-643A-8585A48F0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6F96D35-4D12-DA70-B975-A2FC85B0B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11939CA-4B95-84D1-502E-E34C9381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71798D7-95E8-5459-5A25-D792C16C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615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BF2DE34-7653-2982-EB2F-B3FEAF4335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408C05B-0602-E515-6DE1-A83580DDC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11BDCB-E153-77D2-8322-5FB44098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058380F-BCA9-713F-A3BB-99678DB4C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CFA462-100B-6D0A-2F7A-31F8ADF0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9425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nsi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C0D947DD-5AEB-17E7-E873-F53409F42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13" name="Kuva 12" descr="Siun sote">
            <a:extLst>
              <a:ext uri="{FF2B5EF4-FFF2-40B4-BE49-F238E27FC236}">
                <a16:creationId xmlns:a16="http://schemas.microsoft.com/office/drawing/2014/main" id="{826B7DAC-0E23-E8D1-9B97-8D64655700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16689" y="1757238"/>
            <a:ext cx="4909598" cy="2797943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0D372E8F-E064-7AC0-8FB2-163941007EF4}"/>
              </a:ext>
            </a:extLst>
          </p:cNvPr>
          <p:cNvSpPr txBox="1"/>
          <p:nvPr userDrawn="1"/>
        </p:nvSpPr>
        <p:spPr>
          <a:xfrm>
            <a:off x="4420737" y="6093725"/>
            <a:ext cx="3350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dirty="0">
                <a:solidFill>
                  <a:schemeClr val="bg1"/>
                </a:solidFill>
              </a:rPr>
              <a:t>Pohjois-Karjalan hyvinvointialue</a:t>
            </a:r>
          </a:p>
        </p:txBody>
      </p:sp>
    </p:spTree>
    <p:extLst>
      <p:ext uri="{BB962C8B-B14F-4D97-AF65-F5344CB8AC3E}">
        <p14:creationId xmlns:p14="http://schemas.microsoft.com/office/powerpoint/2010/main" val="20970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ppudia (kertaa tärkein pointti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C0D947DD-5AEB-17E7-E873-F53409F42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C5C751C-91B0-7D8B-07B0-E1419D2012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3940" y="1224501"/>
            <a:ext cx="11086769" cy="4086970"/>
          </a:xfrm>
        </p:spPr>
        <p:txBody>
          <a:bodyPr anchor="ctr" anchorCtr="0">
            <a:normAutofit/>
          </a:bodyPr>
          <a:lstStyle>
            <a:lvl1pPr algn="l">
              <a:defRPr sz="7200" b="1" i="0">
                <a:solidFill>
                  <a:srgbClr val="50C9B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 dirty="0"/>
              <a:t>Viimeiseen diaan esityksen tärkein pointti kertauksena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826B7DAC-0E23-E8D1-9B97-8D646557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6512" y="6145937"/>
            <a:ext cx="810038" cy="461635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AB4DD7E4-87FB-FF89-7BB0-E16A3C821B57}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 dirty="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dirty="0">
                <a:solidFill>
                  <a:schemeClr val="bg1"/>
                </a:solidFill>
              </a:rPr>
              <a:t>www.siunsote.fi</a:t>
            </a:r>
            <a:endParaRPr lang="fi-FI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793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39C093-A5A2-8C1C-003A-D83AD125F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224" y="2051437"/>
            <a:ext cx="5566576" cy="3967699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A23DD32-F0A0-19DD-903C-1D4E70158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1437"/>
            <a:ext cx="5492362" cy="396769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BB1D6644-BF81-A4C4-6DA6-469A33BA5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12" name="Otsikko 1">
            <a:extLst>
              <a:ext uri="{FF2B5EF4-FFF2-40B4-BE49-F238E27FC236}">
                <a16:creationId xmlns:a16="http://schemas.microsoft.com/office/drawing/2014/main" id="{D7D7B6E4-2B74-6CE1-BB14-26AF16703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22" y="480916"/>
            <a:ext cx="11211340" cy="1325563"/>
          </a:xfrm>
        </p:spPr>
        <p:txBody>
          <a:bodyPr anchor="b" anchorCtr="0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504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uri kuva tai kaavio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3" y="457200"/>
            <a:ext cx="2655736" cy="1600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932" y="2202511"/>
            <a:ext cx="2655736" cy="387228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86F6486-ED31-55DB-8BB1-7118BE409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023EE88-2AD9-769B-B745-F75450ECE54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665177" y="0"/>
            <a:ext cx="8526823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i-FI" dirty="0"/>
              <a:t>Kuva, kaavio, taulukko, video </a:t>
            </a:r>
            <a:r>
              <a:rPr lang="fi-FI" dirty="0" err="1"/>
              <a:t>yms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(muista tarvittaessa saavutettavuus)</a:t>
            </a:r>
          </a:p>
        </p:txBody>
      </p:sp>
    </p:spTree>
    <p:extLst>
      <p:ext uri="{BB962C8B-B14F-4D97-AF65-F5344CB8AC3E}">
        <p14:creationId xmlns:p14="http://schemas.microsoft.com/office/powerpoint/2010/main" val="241845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et tekstiä ja kuvaa tai kaavi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2" y="457200"/>
            <a:ext cx="481486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931" y="2202511"/>
            <a:ext cx="4814871" cy="387228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86F6486-ED31-55DB-8BB1-7118BE409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023EE88-2AD9-769B-B745-F75450ECE54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895833" y="0"/>
            <a:ext cx="6296167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i-FI"/>
              <a:t>Kaavio, taulukko, video </a:t>
            </a:r>
            <a:r>
              <a:rPr lang="fi-FI" err="1"/>
              <a:t>yms</a:t>
            </a:r>
            <a:r>
              <a:rPr lang="fi-FI"/>
              <a:t> </a:t>
            </a:r>
            <a:br>
              <a:rPr lang="fi-FI"/>
            </a:br>
            <a:r>
              <a:rPr lang="fi-FI"/>
              <a:t>(muista tarvittaessa saavutettavuus)</a:t>
            </a:r>
          </a:p>
        </p:txBody>
      </p:sp>
    </p:spTree>
    <p:extLst>
      <p:ext uri="{BB962C8B-B14F-4D97-AF65-F5344CB8AC3E}">
        <p14:creationId xmlns:p14="http://schemas.microsoft.com/office/powerpoint/2010/main" val="186950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22B19A-CF1D-9C2C-A883-00152128D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957AF2-BC84-8060-8B8E-4D746BAF4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E06BE31-66D6-9693-24F4-E5A504A07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B3780-AED9-711E-1E8E-F651216B3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8DDF075-47AA-D57C-763C-21A9998BB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graphicFrame>
        <p:nvGraphicFramePr>
          <p:cNvPr id="7" name="Sisällön paikkamerkki 3">
            <a:extLst>
              <a:ext uri="{FF2B5EF4-FFF2-40B4-BE49-F238E27FC236}">
                <a16:creationId xmlns:a16="http://schemas.microsoft.com/office/drawing/2014/main" id="{3EF06051-E9A8-166C-CB4C-F62886AC0A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915239"/>
              </p:ext>
            </p:extLst>
          </p:nvPr>
        </p:nvGraphicFramePr>
        <p:xfrm>
          <a:off x="990600" y="19780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Kuva 7">
            <a:extLst>
              <a:ext uri="{FF2B5EF4-FFF2-40B4-BE49-F238E27FC236}">
                <a16:creationId xmlns:a16="http://schemas.microsoft.com/office/drawing/2014/main" id="{811ACD2A-FD74-374C-B9FF-27F2A1922F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78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16A87-3462-19EB-0F89-D0A14DC0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D2A7AC0-4E0B-7685-FE52-B5E5D3CF9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D70C16-573C-D137-7C36-C69B69E4C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2A3D01E-FA54-6D81-34CD-92AD35EC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59B80AD-0042-7537-7584-8DA1F39D1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314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D5DAC4-12EA-E5F2-2A45-35A53CC51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39C093-A5A2-8C1C-003A-D83AD125F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A23DD32-F0A0-19DD-903C-1D4E70158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ECFCDC8-3381-A95D-AD41-72A6A916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5B87D0A-ABF2-6BC5-22B6-DFADDC8CD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44AA356-0BC7-8A72-8BBF-25AC4A6CA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D9540D8B-D1F8-4253-D83A-9F54EE2D9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07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2C3527-EE56-7891-6328-8DBC72B08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65458F0-A306-F6C6-4AA4-24D81C774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F418E68-E4C3-D727-DE70-EB699FB92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E3BF97-51FC-166F-75A3-C3F4B510C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930C96B-F58E-64AA-3937-0844B08E6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C8AD0D8-7016-2196-9B6C-586F1B7C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A7F1BBC-DD9B-5EA1-4E7F-D7B58049C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185F075-0CC2-4653-F0DD-F6A610192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765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F496D7-4528-FDA9-CFDE-992265AA9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1D2DC6D-2493-B45B-5B04-6561F3C5D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FF2E97D-F588-A489-8B17-1BEF6B5DA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51B47D9-47FF-B1C6-C1E4-65E4EFABC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878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320D5B5-AADB-5838-565C-906F673BE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780A069-38F9-E7EB-2E1D-DC00FCD38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9374748-DD28-D415-ABBB-F22E07A39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72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6CC22A-892D-6A76-E2FA-3A4721BAA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F550D26-AF15-4F28-871C-BCBDEA11D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EEFA7F-1810-06B6-F81B-BC1D83C9D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7D872EC-603C-C4A6-71DF-DE0EF9397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2210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D3F35F-EA18-8F0D-4F00-D06F3526A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85EA736-A426-577B-39CE-B51BF917F3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BFB05F2-B639-43CD-BE98-6C9A4E905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4D8D22-5CEC-F929-910A-F91B3D526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FB1BB21-69EB-AF54-22C5-B2EEE4ADC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E5DC9BE-5427-F318-D140-585A49A1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060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3B0FB16-D231-325D-8EF4-BDB4854B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469D3D4-AD92-D360-B2F3-956761974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BCCAA77-A536-7D56-0B8B-B11981E82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1B864B-2DA7-A8C7-FED3-1E03A019A5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9D50F3-EC6E-58CA-C345-4B8C0BFC9B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9FEA61E-6B84-FAC5-30C8-6E7917791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 dirty="0"/>
              <a:t>Pohjois-Karjalan hyvinvointialue   |   </a:t>
            </a:r>
            <a:r>
              <a:rPr lang="fi-FI" sz="1200" b="1" dirty="0"/>
              <a:t>www.siunsote.fi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09581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6B81BD-7332-3405-844F-2B8BBDA9E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Ihmiset kehittämisen takana</a:t>
            </a:r>
            <a:br>
              <a:rPr lang="fi-FI" dirty="0"/>
            </a:br>
            <a:endParaRPr lang="fi-FI" dirty="0"/>
          </a:p>
        </p:txBody>
      </p:sp>
      <p:pic>
        <p:nvPicPr>
          <p:cNvPr id="8" name="Google Shape;224;p9" descr="Viisi henkilökuvaa, jotka edustaa eri sosiaali- ja terveydenhuollon ammattilaisia">
            <a:extLst>
              <a:ext uri="{FF2B5EF4-FFF2-40B4-BE49-F238E27FC236}">
                <a16:creationId xmlns:a16="http://schemas.microsoft.com/office/drawing/2014/main" id="{489A2D4C-EF64-4CE5-97D5-B082872A5D23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9524" y="1555879"/>
            <a:ext cx="1283832" cy="132556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kstiruutu 12">
            <a:extLst>
              <a:ext uri="{FF2B5EF4-FFF2-40B4-BE49-F238E27FC236}">
                <a16:creationId xmlns:a16="http://schemas.microsoft.com/office/drawing/2014/main" id="{78C86214-C1F4-43B5-9978-BB5EBF2855E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98718" y="1292047"/>
            <a:ext cx="30302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Toimialue-/palvelu-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/yksikköyhteyshenkilö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Jalkauttaa mittaamisen sekä tulosten hyödyntämisen osaksi rakenteita</a:t>
            </a:r>
          </a:p>
        </p:txBody>
      </p:sp>
      <p:pic>
        <p:nvPicPr>
          <p:cNvPr id="10" name="Google Shape;158;p26" descr="kämmen jonka yllä henkilöhahmo">
            <a:extLst>
              <a:ext uri="{FF2B5EF4-FFF2-40B4-BE49-F238E27FC236}">
                <a16:creationId xmlns:a16="http://schemas.microsoft.com/office/drawing/2014/main" id="{7D1F0E2C-2706-455A-B088-A1849E9258ED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79568" y="1555879"/>
            <a:ext cx="1333984" cy="122666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kstiruutu 14">
            <a:extLst>
              <a:ext uri="{FF2B5EF4-FFF2-40B4-BE49-F238E27FC236}">
                <a16:creationId xmlns:a16="http://schemas.microsoft.com/office/drawing/2014/main" id="{00F43201-B327-403D-A967-79182B4FF93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82000" y="1291357"/>
            <a:ext cx="45990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Kehittämisjohtaja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Vastaa kokonaisuudesta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Tukee ja ohjaa hanketyöntekijöiden työtä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Toimii tiiviissä yhteistyössä org. Johtoon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Johtaa laadunhallinta työtä, asiakaspalautteen keräämistä ja asiakaskokemuksen kehittämistä</a:t>
            </a:r>
          </a:p>
        </p:txBody>
      </p:sp>
      <p:pic>
        <p:nvPicPr>
          <p:cNvPr id="11" name="Google Shape;210;p28" descr="kuva, jossa näyttö, puhelin, virtakytkin, maapallo, yhteysmerkintä, kuvaavat teknisiä ominaisuuksia.">
            <a:extLst>
              <a:ext uri="{FF2B5EF4-FFF2-40B4-BE49-F238E27FC236}">
                <a16:creationId xmlns:a16="http://schemas.microsoft.com/office/drawing/2014/main" id="{6C66BB58-A1F0-440D-A923-FC3AD7F7C5C0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3325" y="3756598"/>
            <a:ext cx="1283832" cy="13255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F0C76802-F0F9-4230-8593-99D0DA9A66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98718" y="3421380"/>
            <a:ext cx="33140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ICT-yksikkö sekä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raportointi ja analytiikka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Järjestelmien tekninen toimivuus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Toiminnan tarpeen mukaiset luotettavat sekä visuaaliset raportit</a:t>
            </a:r>
          </a:p>
        </p:txBody>
      </p:sp>
      <p:pic>
        <p:nvPicPr>
          <p:cNvPr id="9" name="Google Shape;225;p9" descr="Kolme henkilöä">
            <a:extLst>
              <a:ext uri="{FF2B5EF4-FFF2-40B4-BE49-F238E27FC236}">
                <a16:creationId xmlns:a16="http://schemas.microsoft.com/office/drawing/2014/main" id="{07CC13E7-4A5E-45FD-ABCF-2DC99129F3A0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79568" y="3694115"/>
            <a:ext cx="1431442" cy="138804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kstiruutu 13">
            <a:extLst>
              <a:ext uri="{FF2B5EF4-FFF2-40B4-BE49-F238E27FC236}">
                <a16:creationId xmlns:a16="http://schemas.microsoft.com/office/drawing/2014/main" id="{9B876BCB-7163-4079-9F44-16A4D752A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82000" y="3429000"/>
            <a:ext cx="47239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Kehittämisyksikkö/hanketyöntekijät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Kehittää ja tukee toimialueita mittaamisessa sekä tiedon hyödyntämisessä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Kansallinen yhteistyö, varmistaen, että organisaation kehitys on linjassa kansallisen kehitystyön kanssa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Huolehtii viestinnästä yhteistyössä viestinnän asiantuntijoiden kanssa viestinnän ohjeiden sekä linjausten mukaisesti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Tiivis yhteistyö org. Eri asiantuntijoiden kanssa + järjestelmätoimittajien kanssa</a:t>
            </a:r>
          </a:p>
        </p:txBody>
      </p:sp>
    </p:spTree>
    <p:extLst>
      <p:ext uri="{BB962C8B-B14F-4D97-AF65-F5344CB8AC3E}">
        <p14:creationId xmlns:p14="http://schemas.microsoft.com/office/powerpoint/2010/main" val="256304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iunsote_VaaleapohjaSaavutettava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unsote_hyvinvointialue_presepohja" id="{F92AB0CB-6C0B-2A49-9E5D-3CFA2B35030B}" vid="{9EBB7E12-3BB4-B249-858A-3F909DD927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99</Words>
  <Application>Microsoft Office PowerPoint</Application>
  <PresentationFormat>Laajakuva</PresentationFormat>
  <Paragraphs>18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Siunsote_VaaleapohjaSaavutettava</vt:lpstr>
      <vt:lpstr>Ihmiset kehittämisen takana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Ihmiset kehittämisen takana </dc:title>
  <dc:creator>Turunen Sirpa</dc:creator>
  <cp:lastModifiedBy>Turunen Sirpa</cp:lastModifiedBy>
  <cp:revision>1</cp:revision>
  <dcterms:created xsi:type="dcterms:W3CDTF">2023-03-29T05:24:50Z</dcterms:created>
  <dcterms:modified xsi:type="dcterms:W3CDTF">2023-03-29T05:56:13Z</dcterms:modified>
</cp:coreProperties>
</file>