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 snapToGrid="0">
      <p:cViewPr varScale="1">
        <p:scale>
          <a:sx n="78" d="100"/>
          <a:sy n="78" d="100"/>
        </p:scale>
        <p:origin x="180" y="56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solidFill>
                <a:schemeClr val="tx1"/>
              </a:solidFill>
            </a:rPr>
            <a:t>Laitteiden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vienti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0B7F0EEB-63D9-4A8E-86A7-83B4A47595F5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Alvar</a:t>
          </a:r>
          <a:r>
            <a:rPr lang="en-US" sz="1200" b="1" dirty="0" smtClean="0">
              <a:solidFill>
                <a:schemeClr val="tx1"/>
              </a:solidFill>
            </a:rPr>
            <a:t>- </a:t>
          </a:r>
          <a:r>
            <a:rPr lang="en-US" sz="1200" b="1" dirty="0" err="1" smtClean="0">
              <a:solidFill>
                <a:schemeClr val="tx1"/>
              </a:solidFill>
            </a:rPr>
            <a:t>Palvelusopi</a:t>
          </a:r>
          <a:r>
            <a:rPr lang="en-US" sz="1200" b="1" dirty="0" smtClean="0">
              <a:solidFill>
                <a:schemeClr val="tx1"/>
              </a:solidFill>
            </a:rPr>
            <a:t>-</a:t>
          </a:r>
        </a:p>
        <a:p>
          <a:r>
            <a:rPr lang="en-US" sz="1200" b="1" dirty="0" err="1" smtClean="0">
              <a:solidFill>
                <a:schemeClr val="tx1"/>
              </a:solidFill>
            </a:rPr>
            <a:t>mukset</a:t>
          </a:r>
          <a:endParaRPr lang="en-US" sz="1200" b="1" dirty="0">
            <a:solidFill>
              <a:schemeClr val="tx1"/>
            </a:solidFill>
          </a:endParaRPr>
        </a:p>
      </dgm:t>
    </dgm:pt>
    <dgm:pt modelId="{91F2D3BA-359A-4536-A889-DA1F0EEE0645}" type="parTrans" cxnId="{FDB480BB-29E3-46E6-ABEE-C2A5420F3209}">
      <dgm:prSet/>
      <dgm:spPr/>
      <dgm:t>
        <a:bodyPr/>
        <a:lstStyle/>
        <a:p>
          <a:endParaRPr lang="en-US"/>
        </a:p>
      </dgm:t>
    </dgm:pt>
    <dgm:pt modelId="{7F07EA60-233E-4BD0-99D0-6DD358A209AC}" type="sibTrans" cxnId="{FDB480BB-29E3-46E6-ABEE-C2A5420F3209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Omaislinkki</a:t>
          </a:r>
          <a:endParaRPr lang="en-US" sz="1200" b="1" dirty="0">
            <a:solidFill>
              <a:schemeClr val="tx1"/>
            </a:solidFill>
          </a:endParaRPr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3" custLinFactX="75082" custLinFactNeighborX="100000" custLinFactNeighborY="-2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56CFB-186D-40B1-BE06-F42A346FFD9C}" type="pres">
      <dgm:prSet presAssocID="{2A5116B3-856B-457D-A6A6-BF3F2013B1A5}" presName="parTxOnlySpace" presStyleCnt="0"/>
      <dgm:spPr/>
    </dgm:pt>
    <dgm:pt modelId="{F8AA356F-9409-4409-B534-163975F76418}" type="pres">
      <dgm:prSet presAssocID="{0B7F0EEB-63D9-4A8E-86A7-83B4A47595F5}" presName="parTxOnly" presStyleLbl="node1" presStyleIdx="2" presStyleCnt="3" custLinFactX="-84800" custLinFactNeighborX="-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FDB480BB-29E3-46E6-ABEE-C2A5420F3209}" srcId="{67FF520F-AAD7-4553-A35D-7EABF410A9F2}" destId="{0B7F0EEB-63D9-4A8E-86A7-83B4A47595F5}" srcOrd="2" destOrd="0" parTransId="{91F2D3BA-359A-4536-A889-DA1F0EEE0645}" sibTransId="{7F07EA60-233E-4BD0-99D0-6DD358A209AC}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528F5B5D-0623-450B-9150-AC8BA109E217}" type="presOf" srcId="{0B7F0EEB-63D9-4A8E-86A7-83B4A47595F5}" destId="{F8AA356F-9409-4409-B534-163975F76418}" srcOrd="0" destOrd="0" presId="urn:microsoft.com/office/officeart/2005/8/layout/chevron1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  <dgm:cxn modelId="{01EFC529-A69A-4696-A029-742E1779C10E}" type="presParOf" srcId="{05B7F04F-B4B1-4054-B079-8C9C8BF00BD8}" destId="{E3856CFB-186D-40B1-BE06-F42A346FFD9C}" srcOrd="3" destOrd="0" presId="urn:microsoft.com/office/officeart/2005/8/layout/chevron1"/>
    <dgm:cxn modelId="{73F7ECB2-7F98-47EB-9727-6A81EC886C5B}" type="presParOf" srcId="{05B7F04F-B4B1-4054-B079-8C9C8BF00BD8}" destId="{F8AA356F-9409-4409-B534-163975F764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Arvio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asiakkaan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soveltuvan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etähoivaan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Keskustelee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asiakkaan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tarpeista</a:t>
          </a:r>
          <a:r>
            <a:rPr lang="en-US" sz="1200" b="1" dirty="0" smtClean="0">
              <a:solidFill>
                <a:schemeClr val="tx1"/>
              </a:solidFill>
            </a:rPr>
            <a:t> ja </a:t>
          </a:r>
          <a:r>
            <a:rPr lang="en-US" sz="1200" b="1" dirty="0" err="1" smtClean="0">
              <a:solidFill>
                <a:schemeClr val="tx1"/>
              </a:solidFill>
            </a:rPr>
            <a:t>soittoajoista</a:t>
          </a:r>
          <a:endParaRPr lang="en-US" sz="1200" b="1" dirty="0">
            <a:solidFill>
              <a:schemeClr val="tx1"/>
            </a:solidFill>
          </a:endParaRPr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0B7F0EEB-63D9-4A8E-86A7-83B4A47595F5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Yhteydenotto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omaiseen</a:t>
          </a:r>
          <a:r>
            <a:rPr lang="en-US" sz="1200" b="1" dirty="0" smtClean="0">
              <a:solidFill>
                <a:schemeClr val="tx1"/>
              </a:solidFill>
            </a:rPr>
            <a:t> tai </a:t>
          </a:r>
          <a:r>
            <a:rPr lang="en-US" sz="1200" b="1" dirty="0" err="1" smtClean="0">
              <a:solidFill>
                <a:schemeClr val="tx1"/>
              </a:solidFill>
            </a:rPr>
            <a:t>läheiseen</a:t>
          </a:r>
          <a:endParaRPr lang="en-US" sz="1200" b="1" dirty="0">
            <a:solidFill>
              <a:schemeClr val="tx1"/>
            </a:solidFill>
          </a:endParaRPr>
        </a:p>
      </dgm:t>
    </dgm:pt>
    <dgm:pt modelId="{91F2D3BA-359A-4536-A889-DA1F0EEE0645}" type="parTrans" cxnId="{FDB480BB-29E3-46E6-ABEE-C2A5420F3209}">
      <dgm:prSet/>
      <dgm:spPr/>
      <dgm:t>
        <a:bodyPr/>
        <a:lstStyle/>
        <a:p>
          <a:endParaRPr lang="en-US"/>
        </a:p>
      </dgm:t>
    </dgm:pt>
    <dgm:pt modelId="{7F07EA60-233E-4BD0-99D0-6DD358A209AC}" type="sibTrans" cxnId="{FDB480BB-29E3-46E6-ABEE-C2A5420F320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56CFB-186D-40B1-BE06-F42A346FFD9C}" type="pres">
      <dgm:prSet presAssocID="{2A5116B3-856B-457D-A6A6-BF3F2013B1A5}" presName="parTxOnlySpace" presStyleCnt="0"/>
      <dgm:spPr/>
    </dgm:pt>
    <dgm:pt modelId="{F8AA356F-9409-4409-B534-163975F76418}" type="pres">
      <dgm:prSet presAssocID="{0B7F0EEB-63D9-4A8E-86A7-83B4A47595F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FDB480BB-29E3-46E6-ABEE-C2A5420F3209}" srcId="{67FF520F-AAD7-4553-A35D-7EABF410A9F2}" destId="{0B7F0EEB-63D9-4A8E-86A7-83B4A47595F5}" srcOrd="2" destOrd="0" parTransId="{91F2D3BA-359A-4536-A889-DA1F0EEE0645}" sibTransId="{7F07EA60-233E-4BD0-99D0-6DD358A209AC}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528F5B5D-0623-450B-9150-AC8BA109E217}" type="presOf" srcId="{0B7F0EEB-63D9-4A8E-86A7-83B4A47595F5}" destId="{F8AA356F-9409-4409-B534-163975F76418}" srcOrd="0" destOrd="0" presId="urn:microsoft.com/office/officeart/2005/8/layout/chevron1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  <dgm:cxn modelId="{01EFC529-A69A-4696-A029-742E1779C10E}" type="presParOf" srcId="{05B7F04F-B4B1-4054-B079-8C9C8BF00BD8}" destId="{E3856CFB-186D-40B1-BE06-F42A346FFD9C}" srcOrd="3" destOrd="0" presId="urn:microsoft.com/office/officeart/2005/8/layout/chevron1"/>
    <dgm:cxn modelId="{73F7ECB2-7F98-47EB-9727-6A81EC886C5B}" type="presParOf" srcId="{05B7F04F-B4B1-4054-B079-8C9C8BF00BD8}" destId="{F8AA356F-9409-4409-B534-163975F764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Lisää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asiakkaan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tiedot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järjestelmään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Laitetekniset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valmistelut</a:t>
          </a:r>
          <a:r>
            <a:rPr lang="en-US" sz="1000" b="1" dirty="0" smtClean="0">
              <a:solidFill>
                <a:schemeClr val="tx1"/>
              </a:solidFill>
            </a:rPr>
            <a:t> (</a:t>
          </a:r>
          <a:r>
            <a:rPr lang="en-US" sz="1000" b="1" dirty="0" err="1" smtClean="0">
              <a:solidFill>
                <a:schemeClr val="tx1"/>
              </a:solidFill>
            </a:rPr>
            <a:t>Pääkäyttäjä</a:t>
          </a:r>
          <a:r>
            <a:rPr lang="en-US" sz="1000" b="1" dirty="0" smtClean="0">
              <a:solidFill>
                <a:schemeClr val="tx1"/>
              </a:solidFill>
            </a:rPr>
            <a:t>)</a:t>
          </a:r>
          <a:endParaRPr lang="en-US" sz="1000" b="1" dirty="0">
            <a:solidFill>
              <a:schemeClr val="tx1"/>
            </a:solidFill>
          </a:endParaRPr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2" custLinFactNeighborX="-86183" custLinFactNeighborY="-42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2" custLinFactX="18958" custLinFactNeighborX="100000" custLinFactNeighborY="-10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solidFill>
                <a:schemeClr val="tx1"/>
              </a:solidFill>
            </a:rPr>
            <a:t>Päivittää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APTJ:n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0B7F0EEB-63D9-4A8E-86A7-83B4A47595F5}">
      <dgm:prSet phldrT="[Text]" custT="1"/>
      <dgm:spPr/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Uuden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asiakkaan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tiedot</a:t>
          </a:r>
          <a:r>
            <a:rPr lang="en-US" sz="1100" b="1" dirty="0" smtClean="0">
              <a:solidFill>
                <a:schemeClr val="tx1"/>
              </a:solidFill>
            </a:rPr>
            <a:t>, </a:t>
          </a:r>
          <a:r>
            <a:rPr lang="en-US" sz="1100" b="1" dirty="0" err="1" smtClean="0">
              <a:solidFill>
                <a:schemeClr val="tx1"/>
              </a:solidFill>
            </a:rPr>
            <a:t>aloittaa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käynnit</a:t>
          </a:r>
          <a:endParaRPr lang="en-US" sz="1100" b="1" dirty="0">
            <a:solidFill>
              <a:schemeClr val="tx1"/>
            </a:solidFill>
          </a:endParaRPr>
        </a:p>
      </dgm:t>
    </dgm:pt>
    <dgm:pt modelId="{91F2D3BA-359A-4536-A889-DA1F0EEE0645}" type="parTrans" cxnId="{FDB480BB-29E3-46E6-ABEE-C2A5420F3209}">
      <dgm:prSet/>
      <dgm:spPr/>
      <dgm:t>
        <a:bodyPr/>
        <a:lstStyle/>
        <a:p>
          <a:endParaRPr lang="en-US"/>
        </a:p>
      </dgm:t>
    </dgm:pt>
    <dgm:pt modelId="{7F07EA60-233E-4BD0-99D0-6DD358A209AC}" type="sibTrans" cxnId="{FDB480BB-29E3-46E6-ABEE-C2A5420F3209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Muutokset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aikoihin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toiminnanoh-jaukseen</a:t>
          </a:r>
          <a:endParaRPr lang="en-US" sz="1200" b="1" dirty="0">
            <a:solidFill>
              <a:schemeClr val="tx1"/>
            </a:solidFill>
          </a:endParaRPr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3" custLinFactX="153699" custLinFactNeighborX="2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3" custLinFactNeighborX="-15377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56CFB-186D-40B1-BE06-F42A346FFD9C}" type="pres">
      <dgm:prSet presAssocID="{2A5116B3-856B-457D-A6A6-BF3F2013B1A5}" presName="parTxOnlySpace" presStyleCnt="0"/>
      <dgm:spPr/>
    </dgm:pt>
    <dgm:pt modelId="{F8AA356F-9409-4409-B534-163975F76418}" type="pres">
      <dgm:prSet presAssocID="{0B7F0EEB-63D9-4A8E-86A7-83B4A47595F5}" presName="parTxOnly" presStyleLbl="node1" presStyleIdx="2" presStyleCnt="3" custLinFactX="-163976" custLinFactNeighborX="-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FDB480BB-29E3-46E6-ABEE-C2A5420F3209}" srcId="{67FF520F-AAD7-4553-A35D-7EABF410A9F2}" destId="{0B7F0EEB-63D9-4A8E-86A7-83B4A47595F5}" srcOrd="2" destOrd="0" parTransId="{91F2D3BA-359A-4536-A889-DA1F0EEE0645}" sibTransId="{7F07EA60-233E-4BD0-99D0-6DD358A209AC}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528F5B5D-0623-450B-9150-AC8BA109E217}" type="presOf" srcId="{0B7F0EEB-63D9-4A8E-86A7-83B4A47595F5}" destId="{F8AA356F-9409-4409-B534-163975F76418}" srcOrd="0" destOrd="0" presId="urn:microsoft.com/office/officeart/2005/8/layout/chevron1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  <dgm:cxn modelId="{01EFC529-A69A-4696-A029-742E1779C10E}" type="presParOf" srcId="{05B7F04F-B4B1-4054-B079-8C9C8BF00BD8}" destId="{E3856CFB-186D-40B1-BE06-F42A346FFD9C}" srcOrd="3" destOrd="0" presId="urn:microsoft.com/office/officeart/2005/8/layout/chevron1"/>
    <dgm:cxn modelId="{73F7ECB2-7F98-47EB-9727-6A81EC886C5B}" type="presParOf" srcId="{05B7F04F-B4B1-4054-B079-8C9C8BF00BD8}" destId="{F8AA356F-9409-4409-B534-163975F764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solidFill>
                <a:schemeClr val="tx1"/>
              </a:solidFill>
            </a:rPr>
            <a:t>Tekee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kuukausi-arviointeja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0B7F0EEB-63D9-4A8E-86A7-83B4A47595F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RAI-</a:t>
          </a:r>
          <a:r>
            <a:rPr lang="en-US" sz="1200" b="1" dirty="0" err="1" smtClean="0">
              <a:solidFill>
                <a:schemeClr val="tx1"/>
              </a:solidFill>
            </a:rPr>
            <a:t>arvioinnit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Alvar-asiakkaille</a:t>
          </a:r>
          <a:endParaRPr lang="en-US" sz="1200" b="1" dirty="0">
            <a:solidFill>
              <a:schemeClr val="tx1"/>
            </a:solidFill>
          </a:endParaRPr>
        </a:p>
      </dgm:t>
    </dgm:pt>
    <dgm:pt modelId="{91F2D3BA-359A-4536-A889-DA1F0EEE0645}" type="parTrans" cxnId="{FDB480BB-29E3-46E6-ABEE-C2A5420F3209}">
      <dgm:prSet/>
      <dgm:spPr/>
      <dgm:t>
        <a:bodyPr/>
        <a:lstStyle/>
        <a:p>
          <a:endParaRPr lang="en-US"/>
        </a:p>
      </dgm:t>
    </dgm:pt>
    <dgm:pt modelId="{7F07EA60-233E-4BD0-99D0-6DD358A209AC}" type="sibTrans" cxnId="{FDB480BB-29E3-46E6-ABEE-C2A5420F3209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Raportointi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kentän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tiimin</a:t>
          </a:r>
          <a:r>
            <a:rPr lang="en-US" sz="1200" b="1" dirty="0" smtClean="0">
              <a:solidFill>
                <a:schemeClr val="tx1"/>
              </a:solidFill>
            </a:rPr>
            <a:t>/KSH </a:t>
          </a:r>
          <a:r>
            <a:rPr lang="en-US" sz="1200" b="1" dirty="0" err="1" smtClean="0">
              <a:solidFill>
                <a:schemeClr val="tx1"/>
              </a:solidFill>
            </a:rPr>
            <a:t>kanssa</a:t>
          </a:r>
          <a:endParaRPr lang="en-US" sz="1200" b="1" dirty="0">
            <a:solidFill>
              <a:schemeClr val="tx1"/>
            </a:solidFill>
          </a:endParaRPr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3" custLinFactX="78531" custLinFactNeighborX="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3" custLinFactX="75082" custLinFactNeighborX="100000" custLinFactNeighborY="-2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56CFB-186D-40B1-BE06-F42A346FFD9C}" type="pres">
      <dgm:prSet presAssocID="{2A5116B3-856B-457D-A6A6-BF3F2013B1A5}" presName="parTxOnlySpace" presStyleCnt="0"/>
      <dgm:spPr/>
    </dgm:pt>
    <dgm:pt modelId="{F8AA356F-9409-4409-B534-163975F76418}" type="pres">
      <dgm:prSet presAssocID="{0B7F0EEB-63D9-4A8E-86A7-83B4A47595F5}" presName="parTxOnly" presStyleLbl="node1" presStyleIdx="2" presStyleCnt="3" custLinFactX="-235790" custLinFactNeighborX="-3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FDB480BB-29E3-46E6-ABEE-C2A5420F3209}" srcId="{67FF520F-AAD7-4553-A35D-7EABF410A9F2}" destId="{0B7F0EEB-63D9-4A8E-86A7-83B4A47595F5}" srcOrd="2" destOrd="0" parTransId="{91F2D3BA-359A-4536-A889-DA1F0EEE0645}" sibTransId="{7F07EA60-233E-4BD0-99D0-6DD358A209AC}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528F5B5D-0623-450B-9150-AC8BA109E217}" type="presOf" srcId="{0B7F0EEB-63D9-4A8E-86A7-83B4A47595F5}" destId="{F8AA356F-9409-4409-B534-163975F76418}" srcOrd="0" destOrd="0" presId="urn:microsoft.com/office/officeart/2005/8/layout/chevron1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  <dgm:cxn modelId="{01EFC529-A69A-4696-A029-742E1779C10E}" type="presParOf" srcId="{05B7F04F-B4B1-4054-B079-8C9C8BF00BD8}" destId="{E3856CFB-186D-40B1-BE06-F42A346FFD9C}" srcOrd="3" destOrd="0" presId="urn:microsoft.com/office/officeart/2005/8/layout/chevron1"/>
    <dgm:cxn modelId="{73F7ECB2-7F98-47EB-9727-6A81EC886C5B}" type="presParOf" srcId="{05B7F04F-B4B1-4054-B079-8C9C8BF00BD8}" destId="{F8AA356F-9409-4409-B534-163975F764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FF520F-AAD7-4553-A35D-7EABF410A9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E85367-DDEA-4304-B813-E0615B9637A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solidFill>
                <a:schemeClr val="tx1"/>
              </a:solidFill>
            </a:rPr>
            <a:t>Laitteiden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haku</a:t>
          </a:r>
          <a:endParaRPr lang="en-US" sz="1200" b="1" dirty="0">
            <a:solidFill>
              <a:schemeClr val="tx1"/>
            </a:solidFill>
          </a:endParaRPr>
        </a:p>
      </dgm:t>
    </dgm:pt>
    <dgm:pt modelId="{DF6E5F9B-BEA8-46F5-A9BC-98BD99CE7FF7}" type="parTrans" cxnId="{3C7F132E-78CB-49EF-B7D2-A61FA13DBB14}">
      <dgm:prSet/>
      <dgm:spPr/>
      <dgm:t>
        <a:bodyPr/>
        <a:lstStyle/>
        <a:p>
          <a:endParaRPr lang="en-US"/>
        </a:p>
      </dgm:t>
    </dgm:pt>
    <dgm:pt modelId="{086E0D53-8758-4DF9-A511-012A398D6C9F}" type="sibTrans" cxnId="{3C7F132E-78CB-49EF-B7D2-A61FA13DBB14}">
      <dgm:prSet/>
      <dgm:spPr/>
      <dgm:t>
        <a:bodyPr/>
        <a:lstStyle/>
        <a:p>
          <a:endParaRPr lang="en-US"/>
        </a:p>
      </dgm:t>
    </dgm:pt>
    <dgm:pt modelId="{0B7F0EEB-63D9-4A8E-86A7-83B4A47595F5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Yhteydenpito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omaisten</a:t>
          </a:r>
          <a:r>
            <a:rPr lang="en-US" sz="1200" b="1" dirty="0" smtClean="0">
              <a:solidFill>
                <a:schemeClr val="tx1"/>
              </a:solidFill>
            </a:rPr>
            <a:t>/</a:t>
          </a:r>
          <a:r>
            <a:rPr lang="en-US" sz="1200" b="1" dirty="0" err="1" smtClean="0">
              <a:solidFill>
                <a:schemeClr val="tx1"/>
              </a:solidFill>
            </a:rPr>
            <a:t>lä-heisten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  <a:r>
            <a:rPr lang="en-US" sz="1200" b="1" dirty="0" err="1" smtClean="0">
              <a:solidFill>
                <a:schemeClr val="tx1"/>
              </a:solidFill>
            </a:rPr>
            <a:t>kanssa</a:t>
          </a:r>
          <a:endParaRPr lang="en-US" sz="1200" b="1" dirty="0">
            <a:solidFill>
              <a:schemeClr val="tx1"/>
            </a:solidFill>
          </a:endParaRPr>
        </a:p>
      </dgm:t>
    </dgm:pt>
    <dgm:pt modelId="{91F2D3BA-359A-4536-A889-DA1F0EEE0645}" type="parTrans" cxnId="{FDB480BB-29E3-46E6-ABEE-C2A5420F3209}">
      <dgm:prSet/>
      <dgm:spPr/>
      <dgm:t>
        <a:bodyPr/>
        <a:lstStyle/>
        <a:p>
          <a:endParaRPr lang="en-US"/>
        </a:p>
      </dgm:t>
    </dgm:pt>
    <dgm:pt modelId="{7F07EA60-233E-4BD0-99D0-6DD358A209AC}" type="sibTrans" cxnId="{FDB480BB-29E3-46E6-ABEE-C2A5420F3209}">
      <dgm:prSet/>
      <dgm:spPr/>
      <dgm:t>
        <a:bodyPr/>
        <a:lstStyle/>
        <a:p>
          <a:endParaRPr lang="en-US"/>
        </a:p>
      </dgm:t>
    </dgm:pt>
    <dgm:pt modelId="{D5192B66-7374-42C6-9B2C-4C4A2D797729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Teknologian</a:t>
          </a:r>
          <a:r>
            <a:rPr lang="en-US" sz="1200" b="1" baseline="0" dirty="0" smtClean="0">
              <a:solidFill>
                <a:schemeClr val="tx1"/>
              </a:solidFill>
            </a:rPr>
            <a:t> </a:t>
          </a:r>
          <a:r>
            <a:rPr lang="en-US" sz="1200" b="1" baseline="0" dirty="0" err="1" smtClean="0">
              <a:solidFill>
                <a:schemeClr val="tx1"/>
              </a:solidFill>
            </a:rPr>
            <a:t>käytön</a:t>
          </a:r>
          <a:r>
            <a:rPr lang="en-US" sz="1200" b="1" baseline="0" dirty="0" smtClean="0">
              <a:solidFill>
                <a:schemeClr val="tx1"/>
              </a:solidFill>
            </a:rPr>
            <a:t> </a:t>
          </a:r>
          <a:r>
            <a:rPr lang="en-US" sz="1200" b="1" baseline="0" dirty="0" err="1" smtClean="0">
              <a:solidFill>
                <a:schemeClr val="tx1"/>
              </a:solidFill>
            </a:rPr>
            <a:t>päättötoimet</a:t>
          </a:r>
          <a:endParaRPr lang="en-US" sz="1200" b="1" dirty="0">
            <a:solidFill>
              <a:schemeClr val="tx1"/>
            </a:solidFill>
          </a:endParaRPr>
        </a:p>
      </dgm:t>
    </dgm:pt>
    <dgm:pt modelId="{2A5116B3-856B-457D-A6A6-BF3F2013B1A5}" type="sibTrans" cxnId="{4E186C37-0C5B-4225-A0FD-E03C62BC2FB9}">
      <dgm:prSet/>
      <dgm:spPr/>
      <dgm:t>
        <a:bodyPr/>
        <a:lstStyle/>
        <a:p>
          <a:endParaRPr lang="en-US"/>
        </a:p>
      </dgm:t>
    </dgm:pt>
    <dgm:pt modelId="{5E2D4ABB-7044-4499-BC33-4FCA1F53EA3B}" type="parTrans" cxnId="{4E186C37-0C5B-4225-A0FD-E03C62BC2FB9}">
      <dgm:prSet/>
      <dgm:spPr/>
      <dgm:t>
        <a:bodyPr/>
        <a:lstStyle/>
        <a:p>
          <a:endParaRPr lang="en-US"/>
        </a:p>
      </dgm:t>
    </dgm:pt>
    <dgm:pt modelId="{05B7F04F-B4B1-4054-B079-8C9C8BF00BD8}" type="pres">
      <dgm:prSet presAssocID="{67FF520F-AAD7-4553-A35D-7EABF410A9F2}" presName="Name0" presStyleCnt="0">
        <dgm:presLayoutVars>
          <dgm:dir/>
          <dgm:animLvl val="lvl"/>
          <dgm:resizeHandles val="exact"/>
        </dgm:presLayoutVars>
      </dgm:prSet>
      <dgm:spPr/>
    </dgm:pt>
    <dgm:pt modelId="{4F6F6A56-9314-4364-988A-9FBBB5BFE08B}" type="pres">
      <dgm:prSet presAssocID="{91E85367-DDEA-4304-B813-E0615B9637A1}" presName="parTxOnly" presStyleLbl="node1" presStyleIdx="0" presStyleCnt="3" custLinFactX="153699" custLinFactNeighborX="2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536DB-F3EE-4856-AB33-57462F447CFE}" type="pres">
      <dgm:prSet presAssocID="{086E0D53-8758-4DF9-A511-012A398D6C9F}" presName="parTxOnlySpace" presStyleCnt="0"/>
      <dgm:spPr/>
    </dgm:pt>
    <dgm:pt modelId="{565E0774-51EF-40BB-A68B-6ED1F18FE514}" type="pres">
      <dgm:prSet presAssocID="{D5192B66-7374-42C6-9B2C-4C4A2D797729}" presName="parTxOnly" presStyleLbl="node1" presStyleIdx="1" presStyleCnt="3" custLinFactNeighborX="-15377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56CFB-186D-40B1-BE06-F42A346FFD9C}" type="pres">
      <dgm:prSet presAssocID="{2A5116B3-856B-457D-A6A6-BF3F2013B1A5}" presName="parTxOnlySpace" presStyleCnt="0"/>
      <dgm:spPr/>
    </dgm:pt>
    <dgm:pt modelId="{F8AA356F-9409-4409-B534-163975F76418}" type="pres">
      <dgm:prSet presAssocID="{0B7F0EEB-63D9-4A8E-86A7-83B4A47595F5}" presName="parTxOnly" presStyleLbl="node1" presStyleIdx="2" presStyleCnt="3" custLinFactX="-163976" custLinFactNeighborX="-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2B7A17-EF85-4907-9305-23163146A281}" type="presOf" srcId="{91E85367-DDEA-4304-B813-E0615B9637A1}" destId="{4F6F6A56-9314-4364-988A-9FBBB5BFE08B}" srcOrd="0" destOrd="0" presId="urn:microsoft.com/office/officeart/2005/8/layout/chevron1"/>
    <dgm:cxn modelId="{FDB480BB-29E3-46E6-ABEE-C2A5420F3209}" srcId="{67FF520F-AAD7-4553-A35D-7EABF410A9F2}" destId="{0B7F0EEB-63D9-4A8E-86A7-83B4A47595F5}" srcOrd="2" destOrd="0" parTransId="{91F2D3BA-359A-4536-A889-DA1F0EEE0645}" sibTransId="{7F07EA60-233E-4BD0-99D0-6DD358A209AC}"/>
    <dgm:cxn modelId="{3C7F132E-78CB-49EF-B7D2-A61FA13DBB14}" srcId="{67FF520F-AAD7-4553-A35D-7EABF410A9F2}" destId="{91E85367-DDEA-4304-B813-E0615B9637A1}" srcOrd="0" destOrd="0" parTransId="{DF6E5F9B-BEA8-46F5-A9BC-98BD99CE7FF7}" sibTransId="{086E0D53-8758-4DF9-A511-012A398D6C9F}"/>
    <dgm:cxn modelId="{528F5B5D-0623-450B-9150-AC8BA109E217}" type="presOf" srcId="{0B7F0EEB-63D9-4A8E-86A7-83B4A47595F5}" destId="{F8AA356F-9409-4409-B534-163975F76418}" srcOrd="0" destOrd="0" presId="urn:microsoft.com/office/officeart/2005/8/layout/chevron1"/>
    <dgm:cxn modelId="{4E186C37-0C5B-4225-A0FD-E03C62BC2FB9}" srcId="{67FF520F-AAD7-4553-A35D-7EABF410A9F2}" destId="{D5192B66-7374-42C6-9B2C-4C4A2D797729}" srcOrd="1" destOrd="0" parTransId="{5E2D4ABB-7044-4499-BC33-4FCA1F53EA3B}" sibTransId="{2A5116B3-856B-457D-A6A6-BF3F2013B1A5}"/>
    <dgm:cxn modelId="{D27F0DFF-9F79-4321-981A-EC6ACCB74438}" type="presOf" srcId="{67FF520F-AAD7-4553-A35D-7EABF410A9F2}" destId="{05B7F04F-B4B1-4054-B079-8C9C8BF00BD8}" srcOrd="0" destOrd="0" presId="urn:microsoft.com/office/officeart/2005/8/layout/chevron1"/>
    <dgm:cxn modelId="{9E15AA03-86EC-4AE3-9980-DDACB72D95C5}" type="presOf" srcId="{D5192B66-7374-42C6-9B2C-4C4A2D797729}" destId="{565E0774-51EF-40BB-A68B-6ED1F18FE514}" srcOrd="0" destOrd="0" presId="urn:microsoft.com/office/officeart/2005/8/layout/chevron1"/>
    <dgm:cxn modelId="{DC0CD7CC-4CE2-4116-91B9-44D7B9461BFA}" type="presParOf" srcId="{05B7F04F-B4B1-4054-B079-8C9C8BF00BD8}" destId="{4F6F6A56-9314-4364-988A-9FBBB5BFE08B}" srcOrd="0" destOrd="0" presId="urn:microsoft.com/office/officeart/2005/8/layout/chevron1"/>
    <dgm:cxn modelId="{EEE7D552-9CF9-4A77-839E-3AB39255AA42}" type="presParOf" srcId="{05B7F04F-B4B1-4054-B079-8C9C8BF00BD8}" destId="{918536DB-F3EE-4856-AB33-57462F447CFE}" srcOrd="1" destOrd="0" presId="urn:microsoft.com/office/officeart/2005/8/layout/chevron1"/>
    <dgm:cxn modelId="{E1DA3222-6F17-4A0D-9896-DA3B9ECAEE8C}" type="presParOf" srcId="{05B7F04F-B4B1-4054-B079-8C9C8BF00BD8}" destId="{565E0774-51EF-40BB-A68B-6ED1F18FE514}" srcOrd="2" destOrd="0" presId="urn:microsoft.com/office/officeart/2005/8/layout/chevron1"/>
    <dgm:cxn modelId="{01EFC529-A69A-4696-A029-742E1779C10E}" type="presParOf" srcId="{05B7F04F-B4B1-4054-B079-8C9C8BF00BD8}" destId="{E3856CFB-186D-40B1-BE06-F42A346FFD9C}" srcOrd="3" destOrd="0" presId="urn:microsoft.com/office/officeart/2005/8/layout/chevron1"/>
    <dgm:cxn modelId="{73F7ECB2-7F98-47EB-9727-6A81EC886C5B}" type="presParOf" srcId="{05B7F04F-B4B1-4054-B079-8C9C8BF00BD8}" destId="{F8AA356F-9409-4409-B534-163975F764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1431" y="536360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solidFill>
                <a:schemeClr val="tx1"/>
              </a:solidFill>
            </a:rPr>
            <a:t>Laitteiden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vienti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0254" y="536360"/>
        <a:ext cx="1046470" cy="697646"/>
      </dsp:txXfrm>
    </dsp:sp>
    <dsp:sp modelId="{565E0774-51EF-40BB-A68B-6ED1F18FE514}">
      <dsp:nvSpPr>
        <dsp:cNvPr id="0" name=""/>
        <dsp:cNvSpPr/>
      </dsp:nvSpPr>
      <dsp:spPr>
        <a:xfrm>
          <a:off x="3055064" y="534699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Omaislinkki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403887" y="534699"/>
        <a:ext cx="1046470" cy="697646"/>
      </dsp:txXfrm>
    </dsp:sp>
    <dsp:sp modelId="{F8AA356F-9409-4409-B534-163975F76418}">
      <dsp:nvSpPr>
        <dsp:cNvPr id="0" name=""/>
        <dsp:cNvSpPr/>
      </dsp:nvSpPr>
      <dsp:spPr>
        <a:xfrm>
          <a:off x="1487418" y="536360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Alvar</a:t>
          </a:r>
          <a:r>
            <a:rPr lang="en-US" sz="1200" b="1" kern="1200" dirty="0" smtClean="0">
              <a:solidFill>
                <a:schemeClr val="tx1"/>
              </a:solidFill>
            </a:rPr>
            <a:t>- </a:t>
          </a:r>
          <a:r>
            <a:rPr lang="en-US" sz="1200" b="1" kern="1200" dirty="0" err="1" smtClean="0">
              <a:solidFill>
                <a:schemeClr val="tx1"/>
              </a:solidFill>
            </a:rPr>
            <a:t>Palvelusopi</a:t>
          </a:r>
          <a:r>
            <a:rPr lang="en-US" sz="1200" b="1" kern="1200" dirty="0" smtClean="0">
              <a:solidFill>
                <a:schemeClr val="tx1"/>
              </a:solidFill>
            </a:rPr>
            <a:t>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mukset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836241" y="536360"/>
        <a:ext cx="1046470" cy="697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1431" y="536360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Arvio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asiakkaan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soveltuvan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etähoivaan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0254" y="536360"/>
        <a:ext cx="1046470" cy="697646"/>
      </dsp:txXfrm>
    </dsp:sp>
    <dsp:sp modelId="{565E0774-51EF-40BB-A68B-6ED1F18FE514}">
      <dsp:nvSpPr>
        <dsp:cNvPr id="0" name=""/>
        <dsp:cNvSpPr/>
      </dsp:nvSpPr>
      <dsp:spPr>
        <a:xfrm>
          <a:off x="1571135" y="536360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Keskustelee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asiakkaan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tarpeista</a:t>
          </a:r>
          <a:r>
            <a:rPr lang="en-US" sz="1200" b="1" kern="1200" dirty="0" smtClean="0">
              <a:solidFill>
                <a:schemeClr val="tx1"/>
              </a:solidFill>
            </a:rPr>
            <a:t> ja </a:t>
          </a:r>
          <a:r>
            <a:rPr lang="en-US" sz="1200" b="1" kern="1200" dirty="0" err="1" smtClean="0">
              <a:solidFill>
                <a:schemeClr val="tx1"/>
              </a:solidFill>
            </a:rPr>
            <a:t>soittoajoista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19958" y="536360"/>
        <a:ext cx="1046470" cy="697646"/>
      </dsp:txXfrm>
    </dsp:sp>
    <dsp:sp modelId="{F8AA356F-9409-4409-B534-163975F76418}">
      <dsp:nvSpPr>
        <dsp:cNvPr id="0" name=""/>
        <dsp:cNvSpPr/>
      </dsp:nvSpPr>
      <dsp:spPr>
        <a:xfrm>
          <a:off x="3140840" y="536360"/>
          <a:ext cx="1744116" cy="6976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Yhteydenotto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omaiseen</a:t>
          </a:r>
          <a:r>
            <a:rPr lang="en-US" sz="1200" b="1" kern="1200" dirty="0" smtClean="0">
              <a:solidFill>
                <a:schemeClr val="tx1"/>
              </a:solidFill>
            </a:rPr>
            <a:t> tai </a:t>
          </a:r>
          <a:r>
            <a:rPr lang="en-US" sz="1200" b="1" kern="1200" dirty="0" err="1" smtClean="0">
              <a:solidFill>
                <a:schemeClr val="tx1"/>
              </a:solidFill>
            </a:rPr>
            <a:t>läheiseen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489663" y="536360"/>
        <a:ext cx="1046470" cy="6976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0" y="0"/>
          <a:ext cx="1894240" cy="7002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Lisää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asiakkaan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tiedot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järjestelmään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0111" y="0"/>
        <a:ext cx="1194018" cy="700222"/>
      </dsp:txXfrm>
    </dsp:sp>
    <dsp:sp modelId="{565E0774-51EF-40BB-A68B-6ED1F18FE514}">
      <dsp:nvSpPr>
        <dsp:cNvPr id="0" name=""/>
        <dsp:cNvSpPr/>
      </dsp:nvSpPr>
      <dsp:spPr>
        <a:xfrm>
          <a:off x="1711153" y="0"/>
          <a:ext cx="1894240" cy="7002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Laitetekniset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valmistelut</a:t>
          </a:r>
          <a:r>
            <a:rPr lang="en-US" sz="1000" b="1" kern="1200" dirty="0" smtClean="0">
              <a:solidFill>
                <a:schemeClr val="tx1"/>
              </a:solidFill>
            </a:rPr>
            <a:t> (</a:t>
          </a:r>
          <a:r>
            <a:rPr lang="en-US" sz="1000" b="1" kern="1200" dirty="0" err="1" smtClean="0">
              <a:solidFill>
                <a:schemeClr val="tx1"/>
              </a:solidFill>
            </a:rPr>
            <a:t>Pääkäyttäjä</a:t>
          </a:r>
          <a:r>
            <a:rPr lang="en-US" sz="1000" b="1" kern="1200" dirty="0" smtClean="0">
              <a:solidFill>
                <a:schemeClr val="tx1"/>
              </a:solidFill>
            </a:rPr>
            <a:t>)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061264" y="0"/>
        <a:ext cx="1194018" cy="7002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3097539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solidFill>
                <a:schemeClr val="tx1"/>
              </a:solidFill>
            </a:rPr>
            <a:t>Päivittää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APTJ:n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454027" y="625409"/>
        <a:ext cx="1069462" cy="712975"/>
      </dsp:txXfrm>
    </dsp:sp>
    <dsp:sp modelId="{565E0774-51EF-40BB-A68B-6ED1F18FE514}">
      <dsp:nvSpPr>
        <dsp:cNvPr id="0" name=""/>
        <dsp:cNvSpPr/>
      </dsp:nvSpPr>
      <dsp:spPr>
        <a:xfrm>
          <a:off x="1578248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Muutokset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aikoihin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toiminnanoh-jaukseen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34736" y="625409"/>
        <a:ext cx="1069462" cy="712975"/>
      </dsp:txXfrm>
    </dsp:sp>
    <dsp:sp modelId="{F8AA356F-9409-4409-B534-163975F76418}">
      <dsp:nvSpPr>
        <dsp:cNvPr id="0" name=""/>
        <dsp:cNvSpPr/>
      </dsp:nvSpPr>
      <dsp:spPr>
        <a:xfrm>
          <a:off x="0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Uuden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asiakkaan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tiedot</a:t>
          </a:r>
          <a:r>
            <a:rPr lang="en-US" sz="1100" b="1" kern="1200" dirty="0" smtClean="0">
              <a:solidFill>
                <a:schemeClr val="tx1"/>
              </a:solidFill>
            </a:rPr>
            <a:t>, </a:t>
          </a:r>
          <a:r>
            <a:rPr lang="en-US" sz="1100" b="1" kern="1200" dirty="0" err="1" smtClean="0">
              <a:solidFill>
                <a:schemeClr val="tx1"/>
              </a:solidFill>
            </a:rPr>
            <a:t>aloittaa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käynnit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56488" y="625409"/>
        <a:ext cx="1069462" cy="7129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1579473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solidFill>
                <a:schemeClr val="tx1"/>
              </a:solidFill>
            </a:rPr>
            <a:t>Tekee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kuukausi-arviointeja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35961" y="625409"/>
        <a:ext cx="1069462" cy="712975"/>
      </dsp:txXfrm>
    </dsp:sp>
    <dsp:sp modelId="{565E0774-51EF-40BB-A68B-6ED1F18FE514}">
      <dsp:nvSpPr>
        <dsp:cNvPr id="0" name=""/>
        <dsp:cNvSpPr/>
      </dsp:nvSpPr>
      <dsp:spPr>
        <a:xfrm>
          <a:off x="3122190" y="623712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Raportointi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kentän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tiimin</a:t>
          </a:r>
          <a:r>
            <a:rPr lang="en-US" sz="1200" b="1" kern="1200" dirty="0" smtClean="0">
              <a:solidFill>
                <a:schemeClr val="tx1"/>
              </a:solidFill>
            </a:rPr>
            <a:t>/KSH </a:t>
          </a:r>
          <a:r>
            <a:rPr lang="en-US" sz="1200" b="1" kern="1200" dirty="0" err="1" smtClean="0">
              <a:solidFill>
                <a:schemeClr val="tx1"/>
              </a:solidFill>
            </a:rPr>
            <a:t>kanssa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478678" y="623712"/>
        <a:ext cx="1069462" cy="712975"/>
      </dsp:txXfrm>
    </dsp:sp>
    <dsp:sp modelId="{F8AA356F-9409-4409-B534-163975F76418}">
      <dsp:nvSpPr>
        <dsp:cNvPr id="0" name=""/>
        <dsp:cNvSpPr/>
      </dsp:nvSpPr>
      <dsp:spPr>
        <a:xfrm>
          <a:off x="0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RAI-</a:t>
          </a:r>
          <a:r>
            <a:rPr lang="en-US" sz="1200" b="1" kern="1200" dirty="0" err="1" smtClean="0">
              <a:solidFill>
                <a:schemeClr val="tx1"/>
              </a:solidFill>
            </a:rPr>
            <a:t>arvioinnit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Alvar-asiakkaille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6488" y="625409"/>
        <a:ext cx="1069462" cy="7129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F6A56-9314-4364-988A-9FBBB5BFE08B}">
      <dsp:nvSpPr>
        <dsp:cNvPr id="0" name=""/>
        <dsp:cNvSpPr/>
      </dsp:nvSpPr>
      <dsp:spPr>
        <a:xfrm>
          <a:off x="3097539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solidFill>
                <a:schemeClr val="tx1"/>
              </a:solidFill>
            </a:rPr>
            <a:t>Laitteiden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haku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454027" y="625409"/>
        <a:ext cx="1069462" cy="712975"/>
      </dsp:txXfrm>
    </dsp:sp>
    <dsp:sp modelId="{565E0774-51EF-40BB-A68B-6ED1F18FE514}">
      <dsp:nvSpPr>
        <dsp:cNvPr id="0" name=""/>
        <dsp:cNvSpPr/>
      </dsp:nvSpPr>
      <dsp:spPr>
        <a:xfrm>
          <a:off x="1578248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Teknologian</a:t>
          </a:r>
          <a:r>
            <a:rPr lang="en-US" sz="1200" b="1" kern="1200" baseline="0" dirty="0" smtClean="0">
              <a:solidFill>
                <a:schemeClr val="tx1"/>
              </a:solidFill>
            </a:rPr>
            <a:t> </a:t>
          </a:r>
          <a:r>
            <a:rPr lang="en-US" sz="1200" b="1" kern="1200" baseline="0" dirty="0" err="1" smtClean="0">
              <a:solidFill>
                <a:schemeClr val="tx1"/>
              </a:solidFill>
            </a:rPr>
            <a:t>käytön</a:t>
          </a:r>
          <a:r>
            <a:rPr lang="en-US" sz="1200" b="1" kern="1200" baseline="0" dirty="0" smtClean="0">
              <a:solidFill>
                <a:schemeClr val="tx1"/>
              </a:solidFill>
            </a:rPr>
            <a:t> </a:t>
          </a:r>
          <a:r>
            <a:rPr lang="en-US" sz="1200" b="1" kern="1200" baseline="0" dirty="0" err="1" smtClean="0">
              <a:solidFill>
                <a:schemeClr val="tx1"/>
              </a:solidFill>
            </a:rPr>
            <a:t>päättötoimet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34736" y="625409"/>
        <a:ext cx="1069462" cy="712975"/>
      </dsp:txXfrm>
    </dsp:sp>
    <dsp:sp modelId="{F8AA356F-9409-4409-B534-163975F76418}">
      <dsp:nvSpPr>
        <dsp:cNvPr id="0" name=""/>
        <dsp:cNvSpPr/>
      </dsp:nvSpPr>
      <dsp:spPr>
        <a:xfrm>
          <a:off x="0" y="625409"/>
          <a:ext cx="1782437" cy="7129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Yhteydenpito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omaisten</a:t>
          </a:r>
          <a:r>
            <a:rPr lang="en-US" sz="1200" b="1" kern="1200" dirty="0" smtClean="0">
              <a:solidFill>
                <a:schemeClr val="tx1"/>
              </a:solidFill>
            </a:rPr>
            <a:t>/</a:t>
          </a:r>
          <a:r>
            <a:rPr lang="en-US" sz="1200" b="1" kern="1200" dirty="0" err="1" smtClean="0">
              <a:solidFill>
                <a:schemeClr val="tx1"/>
              </a:solidFill>
            </a:rPr>
            <a:t>lä-heisten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kanssa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6488" y="625409"/>
        <a:ext cx="1069462" cy="712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BE588-26DC-4F6C-BD8A-5CA76D816374}" type="datetimeFigureOut">
              <a:rPr lang="fi-FI" smtClean="0"/>
              <a:t>28.2.2023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BED24-7C0C-4DAF-A19E-C7F5D67B38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274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6" name="Google Shape;2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0733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dirty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</a:t>
            </a:r>
            <a:r>
              <a:rPr lang="fi-FI" b="0" i="0" dirty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</a:t>
            </a:r>
            <a:r>
              <a:rPr lang="fi-FI" b="0" i="0" dirty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40191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1DFE-EDAD-4658-AD5D-4DB727B8030C}" type="datetimeFigureOut">
              <a:rPr lang="fi-FI" smtClean="0"/>
              <a:t>28.2.2023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72D5-E0D7-42BF-8AE5-634E3E3157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45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sätta rubriken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dirty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</a:t>
            </a:r>
            <a:r>
              <a:rPr lang="fi-FI" b="0" i="0" dirty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</a:t>
            </a:r>
            <a:r>
              <a:rPr lang="fi-FI" b="0" i="0" dirty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dirty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bild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451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34371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dirty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 dirty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416645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612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123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sätta </a:t>
            </a:r>
            <a:br>
              <a:rPr lang="sv-SE" dirty="0"/>
            </a:br>
            <a:r>
              <a:rPr lang="sv-SE" dirty="0"/>
              <a:t>rubriken</a:t>
            </a:r>
            <a:endParaRPr lang="fi-FI" dirty="0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 dirty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05364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7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err="1"/>
              <a:t>Förnamn</a:t>
            </a:r>
            <a:r>
              <a:rPr lang="fi-FI" dirty="0"/>
              <a:t> </a:t>
            </a:r>
            <a:r>
              <a:rPr lang="fi-FI" dirty="0" err="1"/>
              <a:t>Efternamn</a:t>
            </a:r>
            <a:r>
              <a:rPr lang="fi-FI" dirty="0"/>
              <a:t> | </a:t>
            </a:r>
            <a:r>
              <a:rPr lang="fi-FI" dirty="0" err="1"/>
              <a:t>Kontaktinformation</a:t>
            </a:r>
            <a:r>
              <a:rPr lang="fi-FI" dirty="0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35391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5300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8" r:id="rId2"/>
    <p:sldLayoutId id="2147483664" r:id="rId3"/>
    <p:sldLayoutId id="2147483675" r:id="rId4"/>
    <p:sldLayoutId id="2147483670" r:id="rId5"/>
    <p:sldLayoutId id="2147483680" r:id="rId6"/>
    <p:sldLayoutId id="2147483679" r:id="rId7"/>
    <p:sldLayoutId id="2147483666" r:id="rId8"/>
    <p:sldLayoutId id="2147483667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9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5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image" Target="../media/image8.emf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11.png"/><Relationship Id="rId10" Type="http://schemas.openxmlformats.org/officeDocument/2006/relationships/diagramColors" Target="../diagrams/colors2.xml"/><Relationship Id="rId19" Type="http://schemas.openxmlformats.org/officeDocument/2006/relationships/image" Target="../media/image7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image" Target="../media/image13.png"/><Relationship Id="rId3" Type="http://schemas.openxmlformats.org/officeDocument/2006/relationships/diagramLayout" Target="../diagrams/layout4.xml"/><Relationship Id="rId21" Type="http://schemas.openxmlformats.org/officeDocument/2006/relationships/image" Target="../media/image16.png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image" Target="../media/image12.png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image" Target="../media/image15.emf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image" Target="../media/image14.png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Relationship Id="rId22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400" dirty="0"/>
              <a:t>Pohjanmaan Hyvinvointialueen etähoivan laajennus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Alvar-hoitajien tehtävät</a:t>
            </a:r>
            <a:endParaRPr lang="fi-FI" dirty="0"/>
          </a:p>
        </p:txBody>
      </p:sp>
      <p:sp>
        <p:nvSpPr>
          <p:cNvPr id="4" name="Författarinformation">
            <a:extLst>
              <a:ext uri="{FF2B5EF4-FFF2-40B4-BE49-F238E27FC236}">
                <a16:creationId xmlns:a16="http://schemas.microsoft.com/office/drawing/2014/main" id="{5437ADE8-94B3-4C76-8335-2C495A4911E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081693388"/>
              </p:ext>
            </p:extLst>
          </p:nvPr>
        </p:nvGraphicFramePr>
        <p:xfrm>
          <a:off x="1440194" y="4994471"/>
          <a:ext cx="4886388" cy="1770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1440194" y="1547624"/>
            <a:ext cx="9912018" cy="4680857"/>
            <a:chOff x="812041" y="1388597"/>
            <a:chExt cx="9912018" cy="4680857"/>
          </a:xfrm>
        </p:grpSpPr>
        <p:sp>
          <p:nvSpPr>
            <p:cNvPr id="33" name="Rectangle 32"/>
            <p:cNvSpPr/>
            <p:nvPr/>
          </p:nvSpPr>
          <p:spPr>
            <a:xfrm>
              <a:off x="812041" y="1388597"/>
              <a:ext cx="2359479" cy="53150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6982" y="1468497"/>
              <a:ext cx="2518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Valmistelevat tehtävät:</a:t>
              </a:r>
              <a:endParaRPr lang="fi-FI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36982" y="4106980"/>
              <a:ext cx="2359479" cy="53150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aphicFrame>
          <p:nvGraphicFramePr>
            <p:cNvPr id="5" name="Diagram 4"/>
            <p:cNvGraphicFramePr/>
            <p:nvPr/>
          </p:nvGraphicFramePr>
          <p:xfrm>
            <a:off x="2345725" y="2734737"/>
            <a:ext cx="4886388" cy="177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745419946"/>
                </p:ext>
              </p:extLst>
            </p:nvPr>
          </p:nvGraphicFramePr>
          <p:xfrm>
            <a:off x="7118665" y="3268523"/>
            <a:ext cx="3605394" cy="70022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grpSp>
          <p:nvGrpSpPr>
            <p:cNvPr id="26" name="Group 25"/>
            <p:cNvGrpSpPr/>
            <p:nvPr/>
          </p:nvGrpSpPr>
          <p:grpSpPr>
            <a:xfrm>
              <a:off x="5380513" y="5371808"/>
              <a:ext cx="4883525" cy="697646"/>
              <a:chOff x="6709230" y="3798101"/>
              <a:chExt cx="4883525" cy="697646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6709230" y="3798101"/>
                <a:ext cx="1744116" cy="697646"/>
              </a:xfrm>
              <a:custGeom>
                <a:avLst/>
                <a:gdLst>
                  <a:gd name="connsiteX0" fmla="*/ 0 w 1744116"/>
                  <a:gd name="connsiteY0" fmla="*/ 0 h 697646"/>
                  <a:gd name="connsiteX1" fmla="*/ 1395293 w 1744116"/>
                  <a:gd name="connsiteY1" fmla="*/ 0 h 697646"/>
                  <a:gd name="connsiteX2" fmla="*/ 1744116 w 1744116"/>
                  <a:gd name="connsiteY2" fmla="*/ 348823 h 697646"/>
                  <a:gd name="connsiteX3" fmla="*/ 1395293 w 1744116"/>
                  <a:gd name="connsiteY3" fmla="*/ 697646 h 697646"/>
                  <a:gd name="connsiteX4" fmla="*/ 0 w 1744116"/>
                  <a:gd name="connsiteY4" fmla="*/ 697646 h 697646"/>
                  <a:gd name="connsiteX5" fmla="*/ 348823 w 1744116"/>
                  <a:gd name="connsiteY5" fmla="*/ 348823 h 697646"/>
                  <a:gd name="connsiteX6" fmla="*/ 0 w 1744116"/>
                  <a:gd name="connsiteY6" fmla="*/ 0 h 69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116" h="697646">
                    <a:moveTo>
                      <a:pt x="0" y="0"/>
                    </a:moveTo>
                    <a:lnTo>
                      <a:pt x="1395293" y="0"/>
                    </a:lnTo>
                    <a:lnTo>
                      <a:pt x="1744116" y="348823"/>
                    </a:lnTo>
                    <a:lnTo>
                      <a:pt x="1395293" y="697646"/>
                    </a:lnTo>
                    <a:lnTo>
                      <a:pt x="0" y="697646"/>
                    </a:lnTo>
                    <a:lnTo>
                      <a:pt x="348823" y="348823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8838" tIns="40005" rIns="388828" bIns="4000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3000" kern="1200" dirty="0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8278934" y="3798101"/>
                <a:ext cx="1744116" cy="697646"/>
              </a:xfrm>
              <a:custGeom>
                <a:avLst/>
                <a:gdLst>
                  <a:gd name="connsiteX0" fmla="*/ 0 w 1744116"/>
                  <a:gd name="connsiteY0" fmla="*/ 0 h 697646"/>
                  <a:gd name="connsiteX1" fmla="*/ 1395293 w 1744116"/>
                  <a:gd name="connsiteY1" fmla="*/ 0 h 697646"/>
                  <a:gd name="connsiteX2" fmla="*/ 1744116 w 1744116"/>
                  <a:gd name="connsiteY2" fmla="*/ 348823 h 697646"/>
                  <a:gd name="connsiteX3" fmla="*/ 1395293 w 1744116"/>
                  <a:gd name="connsiteY3" fmla="*/ 697646 h 697646"/>
                  <a:gd name="connsiteX4" fmla="*/ 0 w 1744116"/>
                  <a:gd name="connsiteY4" fmla="*/ 697646 h 697646"/>
                  <a:gd name="connsiteX5" fmla="*/ 348823 w 1744116"/>
                  <a:gd name="connsiteY5" fmla="*/ 348823 h 697646"/>
                  <a:gd name="connsiteX6" fmla="*/ 0 w 1744116"/>
                  <a:gd name="connsiteY6" fmla="*/ 0 h 69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116" h="697646">
                    <a:moveTo>
                      <a:pt x="0" y="0"/>
                    </a:moveTo>
                    <a:lnTo>
                      <a:pt x="1395293" y="0"/>
                    </a:lnTo>
                    <a:lnTo>
                      <a:pt x="1744116" y="348823"/>
                    </a:lnTo>
                    <a:lnTo>
                      <a:pt x="1395293" y="697646"/>
                    </a:lnTo>
                    <a:lnTo>
                      <a:pt x="0" y="697646"/>
                    </a:lnTo>
                    <a:lnTo>
                      <a:pt x="348823" y="348823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8838" tIns="40005" rIns="388828" bIns="4000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3000" kern="1200" dirty="0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9848639" y="3798101"/>
                <a:ext cx="1744116" cy="697646"/>
              </a:xfrm>
              <a:custGeom>
                <a:avLst/>
                <a:gdLst>
                  <a:gd name="connsiteX0" fmla="*/ 0 w 1744116"/>
                  <a:gd name="connsiteY0" fmla="*/ 0 h 697646"/>
                  <a:gd name="connsiteX1" fmla="*/ 1395293 w 1744116"/>
                  <a:gd name="connsiteY1" fmla="*/ 0 h 697646"/>
                  <a:gd name="connsiteX2" fmla="*/ 1744116 w 1744116"/>
                  <a:gd name="connsiteY2" fmla="*/ 348823 h 697646"/>
                  <a:gd name="connsiteX3" fmla="*/ 1395293 w 1744116"/>
                  <a:gd name="connsiteY3" fmla="*/ 697646 h 697646"/>
                  <a:gd name="connsiteX4" fmla="*/ 0 w 1744116"/>
                  <a:gd name="connsiteY4" fmla="*/ 697646 h 697646"/>
                  <a:gd name="connsiteX5" fmla="*/ 348823 w 1744116"/>
                  <a:gd name="connsiteY5" fmla="*/ 348823 h 697646"/>
                  <a:gd name="connsiteX6" fmla="*/ 0 w 1744116"/>
                  <a:gd name="connsiteY6" fmla="*/ 0 h 69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116" h="697646">
                    <a:moveTo>
                      <a:pt x="0" y="0"/>
                    </a:moveTo>
                    <a:lnTo>
                      <a:pt x="1395293" y="0"/>
                    </a:lnTo>
                    <a:lnTo>
                      <a:pt x="1744116" y="348823"/>
                    </a:lnTo>
                    <a:lnTo>
                      <a:pt x="1395293" y="697646"/>
                    </a:lnTo>
                    <a:lnTo>
                      <a:pt x="0" y="697646"/>
                    </a:lnTo>
                    <a:lnTo>
                      <a:pt x="348823" y="348823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8838" tIns="40005" rIns="388828" bIns="4000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3000" kern="12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836983" y="3271099"/>
              <a:ext cx="1744116" cy="697646"/>
              <a:chOff x="1431" y="536360"/>
              <a:chExt cx="1744116" cy="697646"/>
            </a:xfrm>
          </p:grpSpPr>
          <p:sp>
            <p:nvSpPr>
              <p:cNvPr id="23" name="Chevron 22"/>
              <p:cNvSpPr/>
              <p:nvPr/>
            </p:nvSpPr>
            <p:spPr>
              <a:xfrm>
                <a:off x="1431" y="536360"/>
                <a:ext cx="1744116" cy="697646"/>
              </a:xfrm>
              <a:prstGeom prst="chevron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Chevron 4"/>
              <p:cNvSpPr txBox="1"/>
              <p:nvPr/>
            </p:nvSpPr>
            <p:spPr>
              <a:xfrm>
                <a:off x="350254" y="536360"/>
                <a:ext cx="1046470" cy="6976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015" tIns="40005" rIns="40005" bIns="4000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3000" kern="120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149650" y="3330099"/>
              <a:ext cx="15448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 b="1" dirty="0" err="1" smtClean="0"/>
                <a:t>Asiakaskartoi</a:t>
              </a:r>
              <a:r>
                <a:rPr lang="fi-FI" sz="1200" b="1" dirty="0" smtClean="0"/>
                <a:t>-</a:t>
              </a:r>
            </a:p>
            <a:p>
              <a:r>
                <a:rPr lang="fi-FI" sz="1200" b="1" dirty="0" err="1" smtClean="0"/>
                <a:t>tus</a:t>
              </a:r>
              <a:endParaRPr lang="fi-FI" sz="1200" b="1" dirty="0" smtClean="0"/>
            </a:p>
            <a:p>
              <a:r>
                <a:rPr lang="fi-FI" sz="1200" b="1" dirty="0" smtClean="0"/>
                <a:t>tiimiin</a:t>
              </a:r>
              <a:endParaRPr lang="fi-FI" sz="12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6982" y="4202461"/>
              <a:ext cx="2518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Kotikäynti:</a:t>
              </a:r>
              <a:endParaRPr lang="fi-FI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743528" y="5582131"/>
              <a:ext cx="99161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i-FI" sz="1200" b="1" dirty="0"/>
                <a:t>Y</a:t>
              </a:r>
              <a:r>
                <a:rPr lang="fi-FI" sz="1200" b="1" dirty="0" smtClean="0"/>
                <a:t>hteystiedot</a:t>
              </a:r>
              <a:endParaRPr lang="fi-FI" sz="12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4249" y="5582130"/>
              <a:ext cx="79605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i-FI" sz="1200" b="1" dirty="0"/>
                <a:t>K</a:t>
              </a:r>
              <a:r>
                <a:rPr lang="fi-FI" sz="1200" b="1" dirty="0" smtClean="0"/>
                <a:t>oesoitto</a:t>
              </a:r>
              <a:endParaRPr lang="fi-FI" sz="12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909404" y="5489796"/>
              <a:ext cx="122417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 b="1" dirty="0" smtClean="0"/>
                <a:t>Palvelu </a:t>
              </a:r>
            </a:p>
            <a:p>
              <a:r>
                <a:rPr lang="fi-FI" sz="1200" b="1" dirty="0" smtClean="0"/>
                <a:t>käynnistyy</a:t>
              </a:r>
              <a:endParaRPr lang="fi-FI" sz="1200" b="1" dirty="0"/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273848" y="4708094"/>
              <a:ext cx="648251" cy="633684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5847636" y="2404392"/>
              <a:ext cx="783402" cy="783402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109660" y="4607598"/>
              <a:ext cx="952500" cy="752475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8992784" y="4638483"/>
              <a:ext cx="761797" cy="681608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1026645" y="2484698"/>
              <a:ext cx="990076" cy="783825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4301891" y="2410440"/>
              <a:ext cx="760269" cy="777354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465135" y="265636"/>
            <a:ext cx="9929784" cy="123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382484" y="2939142"/>
            <a:ext cx="9626932" cy="3702502"/>
            <a:chOff x="782533" y="2895611"/>
            <a:chExt cx="9419957" cy="3337819"/>
          </a:xfrm>
        </p:grpSpPr>
        <p:grpSp>
          <p:nvGrpSpPr>
            <p:cNvPr id="17" name="Group 16"/>
            <p:cNvGrpSpPr/>
            <p:nvPr/>
          </p:nvGrpSpPr>
          <p:grpSpPr>
            <a:xfrm>
              <a:off x="782533" y="3078211"/>
              <a:ext cx="9419957" cy="3155219"/>
              <a:chOff x="714619" y="2465961"/>
              <a:chExt cx="9419957" cy="3155219"/>
            </a:xfrm>
          </p:grpSpPr>
          <p:graphicFrame>
            <p:nvGraphicFramePr>
              <p:cNvPr id="24" name="Diagram 23"/>
              <p:cNvGraphicFramePr/>
              <p:nvPr>
                <p:extLst>
                  <p:ext uri="{D42A27DB-BD31-4B8C-83A1-F6EECF244321}">
                    <p14:modId xmlns:p14="http://schemas.microsoft.com/office/powerpoint/2010/main" val="1361448956"/>
                  </p:ext>
                </p:extLst>
              </p:nvPr>
            </p:nvGraphicFramePr>
            <p:xfrm>
              <a:off x="714619" y="2465961"/>
              <a:ext cx="4886388" cy="17703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aphicFrame>
            <p:nvGraphicFramePr>
              <p:cNvPr id="25" name="Diagram 24"/>
              <p:cNvGraphicFramePr/>
              <p:nvPr>
                <p:extLst>
                  <p:ext uri="{D42A27DB-BD31-4B8C-83A1-F6EECF244321}">
                    <p14:modId xmlns:p14="http://schemas.microsoft.com/office/powerpoint/2010/main" val="161452"/>
                  </p:ext>
                </p:extLst>
              </p:nvPr>
            </p:nvGraphicFramePr>
            <p:xfrm>
              <a:off x="5248188" y="2465961"/>
              <a:ext cx="4886388" cy="17703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graphicFrame>
            <p:nvGraphicFramePr>
              <p:cNvPr id="26" name="Diagram 25"/>
              <p:cNvGraphicFramePr/>
              <p:nvPr>
                <p:extLst>
                  <p:ext uri="{D42A27DB-BD31-4B8C-83A1-F6EECF244321}">
                    <p14:modId xmlns:p14="http://schemas.microsoft.com/office/powerpoint/2010/main" val="2140949201"/>
                  </p:ext>
                </p:extLst>
              </p:nvPr>
            </p:nvGraphicFramePr>
            <p:xfrm>
              <a:off x="714619" y="3850813"/>
              <a:ext cx="4886388" cy="17703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  <p:grpSp>
            <p:nvGrpSpPr>
              <p:cNvPr id="27" name="Group 26"/>
              <p:cNvGrpSpPr/>
              <p:nvPr/>
            </p:nvGrpSpPr>
            <p:grpSpPr>
              <a:xfrm>
                <a:off x="5271321" y="4382234"/>
                <a:ext cx="1744116" cy="703651"/>
                <a:chOff x="87618" y="809716"/>
                <a:chExt cx="1744116" cy="703651"/>
              </a:xfrm>
            </p:grpSpPr>
            <p:sp>
              <p:nvSpPr>
                <p:cNvPr id="28" name="Chevron 27"/>
                <p:cNvSpPr/>
                <p:nvPr/>
              </p:nvSpPr>
              <p:spPr>
                <a:xfrm>
                  <a:off x="87618" y="815721"/>
                  <a:ext cx="1744116" cy="697646"/>
                </a:xfrm>
                <a:prstGeom prst="chevron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9" name="Chevron 4"/>
                <p:cNvSpPr txBox="1"/>
                <p:nvPr/>
              </p:nvSpPr>
              <p:spPr>
                <a:xfrm>
                  <a:off x="417304" y="809716"/>
                  <a:ext cx="1046470" cy="697646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48006" tIns="16002" rIns="16002" bIns="16002" numCol="1" spcCol="1270" anchor="ctr" anchorCtr="0">
                  <a:noAutofit/>
                </a:bodyPr>
                <a:lstStyle/>
                <a:p>
                  <a:pPr lvl="0" algn="ctr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200" b="1" dirty="0" err="1" smtClean="0">
                      <a:solidFill>
                        <a:schemeClr val="tx1"/>
                      </a:solidFill>
                    </a:rPr>
                    <a:t>Palvelu</a:t>
                  </a:r>
                  <a:r>
                    <a:rPr lang="en-US" sz="1200" b="1" kern="120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200" b="1" kern="1200" dirty="0" err="1" smtClean="0">
                      <a:solidFill>
                        <a:schemeClr val="tx1"/>
                      </a:solidFill>
                    </a:rPr>
                    <a:t>päättyy</a:t>
                  </a:r>
                  <a:endParaRPr lang="en-US" sz="1200" b="1" kern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273223" y="2895611"/>
              <a:ext cx="704850" cy="7239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239159" y="2910177"/>
              <a:ext cx="642074" cy="677256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8897079" y="2968308"/>
              <a:ext cx="676275" cy="619125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4360309" y="4444126"/>
              <a:ext cx="520924" cy="528159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5816711" y="2968308"/>
              <a:ext cx="685800" cy="619125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1132151" y="4377888"/>
              <a:ext cx="754606" cy="597051"/>
            </a:xfrm>
            <a:prstGeom prst="rect">
              <a:avLst/>
            </a:prstGeom>
          </p:spPr>
        </p:pic>
      </p:grpSp>
      <p:sp>
        <p:nvSpPr>
          <p:cNvPr id="30" name="Rectangle 29"/>
          <p:cNvSpPr/>
          <p:nvPr/>
        </p:nvSpPr>
        <p:spPr>
          <a:xfrm>
            <a:off x="1382484" y="2353995"/>
            <a:ext cx="360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Palvelun tuottaminen ja seuranta:</a:t>
            </a:r>
            <a:endParaRPr lang="fi-FI" dirty="0"/>
          </a:p>
        </p:txBody>
      </p:sp>
      <p:sp>
        <p:nvSpPr>
          <p:cNvPr id="31" name="Rectangle 30"/>
          <p:cNvSpPr/>
          <p:nvPr/>
        </p:nvSpPr>
        <p:spPr>
          <a:xfrm>
            <a:off x="1382484" y="383854"/>
            <a:ext cx="104067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Alvar-palvelun lähihoitajat suorittavat etäkäyntejä ja toteuttavat kotihoidon asiakkaan hoito- ja palvelusuunnitelman mukaista hoitotyötä osana kotihoidon toimintaa.</a:t>
            </a:r>
          </a:p>
          <a:p>
            <a:endParaRPr lang="fi-FI" dirty="0"/>
          </a:p>
          <a:p>
            <a:r>
              <a:rPr lang="fi-FI" b="1" dirty="0"/>
              <a:t>Etähoivan hoitajan tehtävät:</a:t>
            </a:r>
          </a:p>
          <a:p>
            <a:r>
              <a:rPr lang="fi-FI" dirty="0"/>
              <a:t>Palvelun tuottaminen, kirjaaminen potilastietojärjestelmään, yhteistoiminta kentän tiimien/KSH kanssa, käytön päättämistoimet (laitteiden haku jne.)</a:t>
            </a:r>
          </a:p>
        </p:txBody>
      </p:sp>
    </p:spTree>
    <p:extLst>
      <p:ext uri="{BB962C8B-B14F-4D97-AF65-F5344CB8AC3E}">
        <p14:creationId xmlns:p14="http://schemas.microsoft.com/office/powerpoint/2010/main" val="364548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06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83180" y="-114300"/>
            <a:ext cx="9065633" cy="6510515"/>
            <a:chOff x="0" y="0"/>
            <a:chExt cx="6799225" cy="4882886"/>
          </a:xfrm>
        </p:grpSpPr>
        <p:pic>
          <p:nvPicPr>
            <p:cNvPr id="278" name="Google Shape;27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8481" y="445197"/>
              <a:ext cx="4714209" cy="44376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9" name="Google Shape;279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"/>
            <p:cNvSpPr txBox="1"/>
            <p:nvPr/>
          </p:nvSpPr>
          <p:spPr>
            <a:xfrm>
              <a:off x="0" y="0"/>
              <a:ext cx="4070400" cy="3077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1800"/>
              </a:pPr>
              <a:endParaRPr sz="1867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"/>
            <p:cNvSpPr txBox="1"/>
            <p:nvPr/>
          </p:nvSpPr>
          <p:spPr>
            <a:xfrm>
              <a:off x="3122731" y="1947276"/>
              <a:ext cx="471604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Tammi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"/>
            <p:cNvSpPr txBox="1"/>
            <p:nvPr/>
          </p:nvSpPr>
          <p:spPr>
            <a:xfrm>
              <a:off x="3443056" y="2092427"/>
              <a:ext cx="429926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Helmi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"/>
            <p:cNvSpPr txBox="1"/>
            <p:nvPr/>
          </p:nvSpPr>
          <p:spPr>
            <a:xfrm>
              <a:off x="3630867" y="2397927"/>
              <a:ext cx="460382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Maalis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"/>
            <p:cNvSpPr txBox="1"/>
            <p:nvPr/>
          </p:nvSpPr>
          <p:spPr>
            <a:xfrm>
              <a:off x="3449447" y="3033944"/>
              <a:ext cx="444352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Touko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"/>
            <p:cNvSpPr txBox="1"/>
            <p:nvPr/>
          </p:nvSpPr>
          <p:spPr>
            <a:xfrm>
              <a:off x="3162260" y="3161003"/>
              <a:ext cx="378630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Kesä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"/>
            <p:cNvSpPr txBox="1"/>
            <p:nvPr/>
          </p:nvSpPr>
          <p:spPr>
            <a:xfrm>
              <a:off x="2562295" y="3008820"/>
              <a:ext cx="312906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Elo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"/>
            <p:cNvSpPr txBox="1"/>
            <p:nvPr/>
          </p:nvSpPr>
          <p:spPr>
            <a:xfrm>
              <a:off x="2358245" y="2696295"/>
              <a:ext cx="364202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Syys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"/>
            <p:cNvSpPr txBox="1"/>
            <p:nvPr/>
          </p:nvSpPr>
          <p:spPr>
            <a:xfrm>
              <a:off x="2353790" y="2389776"/>
              <a:ext cx="378630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Loka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"/>
            <p:cNvSpPr txBox="1"/>
            <p:nvPr/>
          </p:nvSpPr>
          <p:spPr>
            <a:xfrm>
              <a:off x="2453694" y="2099488"/>
              <a:ext cx="482824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Marras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"/>
            <p:cNvSpPr txBox="1"/>
            <p:nvPr/>
          </p:nvSpPr>
          <p:spPr>
            <a:xfrm>
              <a:off x="2807610" y="3160733"/>
              <a:ext cx="428322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Heinä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"/>
            <p:cNvSpPr txBox="1"/>
            <p:nvPr/>
          </p:nvSpPr>
          <p:spPr>
            <a:xfrm>
              <a:off x="3621581" y="2704411"/>
              <a:ext cx="415498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Huhti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"/>
            <p:cNvSpPr txBox="1"/>
            <p:nvPr/>
          </p:nvSpPr>
          <p:spPr>
            <a:xfrm>
              <a:off x="2817522" y="1947603"/>
              <a:ext cx="404278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rgbClr val="6C8087"/>
                  </a:solidFill>
                  <a:latin typeface="Calibri"/>
                  <a:ea typeface="Calibri"/>
                  <a:cs typeface="Calibri"/>
                  <a:sym typeface="Calibri"/>
                </a:rPr>
                <a:t>Joulu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1.x. Aktiviteetit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"/>
            <p:cNvSpPr/>
            <p:nvPr/>
          </p:nvSpPr>
          <p:spPr>
            <a:xfrm>
              <a:off x="5823010" y="614591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"/>
            <p:cNvSpPr/>
            <p:nvPr/>
          </p:nvSpPr>
          <p:spPr>
            <a:xfrm>
              <a:off x="5827134" y="97827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2.x. Rahoitus deadline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"/>
            <p:cNvSpPr/>
            <p:nvPr/>
          </p:nvSpPr>
          <p:spPr>
            <a:xfrm>
              <a:off x="5827134" y="978270"/>
              <a:ext cx="885900" cy="217200"/>
            </a:xfrm>
            <a:prstGeom prst="roundRect">
              <a:avLst>
                <a:gd name="adj" fmla="val 16667"/>
              </a:avLst>
            </a:prstGeom>
            <a:solidFill>
              <a:srgbClr val="FFBD8D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"/>
            <p:cNvSpPr/>
            <p:nvPr/>
          </p:nvSpPr>
          <p:spPr>
            <a:xfrm>
              <a:off x="5823010" y="1336844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3.x. Kilpailutukset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"/>
            <p:cNvSpPr/>
            <p:nvPr/>
          </p:nvSpPr>
          <p:spPr>
            <a:xfrm>
              <a:off x="5823010" y="1336844"/>
              <a:ext cx="885900" cy="217200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4.x. Messut / tapahtumat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"/>
            <p:cNvSpPr/>
            <p:nvPr/>
          </p:nvSpPr>
          <p:spPr>
            <a:xfrm>
              <a:off x="5823009" y="1697320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"/>
            <p:cNvSpPr/>
            <p:nvPr/>
          </p:nvSpPr>
          <p:spPr>
            <a:xfrm>
              <a:off x="4136600" y="2162725"/>
              <a:ext cx="1154400" cy="442500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 dirty="0" smtClean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Vaasan alueet 1-2 asiakaskartoitus </a:t>
              </a: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+ laitteiden vienti asiakkaille</a:t>
              </a:r>
              <a:endParaRPr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r>
                <a:rPr lang="fi-FI" sz="8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5.x. Markkinointikam-panja / aktiviteetti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"/>
            <p:cNvSpPr/>
            <p:nvPr/>
          </p:nvSpPr>
          <p:spPr>
            <a:xfrm>
              <a:off x="5823008" y="2057796"/>
              <a:ext cx="885957" cy="2170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6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"/>
            <p:cNvSpPr/>
            <p:nvPr/>
          </p:nvSpPr>
          <p:spPr>
            <a:xfrm>
              <a:off x="3228646" y="4160946"/>
              <a:ext cx="885900" cy="2172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600"/>
                <a:t>Kesätauko</a:t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"/>
            <p:cNvSpPr/>
            <p:nvPr/>
          </p:nvSpPr>
          <p:spPr>
            <a:xfrm>
              <a:off x="2725008" y="2366203"/>
              <a:ext cx="902208" cy="512793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7F929E"/>
                </a:gs>
                <a:gs pos="100000">
                  <a:srgbClr val="C4D2DC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fi-FI" sz="2400" b="1">
                  <a:solidFill>
                    <a:srgbClr val="E55F00"/>
                  </a:solidFill>
                  <a:latin typeface="Calibri"/>
                  <a:ea typeface="Calibri"/>
                  <a:cs typeface="Calibri"/>
                  <a:sym typeface="Calibri"/>
                </a:rPr>
                <a:t>2023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"/>
            <p:cNvSpPr/>
            <p:nvPr/>
          </p:nvSpPr>
          <p:spPr>
            <a:xfrm>
              <a:off x="5900985" y="277315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1"/>
            <p:cNvSpPr txBox="1"/>
            <p:nvPr/>
          </p:nvSpPr>
          <p:spPr>
            <a:xfrm>
              <a:off x="5994679" y="2739991"/>
              <a:ext cx="420308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Tehty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"/>
            <p:cNvSpPr txBox="1"/>
            <p:nvPr/>
          </p:nvSpPr>
          <p:spPr>
            <a:xfrm>
              <a:off x="5994679" y="2998928"/>
              <a:ext cx="563100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Menossa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"/>
            <p:cNvSpPr txBox="1"/>
            <p:nvPr/>
          </p:nvSpPr>
          <p:spPr>
            <a:xfrm>
              <a:off x="5993782" y="3268484"/>
              <a:ext cx="639919" cy="215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Ei aloitettu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"/>
            <p:cNvSpPr txBox="1"/>
            <p:nvPr/>
          </p:nvSpPr>
          <p:spPr>
            <a:xfrm>
              <a:off x="5994679" y="3493295"/>
              <a:ext cx="751232" cy="3386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spAutoFit/>
            </a:bodyPr>
            <a:lstStyle/>
            <a:p>
              <a:pPr>
                <a:buClr>
                  <a:srgbClr val="000000"/>
                </a:buClr>
                <a:buSzPts val="800"/>
              </a:pPr>
              <a:r>
                <a:rPr lang="fi-FI" sz="10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Siirtyy ensi vuoteen</a:t>
              </a: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1"/>
            <p:cNvSpPr/>
            <p:nvPr/>
          </p:nvSpPr>
          <p:spPr>
            <a:xfrm>
              <a:off x="5899653" y="3041361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FF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"/>
            <p:cNvSpPr/>
            <p:nvPr/>
          </p:nvSpPr>
          <p:spPr>
            <a:xfrm>
              <a:off x="5900985" y="2782673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"/>
            <p:cNvSpPr/>
            <p:nvPr/>
          </p:nvSpPr>
          <p:spPr>
            <a:xfrm>
              <a:off x="5900985" y="2782673"/>
              <a:ext cx="128400" cy="1338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"/>
            <p:cNvSpPr/>
            <p:nvPr/>
          </p:nvSpPr>
          <p:spPr>
            <a:xfrm>
              <a:off x="5899653" y="3297545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"/>
            <p:cNvSpPr/>
            <p:nvPr/>
          </p:nvSpPr>
          <p:spPr>
            <a:xfrm>
              <a:off x="5900985" y="3549150"/>
              <a:ext cx="128534" cy="133932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lt1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35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"/>
            <p:cNvSpPr/>
            <p:nvPr/>
          </p:nvSpPr>
          <p:spPr>
            <a:xfrm>
              <a:off x="4250762" y="2730479"/>
              <a:ext cx="1154400" cy="442500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fi-FI" sz="1067" dirty="0" smtClean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Vaasan alueet 3-4 asiakas kartoitus </a:t>
              </a: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+ laitteiden vienti asiakkaille</a:t>
              </a:r>
              <a:endParaRPr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"/>
            <p:cNvSpPr/>
            <p:nvPr/>
          </p:nvSpPr>
          <p:spPr>
            <a:xfrm>
              <a:off x="3982130" y="3483925"/>
              <a:ext cx="1157288" cy="473545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 dirty="0" smtClean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Vaasan alueet 5-6 asiakaskartoitus </a:t>
              </a: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+ laitteiden vienti asiakkaille</a:t>
              </a:r>
              <a:endParaRPr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1"/>
            <p:cNvSpPr/>
            <p:nvPr/>
          </p:nvSpPr>
          <p:spPr>
            <a:xfrm>
              <a:off x="979775" y="2704411"/>
              <a:ext cx="1154400" cy="511239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Laihia asiakas kartoitus + laitteiden vienti asiakkaille</a:t>
              </a:r>
              <a:endParaRPr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1"/>
            <p:cNvSpPr/>
            <p:nvPr/>
          </p:nvSpPr>
          <p:spPr>
            <a:xfrm>
              <a:off x="979775" y="2092425"/>
              <a:ext cx="1154400" cy="442500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Kristiinankaupunki asiakas kartoitus + laitteiden vienti asiakkaille</a:t>
              </a:r>
              <a:endParaRPr sz="21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1"/>
            <p:cNvSpPr/>
            <p:nvPr/>
          </p:nvSpPr>
          <p:spPr>
            <a:xfrm>
              <a:off x="1343950" y="1349975"/>
              <a:ext cx="1154400" cy="442500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Kristiinankaupunki asiakas kartoitus + laitteiden vienti asiakkaille</a:t>
              </a:r>
              <a:endParaRPr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"/>
            <p:cNvSpPr/>
            <p:nvPr/>
          </p:nvSpPr>
          <p:spPr>
            <a:xfrm>
              <a:off x="2252156" y="4160946"/>
              <a:ext cx="885900" cy="2172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600" dirty="0"/>
                <a:t>Kesätauko</a:t>
              </a: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1"/>
            <p:cNvSpPr/>
            <p:nvPr/>
          </p:nvSpPr>
          <p:spPr>
            <a:xfrm>
              <a:off x="2194683" y="754121"/>
              <a:ext cx="885900" cy="2172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467"/>
                <a:t>Joulutauko</a:t>
              </a:r>
              <a:endParaRPr sz="14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1"/>
            <p:cNvSpPr/>
            <p:nvPr/>
          </p:nvSpPr>
          <p:spPr>
            <a:xfrm>
              <a:off x="1299300" y="3483925"/>
              <a:ext cx="1154400" cy="442500"/>
            </a:xfrm>
            <a:prstGeom prst="roundRect">
              <a:avLst>
                <a:gd name="adj" fmla="val 16667"/>
              </a:avLst>
            </a:prstGeom>
            <a:solidFill>
              <a:srgbClr val="7FC8E9"/>
            </a:solidFill>
            <a:ln w="9525" cap="flat" cmpd="sng">
              <a:solidFill>
                <a:srgbClr val="7E8E97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600"/>
              </a:pPr>
              <a:r>
                <a:rPr lang="fi-FI" sz="1067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Mustasaari asiakas kartoitus + laitteiden vienti asiakkaille</a:t>
              </a:r>
              <a:endParaRPr sz="21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1"/>
            <p:cNvSpPr/>
            <p:nvPr/>
          </p:nvSpPr>
          <p:spPr>
            <a:xfrm>
              <a:off x="5760425" y="519725"/>
              <a:ext cx="1038800" cy="1878200"/>
            </a:xfrm>
            <a:prstGeom prst="flowChartProcess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800"/>
              </a:pPr>
              <a:r>
                <a:rPr lang="fi-FI" sz="2133" b="1">
                  <a:solidFill>
                    <a:srgbClr val="4A86E8"/>
                  </a:solidFill>
                  <a:latin typeface="Calibri"/>
                  <a:ea typeface="Calibri"/>
                  <a:cs typeface="Calibri"/>
                  <a:sym typeface="Calibri"/>
                </a:rPr>
                <a:t>Alvar palvelun laajennus</a:t>
              </a:r>
              <a:endParaRPr sz="1600">
                <a:solidFill>
                  <a:srgbClr val="4A86E8"/>
                </a:solidFill>
              </a:endParaRPr>
            </a:p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20393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19</TotalTime>
  <Words>576</Words>
  <Application>Microsoft Office PowerPoint</Application>
  <PresentationFormat>Widescreen</PresentationFormat>
  <Paragraphs>155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Segoe UI</vt:lpstr>
      <vt:lpstr>OVHP_teema</vt:lpstr>
      <vt:lpstr>Pohjanmaan Hyvinvointialueen etähoivan laajennus </vt:lpstr>
      <vt:lpstr>PowerPoint Presentation</vt:lpstr>
      <vt:lpstr>PowerPoint Presentation</vt:lpstr>
      <vt:lpstr>PowerPoint Presentation</vt:lpstr>
      <vt:lpstr>PowerPoint Presentation</vt:lpstr>
    </vt:vector>
  </TitlesOfParts>
  <Company>Medbit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Pohjanmaan Hyvinvointialueen etähoivan laajennus</dc:title>
  <dc:creator>Lehtimäki Anniina</dc:creator>
  <cp:lastModifiedBy>Lehtimäki Anniina</cp:lastModifiedBy>
  <cp:revision>5</cp:revision>
  <dcterms:created xsi:type="dcterms:W3CDTF">2023-02-28T14:54:55Z</dcterms:created>
  <dcterms:modified xsi:type="dcterms:W3CDTF">2023-02-28T15:14:22Z</dcterms:modified>
</cp:coreProperties>
</file>