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sldIdLst>
    <p:sldId id="256" r:id="rId5"/>
    <p:sldId id="257" r:id="rId6"/>
    <p:sldId id="260" r:id="rId7"/>
    <p:sldId id="262" r:id="rId8"/>
    <p:sldId id="264" r:id="rId9"/>
    <p:sldId id="268" r:id="rId10"/>
    <p:sldId id="270" r:id="rId11"/>
    <p:sldId id="266" r:id="rId12"/>
  </p:sldIdLst>
  <p:sldSz cx="6858000" cy="9906000" type="A4"/>
  <p:notesSz cx="6858000" cy="9906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3" d="100"/>
          <a:sy n="43" d="100"/>
        </p:scale>
        <p:origin x="2264" y="68"/>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14350" y="3070860"/>
            <a:ext cx="5829300" cy="208025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028700" y="5547360"/>
            <a:ext cx="4800600" cy="2476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2/15/2023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150" b="1" i="0">
                <a:solidFill>
                  <a:srgbClr val="00AFBC"/>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2/15/2023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150" b="1" i="0">
                <a:solidFill>
                  <a:srgbClr val="00AFBC"/>
                </a:solidFill>
                <a:latin typeface="Calibri"/>
                <a:cs typeface="Calibri"/>
              </a:defRPr>
            </a:lvl1pPr>
          </a:lstStyle>
          <a:p>
            <a:endParaRPr/>
          </a:p>
        </p:txBody>
      </p:sp>
      <p:sp>
        <p:nvSpPr>
          <p:cNvPr id="3" name="Holder 3"/>
          <p:cNvSpPr>
            <a:spLocks noGrp="1"/>
          </p:cNvSpPr>
          <p:nvPr>
            <p:ph sz="half" idx="2"/>
          </p:nvPr>
        </p:nvSpPr>
        <p:spPr>
          <a:xfrm>
            <a:off x="342900" y="2278380"/>
            <a:ext cx="2983230" cy="653796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531870" y="2278380"/>
            <a:ext cx="2983230" cy="653796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2/15/2023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150" b="1" i="0">
                <a:solidFill>
                  <a:srgbClr val="00AFBC"/>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2/15/2023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2/15/2023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8723376"/>
            <a:ext cx="6858000" cy="1181970"/>
          </a:xfrm>
          <a:prstGeom prst="rect">
            <a:avLst/>
          </a:prstGeom>
        </p:spPr>
      </p:pic>
      <p:sp>
        <p:nvSpPr>
          <p:cNvPr id="2" name="Holder 2"/>
          <p:cNvSpPr>
            <a:spLocks noGrp="1"/>
          </p:cNvSpPr>
          <p:nvPr>
            <p:ph type="title"/>
          </p:nvPr>
        </p:nvSpPr>
        <p:spPr>
          <a:xfrm>
            <a:off x="522996" y="351931"/>
            <a:ext cx="5876925" cy="504825"/>
          </a:xfrm>
          <a:prstGeom prst="rect">
            <a:avLst/>
          </a:prstGeom>
        </p:spPr>
        <p:txBody>
          <a:bodyPr wrap="square" lIns="0" tIns="0" rIns="0" bIns="0">
            <a:spAutoFit/>
          </a:bodyPr>
          <a:lstStyle>
            <a:lvl1pPr>
              <a:defRPr sz="3150" b="1" i="0">
                <a:solidFill>
                  <a:srgbClr val="00AFBC"/>
                </a:solidFill>
                <a:latin typeface="Calibri"/>
                <a:cs typeface="Calibri"/>
              </a:defRPr>
            </a:lvl1pPr>
          </a:lstStyle>
          <a:p>
            <a:endParaRPr/>
          </a:p>
        </p:txBody>
      </p:sp>
      <p:sp>
        <p:nvSpPr>
          <p:cNvPr id="3" name="Holder 3"/>
          <p:cNvSpPr>
            <a:spLocks noGrp="1"/>
          </p:cNvSpPr>
          <p:nvPr>
            <p:ph type="body" idx="1"/>
          </p:nvPr>
        </p:nvSpPr>
        <p:spPr>
          <a:xfrm>
            <a:off x="184023" y="4713732"/>
            <a:ext cx="6489953" cy="2994659"/>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2331720" y="9212580"/>
            <a:ext cx="2194560" cy="4953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42900" y="9212580"/>
            <a:ext cx="1577340" cy="4953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2/15/2023</a:t>
            </a:fld>
            <a:endParaRPr lang="en-US"/>
          </a:p>
        </p:txBody>
      </p:sp>
      <p:sp>
        <p:nvSpPr>
          <p:cNvPr id="6" name="Holder 6"/>
          <p:cNvSpPr>
            <a:spLocks noGrp="1"/>
          </p:cNvSpPr>
          <p:nvPr>
            <p:ph type="sldNum" sz="quarter" idx="7"/>
          </p:nvPr>
        </p:nvSpPr>
        <p:spPr>
          <a:xfrm>
            <a:off x="4937760" y="9212580"/>
            <a:ext cx="1577340" cy="4953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siunsote.fi/"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siunsote.fi/"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siunsote.fi/"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siunsote.fi/"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siunsote.fi/"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siunsote.fi/"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siunsote.fi/"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hyperlink" Target="http://www.siunsote.fi/" TargetMode="External"/><Relationship Id="rId3" Type="http://schemas.openxmlformats.org/officeDocument/2006/relationships/hyperlink" Target="https://nuortenlinkki.fi/" TargetMode="External"/><Relationship Id="rId7" Type="http://schemas.openxmlformats.org/officeDocument/2006/relationships/hyperlink" Target="https://ehyt.fi/paihde-peli-info/" TargetMode="External"/><Relationship Id="rId12" Type="http://schemas.openxmlformats.org/officeDocument/2006/relationships/image" Target="../media/image8.png"/><Relationship Id="rId2" Type="http://schemas.openxmlformats.org/officeDocument/2006/relationships/hyperlink" Target="https://www.siunsote.fi/lastensuojeluilmoitus" TargetMode="External"/><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hyperlink" Target="https://www.mielenterveystalo.fi/" TargetMode="External"/><Relationship Id="rId5" Type="http://schemas.openxmlformats.org/officeDocument/2006/relationships/hyperlink" Target="https://paihdelinkki.fi/" TargetMode="External"/><Relationship Id="rId10" Type="http://schemas.openxmlformats.org/officeDocument/2006/relationships/image" Target="../media/image7.jpeg"/><Relationship Id="rId4" Type="http://schemas.openxmlformats.org/officeDocument/2006/relationships/image" Target="../media/image4.png"/><Relationship Id="rId9" Type="http://schemas.openxmlformats.org/officeDocument/2006/relationships/hyperlink" Target="https://www.mielenterveystalo.fi/nuoret/Pages/default.aspx" TargetMode="External"/><Relationship Id="rId1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386317" y="9148563"/>
            <a:ext cx="3298190" cy="302647"/>
          </a:xfrm>
          <a:prstGeom prst="rect">
            <a:avLst/>
          </a:prstGeom>
        </p:spPr>
        <p:txBody>
          <a:bodyPr vert="horz" wrap="square" lIns="0" tIns="12700" rIns="0" bIns="0" rtlCol="0">
            <a:spAutoFit/>
          </a:bodyPr>
          <a:lstStyle/>
          <a:p>
            <a:pPr marR="5080" algn="r">
              <a:lnSpc>
                <a:spcPct val="100000"/>
              </a:lnSpc>
              <a:spcBef>
                <a:spcPts val="100"/>
              </a:spcBef>
            </a:pPr>
            <a:endParaRPr lang="fi-FI" sz="900" b="0" i="0">
              <a:solidFill>
                <a:schemeClr val="bg1"/>
              </a:solidFill>
              <a:effectLst/>
              <a:latin typeface="Times New Roman" panose="02020603050405020304" pitchFamily="18" charset="0"/>
            </a:endParaRPr>
          </a:p>
          <a:p>
            <a:pPr marR="5080" algn="r">
              <a:lnSpc>
                <a:spcPct val="100000"/>
              </a:lnSpc>
              <a:spcBef>
                <a:spcPts val="100"/>
              </a:spcBef>
            </a:pPr>
            <a:r>
              <a:rPr lang="fi-FI" sz="900" b="0" i="0">
                <a:solidFill>
                  <a:schemeClr val="bg1"/>
                </a:solidFill>
                <a:effectLst/>
                <a:latin typeface="Times New Roman" panose="02020603050405020304" pitchFamily="18" charset="0"/>
              </a:rPr>
              <a:t>Pohjois-Karjalan </a:t>
            </a:r>
            <a:r>
              <a:rPr lang="fi-FI" sz="900" b="0" i="0" dirty="0">
                <a:solidFill>
                  <a:schemeClr val="bg1"/>
                </a:solidFill>
                <a:effectLst/>
                <a:latin typeface="Times New Roman" panose="02020603050405020304" pitchFamily="18" charset="0"/>
              </a:rPr>
              <a:t>hyvinvointialue | </a:t>
            </a:r>
            <a:r>
              <a:rPr lang="fi-FI" sz="900" b="0" i="0" dirty="0">
                <a:solidFill>
                  <a:srgbClr val="000000"/>
                </a:solidFill>
                <a:effectLst/>
                <a:latin typeface="Times New Roman" panose="02020603050405020304" pitchFamily="18" charset="0"/>
                <a:hlinkClick r:id="rId2"/>
              </a:rPr>
              <a:t>www.siunsote.fi</a:t>
            </a:r>
            <a:endParaRPr lang="fi-FI" sz="900" b="0" i="0" dirty="0">
              <a:solidFill>
                <a:srgbClr val="000000"/>
              </a:solidFill>
              <a:effectLst/>
              <a:latin typeface="Times New Roman" panose="02020603050405020304" pitchFamily="18" charset="0"/>
            </a:endParaRPr>
          </a:p>
        </p:txBody>
      </p:sp>
      <p:sp>
        <p:nvSpPr>
          <p:cNvPr id="4" name="object 4"/>
          <p:cNvSpPr txBox="1">
            <a:spLocks noGrp="1"/>
          </p:cNvSpPr>
          <p:nvPr>
            <p:ph type="title"/>
          </p:nvPr>
        </p:nvSpPr>
        <p:spPr>
          <a:xfrm>
            <a:off x="256031" y="351931"/>
            <a:ext cx="6231265" cy="2070310"/>
          </a:xfrm>
          <a:prstGeom prst="rect">
            <a:avLst/>
          </a:prstGeom>
        </p:spPr>
        <p:txBody>
          <a:bodyPr vert="horz" wrap="square" lIns="0" tIns="12065" rIns="0" bIns="0" rtlCol="0" anchor="t">
            <a:spAutoFit/>
          </a:bodyPr>
          <a:lstStyle/>
          <a:p>
            <a:pPr marL="548640" marR="548640" algn="ctr">
              <a:lnSpc>
                <a:spcPct val="106000"/>
              </a:lnSpc>
              <a:spcBef>
                <a:spcPts val="1800"/>
              </a:spcBef>
              <a:spcAft>
                <a:spcPts val="1800"/>
              </a:spcAft>
            </a:pPr>
            <a:r>
              <a:rPr lang="fi-FI" sz="2400" i="1" dirty="0">
                <a:solidFill>
                  <a:srgbClr val="00B0BD"/>
                </a:solidFill>
                <a:effectLst/>
                <a:ea typeface="Calibri" panose="020F0502020204030204" pitchFamily="34" charset="0"/>
                <a:cs typeface="Times New Roman"/>
              </a:rPr>
              <a:t>Nuorten kanssa käytävä </a:t>
            </a:r>
            <a:br>
              <a:rPr lang="fi-FI" sz="2400" i="1" dirty="0">
                <a:solidFill>
                  <a:srgbClr val="00B0BD"/>
                </a:solidFill>
                <a:latin typeface="Calibri" panose="020F0502020204030204" pitchFamily="34" charset="0"/>
                <a:ea typeface="Calibri" panose="020F0502020204030204" pitchFamily="34" charset="0"/>
                <a:cs typeface="Times New Roman" panose="02020603050405020304" pitchFamily="18" charset="0"/>
              </a:rPr>
            </a:br>
            <a:r>
              <a:rPr lang="fi-FI" sz="2400" b="1" i="1" dirty="0">
                <a:solidFill>
                  <a:srgbClr val="00B0BD"/>
                </a:solidFill>
                <a:effectLst/>
                <a:ea typeface="Calibri" panose="020F0502020204030204" pitchFamily="34" charset="0"/>
                <a:cs typeface="Times New Roman"/>
              </a:rPr>
              <a:t>OTA HUOLI PUHEEKSI </a:t>
            </a:r>
            <a:r>
              <a:rPr lang="fi-FI" sz="2400" i="1" dirty="0">
                <a:solidFill>
                  <a:srgbClr val="00B0BD"/>
                </a:solidFill>
                <a:ea typeface="Calibri" panose="020F0502020204030204" pitchFamily="34" charset="0"/>
                <a:cs typeface="Times New Roman"/>
              </a:rPr>
              <a:t>–</a:t>
            </a:r>
            <a:r>
              <a:rPr lang="fi-FI" sz="2400" b="1" i="1" dirty="0">
                <a:solidFill>
                  <a:srgbClr val="00B0BD"/>
                </a:solidFill>
                <a:effectLst/>
                <a:ea typeface="Calibri" panose="020F0502020204030204" pitchFamily="34" charset="0"/>
                <a:cs typeface="Times New Roman"/>
              </a:rPr>
              <a:t>opas</a:t>
            </a:r>
            <a:br>
              <a:rPr lang="fi-FI" sz="2400" i="1" dirty="0">
                <a:ea typeface="Calibri" panose="020F0502020204030204" pitchFamily="34" charset="0"/>
                <a:cs typeface="Times New Roman"/>
              </a:rPr>
            </a:br>
            <a:br>
              <a:rPr lang="fi-FI" sz="2400" i="1" dirty="0">
                <a:effectLst/>
                <a:latin typeface="Calibri" panose="020F0502020204030204" pitchFamily="34" charset="0"/>
                <a:ea typeface="Calibri" panose="020F0502020204030204" pitchFamily="34" charset="0"/>
                <a:cs typeface="Times New Roman" panose="02020603050405020304" pitchFamily="18" charset="0"/>
              </a:rPr>
            </a:br>
            <a:r>
              <a:rPr lang="fi-FI" sz="2400" b="1" i="1" dirty="0">
                <a:solidFill>
                  <a:srgbClr val="000000"/>
                </a:solidFill>
                <a:effectLst/>
                <a:ea typeface="Calibri" panose="020F0502020204030204" pitchFamily="34" charset="0"/>
                <a:cs typeface="Times New Roman"/>
              </a:rPr>
              <a:t>Vinkkejä </a:t>
            </a:r>
            <a:r>
              <a:rPr lang="fi-FI" sz="2400" b="1" i="1" dirty="0" err="1">
                <a:solidFill>
                  <a:srgbClr val="000000"/>
                </a:solidFill>
                <a:effectLst/>
                <a:ea typeface="Calibri" panose="020F0502020204030204" pitchFamily="34" charset="0"/>
                <a:cs typeface="Times New Roman"/>
              </a:rPr>
              <a:t>puheeksiottoon</a:t>
            </a:r>
            <a:br>
              <a:rPr lang="fi-FI" sz="1800" i="1" dirty="0">
                <a:effectLst/>
                <a:latin typeface="Calibri" panose="020F0502020204030204" pitchFamily="34" charset="0"/>
                <a:ea typeface="Calibri" panose="020F0502020204030204" pitchFamily="34" charset="0"/>
                <a:cs typeface="Times New Roman" panose="02020603050405020304" pitchFamily="18" charset="0"/>
              </a:rPr>
            </a:br>
            <a:endParaRPr spc="-10" dirty="0"/>
          </a:p>
        </p:txBody>
      </p:sp>
      <p:sp>
        <p:nvSpPr>
          <p:cNvPr id="7" name="object 7"/>
          <p:cNvSpPr txBox="1"/>
          <p:nvPr/>
        </p:nvSpPr>
        <p:spPr>
          <a:xfrm>
            <a:off x="256031" y="4713732"/>
            <a:ext cx="6417945" cy="1160574"/>
          </a:xfrm>
          <a:prstGeom prst="rect">
            <a:avLst/>
          </a:prstGeom>
          <a:ln w="12700">
            <a:solidFill>
              <a:schemeClr val="bg1"/>
            </a:solidFill>
          </a:ln>
        </p:spPr>
        <p:txBody>
          <a:bodyPr vert="horz" wrap="square" lIns="0" tIns="36830" rIns="0" bIns="0" rtlCol="0">
            <a:spAutoFit/>
          </a:bodyPr>
          <a:lstStyle/>
          <a:p>
            <a:pPr marL="98425" algn="ctr">
              <a:spcBef>
                <a:spcPts val="290"/>
              </a:spcBef>
            </a:pPr>
            <a:endParaRPr lang="fi-FI" i="1" dirty="0">
              <a:solidFill>
                <a:srgbClr val="000000"/>
              </a:solidFill>
              <a:latin typeface="Verdana" panose="020B0604030504040204" pitchFamily="34" charset="0"/>
              <a:ea typeface="Times New Roman" panose="02020603050405020304" pitchFamily="18" charset="0"/>
              <a:cs typeface="Times New Roman" panose="02020603050405020304" pitchFamily="18" charset="0"/>
            </a:endParaRPr>
          </a:p>
          <a:p>
            <a:pPr marL="98425" algn="ctr">
              <a:spcBef>
                <a:spcPts val="290"/>
              </a:spcBef>
            </a:pPr>
            <a:r>
              <a:rPr lang="fi-FI" sz="1800" i="1"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Opas vanhemmille, opettajille ja muille 13–18 vuotiaiden nuorten kanssa toimiville aikuisille</a:t>
            </a:r>
            <a:endParaRPr lang="fi-FI" sz="1800" dirty="0">
              <a:effectLst/>
              <a:latin typeface="Verdana" panose="020B0604030504040204" pitchFamily="34" charset="0"/>
              <a:ea typeface="Times New Roman" panose="02020603050405020304" pitchFamily="18" charset="0"/>
              <a:cs typeface="Times New Roman" panose="02020603050405020304" pitchFamily="18" charset="0"/>
            </a:endParaRPr>
          </a:p>
          <a:p>
            <a:pPr marL="98425">
              <a:lnSpc>
                <a:spcPct val="100000"/>
              </a:lnSpc>
              <a:spcBef>
                <a:spcPts val="290"/>
              </a:spcBef>
            </a:pPr>
            <a:endParaRPr sz="1400" dirty="0">
              <a:latin typeface="Calibri"/>
              <a:cs typeface="Calibri"/>
            </a:endParaRPr>
          </a:p>
        </p:txBody>
      </p:sp>
      <p:pic>
        <p:nvPicPr>
          <p:cNvPr id="9" name="Kuva 8">
            <a:extLst>
              <a:ext uri="{FF2B5EF4-FFF2-40B4-BE49-F238E27FC236}">
                <a16:creationId xmlns:a16="http://schemas.microsoft.com/office/drawing/2014/main" id="{8850E9BF-9E62-49CA-BDF0-3B1E8802DC1F}"/>
              </a:ext>
            </a:extLst>
          </p:cNvPr>
          <p:cNvPicPr>
            <a:picLocks noChangeAspect="1"/>
          </p:cNvPicPr>
          <p:nvPr/>
        </p:nvPicPr>
        <p:blipFill>
          <a:blip r:embed="rId3"/>
          <a:stretch>
            <a:fillRect/>
          </a:stretch>
        </p:blipFill>
        <p:spPr>
          <a:xfrm>
            <a:off x="876299" y="2384997"/>
            <a:ext cx="5105399" cy="2365979"/>
          </a:xfrm>
          <a:prstGeom prst="rect">
            <a:avLst/>
          </a:prstGeom>
        </p:spPr>
      </p:pic>
      <p:sp>
        <p:nvSpPr>
          <p:cNvPr id="8" name="Tekstiruutu 7">
            <a:extLst>
              <a:ext uri="{FF2B5EF4-FFF2-40B4-BE49-F238E27FC236}">
                <a16:creationId xmlns:a16="http://schemas.microsoft.com/office/drawing/2014/main" id="{E8F6EAF6-30E0-49F8-B6A5-E5C8A6CDC2B7}"/>
              </a:ext>
            </a:extLst>
          </p:cNvPr>
          <p:cNvSpPr txBox="1"/>
          <p:nvPr/>
        </p:nvSpPr>
        <p:spPr>
          <a:xfrm>
            <a:off x="599302" y="5874306"/>
            <a:ext cx="5659394" cy="2677656"/>
          </a:xfrm>
          <a:prstGeom prst="rect">
            <a:avLst/>
          </a:prstGeom>
          <a:noFill/>
        </p:spPr>
        <p:txBody>
          <a:bodyPr wrap="square">
            <a:spAutoFit/>
          </a:bodyPr>
          <a:lstStyle/>
          <a:p>
            <a:r>
              <a:rPr lang="fi-FI" sz="1200" i="1" dirty="0">
                <a:solidFill>
                  <a:srgbClr val="4BA63A"/>
                </a:solidFill>
                <a:effectLst/>
                <a:latin typeface="Calibri" panose="020F0502020204030204" pitchFamily="34" charset="0"/>
                <a:ea typeface="Segoe UI" panose="020B0502040204020203" pitchFamily="34" charset="0"/>
                <a:cs typeface="Calibri" panose="020F0502020204030204" pitchFamily="34" charset="0"/>
              </a:rPr>
              <a:t>Oppaan käyttäjälle</a:t>
            </a:r>
            <a:br>
              <a:rPr lang="fi-FI" sz="1200" i="1" dirty="0">
                <a:solidFill>
                  <a:srgbClr val="4BA63A"/>
                </a:solidFill>
                <a:effectLst/>
                <a:latin typeface="Calibri" panose="020F0502020204030204" pitchFamily="34" charset="0"/>
                <a:ea typeface="Segoe UI" panose="020B0502040204020203" pitchFamily="34" charset="0"/>
                <a:cs typeface="Calibri" panose="020F0502020204030204" pitchFamily="34" charset="0"/>
              </a:rPr>
            </a:br>
            <a:br>
              <a:rPr lang="fi-FI" sz="1200" i="1" dirty="0">
                <a:solidFill>
                  <a:srgbClr val="4BA63A"/>
                </a:solidFill>
                <a:effectLst/>
                <a:latin typeface="Calibri" panose="020F0502020204030204" pitchFamily="34" charset="0"/>
                <a:ea typeface="Times New Roman" panose="02020603050405020304" pitchFamily="18" charset="0"/>
                <a:cs typeface="Calibri" panose="020F0502020204030204" pitchFamily="34" charset="0"/>
              </a:rPr>
            </a:br>
            <a:r>
              <a:rPr lang="fi-FI" sz="1200" i="1" dirty="0">
                <a:solidFill>
                  <a:srgbClr val="4BA63A"/>
                </a:solidFill>
                <a:effectLst/>
                <a:latin typeface="Calibri" panose="020F0502020204030204" pitchFamily="34" charset="0"/>
                <a:ea typeface="Segoe UI" panose="020B0502040204020203" pitchFamily="34" charset="0"/>
                <a:cs typeface="Calibri" panose="020F0502020204030204" pitchFamily="34" charset="0"/>
              </a:rPr>
              <a:t>Ehkäisevä päihdetyö eri muodoissaan kuuluu kaikille nuoria arjessa kohtaaville aikuisille. Erityisesti lasten ja nuorten kohdalla vanhemmat ja muut aikuiset ovat tärkeässä asemassa päihde- ja pelikasvatuksen näkökulmasta. Avoin keskustelu on suotavaa silloinkin, kun varsinaista ongelmaa tai huolta ei ole. Päihteiden ja pelaamisen puheeksi ottaminen kannattaa aina.</a:t>
            </a:r>
            <a:br>
              <a:rPr lang="fi-FI" sz="1200" i="1" dirty="0">
                <a:solidFill>
                  <a:srgbClr val="4BA63A"/>
                </a:solidFill>
                <a:effectLst/>
                <a:latin typeface="Calibri" panose="020F0502020204030204" pitchFamily="34" charset="0"/>
                <a:ea typeface="Segoe UI" panose="020B0502040204020203" pitchFamily="34" charset="0"/>
                <a:cs typeface="Calibri" panose="020F0502020204030204" pitchFamily="34" charset="0"/>
              </a:rPr>
            </a:br>
            <a:br>
              <a:rPr lang="fi-FI" sz="1200" i="1" dirty="0">
                <a:solidFill>
                  <a:srgbClr val="4BA63A"/>
                </a:solidFill>
                <a:effectLst/>
                <a:latin typeface="Calibri" panose="020F0502020204030204" pitchFamily="34" charset="0"/>
                <a:ea typeface="Times New Roman" panose="02020603050405020304" pitchFamily="18" charset="0"/>
                <a:cs typeface="Calibri" panose="020F0502020204030204" pitchFamily="34" charset="0"/>
              </a:rPr>
            </a:br>
            <a:r>
              <a:rPr lang="fi-FI" sz="1200" i="1" dirty="0">
                <a:solidFill>
                  <a:srgbClr val="4BA63A"/>
                </a:solidFill>
                <a:effectLst/>
                <a:latin typeface="Calibri" panose="020F0502020204030204" pitchFamily="34" charset="0"/>
                <a:ea typeface="Segoe UI" panose="020B0502040204020203" pitchFamily="34" charset="0"/>
                <a:cs typeface="Calibri" panose="020F0502020204030204" pitchFamily="34" charset="0"/>
              </a:rPr>
              <a:t>Tässä oppaassa annetaan vinkkejä päihteiden käytön ennaltaehkäisyyn nuoren kanssa käytävän huolikeskustelun avulla. Päihteitä ovat alkoholi ja huumeet sekä muut päihteet kuten liimat, lääkkeet ja tinnerit. Sekakäytöstä puhutaan, kun samanaikaisesti käytössä on useita päihteitä yhtä aikaa. Oppaan menetelmiä voidaan soveltaa myös tupakka- ja nikotiinituotteisiin sekä erilaisiin toiminnallisiin haasteisiin, kuten liialliseen pelaamiseen. </a:t>
            </a:r>
            <a:br>
              <a:rPr lang="fi-FI" sz="1200" i="1" dirty="0">
                <a:solidFill>
                  <a:srgbClr val="4BA63A"/>
                </a:solidFill>
                <a:effectLst/>
                <a:latin typeface="Calibri" panose="020F0502020204030204" pitchFamily="34" charset="0"/>
                <a:ea typeface="Times New Roman" panose="02020603050405020304" pitchFamily="18" charset="0"/>
                <a:cs typeface="Calibri" panose="020F0502020204030204" pitchFamily="34" charset="0"/>
              </a:rPr>
            </a:br>
            <a:endParaRPr lang="fi-FI" sz="1200" dirty="0"/>
          </a:p>
        </p:txBody>
      </p:sp>
      <p:pic>
        <p:nvPicPr>
          <p:cNvPr id="10" name="object 3">
            <a:extLst>
              <a:ext uri="{FF2B5EF4-FFF2-40B4-BE49-F238E27FC236}">
                <a16:creationId xmlns:a16="http://schemas.microsoft.com/office/drawing/2014/main" id="{BE5C149F-20C5-45AA-A69E-1CA879301313}"/>
              </a:ext>
            </a:extLst>
          </p:cNvPr>
          <p:cNvPicPr/>
          <p:nvPr/>
        </p:nvPicPr>
        <p:blipFill>
          <a:blip r:embed="rId4" cstate="print"/>
          <a:stretch>
            <a:fillRect/>
          </a:stretch>
        </p:blipFill>
        <p:spPr>
          <a:xfrm>
            <a:off x="340118" y="9002039"/>
            <a:ext cx="1038977" cy="60057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kstiruutu 7">
            <a:extLst>
              <a:ext uri="{FF2B5EF4-FFF2-40B4-BE49-F238E27FC236}">
                <a16:creationId xmlns:a16="http://schemas.microsoft.com/office/drawing/2014/main" id="{410901ED-2C1A-4AC1-93F1-42A28F5368B4}"/>
              </a:ext>
            </a:extLst>
          </p:cNvPr>
          <p:cNvSpPr txBox="1"/>
          <p:nvPr/>
        </p:nvSpPr>
        <p:spPr>
          <a:xfrm>
            <a:off x="405167" y="319041"/>
            <a:ext cx="6112582" cy="461665"/>
          </a:xfrm>
          <a:prstGeom prst="rect">
            <a:avLst/>
          </a:prstGeom>
          <a:noFill/>
        </p:spPr>
        <p:txBody>
          <a:bodyPr wrap="square">
            <a:spAutoFit/>
          </a:bodyPr>
          <a:lstStyle/>
          <a:p>
            <a:r>
              <a:rPr kumimoji="0" lang="fi-FI" sz="2400" b="1" i="0" u="none" strike="noStrike" kern="0" cap="none" spc="0" normalizeH="0" baseline="0" noProof="0" dirty="0">
                <a:ln>
                  <a:noFill/>
                </a:ln>
                <a:solidFill>
                  <a:srgbClr val="00AFBC"/>
                </a:solidFill>
                <a:effectLst/>
                <a:uLnTx/>
                <a:uFillTx/>
                <a:latin typeface="+mj-lt"/>
                <a:ea typeface="Times New Roman" panose="02020603050405020304" pitchFamily="18" charset="0"/>
                <a:cs typeface="Times New Roman" panose="02020603050405020304" pitchFamily="18" charset="0"/>
              </a:rPr>
              <a:t>Päihteisiin liittyvä </a:t>
            </a:r>
            <a:r>
              <a:rPr kumimoji="0" lang="fi-FI" sz="2400" b="1" i="0" u="none" strike="noStrike" kern="0" cap="none" spc="0" normalizeH="0" baseline="0" noProof="0" dirty="0" err="1">
                <a:ln>
                  <a:noFill/>
                </a:ln>
                <a:solidFill>
                  <a:srgbClr val="00AFBC"/>
                </a:solidFill>
                <a:effectLst/>
                <a:uLnTx/>
                <a:uFillTx/>
                <a:latin typeface="+mj-lt"/>
                <a:ea typeface="Times New Roman" panose="02020603050405020304" pitchFamily="18" charset="0"/>
                <a:cs typeface="Times New Roman" panose="02020603050405020304" pitchFamily="18" charset="0"/>
              </a:rPr>
              <a:t>puheeksiotto</a:t>
            </a:r>
            <a:r>
              <a:rPr kumimoji="0" lang="fi-FI" sz="2400" b="1" i="0" u="none" strike="noStrike" kern="0" cap="none" spc="0" normalizeH="0" baseline="0" noProof="0" dirty="0">
                <a:ln>
                  <a:noFill/>
                </a:ln>
                <a:solidFill>
                  <a:srgbClr val="00AFBC"/>
                </a:solidFill>
                <a:effectLst/>
                <a:uLnTx/>
                <a:uFillTx/>
                <a:latin typeface="+mj-lt"/>
                <a:ea typeface="Times New Roman" panose="02020603050405020304" pitchFamily="18" charset="0"/>
                <a:cs typeface="Times New Roman" panose="02020603050405020304" pitchFamily="18" charset="0"/>
              </a:rPr>
              <a:t> nuoren kanssa</a:t>
            </a:r>
            <a:endParaRPr lang="fi-FI" sz="2400" dirty="0">
              <a:latin typeface="+mj-lt"/>
            </a:endParaRPr>
          </a:p>
        </p:txBody>
      </p:sp>
      <p:sp>
        <p:nvSpPr>
          <p:cNvPr id="10" name="Tekstiruutu 9">
            <a:extLst>
              <a:ext uri="{FF2B5EF4-FFF2-40B4-BE49-F238E27FC236}">
                <a16:creationId xmlns:a16="http://schemas.microsoft.com/office/drawing/2014/main" id="{35781C78-F5A5-4112-8A5C-04918AB3268F}"/>
              </a:ext>
            </a:extLst>
          </p:cNvPr>
          <p:cNvSpPr txBox="1"/>
          <p:nvPr/>
        </p:nvSpPr>
        <p:spPr>
          <a:xfrm>
            <a:off x="388940" y="1192819"/>
            <a:ext cx="5994753" cy="3457806"/>
          </a:xfrm>
          <a:prstGeom prst="rect">
            <a:avLst/>
          </a:prstGeom>
          <a:noFill/>
        </p:spPr>
        <p:txBody>
          <a:bodyPr wrap="square">
            <a:spAutoFit/>
          </a:bodyPr>
          <a:lstStyle/>
          <a:p>
            <a:pPr marL="0" marR="0" lvl="0" indent="0" algn="just" defTabSz="914400" eaLnBrk="1" fontAlgn="auto" latinLnBrk="0" hangingPunct="1">
              <a:lnSpc>
                <a:spcPct val="120000"/>
              </a:lnSpc>
              <a:spcBef>
                <a:spcPts val="0"/>
              </a:spcBef>
              <a:spcAft>
                <a:spcPts val="1000"/>
              </a:spcAft>
              <a:buClrTx/>
              <a:buSzTx/>
              <a:buFontTx/>
              <a:buNone/>
              <a:tabLst/>
              <a:defRPr/>
            </a:pPr>
            <a:r>
              <a:rPr kumimoji="0" lang="fi-FI" sz="1200" b="0" i="0" u="none" strike="noStrike" kern="0" cap="none" spc="0" normalizeH="0" baseline="0" noProof="0" dirty="0">
                <a:ln>
                  <a:noFill/>
                </a:ln>
                <a:solidFill>
                  <a:prstClr val="black"/>
                </a:solidFill>
                <a:effectLst/>
                <a:uLnTx/>
                <a:uFillTx/>
                <a:latin typeface="+mn-lt"/>
                <a:ea typeface="Times New Roman" panose="02020603050405020304" pitchFamily="18" charset="0"/>
                <a:cs typeface="Times New Roman" panose="02020603050405020304" pitchFamily="18" charset="0"/>
              </a:rPr>
              <a:t>Nuoren kanssa keskustelun lähtökohtana on kuunteleminen, tilan antaminen nuorelle ja luottamuksellinen ilmapiiri.  Nuori on oman elämänsä asiantuntija. Luo rauhassa kontakti nuoreen ja pyri rakentamaan yksilöllisesti jokaisen nuoren kanssa, hänelle sekä sinulle sopiva kohtaaminen. </a:t>
            </a:r>
          </a:p>
          <a:p>
            <a:pPr marL="0" marR="0" lvl="0" indent="0" algn="just" defTabSz="914400" eaLnBrk="1" fontAlgn="auto" latinLnBrk="0" hangingPunct="1">
              <a:lnSpc>
                <a:spcPct val="120000"/>
              </a:lnSpc>
              <a:spcBef>
                <a:spcPts val="0"/>
              </a:spcBef>
              <a:spcAft>
                <a:spcPts val="1000"/>
              </a:spcAft>
              <a:buClrTx/>
              <a:buSzTx/>
              <a:buFontTx/>
              <a:buNone/>
              <a:tabLst/>
              <a:defRPr/>
            </a:pPr>
            <a:r>
              <a:rPr kumimoji="0" lang="fi-FI" sz="1200" b="0" i="0" u="none" strike="noStrike" kern="0" cap="none" spc="0" normalizeH="0" baseline="0" noProof="0" dirty="0">
                <a:ln>
                  <a:noFill/>
                </a:ln>
                <a:solidFill>
                  <a:prstClr val="black"/>
                </a:solidFill>
                <a:effectLst/>
                <a:uLnTx/>
                <a:uFillTx/>
                <a:latin typeface="+mn-lt"/>
                <a:ea typeface="Times New Roman" panose="02020603050405020304" pitchFamily="18" charset="0"/>
                <a:cs typeface="Times New Roman" panose="02020603050405020304" pitchFamily="18" charset="0"/>
              </a:rPr>
              <a:t>Pidä katsekontakti nuoreen ja suhtaudu nuoreen kannustavasti. Pyri ottamaan vastaan nuoren ristiriitaisia tunteita ja toimintaa niitä arvostelematta. Auta nuorta huomaamaan hänelle haitalliset asiat. Huoli on välittämistä.</a:t>
            </a:r>
          </a:p>
          <a:p>
            <a:pPr marL="342900" marR="0" lvl="0" indent="-342900" defTabSz="914400" eaLnBrk="1" fontAlgn="auto" latinLnBrk="0" hangingPunct="1">
              <a:lnSpc>
                <a:spcPct val="106000"/>
              </a:lnSpc>
              <a:spcBef>
                <a:spcPts val="0"/>
              </a:spcBef>
              <a:buClrTx/>
              <a:buSzTx/>
              <a:buFont typeface="Symbol" panose="05050102010706020507" pitchFamily="18" charset="2"/>
              <a:buChar char=""/>
              <a:tabLst/>
              <a:defRPr/>
            </a:pPr>
            <a:r>
              <a:rPr lang="fi-FI" sz="1200" dirty="0">
                <a:solidFill>
                  <a:srgbClr val="242424"/>
                </a:solidFill>
                <a:latin typeface="+mn-lt"/>
                <a:cs typeface="Times New Roman" panose="02020603050405020304" pitchFamily="18" charset="0"/>
              </a:rPr>
              <a:t>Tuo esille positiivisia puolia ja nuoren ainutlaatuisuutta</a:t>
            </a:r>
          </a:p>
          <a:p>
            <a:pPr marL="342900" marR="0" lvl="0" indent="-342900" defTabSz="914400" eaLnBrk="1" fontAlgn="auto" latinLnBrk="0" hangingPunct="1">
              <a:lnSpc>
                <a:spcPct val="106000"/>
              </a:lnSpc>
              <a:spcBef>
                <a:spcPts val="0"/>
              </a:spcBef>
              <a:buClrTx/>
              <a:buSzTx/>
              <a:buFont typeface="Symbol" panose="05050102010706020507" pitchFamily="18" charset="2"/>
              <a:buChar char=""/>
              <a:tabLst/>
              <a:defRPr/>
            </a:pPr>
            <a:r>
              <a:rPr lang="fi-FI" sz="1200" dirty="0">
                <a:solidFill>
                  <a:srgbClr val="242424"/>
                </a:solidFill>
                <a:latin typeface="+mn-lt"/>
                <a:cs typeface="Times New Roman" panose="02020603050405020304" pitchFamily="18" charset="0"/>
              </a:rPr>
              <a:t>Kohtaa, kuuntele ja ymmärrä nuorta. Ole läsnä, kuuntele ja välitä. </a:t>
            </a:r>
          </a:p>
          <a:p>
            <a:pPr marL="342900" marR="0" lvl="0" indent="-342900" defTabSz="914400" eaLnBrk="1" fontAlgn="auto" latinLnBrk="0" hangingPunct="1">
              <a:lnSpc>
                <a:spcPct val="106000"/>
              </a:lnSpc>
              <a:spcBef>
                <a:spcPts val="0"/>
              </a:spcBef>
              <a:buClrTx/>
              <a:buSzTx/>
              <a:buFont typeface="Symbol" panose="05050102010706020507" pitchFamily="18" charset="2"/>
              <a:buChar char=""/>
              <a:tabLst/>
              <a:defRPr/>
            </a:pPr>
            <a:r>
              <a:rPr lang="fi-FI" sz="1200" dirty="0">
                <a:solidFill>
                  <a:srgbClr val="242424"/>
                </a:solidFill>
                <a:latin typeface="+mn-lt"/>
                <a:cs typeface="Times New Roman" panose="02020603050405020304" pitchFamily="18" charset="0"/>
              </a:rPr>
              <a:t>Joskus vaatii aikaa, että nuori on valmis avoimelle päihdekeskustelulle.</a:t>
            </a:r>
          </a:p>
          <a:p>
            <a:pPr marL="342900" marR="0" lvl="0" indent="-342900" defTabSz="914400" eaLnBrk="1" fontAlgn="auto" latinLnBrk="0" hangingPunct="1">
              <a:lnSpc>
                <a:spcPct val="106000"/>
              </a:lnSpc>
              <a:spcBef>
                <a:spcPts val="0"/>
              </a:spcBef>
              <a:buClrTx/>
              <a:buSzTx/>
              <a:buFont typeface="Symbol" panose="05050102010706020507" pitchFamily="18" charset="2"/>
              <a:buChar char=""/>
              <a:tabLst/>
              <a:defRPr/>
            </a:pPr>
            <a:r>
              <a:rPr lang="fi-FI" sz="1200" dirty="0">
                <a:solidFill>
                  <a:srgbClr val="242424"/>
                </a:solidFill>
                <a:latin typeface="+mn-lt"/>
                <a:cs typeface="Times New Roman" panose="02020603050405020304" pitchFamily="18" charset="0"/>
              </a:rPr>
              <a:t>Kannusta nuorta sanoittamaan omia ajatuksiaan päihteiden käyttöön liittyen: syyt, kokemukset, huolet, odotukset, pelot.</a:t>
            </a:r>
          </a:p>
          <a:p>
            <a:pPr marL="342900" marR="0" lvl="0" indent="-342900" defTabSz="914400" eaLnBrk="1" fontAlgn="auto" latinLnBrk="0" hangingPunct="1">
              <a:lnSpc>
                <a:spcPct val="106000"/>
              </a:lnSpc>
              <a:spcBef>
                <a:spcPts val="0"/>
              </a:spcBef>
              <a:buClrTx/>
              <a:buSzTx/>
              <a:buFont typeface="Symbol" panose="05050102010706020507" pitchFamily="18" charset="2"/>
              <a:buChar char=""/>
              <a:tabLst/>
              <a:defRPr/>
            </a:pPr>
            <a:r>
              <a:rPr lang="fi-FI" sz="1200" dirty="0">
                <a:solidFill>
                  <a:srgbClr val="242424"/>
                </a:solidFill>
                <a:latin typeface="+mn-lt"/>
                <a:cs typeface="Times New Roman" panose="02020603050405020304" pitchFamily="18" charset="0"/>
              </a:rPr>
              <a:t>Sinun ei tarvitse tietää kaikkea päihteistä, koska </a:t>
            </a:r>
            <a:r>
              <a:rPr lang="fi-FI" sz="1200" dirty="0" err="1">
                <a:solidFill>
                  <a:srgbClr val="242424"/>
                </a:solidFill>
                <a:latin typeface="+mn-lt"/>
                <a:cs typeface="Times New Roman" panose="02020603050405020304" pitchFamily="18" charset="0"/>
              </a:rPr>
              <a:t>puheeksioton</a:t>
            </a:r>
            <a:r>
              <a:rPr lang="fi-FI" sz="1200" dirty="0">
                <a:solidFill>
                  <a:srgbClr val="242424"/>
                </a:solidFill>
                <a:latin typeface="+mn-lt"/>
                <a:cs typeface="Times New Roman" panose="02020603050405020304" pitchFamily="18" charset="0"/>
              </a:rPr>
              <a:t> tavoitteena on nuoren kohtaaminen ja kokonaistilanteen hahmottaminen. Tietoa päihteistä löytyy luotettavista lähteistä (ks. oppaan viimeisen sivun linkit). </a:t>
            </a:r>
          </a:p>
        </p:txBody>
      </p:sp>
      <p:sp>
        <p:nvSpPr>
          <p:cNvPr id="12" name="Tekstiruutu 11">
            <a:extLst>
              <a:ext uri="{FF2B5EF4-FFF2-40B4-BE49-F238E27FC236}">
                <a16:creationId xmlns:a16="http://schemas.microsoft.com/office/drawing/2014/main" id="{134F2278-5CFB-454E-853F-CC65C59CC892}"/>
              </a:ext>
            </a:extLst>
          </p:cNvPr>
          <p:cNvSpPr txBox="1"/>
          <p:nvPr/>
        </p:nvSpPr>
        <p:spPr>
          <a:xfrm>
            <a:off x="405167" y="4650625"/>
            <a:ext cx="5859709" cy="4007251"/>
          </a:xfrm>
          <a:prstGeom prst="rect">
            <a:avLst/>
          </a:prstGeom>
          <a:noFill/>
        </p:spPr>
        <p:txBody>
          <a:bodyPr wrap="square">
            <a:spAutoFit/>
          </a:bodyPr>
          <a:lstStyle/>
          <a:p>
            <a:pPr marL="0" marR="0" lvl="0" indent="0" defTabSz="914400" eaLnBrk="1" fontAlgn="auto" latinLnBrk="0" hangingPunct="1">
              <a:lnSpc>
                <a:spcPct val="120000"/>
              </a:lnSpc>
              <a:spcBef>
                <a:spcPts val="0"/>
              </a:spcBef>
              <a:spcAft>
                <a:spcPts val="0"/>
              </a:spcAft>
              <a:buClrTx/>
              <a:buSzTx/>
              <a:buFontTx/>
              <a:buNone/>
              <a:tabLst/>
              <a:defRPr/>
            </a:pPr>
            <a:r>
              <a:rPr kumimoji="0" lang="fi-FI" sz="1200" b="1" i="0" u="none" strike="noStrike" kern="0" cap="none" spc="0" normalizeH="0" baseline="0" noProof="0" dirty="0">
                <a:ln>
                  <a:noFill/>
                </a:ln>
                <a:solidFill>
                  <a:srgbClr val="242424"/>
                </a:solidFill>
                <a:effectLst/>
                <a:uLnTx/>
                <a:uFillTx/>
                <a:latin typeface="+mn-lt"/>
                <a:ea typeface="Times New Roman" panose="02020603050405020304" pitchFamily="18" charset="0"/>
                <a:cs typeface="Times New Roman" panose="02020603050405020304" pitchFamily="18" charset="0"/>
              </a:rPr>
              <a:t>Voit aloittaa keskustelun esimerkiksi näin</a:t>
            </a:r>
          </a:p>
          <a:p>
            <a:pPr marL="0" marR="0" lvl="0" indent="0" defTabSz="914400" eaLnBrk="1" fontAlgn="auto" latinLnBrk="0" hangingPunct="1">
              <a:lnSpc>
                <a:spcPct val="120000"/>
              </a:lnSpc>
              <a:spcBef>
                <a:spcPts val="0"/>
              </a:spcBef>
              <a:spcAft>
                <a:spcPts val="0"/>
              </a:spcAft>
              <a:buClrTx/>
              <a:buSzTx/>
              <a:buFontTx/>
              <a:buNone/>
              <a:tabLst/>
              <a:defRPr/>
            </a:pPr>
            <a:endParaRPr kumimoji="0" lang="fi-FI" sz="1200" b="0" i="0" u="none" strike="noStrike" kern="0" cap="none" spc="0" normalizeH="0" baseline="0" noProof="0" dirty="0">
              <a:ln>
                <a:noFill/>
              </a:ln>
              <a:solidFill>
                <a:prstClr val="black"/>
              </a:solidFill>
              <a:effectLst/>
              <a:uLnTx/>
              <a:uFillTx/>
              <a:latin typeface="+mn-lt"/>
              <a:ea typeface="Times New Roman" panose="02020603050405020304" pitchFamily="18" charset="0"/>
              <a:cs typeface="Times New Roman" panose="02020603050405020304" pitchFamily="18" charset="0"/>
            </a:endParaRPr>
          </a:p>
          <a:p>
            <a:pPr marL="342900" marR="0" lvl="0" indent="-342900" defTabSz="914400" eaLnBrk="1" fontAlgn="auto" latinLnBrk="0" hangingPunct="1">
              <a:lnSpc>
                <a:spcPct val="100000"/>
              </a:lnSpc>
              <a:spcBef>
                <a:spcPts val="0"/>
              </a:spcBef>
              <a:spcAft>
                <a:spcPts val="0"/>
              </a:spcAft>
              <a:buClrTx/>
              <a:buSzPts val="1000"/>
              <a:buFont typeface="Symbol" panose="05050102010706020507" pitchFamily="18" charset="2"/>
              <a:buChar char=""/>
              <a:tabLst>
                <a:tab pos="457200" algn="l"/>
              </a:tabLst>
              <a:defRPr/>
            </a:pPr>
            <a:r>
              <a:rPr lang="fi-FI" sz="1200" dirty="0">
                <a:solidFill>
                  <a:srgbClr val="242424"/>
                </a:solidFill>
                <a:latin typeface="+mn-lt"/>
                <a:cs typeface="Times New Roman" panose="02020603050405020304" pitchFamily="18" charset="0"/>
              </a:rPr>
              <a:t>Olisi mukava kuulla mitä sinulle kuuluu?</a:t>
            </a:r>
          </a:p>
          <a:p>
            <a:pPr marL="342900" marR="0" lvl="0" indent="-342900" defTabSz="914400" eaLnBrk="1" fontAlgn="auto" latinLnBrk="0" hangingPunct="1">
              <a:lnSpc>
                <a:spcPct val="100000"/>
              </a:lnSpc>
              <a:spcBef>
                <a:spcPts val="0"/>
              </a:spcBef>
              <a:spcAft>
                <a:spcPts val="0"/>
              </a:spcAft>
              <a:buClrTx/>
              <a:buSzPts val="1000"/>
              <a:buFont typeface="Symbol" panose="05050102010706020507" pitchFamily="18" charset="2"/>
              <a:buChar char=""/>
              <a:tabLst>
                <a:tab pos="457200" algn="l"/>
              </a:tabLst>
              <a:defRPr/>
            </a:pPr>
            <a:r>
              <a:rPr lang="fi-FI" sz="1200" dirty="0">
                <a:solidFill>
                  <a:srgbClr val="242424"/>
                </a:solidFill>
                <a:latin typeface="+mn-lt"/>
                <a:cs typeface="Times New Roman" panose="02020603050405020304" pitchFamily="18" charset="0"/>
              </a:rPr>
              <a:t>Juttelisin mielelläni kanssasi, jos haluaisit keskustella?</a:t>
            </a:r>
          </a:p>
          <a:p>
            <a:pPr marL="342900" marR="0" lvl="0" indent="-342900" defTabSz="914400" eaLnBrk="1" fontAlgn="auto" latinLnBrk="0" hangingPunct="1">
              <a:lnSpc>
                <a:spcPct val="100000"/>
              </a:lnSpc>
              <a:spcBef>
                <a:spcPts val="0"/>
              </a:spcBef>
              <a:spcAft>
                <a:spcPts val="0"/>
              </a:spcAft>
              <a:buClrTx/>
              <a:buSzPts val="1000"/>
              <a:buFont typeface="Symbol" panose="05050102010706020507" pitchFamily="18" charset="2"/>
              <a:buChar char=""/>
              <a:tabLst>
                <a:tab pos="457200" algn="l"/>
              </a:tabLst>
              <a:defRPr/>
            </a:pPr>
            <a:r>
              <a:rPr lang="fi-FI" sz="1200" dirty="0">
                <a:solidFill>
                  <a:srgbClr val="242424"/>
                </a:solidFill>
                <a:latin typeface="+mn-lt"/>
                <a:cs typeface="Times New Roman" panose="02020603050405020304" pitchFamily="18" charset="0"/>
              </a:rPr>
              <a:t>Sinulla on tullut poissaoloja koulusta, haluaisitko kertoa mistä syystä niitä on tullut?</a:t>
            </a:r>
          </a:p>
          <a:p>
            <a:pPr marL="342900" marR="0" lvl="0" indent="-342900" defTabSz="914400" eaLnBrk="1" fontAlgn="auto" latinLnBrk="0" hangingPunct="1">
              <a:lnSpc>
                <a:spcPct val="100000"/>
              </a:lnSpc>
              <a:spcBef>
                <a:spcPts val="0"/>
              </a:spcBef>
              <a:spcAft>
                <a:spcPts val="0"/>
              </a:spcAft>
              <a:buClrTx/>
              <a:buSzPts val="1000"/>
              <a:buFont typeface="Symbol" panose="05050102010706020507" pitchFamily="18" charset="2"/>
              <a:buChar char=""/>
              <a:tabLst>
                <a:tab pos="457200" algn="l"/>
              </a:tabLst>
              <a:defRPr/>
            </a:pPr>
            <a:r>
              <a:rPr lang="fi-FI" sz="1200" dirty="0">
                <a:solidFill>
                  <a:srgbClr val="242424"/>
                </a:solidFill>
                <a:latin typeface="+mn-lt"/>
                <a:cs typeface="Times New Roman" panose="02020603050405020304" pitchFamily="18" charset="0"/>
              </a:rPr>
              <a:t>Mietityttääkö jokin asia sinua?</a:t>
            </a:r>
          </a:p>
          <a:p>
            <a:pPr marL="342900" marR="0" lvl="0" indent="-342900" defTabSz="914400" eaLnBrk="1" fontAlgn="auto" latinLnBrk="0" hangingPunct="1">
              <a:lnSpc>
                <a:spcPct val="100000"/>
              </a:lnSpc>
              <a:spcBef>
                <a:spcPts val="0"/>
              </a:spcBef>
              <a:spcAft>
                <a:spcPts val="0"/>
              </a:spcAft>
              <a:buClrTx/>
              <a:buSzPts val="1000"/>
              <a:buFont typeface="Symbol" panose="05050102010706020507" pitchFamily="18" charset="2"/>
              <a:buChar char=""/>
              <a:tabLst>
                <a:tab pos="457200" algn="l"/>
              </a:tabLst>
              <a:defRPr/>
            </a:pPr>
            <a:r>
              <a:rPr lang="fi-FI" sz="1200" dirty="0">
                <a:solidFill>
                  <a:srgbClr val="242424"/>
                </a:solidFill>
                <a:latin typeface="+mn-lt"/>
                <a:cs typeface="Times New Roman" panose="02020603050405020304" pitchFamily="18" charset="0"/>
              </a:rPr>
              <a:t>Kertoisitko minulle mitä teette yhdessä kavereiden kanssa?</a:t>
            </a:r>
          </a:p>
          <a:p>
            <a:pPr marL="342900" marR="0" lvl="0" indent="-342900" defTabSz="914400" eaLnBrk="1" fontAlgn="auto" latinLnBrk="0" hangingPunct="1">
              <a:lnSpc>
                <a:spcPct val="100000"/>
              </a:lnSpc>
              <a:spcBef>
                <a:spcPts val="0"/>
              </a:spcBef>
              <a:spcAft>
                <a:spcPts val="0"/>
              </a:spcAft>
              <a:buClrTx/>
              <a:buSzPts val="1000"/>
              <a:buFont typeface="Symbol" panose="05050102010706020507" pitchFamily="18" charset="2"/>
              <a:buChar char=""/>
              <a:tabLst>
                <a:tab pos="457200" algn="l"/>
              </a:tabLst>
              <a:defRPr/>
            </a:pPr>
            <a:r>
              <a:rPr lang="fi-FI" sz="1200" dirty="0">
                <a:solidFill>
                  <a:srgbClr val="242424"/>
                </a:solidFill>
                <a:latin typeface="+mn-lt"/>
                <a:cs typeface="Times New Roman" panose="02020603050405020304" pitchFamily="18" charset="0"/>
              </a:rPr>
              <a:t>Minulla herää huoli poissaoloistasi/kaveripiiristäsi/mielialastasi, haluaisin kuulla sinun ajatuksiasi</a:t>
            </a:r>
          </a:p>
          <a:p>
            <a:pPr marL="342900" marR="0" lvl="0" indent="-342900" defTabSz="914400" eaLnBrk="1" fontAlgn="auto" latinLnBrk="0" hangingPunct="1">
              <a:lnSpc>
                <a:spcPct val="100000"/>
              </a:lnSpc>
              <a:spcBef>
                <a:spcPts val="0"/>
              </a:spcBef>
              <a:spcAft>
                <a:spcPts val="0"/>
              </a:spcAft>
              <a:buClrTx/>
              <a:buSzPts val="1000"/>
              <a:buFont typeface="Symbol" panose="05050102010706020507" pitchFamily="18" charset="2"/>
              <a:buChar char=""/>
              <a:tabLst>
                <a:tab pos="457200" algn="l"/>
              </a:tabLst>
              <a:defRPr/>
            </a:pPr>
            <a:endParaRPr kumimoji="0" lang="fi-FI" sz="1200" b="0" i="0" u="none" strike="noStrike" kern="0" cap="none" spc="0" normalizeH="0" baseline="0" noProof="0" dirty="0">
              <a:ln>
                <a:noFill/>
              </a:ln>
              <a:solidFill>
                <a:prstClr val="black"/>
              </a:solidFill>
              <a:effectLst/>
              <a:uLnTx/>
              <a:uFillTx/>
              <a:latin typeface="+mn-lt"/>
              <a:ea typeface="Times New Roman" panose="02020603050405020304" pitchFamily="18" charset="0"/>
              <a:cs typeface="Times New Roman" panose="02020603050405020304" pitchFamily="18" charset="0"/>
            </a:endParaRPr>
          </a:p>
          <a:p>
            <a:pPr marL="0" marR="0" lvl="0" indent="0" algn="just" defTabSz="914400" eaLnBrk="1" fontAlgn="auto" latinLnBrk="0" hangingPunct="1">
              <a:lnSpc>
                <a:spcPct val="120000"/>
              </a:lnSpc>
              <a:spcBef>
                <a:spcPts val="0"/>
              </a:spcBef>
              <a:spcAft>
                <a:spcPts val="0"/>
              </a:spcAft>
              <a:buClrTx/>
              <a:buSzTx/>
              <a:buFontTx/>
              <a:buNone/>
              <a:tabLst/>
              <a:defRPr/>
            </a:pPr>
            <a:r>
              <a:rPr kumimoji="0" lang="fi-FI" sz="1200" b="0" i="0" u="none" strike="noStrike" kern="0" cap="none" spc="0" normalizeH="0" baseline="0" noProof="0" dirty="0">
                <a:ln>
                  <a:noFill/>
                </a:ln>
                <a:solidFill>
                  <a:prstClr val="black"/>
                </a:solidFill>
                <a:effectLst/>
                <a:uLnTx/>
                <a:uFillTx/>
                <a:latin typeface="+mn-lt"/>
                <a:ea typeface="Times New Roman" panose="02020603050405020304" pitchFamily="18" charset="0"/>
                <a:cs typeface="Times New Roman" panose="02020603050405020304" pitchFamily="18" charset="0"/>
              </a:rPr>
              <a:t>Nuorten kanssa voidaan keskustella myös muista nuorta kiinnostavista aiheista. Samalla saadaan tärkeää tietoa nuoren mielenkiinnon kohteista, vahvuuksista, harrastuksista sekä ylipäätään nuoren mielen päällä olevista asioista. </a:t>
            </a:r>
          </a:p>
          <a:p>
            <a:pPr marL="0" marR="0" lvl="0" indent="0" algn="just" defTabSz="914400" eaLnBrk="1" fontAlgn="auto" latinLnBrk="0" hangingPunct="1">
              <a:lnSpc>
                <a:spcPct val="120000"/>
              </a:lnSpc>
              <a:spcBef>
                <a:spcPts val="0"/>
              </a:spcBef>
              <a:spcAft>
                <a:spcPts val="0"/>
              </a:spcAft>
              <a:buClrTx/>
              <a:buSzTx/>
              <a:buFontTx/>
              <a:buNone/>
              <a:tabLst/>
              <a:defRPr/>
            </a:pPr>
            <a:endParaRPr kumimoji="0" lang="fi-FI" sz="1200" b="0" i="0" u="none" strike="noStrike" kern="0" cap="none" spc="0" normalizeH="0" baseline="0" noProof="0" dirty="0">
              <a:ln>
                <a:noFill/>
              </a:ln>
              <a:solidFill>
                <a:prstClr val="black"/>
              </a:solidFill>
              <a:effectLst/>
              <a:uLnTx/>
              <a:uFillTx/>
              <a:latin typeface="+mn-lt"/>
              <a:ea typeface="Times New Roman" panose="02020603050405020304" pitchFamily="18" charset="0"/>
              <a:cs typeface="Times New Roman" panose="02020603050405020304" pitchFamily="18" charset="0"/>
            </a:endParaRPr>
          </a:p>
          <a:p>
            <a:pPr marL="342900" marR="0" lvl="0" indent="-342900" defTabSz="914400" eaLnBrk="1" fontAlgn="auto" latinLnBrk="0" hangingPunct="1">
              <a:lnSpc>
                <a:spcPct val="100000"/>
              </a:lnSpc>
              <a:spcBef>
                <a:spcPts val="0"/>
              </a:spcBef>
              <a:spcAft>
                <a:spcPts val="0"/>
              </a:spcAft>
              <a:buClrTx/>
              <a:buSzTx/>
              <a:buFont typeface="Symbol" panose="05050102010706020507" pitchFamily="18" charset="2"/>
              <a:buChar char=""/>
              <a:tabLst/>
              <a:defRPr/>
            </a:pPr>
            <a:r>
              <a:rPr kumimoji="0" lang="fi-FI" sz="1200" b="0" i="0" u="none" strike="noStrike" kern="0" cap="none" spc="0" normalizeH="0" baseline="0" noProof="0" dirty="0">
                <a:ln>
                  <a:noFill/>
                </a:ln>
                <a:solidFill>
                  <a:prstClr val="black"/>
                </a:solidFill>
                <a:effectLst/>
                <a:uLnTx/>
                <a:uFillTx/>
                <a:latin typeface="+mn-lt"/>
                <a:ea typeface="Times New Roman" panose="02020603050405020304" pitchFamily="18" charset="0"/>
                <a:cs typeface="Times New Roman" panose="02020603050405020304" pitchFamily="18" charset="0"/>
              </a:rPr>
              <a:t>Minkälaisia kaveriporukoita nuorella on, onko niitä?</a:t>
            </a:r>
          </a:p>
          <a:p>
            <a:pPr marL="342900" marR="0" lvl="0" indent="-342900" defTabSz="914400" eaLnBrk="1" fontAlgn="auto" latinLnBrk="0" hangingPunct="1">
              <a:lnSpc>
                <a:spcPct val="100000"/>
              </a:lnSpc>
              <a:spcBef>
                <a:spcPts val="0"/>
              </a:spcBef>
              <a:spcAft>
                <a:spcPts val="0"/>
              </a:spcAft>
              <a:buClrTx/>
              <a:buSzTx/>
              <a:buFont typeface="Symbol" panose="05050102010706020507" pitchFamily="18" charset="2"/>
              <a:buChar char=""/>
              <a:tabLst/>
              <a:defRPr/>
            </a:pPr>
            <a:r>
              <a:rPr kumimoji="0" lang="fi-FI" sz="1200" b="0" i="0" u="none" strike="noStrike" kern="0" cap="none" spc="0" normalizeH="0" baseline="0" noProof="0" dirty="0">
                <a:ln>
                  <a:noFill/>
                </a:ln>
                <a:solidFill>
                  <a:prstClr val="black"/>
                </a:solidFill>
                <a:effectLst/>
                <a:uLnTx/>
                <a:uFillTx/>
                <a:latin typeface="+mn-lt"/>
                <a:ea typeface="Times New Roman" panose="02020603050405020304" pitchFamily="18" charset="0"/>
                <a:cs typeface="Times New Roman" panose="02020603050405020304" pitchFamily="18" charset="0"/>
              </a:rPr>
              <a:t>Mikä on nuoren asema kaveriporukassa? </a:t>
            </a:r>
          </a:p>
          <a:p>
            <a:pPr marL="342900" marR="0" lvl="0" indent="-342900" defTabSz="914400" eaLnBrk="1" fontAlgn="auto" latinLnBrk="0" hangingPunct="1">
              <a:lnSpc>
                <a:spcPct val="100000"/>
              </a:lnSpc>
              <a:spcBef>
                <a:spcPts val="0"/>
              </a:spcBef>
              <a:spcAft>
                <a:spcPts val="0"/>
              </a:spcAft>
              <a:buClrTx/>
              <a:buSzTx/>
              <a:buFont typeface="Symbol" panose="05050102010706020507" pitchFamily="18" charset="2"/>
              <a:buChar char=""/>
              <a:tabLst/>
              <a:defRPr/>
            </a:pPr>
            <a:r>
              <a:rPr kumimoji="0" lang="fi-FI" sz="1200" b="0" i="0" u="none" strike="noStrike" kern="0" cap="none" spc="0" normalizeH="0" baseline="0" noProof="0" dirty="0">
                <a:ln>
                  <a:noFill/>
                </a:ln>
                <a:solidFill>
                  <a:prstClr val="black"/>
                </a:solidFill>
                <a:effectLst/>
                <a:uLnTx/>
                <a:uFillTx/>
                <a:latin typeface="+mn-lt"/>
                <a:ea typeface="Times New Roman" panose="02020603050405020304" pitchFamily="18" charset="0"/>
                <a:cs typeface="Times New Roman" panose="02020603050405020304" pitchFamily="18" charset="0"/>
              </a:rPr>
              <a:t>Mitä nuorelta kaveriporukassa odotetaan (oma rooli)? </a:t>
            </a:r>
          </a:p>
          <a:p>
            <a:pPr marL="342900" marR="0" lvl="0" indent="-342900" defTabSz="914400" eaLnBrk="1" fontAlgn="auto" latinLnBrk="0" hangingPunct="1">
              <a:lnSpc>
                <a:spcPct val="100000"/>
              </a:lnSpc>
              <a:spcBef>
                <a:spcPts val="0"/>
              </a:spcBef>
              <a:spcAft>
                <a:spcPts val="0"/>
              </a:spcAft>
              <a:buClrTx/>
              <a:buSzTx/>
              <a:buFont typeface="Symbol" panose="05050102010706020507" pitchFamily="18" charset="2"/>
              <a:buChar char=""/>
              <a:tabLst/>
              <a:defRPr/>
            </a:pPr>
            <a:r>
              <a:rPr kumimoji="0" lang="fi-FI" sz="1200" b="0" i="0" u="none" strike="noStrike" kern="0" cap="none" spc="0" normalizeH="0" baseline="0" noProof="0" dirty="0">
                <a:ln>
                  <a:noFill/>
                </a:ln>
                <a:solidFill>
                  <a:prstClr val="black"/>
                </a:solidFill>
                <a:effectLst/>
                <a:uLnTx/>
                <a:uFillTx/>
                <a:latin typeface="+mn-lt"/>
                <a:ea typeface="Times New Roman" panose="02020603050405020304" pitchFamily="18" charset="0"/>
                <a:cs typeface="Times New Roman" panose="02020603050405020304" pitchFamily="18" charset="0"/>
              </a:rPr>
              <a:t>Mitä huolia nuorella mahdollisesti on?</a:t>
            </a:r>
          </a:p>
          <a:p>
            <a:pPr marL="342900" marR="0" lvl="0" indent="-342900" defTabSz="914400" eaLnBrk="1" fontAlgn="auto" latinLnBrk="0" hangingPunct="1">
              <a:lnSpc>
                <a:spcPct val="100000"/>
              </a:lnSpc>
              <a:spcBef>
                <a:spcPts val="0"/>
              </a:spcBef>
              <a:spcAft>
                <a:spcPts val="0"/>
              </a:spcAft>
              <a:buClrTx/>
              <a:buSzTx/>
              <a:buFont typeface="Symbol" panose="05050102010706020507" pitchFamily="18" charset="2"/>
              <a:buChar char=""/>
              <a:tabLst/>
              <a:defRPr/>
            </a:pPr>
            <a:r>
              <a:rPr kumimoji="0" lang="fi-FI" sz="1200" b="0" i="0" u="none" strike="noStrike" kern="0" cap="none" spc="0" normalizeH="0" baseline="0" noProof="0" dirty="0">
                <a:ln>
                  <a:noFill/>
                </a:ln>
                <a:solidFill>
                  <a:prstClr val="black"/>
                </a:solidFill>
                <a:effectLst/>
                <a:uLnTx/>
                <a:uFillTx/>
                <a:latin typeface="+mn-lt"/>
                <a:ea typeface="Times New Roman" panose="02020603050405020304" pitchFamily="18" charset="0"/>
                <a:cs typeface="Times New Roman" panose="02020603050405020304" pitchFamily="18" charset="0"/>
              </a:rPr>
              <a:t>Tiedostaako nuori päihteidenkäytön riskit? </a:t>
            </a:r>
          </a:p>
          <a:p>
            <a:pPr marL="0" marR="0" lvl="0" indent="0" defTabSz="914400" eaLnBrk="1" fontAlgn="auto" latinLnBrk="0" hangingPunct="1">
              <a:lnSpc>
                <a:spcPct val="100000"/>
              </a:lnSpc>
              <a:spcBef>
                <a:spcPts val="0"/>
              </a:spcBef>
              <a:spcAft>
                <a:spcPts val="0"/>
              </a:spcAft>
              <a:buClrTx/>
              <a:buSzTx/>
              <a:buFontTx/>
              <a:buNone/>
              <a:tabLst/>
              <a:defRPr/>
            </a:pPr>
            <a:endParaRPr kumimoji="0" lang="fi-FI" sz="1200" b="0" i="0" u="none" strike="noStrike" kern="0" cap="none" spc="0" normalizeH="0" baseline="0" noProof="0" dirty="0">
              <a:ln>
                <a:noFill/>
              </a:ln>
              <a:solidFill>
                <a:prstClr val="black"/>
              </a:solidFill>
              <a:effectLst/>
              <a:uLnTx/>
              <a:uFillTx/>
              <a:latin typeface="Calibri"/>
              <a:ea typeface="+mn-ea"/>
              <a:cs typeface="+mn-cs"/>
            </a:endParaRPr>
          </a:p>
        </p:txBody>
      </p:sp>
      <p:sp>
        <p:nvSpPr>
          <p:cNvPr id="5" name="object 2">
            <a:extLst>
              <a:ext uri="{FF2B5EF4-FFF2-40B4-BE49-F238E27FC236}">
                <a16:creationId xmlns:a16="http://schemas.microsoft.com/office/drawing/2014/main" id="{B23FAF1B-A269-479E-98C0-8A3E62B60918}"/>
              </a:ext>
            </a:extLst>
          </p:cNvPr>
          <p:cNvSpPr txBox="1"/>
          <p:nvPr/>
        </p:nvSpPr>
        <p:spPr>
          <a:xfrm>
            <a:off x="3386317" y="9148563"/>
            <a:ext cx="3298190" cy="302647"/>
          </a:xfrm>
          <a:prstGeom prst="rect">
            <a:avLst/>
          </a:prstGeom>
        </p:spPr>
        <p:txBody>
          <a:bodyPr vert="horz" wrap="square" lIns="0" tIns="12700" rIns="0" bIns="0" rtlCol="0">
            <a:spAutoFit/>
          </a:bodyPr>
          <a:lstStyle/>
          <a:p>
            <a:pPr marR="5080" algn="r">
              <a:lnSpc>
                <a:spcPct val="100000"/>
              </a:lnSpc>
              <a:spcBef>
                <a:spcPts val="100"/>
              </a:spcBef>
            </a:pPr>
            <a:endParaRPr lang="fi-FI" sz="900" b="0" i="0">
              <a:solidFill>
                <a:schemeClr val="bg1"/>
              </a:solidFill>
              <a:effectLst/>
              <a:latin typeface="Times New Roman" panose="02020603050405020304" pitchFamily="18" charset="0"/>
            </a:endParaRPr>
          </a:p>
          <a:p>
            <a:pPr marR="5080" algn="r">
              <a:lnSpc>
                <a:spcPct val="100000"/>
              </a:lnSpc>
              <a:spcBef>
                <a:spcPts val="100"/>
              </a:spcBef>
            </a:pPr>
            <a:r>
              <a:rPr lang="fi-FI" sz="900" b="0" i="0">
                <a:solidFill>
                  <a:schemeClr val="bg1"/>
                </a:solidFill>
                <a:effectLst/>
                <a:latin typeface="Times New Roman" panose="02020603050405020304" pitchFamily="18" charset="0"/>
              </a:rPr>
              <a:t>Pohjois-Karjalan </a:t>
            </a:r>
            <a:r>
              <a:rPr lang="fi-FI" sz="900" b="0" i="0" dirty="0">
                <a:solidFill>
                  <a:schemeClr val="bg1"/>
                </a:solidFill>
                <a:effectLst/>
                <a:latin typeface="Times New Roman" panose="02020603050405020304" pitchFamily="18" charset="0"/>
              </a:rPr>
              <a:t>hyvinvointialue | </a:t>
            </a:r>
            <a:r>
              <a:rPr lang="fi-FI" sz="900" b="0" i="0" dirty="0">
                <a:solidFill>
                  <a:srgbClr val="000000"/>
                </a:solidFill>
                <a:effectLst/>
                <a:latin typeface="Times New Roman" panose="02020603050405020304" pitchFamily="18" charset="0"/>
                <a:hlinkClick r:id="rId2"/>
              </a:rPr>
              <a:t>www.siunsote.fi</a:t>
            </a:r>
            <a:endParaRPr lang="fi-FI" sz="900" b="0" i="0" dirty="0">
              <a:solidFill>
                <a:srgbClr val="000000"/>
              </a:solidFill>
              <a:effectLst/>
              <a:latin typeface="Times New Roman" panose="02020603050405020304" pitchFamily="18" charset="0"/>
            </a:endParaRPr>
          </a:p>
        </p:txBody>
      </p:sp>
      <p:pic>
        <p:nvPicPr>
          <p:cNvPr id="6" name="object 3">
            <a:extLst>
              <a:ext uri="{FF2B5EF4-FFF2-40B4-BE49-F238E27FC236}">
                <a16:creationId xmlns:a16="http://schemas.microsoft.com/office/drawing/2014/main" id="{CD0049E4-85F4-400B-A4AC-7BFE1B2E4E4E}"/>
              </a:ext>
            </a:extLst>
          </p:cNvPr>
          <p:cNvPicPr/>
          <p:nvPr/>
        </p:nvPicPr>
        <p:blipFill>
          <a:blip r:embed="rId3" cstate="print"/>
          <a:stretch>
            <a:fillRect/>
          </a:stretch>
        </p:blipFill>
        <p:spPr>
          <a:xfrm>
            <a:off x="340118" y="9002039"/>
            <a:ext cx="1038977" cy="600575"/>
          </a:xfrm>
          <a:prstGeom prst="rect">
            <a:avLst/>
          </a:prstGeom>
        </p:spPr>
      </p:pic>
    </p:spTree>
    <p:extLst>
      <p:ext uri="{BB962C8B-B14F-4D97-AF65-F5344CB8AC3E}">
        <p14:creationId xmlns:p14="http://schemas.microsoft.com/office/powerpoint/2010/main" val="3869871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C8A2AFE-8364-4171-BA87-EB27C928E2F3}"/>
              </a:ext>
            </a:extLst>
          </p:cNvPr>
          <p:cNvSpPr>
            <a:spLocks noGrp="1"/>
          </p:cNvSpPr>
          <p:nvPr>
            <p:ph type="title"/>
          </p:nvPr>
        </p:nvSpPr>
        <p:spPr>
          <a:xfrm>
            <a:off x="184024" y="351931"/>
            <a:ext cx="6215898" cy="800219"/>
          </a:xfrm>
        </p:spPr>
        <p:txBody>
          <a:bodyPr/>
          <a:lstStyle/>
          <a:p>
            <a:br>
              <a:rPr lang="fi-FI" sz="2000" dirty="0">
                <a:effectLst/>
                <a:latin typeface="Verdana" panose="020B0604030504040204" pitchFamily="34" charset="0"/>
                <a:ea typeface="Times New Roman" panose="02020603050405020304" pitchFamily="18" charset="0"/>
                <a:cs typeface="Times New Roman" panose="02020603050405020304" pitchFamily="18" charset="0"/>
              </a:rPr>
            </a:br>
            <a:endParaRPr lang="fi-FI" sz="3200" dirty="0"/>
          </a:p>
        </p:txBody>
      </p:sp>
      <p:sp>
        <p:nvSpPr>
          <p:cNvPr id="3" name="Tekstin paikkamerkki 2">
            <a:extLst>
              <a:ext uri="{FF2B5EF4-FFF2-40B4-BE49-F238E27FC236}">
                <a16:creationId xmlns:a16="http://schemas.microsoft.com/office/drawing/2014/main" id="{41FF8A0D-FE84-4100-9C4C-40000AF71C9C}"/>
              </a:ext>
            </a:extLst>
          </p:cNvPr>
          <p:cNvSpPr>
            <a:spLocks noGrp="1"/>
          </p:cNvSpPr>
          <p:nvPr>
            <p:ph type="body" idx="1"/>
          </p:nvPr>
        </p:nvSpPr>
        <p:spPr>
          <a:xfrm>
            <a:off x="458078" y="516823"/>
            <a:ext cx="5941844" cy="4193584"/>
          </a:xfrm>
        </p:spPr>
        <p:txBody>
          <a:bodyPr/>
          <a:lstStyle/>
          <a:p>
            <a:pPr>
              <a:spcAft>
                <a:spcPts val="1000"/>
              </a:spcAft>
            </a:pPr>
            <a:r>
              <a:rPr lang="fi-FI" sz="1200" b="1" dirty="0">
                <a:solidFill>
                  <a:srgbClr val="242424"/>
                </a:solidFill>
                <a:effectLst/>
                <a:ea typeface="Times New Roman" panose="02020603050405020304" pitchFamily="18" charset="0"/>
                <a:cs typeface="Times New Roman" panose="02020603050405020304" pitchFamily="18" charset="0"/>
              </a:rPr>
              <a:t>Miten kysyä päihteidenkäytöstä</a:t>
            </a:r>
            <a:endParaRPr lang="fi-FI" sz="1200" dirty="0">
              <a:effectLst/>
              <a:ea typeface="Times New Roman" panose="02020603050405020304" pitchFamily="18"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fi-FI" sz="1200" dirty="0">
                <a:solidFill>
                  <a:srgbClr val="242424"/>
                </a:solidFill>
                <a:cs typeface="Times New Roman" panose="02020603050405020304" pitchFamily="18" charset="0"/>
              </a:rPr>
              <a:t>Oletko koskaan kokeillut päihteitä? Mitä päihteitä?</a:t>
            </a:r>
          </a:p>
          <a:p>
            <a:pPr marL="342900" lvl="0" indent="-342900">
              <a:buSzPts val="1000"/>
              <a:buFont typeface="Symbol" panose="05050102010706020507" pitchFamily="18" charset="2"/>
              <a:buChar char=""/>
              <a:tabLst>
                <a:tab pos="457200" algn="l"/>
              </a:tabLst>
            </a:pPr>
            <a:r>
              <a:rPr lang="fi-FI" sz="1200" dirty="0">
                <a:solidFill>
                  <a:srgbClr val="242424"/>
                </a:solidFill>
                <a:cs typeface="Times New Roman" panose="02020603050405020304" pitchFamily="18" charset="0"/>
              </a:rPr>
              <a:t>Kiinnostavatko päihteet sinua?</a:t>
            </a:r>
          </a:p>
          <a:p>
            <a:pPr marL="342900" lvl="0" indent="-342900">
              <a:buSzPts val="1000"/>
              <a:buFont typeface="Symbol" panose="05050102010706020507" pitchFamily="18" charset="2"/>
              <a:buChar char=""/>
              <a:tabLst>
                <a:tab pos="457200" algn="l"/>
              </a:tabLst>
            </a:pPr>
            <a:r>
              <a:rPr lang="fi-FI" sz="1200" dirty="0">
                <a:solidFill>
                  <a:srgbClr val="242424"/>
                </a:solidFill>
                <a:cs typeface="Times New Roman" panose="02020603050405020304" pitchFamily="18" charset="0"/>
              </a:rPr>
              <a:t>Käyttääkö joku kaveripiiristäsi päihteitä, mitä ajattelet siitä?</a:t>
            </a:r>
          </a:p>
          <a:p>
            <a:pPr marL="342900" lvl="0" indent="-342900">
              <a:buSzPts val="1000"/>
              <a:buFont typeface="Symbol" panose="05050102010706020507" pitchFamily="18" charset="2"/>
              <a:buChar char=""/>
              <a:tabLst>
                <a:tab pos="457200" algn="l"/>
              </a:tabLst>
            </a:pPr>
            <a:r>
              <a:rPr lang="fi-FI" sz="1200" dirty="0">
                <a:solidFill>
                  <a:srgbClr val="242424"/>
                </a:solidFill>
                <a:cs typeface="Times New Roman" panose="02020603050405020304" pitchFamily="18" charset="0"/>
              </a:rPr>
              <a:t> Mitä ajattelet ikäistesi päihteiden käytöstä?</a:t>
            </a:r>
          </a:p>
          <a:p>
            <a:pPr marL="342900" lvl="0" indent="-342900">
              <a:buSzPts val="1000"/>
              <a:buFont typeface="Symbol" panose="05050102010706020507" pitchFamily="18" charset="2"/>
              <a:buChar char=""/>
              <a:tabLst>
                <a:tab pos="457200" algn="l"/>
              </a:tabLst>
            </a:pPr>
            <a:r>
              <a:rPr lang="fi-FI" sz="1200" dirty="0">
                <a:solidFill>
                  <a:srgbClr val="242424"/>
                </a:solidFill>
                <a:cs typeface="Times New Roman" panose="02020603050405020304" pitchFamily="18" charset="0"/>
              </a:rPr>
              <a:t> Haluaisitko keskustella tai saada tietoa päihteistä tai niiden riskeistä?</a:t>
            </a:r>
          </a:p>
          <a:p>
            <a:pPr lvl="0">
              <a:buSzPts val="1000"/>
              <a:tabLst>
                <a:tab pos="457200" algn="l"/>
              </a:tabLst>
            </a:pPr>
            <a:endParaRPr lang="fi-FI" sz="1200" dirty="0">
              <a:solidFill>
                <a:srgbClr val="242424"/>
              </a:solidFill>
              <a:cs typeface="Times New Roman" panose="02020603050405020304" pitchFamily="18" charset="0"/>
            </a:endParaRPr>
          </a:p>
          <a:p>
            <a:pPr algn="just">
              <a:spcAft>
                <a:spcPts val="1000"/>
              </a:spcAft>
            </a:pPr>
            <a:r>
              <a:rPr lang="fi-FI" sz="1200" b="1" dirty="0">
                <a:solidFill>
                  <a:srgbClr val="000000"/>
                </a:solidFill>
                <a:effectLst/>
                <a:ea typeface="Times New Roman" panose="02020603050405020304" pitchFamily="18" charset="0"/>
                <a:cs typeface="Times New Roman" panose="02020603050405020304" pitchFamily="18" charset="0"/>
              </a:rPr>
              <a:t>Joskus nuoret toteavat tai kokevat seuraavaa:</a:t>
            </a:r>
            <a:endParaRPr lang="fi-FI" sz="1200" dirty="0">
              <a:effectLst/>
              <a:ea typeface="Times New Roman" panose="02020603050405020304" pitchFamily="18" charset="0"/>
              <a:cs typeface="Times New Roman" panose="02020603050405020304" pitchFamily="18" charset="0"/>
            </a:endParaRPr>
          </a:p>
          <a:p>
            <a:pPr marL="342900" lvl="0" indent="-342900">
              <a:buFont typeface="Symbol" panose="05050102010706020507" pitchFamily="18" charset="2"/>
              <a:buChar char=""/>
            </a:pPr>
            <a:r>
              <a:rPr lang="fi-FI" sz="1200" dirty="0">
                <a:solidFill>
                  <a:srgbClr val="242424"/>
                </a:solidFill>
                <a:cs typeface="Times New Roman" panose="02020603050405020304" pitchFamily="18" charset="0"/>
              </a:rPr>
              <a:t>Päihteet poistavat minun ahdistuneisuuteni</a:t>
            </a:r>
          </a:p>
          <a:p>
            <a:pPr marL="342900" lvl="0" indent="-342900">
              <a:buFont typeface="Symbol" panose="05050102010706020507" pitchFamily="18" charset="2"/>
              <a:buChar char=""/>
            </a:pPr>
            <a:r>
              <a:rPr lang="fi-FI" sz="1200" dirty="0">
                <a:solidFill>
                  <a:srgbClr val="242424"/>
                </a:solidFill>
                <a:cs typeface="Times New Roman" panose="02020603050405020304" pitchFamily="18" charset="0"/>
              </a:rPr>
              <a:t>Koen kuuluvani porukkaan, vietämme yhdessä aikaa</a:t>
            </a:r>
          </a:p>
          <a:p>
            <a:pPr marL="342900" lvl="0" indent="-342900">
              <a:buFont typeface="Symbol" panose="05050102010706020507" pitchFamily="18" charset="2"/>
              <a:buChar char=""/>
            </a:pPr>
            <a:r>
              <a:rPr lang="fi-FI" sz="1200" dirty="0">
                <a:solidFill>
                  <a:srgbClr val="242424"/>
                </a:solidFill>
                <a:cs typeface="Times New Roman" panose="02020603050405020304" pitchFamily="18" charset="0"/>
              </a:rPr>
              <a:t>On kiva käyttää päihteitä, olla sekaisin </a:t>
            </a:r>
          </a:p>
          <a:p>
            <a:pPr marL="342900" lvl="0" indent="-342900">
              <a:buFont typeface="Symbol" panose="05050102010706020507" pitchFamily="18" charset="2"/>
              <a:buChar char=""/>
            </a:pPr>
            <a:r>
              <a:rPr lang="fi-FI" sz="1200" dirty="0">
                <a:solidFill>
                  <a:srgbClr val="242424"/>
                </a:solidFill>
                <a:cs typeface="Times New Roman" panose="02020603050405020304" pitchFamily="18" charset="0"/>
              </a:rPr>
              <a:t>Kaikkihan käyttää päihteitä  </a:t>
            </a:r>
          </a:p>
          <a:p>
            <a:pPr marL="342900" lvl="0" indent="-342900">
              <a:buFont typeface="Symbol" panose="05050102010706020507" pitchFamily="18" charset="2"/>
              <a:buChar char=""/>
            </a:pPr>
            <a:endParaRPr lang="fi-FI" sz="1200" dirty="0">
              <a:solidFill>
                <a:srgbClr val="242424"/>
              </a:solidFill>
              <a:cs typeface="Times New Roman" panose="02020603050405020304" pitchFamily="18" charset="0"/>
            </a:endParaRPr>
          </a:p>
          <a:p>
            <a:pPr algn="just">
              <a:lnSpc>
                <a:spcPct val="120000"/>
              </a:lnSpc>
              <a:spcAft>
                <a:spcPts val="1000"/>
              </a:spcAft>
            </a:pPr>
            <a:r>
              <a:rPr lang="fi-FI" sz="1200" dirty="0">
                <a:effectLst/>
                <a:ea typeface="Times New Roman" panose="02020603050405020304" pitchFamily="18" charset="0"/>
                <a:cs typeface="Times New Roman" panose="02020603050405020304" pitchFamily="18" charset="0"/>
              </a:rPr>
              <a:t>Saadun tiedon avulla nuoren toimintaa pyritään ymmärtämään hänen näkökulmastaan käsin. On mahdollista, että nuoret väheksyvät päihteisiin liittyviä negatiivisia vaikutuksia tai eivät ole niitä vielä kohdanneet. Ristiriitojen esiin nostaminen on osa motivoivaa työskentelyä.</a:t>
            </a:r>
            <a:r>
              <a:rPr lang="fi-FI" sz="1200" dirty="0">
                <a:ea typeface="Times New Roman" panose="02020603050405020304" pitchFamily="18" charset="0"/>
                <a:cs typeface="Times New Roman" panose="02020603050405020304" pitchFamily="18" charset="0"/>
              </a:rPr>
              <a:t> </a:t>
            </a:r>
            <a:r>
              <a:rPr lang="fi-FI" sz="1200" dirty="0">
                <a:effectLst/>
                <a:ea typeface="Times New Roman" panose="02020603050405020304" pitchFamily="18" charset="0"/>
                <a:cs typeface="Times New Roman" panose="02020603050405020304" pitchFamily="18" charset="0"/>
              </a:rPr>
              <a:t>Nuorella voi olla paljon tietoa päihteistä ja niiden vaikutuksista, mutta hän ei näe välttämättä käytön riskejä. Keskustelussa kannattaa tuoda esille lyhyen aikavälin haittoja ja nostaa esiin nuoren vastuuta omista valinnoistaan. Keskustelu on hyvä käydä nuoren kanssa uudelleen, mikäli tilanne sitä vaatii.</a:t>
            </a:r>
          </a:p>
        </p:txBody>
      </p:sp>
      <p:sp>
        <p:nvSpPr>
          <p:cNvPr id="5" name="Tekstiruutu 4">
            <a:extLst>
              <a:ext uri="{FF2B5EF4-FFF2-40B4-BE49-F238E27FC236}">
                <a16:creationId xmlns:a16="http://schemas.microsoft.com/office/drawing/2014/main" id="{AEC62D4B-A86A-44F6-8FB7-B83638962C26}"/>
              </a:ext>
            </a:extLst>
          </p:cNvPr>
          <p:cNvSpPr txBox="1"/>
          <p:nvPr/>
        </p:nvSpPr>
        <p:spPr>
          <a:xfrm>
            <a:off x="314793" y="4763766"/>
            <a:ext cx="6085129" cy="2697790"/>
          </a:xfrm>
          <a:prstGeom prst="rect">
            <a:avLst/>
          </a:prstGeom>
          <a:noFill/>
        </p:spPr>
        <p:txBody>
          <a:bodyPr wrap="square">
            <a:spAutoFit/>
          </a:bodyPr>
          <a:lstStyle/>
          <a:p>
            <a:pPr>
              <a:lnSpc>
                <a:spcPct val="120000"/>
              </a:lnSpc>
              <a:spcAft>
                <a:spcPts val="1000"/>
              </a:spcAft>
            </a:pPr>
            <a:r>
              <a:rPr lang="fi-FI" sz="1200" b="1" dirty="0">
                <a:effectLst/>
                <a:latin typeface="+mn-lt"/>
                <a:ea typeface="Times New Roman" panose="02020603050405020304" pitchFamily="18" charset="0"/>
                <a:cs typeface="Times New Roman" panose="02020603050405020304" pitchFamily="18" charset="0"/>
              </a:rPr>
              <a:t>Kiinnostus päihteitä kohtaan ja päihteiden käyttö voivat kertoa:</a:t>
            </a:r>
            <a:endParaRPr lang="fi-FI" sz="1200" dirty="0">
              <a:effectLst/>
              <a:latin typeface="+mn-lt"/>
              <a:ea typeface="Times New Roman" panose="02020603050405020304" pitchFamily="18" charset="0"/>
              <a:cs typeface="Times New Roman" panose="02020603050405020304" pitchFamily="18" charset="0"/>
            </a:endParaRPr>
          </a:p>
          <a:p>
            <a:pPr marL="342900" lvl="0" indent="-342900">
              <a:buFont typeface="Symbol" panose="05050102010706020507" pitchFamily="18" charset="2"/>
              <a:buChar char=""/>
            </a:pPr>
            <a:r>
              <a:rPr lang="fi-FI" sz="1200" dirty="0">
                <a:effectLst/>
                <a:latin typeface="+mn-lt"/>
                <a:ea typeface="Times New Roman" panose="02020603050405020304" pitchFamily="18" charset="0"/>
                <a:cs typeface="Times New Roman" panose="02020603050405020304" pitchFamily="18" charset="0"/>
              </a:rPr>
              <a:t>Kaveripiirissä voi olla kokeiluja ja nuori haluaa kuulua porukkaan</a:t>
            </a:r>
          </a:p>
          <a:p>
            <a:pPr marL="342900" lvl="0" indent="-342900">
              <a:buFont typeface="Symbol" panose="05050102010706020507" pitchFamily="18" charset="2"/>
              <a:buChar char=""/>
            </a:pPr>
            <a:r>
              <a:rPr lang="fi-FI" sz="1200" dirty="0">
                <a:effectLst/>
                <a:latin typeface="+mn-lt"/>
                <a:ea typeface="Times New Roman" panose="02020603050405020304" pitchFamily="18" charset="0"/>
                <a:cs typeface="Times New Roman" panose="02020603050405020304" pitchFamily="18" charset="0"/>
              </a:rPr>
              <a:t>Joskus kielletty kiinnostaa</a:t>
            </a:r>
          </a:p>
          <a:p>
            <a:pPr marL="342900" lvl="0" indent="-342900">
              <a:buFont typeface="Symbol" panose="05050102010706020507" pitchFamily="18" charset="2"/>
              <a:buChar char=""/>
            </a:pPr>
            <a:r>
              <a:rPr lang="fi-FI" sz="1200" dirty="0">
                <a:effectLst/>
                <a:latin typeface="+mn-lt"/>
                <a:ea typeface="Times New Roman" panose="02020603050405020304" pitchFamily="18" charset="0"/>
                <a:cs typeface="Times New Roman" panose="02020603050405020304" pitchFamily="18" charset="0"/>
              </a:rPr>
              <a:t>Lapsen ja nuoren sosiaalinen ympäristö ja ympärillä oleva päihdekulttuuri luo otollisen pohjan päihdekokeilulle ja päihteidenkäytölle</a:t>
            </a:r>
          </a:p>
          <a:p>
            <a:pPr marL="342900" lvl="0" indent="-342900">
              <a:buFont typeface="Symbol" panose="05050102010706020507" pitchFamily="18" charset="2"/>
              <a:buChar char=""/>
            </a:pPr>
            <a:r>
              <a:rPr lang="fi-FI" sz="1200" dirty="0">
                <a:effectLst/>
                <a:latin typeface="+mn-lt"/>
                <a:ea typeface="Times New Roman" panose="02020603050405020304" pitchFamily="18" charset="0"/>
                <a:cs typeface="Times New Roman" panose="02020603050405020304" pitchFamily="18" charset="0"/>
              </a:rPr>
              <a:t>Perheen ja suvun päihdehistoria voi vaikuttaa nuoren omaan päihteiden käyttöön. </a:t>
            </a:r>
          </a:p>
          <a:p>
            <a:pPr marL="342900" indent="-342900">
              <a:spcAft>
                <a:spcPts val="1000"/>
              </a:spcAft>
              <a:buFont typeface="Symbol" panose="05050102010706020507" pitchFamily="18" charset="2"/>
              <a:buChar char=""/>
            </a:pPr>
            <a:r>
              <a:rPr lang="fi-FI" sz="1200" dirty="0">
                <a:effectLst/>
                <a:latin typeface="+mn-lt"/>
                <a:ea typeface="Times New Roman" panose="02020603050405020304" pitchFamily="18" charset="0"/>
                <a:cs typeface="Times New Roman" panose="02020603050405020304" pitchFamily="18" charset="0"/>
              </a:rPr>
              <a:t>Nuori voi kuulla, että päihteet auttavat ahdistukseen tai muihin mielialaoireisiin, ja ajautuu sitä kautta kokeilemaan päihteitä. </a:t>
            </a:r>
            <a:r>
              <a:rPr lang="fi-FI" sz="1200" dirty="0">
                <a:latin typeface="+mn-lt"/>
                <a:ea typeface="Times New Roman" panose="02020603050405020304" pitchFamily="18" charset="0"/>
                <a:cs typeface="Times New Roman" panose="02020603050405020304" pitchFamily="18" charset="0"/>
              </a:rPr>
              <a:t>Päihteiden käytön taustalla voi siis olla myös pulmia ja oireita mielenterveyteen liittyen.</a:t>
            </a:r>
            <a:endParaRPr lang="fi-FI" sz="1200" dirty="0">
              <a:effectLst/>
              <a:latin typeface="+mn-lt"/>
              <a:ea typeface="Times New Roman" panose="02020603050405020304" pitchFamily="18" charset="0"/>
              <a:cs typeface="Times New Roman" panose="02020603050405020304" pitchFamily="18" charset="0"/>
            </a:endParaRPr>
          </a:p>
          <a:p>
            <a:pPr>
              <a:lnSpc>
                <a:spcPct val="120000"/>
              </a:lnSpc>
              <a:spcAft>
                <a:spcPts val="1000"/>
              </a:spcAft>
            </a:pPr>
            <a:r>
              <a:rPr lang="fi-FI" sz="1200" dirty="0">
                <a:effectLst/>
                <a:latin typeface="+mn-lt"/>
                <a:ea typeface="Times New Roman" panose="02020603050405020304" pitchFamily="18" charset="0"/>
                <a:cs typeface="Times New Roman" panose="02020603050405020304" pitchFamily="18" charset="0"/>
              </a:rPr>
              <a:t>Seuraavalla sivulla olevaan huolitaulukkoon on koottu asioita, jota voit käyttää tukena arvioidessasi onko kyseessä päihteiden käyttöön liittyvä lievä huoli, tuntuva huoli vai suuri huoli. </a:t>
            </a:r>
          </a:p>
        </p:txBody>
      </p:sp>
      <p:sp>
        <p:nvSpPr>
          <p:cNvPr id="6" name="object 2">
            <a:extLst>
              <a:ext uri="{FF2B5EF4-FFF2-40B4-BE49-F238E27FC236}">
                <a16:creationId xmlns:a16="http://schemas.microsoft.com/office/drawing/2014/main" id="{4DA84DBC-FFE5-4B07-B9F4-90F578B87DC9}"/>
              </a:ext>
            </a:extLst>
          </p:cNvPr>
          <p:cNvSpPr txBox="1"/>
          <p:nvPr/>
        </p:nvSpPr>
        <p:spPr>
          <a:xfrm>
            <a:off x="3386317" y="9148563"/>
            <a:ext cx="3298190" cy="302647"/>
          </a:xfrm>
          <a:prstGeom prst="rect">
            <a:avLst/>
          </a:prstGeom>
        </p:spPr>
        <p:txBody>
          <a:bodyPr vert="horz" wrap="square" lIns="0" tIns="12700" rIns="0" bIns="0" rtlCol="0">
            <a:spAutoFit/>
          </a:bodyPr>
          <a:lstStyle/>
          <a:p>
            <a:pPr marR="5080" algn="r">
              <a:lnSpc>
                <a:spcPct val="100000"/>
              </a:lnSpc>
              <a:spcBef>
                <a:spcPts val="100"/>
              </a:spcBef>
            </a:pPr>
            <a:endParaRPr lang="fi-FI" sz="900" b="0" i="0">
              <a:solidFill>
                <a:schemeClr val="bg1"/>
              </a:solidFill>
              <a:effectLst/>
              <a:latin typeface="Times New Roman" panose="02020603050405020304" pitchFamily="18" charset="0"/>
            </a:endParaRPr>
          </a:p>
          <a:p>
            <a:pPr marR="5080" algn="r">
              <a:lnSpc>
                <a:spcPct val="100000"/>
              </a:lnSpc>
              <a:spcBef>
                <a:spcPts val="100"/>
              </a:spcBef>
            </a:pPr>
            <a:r>
              <a:rPr lang="fi-FI" sz="900" b="0" i="0">
                <a:solidFill>
                  <a:schemeClr val="bg1"/>
                </a:solidFill>
                <a:effectLst/>
                <a:latin typeface="Times New Roman" panose="02020603050405020304" pitchFamily="18" charset="0"/>
              </a:rPr>
              <a:t>Pohjois-Karjalan </a:t>
            </a:r>
            <a:r>
              <a:rPr lang="fi-FI" sz="900" b="0" i="0" dirty="0">
                <a:solidFill>
                  <a:schemeClr val="bg1"/>
                </a:solidFill>
                <a:effectLst/>
                <a:latin typeface="Times New Roman" panose="02020603050405020304" pitchFamily="18" charset="0"/>
              </a:rPr>
              <a:t>hyvinvointialue | </a:t>
            </a:r>
            <a:r>
              <a:rPr lang="fi-FI" sz="900" b="0" i="0" dirty="0">
                <a:solidFill>
                  <a:srgbClr val="000000"/>
                </a:solidFill>
                <a:effectLst/>
                <a:latin typeface="Times New Roman" panose="02020603050405020304" pitchFamily="18" charset="0"/>
                <a:hlinkClick r:id="rId2"/>
              </a:rPr>
              <a:t>www.siunsote.fi</a:t>
            </a:r>
            <a:endParaRPr lang="fi-FI" sz="900" b="0" i="0" dirty="0">
              <a:solidFill>
                <a:srgbClr val="000000"/>
              </a:solidFill>
              <a:effectLst/>
              <a:latin typeface="Times New Roman" panose="02020603050405020304" pitchFamily="18" charset="0"/>
            </a:endParaRPr>
          </a:p>
        </p:txBody>
      </p:sp>
      <p:pic>
        <p:nvPicPr>
          <p:cNvPr id="7" name="object 3">
            <a:extLst>
              <a:ext uri="{FF2B5EF4-FFF2-40B4-BE49-F238E27FC236}">
                <a16:creationId xmlns:a16="http://schemas.microsoft.com/office/drawing/2014/main" id="{E905C0F1-6994-40C9-9F91-4E42BB93C66D}"/>
              </a:ext>
            </a:extLst>
          </p:cNvPr>
          <p:cNvPicPr/>
          <p:nvPr/>
        </p:nvPicPr>
        <p:blipFill>
          <a:blip r:embed="rId3" cstate="print"/>
          <a:stretch>
            <a:fillRect/>
          </a:stretch>
        </p:blipFill>
        <p:spPr>
          <a:xfrm>
            <a:off x="340118" y="9002039"/>
            <a:ext cx="1038977" cy="600575"/>
          </a:xfrm>
          <a:prstGeom prst="rect">
            <a:avLst/>
          </a:prstGeom>
        </p:spPr>
      </p:pic>
    </p:spTree>
    <p:extLst>
      <p:ext uri="{BB962C8B-B14F-4D97-AF65-F5344CB8AC3E}">
        <p14:creationId xmlns:p14="http://schemas.microsoft.com/office/powerpoint/2010/main" val="4099472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B8AE500-C2F9-4E54-AC86-5E00C0779596}"/>
              </a:ext>
            </a:extLst>
          </p:cNvPr>
          <p:cNvSpPr>
            <a:spLocks noGrp="1"/>
          </p:cNvSpPr>
          <p:nvPr>
            <p:ph type="title"/>
          </p:nvPr>
        </p:nvSpPr>
        <p:spPr>
          <a:xfrm>
            <a:off x="321051" y="671308"/>
            <a:ext cx="5876925" cy="369332"/>
          </a:xfrm>
        </p:spPr>
        <p:txBody>
          <a:bodyPr/>
          <a:lstStyle/>
          <a:p>
            <a:r>
              <a:rPr lang="fi-FI" sz="2400" dirty="0"/>
              <a:t>LIEVÄ HUOLI</a:t>
            </a:r>
          </a:p>
        </p:txBody>
      </p:sp>
      <p:sp>
        <p:nvSpPr>
          <p:cNvPr id="3" name="Tekstin paikkamerkki 2">
            <a:extLst>
              <a:ext uri="{FF2B5EF4-FFF2-40B4-BE49-F238E27FC236}">
                <a16:creationId xmlns:a16="http://schemas.microsoft.com/office/drawing/2014/main" id="{55E4B0F2-A93B-4AAA-90D2-75EED33DAC82}"/>
              </a:ext>
            </a:extLst>
          </p:cNvPr>
          <p:cNvSpPr>
            <a:spLocks noGrp="1"/>
          </p:cNvSpPr>
          <p:nvPr>
            <p:ph type="body" idx="1"/>
          </p:nvPr>
        </p:nvSpPr>
        <p:spPr>
          <a:xfrm>
            <a:off x="378893" y="1295400"/>
            <a:ext cx="6489953" cy="3006977"/>
          </a:xfrm>
        </p:spPr>
        <p:txBody>
          <a:bodyPr/>
          <a:lstStyle/>
          <a:p>
            <a:pPr>
              <a:lnSpc>
                <a:spcPct val="120000"/>
              </a:lnSpc>
              <a:spcBef>
                <a:spcPts val="1200"/>
              </a:spcBef>
              <a:spcAft>
                <a:spcPts val="1000"/>
              </a:spcAft>
            </a:pPr>
            <a:r>
              <a:rPr lang="fi-FI" sz="1200" b="1" dirty="0">
                <a:effectLst/>
                <a:ea typeface="Times New Roman" panose="02020603050405020304" pitchFamily="18" charset="0"/>
                <a:cs typeface="Times New Roman" panose="02020603050405020304" pitchFamily="18" charset="0"/>
              </a:rPr>
              <a:t>13–15-vuotiaat</a:t>
            </a:r>
            <a:endParaRPr lang="fi-FI" sz="1200" dirty="0">
              <a:effectLst/>
              <a:ea typeface="Times New Roman" panose="02020603050405020304" pitchFamily="18" charset="0"/>
              <a:cs typeface="Times New Roman" panose="02020603050405020304" pitchFamily="18" charset="0"/>
            </a:endParaRPr>
          </a:p>
          <a:p>
            <a:pPr>
              <a:lnSpc>
                <a:spcPct val="120000"/>
              </a:lnSpc>
              <a:spcAft>
                <a:spcPts val="1000"/>
              </a:spcAft>
            </a:pPr>
            <a:r>
              <a:rPr lang="fi-FI" sz="1200" dirty="0">
                <a:effectLst/>
                <a:ea typeface="Times New Roman" panose="02020603050405020304" pitchFamily="18" charset="0"/>
                <a:cs typeface="Times New Roman" panose="02020603050405020304" pitchFamily="18" charset="0"/>
              </a:rPr>
              <a:t>Nämä voivat olla myös eriasteisia murrosikään liittyviä huomioita</a:t>
            </a:r>
          </a:p>
          <a:p>
            <a:pPr marL="342900" lvl="0" indent="-342900">
              <a:lnSpc>
                <a:spcPct val="120000"/>
              </a:lnSpc>
              <a:buFont typeface="Symbol" panose="05050102010706020507" pitchFamily="18" charset="2"/>
              <a:buChar char=""/>
            </a:pPr>
            <a:r>
              <a:rPr lang="fi-FI" sz="1200" dirty="0">
                <a:effectLst/>
                <a:ea typeface="Times New Roman" panose="02020603050405020304" pitchFamily="18" charset="0"/>
                <a:cs typeface="Times New Roman" panose="02020603050405020304" pitchFamily="18" charset="0"/>
              </a:rPr>
              <a:t>Nuoren kaveripiiri vaihtuu, osa kavereista yli 18-vuotiaita</a:t>
            </a:r>
          </a:p>
          <a:p>
            <a:pPr marL="342900" lvl="0" indent="-342900">
              <a:lnSpc>
                <a:spcPct val="120000"/>
              </a:lnSpc>
              <a:buFont typeface="Symbol" panose="05050102010706020507" pitchFamily="18" charset="2"/>
              <a:buChar char=""/>
            </a:pPr>
            <a:r>
              <a:rPr lang="fi-FI" sz="1200" dirty="0">
                <a:effectLst/>
                <a:ea typeface="Times New Roman" panose="02020603050405020304" pitchFamily="18" charset="0"/>
                <a:cs typeface="Times New Roman" panose="02020603050405020304" pitchFamily="18" charset="0"/>
              </a:rPr>
              <a:t>Vanhemmat eivät tiedä, missä nuori liikkuu</a:t>
            </a:r>
          </a:p>
          <a:p>
            <a:pPr marL="342900" lvl="0" indent="-342900">
              <a:lnSpc>
                <a:spcPct val="120000"/>
              </a:lnSpc>
              <a:buFont typeface="Symbol" panose="05050102010706020507" pitchFamily="18" charset="2"/>
              <a:buChar char=""/>
            </a:pPr>
            <a:r>
              <a:rPr lang="fi-FI" sz="1200" dirty="0">
                <a:effectLst/>
                <a:ea typeface="Times New Roman" panose="02020603050405020304" pitchFamily="18" charset="0"/>
                <a:cs typeface="Times New Roman" panose="02020603050405020304" pitchFamily="18" charset="0"/>
              </a:rPr>
              <a:t>Opiskelumotivaatio laskee, vastakkainasettelua koulussa, lintsauskokeilut, nuori lopettaa harrastukset, ristiriitoja kotona, epäsäännöllinen päivärytmi</a:t>
            </a:r>
          </a:p>
          <a:p>
            <a:pPr marL="342900" lvl="0" indent="-342900">
              <a:lnSpc>
                <a:spcPct val="120000"/>
              </a:lnSpc>
              <a:buFont typeface="Symbol" panose="05050102010706020507" pitchFamily="18" charset="2"/>
              <a:buChar char=""/>
            </a:pPr>
            <a:r>
              <a:rPr lang="fi-FI" sz="1200" dirty="0">
                <a:effectLst/>
                <a:ea typeface="Times New Roman" panose="02020603050405020304" pitchFamily="18" charset="0"/>
                <a:cs typeface="Times New Roman" panose="02020603050405020304" pitchFamily="18" charset="0"/>
              </a:rPr>
              <a:t>Mielialaoireilut: paha olla, ahdistus- ja masennusoireet</a:t>
            </a:r>
          </a:p>
          <a:p>
            <a:pPr marL="342900" lvl="0" indent="-342900">
              <a:lnSpc>
                <a:spcPct val="120000"/>
              </a:lnSpc>
              <a:buFont typeface="Symbol" panose="05050102010706020507" pitchFamily="18" charset="2"/>
              <a:buChar char=""/>
            </a:pPr>
            <a:r>
              <a:rPr lang="fi-FI" sz="1200" dirty="0">
                <a:effectLst/>
                <a:ea typeface="Times New Roman" panose="02020603050405020304" pitchFamily="18" charset="0"/>
                <a:cs typeface="Times New Roman" panose="02020603050405020304" pitchFamily="18" charset="0"/>
              </a:rPr>
              <a:t>Kiinnostus päihteitä kohtaan kasvaa</a:t>
            </a:r>
          </a:p>
          <a:p>
            <a:pPr marL="342900" lvl="0" indent="-342900">
              <a:lnSpc>
                <a:spcPct val="120000"/>
              </a:lnSpc>
              <a:buFont typeface="Symbol" panose="05050102010706020507" pitchFamily="18" charset="2"/>
              <a:buChar char=""/>
            </a:pPr>
            <a:r>
              <a:rPr lang="fi-FI" sz="1200" dirty="0">
                <a:effectLst/>
                <a:ea typeface="Times New Roman" panose="02020603050405020304" pitchFamily="18" charset="0"/>
                <a:cs typeface="Times New Roman" panose="02020603050405020304" pitchFamily="18" charset="0"/>
              </a:rPr>
              <a:t>Nuori ei osaa arvioida päihteiden käytön vaikutuksia</a:t>
            </a:r>
          </a:p>
          <a:p>
            <a:pPr marL="342900" lvl="0" indent="-342900">
              <a:lnSpc>
                <a:spcPct val="120000"/>
              </a:lnSpc>
              <a:buFont typeface="Symbol" panose="05050102010706020507" pitchFamily="18" charset="2"/>
              <a:buChar char=""/>
            </a:pPr>
            <a:r>
              <a:rPr lang="fi-FI" sz="1200" dirty="0">
                <a:effectLst/>
                <a:ea typeface="Times New Roman" panose="02020603050405020304" pitchFamily="18" charset="0"/>
                <a:cs typeface="Times New Roman" panose="02020603050405020304" pitchFamily="18" charset="0"/>
              </a:rPr>
              <a:t>Tarve näyttää kavereille</a:t>
            </a:r>
          </a:p>
          <a:p>
            <a:pPr marL="342900" lvl="0" indent="-342900">
              <a:lnSpc>
                <a:spcPct val="120000"/>
              </a:lnSpc>
              <a:spcAft>
                <a:spcPts val="1000"/>
              </a:spcAft>
              <a:buFont typeface="Symbol" panose="05050102010706020507" pitchFamily="18" charset="2"/>
              <a:buChar char=""/>
            </a:pPr>
            <a:r>
              <a:rPr lang="fi-FI" sz="1200" dirty="0">
                <a:effectLst/>
                <a:ea typeface="Times New Roman" panose="02020603050405020304" pitchFamily="18" charset="0"/>
                <a:cs typeface="Times New Roman" panose="02020603050405020304" pitchFamily="18" charset="0"/>
              </a:rPr>
              <a:t>Alkoholin yksittäiset kokeilukerrat</a:t>
            </a:r>
          </a:p>
          <a:p>
            <a:endParaRPr lang="fi-FI" sz="1200" dirty="0"/>
          </a:p>
        </p:txBody>
      </p:sp>
      <p:sp>
        <p:nvSpPr>
          <p:cNvPr id="5" name="Tekstiruutu 4">
            <a:extLst>
              <a:ext uri="{FF2B5EF4-FFF2-40B4-BE49-F238E27FC236}">
                <a16:creationId xmlns:a16="http://schemas.microsoft.com/office/drawing/2014/main" id="{1E89F8C8-CEB7-4B4F-8FB8-69C3F127C1B1}"/>
              </a:ext>
            </a:extLst>
          </p:cNvPr>
          <p:cNvSpPr txBox="1"/>
          <p:nvPr/>
        </p:nvSpPr>
        <p:spPr>
          <a:xfrm>
            <a:off x="321051" y="4442566"/>
            <a:ext cx="6215898" cy="2784352"/>
          </a:xfrm>
          <a:prstGeom prst="rect">
            <a:avLst/>
          </a:prstGeom>
          <a:noFill/>
        </p:spPr>
        <p:txBody>
          <a:bodyPr wrap="square">
            <a:spAutoFit/>
          </a:bodyPr>
          <a:lstStyle/>
          <a:p>
            <a:pPr marL="0" marR="0" lvl="0" indent="0" defTabSz="914400" eaLnBrk="1" fontAlgn="auto" latinLnBrk="0" hangingPunct="1">
              <a:lnSpc>
                <a:spcPct val="120000"/>
              </a:lnSpc>
              <a:spcBef>
                <a:spcPts val="0"/>
              </a:spcBef>
              <a:spcAft>
                <a:spcPts val="1000"/>
              </a:spcAft>
              <a:buClrTx/>
              <a:buSzTx/>
              <a:buFontTx/>
              <a:buNone/>
              <a:tabLst/>
              <a:defRPr/>
            </a:pPr>
            <a:r>
              <a:rPr kumimoji="0" lang="fi-FI" sz="1200" b="1" i="0" u="none" strike="noStrike" kern="0" cap="none" spc="0" normalizeH="0" baseline="0" noProof="0" dirty="0">
                <a:ln>
                  <a:noFill/>
                </a:ln>
                <a:solidFill>
                  <a:prstClr val="black"/>
                </a:solidFill>
                <a:effectLst/>
                <a:uLnTx/>
                <a:uFillTx/>
                <a:latin typeface="+mn-lt"/>
                <a:ea typeface="Times New Roman" panose="02020603050405020304" pitchFamily="18" charset="0"/>
                <a:cs typeface="Times New Roman" panose="02020603050405020304" pitchFamily="18" charset="0"/>
              </a:rPr>
              <a:t>16–18-vuotiaat</a:t>
            </a:r>
            <a:endParaRPr kumimoji="0" lang="fi-FI" sz="1200" b="0" i="0" u="none" strike="noStrike" kern="0" cap="none" spc="0" normalizeH="0" baseline="0" noProof="0" dirty="0">
              <a:ln>
                <a:noFill/>
              </a:ln>
              <a:solidFill>
                <a:prstClr val="black"/>
              </a:solidFill>
              <a:effectLst/>
              <a:uLnTx/>
              <a:uFillTx/>
              <a:latin typeface="+mn-lt"/>
              <a:ea typeface="Times New Roman" panose="02020603050405020304" pitchFamily="18" charset="0"/>
              <a:cs typeface="Times New Roman" panose="02020603050405020304" pitchFamily="18" charset="0"/>
            </a:endParaRPr>
          </a:p>
          <a:p>
            <a:pPr marL="0" marR="0" lvl="0" indent="0" defTabSz="914400" eaLnBrk="1" fontAlgn="auto" latinLnBrk="0" hangingPunct="1">
              <a:lnSpc>
                <a:spcPct val="120000"/>
              </a:lnSpc>
              <a:spcBef>
                <a:spcPts val="0"/>
              </a:spcBef>
              <a:spcAft>
                <a:spcPts val="1000"/>
              </a:spcAft>
              <a:buClrTx/>
              <a:buSzTx/>
              <a:buFontTx/>
              <a:buNone/>
              <a:tabLst/>
              <a:defRPr/>
            </a:pPr>
            <a:r>
              <a:rPr kumimoji="0" lang="fi-FI" sz="1200" b="0" i="0" u="none" strike="noStrike" kern="0" cap="none" spc="0" normalizeH="0" baseline="0" noProof="0" dirty="0">
                <a:ln>
                  <a:noFill/>
                </a:ln>
                <a:solidFill>
                  <a:prstClr val="black"/>
                </a:solidFill>
                <a:effectLst/>
                <a:uLnTx/>
                <a:uFillTx/>
                <a:latin typeface="+mn-lt"/>
                <a:ea typeface="Times New Roman" panose="02020603050405020304" pitchFamily="18" charset="0"/>
                <a:cs typeface="Times New Roman" panose="02020603050405020304" pitchFamily="18" charset="0"/>
              </a:rPr>
              <a:t>Keskusteluissa selviää:</a:t>
            </a:r>
          </a:p>
          <a:p>
            <a:pPr marL="342900" marR="0" lvl="0" indent="-342900" defTabSz="914400" eaLnBrk="1" fontAlgn="auto" latinLnBrk="0" hangingPunct="1">
              <a:lnSpc>
                <a:spcPct val="120000"/>
              </a:lnSpc>
              <a:spcBef>
                <a:spcPts val="0"/>
              </a:spcBef>
              <a:spcAft>
                <a:spcPts val="0"/>
              </a:spcAft>
              <a:buClrTx/>
              <a:buSzTx/>
              <a:buFont typeface="Symbol" panose="05050102010706020507" pitchFamily="18" charset="2"/>
              <a:buChar char=""/>
              <a:tabLst/>
              <a:defRPr/>
            </a:pPr>
            <a:r>
              <a:rPr kumimoji="0" lang="fi-FI" sz="1200" b="0" i="0" u="none" strike="noStrike" kern="0" cap="none" spc="0" normalizeH="0" baseline="0" noProof="0" dirty="0">
                <a:ln>
                  <a:noFill/>
                </a:ln>
                <a:solidFill>
                  <a:prstClr val="black"/>
                </a:solidFill>
                <a:effectLst/>
                <a:uLnTx/>
                <a:uFillTx/>
                <a:latin typeface="+mn-lt"/>
                <a:ea typeface="Times New Roman" panose="02020603050405020304" pitchFamily="18" charset="0"/>
                <a:cs typeface="Times New Roman" panose="02020603050405020304" pitchFamily="18" charset="0"/>
              </a:rPr>
              <a:t>Alkoholin kokeilukäyttöä, joka ei vaikuta opiskeluun, ihmissuhteisiin yms.</a:t>
            </a:r>
          </a:p>
          <a:p>
            <a:pPr marL="342900" marR="0" lvl="0" indent="-342900" defTabSz="914400" eaLnBrk="1" fontAlgn="auto" latinLnBrk="0" hangingPunct="1">
              <a:lnSpc>
                <a:spcPct val="120000"/>
              </a:lnSpc>
              <a:spcBef>
                <a:spcPts val="0"/>
              </a:spcBef>
              <a:spcAft>
                <a:spcPts val="0"/>
              </a:spcAft>
              <a:buClrTx/>
              <a:buSzTx/>
              <a:buFont typeface="Symbol" panose="05050102010706020507" pitchFamily="18" charset="2"/>
              <a:buChar char=""/>
              <a:tabLst/>
              <a:defRPr/>
            </a:pPr>
            <a:r>
              <a:rPr kumimoji="0" lang="fi-FI" sz="1200" b="0" i="0" u="none" strike="noStrike" kern="0" cap="none" spc="0" normalizeH="0" baseline="0" noProof="0" dirty="0">
                <a:ln>
                  <a:noFill/>
                </a:ln>
                <a:solidFill>
                  <a:prstClr val="black"/>
                </a:solidFill>
                <a:effectLst/>
                <a:uLnTx/>
                <a:uFillTx/>
                <a:latin typeface="+mn-lt"/>
                <a:ea typeface="Times New Roman" panose="02020603050405020304" pitchFamily="18" charset="0"/>
                <a:cs typeface="Times New Roman" panose="02020603050405020304" pitchFamily="18" charset="0"/>
              </a:rPr>
              <a:t>Ei koe käytöstä haittoja</a:t>
            </a:r>
          </a:p>
          <a:p>
            <a:pPr marL="342900" marR="0" lvl="0" indent="-342900" defTabSz="914400" eaLnBrk="1" fontAlgn="auto" latinLnBrk="0" hangingPunct="1">
              <a:lnSpc>
                <a:spcPct val="120000"/>
              </a:lnSpc>
              <a:spcBef>
                <a:spcPts val="0"/>
              </a:spcBef>
              <a:spcAft>
                <a:spcPts val="0"/>
              </a:spcAft>
              <a:buClrTx/>
              <a:buSzTx/>
              <a:buFont typeface="Symbol" panose="05050102010706020507" pitchFamily="18" charset="2"/>
              <a:buChar char=""/>
              <a:tabLst/>
              <a:defRPr/>
            </a:pPr>
            <a:r>
              <a:rPr kumimoji="0" lang="fi-FI" sz="1200" b="0" i="0" u="none" strike="noStrike" kern="0" cap="none" spc="0" normalizeH="0" baseline="0" noProof="0" dirty="0">
                <a:ln>
                  <a:noFill/>
                </a:ln>
                <a:solidFill>
                  <a:prstClr val="black"/>
                </a:solidFill>
                <a:effectLst/>
                <a:uLnTx/>
                <a:uFillTx/>
                <a:latin typeface="+mn-lt"/>
                <a:ea typeface="Times New Roman" panose="02020603050405020304" pitchFamily="18" charset="0"/>
                <a:cs typeface="Times New Roman" panose="02020603050405020304" pitchFamily="18" charset="0"/>
              </a:rPr>
              <a:t>Kuinka nuori selittää alkoholin käyttöään? </a:t>
            </a:r>
          </a:p>
          <a:p>
            <a:pPr marL="0" marR="0" lvl="0" indent="0" defTabSz="914400" eaLnBrk="1" fontAlgn="auto" latinLnBrk="0" hangingPunct="1">
              <a:lnSpc>
                <a:spcPct val="120000"/>
              </a:lnSpc>
              <a:spcBef>
                <a:spcPts val="0"/>
              </a:spcBef>
              <a:spcAft>
                <a:spcPts val="1000"/>
              </a:spcAft>
              <a:buClrTx/>
              <a:buSzTx/>
              <a:buFontTx/>
              <a:buNone/>
              <a:tabLst/>
              <a:defRPr/>
            </a:pPr>
            <a:r>
              <a:rPr kumimoji="0" lang="fi-FI" sz="1200" b="0" i="0" u="none" strike="noStrike" kern="0" cap="none" spc="0" normalizeH="0" baseline="0" noProof="0" dirty="0">
                <a:ln>
                  <a:noFill/>
                </a:ln>
                <a:solidFill>
                  <a:prstClr val="black"/>
                </a:solidFill>
                <a:effectLst/>
                <a:uLnTx/>
                <a:uFillTx/>
                <a:latin typeface="+mn-lt"/>
                <a:ea typeface="Times New Roman" panose="02020603050405020304" pitchFamily="18" charset="0"/>
                <a:cs typeface="Times New Roman" panose="02020603050405020304" pitchFamily="18" charset="0"/>
              </a:rPr>
              <a:t>Kartoita myös mielialaa:</a:t>
            </a:r>
          </a:p>
          <a:p>
            <a:pPr marL="342900" marR="0" lvl="0" indent="-342900" defTabSz="914400" eaLnBrk="1" fontAlgn="auto" latinLnBrk="0" hangingPunct="1">
              <a:lnSpc>
                <a:spcPct val="120000"/>
              </a:lnSpc>
              <a:spcBef>
                <a:spcPts val="0"/>
              </a:spcBef>
              <a:spcAft>
                <a:spcPts val="0"/>
              </a:spcAft>
              <a:buClrTx/>
              <a:buSzTx/>
              <a:buFont typeface="Symbol" panose="05050102010706020507" pitchFamily="18" charset="2"/>
              <a:buChar char=""/>
              <a:tabLst/>
              <a:defRPr/>
            </a:pPr>
            <a:r>
              <a:rPr kumimoji="0" lang="fi-FI" sz="1200" b="0" i="0" u="none" strike="noStrike" kern="0" cap="none" spc="0" normalizeH="0" baseline="0" noProof="0" dirty="0">
                <a:ln>
                  <a:noFill/>
                </a:ln>
                <a:solidFill>
                  <a:prstClr val="black"/>
                </a:solidFill>
                <a:effectLst/>
                <a:uLnTx/>
                <a:uFillTx/>
                <a:latin typeface="+mn-lt"/>
                <a:ea typeface="Times New Roman" panose="02020603050405020304" pitchFamily="18" charset="0"/>
                <a:cs typeface="Times New Roman" panose="02020603050405020304" pitchFamily="18" charset="0"/>
              </a:rPr>
              <a:t>Onko nuoren elämässä sattunut jotakin vai mikä on oireilun takana?</a:t>
            </a:r>
          </a:p>
          <a:p>
            <a:pPr marL="342900" marR="0" lvl="0" indent="-342900" defTabSz="914400" eaLnBrk="1" fontAlgn="auto" latinLnBrk="0" hangingPunct="1">
              <a:lnSpc>
                <a:spcPct val="120000"/>
              </a:lnSpc>
              <a:spcBef>
                <a:spcPts val="0"/>
              </a:spcBef>
              <a:spcAft>
                <a:spcPts val="0"/>
              </a:spcAft>
              <a:buClrTx/>
              <a:buSzTx/>
              <a:buFont typeface="Symbol" panose="05050102010706020507" pitchFamily="18" charset="2"/>
              <a:buChar char=""/>
              <a:tabLst/>
              <a:defRPr/>
            </a:pPr>
            <a:r>
              <a:rPr kumimoji="0" lang="fi-FI" sz="1200" b="0" i="0" u="none" strike="noStrike" kern="0" cap="none" spc="0" normalizeH="0" baseline="0" noProof="0" dirty="0">
                <a:ln>
                  <a:noFill/>
                </a:ln>
                <a:solidFill>
                  <a:prstClr val="black"/>
                </a:solidFill>
                <a:effectLst/>
                <a:uLnTx/>
                <a:uFillTx/>
                <a:latin typeface="+mn-lt"/>
                <a:ea typeface="Times New Roman" panose="02020603050405020304" pitchFamily="18" charset="0"/>
                <a:cs typeface="Times New Roman" panose="02020603050405020304" pitchFamily="18" charset="0"/>
              </a:rPr>
              <a:t>Onko mielialaoireilua ollut lapsuudessa/nuoruudessa?</a:t>
            </a:r>
          </a:p>
          <a:p>
            <a:pPr marL="342900" marR="0" lvl="0" indent="-342900" defTabSz="914400" eaLnBrk="1" fontAlgn="auto" latinLnBrk="0" hangingPunct="1">
              <a:lnSpc>
                <a:spcPct val="120000"/>
              </a:lnSpc>
              <a:spcBef>
                <a:spcPts val="0"/>
              </a:spcBef>
              <a:spcAft>
                <a:spcPts val="1000"/>
              </a:spcAft>
              <a:buClrTx/>
              <a:buSzTx/>
              <a:buFont typeface="Symbol" panose="05050102010706020507" pitchFamily="18" charset="2"/>
              <a:buChar char=""/>
              <a:tabLst/>
              <a:defRPr/>
            </a:pPr>
            <a:r>
              <a:rPr kumimoji="0" lang="fi-FI" sz="1200" b="0" i="0" u="none" strike="noStrike" kern="0" cap="none" spc="0" normalizeH="0" baseline="0" noProof="0" dirty="0">
                <a:ln>
                  <a:noFill/>
                </a:ln>
                <a:solidFill>
                  <a:prstClr val="black"/>
                </a:solidFill>
                <a:effectLst/>
                <a:uLnTx/>
                <a:uFillTx/>
                <a:latin typeface="+mn-lt"/>
                <a:ea typeface="Times New Roman" panose="02020603050405020304" pitchFamily="18" charset="0"/>
                <a:cs typeface="Times New Roman" panose="02020603050405020304" pitchFamily="18" charset="0"/>
              </a:rPr>
              <a:t>Aktiivisuus- ja tarkkaavaisuusoireiden kartoittaminen</a:t>
            </a:r>
          </a:p>
          <a:p>
            <a:pPr marL="0" marR="0" lvl="0" indent="0" defTabSz="914400" eaLnBrk="1" fontAlgn="auto" latinLnBrk="0" hangingPunct="1">
              <a:lnSpc>
                <a:spcPct val="100000"/>
              </a:lnSpc>
              <a:spcBef>
                <a:spcPts val="0"/>
              </a:spcBef>
              <a:spcAft>
                <a:spcPts val="0"/>
              </a:spcAft>
              <a:buClrTx/>
              <a:buSzTx/>
              <a:buFontTx/>
              <a:buNone/>
              <a:tabLst/>
              <a:defRPr/>
            </a:pPr>
            <a:r>
              <a:rPr kumimoji="0" lang="fi-FI" sz="1200" b="0" i="0" u="none" strike="noStrike" kern="0" cap="none" spc="0" normalizeH="0" baseline="0" noProof="0" dirty="0">
                <a:ln>
                  <a:noFill/>
                </a:ln>
                <a:solidFill>
                  <a:prstClr val="black"/>
                </a:solidFill>
                <a:effectLst/>
                <a:uLnTx/>
                <a:uFillTx/>
                <a:latin typeface="+mn-lt"/>
                <a:ea typeface="Times New Roman" panose="02020603050405020304" pitchFamily="18" charset="0"/>
                <a:cs typeface="+mn-cs"/>
              </a:rPr>
              <a:t>Onko nuorella tulevaisuuden suunnitelmia?</a:t>
            </a:r>
            <a:endParaRPr kumimoji="0" lang="fi-FI" sz="1200" b="0" i="0" u="none" strike="noStrike" kern="0" cap="none" spc="0" normalizeH="0" baseline="0" noProof="0" dirty="0">
              <a:ln>
                <a:noFill/>
              </a:ln>
              <a:solidFill>
                <a:prstClr val="black"/>
              </a:solidFill>
              <a:effectLst/>
              <a:uLnTx/>
              <a:uFillTx/>
              <a:latin typeface="+mn-lt"/>
              <a:ea typeface="+mn-ea"/>
              <a:cs typeface="+mn-cs"/>
            </a:endParaRPr>
          </a:p>
        </p:txBody>
      </p:sp>
      <p:sp>
        <p:nvSpPr>
          <p:cNvPr id="6" name="object 2">
            <a:extLst>
              <a:ext uri="{FF2B5EF4-FFF2-40B4-BE49-F238E27FC236}">
                <a16:creationId xmlns:a16="http://schemas.microsoft.com/office/drawing/2014/main" id="{54455430-98D3-4DE3-8A16-CA3BCFDC1372}"/>
              </a:ext>
            </a:extLst>
          </p:cNvPr>
          <p:cNvSpPr txBox="1"/>
          <p:nvPr/>
        </p:nvSpPr>
        <p:spPr>
          <a:xfrm>
            <a:off x="3386317" y="9148563"/>
            <a:ext cx="3298190" cy="302647"/>
          </a:xfrm>
          <a:prstGeom prst="rect">
            <a:avLst/>
          </a:prstGeom>
        </p:spPr>
        <p:txBody>
          <a:bodyPr vert="horz" wrap="square" lIns="0" tIns="12700" rIns="0" bIns="0" rtlCol="0">
            <a:spAutoFit/>
          </a:bodyPr>
          <a:lstStyle/>
          <a:p>
            <a:pPr marR="5080" algn="r">
              <a:lnSpc>
                <a:spcPct val="100000"/>
              </a:lnSpc>
              <a:spcBef>
                <a:spcPts val="100"/>
              </a:spcBef>
            </a:pPr>
            <a:endParaRPr lang="fi-FI" sz="900" b="0" i="0">
              <a:solidFill>
                <a:schemeClr val="bg1"/>
              </a:solidFill>
              <a:effectLst/>
              <a:latin typeface="Times New Roman" panose="02020603050405020304" pitchFamily="18" charset="0"/>
            </a:endParaRPr>
          </a:p>
          <a:p>
            <a:pPr marR="5080" algn="r">
              <a:lnSpc>
                <a:spcPct val="100000"/>
              </a:lnSpc>
              <a:spcBef>
                <a:spcPts val="100"/>
              </a:spcBef>
            </a:pPr>
            <a:r>
              <a:rPr lang="fi-FI" sz="900" b="0" i="0">
                <a:solidFill>
                  <a:schemeClr val="bg1"/>
                </a:solidFill>
                <a:effectLst/>
                <a:latin typeface="Times New Roman" panose="02020603050405020304" pitchFamily="18" charset="0"/>
              </a:rPr>
              <a:t>Pohjois-Karjalan </a:t>
            </a:r>
            <a:r>
              <a:rPr lang="fi-FI" sz="900" b="0" i="0" dirty="0">
                <a:solidFill>
                  <a:schemeClr val="bg1"/>
                </a:solidFill>
                <a:effectLst/>
                <a:latin typeface="Times New Roman" panose="02020603050405020304" pitchFamily="18" charset="0"/>
              </a:rPr>
              <a:t>hyvinvointialue | </a:t>
            </a:r>
            <a:r>
              <a:rPr lang="fi-FI" sz="900" b="0" i="0" dirty="0">
                <a:solidFill>
                  <a:srgbClr val="000000"/>
                </a:solidFill>
                <a:effectLst/>
                <a:latin typeface="Times New Roman" panose="02020603050405020304" pitchFamily="18" charset="0"/>
                <a:hlinkClick r:id="rId2"/>
              </a:rPr>
              <a:t>www.siunsote.fi</a:t>
            </a:r>
            <a:endParaRPr lang="fi-FI" sz="900" b="0" i="0" dirty="0">
              <a:solidFill>
                <a:srgbClr val="000000"/>
              </a:solidFill>
              <a:effectLst/>
              <a:latin typeface="Times New Roman" panose="02020603050405020304" pitchFamily="18" charset="0"/>
            </a:endParaRPr>
          </a:p>
        </p:txBody>
      </p:sp>
      <p:pic>
        <p:nvPicPr>
          <p:cNvPr id="7" name="object 3">
            <a:extLst>
              <a:ext uri="{FF2B5EF4-FFF2-40B4-BE49-F238E27FC236}">
                <a16:creationId xmlns:a16="http://schemas.microsoft.com/office/drawing/2014/main" id="{E7A2D1A5-7AEA-4F72-B69A-82896B7A230F}"/>
              </a:ext>
            </a:extLst>
          </p:cNvPr>
          <p:cNvPicPr/>
          <p:nvPr/>
        </p:nvPicPr>
        <p:blipFill>
          <a:blip r:embed="rId3" cstate="print"/>
          <a:stretch>
            <a:fillRect/>
          </a:stretch>
        </p:blipFill>
        <p:spPr>
          <a:xfrm>
            <a:off x="340118" y="9002039"/>
            <a:ext cx="1038977" cy="600575"/>
          </a:xfrm>
          <a:prstGeom prst="rect">
            <a:avLst/>
          </a:prstGeom>
        </p:spPr>
      </p:pic>
    </p:spTree>
    <p:extLst>
      <p:ext uri="{BB962C8B-B14F-4D97-AF65-F5344CB8AC3E}">
        <p14:creationId xmlns:p14="http://schemas.microsoft.com/office/powerpoint/2010/main" val="171951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5D7718F-7751-4CBF-A564-02FD79BF955D}"/>
              </a:ext>
            </a:extLst>
          </p:cNvPr>
          <p:cNvSpPr>
            <a:spLocks noGrp="1"/>
          </p:cNvSpPr>
          <p:nvPr>
            <p:ph type="title"/>
          </p:nvPr>
        </p:nvSpPr>
        <p:spPr>
          <a:xfrm>
            <a:off x="368047" y="703717"/>
            <a:ext cx="5876925" cy="369332"/>
          </a:xfrm>
        </p:spPr>
        <p:txBody>
          <a:bodyPr/>
          <a:lstStyle/>
          <a:p>
            <a:r>
              <a:rPr lang="fi-FI" sz="2400" dirty="0"/>
              <a:t>TUNTUVA HUOLI</a:t>
            </a:r>
          </a:p>
        </p:txBody>
      </p:sp>
      <p:sp>
        <p:nvSpPr>
          <p:cNvPr id="3" name="Tekstin paikkamerkki 2">
            <a:extLst>
              <a:ext uri="{FF2B5EF4-FFF2-40B4-BE49-F238E27FC236}">
                <a16:creationId xmlns:a16="http://schemas.microsoft.com/office/drawing/2014/main" id="{5E1F2F44-F752-4A5E-AFFE-EEB29ED609C8}"/>
              </a:ext>
            </a:extLst>
          </p:cNvPr>
          <p:cNvSpPr>
            <a:spLocks noGrp="1"/>
          </p:cNvSpPr>
          <p:nvPr>
            <p:ph type="body" idx="1"/>
          </p:nvPr>
        </p:nvSpPr>
        <p:spPr>
          <a:xfrm>
            <a:off x="368047" y="1416949"/>
            <a:ext cx="6489953" cy="3006977"/>
          </a:xfrm>
        </p:spPr>
        <p:txBody>
          <a:bodyPr/>
          <a:lstStyle/>
          <a:p>
            <a:pPr>
              <a:lnSpc>
                <a:spcPct val="120000"/>
              </a:lnSpc>
              <a:spcAft>
                <a:spcPts val="1000"/>
              </a:spcAft>
            </a:pPr>
            <a:r>
              <a:rPr lang="fi-FI" sz="1200" b="1" dirty="0">
                <a:effectLst/>
                <a:ea typeface="Times New Roman" panose="02020603050405020304" pitchFamily="18" charset="0"/>
                <a:cs typeface="Times New Roman" panose="02020603050405020304" pitchFamily="18" charset="0"/>
              </a:rPr>
              <a:t>13–15-vuotiaat</a:t>
            </a:r>
            <a:endParaRPr lang="fi-FI" sz="1200" dirty="0">
              <a:effectLst/>
              <a:ea typeface="Times New Roman" panose="02020603050405020304" pitchFamily="18" charset="0"/>
              <a:cs typeface="Times New Roman" panose="02020603050405020304" pitchFamily="18" charset="0"/>
            </a:endParaRPr>
          </a:p>
          <a:p>
            <a:pPr>
              <a:lnSpc>
                <a:spcPct val="120000"/>
              </a:lnSpc>
              <a:spcAft>
                <a:spcPts val="1000"/>
              </a:spcAft>
            </a:pPr>
            <a:r>
              <a:rPr lang="fi-FI" sz="1200" dirty="0">
                <a:effectLst/>
                <a:ea typeface="Times New Roman" panose="02020603050405020304" pitchFamily="18" charset="0"/>
                <a:cs typeface="Times New Roman" panose="02020603050405020304" pitchFamily="18" charset="0"/>
              </a:rPr>
              <a:t>Nämä voivat olla eriasteisia murrosikään liittyviä huomioita, mutta voivat myös kertoa nuoren suhtautumisesta päihteisiin</a:t>
            </a:r>
          </a:p>
          <a:p>
            <a:pPr marL="342900" lvl="0" indent="-342900">
              <a:lnSpc>
                <a:spcPct val="120000"/>
              </a:lnSpc>
              <a:buFont typeface="Symbol" panose="05050102010706020507" pitchFamily="18" charset="2"/>
              <a:buChar char=""/>
            </a:pPr>
            <a:r>
              <a:rPr lang="fi-FI" sz="1200" dirty="0">
                <a:effectLst/>
                <a:ea typeface="Times New Roman" panose="02020603050405020304" pitchFamily="18" charset="0"/>
                <a:cs typeface="Times New Roman" panose="02020603050405020304" pitchFamily="18" charset="0"/>
              </a:rPr>
              <a:t>Kaveripiiri on muuttunut, ei tunneta nuoren kaveripiiriä</a:t>
            </a:r>
          </a:p>
          <a:p>
            <a:pPr marL="342900" lvl="0" indent="-342900">
              <a:lnSpc>
                <a:spcPct val="120000"/>
              </a:lnSpc>
              <a:buFont typeface="Symbol" panose="05050102010706020507" pitchFamily="18" charset="2"/>
              <a:buChar char=""/>
            </a:pPr>
            <a:r>
              <a:rPr lang="fi-FI" sz="1200" dirty="0">
                <a:effectLst/>
                <a:ea typeface="Times New Roman" panose="02020603050405020304" pitchFamily="18" charset="0"/>
                <a:cs typeface="Times New Roman" panose="02020603050405020304" pitchFamily="18" charset="0"/>
              </a:rPr>
              <a:t>Nuoren olemus muuttuu</a:t>
            </a:r>
          </a:p>
          <a:p>
            <a:pPr marL="342900" lvl="0" indent="-342900">
              <a:lnSpc>
                <a:spcPct val="120000"/>
              </a:lnSpc>
              <a:buFont typeface="Symbol" panose="05050102010706020507" pitchFamily="18" charset="2"/>
              <a:buChar char=""/>
            </a:pPr>
            <a:r>
              <a:rPr lang="fi-FI" sz="1200" dirty="0">
                <a:effectLst/>
                <a:ea typeface="Times New Roman" panose="02020603050405020304" pitchFamily="18" charset="0"/>
                <a:cs typeface="Times New Roman" panose="02020603050405020304" pitchFamily="18" charset="0"/>
              </a:rPr>
              <a:t>Mielialassa muutoksia (mm. ahdistus- ja masennusoireet, viiltely)</a:t>
            </a:r>
          </a:p>
          <a:p>
            <a:pPr marL="342900" lvl="0" indent="-342900">
              <a:lnSpc>
                <a:spcPct val="120000"/>
              </a:lnSpc>
              <a:buFont typeface="Symbol" panose="05050102010706020507" pitchFamily="18" charset="2"/>
              <a:buChar char=""/>
            </a:pPr>
            <a:r>
              <a:rPr lang="fi-FI" sz="1200" dirty="0">
                <a:effectLst/>
                <a:ea typeface="Times New Roman" panose="02020603050405020304" pitchFamily="18" charset="0"/>
                <a:cs typeface="Times New Roman" panose="02020603050405020304" pitchFamily="18" charset="0"/>
              </a:rPr>
              <a:t>Päihteitä käytetään mielialaoireiluun</a:t>
            </a:r>
          </a:p>
          <a:p>
            <a:pPr marL="342900" lvl="0" indent="-342900">
              <a:lnSpc>
                <a:spcPct val="120000"/>
              </a:lnSpc>
              <a:buFont typeface="Symbol" panose="05050102010706020507" pitchFamily="18" charset="2"/>
              <a:buChar char=""/>
            </a:pPr>
            <a:r>
              <a:rPr lang="fi-FI" sz="1200" dirty="0">
                <a:effectLst/>
                <a:ea typeface="Times New Roman" panose="02020603050405020304" pitchFamily="18" charset="0"/>
                <a:cs typeface="Times New Roman" panose="02020603050405020304" pitchFamily="18" charset="0"/>
              </a:rPr>
              <a:t>Päihteiden käyttömäärät vaihtelevat</a:t>
            </a:r>
          </a:p>
          <a:p>
            <a:pPr marL="342900" lvl="0" indent="-342900">
              <a:lnSpc>
                <a:spcPct val="120000"/>
              </a:lnSpc>
              <a:buFont typeface="Symbol" panose="05050102010706020507" pitchFamily="18" charset="2"/>
              <a:buChar char=""/>
            </a:pPr>
            <a:r>
              <a:rPr lang="fi-FI" sz="1200" dirty="0">
                <a:effectLst/>
                <a:ea typeface="Times New Roman" panose="02020603050405020304" pitchFamily="18" charset="0"/>
                <a:cs typeface="Times New Roman" panose="02020603050405020304" pitchFamily="18" charset="0"/>
              </a:rPr>
              <a:t>Nuori vähättelee päihteiden käyttöään</a:t>
            </a:r>
          </a:p>
          <a:p>
            <a:pPr marL="342900" lvl="0" indent="-342900">
              <a:lnSpc>
                <a:spcPct val="120000"/>
              </a:lnSpc>
              <a:buFont typeface="Symbol" panose="05050102010706020507" pitchFamily="18" charset="2"/>
              <a:buChar char=""/>
            </a:pPr>
            <a:r>
              <a:rPr lang="fi-FI" sz="1200" dirty="0">
                <a:effectLst/>
                <a:ea typeface="Times New Roman" panose="02020603050405020304" pitchFamily="18" charset="0"/>
                <a:cs typeface="Times New Roman" panose="02020603050405020304" pitchFamily="18" charset="0"/>
              </a:rPr>
              <a:t>Välinpitämättömyyttä omasta terveydestä sekä tulevaisuudesta</a:t>
            </a:r>
          </a:p>
          <a:p>
            <a:pPr marL="342900" lvl="0" indent="-342900">
              <a:lnSpc>
                <a:spcPct val="120000"/>
              </a:lnSpc>
              <a:spcAft>
                <a:spcPts val="1000"/>
              </a:spcAft>
              <a:buFont typeface="Symbol" panose="05050102010706020507" pitchFamily="18" charset="2"/>
              <a:buChar char=""/>
            </a:pPr>
            <a:r>
              <a:rPr lang="fi-FI" sz="1200" dirty="0">
                <a:effectLst/>
                <a:ea typeface="Times New Roman" panose="02020603050405020304" pitchFamily="18" charset="0"/>
                <a:cs typeface="Times New Roman" panose="02020603050405020304" pitchFamily="18" charset="0"/>
              </a:rPr>
              <a:t>Nuorella toistuvia luvattomia poissaoloja koulusta</a:t>
            </a:r>
          </a:p>
          <a:p>
            <a:endParaRPr lang="fi-FI" sz="1200" dirty="0"/>
          </a:p>
        </p:txBody>
      </p:sp>
      <p:sp>
        <p:nvSpPr>
          <p:cNvPr id="5" name="Tekstiruutu 4">
            <a:extLst>
              <a:ext uri="{FF2B5EF4-FFF2-40B4-BE49-F238E27FC236}">
                <a16:creationId xmlns:a16="http://schemas.microsoft.com/office/drawing/2014/main" id="{E521B3CC-9E4B-4D88-9D1D-2935B9616F85}"/>
              </a:ext>
            </a:extLst>
          </p:cNvPr>
          <p:cNvSpPr txBox="1"/>
          <p:nvPr/>
        </p:nvSpPr>
        <p:spPr>
          <a:xfrm>
            <a:off x="349991" y="4282344"/>
            <a:ext cx="4685421" cy="3320909"/>
          </a:xfrm>
          <a:prstGeom prst="rect">
            <a:avLst/>
          </a:prstGeom>
          <a:noFill/>
        </p:spPr>
        <p:txBody>
          <a:bodyPr wrap="square">
            <a:spAutoFit/>
          </a:bodyPr>
          <a:lstStyle/>
          <a:p>
            <a:pPr>
              <a:lnSpc>
                <a:spcPct val="120000"/>
              </a:lnSpc>
              <a:spcAft>
                <a:spcPts val="1000"/>
              </a:spcAft>
            </a:pPr>
            <a:r>
              <a:rPr lang="fi-FI" sz="1200" b="1" dirty="0">
                <a:effectLst/>
                <a:latin typeface="+mn-lt"/>
                <a:ea typeface="Times New Roman" panose="02020603050405020304" pitchFamily="18" charset="0"/>
                <a:cs typeface="Times New Roman" panose="02020603050405020304" pitchFamily="18" charset="0"/>
              </a:rPr>
              <a:t>16–18-vuotiaat</a:t>
            </a:r>
            <a:endParaRPr lang="fi-FI" sz="1200" dirty="0">
              <a:effectLst/>
              <a:latin typeface="+mn-lt"/>
              <a:ea typeface="Times New Roman" panose="02020603050405020304" pitchFamily="18" charset="0"/>
              <a:cs typeface="Times New Roman" panose="02020603050405020304" pitchFamily="18" charset="0"/>
            </a:endParaRPr>
          </a:p>
          <a:p>
            <a:pPr>
              <a:lnSpc>
                <a:spcPct val="120000"/>
              </a:lnSpc>
              <a:spcAft>
                <a:spcPts val="1000"/>
              </a:spcAft>
            </a:pPr>
            <a:r>
              <a:rPr lang="fi-FI" sz="1200" dirty="0">
                <a:effectLst/>
                <a:latin typeface="+mn-lt"/>
                <a:ea typeface="Times New Roman" panose="02020603050405020304" pitchFamily="18" charset="0"/>
                <a:cs typeface="Times New Roman" panose="02020603050405020304" pitchFamily="18" charset="0"/>
              </a:rPr>
              <a:t>Keskustelussa selviää:</a:t>
            </a:r>
          </a:p>
          <a:p>
            <a:pPr marL="342900" lvl="0" indent="-342900">
              <a:lnSpc>
                <a:spcPct val="120000"/>
              </a:lnSpc>
              <a:buFont typeface="Symbol" panose="05050102010706020507" pitchFamily="18" charset="2"/>
              <a:buChar char=""/>
            </a:pPr>
            <a:r>
              <a:rPr lang="fi-FI" sz="1200" dirty="0">
                <a:effectLst/>
                <a:latin typeface="+mn-lt"/>
                <a:ea typeface="Times New Roman" panose="02020603050405020304" pitchFamily="18" charset="0"/>
                <a:cs typeface="Times New Roman" panose="02020603050405020304" pitchFamily="18" charset="0"/>
              </a:rPr>
              <a:t>Tapa ja tarve päihteiden käyttöön on jo muodostunut</a:t>
            </a:r>
          </a:p>
          <a:p>
            <a:pPr marL="342900" lvl="0" indent="-342900">
              <a:lnSpc>
                <a:spcPct val="120000"/>
              </a:lnSpc>
              <a:buFont typeface="Symbol" panose="05050102010706020507" pitchFamily="18" charset="2"/>
              <a:buChar char=""/>
            </a:pPr>
            <a:r>
              <a:rPr lang="fi-FI" sz="1200" dirty="0">
                <a:effectLst/>
                <a:latin typeface="+mn-lt"/>
                <a:ea typeface="Times New Roman" panose="02020603050405020304" pitchFamily="18" charset="0"/>
                <a:cs typeface="Times New Roman" panose="02020603050405020304" pitchFamily="18" charset="0"/>
              </a:rPr>
              <a:t>Päihteiden käyttöä suosiva kaveripiiri</a:t>
            </a:r>
          </a:p>
          <a:p>
            <a:pPr marL="342900" lvl="0" indent="-342900">
              <a:lnSpc>
                <a:spcPct val="120000"/>
              </a:lnSpc>
              <a:buFont typeface="Symbol" panose="05050102010706020507" pitchFamily="18" charset="2"/>
              <a:buChar char=""/>
            </a:pPr>
            <a:r>
              <a:rPr lang="fi-FI" sz="1200" dirty="0">
                <a:effectLst/>
                <a:latin typeface="+mn-lt"/>
                <a:ea typeface="Times New Roman" panose="02020603050405020304" pitchFamily="18" charset="0"/>
                <a:cs typeface="Times New Roman" panose="02020603050405020304" pitchFamily="18" charset="0"/>
              </a:rPr>
              <a:t>Kaveripiirin muuttuminen</a:t>
            </a:r>
          </a:p>
          <a:p>
            <a:pPr marL="342900" lvl="0" indent="-342900">
              <a:lnSpc>
                <a:spcPct val="120000"/>
              </a:lnSpc>
              <a:buFont typeface="Symbol" panose="05050102010706020507" pitchFamily="18" charset="2"/>
              <a:buChar char=""/>
            </a:pPr>
            <a:r>
              <a:rPr lang="fi-FI" sz="1200" dirty="0">
                <a:effectLst/>
                <a:latin typeface="+mn-lt"/>
                <a:ea typeface="Times New Roman" panose="02020603050405020304" pitchFamily="18" charset="0"/>
                <a:cs typeface="Times New Roman" panose="02020603050405020304" pitchFamily="18" charset="0"/>
              </a:rPr>
              <a:t>Nuori tietää mistä saa päihteitä</a:t>
            </a:r>
          </a:p>
          <a:p>
            <a:pPr marL="342900" lvl="0" indent="-342900">
              <a:lnSpc>
                <a:spcPct val="120000"/>
              </a:lnSpc>
              <a:buFont typeface="Symbol" panose="05050102010706020507" pitchFamily="18" charset="2"/>
              <a:buChar char=""/>
            </a:pPr>
            <a:r>
              <a:rPr lang="fi-FI" sz="1200" dirty="0">
                <a:effectLst/>
                <a:latin typeface="+mn-lt"/>
                <a:ea typeface="Times New Roman" panose="02020603050405020304" pitchFamily="18" charset="0"/>
                <a:cs typeface="Times New Roman" panose="02020603050405020304" pitchFamily="18" charset="0"/>
              </a:rPr>
              <a:t>Nuori usein vähättelee tai kieltää ongelman, mutta hän pystyy keskustelemaan vuorovaikutteisesti päihteiden käytöstä</a:t>
            </a:r>
          </a:p>
          <a:p>
            <a:pPr marL="342900" lvl="0" indent="-342900">
              <a:lnSpc>
                <a:spcPct val="120000"/>
              </a:lnSpc>
              <a:buFont typeface="Symbol" panose="05050102010706020507" pitchFamily="18" charset="2"/>
              <a:buChar char=""/>
            </a:pPr>
            <a:r>
              <a:rPr lang="fi-FI" sz="1200" dirty="0">
                <a:effectLst/>
                <a:latin typeface="+mn-lt"/>
                <a:ea typeface="Times New Roman" panose="02020603050405020304" pitchFamily="18" charset="0"/>
                <a:cs typeface="Times New Roman" panose="02020603050405020304" pitchFamily="18" charset="0"/>
              </a:rPr>
              <a:t>Päihteiden sekakäyttöä voi esiintyä</a:t>
            </a:r>
          </a:p>
          <a:p>
            <a:pPr marL="342900" lvl="0" indent="-342900">
              <a:lnSpc>
                <a:spcPct val="120000"/>
              </a:lnSpc>
              <a:buFont typeface="Symbol" panose="05050102010706020507" pitchFamily="18" charset="2"/>
              <a:buChar char=""/>
            </a:pPr>
            <a:r>
              <a:rPr lang="fi-FI" sz="1200" dirty="0">
                <a:effectLst/>
                <a:latin typeface="+mn-lt"/>
                <a:ea typeface="Times New Roman" panose="02020603050405020304" pitchFamily="18" charset="0"/>
                <a:cs typeface="Times New Roman" panose="02020603050405020304" pitchFamily="18" charset="0"/>
              </a:rPr>
              <a:t>Päihteiden käyttökerrat lisääntyvät</a:t>
            </a:r>
          </a:p>
          <a:p>
            <a:pPr marL="342900" lvl="0" indent="-342900">
              <a:lnSpc>
                <a:spcPct val="120000"/>
              </a:lnSpc>
              <a:spcAft>
                <a:spcPts val="1000"/>
              </a:spcAft>
              <a:buFont typeface="Symbol" panose="05050102010706020507" pitchFamily="18" charset="2"/>
              <a:buChar char=""/>
            </a:pPr>
            <a:r>
              <a:rPr lang="fi-FI" sz="1200" dirty="0">
                <a:effectLst/>
                <a:latin typeface="+mn-lt"/>
                <a:ea typeface="Times New Roman" panose="02020603050405020304" pitchFamily="18" charset="0"/>
                <a:cs typeface="Times New Roman" panose="02020603050405020304" pitchFamily="18" charset="0"/>
              </a:rPr>
              <a:t>Ympärillä olevilla on huoli, mutta nuorella itsellään ei ole huolta päihteiden käytöstä</a:t>
            </a:r>
          </a:p>
          <a:p>
            <a:r>
              <a:rPr lang="fi-FI" sz="1200" dirty="0">
                <a:effectLst/>
                <a:latin typeface="+mn-lt"/>
                <a:ea typeface="Times New Roman" panose="02020603050405020304" pitchFamily="18" charset="0"/>
              </a:rPr>
              <a:t>Nuorella on päihteistä positiivisia ja negatiivisia kokemuksia.</a:t>
            </a:r>
            <a:endParaRPr lang="fi-FI" sz="1200" dirty="0">
              <a:latin typeface="+mn-lt"/>
            </a:endParaRPr>
          </a:p>
        </p:txBody>
      </p:sp>
      <p:sp>
        <p:nvSpPr>
          <p:cNvPr id="6" name="object 2">
            <a:extLst>
              <a:ext uri="{FF2B5EF4-FFF2-40B4-BE49-F238E27FC236}">
                <a16:creationId xmlns:a16="http://schemas.microsoft.com/office/drawing/2014/main" id="{A6210A5E-CE2D-4213-9CB4-503DCDE44370}"/>
              </a:ext>
            </a:extLst>
          </p:cNvPr>
          <p:cNvSpPr txBox="1"/>
          <p:nvPr/>
        </p:nvSpPr>
        <p:spPr>
          <a:xfrm>
            <a:off x="3386317" y="9148563"/>
            <a:ext cx="3298190" cy="302647"/>
          </a:xfrm>
          <a:prstGeom prst="rect">
            <a:avLst/>
          </a:prstGeom>
        </p:spPr>
        <p:txBody>
          <a:bodyPr vert="horz" wrap="square" lIns="0" tIns="12700" rIns="0" bIns="0" rtlCol="0">
            <a:spAutoFit/>
          </a:bodyPr>
          <a:lstStyle/>
          <a:p>
            <a:pPr marR="5080" algn="r">
              <a:lnSpc>
                <a:spcPct val="100000"/>
              </a:lnSpc>
              <a:spcBef>
                <a:spcPts val="100"/>
              </a:spcBef>
            </a:pPr>
            <a:endParaRPr lang="fi-FI" sz="900" b="0" i="0">
              <a:solidFill>
                <a:schemeClr val="bg1"/>
              </a:solidFill>
              <a:effectLst/>
              <a:latin typeface="Times New Roman" panose="02020603050405020304" pitchFamily="18" charset="0"/>
            </a:endParaRPr>
          </a:p>
          <a:p>
            <a:pPr marR="5080" algn="r">
              <a:lnSpc>
                <a:spcPct val="100000"/>
              </a:lnSpc>
              <a:spcBef>
                <a:spcPts val="100"/>
              </a:spcBef>
            </a:pPr>
            <a:r>
              <a:rPr lang="fi-FI" sz="900" b="0" i="0">
                <a:solidFill>
                  <a:schemeClr val="bg1"/>
                </a:solidFill>
                <a:effectLst/>
                <a:latin typeface="Times New Roman" panose="02020603050405020304" pitchFamily="18" charset="0"/>
              </a:rPr>
              <a:t>Pohjois-Karjalan </a:t>
            </a:r>
            <a:r>
              <a:rPr lang="fi-FI" sz="900" b="0" i="0" dirty="0">
                <a:solidFill>
                  <a:schemeClr val="bg1"/>
                </a:solidFill>
                <a:effectLst/>
                <a:latin typeface="Times New Roman" panose="02020603050405020304" pitchFamily="18" charset="0"/>
              </a:rPr>
              <a:t>hyvinvointialue | </a:t>
            </a:r>
            <a:r>
              <a:rPr lang="fi-FI" sz="900" b="0" i="0" dirty="0">
                <a:solidFill>
                  <a:srgbClr val="000000"/>
                </a:solidFill>
                <a:effectLst/>
                <a:latin typeface="Times New Roman" panose="02020603050405020304" pitchFamily="18" charset="0"/>
                <a:hlinkClick r:id="rId2"/>
              </a:rPr>
              <a:t>www.siunsote.fi</a:t>
            </a:r>
            <a:endParaRPr lang="fi-FI" sz="900" b="0" i="0" dirty="0">
              <a:solidFill>
                <a:srgbClr val="000000"/>
              </a:solidFill>
              <a:effectLst/>
              <a:latin typeface="Times New Roman" panose="02020603050405020304" pitchFamily="18" charset="0"/>
            </a:endParaRPr>
          </a:p>
        </p:txBody>
      </p:sp>
      <p:pic>
        <p:nvPicPr>
          <p:cNvPr id="7" name="object 3">
            <a:extLst>
              <a:ext uri="{FF2B5EF4-FFF2-40B4-BE49-F238E27FC236}">
                <a16:creationId xmlns:a16="http://schemas.microsoft.com/office/drawing/2014/main" id="{F7BDE051-F7C0-4D8A-9D49-C942E6E520B4}"/>
              </a:ext>
            </a:extLst>
          </p:cNvPr>
          <p:cNvPicPr/>
          <p:nvPr/>
        </p:nvPicPr>
        <p:blipFill>
          <a:blip r:embed="rId3" cstate="print"/>
          <a:stretch>
            <a:fillRect/>
          </a:stretch>
        </p:blipFill>
        <p:spPr>
          <a:xfrm>
            <a:off x="340118" y="9002039"/>
            <a:ext cx="1038977" cy="600575"/>
          </a:xfrm>
          <a:prstGeom prst="rect">
            <a:avLst/>
          </a:prstGeom>
        </p:spPr>
      </p:pic>
    </p:spTree>
    <p:extLst>
      <p:ext uri="{BB962C8B-B14F-4D97-AF65-F5344CB8AC3E}">
        <p14:creationId xmlns:p14="http://schemas.microsoft.com/office/powerpoint/2010/main" val="3194589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6DCD90C-2C17-4692-A807-E20E1E585CA7}"/>
              </a:ext>
            </a:extLst>
          </p:cNvPr>
          <p:cNvSpPr>
            <a:spLocks noGrp="1"/>
          </p:cNvSpPr>
          <p:nvPr>
            <p:ph type="title"/>
          </p:nvPr>
        </p:nvSpPr>
        <p:spPr>
          <a:xfrm>
            <a:off x="290619" y="666721"/>
            <a:ext cx="5876925" cy="369332"/>
          </a:xfrm>
        </p:spPr>
        <p:txBody>
          <a:bodyPr/>
          <a:lstStyle/>
          <a:p>
            <a:r>
              <a:rPr lang="fi-FI" sz="2400" dirty="0"/>
              <a:t>SUURI HUOLI</a:t>
            </a:r>
          </a:p>
        </p:txBody>
      </p:sp>
      <p:sp>
        <p:nvSpPr>
          <p:cNvPr id="3" name="Tekstin paikkamerkki 2">
            <a:extLst>
              <a:ext uri="{FF2B5EF4-FFF2-40B4-BE49-F238E27FC236}">
                <a16:creationId xmlns:a16="http://schemas.microsoft.com/office/drawing/2014/main" id="{704D13AB-B3E1-4317-AE0E-F4C65CD04B38}"/>
              </a:ext>
            </a:extLst>
          </p:cNvPr>
          <p:cNvSpPr>
            <a:spLocks noGrp="1"/>
          </p:cNvSpPr>
          <p:nvPr>
            <p:ph type="body" idx="1"/>
          </p:nvPr>
        </p:nvSpPr>
        <p:spPr>
          <a:xfrm>
            <a:off x="368047" y="1399490"/>
            <a:ext cx="6489953" cy="2785378"/>
          </a:xfrm>
        </p:spPr>
        <p:txBody>
          <a:bodyPr/>
          <a:lstStyle/>
          <a:p>
            <a:pPr algn="l">
              <a:lnSpc>
                <a:spcPct val="120000"/>
              </a:lnSpc>
              <a:spcBef>
                <a:spcPts val="1200"/>
              </a:spcBef>
              <a:spcAft>
                <a:spcPts val="1000"/>
              </a:spcAft>
            </a:pPr>
            <a:r>
              <a:rPr lang="fi-FI" sz="1200" b="1" dirty="0">
                <a:effectLst/>
              </a:rPr>
              <a:t>13–15-vuotiaat</a:t>
            </a:r>
          </a:p>
          <a:p>
            <a:pPr algn="l">
              <a:lnSpc>
                <a:spcPct val="120000"/>
              </a:lnSpc>
              <a:spcAft>
                <a:spcPts val="1000"/>
              </a:spcAft>
            </a:pPr>
            <a:r>
              <a:rPr lang="fi-FI" sz="1200" dirty="0">
                <a:effectLst/>
              </a:rPr>
              <a:t>Nämä eivät ole normaaliin murrosikään liittyviä toimintoja</a:t>
            </a:r>
          </a:p>
          <a:p>
            <a:pPr marL="342900" lvl="0" indent="-342900" algn="l">
              <a:lnSpc>
                <a:spcPct val="120000"/>
              </a:lnSpc>
              <a:buFont typeface="Symbol" panose="05050102010706020507" pitchFamily="18" charset="2"/>
              <a:buChar char=""/>
            </a:pPr>
            <a:r>
              <a:rPr lang="fi-FI" sz="1200" dirty="0">
                <a:effectLst/>
              </a:rPr>
              <a:t>Nuori odottaa, että pääsee käyttämään päihteitä</a:t>
            </a:r>
          </a:p>
          <a:p>
            <a:pPr marL="342900" lvl="0" indent="-342900" algn="l">
              <a:lnSpc>
                <a:spcPct val="120000"/>
              </a:lnSpc>
              <a:buFont typeface="Symbol" panose="05050102010706020507" pitchFamily="18" charset="2"/>
              <a:buChar char=""/>
            </a:pPr>
            <a:r>
              <a:rPr lang="fi-FI" sz="1200" dirty="0">
                <a:effectLst/>
              </a:rPr>
              <a:t>Kaveriporukassa usein täysi-ikäisiä, jotka hankkivat päihteitä</a:t>
            </a:r>
          </a:p>
          <a:p>
            <a:pPr marL="342900" lvl="0" indent="-342900" algn="l">
              <a:lnSpc>
                <a:spcPct val="120000"/>
              </a:lnSpc>
              <a:buFont typeface="Symbol" panose="05050102010706020507" pitchFamily="18" charset="2"/>
              <a:buChar char=""/>
            </a:pPr>
            <a:r>
              <a:rPr lang="fi-FI" sz="1200" dirty="0">
                <a:effectLst/>
              </a:rPr>
              <a:t>Henkistä tai fyysistä väkivaltaa voi ilmetä itseään ja muita kohtaan (uhkailu, kiristäminen)</a:t>
            </a:r>
          </a:p>
          <a:p>
            <a:pPr marL="342900" lvl="0" indent="-342900" algn="l">
              <a:lnSpc>
                <a:spcPct val="120000"/>
              </a:lnSpc>
              <a:buFont typeface="Symbol" panose="05050102010706020507" pitchFamily="18" charset="2"/>
              <a:buChar char=""/>
            </a:pPr>
            <a:r>
              <a:rPr lang="fi-FI" sz="1200" dirty="0">
                <a:effectLst/>
              </a:rPr>
              <a:t>Nuorella voi olla rikollista toimintaa</a:t>
            </a:r>
          </a:p>
          <a:p>
            <a:pPr marL="342900" lvl="0" indent="-342900" algn="l">
              <a:lnSpc>
                <a:spcPct val="120000"/>
              </a:lnSpc>
              <a:buFont typeface="Symbol" panose="05050102010706020507" pitchFamily="18" charset="2"/>
              <a:buChar char=""/>
            </a:pPr>
            <a:r>
              <a:rPr lang="fi-FI" sz="1200" dirty="0">
                <a:effectLst/>
              </a:rPr>
              <a:t>Nuori ei kykene tai halua käydä koulua</a:t>
            </a:r>
          </a:p>
          <a:p>
            <a:pPr marL="342900" lvl="0" indent="-342900" algn="l">
              <a:lnSpc>
                <a:spcPct val="120000"/>
              </a:lnSpc>
              <a:buFont typeface="Symbol" panose="05050102010706020507" pitchFamily="18" charset="2"/>
              <a:buChar char=""/>
            </a:pPr>
            <a:r>
              <a:rPr lang="fi-FI" sz="1200" dirty="0">
                <a:effectLst/>
              </a:rPr>
              <a:t>Nuori vähättelee ja selittelee omaa päihteiden käyttöään, ei tunnista huolta</a:t>
            </a:r>
          </a:p>
          <a:p>
            <a:pPr marL="342900" indent="-342900" algn="l">
              <a:lnSpc>
                <a:spcPct val="120000"/>
              </a:lnSpc>
              <a:buFont typeface="Symbol" panose="05050102010706020507" pitchFamily="18" charset="2"/>
              <a:buChar char=""/>
            </a:pPr>
            <a:r>
              <a:rPr lang="fi-FI" sz="1200" dirty="0"/>
              <a:t>Vakavat pulmat mielenterveyden kanssa </a:t>
            </a:r>
            <a:endParaRPr lang="fi-FI" sz="1200" dirty="0">
              <a:effectLst/>
            </a:endParaRPr>
          </a:p>
          <a:p>
            <a:pPr marL="342900" lvl="0" indent="-342900" algn="l">
              <a:lnSpc>
                <a:spcPct val="120000"/>
              </a:lnSpc>
              <a:spcAft>
                <a:spcPts val="1000"/>
              </a:spcAft>
              <a:buFont typeface="Symbol" panose="05050102010706020507" pitchFamily="18" charset="2"/>
              <a:buChar char=""/>
            </a:pPr>
            <a:r>
              <a:rPr lang="fi-FI" sz="1200" dirty="0">
                <a:effectLst/>
              </a:rPr>
              <a:t>Päihteiden käyttö ei ole kontrollissa, nuori päätyy muiden autettavaksi</a:t>
            </a:r>
            <a:endParaRPr lang="fi-FI" sz="1200" dirty="0">
              <a:effectLst/>
              <a:ea typeface="Times New Roman" panose="02020603050405020304" pitchFamily="18" charset="0"/>
              <a:cs typeface="Times New Roman" panose="02020603050405020304" pitchFamily="18" charset="0"/>
            </a:endParaRPr>
          </a:p>
          <a:p>
            <a:endParaRPr lang="fi-FI" sz="1200" dirty="0"/>
          </a:p>
        </p:txBody>
      </p:sp>
      <p:sp>
        <p:nvSpPr>
          <p:cNvPr id="5" name="Tekstiruutu 4">
            <a:extLst>
              <a:ext uri="{FF2B5EF4-FFF2-40B4-BE49-F238E27FC236}">
                <a16:creationId xmlns:a16="http://schemas.microsoft.com/office/drawing/2014/main" id="{E3803440-ACD5-4BC3-98F2-858CBD5F114F}"/>
              </a:ext>
            </a:extLst>
          </p:cNvPr>
          <p:cNvSpPr txBox="1"/>
          <p:nvPr/>
        </p:nvSpPr>
        <p:spPr>
          <a:xfrm>
            <a:off x="290619" y="4058139"/>
            <a:ext cx="6522411" cy="4322850"/>
          </a:xfrm>
          <a:prstGeom prst="rect">
            <a:avLst/>
          </a:prstGeom>
          <a:noFill/>
        </p:spPr>
        <p:txBody>
          <a:bodyPr wrap="square">
            <a:spAutoFit/>
          </a:bodyPr>
          <a:lstStyle/>
          <a:p>
            <a:pPr algn="l">
              <a:lnSpc>
                <a:spcPct val="120000"/>
              </a:lnSpc>
              <a:spcBef>
                <a:spcPts val="1200"/>
              </a:spcBef>
              <a:spcAft>
                <a:spcPts val="1000"/>
              </a:spcAft>
            </a:pPr>
            <a:r>
              <a:rPr lang="fi-FI" sz="1200" b="1" dirty="0">
                <a:effectLst/>
                <a:latin typeface="+mn-lt"/>
              </a:rPr>
              <a:t>16–18-vuotiaat</a:t>
            </a:r>
          </a:p>
          <a:p>
            <a:pPr algn="l">
              <a:lnSpc>
                <a:spcPct val="120000"/>
              </a:lnSpc>
              <a:spcAft>
                <a:spcPts val="1000"/>
              </a:spcAft>
            </a:pPr>
            <a:r>
              <a:rPr lang="fi-FI" sz="1200" dirty="0">
                <a:effectLst/>
                <a:latin typeface="+mn-lt"/>
              </a:rPr>
              <a:t>Keskustelussa selviää:</a:t>
            </a:r>
          </a:p>
          <a:p>
            <a:pPr marL="342900" lvl="0" indent="-342900" algn="l">
              <a:lnSpc>
                <a:spcPct val="120000"/>
              </a:lnSpc>
              <a:buFont typeface="Symbol" panose="05050102010706020507" pitchFamily="18" charset="2"/>
              <a:buChar char=""/>
            </a:pPr>
            <a:r>
              <a:rPr lang="fi-FI" sz="1200" dirty="0">
                <a:effectLst/>
                <a:latin typeface="+mn-lt"/>
              </a:rPr>
              <a:t>Päihteiden käyttö viikoittaista</a:t>
            </a:r>
          </a:p>
          <a:p>
            <a:pPr marL="342900" lvl="0" indent="-342900" algn="l">
              <a:lnSpc>
                <a:spcPct val="120000"/>
              </a:lnSpc>
              <a:buFont typeface="Symbol" panose="05050102010706020507" pitchFamily="18" charset="2"/>
              <a:buChar char=""/>
            </a:pPr>
            <a:r>
              <a:rPr lang="fi-FI" sz="1200" dirty="0">
                <a:effectLst/>
                <a:latin typeface="+mn-lt"/>
              </a:rPr>
              <a:t>Päihteiden käytössä pakonomaisuutta</a:t>
            </a:r>
          </a:p>
          <a:p>
            <a:pPr marL="342900" lvl="0" indent="-342900" algn="l">
              <a:lnSpc>
                <a:spcPct val="120000"/>
              </a:lnSpc>
              <a:buFont typeface="Symbol" panose="05050102010706020507" pitchFamily="18" charset="2"/>
              <a:buChar char=""/>
            </a:pPr>
            <a:r>
              <a:rPr lang="fi-FI" sz="1200" dirty="0">
                <a:effectLst/>
                <a:latin typeface="+mn-lt"/>
              </a:rPr>
              <a:t>Aina, kun nuori saa päihteitä, hän käyttää niitä</a:t>
            </a:r>
          </a:p>
          <a:p>
            <a:pPr marL="342900" lvl="0" indent="-342900" algn="l">
              <a:lnSpc>
                <a:spcPct val="120000"/>
              </a:lnSpc>
              <a:buFont typeface="Symbol" panose="05050102010706020507" pitchFamily="18" charset="2"/>
              <a:buChar char=""/>
            </a:pPr>
            <a:r>
              <a:rPr lang="fi-FI" sz="1200" dirty="0">
                <a:effectLst/>
                <a:latin typeface="+mn-lt"/>
              </a:rPr>
              <a:t>Päihteiden käyttö on itsetuhoista (käytös on välinpitämätöntä suhteessa omaan terveyteen tai muihin seurauksiin)</a:t>
            </a:r>
          </a:p>
          <a:p>
            <a:pPr marL="342900" lvl="0" indent="-342900" algn="l">
              <a:lnSpc>
                <a:spcPct val="120000"/>
              </a:lnSpc>
              <a:buFont typeface="Symbol" panose="05050102010706020507" pitchFamily="18" charset="2"/>
              <a:buChar char=""/>
            </a:pPr>
            <a:r>
              <a:rPr lang="fi-FI" sz="1200" dirty="0">
                <a:effectLst/>
                <a:latin typeface="+mn-lt"/>
              </a:rPr>
              <a:t>Nuori kieltää ongelman olemassaolon täysin</a:t>
            </a:r>
          </a:p>
          <a:p>
            <a:pPr marL="342900" lvl="0" indent="-342900" algn="l">
              <a:lnSpc>
                <a:spcPct val="120000"/>
              </a:lnSpc>
              <a:buFont typeface="Symbol" panose="05050102010706020507" pitchFamily="18" charset="2"/>
              <a:buChar char=""/>
            </a:pPr>
            <a:r>
              <a:rPr lang="fi-FI" sz="1200" dirty="0">
                <a:effectLst/>
                <a:latin typeface="+mn-lt"/>
              </a:rPr>
              <a:t>Nuorella on päihteistä positiivisia ja negatiivisia kokemuksia, nuori salaa näitä kokemuksia aikuisilta</a:t>
            </a:r>
          </a:p>
          <a:p>
            <a:pPr marL="342900" lvl="0" indent="-342900" algn="l">
              <a:lnSpc>
                <a:spcPct val="120000"/>
              </a:lnSpc>
              <a:buFont typeface="Symbol" panose="05050102010706020507" pitchFamily="18" charset="2"/>
              <a:buChar char=""/>
            </a:pPr>
            <a:r>
              <a:rPr lang="fi-FI" sz="1200" dirty="0">
                <a:effectLst/>
                <a:latin typeface="+mn-lt"/>
              </a:rPr>
              <a:t>Nuori ei ota vastuuta omista ratkaisuista suhteessa päihteisiin</a:t>
            </a:r>
          </a:p>
          <a:p>
            <a:pPr marL="342900" lvl="0" indent="-342900" algn="l">
              <a:lnSpc>
                <a:spcPct val="120000"/>
              </a:lnSpc>
              <a:buFont typeface="Symbol" panose="05050102010706020507" pitchFamily="18" charset="2"/>
              <a:buChar char=""/>
            </a:pPr>
            <a:r>
              <a:rPr lang="fi-FI" sz="1200" dirty="0">
                <a:effectLst/>
                <a:latin typeface="+mn-lt"/>
              </a:rPr>
              <a:t>Yhteiskunnan ulkopuolelle jääminen tai tippuminen</a:t>
            </a:r>
          </a:p>
          <a:p>
            <a:pPr marL="342900" lvl="0" indent="-342900" algn="l">
              <a:lnSpc>
                <a:spcPct val="120000"/>
              </a:lnSpc>
              <a:buFont typeface="Symbol" panose="05050102010706020507" pitchFamily="18" charset="2"/>
              <a:buChar char=""/>
            </a:pPr>
            <a:r>
              <a:rPr lang="fi-FI" sz="1200" dirty="0">
                <a:effectLst/>
                <a:latin typeface="+mn-lt"/>
              </a:rPr>
              <a:t>Täysi-ikäisenä usein hoidon ulkopuolelle jääminen</a:t>
            </a:r>
          </a:p>
          <a:p>
            <a:pPr marL="342900" lvl="0" indent="-342900" algn="l">
              <a:lnSpc>
                <a:spcPct val="120000"/>
              </a:lnSpc>
              <a:buFont typeface="Symbol" panose="05050102010706020507" pitchFamily="18" charset="2"/>
              <a:buChar char=""/>
            </a:pPr>
            <a:r>
              <a:rPr lang="fi-FI" sz="1200" dirty="0">
                <a:effectLst/>
                <a:latin typeface="+mn-lt"/>
              </a:rPr>
              <a:t>Päihteistä johtuvat ongelmat lisääntyvät esim. ahdistuneisuus- ja paniikkioireilu voimistuvat, päihdepsykoosit mahdollisia</a:t>
            </a:r>
          </a:p>
          <a:p>
            <a:pPr marL="342900" indent="-342900" algn="l">
              <a:lnSpc>
                <a:spcPct val="120000"/>
              </a:lnSpc>
              <a:buFont typeface="Symbol" panose="05050102010706020507" pitchFamily="18" charset="2"/>
              <a:buChar char=""/>
            </a:pPr>
            <a:r>
              <a:rPr lang="fi-FI" sz="1200" dirty="0">
                <a:latin typeface="+mn-lt"/>
                <a:ea typeface="Times New Roman" panose="02020603050405020304" pitchFamily="18" charset="0"/>
                <a:cs typeface="Times New Roman" panose="02020603050405020304" pitchFamily="18" charset="0"/>
              </a:rPr>
              <a:t>Päihteiden sekakäyttöä</a:t>
            </a:r>
          </a:p>
          <a:p>
            <a:pPr marL="342900" indent="-342900" algn="l">
              <a:lnSpc>
                <a:spcPct val="120000"/>
              </a:lnSpc>
              <a:buFont typeface="Symbol" panose="05050102010706020507" pitchFamily="18" charset="2"/>
              <a:buChar char=""/>
            </a:pPr>
            <a:r>
              <a:rPr lang="fi-FI" sz="1200" dirty="0">
                <a:effectLst/>
                <a:latin typeface="+mn-lt"/>
                <a:cs typeface="Times New Roman" panose="02020603050405020304" pitchFamily="18" charset="0"/>
              </a:rPr>
              <a:t>Nuo</a:t>
            </a:r>
            <a:r>
              <a:rPr lang="fi-FI" sz="1200" dirty="0">
                <a:latin typeface="+mn-lt"/>
                <a:cs typeface="Times New Roman" panose="02020603050405020304" pitchFamily="18" charset="0"/>
              </a:rPr>
              <a:t>ri päätyy muiden autettavaksi esimerkiksi yhteispäivystykseen päihtymyksen myötä</a:t>
            </a:r>
            <a:endParaRPr lang="fi-FI" sz="1200" dirty="0">
              <a:effectLst/>
              <a:latin typeface="+mn-lt"/>
            </a:endParaRPr>
          </a:p>
          <a:p>
            <a:pPr marL="342900" lvl="0" indent="-342900" algn="l">
              <a:lnSpc>
                <a:spcPct val="120000"/>
              </a:lnSpc>
              <a:spcAft>
                <a:spcPts val="1000"/>
              </a:spcAft>
              <a:buFont typeface="Symbol" panose="05050102010706020507" pitchFamily="18" charset="2"/>
              <a:buChar char=""/>
            </a:pPr>
            <a:r>
              <a:rPr lang="fi-FI" sz="1200" dirty="0">
                <a:effectLst/>
                <a:latin typeface="+mn-lt"/>
              </a:rPr>
              <a:t>Mielenterveyden ja päihdeongelman hoidon tarve</a:t>
            </a:r>
          </a:p>
        </p:txBody>
      </p:sp>
      <p:sp>
        <p:nvSpPr>
          <p:cNvPr id="6" name="object 2">
            <a:extLst>
              <a:ext uri="{FF2B5EF4-FFF2-40B4-BE49-F238E27FC236}">
                <a16:creationId xmlns:a16="http://schemas.microsoft.com/office/drawing/2014/main" id="{A445D6D8-3D40-4990-981F-89C10084BF18}"/>
              </a:ext>
            </a:extLst>
          </p:cNvPr>
          <p:cNvSpPr txBox="1"/>
          <p:nvPr/>
        </p:nvSpPr>
        <p:spPr>
          <a:xfrm>
            <a:off x="3386317" y="9148563"/>
            <a:ext cx="3298190" cy="302647"/>
          </a:xfrm>
          <a:prstGeom prst="rect">
            <a:avLst/>
          </a:prstGeom>
        </p:spPr>
        <p:txBody>
          <a:bodyPr vert="horz" wrap="square" lIns="0" tIns="12700" rIns="0" bIns="0" rtlCol="0">
            <a:spAutoFit/>
          </a:bodyPr>
          <a:lstStyle/>
          <a:p>
            <a:pPr marR="5080" algn="r">
              <a:lnSpc>
                <a:spcPct val="100000"/>
              </a:lnSpc>
              <a:spcBef>
                <a:spcPts val="100"/>
              </a:spcBef>
            </a:pPr>
            <a:endParaRPr lang="fi-FI" sz="900" b="0" i="0">
              <a:solidFill>
                <a:schemeClr val="bg1"/>
              </a:solidFill>
              <a:effectLst/>
              <a:latin typeface="Times New Roman" panose="02020603050405020304" pitchFamily="18" charset="0"/>
            </a:endParaRPr>
          </a:p>
          <a:p>
            <a:pPr marR="5080" algn="r">
              <a:lnSpc>
                <a:spcPct val="100000"/>
              </a:lnSpc>
              <a:spcBef>
                <a:spcPts val="100"/>
              </a:spcBef>
            </a:pPr>
            <a:r>
              <a:rPr lang="fi-FI" sz="900" b="0" i="0">
                <a:solidFill>
                  <a:schemeClr val="bg1"/>
                </a:solidFill>
                <a:effectLst/>
                <a:latin typeface="Times New Roman" panose="02020603050405020304" pitchFamily="18" charset="0"/>
              </a:rPr>
              <a:t>Pohjois-Karjalan </a:t>
            </a:r>
            <a:r>
              <a:rPr lang="fi-FI" sz="900" b="0" i="0" dirty="0">
                <a:solidFill>
                  <a:schemeClr val="bg1"/>
                </a:solidFill>
                <a:effectLst/>
                <a:latin typeface="Times New Roman" panose="02020603050405020304" pitchFamily="18" charset="0"/>
              </a:rPr>
              <a:t>hyvinvointialue | </a:t>
            </a:r>
            <a:r>
              <a:rPr lang="fi-FI" sz="900" b="0" i="0" dirty="0">
                <a:solidFill>
                  <a:srgbClr val="000000"/>
                </a:solidFill>
                <a:effectLst/>
                <a:latin typeface="Times New Roman" panose="02020603050405020304" pitchFamily="18" charset="0"/>
                <a:hlinkClick r:id="rId2"/>
              </a:rPr>
              <a:t>www.siunsote.fi</a:t>
            </a:r>
            <a:endParaRPr lang="fi-FI" sz="900" b="0" i="0" dirty="0">
              <a:solidFill>
                <a:srgbClr val="000000"/>
              </a:solidFill>
              <a:effectLst/>
              <a:latin typeface="Times New Roman" panose="02020603050405020304" pitchFamily="18" charset="0"/>
            </a:endParaRPr>
          </a:p>
        </p:txBody>
      </p:sp>
      <p:pic>
        <p:nvPicPr>
          <p:cNvPr id="7" name="object 3">
            <a:extLst>
              <a:ext uri="{FF2B5EF4-FFF2-40B4-BE49-F238E27FC236}">
                <a16:creationId xmlns:a16="http://schemas.microsoft.com/office/drawing/2014/main" id="{34F3567C-1179-4994-8692-2F04CA298FC6}"/>
              </a:ext>
            </a:extLst>
          </p:cNvPr>
          <p:cNvPicPr/>
          <p:nvPr/>
        </p:nvPicPr>
        <p:blipFill>
          <a:blip r:embed="rId3" cstate="print"/>
          <a:stretch>
            <a:fillRect/>
          </a:stretch>
        </p:blipFill>
        <p:spPr>
          <a:xfrm>
            <a:off x="340118" y="9002039"/>
            <a:ext cx="1038977" cy="600575"/>
          </a:xfrm>
          <a:prstGeom prst="rect">
            <a:avLst/>
          </a:prstGeom>
        </p:spPr>
      </p:pic>
    </p:spTree>
    <p:extLst>
      <p:ext uri="{BB962C8B-B14F-4D97-AF65-F5344CB8AC3E}">
        <p14:creationId xmlns:p14="http://schemas.microsoft.com/office/powerpoint/2010/main" val="3553841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B1F793D-8DCF-4433-8FDD-821C5BDB1430}"/>
              </a:ext>
            </a:extLst>
          </p:cNvPr>
          <p:cNvSpPr>
            <a:spLocks noGrp="1"/>
          </p:cNvSpPr>
          <p:nvPr>
            <p:ph type="title"/>
          </p:nvPr>
        </p:nvSpPr>
        <p:spPr>
          <a:xfrm>
            <a:off x="308919" y="228363"/>
            <a:ext cx="5876925" cy="369332"/>
          </a:xfrm>
        </p:spPr>
        <p:txBody>
          <a:bodyPr/>
          <a:lstStyle/>
          <a:p>
            <a:r>
              <a:rPr lang="fi-FI" sz="2400" dirty="0">
                <a:effectLst/>
              </a:rPr>
              <a:t>TOIMENPIDE /TOTEUTTAJA </a:t>
            </a:r>
            <a:r>
              <a:rPr lang="fi-FI" sz="1400" dirty="0">
                <a:effectLst/>
              </a:rPr>
              <a:t>(yhteystietoja esitteen lopussa)</a:t>
            </a:r>
            <a:endParaRPr lang="fi-FI" sz="1400" dirty="0"/>
          </a:p>
        </p:txBody>
      </p:sp>
      <p:sp>
        <p:nvSpPr>
          <p:cNvPr id="3" name="Tekstin paikkamerkki 2">
            <a:extLst>
              <a:ext uri="{FF2B5EF4-FFF2-40B4-BE49-F238E27FC236}">
                <a16:creationId xmlns:a16="http://schemas.microsoft.com/office/drawing/2014/main" id="{BE03C656-D055-4454-B1FE-6A681B205765}"/>
              </a:ext>
            </a:extLst>
          </p:cNvPr>
          <p:cNvSpPr>
            <a:spLocks noGrp="1"/>
          </p:cNvSpPr>
          <p:nvPr>
            <p:ph type="body" idx="1"/>
          </p:nvPr>
        </p:nvSpPr>
        <p:spPr>
          <a:xfrm>
            <a:off x="368047" y="612384"/>
            <a:ext cx="6489953" cy="2970044"/>
          </a:xfrm>
        </p:spPr>
        <p:txBody>
          <a:bodyPr/>
          <a:lstStyle/>
          <a:p>
            <a:pPr algn="l">
              <a:spcAft>
                <a:spcPts val="1000"/>
              </a:spcAft>
            </a:pPr>
            <a:r>
              <a:rPr lang="fi-FI" sz="1200" b="1" dirty="0">
                <a:effectLst/>
              </a:rPr>
              <a:t>Lievä huoli (13–15 ja 16–18-vuotiaat)</a:t>
            </a:r>
          </a:p>
          <a:p>
            <a:pPr marL="342900" lvl="0" indent="-342900" algn="l">
              <a:buFont typeface="Symbol" panose="05050102010706020507" pitchFamily="18" charset="2"/>
              <a:buChar char=""/>
            </a:pPr>
            <a:r>
              <a:rPr lang="fi-FI" sz="1200" dirty="0">
                <a:effectLst/>
              </a:rPr>
              <a:t>Vanhempi</a:t>
            </a:r>
          </a:p>
          <a:p>
            <a:pPr marL="342900" lvl="0" indent="-342900" algn="l">
              <a:buFont typeface="Symbol" panose="05050102010706020507" pitchFamily="18" charset="2"/>
              <a:buChar char=""/>
            </a:pPr>
            <a:r>
              <a:rPr lang="fi-FI" sz="1200" dirty="0">
                <a:effectLst/>
              </a:rPr>
              <a:t>Opettaja </a:t>
            </a:r>
          </a:p>
          <a:p>
            <a:pPr marL="342900" lvl="0" indent="-342900" algn="l">
              <a:buFont typeface="Symbol" panose="05050102010706020507" pitchFamily="18" charset="2"/>
              <a:buChar char=""/>
            </a:pPr>
            <a:r>
              <a:rPr lang="fi-FI" sz="1200" dirty="0">
                <a:effectLst/>
              </a:rPr>
              <a:t>Kuraattori</a:t>
            </a:r>
          </a:p>
          <a:p>
            <a:pPr marL="342900" lvl="0" indent="-342900" algn="l">
              <a:buFont typeface="Symbol" panose="05050102010706020507" pitchFamily="18" charset="2"/>
              <a:buChar char=""/>
            </a:pPr>
            <a:r>
              <a:rPr lang="fi-FI" sz="1200" dirty="0">
                <a:effectLst/>
              </a:rPr>
              <a:t>Aikuisen käymä huolikeskustelu nuoren kanssa</a:t>
            </a:r>
          </a:p>
          <a:p>
            <a:pPr marL="742950" lvl="1" indent="-285750" algn="l">
              <a:buFont typeface="Courier New" panose="02070309020205020404" pitchFamily="49" charset="0"/>
              <a:buChar char="o"/>
            </a:pPr>
            <a:r>
              <a:rPr lang="fi-FI" sz="1200" dirty="0">
                <a:effectLst/>
              </a:rPr>
              <a:t>Huolen ilmaiseminen</a:t>
            </a:r>
          </a:p>
          <a:p>
            <a:pPr marL="742950" lvl="1" indent="-285750" algn="l">
              <a:buFont typeface="Courier New" panose="02070309020205020404" pitchFamily="49" charset="0"/>
              <a:buChar char="o"/>
            </a:pPr>
            <a:r>
              <a:rPr lang="fi-FI" sz="1200" dirty="0">
                <a:effectLst/>
              </a:rPr>
              <a:t>Päihteiden käyttöön suhtaudutaan vakavasti</a:t>
            </a:r>
          </a:p>
          <a:p>
            <a:pPr marL="742950" lvl="1" indent="-285750" algn="l">
              <a:spcAft>
                <a:spcPts val="1000"/>
              </a:spcAft>
              <a:buFont typeface="Courier New" panose="02070309020205020404" pitchFamily="49" charset="0"/>
              <a:buChar char="o"/>
            </a:pPr>
            <a:r>
              <a:rPr lang="fi-FI" sz="1200" dirty="0">
                <a:effectLst/>
              </a:rPr>
              <a:t>Tilanteen auki puhuminen, mielialan kartoitus, seuranta</a:t>
            </a:r>
          </a:p>
          <a:p>
            <a:pPr algn="l">
              <a:spcAft>
                <a:spcPts val="1000"/>
              </a:spcAft>
            </a:pPr>
            <a:r>
              <a:rPr lang="fi-FI" sz="1200" b="1" dirty="0">
                <a:effectLst/>
              </a:rPr>
              <a:t>Tuntuva huoli (13–15-vuotiaat)</a:t>
            </a:r>
          </a:p>
          <a:p>
            <a:pPr marL="342900" lvl="0" indent="-342900" algn="l">
              <a:buFont typeface="Symbol" panose="05050102010706020507" pitchFamily="18" charset="2"/>
              <a:buChar char=""/>
            </a:pPr>
            <a:r>
              <a:rPr lang="fi-FI" sz="1200" dirty="0">
                <a:effectLst/>
              </a:rPr>
              <a:t>Keskustelu yhteistyössä vanhempien, opettajan ja opiskeluhuollon kanssa</a:t>
            </a:r>
          </a:p>
          <a:p>
            <a:pPr marL="342900" lvl="0" indent="-342900" algn="l">
              <a:buFont typeface="Symbol" panose="05050102010706020507" pitchFamily="18" charset="2"/>
              <a:buChar char=""/>
            </a:pPr>
            <a:r>
              <a:rPr lang="fi-FI" sz="1200" dirty="0">
                <a:effectLst/>
              </a:rPr>
              <a:t>Alkoholin käytön kartoitus</a:t>
            </a:r>
          </a:p>
          <a:p>
            <a:pPr marL="342900" lvl="0" indent="-342900" algn="l">
              <a:buFont typeface="Symbol" panose="05050102010706020507" pitchFamily="18" charset="2"/>
              <a:buChar char=""/>
            </a:pPr>
            <a:r>
              <a:rPr lang="fi-FI" sz="1200" dirty="0">
                <a:effectLst/>
              </a:rPr>
              <a:t>Mielialan kartoitus</a:t>
            </a:r>
          </a:p>
          <a:p>
            <a:pPr marL="342900" lvl="0" indent="-342900" algn="l">
              <a:buFont typeface="Symbol" panose="05050102010706020507" pitchFamily="18" charset="2"/>
              <a:buChar char=""/>
            </a:pPr>
            <a:r>
              <a:rPr lang="fi-FI" sz="1200" dirty="0">
                <a:effectLst/>
              </a:rPr>
              <a:t>Muutossuunnitelman tekeminen ja seuranta 1-2 viikon välein</a:t>
            </a:r>
          </a:p>
          <a:p>
            <a:pPr marL="342900" lvl="0" indent="-342900" algn="l">
              <a:spcAft>
                <a:spcPts val="1000"/>
              </a:spcAft>
              <a:buFont typeface="Symbol" panose="05050102010706020507" pitchFamily="18" charset="2"/>
              <a:buChar char=""/>
            </a:pPr>
            <a:r>
              <a:rPr lang="fi-FI" sz="1200" dirty="0">
                <a:effectLst/>
              </a:rPr>
              <a:t>Lastensuojelutarpeen arvio </a:t>
            </a:r>
            <a:endParaRPr lang="fi-FI" sz="1200" dirty="0">
              <a:effectLst/>
              <a:ea typeface="Times New Roman" panose="02020603050405020304" pitchFamily="18" charset="0"/>
              <a:cs typeface="Times New Roman" panose="02020603050405020304" pitchFamily="18" charset="0"/>
            </a:endParaRPr>
          </a:p>
        </p:txBody>
      </p:sp>
      <p:sp>
        <p:nvSpPr>
          <p:cNvPr id="5" name="Tekstiruutu 4">
            <a:extLst>
              <a:ext uri="{FF2B5EF4-FFF2-40B4-BE49-F238E27FC236}">
                <a16:creationId xmlns:a16="http://schemas.microsoft.com/office/drawing/2014/main" id="{9D5978D3-9223-4527-ACE6-099B3AA3FFB2}"/>
              </a:ext>
            </a:extLst>
          </p:cNvPr>
          <p:cNvSpPr txBox="1"/>
          <p:nvPr/>
        </p:nvSpPr>
        <p:spPr>
          <a:xfrm>
            <a:off x="308919" y="3584600"/>
            <a:ext cx="6489953" cy="3985706"/>
          </a:xfrm>
          <a:prstGeom prst="rect">
            <a:avLst/>
          </a:prstGeom>
          <a:noFill/>
        </p:spPr>
        <p:txBody>
          <a:bodyPr wrap="square">
            <a:spAutoFit/>
          </a:bodyPr>
          <a:lstStyle/>
          <a:p>
            <a:pPr marL="0" marR="0" lvl="0" indent="0" algn="l" defTabSz="914400" eaLnBrk="1" fontAlgn="auto" latinLnBrk="0" hangingPunct="1">
              <a:spcBef>
                <a:spcPts val="0"/>
              </a:spcBef>
              <a:spcAft>
                <a:spcPts val="1000"/>
              </a:spcAft>
              <a:buClrTx/>
              <a:buSzTx/>
              <a:buFontTx/>
              <a:buNone/>
              <a:tabLst/>
              <a:defRPr/>
            </a:pPr>
            <a:r>
              <a:rPr kumimoji="0" lang="fi-FI" sz="1200" b="1" i="0" u="none" strike="noStrike" kern="0" cap="none" spc="0" normalizeH="0" baseline="0" noProof="0" dirty="0">
                <a:ln>
                  <a:noFill/>
                </a:ln>
                <a:solidFill>
                  <a:prstClr val="black"/>
                </a:solidFill>
                <a:effectLst/>
                <a:uLnTx/>
                <a:uFillTx/>
                <a:latin typeface="Calibri"/>
                <a:ea typeface="+mn-ea"/>
                <a:cs typeface="+mn-cs"/>
              </a:rPr>
              <a:t>Tuntuva huoli (16–18-vuotiaat)</a:t>
            </a:r>
          </a:p>
          <a:p>
            <a:pPr marL="342900" marR="0" lvl="0" indent="-342900" algn="l" defTabSz="914400" eaLnBrk="1" fontAlgn="auto" latinLnBrk="0" hangingPunct="1">
              <a:spcBef>
                <a:spcPts val="0"/>
              </a:spcBef>
              <a:spcAft>
                <a:spcPts val="0"/>
              </a:spcAft>
              <a:buClrTx/>
              <a:buSzTx/>
              <a:buFont typeface="Symbol" panose="05050102010706020507" pitchFamily="18" charset="2"/>
              <a:buChar char=""/>
              <a:tabLst/>
              <a:defRPr/>
            </a:pPr>
            <a:r>
              <a:rPr kumimoji="0" lang="fi-FI" sz="1200" b="0" i="0" u="none" strike="noStrike" kern="0" cap="none" spc="0" normalizeH="0" baseline="0" noProof="0" dirty="0">
                <a:ln>
                  <a:noFill/>
                </a:ln>
                <a:solidFill>
                  <a:prstClr val="black"/>
                </a:solidFill>
                <a:effectLst/>
                <a:uLnTx/>
                <a:uFillTx/>
                <a:latin typeface="Calibri"/>
                <a:ea typeface="+mn-ea"/>
                <a:cs typeface="+mn-cs"/>
              </a:rPr>
              <a:t>Huolikeskustelu yhteistyössä vanhempien ja kouluhenkilökunnan kanssa</a:t>
            </a:r>
          </a:p>
          <a:p>
            <a:pPr marL="342900" marR="0" lvl="0" indent="-342900" algn="l" defTabSz="914400" eaLnBrk="1" fontAlgn="auto" latinLnBrk="0" hangingPunct="1">
              <a:spcBef>
                <a:spcPts val="0"/>
              </a:spcBef>
              <a:spcAft>
                <a:spcPts val="0"/>
              </a:spcAft>
              <a:buClrTx/>
              <a:buSzTx/>
              <a:buFont typeface="Symbol" panose="05050102010706020507" pitchFamily="18" charset="2"/>
              <a:buChar char=""/>
              <a:tabLst/>
              <a:defRPr/>
            </a:pPr>
            <a:r>
              <a:rPr kumimoji="0" lang="fi-FI" sz="1200" b="0" i="0" u="none" strike="noStrike" kern="0" cap="none" spc="0" normalizeH="0" baseline="0" noProof="0" dirty="0">
                <a:ln>
                  <a:noFill/>
                </a:ln>
                <a:solidFill>
                  <a:prstClr val="black"/>
                </a:solidFill>
                <a:effectLst/>
                <a:uLnTx/>
                <a:uFillTx/>
                <a:latin typeface="Calibri"/>
                <a:ea typeface="+mn-ea"/>
                <a:cs typeface="+mn-cs"/>
              </a:rPr>
              <a:t>Oikean tiedon antaminen päihteistä ja niiden haitoista (mini-interventio)</a:t>
            </a:r>
          </a:p>
          <a:p>
            <a:pPr marL="342900" marR="0" lvl="0" indent="-342900" algn="l" defTabSz="914400" eaLnBrk="1" fontAlgn="auto" latinLnBrk="0" hangingPunct="1">
              <a:spcBef>
                <a:spcPts val="0"/>
              </a:spcBef>
              <a:spcAft>
                <a:spcPts val="0"/>
              </a:spcAft>
              <a:buClrTx/>
              <a:buSzTx/>
              <a:buFont typeface="Symbol" panose="05050102010706020507" pitchFamily="18" charset="2"/>
              <a:buChar char=""/>
              <a:tabLst/>
              <a:defRPr/>
            </a:pPr>
            <a:r>
              <a:rPr kumimoji="0" lang="fi-FI" sz="1200" b="0" i="0" u="none" strike="noStrike" kern="0" cap="none" spc="0" normalizeH="0" baseline="0" noProof="0" dirty="0">
                <a:ln>
                  <a:noFill/>
                </a:ln>
                <a:solidFill>
                  <a:prstClr val="black"/>
                </a:solidFill>
                <a:effectLst/>
                <a:uLnTx/>
                <a:uFillTx/>
                <a:latin typeface="Calibri"/>
                <a:ea typeface="+mn-ea"/>
                <a:cs typeface="+mn-cs"/>
              </a:rPr>
              <a:t>Alkoholin käytön kartoitus</a:t>
            </a:r>
          </a:p>
          <a:p>
            <a:pPr marL="342900" marR="0" lvl="0" indent="-342900" algn="l" defTabSz="914400" eaLnBrk="1" fontAlgn="auto" latinLnBrk="0" hangingPunct="1">
              <a:spcBef>
                <a:spcPts val="0"/>
              </a:spcBef>
              <a:spcAft>
                <a:spcPts val="0"/>
              </a:spcAft>
              <a:buClrTx/>
              <a:buSzTx/>
              <a:buFont typeface="Symbol" panose="05050102010706020507" pitchFamily="18" charset="2"/>
              <a:buChar char=""/>
              <a:tabLst/>
              <a:defRPr/>
            </a:pPr>
            <a:r>
              <a:rPr kumimoji="0" lang="fi-FI" sz="1200" b="0" i="0" u="none" strike="noStrike" kern="0" cap="none" spc="0" normalizeH="0" baseline="0" noProof="0" dirty="0">
                <a:ln>
                  <a:noFill/>
                </a:ln>
                <a:solidFill>
                  <a:prstClr val="black"/>
                </a:solidFill>
                <a:effectLst/>
                <a:uLnTx/>
                <a:uFillTx/>
                <a:latin typeface="Calibri"/>
                <a:ea typeface="+mn-ea"/>
                <a:cs typeface="+mn-cs"/>
              </a:rPr>
              <a:t>Nuoren mielialan kartoitus</a:t>
            </a:r>
          </a:p>
          <a:p>
            <a:pPr marL="342900" marR="0" lvl="0" indent="-342900" algn="l" defTabSz="914400" eaLnBrk="1" fontAlgn="auto" latinLnBrk="0" hangingPunct="1">
              <a:spcBef>
                <a:spcPts val="0"/>
              </a:spcBef>
              <a:spcAft>
                <a:spcPts val="0"/>
              </a:spcAft>
              <a:buClrTx/>
              <a:buSzTx/>
              <a:buFont typeface="Symbol" panose="05050102010706020507" pitchFamily="18" charset="2"/>
              <a:buChar char=""/>
              <a:tabLst/>
              <a:defRPr/>
            </a:pPr>
            <a:r>
              <a:rPr kumimoji="0" lang="fi-FI" sz="1200" b="0" i="0" u="none" strike="noStrike" kern="0" cap="none" spc="0" normalizeH="0" baseline="0" noProof="0" dirty="0">
                <a:ln>
                  <a:noFill/>
                </a:ln>
                <a:solidFill>
                  <a:prstClr val="black"/>
                </a:solidFill>
                <a:effectLst/>
                <a:uLnTx/>
                <a:uFillTx/>
                <a:latin typeface="Calibri"/>
                <a:ea typeface="+mn-ea"/>
                <a:cs typeface="+mn-cs"/>
              </a:rPr>
              <a:t>Muutossuunnitelman tekeminen ja seuranta 1-2 viikon välein</a:t>
            </a:r>
          </a:p>
          <a:p>
            <a:pPr marL="342900" marR="0" lvl="0" indent="-342900" algn="l" defTabSz="914400" eaLnBrk="1" fontAlgn="auto" latinLnBrk="0" hangingPunct="1">
              <a:spcBef>
                <a:spcPts val="0"/>
              </a:spcBef>
              <a:spcAft>
                <a:spcPts val="0"/>
              </a:spcAft>
              <a:buClrTx/>
              <a:buSzTx/>
              <a:buFont typeface="Symbol" panose="05050102010706020507" pitchFamily="18" charset="2"/>
              <a:buChar char=""/>
              <a:tabLst/>
              <a:defRPr/>
            </a:pPr>
            <a:r>
              <a:rPr kumimoji="0" lang="fi-FI" sz="1200" b="0" i="0" u="none" strike="noStrike" kern="0" cap="none" spc="0" normalizeH="0" baseline="0" noProof="0" dirty="0">
                <a:ln>
                  <a:noFill/>
                </a:ln>
                <a:solidFill>
                  <a:prstClr val="black"/>
                </a:solidFill>
                <a:effectLst/>
                <a:uLnTx/>
                <a:uFillTx/>
                <a:latin typeface="Calibri"/>
                <a:ea typeface="+mn-ea"/>
                <a:cs typeface="+mn-cs"/>
              </a:rPr>
              <a:t>Lastensuojelulliset toimenpiteet, yhteys lastensuojeluun</a:t>
            </a:r>
          </a:p>
          <a:p>
            <a:pPr marL="342900" marR="0" lvl="0" indent="-342900" algn="l" defTabSz="914400" eaLnBrk="1" fontAlgn="auto" latinLnBrk="0" hangingPunct="1">
              <a:spcBef>
                <a:spcPts val="0"/>
              </a:spcBef>
              <a:spcAft>
                <a:spcPts val="0"/>
              </a:spcAft>
              <a:buClrTx/>
              <a:buSzTx/>
              <a:buFont typeface="Symbol" panose="05050102010706020507" pitchFamily="18" charset="2"/>
              <a:buChar char=""/>
              <a:tabLst/>
              <a:defRPr/>
            </a:pPr>
            <a:r>
              <a:rPr kumimoji="0" lang="fi-FI" sz="1200" b="0" i="0" u="none" strike="noStrike" kern="0" cap="none" spc="0" normalizeH="0" baseline="0" noProof="0" dirty="0">
                <a:ln>
                  <a:noFill/>
                </a:ln>
                <a:solidFill>
                  <a:prstClr val="black"/>
                </a:solidFill>
                <a:effectLst/>
                <a:uLnTx/>
                <a:uFillTx/>
                <a:latin typeface="Calibri"/>
                <a:ea typeface="+mn-ea"/>
                <a:cs typeface="+mn-cs"/>
              </a:rPr>
              <a:t>Yhteydenotto ja hoitosuhde mielenterveys- ja päihdehoitajalle (yhteys hoitokoordinaattorin kautta)</a:t>
            </a:r>
          </a:p>
          <a:p>
            <a:pPr marL="342900" marR="0" lvl="0" indent="-342900" algn="l" defTabSz="914400" eaLnBrk="1" fontAlgn="auto" latinLnBrk="0" hangingPunct="1">
              <a:spcBef>
                <a:spcPts val="0"/>
              </a:spcBef>
              <a:spcAft>
                <a:spcPts val="1000"/>
              </a:spcAft>
              <a:buClrTx/>
              <a:buSzTx/>
              <a:buFont typeface="Symbol" panose="05050102010706020507" pitchFamily="18" charset="2"/>
              <a:buChar char=""/>
              <a:tabLst/>
              <a:defRPr/>
            </a:pPr>
            <a:r>
              <a:rPr kumimoji="0" lang="fi-FI" sz="1200" b="0" i="0" u="none" strike="noStrike" kern="0" cap="none" spc="0" normalizeH="0" baseline="0" noProof="0" dirty="0">
                <a:ln>
                  <a:noFill/>
                </a:ln>
                <a:solidFill>
                  <a:prstClr val="black"/>
                </a:solidFill>
                <a:effectLst/>
                <a:uLnTx/>
                <a:uFillTx/>
                <a:latin typeface="Calibri"/>
                <a:ea typeface="+mn-ea"/>
                <a:cs typeface="+mn-cs"/>
              </a:rPr>
              <a:t>Mielialakysymyksissä alaikäisille perheneuvola</a:t>
            </a:r>
          </a:p>
          <a:p>
            <a:pPr marL="0" marR="0" lvl="0" indent="0" algn="l" defTabSz="914400" eaLnBrk="1" fontAlgn="auto" latinLnBrk="0" hangingPunct="1">
              <a:spcBef>
                <a:spcPts val="0"/>
              </a:spcBef>
              <a:spcAft>
                <a:spcPts val="1000"/>
              </a:spcAft>
              <a:buClrTx/>
              <a:buSzTx/>
              <a:buFontTx/>
              <a:buNone/>
              <a:tabLst/>
              <a:defRPr/>
            </a:pPr>
            <a:r>
              <a:rPr kumimoji="0" lang="fi-FI" sz="1200" b="1" i="0" u="none" strike="noStrike" kern="0" cap="none" spc="0" normalizeH="0" baseline="0" noProof="0" dirty="0">
                <a:ln>
                  <a:noFill/>
                </a:ln>
                <a:solidFill>
                  <a:prstClr val="black"/>
                </a:solidFill>
                <a:effectLst/>
                <a:uLnTx/>
                <a:uFillTx/>
                <a:latin typeface="Calibri"/>
                <a:ea typeface="+mn-ea"/>
                <a:cs typeface="+mn-cs"/>
              </a:rPr>
              <a:t>Suuri huoli (13–15-vuotiaat)</a:t>
            </a:r>
          </a:p>
          <a:p>
            <a:pPr marL="342900" marR="0" lvl="0" indent="-342900" algn="l" defTabSz="914400" eaLnBrk="1" fontAlgn="auto" latinLnBrk="0" hangingPunct="1">
              <a:spcBef>
                <a:spcPts val="0"/>
              </a:spcBef>
              <a:spcAft>
                <a:spcPts val="0"/>
              </a:spcAft>
              <a:buClrTx/>
              <a:buSzTx/>
              <a:buFont typeface="Symbol" panose="05050102010706020507" pitchFamily="18" charset="2"/>
              <a:buChar char=""/>
              <a:tabLst/>
              <a:defRPr/>
            </a:pPr>
            <a:r>
              <a:rPr kumimoji="0" lang="fi-FI" sz="1200" b="0" i="0" u="none" strike="noStrike" kern="0" cap="none" spc="0" normalizeH="0" baseline="0" noProof="0" dirty="0">
                <a:ln>
                  <a:noFill/>
                </a:ln>
                <a:solidFill>
                  <a:prstClr val="black"/>
                </a:solidFill>
                <a:effectLst/>
                <a:uLnTx/>
                <a:uFillTx/>
                <a:latin typeface="Calibri"/>
                <a:ea typeface="+mn-ea"/>
                <a:cs typeface="+mn-cs"/>
              </a:rPr>
              <a:t>Tiivis yhteistyöverkosto</a:t>
            </a:r>
          </a:p>
          <a:p>
            <a:pPr marL="742950" marR="0" lvl="1" indent="-285750" algn="l" defTabSz="914400" eaLnBrk="1" fontAlgn="auto" latinLnBrk="0" hangingPunct="1">
              <a:spcBef>
                <a:spcPts val="0"/>
              </a:spcBef>
              <a:spcAft>
                <a:spcPts val="0"/>
              </a:spcAft>
              <a:buClrTx/>
              <a:buSzTx/>
              <a:buFont typeface="Courier New" panose="02070309020205020404" pitchFamily="49" charset="0"/>
              <a:buChar char="o"/>
              <a:tabLst/>
              <a:defRPr/>
            </a:pPr>
            <a:r>
              <a:rPr kumimoji="0" lang="fi-FI" sz="1200" b="0" i="0" u="none" strike="noStrike" kern="0" cap="none" spc="0" normalizeH="0" baseline="0" noProof="0" dirty="0">
                <a:ln>
                  <a:noFill/>
                </a:ln>
                <a:solidFill>
                  <a:sysClr val="windowText" lastClr="000000"/>
                </a:solidFill>
                <a:effectLst/>
                <a:uLnTx/>
                <a:uFillTx/>
                <a:latin typeface="Calibri"/>
                <a:ea typeface="+mn-ea"/>
                <a:cs typeface="+mn-cs"/>
              </a:rPr>
              <a:t>Vanhemmat</a:t>
            </a:r>
          </a:p>
          <a:p>
            <a:pPr marL="742950" marR="0" lvl="1" indent="-285750" algn="l" defTabSz="914400" eaLnBrk="1" fontAlgn="auto" latinLnBrk="0" hangingPunct="1">
              <a:spcBef>
                <a:spcPts val="0"/>
              </a:spcBef>
              <a:spcAft>
                <a:spcPts val="0"/>
              </a:spcAft>
              <a:buClrTx/>
              <a:buSzTx/>
              <a:buFont typeface="Courier New" panose="02070309020205020404" pitchFamily="49" charset="0"/>
              <a:buChar char="o"/>
              <a:tabLst/>
              <a:defRPr/>
            </a:pPr>
            <a:r>
              <a:rPr kumimoji="0" lang="fi-FI" sz="1200" b="0" i="0" u="none" strike="noStrike" kern="0" cap="none" spc="0" normalizeH="0" baseline="0" noProof="0" dirty="0">
                <a:ln>
                  <a:noFill/>
                </a:ln>
                <a:solidFill>
                  <a:sysClr val="windowText" lastClr="000000"/>
                </a:solidFill>
                <a:effectLst/>
                <a:uLnTx/>
                <a:uFillTx/>
                <a:latin typeface="Calibri"/>
                <a:ea typeface="+mn-ea"/>
                <a:cs typeface="+mn-cs"/>
              </a:rPr>
              <a:t>Opettaja</a:t>
            </a:r>
          </a:p>
          <a:p>
            <a:pPr marL="742950" marR="0" lvl="1" indent="-285750" algn="l" defTabSz="914400" eaLnBrk="1" fontAlgn="auto" latinLnBrk="0" hangingPunct="1">
              <a:spcBef>
                <a:spcPts val="0"/>
              </a:spcBef>
              <a:spcAft>
                <a:spcPts val="0"/>
              </a:spcAft>
              <a:buClrTx/>
              <a:buSzTx/>
              <a:buFont typeface="Courier New" panose="02070309020205020404" pitchFamily="49" charset="0"/>
              <a:buChar char="o"/>
              <a:tabLst/>
              <a:defRPr/>
            </a:pPr>
            <a:r>
              <a:rPr kumimoji="0" lang="fi-FI" sz="1200" b="0" i="0" u="none" strike="noStrike" kern="0" cap="none" spc="0" normalizeH="0" baseline="0" noProof="0" dirty="0">
                <a:ln>
                  <a:noFill/>
                </a:ln>
                <a:solidFill>
                  <a:sysClr val="windowText" lastClr="000000"/>
                </a:solidFill>
                <a:effectLst/>
                <a:uLnTx/>
                <a:uFillTx/>
                <a:latin typeface="Calibri"/>
                <a:ea typeface="+mn-ea"/>
                <a:cs typeface="+mn-cs"/>
              </a:rPr>
              <a:t>Opiskeluhuollon henkilökunta</a:t>
            </a:r>
          </a:p>
          <a:p>
            <a:pPr marL="742950" marR="0" lvl="1" indent="-285750" algn="l" defTabSz="914400" eaLnBrk="1" fontAlgn="auto" latinLnBrk="0" hangingPunct="1">
              <a:spcBef>
                <a:spcPts val="0"/>
              </a:spcBef>
              <a:spcAft>
                <a:spcPts val="0"/>
              </a:spcAft>
              <a:buClrTx/>
              <a:buSzTx/>
              <a:buFont typeface="Courier New" panose="02070309020205020404" pitchFamily="49" charset="0"/>
              <a:buChar char="o"/>
              <a:tabLst/>
              <a:defRPr/>
            </a:pPr>
            <a:r>
              <a:rPr kumimoji="0" lang="fi-FI" sz="1200" b="0" i="0" u="none" strike="noStrike" kern="0" cap="none" spc="0" normalizeH="0" baseline="0" noProof="0" dirty="0">
                <a:ln>
                  <a:noFill/>
                </a:ln>
                <a:solidFill>
                  <a:sysClr val="windowText" lastClr="000000"/>
                </a:solidFill>
                <a:effectLst/>
                <a:uLnTx/>
                <a:uFillTx/>
                <a:latin typeface="Calibri"/>
                <a:ea typeface="+mn-ea"/>
                <a:cs typeface="+mn-cs"/>
              </a:rPr>
              <a:t>Lapsiperheiden palvelut</a:t>
            </a:r>
          </a:p>
          <a:p>
            <a:pPr marL="742950" marR="0" lvl="1" indent="-285750" algn="l" defTabSz="914400" eaLnBrk="1" fontAlgn="auto" latinLnBrk="0" hangingPunct="1">
              <a:spcBef>
                <a:spcPts val="0"/>
              </a:spcBef>
              <a:spcAft>
                <a:spcPts val="0"/>
              </a:spcAft>
              <a:buClrTx/>
              <a:buSzTx/>
              <a:buFont typeface="Courier New" panose="02070309020205020404" pitchFamily="49" charset="0"/>
              <a:buChar char="o"/>
              <a:tabLst/>
              <a:defRPr/>
            </a:pPr>
            <a:r>
              <a:rPr kumimoji="0" lang="fi-FI" sz="1200" b="0" i="0" u="none" strike="noStrike" kern="0" cap="none" spc="0" normalizeH="0" baseline="0" noProof="0" dirty="0">
                <a:ln>
                  <a:noFill/>
                </a:ln>
                <a:solidFill>
                  <a:sysClr val="windowText" lastClr="000000"/>
                </a:solidFill>
                <a:effectLst/>
                <a:uLnTx/>
                <a:uFillTx/>
                <a:latin typeface="Calibri"/>
                <a:ea typeface="+mn-ea"/>
                <a:cs typeface="+mn-cs"/>
              </a:rPr>
              <a:t>Lastensuojelu</a:t>
            </a:r>
          </a:p>
          <a:p>
            <a:pPr marL="742950" marR="0" lvl="1" indent="-285750" algn="l" defTabSz="914400" eaLnBrk="1" fontAlgn="auto" latinLnBrk="0" hangingPunct="1">
              <a:spcBef>
                <a:spcPts val="0"/>
              </a:spcBef>
              <a:spcAft>
                <a:spcPts val="0"/>
              </a:spcAft>
              <a:buClrTx/>
              <a:buSzTx/>
              <a:buFont typeface="Courier New" panose="02070309020205020404" pitchFamily="49" charset="0"/>
              <a:buChar char="o"/>
              <a:tabLst/>
              <a:defRPr/>
            </a:pPr>
            <a:r>
              <a:rPr kumimoji="0" lang="fi-FI" sz="1200" b="0" i="0" u="none" strike="noStrike" kern="0" cap="none" spc="0" normalizeH="0" baseline="0" noProof="0" dirty="0">
                <a:ln>
                  <a:noFill/>
                </a:ln>
                <a:solidFill>
                  <a:sysClr val="windowText" lastClr="000000"/>
                </a:solidFill>
                <a:effectLst/>
                <a:uLnTx/>
                <a:uFillTx/>
                <a:latin typeface="Calibri"/>
                <a:ea typeface="+mn-ea"/>
                <a:cs typeface="+mn-cs"/>
              </a:rPr>
              <a:t>Mielenterveys- ja päihdepalvelujen päihdehoitaja</a:t>
            </a:r>
          </a:p>
          <a:p>
            <a:pPr marL="742950" marR="0" lvl="1" indent="-285750" algn="l" defTabSz="914400" eaLnBrk="1" fontAlgn="auto" latinLnBrk="0" hangingPunct="1">
              <a:spcBef>
                <a:spcPts val="0"/>
              </a:spcBef>
              <a:spcAft>
                <a:spcPts val="1000"/>
              </a:spcAft>
              <a:buClrTx/>
              <a:buSzTx/>
              <a:buFont typeface="Courier New" panose="02070309020205020404" pitchFamily="49" charset="0"/>
              <a:buChar char="o"/>
              <a:tabLst/>
              <a:defRPr/>
            </a:pPr>
            <a:r>
              <a:rPr kumimoji="0" lang="fi-FI" sz="1200" b="0" i="0" u="none" strike="noStrike" kern="0" cap="none" spc="0" normalizeH="0" baseline="0" noProof="0" dirty="0">
                <a:ln>
                  <a:noFill/>
                </a:ln>
                <a:solidFill>
                  <a:sysClr val="windowText" lastClr="000000"/>
                </a:solidFill>
                <a:effectLst/>
                <a:uLnTx/>
                <a:uFillTx/>
                <a:latin typeface="Calibri"/>
                <a:ea typeface="+mn-ea"/>
                <a:cs typeface="+mn-cs"/>
              </a:rPr>
              <a:t>Nuorisopsykiatria</a:t>
            </a:r>
            <a:endParaRPr kumimoji="0" lang="fi-FI" sz="1200" b="0" i="0" u="none" strike="noStrike" kern="0" cap="none" spc="0" normalizeH="0" baseline="0" noProof="0" dirty="0">
              <a:ln>
                <a:noFill/>
              </a:ln>
              <a:solidFill>
                <a:sysClr val="windowText" lastClr="000000"/>
              </a:solidFill>
              <a:effectLst/>
              <a:uLnTx/>
              <a:uFillTx/>
              <a:latin typeface="Calibri"/>
              <a:ea typeface="Times New Roman" panose="02020603050405020304" pitchFamily="18" charset="0"/>
              <a:cs typeface="Times New Roman" panose="02020603050405020304" pitchFamily="18" charset="0"/>
            </a:endParaRPr>
          </a:p>
        </p:txBody>
      </p:sp>
      <p:sp>
        <p:nvSpPr>
          <p:cNvPr id="7" name="Tekstiruutu 6">
            <a:extLst>
              <a:ext uri="{FF2B5EF4-FFF2-40B4-BE49-F238E27FC236}">
                <a16:creationId xmlns:a16="http://schemas.microsoft.com/office/drawing/2014/main" id="{ACBF556D-F2BF-4E4C-BB78-29B6437469AF}"/>
              </a:ext>
            </a:extLst>
          </p:cNvPr>
          <p:cNvSpPr txBox="1"/>
          <p:nvPr/>
        </p:nvSpPr>
        <p:spPr>
          <a:xfrm>
            <a:off x="368047" y="7482204"/>
            <a:ext cx="6091002" cy="1272143"/>
          </a:xfrm>
          <a:prstGeom prst="rect">
            <a:avLst/>
          </a:prstGeom>
          <a:noFill/>
        </p:spPr>
        <p:txBody>
          <a:bodyPr wrap="square">
            <a:spAutoFit/>
          </a:bodyPr>
          <a:lstStyle/>
          <a:p>
            <a:pPr marL="0" marR="0" lvl="0" indent="0" algn="l" defTabSz="914400" eaLnBrk="1" fontAlgn="auto" latinLnBrk="0" hangingPunct="1">
              <a:spcBef>
                <a:spcPts val="0"/>
              </a:spcBef>
              <a:spcAft>
                <a:spcPts val="1000"/>
              </a:spcAft>
              <a:buClrTx/>
              <a:buSzTx/>
              <a:buFontTx/>
              <a:buNone/>
              <a:tabLst/>
              <a:defRPr/>
            </a:pPr>
            <a:r>
              <a:rPr kumimoji="0" lang="fi-FI" sz="1200" b="1" i="0" u="none" strike="noStrike" kern="0" cap="none" spc="0" normalizeH="0" baseline="0" noProof="0" dirty="0">
                <a:ln>
                  <a:noFill/>
                </a:ln>
                <a:solidFill>
                  <a:prstClr val="black"/>
                </a:solidFill>
                <a:effectLst/>
                <a:uLnTx/>
                <a:uFillTx/>
                <a:latin typeface="Calibri"/>
                <a:ea typeface="+mn-ea"/>
                <a:cs typeface="+mn-cs"/>
              </a:rPr>
              <a:t>Suuri huoli (16–18-vuotiaat)</a:t>
            </a:r>
          </a:p>
          <a:p>
            <a:pPr marL="342900" marR="0" lvl="0" indent="-342900" algn="l" defTabSz="914400" eaLnBrk="1" fontAlgn="auto" latinLnBrk="0" hangingPunct="1">
              <a:spcBef>
                <a:spcPts val="0"/>
              </a:spcBef>
              <a:spcAft>
                <a:spcPts val="0"/>
              </a:spcAft>
              <a:buClrTx/>
              <a:buSzTx/>
              <a:buFont typeface="Symbol" panose="05050102010706020507" pitchFamily="18" charset="2"/>
              <a:buChar char=""/>
              <a:tabLst/>
              <a:defRPr/>
            </a:pPr>
            <a:r>
              <a:rPr kumimoji="0" lang="fi-FI" sz="1200" b="0" i="0" u="none" strike="noStrike" kern="0" cap="none" spc="0" normalizeH="0" baseline="0" noProof="0" dirty="0">
                <a:ln>
                  <a:noFill/>
                </a:ln>
                <a:solidFill>
                  <a:prstClr val="black"/>
                </a:solidFill>
                <a:effectLst/>
                <a:uLnTx/>
                <a:uFillTx/>
                <a:latin typeface="Calibri"/>
                <a:ea typeface="+mn-ea"/>
                <a:cs typeface="+mn-cs"/>
              </a:rPr>
              <a:t>Välitön puuttuminen välttämätöntä</a:t>
            </a:r>
          </a:p>
          <a:p>
            <a:pPr marL="342900" marR="0" lvl="0" indent="-342900" algn="l" defTabSz="914400" eaLnBrk="1" fontAlgn="auto" latinLnBrk="0" hangingPunct="1">
              <a:spcBef>
                <a:spcPts val="0"/>
              </a:spcBef>
              <a:spcAft>
                <a:spcPts val="0"/>
              </a:spcAft>
              <a:buClrTx/>
              <a:buSzTx/>
              <a:buFont typeface="Symbol" panose="05050102010706020507" pitchFamily="18" charset="2"/>
              <a:buChar char=""/>
              <a:tabLst/>
              <a:defRPr/>
            </a:pPr>
            <a:r>
              <a:rPr kumimoji="0" lang="fi-FI" sz="1200" b="0" i="0" u="none" strike="noStrike" kern="0" cap="none" spc="0" normalizeH="0" baseline="0" noProof="0" dirty="0">
                <a:ln>
                  <a:noFill/>
                </a:ln>
                <a:solidFill>
                  <a:prstClr val="black"/>
                </a:solidFill>
                <a:effectLst/>
                <a:uLnTx/>
                <a:uFillTx/>
                <a:latin typeface="Calibri"/>
                <a:ea typeface="+mn-ea"/>
                <a:cs typeface="+mn-cs"/>
              </a:rPr>
              <a:t>Lastensuojelun puuttuminen, vieroitushoidon/ päihteettömän ympäristön turvaaminen</a:t>
            </a:r>
          </a:p>
          <a:p>
            <a:pPr marL="342900" marR="0" lvl="0" indent="-342900" algn="l" defTabSz="914400" eaLnBrk="1" fontAlgn="auto" latinLnBrk="0" hangingPunct="1">
              <a:spcBef>
                <a:spcPts val="0"/>
              </a:spcBef>
              <a:spcAft>
                <a:spcPts val="1000"/>
              </a:spcAft>
              <a:buClrTx/>
              <a:buSzTx/>
              <a:buFont typeface="Symbol" panose="05050102010706020507" pitchFamily="18" charset="2"/>
              <a:buChar char=""/>
              <a:tabLst/>
              <a:defRPr/>
            </a:pPr>
            <a:r>
              <a:rPr kumimoji="0" lang="fi-FI" sz="1200" b="0" i="0" u="none" strike="noStrike" kern="0" cap="none" spc="0" normalizeH="0" baseline="0" noProof="0" dirty="0">
                <a:ln>
                  <a:noFill/>
                </a:ln>
                <a:solidFill>
                  <a:prstClr val="black"/>
                </a:solidFill>
                <a:effectLst/>
                <a:uLnTx/>
                <a:uFillTx/>
                <a:latin typeface="Calibri"/>
                <a:ea typeface="+mn-ea"/>
                <a:cs typeface="+mn-cs"/>
              </a:rPr>
              <a:t>Laaja-alainen verkostotyö</a:t>
            </a:r>
            <a:endParaRPr kumimoji="0" lang="fi-FI" sz="1200" b="0" i="0" u="none" strike="noStrike" kern="0" cap="none" spc="0" normalizeH="0" baseline="0" noProof="0" dirty="0">
              <a:ln>
                <a:noFill/>
              </a:ln>
              <a:solidFill>
                <a:prstClr val="black"/>
              </a:solidFill>
              <a:effectLst/>
              <a:uLnTx/>
              <a:uFillTx/>
              <a:latin typeface="Calibri"/>
              <a:ea typeface="Times New Roman" panose="02020603050405020304" pitchFamily="18" charset="0"/>
              <a:cs typeface="Times New Roman" panose="02020603050405020304" pitchFamily="18" charset="0"/>
            </a:endParaRPr>
          </a:p>
          <a:p>
            <a:pPr marL="0" marR="0" lvl="0" indent="0" defTabSz="914400" eaLnBrk="1" fontAlgn="auto" latinLnBrk="0" hangingPunct="1">
              <a:spcBef>
                <a:spcPts val="0"/>
              </a:spcBef>
              <a:spcAft>
                <a:spcPts val="0"/>
              </a:spcAft>
              <a:buClrTx/>
              <a:buSzTx/>
              <a:buFontTx/>
              <a:buNone/>
              <a:tabLst/>
              <a:defRPr/>
            </a:pPr>
            <a:r>
              <a:rPr kumimoji="0" lang="fi-FI" sz="1200" b="0" i="0" u="none" strike="noStrike" kern="0" cap="none" spc="0" normalizeH="0" baseline="0" noProof="0" dirty="0">
                <a:ln>
                  <a:noFill/>
                </a:ln>
                <a:solidFill>
                  <a:prstClr val="black"/>
                </a:solidFill>
                <a:effectLst/>
                <a:uLnTx/>
                <a:uFillTx/>
                <a:latin typeface="Calibri"/>
                <a:ea typeface="+mn-ea"/>
                <a:cs typeface="+mn-cs"/>
              </a:rPr>
              <a:t>Tiivis hoitokontakti ja seuranta</a:t>
            </a:r>
          </a:p>
        </p:txBody>
      </p:sp>
      <p:sp>
        <p:nvSpPr>
          <p:cNvPr id="6" name="object 2">
            <a:extLst>
              <a:ext uri="{FF2B5EF4-FFF2-40B4-BE49-F238E27FC236}">
                <a16:creationId xmlns:a16="http://schemas.microsoft.com/office/drawing/2014/main" id="{FA8232B5-0F50-4B3F-9359-8C35E8BDE23D}"/>
              </a:ext>
            </a:extLst>
          </p:cNvPr>
          <p:cNvSpPr txBox="1"/>
          <p:nvPr/>
        </p:nvSpPr>
        <p:spPr>
          <a:xfrm>
            <a:off x="3386317" y="9148563"/>
            <a:ext cx="3298190" cy="302647"/>
          </a:xfrm>
          <a:prstGeom prst="rect">
            <a:avLst/>
          </a:prstGeom>
        </p:spPr>
        <p:txBody>
          <a:bodyPr vert="horz" wrap="square" lIns="0" tIns="12700" rIns="0" bIns="0" rtlCol="0">
            <a:spAutoFit/>
          </a:bodyPr>
          <a:lstStyle/>
          <a:p>
            <a:pPr marR="5080" algn="r">
              <a:lnSpc>
                <a:spcPct val="100000"/>
              </a:lnSpc>
              <a:spcBef>
                <a:spcPts val="100"/>
              </a:spcBef>
            </a:pPr>
            <a:endParaRPr lang="fi-FI" sz="900" b="0" i="0">
              <a:solidFill>
                <a:schemeClr val="bg1"/>
              </a:solidFill>
              <a:effectLst/>
              <a:latin typeface="Times New Roman" panose="02020603050405020304" pitchFamily="18" charset="0"/>
            </a:endParaRPr>
          </a:p>
          <a:p>
            <a:pPr marR="5080" algn="r">
              <a:lnSpc>
                <a:spcPct val="100000"/>
              </a:lnSpc>
              <a:spcBef>
                <a:spcPts val="100"/>
              </a:spcBef>
            </a:pPr>
            <a:r>
              <a:rPr lang="fi-FI" sz="900" b="0" i="0">
                <a:solidFill>
                  <a:schemeClr val="bg1"/>
                </a:solidFill>
                <a:effectLst/>
                <a:latin typeface="Times New Roman" panose="02020603050405020304" pitchFamily="18" charset="0"/>
              </a:rPr>
              <a:t>Pohjois-Karjalan </a:t>
            </a:r>
            <a:r>
              <a:rPr lang="fi-FI" sz="900" b="0" i="0" dirty="0">
                <a:solidFill>
                  <a:schemeClr val="bg1"/>
                </a:solidFill>
                <a:effectLst/>
                <a:latin typeface="Times New Roman" panose="02020603050405020304" pitchFamily="18" charset="0"/>
              </a:rPr>
              <a:t>hyvinvointialue | </a:t>
            </a:r>
            <a:r>
              <a:rPr lang="fi-FI" sz="900" b="0" i="0" dirty="0">
                <a:solidFill>
                  <a:srgbClr val="000000"/>
                </a:solidFill>
                <a:effectLst/>
                <a:latin typeface="Times New Roman" panose="02020603050405020304" pitchFamily="18" charset="0"/>
                <a:hlinkClick r:id="rId2"/>
              </a:rPr>
              <a:t>www.siunsote.fi</a:t>
            </a:r>
            <a:endParaRPr lang="fi-FI" sz="900" b="0" i="0" dirty="0">
              <a:solidFill>
                <a:srgbClr val="000000"/>
              </a:solidFill>
              <a:effectLst/>
              <a:latin typeface="Times New Roman" panose="02020603050405020304" pitchFamily="18" charset="0"/>
            </a:endParaRPr>
          </a:p>
        </p:txBody>
      </p:sp>
      <p:pic>
        <p:nvPicPr>
          <p:cNvPr id="8" name="object 3">
            <a:extLst>
              <a:ext uri="{FF2B5EF4-FFF2-40B4-BE49-F238E27FC236}">
                <a16:creationId xmlns:a16="http://schemas.microsoft.com/office/drawing/2014/main" id="{9F894E52-90D1-4BDF-AEA0-BE60CE14B9AD}"/>
              </a:ext>
            </a:extLst>
          </p:cNvPr>
          <p:cNvPicPr/>
          <p:nvPr/>
        </p:nvPicPr>
        <p:blipFill>
          <a:blip r:embed="rId3" cstate="print"/>
          <a:stretch>
            <a:fillRect/>
          </a:stretch>
        </p:blipFill>
        <p:spPr>
          <a:xfrm>
            <a:off x="340118" y="9002039"/>
            <a:ext cx="1038977" cy="600575"/>
          </a:xfrm>
          <a:prstGeom prst="rect">
            <a:avLst/>
          </a:prstGeom>
        </p:spPr>
      </p:pic>
    </p:spTree>
    <p:extLst>
      <p:ext uri="{BB962C8B-B14F-4D97-AF65-F5344CB8AC3E}">
        <p14:creationId xmlns:p14="http://schemas.microsoft.com/office/powerpoint/2010/main" val="23095950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F078C1D-9FC2-44E0-9149-BD101086E927}"/>
              </a:ext>
            </a:extLst>
          </p:cNvPr>
          <p:cNvSpPr>
            <a:spLocks noGrp="1"/>
          </p:cNvSpPr>
          <p:nvPr>
            <p:ph type="title"/>
          </p:nvPr>
        </p:nvSpPr>
        <p:spPr>
          <a:xfrm>
            <a:off x="238204" y="503494"/>
            <a:ext cx="5876925" cy="738664"/>
          </a:xfrm>
        </p:spPr>
        <p:txBody>
          <a:bodyPr/>
          <a:lstStyle/>
          <a:p>
            <a:r>
              <a:rPr lang="fi-FI" sz="2400" dirty="0">
                <a:latin typeface="Verdana" panose="020B0604030504040204" pitchFamily="34" charset="0"/>
                <a:ea typeface="Times New Roman" panose="02020603050405020304" pitchFamily="18" charset="0"/>
                <a:cs typeface="Times New Roman" panose="02020603050405020304" pitchFamily="18" charset="0"/>
              </a:rPr>
              <a:t>Y</a:t>
            </a:r>
            <a:r>
              <a:rPr lang="fi-FI" sz="2400" b="1" dirty="0">
                <a:effectLst/>
                <a:latin typeface="Verdana" panose="020B0604030504040204" pitchFamily="34" charset="0"/>
                <a:ea typeface="Times New Roman" panose="02020603050405020304" pitchFamily="18" charset="0"/>
                <a:cs typeface="Times New Roman" panose="02020603050405020304" pitchFamily="18" charset="0"/>
              </a:rPr>
              <a:t>hteystiedot, joihin voi tilanteen mukaan ottaa yhteyttä</a:t>
            </a:r>
            <a:endParaRPr lang="fi-FI" sz="2400" dirty="0"/>
          </a:p>
        </p:txBody>
      </p:sp>
      <p:sp>
        <p:nvSpPr>
          <p:cNvPr id="3" name="Tekstin paikkamerkki 2">
            <a:extLst>
              <a:ext uri="{FF2B5EF4-FFF2-40B4-BE49-F238E27FC236}">
                <a16:creationId xmlns:a16="http://schemas.microsoft.com/office/drawing/2014/main" id="{FB86C067-BF7C-4B63-BD6D-FF34179E9D90}"/>
              </a:ext>
            </a:extLst>
          </p:cNvPr>
          <p:cNvSpPr>
            <a:spLocks noGrp="1"/>
          </p:cNvSpPr>
          <p:nvPr>
            <p:ph type="body" idx="1"/>
          </p:nvPr>
        </p:nvSpPr>
        <p:spPr>
          <a:xfrm>
            <a:off x="228993" y="1560613"/>
            <a:ext cx="6489953" cy="5406608"/>
          </a:xfrm>
        </p:spPr>
        <p:txBody>
          <a:bodyPr wrap="square" lIns="0" tIns="0" rIns="0" bIns="0" anchor="t">
            <a:spAutoFit/>
          </a:bodyPr>
          <a:lstStyle/>
          <a:p>
            <a:pPr>
              <a:spcAft>
                <a:spcPts val="1000"/>
              </a:spcAft>
            </a:pPr>
            <a:r>
              <a:rPr lang="fi-FI" sz="1200" dirty="0">
                <a:effectLst/>
                <a:ea typeface="Times New Roman" panose="02020603050405020304" pitchFamily="18" charset="0"/>
                <a:cs typeface="Times New Roman" panose="02020603050405020304" pitchFamily="18" charset="0"/>
              </a:rPr>
              <a:t>Oppilaitoksen yhteystiedot:</a:t>
            </a:r>
            <a:endParaRPr lang="fi-FI" sz="1200" dirty="0">
              <a:ea typeface="Times New Roman" panose="02020603050405020304" pitchFamily="18" charset="0"/>
              <a:cs typeface="Times New Roman" panose="02020603050405020304" pitchFamily="18" charset="0"/>
            </a:endParaRPr>
          </a:p>
          <a:p>
            <a:pPr>
              <a:spcAft>
                <a:spcPts val="1000"/>
              </a:spcAft>
            </a:pPr>
            <a:r>
              <a:rPr lang="fi-FI" sz="1200" dirty="0">
                <a:effectLst/>
                <a:ea typeface="Times New Roman" panose="02020603050405020304" pitchFamily="18" charset="0"/>
                <a:cs typeface="Times New Roman" panose="02020603050405020304" pitchFamily="18" charset="0"/>
              </a:rPr>
              <a:t>Oppilashuollon yhteystiedot:</a:t>
            </a:r>
          </a:p>
          <a:p>
            <a:pPr>
              <a:spcAft>
                <a:spcPts val="1000"/>
              </a:spcAft>
            </a:pPr>
            <a:r>
              <a:rPr lang="fi-FI" sz="1200" dirty="0">
                <a:hlinkClick r:id="rId2"/>
              </a:rPr>
              <a:t>Lastensuojeluilmoitus - siunsote.fi</a:t>
            </a:r>
            <a:r>
              <a:rPr lang="fi-FI" sz="1200" dirty="0"/>
              <a:t> </a:t>
            </a:r>
            <a:endParaRPr lang="fi-FI" sz="1200" dirty="0">
              <a:effectLst/>
              <a:ea typeface="Times New Roman" panose="02020603050405020304" pitchFamily="18" charset="0"/>
              <a:cs typeface="Times New Roman" panose="02020603050405020304" pitchFamily="18" charset="0"/>
            </a:endParaRPr>
          </a:p>
          <a:p>
            <a:pPr>
              <a:spcAft>
                <a:spcPts val="1000"/>
              </a:spcAft>
            </a:pPr>
            <a:r>
              <a:rPr lang="fi-FI" sz="1200" b="1" u="sng" dirty="0">
                <a:effectLst/>
                <a:ea typeface="Times New Roman" panose="02020603050405020304" pitchFamily="18" charset="0"/>
                <a:cs typeface="Times New Roman" panose="02020603050405020304" pitchFamily="18" charset="0"/>
              </a:rPr>
              <a:t>Alaikäisen päihdepalvelut: Mielenterveys- ja päihdepalvelut</a:t>
            </a:r>
            <a:endParaRPr lang="fi-FI" sz="1200" dirty="0">
              <a:effectLst/>
              <a:ea typeface="Times New Roman" panose="02020603050405020304" pitchFamily="18" charset="0"/>
              <a:cs typeface="Times New Roman" panose="02020603050405020304" pitchFamily="18" charset="0"/>
            </a:endParaRPr>
          </a:p>
          <a:p>
            <a:pPr>
              <a:spcAft>
                <a:spcPts val="800"/>
              </a:spcAft>
            </a:pPr>
            <a:r>
              <a:rPr lang="fi-FI" sz="1200" dirty="0">
                <a:effectLst/>
                <a:ea typeface="Times New Roman" panose="02020603050405020304" pitchFamily="18" charset="0"/>
                <a:cs typeface="Times New Roman" panose="02020603050405020304" pitchFamily="18" charset="0"/>
              </a:rPr>
              <a:t>Hoitokoordinaattorit 013-3302145, ma-pe 8–15.45</a:t>
            </a:r>
          </a:p>
          <a:p>
            <a:pPr>
              <a:spcAft>
                <a:spcPts val="1000"/>
              </a:spcAft>
            </a:pPr>
            <a:r>
              <a:rPr lang="fi-FI" sz="1200" b="1" u="sng" dirty="0">
                <a:effectLst/>
                <a:ea typeface="Times New Roman" panose="02020603050405020304" pitchFamily="18" charset="0"/>
                <a:cs typeface="Times New Roman" panose="02020603050405020304" pitchFamily="18" charset="0"/>
              </a:rPr>
              <a:t>Alaikäisen mielialaoireilu</a:t>
            </a:r>
            <a:r>
              <a:rPr lang="fi-FI" sz="1200" b="1" dirty="0">
                <a:effectLst/>
                <a:ea typeface="Times New Roman" panose="02020603050405020304" pitchFamily="18" charset="0"/>
                <a:cs typeface="Times New Roman" panose="02020603050405020304" pitchFamily="18" charset="0"/>
              </a:rPr>
              <a:t>t: </a:t>
            </a:r>
            <a:endParaRPr lang="fi-FI" sz="1200" dirty="0">
              <a:effectLst/>
              <a:ea typeface="Times New Roman" panose="02020603050405020304" pitchFamily="18" charset="0"/>
              <a:cs typeface="Times New Roman" panose="02020603050405020304" pitchFamily="18" charset="0"/>
            </a:endParaRPr>
          </a:p>
          <a:p>
            <a:pPr>
              <a:spcAft>
                <a:spcPts val="1000"/>
              </a:spcAft>
            </a:pPr>
            <a:r>
              <a:rPr lang="fi-FI" sz="1200" dirty="0">
                <a:effectLst/>
                <a:ea typeface="Times New Roman" panose="02020603050405020304" pitchFamily="18" charset="0"/>
                <a:cs typeface="Times New Roman" panose="02020603050405020304" pitchFamily="18" charset="0"/>
              </a:rPr>
              <a:t>Perheneuvola/paikkakuntakohtaiset puhelinnumerot</a:t>
            </a:r>
          </a:p>
          <a:p>
            <a:pPr>
              <a:spcAft>
                <a:spcPts val="1000"/>
              </a:spcAft>
            </a:pPr>
            <a:r>
              <a:rPr lang="fi-FI" sz="1200" b="1" u="sng" dirty="0">
                <a:solidFill>
                  <a:srgbClr val="000000"/>
                </a:solidFill>
                <a:effectLst/>
                <a:ea typeface="Times New Roman" panose="02020603050405020304" pitchFamily="18" charset="0"/>
                <a:cs typeface="Times New Roman" panose="02020603050405020304" pitchFamily="18" charset="0"/>
              </a:rPr>
              <a:t>Akuuteissa tilanteissa:</a:t>
            </a:r>
            <a:endParaRPr lang="fi-FI" sz="1200" b="1" u="sng" dirty="0">
              <a:solidFill>
                <a:srgbClr val="000000"/>
              </a:solidFill>
              <a:ea typeface="Times New Roman" panose="02020603050405020304" pitchFamily="18" charset="0"/>
              <a:cs typeface="Times New Roman" panose="02020603050405020304" pitchFamily="18" charset="0"/>
            </a:endParaRPr>
          </a:p>
          <a:p>
            <a:pPr>
              <a:spcAft>
                <a:spcPts val="1000"/>
              </a:spcAft>
            </a:pPr>
            <a:r>
              <a:rPr lang="fi-FI" sz="1200" dirty="0">
                <a:effectLst/>
                <a:ea typeface="Times New Roman" panose="02020603050405020304" pitchFamily="18" charset="0"/>
                <a:cs typeface="Times New Roman" panose="02020603050405020304" pitchFamily="18" charset="0"/>
              </a:rPr>
              <a:t>Päivystävä päihdesairaanhoitaja yhteispäivystyksessä, erikoissairaanhoidossa.</a:t>
            </a:r>
            <a:r>
              <a:rPr lang="fi-FI" sz="1200" b="1" dirty="0">
                <a:effectLst/>
                <a:ea typeface="Times New Roman" panose="02020603050405020304" pitchFamily="18" charset="0"/>
                <a:cs typeface="Times New Roman" panose="02020603050405020304" pitchFamily="18" charset="0"/>
              </a:rPr>
              <a:t> </a:t>
            </a:r>
            <a:r>
              <a:rPr lang="fi-FI" sz="1200" dirty="0">
                <a:effectLst/>
                <a:ea typeface="Times New Roman" panose="02020603050405020304" pitchFamily="18" charset="0"/>
                <a:cs typeface="Times New Roman" panose="02020603050405020304" pitchFamily="18" charset="0"/>
              </a:rPr>
              <a:t>Joka päivä klo 8–16, yhteispäivystyksen puh. 116 117</a:t>
            </a:r>
          </a:p>
          <a:p>
            <a:pPr>
              <a:spcAft>
                <a:spcPts val="1000"/>
              </a:spcAft>
            </a:pPr>
            <a:r>
              <a:rPr lang="fi-FI" sz="1200" b="1" u="sng" dirty="0">
                <a:effectLst/>
                <a:ea typeface="Times New Roman" panose="02020603050405020304" pitchFamily="18" charset="0"/>
                <a:cs typeface="Times New Roman" panose="02020603050405020304" pitchFamily="18" charset="0"/>
              </a:rPr>
              <a:t>Psyykkinen arvio ja hoito:</a:t>
            </a:r>
            <a:endParaRPr lang="fi-FI" sz="1200" dirty="0">
              <a:effectLst/>
              <a:ea typeface="Times New Roman" panose="02020603050405020304" pitchFamily="18" charset="0"/>
              <a:cs typeface="Times New Roman" panose="02020603050405020304" pitchFamily="18" charset="0"/>
            </a:endParaRPr>
          </a:p>
          <a:p>
            <a:pPr>
              <a:spcAft>
                <a:spcPts val="1000"/>
              </a:spcAft>
            </a:pPr>
            <a:r>
              <a:rPr lang="fi-FI" sz="1200" dirty="0">
                <a:effectLst/>
                <a:ea typeface="Times New Roman" panose="02020603050405020304" pitchFamily="18" charset="0"/>
                <a:cs typeface="Times New Roman" panose="02020603050405020304" pitchFamily="18" charset="0"/>
              </a:rPr>
              <a:t>Nuorisopsykiatrian tehostettu avohoito p. 050 579 0681. Ma–to klo 8.30–15.45, pe klo 8.30–15</a:t>
            </a:r>
          </a:p>
          <a:p>
            <a:pPr>
              <a:spcAft>
                <a:spcPts val="1000"/>
              </a:spcAft>
            </a:pPr>
            <a:r>
              <a:rPr lang="fi-FI" sz="1200" dirty="0">
                <a:effectLst/>
                <a:ea typeface="Times New Roman" panose="02020603050405020304" pitchFamily="18" charset="0"/>
                <a:cs typeface="Times New Roman" panose="02020603050405020304" pitchFamily="18" charset="0"/>
              </a:rPr>
              <a:t>Aikuispsykiatrian tehostettu avohoito p. 013 330 2132. Arkisin klo 8–21, viikonloppuisin ja pyhäpäivinä klo 13–15</a:t>
            </a:r>
          </a:p>
          <a:p>
            <a:pPr>
              <a:spcAft>
                <a:spcPts val="1000"/>
              </a:spcAft>
            </a:pPr>
            <a:r>
              <a:rPr lang="fi-FI" sz="1200" b="1" u="sng" dirty="0">
                <a:effectLst/>
                <a:ea typeface="Times New Roman" panose="02020603050405020304" pitchFamily="18" charset="0"/>
                <a:cs typeface="Times New Roman" panose="02020603050405020304" pitchFamily="18" charset="0"/>
              </a:rPr>
              <a:t>Sosiaali- ja kriisipäivystyksen asiakaslinja</a:t>
            </a:r>
            <a:r>
              <a:rPr lang="fi-FI" sz="1200" u="sng" dirty="0">
                <a:effectLst/>
                <a:ea typeface="Times New Roman" panose="02020603050405020304" pitchFamily="18" charset="0"/>
                <a:cs typeface="Times New Roman" panose="02020603050405020304" pitchFamily="18" charset="0"/>
              </a:rPr>
              <a:t> </a:t>
            </a:r>
            <a:endParaRPr lang="fi-FI" sz="1200" dirty="0">
              <a:effectLst/>
              <a:ea typeface="Times New Roman" panose="02020603050405020304" pitchFamily="18" charset="0"/>
              <a:cs typeface="Times New Roman" panose="02020603050405020304" pitchFamily="18" charset="0"/>
            </a:endParaRPr>
          </a:p>
          <a:p>
            <a:pPr>
              <a:spcAft>
                <a:spcPts val="1000"/>
              </a:spcAft>
            </a:pPr>
            <a:r>
              <a:rPr lang="fi-FI" sz="1200" dirty="0">
                <a:effectLst/>
                <a:ea typeface="Times New Roman" panose="02020603050405020304" pitchFamily="18" charset="0"/>
                <a:cs typeface="Times New Roman" panose="02020603050405020304" pitchFamily="18" charset="0"/>
              </a:rPr>
              <a:t>(Kiireelliset lastensuojeluilmoitukset ja konsultointi soittoaikojen ulkopuolella) p. 013 330 9002</a:t>
            </a:r>
            <a:endParaRPr lang="fi-FI" sz="1200" dirty="0">
              <a:cs typeface="Times New Roman"/>
            </a:endParaRPr>
          </a:p>
          <a:p>
            <a:pPr>
              <a:spcAft>
                <a:spcPts val="1000"/>
              </a:spcAft>
            </a:pPr>
            <a:r>
              <a:rPr lang="fi-FI" sz="1200" dirty="0">
                <a:cs typeface="Times New Roman"/>
              </a:rPr>
              <a:t>Ota huoli puheeksi –opas on </a:t>
            </a:r>
            <a:r>
              <a:rPr lang="fi-FI" sz="1200" dirty="0"/>
              <a:t>luotu </a:t>
            </a:r>
            <a:r>
              <a:rPr lang="fi-FI" sz="1200" dirty="0" err="1"/>
              <a:t>Meijän</a:t>
            </a:r>
            <a:r>
              <a:rPr lang="fi-FI" sz="1200" dirty="0"/>
              <a:t> Polku -työparimallin kehittämistyöryhmän tuotoksena.</a:t>
            </a:r>
            <a:endParaRPr lang="fi-FI" sz="1200" dirty="0">
              <a:cs typeface="Calibri"/>
            </a:endParaRPr>
          </a:p>
          <a:p>
            <a:endParaRPr lang="fi-FI" sz="1200" dirty="0">
              <a:cs typeface="Calibri"/>
            </a:endParaRPr>
          </a:p>
          <a:p>
            <a:endParaRPr lang="fi-FI" sz="1200" dirty="0">
              <a:cs typeface="Calibri"/>
            </a:endParaRPr>
          </a:p>
        </p:txBody>
      </p:sp>
      <p:pic>
        <p:nvPicPr>
          <p:cNvPr id="4" name="Kuva 3">
            <a:hlinkClick r:id="rId3"/>
            <a:extLst>
              <a:ext uri="{FF2B5EF4-FFF2-40B4-BE49-F238E27FC236}">
                <a16:creationId xmlns:a16="http://schemas.microsoft.com/office/drawing/2014/main" id="{64D25530-0AFE-4C20-93AC-F6ADD99E9131}"/>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40118" y="6729096"/>
            <a:ext cx="2800350" cy="476250"/>
          </a:xfrm>
          <a:prstGeom prst="rect">
            <a:avLst/>
          </a:prstGeom>
          <a:noFill/>
          <a:ln>
            <a:noFill/>
          </a:ln>
        </p:spPr>
      </p:pic>
      <p:pic>
        <p:nvPicPr>
          <p:cNvPr id="5" name="Kuva 4">
            <a:hlinkClick r:id="rId5"/>
            <a:extLst>
              <a:ext uri="{FF2B5EF4-FFF2-40B4-BE49-F238E27FC236}">
                <a16:creationId xmlns:a16="http://schemas.microsoft.com/office/drawing/2014/main" id="{8388985B-0B89-40A4-A785-D1BCE273701D}"/>
              </a:ext>
            </a:extLst>
          </p:cNvPr>
          <p:cNvPicPr/>
          <p:nvPr/>
        </p:nvPicPr>
        <p:blipFill>
          <a:blip r:embed="rId6">
            <a:extLst>
              <a:ext uri="{28A0092B-C50C-407E-A947-70E740481C1C}">
                <a14:useLocalDpi xmlns:a14="http://schemas.microsoft.com/office/drawing/2010/main" val="0"/>
              </a:ext>
            </a:extLst>
          </a:blip>
          <a:stretch>
            <a:fillRect/>
          </a:stretch>
        </p:blipFill>
        <p:spPr>
          <a:xfrm>
            <a:off x="398696" y="7453193"/>
            <a:ext cx="2572067" cy="476249"/>
          </a:xfrm>
          <a:prstGeom prst="rect">
            <a:avLst/>
          </a:prstGeom>
        </p:spPr>
      </p:pic>
      <p:pic>
        <p:nvPicPr>
          <p:cNvPr id="6" name="Kuva 5">
            <a:hlinkClick r:id="rId7"/>
            <a:extLst>
              <a:ext uri="{FF2B5EF4-FFF2-40B4-BE49-F238E27FC236}">
                <a16:creationId xmlns:a16="http://schemas.microsoft.com/office/drawing/2014/main" id="{E56312CE-E2AF-4D95-8C86-D63B895ABE7C}"/>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28993" y="8113593"/>
            <a:ext cx="2911475" cy="532130"/>
          </a:xfrm>
          <a:prstGeom prst="rect">
            <a:avLst/>
          </a:prstGeom>
        </p:spPr>
      </p:pic>
      <p:pic>
        <p:nvPicPr>
          <p:cNvPr id="7" name="Kuva 6">
            <a:hlinkClick r:id="rId9"/>
            <a:extLst>
              <a:ext uri="{FF2B5EF4-FFF2-40B4-BE49-F238E27FC236}">
                <a16:creationId xmlns:a16="http://schemas.microsoft.com/office/drawing/2014/main" id="{6A6F07E8-6FC4-439D-A489-161097285B7E}"/>
              </a:ext>
            </a:extLst>
          </p:cNvPr>
          <p:cNvPicPr/>
          <p:nvPr/>
        </p:nvPicPr>
        <p:blipFill>
          <a:blip r:embed="rId10">
            <a:extLst>
              <a:ext uri="{28A0092B-C50C-407E-A947-70E740481C1C}">
                <a14:useLocalDpi xmlns:a14="http://schemas.microsoft.com/office/drawing/2010/main" val="0"/>
              </a:ext>
            </a:extLst>
          </a:blip>
          <a:srcRect/>
          <a:stretch>
            <a:fillRect/>
          </a:stretch>
        </p:blipFill>
        <p:spPr bwMode="auto">
          <a:xfrm>
            <a:off x="3393324" y="6780474"/>
            <a:ext cx="2857500" cy="844550"/>
          </a:xfrm>
          <a:prstGeom prst="rect">
            <a:avLst/>
          </a:prstGeom>
          <a:noFill/>
          <a:ln>
            <a:noFill/>
          </a:ln>
        </p:spPr>
      </p:pic>
      <p:pic>
        <p:nvPicPr>
          <p:cNvPr id="8" name="Kuva 7" descr="Mielenterveystalo.fi">
            <a:hlinkClick r:id="rId11"/>
            <a:extLst>
              <a:ext uri="{FF2B5EF4-FFF2-40B4-BE49-F238E27FC236}">
                <a16:creationId xmlns:a16="http://schemas.microsoft.com/office/drawing/2014/main" id="{FABCD352-67C1-4614-9063-A0E9EAFE0544}"/>
              </a:ext>
            </a:extLst>
          </p:cNvPr>
          <p:cNvPicPr/>
          <p:nvPr/>
        </p:nvPicPr>
        <p:blipFill>
          <a:blip r:embed="rId12">
            <a:extLst>
              <a:ext uri="{28A0092B-C50C-407E-A947-70E740481C1C}">
                <a14:useLocalDpi xmlns:a14="http://schemas.microsoft.com/office/drawing/2010/main" val="0"/>
              </a:ext>
            </a:extLst>
          </a:blip>
          <a:srcRect/>
          <a:stretch>
            <a:fillRect/>
          </a:stretch>
        </p:blipFill>
        <p:spPr bwMode="auto">
          <a:xfrm>
            <a:off x="3429000" y="7691317"/>
            <a:ext cx="2696210" cy="600710"/>
          </a:xfrm>
          <a:prstGeom prst="rect">
            <a:avLst/>
          </a:prstGeom>
          <a:noFill/>
          <a:ln>
            <a:noFill/>
          </a:ln>
        </p:spPr>
      </p:pic>
      <p:sp>
        <p:nvSpPr>
          <p:cNvPr id="13" name="object 2">
            <a:extLst>
              <a:ext uri="{FF2B5EF4-FFF2-40B4-BE49-F238E27FC236}">
                <a16:creationId xmlns:a16="http://schemas.microsoft.com/office/drawing/2014/main" id="{3AD88B9A-EA9F-4C21-94FA-EDCFDD18EA72}"/>
              </a:ext>
            </a:extLst>
          </p:cNvPr>
          <p:cNvSpPr txBox="1"/>
          <p:nvPr/>
        </p:nvSpPr>
        <p:spPr>
          <a:xfrm>
            <a:off x="3386317" y="9148563"/>
            <a:ext cx="3298190" cy="302647"/>
          </a:xfrm>
          <a:prstGeom prst="rect">
            <a:avLst/>
          </a:prstGeom>
        </p:spPr>
        <p:txBody>
          <a:bodyPr vert="horz" wrap="square" lIns="0" tIns="12700" rIns="0" bIns="0" rtlCol="0">
            <a:spAutoFit/>
          </a:bodyPr>
          <a:lstStyle/>
          <a:p>
            <a:pPr marR="5080" algn="r">
              <a:lnSpc>
                <a:spcPct val="100000"/>
              </a:lnSpc>
              <a:spcBef>
                <a:spcPts val="100"/>
              </a:spcBef>
            </a:pPr>
            <a:endParaRPr lang="fi-FI" sz="900" b="0" i="0">
              <a:solidFill>
                <a:schemeClr val="bg1"/>
              </a:solidFill>
              <a:effectLst/>
              <a:latin typeface="Times New Roman" panose="02020603050405020304" pitchFamily="18" charset="0"/>
            </a:endParaRPr>
          </a:p>
          <a:p>
            <a:pPr marR="5080" algn="r">
              <a:lnSpc>
                <a:spcPct val="100000"/>
              </a:lnSpc>
              <a:spcBef>
                <a:spcPts val="100"/>
              </a:spcBef>
            </a:pPr>
            <a:r>
              <a:rPr lang="fi-FI" sz="900" b="0" i="0">
                <a:solidFill>
                  <a:schemeClr val="bg1"/>
                </a:solidFill>
                <a:effectLst/>
                <a:latin typeface="Times New Roman" panose="02020603050405020304" pitchFamily="18" charset="0"/>
              </a:rPr>
              <a:t>Pohjois-Karjalan </a:t>
            </a:r>
            <a:r>
              <a:rPr lang="fi-FI" sz="900" b="0" i="0" dirty="0">
                <a:solidFill>
                  <a:schemeClr val="bg1"/>
                </a:solidFill>
                <a:effectLst/>
                <a:latin typeface="Times New Roman" panose="02020603050405020304" pitchFamily="18" charset="0"/>
              </a:rPr>
              <a:t>hyvinvointialue | </a:t>
            </a:r>
            <a:r>
              <a:rPr lang="fi-FI" sz="900" b="0" i="0" dirty="0">
                <a:solidFill>
                  <a:srgbClr val="000000"/>
                </a:solidFill>
                <a:effectLst/>
                <a:latin typeface="Times New Roman" panose="02020603050405020304" pitchFamily="18" charset="0"/>
                <a:hlinkClick r:id="rId13"/>
              </a:rPr>
              <a:t>www.siunsote.fi</a:t>
            </a:r>
            <a:endParaRPr lang="fi-FI" sz="900" b="0" i="0" dirty="0">
              <a:solidFill>
                <a:srgbClr val="000000"/>
              </a:solidFill>
              <a:effectLst/>
              <a:latin typeface="Times New Roman" panose="02020603050405020304" pitchFamily="18" charset="0"/>
            </a:endParaRPr>
          </a:p>
        </p:txBody>
      </p:sp>
      <p:pic>
        <p:nvPicPr>
          <p:cNvPr id="14" name="object 3">
            <a:extLst>
              <a:ext uri="{FF2B5EF4-FFF2-40B4-BE49-F238E27FC236}">
                <a16:creationId xmlns:a16="http://schemas.microsoft.com/office/drawing/2014/main" id="{457E8978-D069-4F77-9EFA-CE1278B22573}"/>
              </a:ext>
            </a:extLst>
          </p:cNvPr>
          <p:cNvPicPr/>
          <p:nvPr/>
        </p:nvPicPr>
        <p:blipFill>
          <a:blip r:embed="rId14" cstate="print"/>
          <a:stretch>
            <a:fillRect/>
          </a:stretch>
        </p:blipFill>
        <p:spPr>
          <a:xfrm>
            <a:off x="340118" y="9002039"/>
            <a:ext cx="1038977" cy="600575"/>
          </a:xfrm>
          <a:prstGeom prst="rect">
            <a:avLst/>
          </a:prstGeom>
        </p:spPr>
      </p:pic>
    </p:spTree>
    <p:extLst>
      <p:ext uri="{BB962C8B-B14F-4D97-AF65-F5344CB8AC3E}">
        <p14:creationId xmlns:p14="http://schemas.microsoft.com/office/powerpoint/2010/main" val="3118160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AFBC"/>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000506C0BBCB1B4FA8CBAD62EE883486" ma:contentTypeVersion="15" ma:contentTypeDescription="Luo uusi asiakirja." ma:contentTypeScope="" ma:versionID="21fc163c9d4e8231cadb3c199521ccb9">
  <xsd:schema xmlns:xsd="http://www.w3.org/2001/XMLSchema" xmlns:xs="http://www.w3.org/2001/XMLSchema" xmlns:p="http://schemas.microsoft.com/office/2006/metadata/properties" xmlns:ns2="527005bd-b558-482d-b79a-68e1b414eaf8" xmlns:ns3="89b7eff9-423c-4a2f-bf0a-d6369968e135" xmlns:ns4="4781c7a4-fcc6-4743-b0d6-c81b13361d39" targetNamespace="http://schemas.microsoft.com/office/2006/metadata/properties" ma:root="true" ma:fieldsID="589a661cf7b397f04e27a6aeb423c816" ns2:_="" ns3:_="" ns4:_="">
    <xsd:import namespace="527005bd-b558-482d-b79a-68e1b414eaf8"/>
    <xsd:import namespace="89b7eff9-423c-4a2f-bf0a-d6369968e135"/>
    <xsd:import namespace="4781c7a4-fcc6-4743-b0d6-c81b13361d39"/>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7005bd-b558-482d-b79a-68e1b414eaf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Kuvien tunnisteet" ma:readOnly="false" ma:fieldId="{5cf76f15-5ced-4ddc-b409-7134ff3c332f}" ma:taxonomyMulti="true" ma:sspId="a1d670d1-6da5-484c-b79b-9e882fce0c7a"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9b7eff9-423c-4a2f-bf0a-d6369968e135" elementFormDefault="qualified">
    <xsd:import namespace="http://schemas.microsoft.com/office/2006/documentManagement/types"/>
    <xsd:import namespace="http://schemas.microsoft.com/office/infopath/2007/PartnerControls"/>
    <xsd:element name="SharedWithUsers" ma:index="10"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Jakamisen tiedot"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781c7a4-fcc6-4743-b0d6-c81b13361d39"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3df18ba5-7776-4721-92c5-d3a473e41a83}" ma:internalName="TaxCatchAll" ma:showField="CatchAllData" ma:web="89b7eff9-423c-4a2f-bf0a-d6369968e13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27005bd-b558-482d-b79a-68e1b414eaf8">
      <Terms xmlns="http://schemas.microsoft.com/office/infopath/2007/PartnerControls"/>
    </lcf76f155ced4ddcb4097134ff3c332f>
    <TaxCatchAll xmlns="4781c7a4-fcc6-4743-b0d6-c81b13361d39" xsi:nil="true"/>
  </documentManagement>
</p:properties>
</file>

<file path=customXml/itemProps1.xml><?xml version="1.0" encoding="utf-8"?>
<ds:datastoreItem xmlns:ds="http://schemas.openxmlformats.org/officeDocument/2006/customXml" ds:itemID="{C82352CB-52D4-4E9F-ABB1-222C6A16D2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7005bd-b558-482d-b79a-68e1b414eaf8"/>
    <ds:schemaRef ds:uri="89b7eff9-423c-4a2f-bf0a-d6369968e135"/>
    <ds:schemaRef ds:uri="4781c7a4-fcc6-4743-b0d6-c81b13361d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C0A25CC-DDA4-4D97-90D5-99E884FE11D5}">
  <ds:schemaRefs>
    <ds:schemaRef ds:uri="http://schemas.microsoft.com/sharepoint/v3/contenttype/forms"/>
  </ds:schemaRefs>
</ds:datastoreItem>
</file>

<file path=customXml/itemProps3.xml><?xml version="1.0" encoding="utf-8"?>
<ds:datastoreItem xmlns:ds="http://schemas.openxmlformats.org/officeDocument/2006/customXml" ds:itemID="{25B80499-C767-4987-9032-F7917207089E}">
  <ds:schemaRefs>
    <ds:schemaRef ds:uri="527005bd-b558-482d-b79a-68e1b414eaf8"/>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4781c7a4-fcc6-4743-b0d6-c81b13361d39"/>
    <ds:schemaRef ds:uri="http://schemas.microsoft.com/office/2006/metadata/properties"/>
    <ds:schemaRef ds:uri="89b7eff9-423c-4a2f-bf0a-d6369968e135"/>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243</TotalTime>
  <Words>1449</Words>
  <Application>Microsoft Office PowerPoint</Application>
  <PresentationFormat>A4-paperi (210 x 297 mm)</PresentationFormat>
  <Paragraphs>189</Paragraphs>
  <Slides>8</Slides>
  <Notes>0</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8</vt:i4>
      </vt:variant>
    </vt:vector>
  </HeadingPairs>
  <TitlesOfParts>
    <vt:vector size="14" baseType="lpstr">
      <vt:lpstr>Calibri</vt:lpstr>
      <vt:lpstr>Courier New</vt:lpstr>
      <vt:lpstr>Symbol</vt:lpstr>
      <vt:lpstr>Times New Roman</vt:lpstr>
      <vt:lpstr>Verdana</vt:lpstr>
      <vt:lpstr>Office Theme</vt:lpstr>
      <vt:lpstr>Nuorten kanssa käytävä  OTA HUOLI PUHEEKSI –opas  Vinkkejä puheeksiottoon </vt:lpstr>
      <vt:lpstr>PowerPoint-esitys</vt:lpstr>
      <vt:lpstr> </vt:lpstr>
      <vt:lpstr>LIEVÄ HUOLI</vt:lpstr>
      <vt:lpstr>TUNTUVA HUOLI</vt:lpstr>
      <vt:lpstr>SUURI HUOLI</vt:lpstr>
      <vt:lpstr>TOIMENPIDE /TOTEUTTAJA (yhteystietoja esitteen lopussa)</vt:lpstr>
      <vt:lpstr>Yhteystiedot, joihin voi tilanteen mukaan ottaa yhteyttä</vt:lpstr>
    </vt:vector>
  </TitlesOfParts>
  <Company>PKMKV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Ohtonen Petriikka</dc:creator>
  <cp:lastModifiedBy>Kuikka Olli</cp:lastModifiedBy>
  <cp:revision>13</cp:revision>
  <dcterms:created xsi:type="dcterms:W3CDTF">2022-12-01T11:40:59Z</dcterms:created>
  <dcterms:modified xsi:type="dcterms:W3CDTF">2023-02-15T11:01:11Z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0x010100000506C0BBCB1B4FA8CBAD62EE883486</vt:lpwstr>
  </property>
  <property fmtid="{D5CDD505-2E9C-101B-9397-08002B2CF9AE}" pid="3" name="Created">
    <vt:filetime>2022-11-22T00:00:00Z</vt:filetime>
  </property>
  <property fmtid="{D5CDD505-2E9C-101B-9397-08002B2CF9AE}" pid="4" name="Creator">
    <vt:lpwstr>Acrobat PDFMaker 22 for PowerPointille</vt:lpwstr>
  </property>
  <property fmtid="{D5CDD505-2E9C-101B-9397-08002B2CF9AE}" pid="5" name="LastSaved">
    <vt:filetime>2022-12-01T00:00:00Z</vt:filetime>
  </property>
  <property fmtid="{D5CDD505-2E9C-101B-9397-08002B2CF9AE}" pid="6" name="Producer">
    <vt:lpwstr>Adobe PDF Library 22.2.223</vt:lpwstr>
  </property>
  <property fmtid="{D5CDD505-2E9C-101B-9397-08002B2CF9AE}" pid="7" name="MediaServiceImageTags">
    <vt:lpwstr/>
  </property>
</Properties>
</file>