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58" r:id="rId4"/>
    <p:sldMasterId id="2147483799" r:id="rId5"/>
    <p:sldMasterId id="2147483829" r:id="rId6"/>
    <p:sldMasterId id="2147483777" r:id="rId7"/>
  </p:sldMasterIdLst>
  <p:notesMasterIdLst>
    <p:notesMasterId r:id="rId9"/>
  </p:notesMasterIdLst>
  <p:sldIdLst>
    <p:sldId id="27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nter" panose="020B0604020202020204" charset="0"/>
      <p:regular r:id="rId14"/>
      <p:bold r:id="rId15"/>
    </p:embeddedFont>
    <p:embeddedFont>
      <p:font typeface="Inter SemiBold" panose="020B0604020202020204" charset="0"/>
      <p:bold r:id="rId1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456220-2228-90AD-9105-45D5FBA0C6FB}" name="Piispanen Tiina" initials="PT" userId="S::tiina.piispanen@tampere.fi::4cfb78f4-a894-4e11-9825-bca4bc6e0a91" providerId="AD"/>
  <p188:author id="{A1D19164-5339-548C-92BB-373E4AB8B784}" name="Forssell Tiina" initials="FT" userId="S::tiina.forssell@tampere.fi::e141d105-51aa-41b5-8c8e-1fac9017f060" providerId="AD"/>
  <p188:author id="{74E5E2FD-F9FD-9161-E447-0CBAB1518A90}" name="Niskanen Hanna" initials="NH" userId="S::hanna.niskanen@tampere.fi::dbb55788-53fa-4771-98e3-1106a8cdf5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ispanen Tiina" initials="PT" lastIdx="11" clrIdx="0">
    <p:extLst>
      <p:ext uri="{19B8F6BF-5375-455C-9EA6-DF929625EA0E}">
        <p15:presenceInfo xmlns:p15="http://schemas.microsoft.com/office/powerpoint/2012/main" userId="S::tiina.piispanen@tampere.fi::4cfb78f4-a894-4e11-9825-bca4bc6e0a91" providerId="AD"/>
      </p:ext>
    </p:extLst>
  </p:cmAuthor>
  <p:cmAuthor id="2" name="heli.kaarre@pirkanmaa.fi" initials="he" lastIdx="5" clrIdx="1">
    <p:extLst>
      <p:ext uri="{19B8F6BF-5375-455C-9EA6-DF929625EA0E}">
        <p15:presenceInfo xmlns:p15="http://schemas.microsoft.com/office/powerpoint/2012/main" userId="S::urn:spo:guest#heli.kaarre@pirkanmaa.fi::" providerId="AD"/>
      </p:ext>
    </p:extLst>
  </p:cmAuthor>
  <p:cmAuthor id="3" name="Forssell Tiina" initials="FT" lastIdx="3" clrIdx="2">
    <p:extLst>
      <p:ext uri="{19B8F6BF-5375-455C-9EA6-DF929625EA0E}">
        <p15:presenceInfo xmlns:p15="http://schemas.microsoft.com/office/powerpoint/2012/main" userId="S::tiina.forssell@tampere.fi::e141d105-51aa-41b5-8c8e-1fac9017f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465"/>
    <a:srgbClr val="10285E"/>
    <a:srgbClr val="E3D0E0"/>
    <a:srgbClr val="AA72A3"/>
    <a:srgbClr val="FF5982"/>
    <a:srgbClr val="E7E9EF"/>
    <a:srgbClr val="FF8C00"/>
    <a:srgbClr val="9F93D8"/>
    <a:srgbClr val="CFD4DF"/>
    <a:srgbClr val="FF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5C9E4-F946-D53C-35FD-51DF2C69CA3D}" v="53" dt="2023-02-17T10:52:56.431"/>
    <p1510:client id="{E296A3EE-71A8-4745-6072-272EED7199D9}" v="126" dt="2023-02-15T12:34:3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microsoft.com/office/2018/10/relationships/authors" Target="authors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17.2.2023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86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674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tx2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B9458339-88C4-481B-9B53-B044F37A60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26" y="6319332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5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60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0181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1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9342688-7723-4413-9A68-21858042B7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26" y="6319332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8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5" y="341330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3E3912B-CB7B-4CB7-B603-A806F91C03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26" y="6319332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50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2160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8476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095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roos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FF2D3C2F-9B7B-4471-B5A2-76827DE129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26" y="6319332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92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63146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1280B39-A9F0-4757-93E9-EF8435D26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03" y="6339347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0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4269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13AFBB99-918A-471E-9562-3575A1824C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26" y="6319332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21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purppura_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338" y="333374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60176C6-3E17-42C3-A836-1D47C283F2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26" y="6319332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03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_purppura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5" y="330511"/>
            <a:ext cx="4837395" cy="625806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586897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1792796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859" y="6237288"/>
            <a:ext cx="1440000" cy="42301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2DAD4C7-544F-4884-865B-5ACA5CC9FF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26" y="6319332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6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40239" y="333375"/>
            <a:ext cx="5472338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0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4367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17.2.2023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15C71BC-01E0-4778-87E4-FD11BFD892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5763709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90" r:id="rId2"/>
    <p:sldLayoutId id="2147483880" r:id="rId3"/>
    <p:sldLayoutId id="2147483886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17.2.2023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74C794-5CE4-4F74-A610-A220BFCD889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5763709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88" r:id="rId2"/>
    <p:sldLayoutId id="2147483810" r:id="rId3"/>
    <p:sldLayoutId id="2147483815" r:id="rId4"/>
    <p:sldLayoutId id="2147483818" r:id="rId5"/>
    <p:sldLayoutId id="214748382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17.2.2023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8075448-3CBF-41AD-AEBF-CA61E0AF5E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5763709"/>
            <a:ext cx="1502694" cy="2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4" r:id="rId2"/>
    <p:sldLayoutId id="2147483849" r:id="rId3"/>
    <p:sldLayoutId id="214748385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17.2.2023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9" r:id="rId2"/>
    <p:sldLayoutId id="2147483791" r:id="rId3"/>
    <p:sldLayoutId id="2147483798" r:id="rId4"/>
    <p:sldLayoutId id="2147483828" r:id="rId5"/>
    <p:sldLayoutId id="214748389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tsikko 4">
            <a:extLst>
              <a:ext uri="{FF2B5EF4-FFF2-40B4-BE49-F238E27FC236}">
                <a16:creationId xmlns:a16="http://schemas.microsoft.com/office/drawing/2014/main" id="{BC86F587-F2C6-4BA3-BF3B-21BC777B6CC4}"/>
              </a:ext>
            </a:extLst>
          </p:cNvPr>
          <p:cNvSpPr txBox="1">
            <a:spLocks/>
          </p:cNvSpPr>
          <p:nvPr/>
        </p:nvSpPr>
        <p:spPr>
          <a:xfrm>
            <a:off x="375341" y="97538"/>
            <a:ext cx="11538481" cy="7357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j-cs"/>
              </a:defRPr>
            </a:lvl1pPr>
          </a:lstStyle>
          <a:p>
            <a:r>
              <a:rPr lang="fi-FI" sz="3400" b="1" dirty="0">
                <a:latin typeface="Inter SemiBold"/>
                <a:ea typeface="Inter SemiBold"/>
              </a:rPr>
              <a:t>Monialainen Minun tiimini -malli 18 vuotta täyttäneelle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E1609DD9-0117-246D-6C09-52531582B39C}"/>
              </a:ext>
            </a:extLst>
          </p:cNvPr>
          <p:cNvGrpSpPr/>
          <p:nvPr/>
        </p:nvGrpSpPr>
        <p:grpSpPr>
          <a:xfrm>
            <a:off x="168763" y="1375468"/>
            <a:ext cx="2503397" cy="4466005"/>
            <a:chOff x="9659265" y="2546907"/>
            <a:chExt cx="2503397" cy="4466005"/>
          </a:xfrm>
        </p:grpSpPr>
        <p:sp>
          <p:nvSpPr>
            <p:cNvPr id="49" name="Suorakulmio 48">
              <a:extLst>
                <a:ext uri="{FF2B5EF4-FFF2-40B4-BE49-F238E27FC236}">
                  <a16:creationId xmlns:a16="http://schemas.microsoft.com/office/drawing/2014/main" id="{F6E1A7F5-93C0-4EF7-A8C3-A8A8DE3E3B3B}"/>
                </a:ext>
              </a:extLst>
            </p:cNvPr>
            <p:cNvSpPr/>
            <p:nvPr/>
          </p:nvSpPr>
          <p:spPr>
            <a:xfrm>
              <a:off x="9659265" y="3049500"/>
              <a:ext cx="2503397" cy="3487845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0" bIns="0" rtlCol="0" anchor="t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fi-FI" sz="900" dirty="0">
                  <a:solidFill>
                    <a:schemeClr val="tx1"/>
                  </a:solidFill>
                  <a:ea typeface="Inter"/>
                  <a:cs typeface="Calibri"/>
                </a:rPr>
                <a:t>Ei kiinteä, vaan tapauskohtaisesti muodostettava monialainen kokoonpano.</a:t>
              </a:r>
            </a:p>
            <a:p>
              <a:pPr algn="ctr">
                <a:spcAft>
                  <a:spcPts val="1200"/>
                </a:spcAft>
              </a:pPr>
              <a:r>
                <a:rPr lang="fi-FI" sz="900" dirty="0">
                  <a:solidFill>
                    <a:schemeClr val="tx1"/>
                  </a:solidFill>
                  <a:cs typeface="Calibri"/>
                </a:rPr>
                <a:t>Tavoitteena saumaton palvelukokonaisuus, jonka järjestämisessä ammattilaiset jakavat vastuuta ja yhdistävät osaamisensa. </a:t>
              </a:r>
              <a:endParaRPr lang="fi-FI" sz="900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>
                <a:spcAft>
                  <a:spcPts val="1200"/>
                </a:spcAft>
              </a:pPr>
              <a:r>
                <a:rPr lang="fi-FI" sz="900" dirty="0">
                  <a:solidFill>
                    <a:schemeClr val="tx1"/>
                  </a:solidFill>
                  <a:ea typeface="+mn-lt"/>
                  <a:cs typeface="+mn-lt"/>
                </a:rPr>
                <a:t>Asiakaslähtöinen ja systeeminen työote tekevät asiakastyöstä vaikuttavampaa. </a:t>
              </a:r>
            </a:p>
            <a:p>
              <a:pPr algn="ctr">
                <a:spcAft>
                  <a:spcPts val="1200"/>
                </a:spcAft>
              </a:pPr>
              <a:r>
                <a:rPr lang="fi-FI" sz="900" dirty="0">
                  <a:solidFill>
                    <a:schemeClr val="tx1"/>
                  </a:solidFill>
                  <a:ea typeface="Calibri"/>
                  <a:cs typeface="Calibri"/>
                </a:rPr>
                <a:t>Nähdään asiakkaan tilanne kokonaisuutena huomioiden hänen resurssinsa ja vahvuutensa.</a:t>
              </a:r>
            </a:p>
            <a:p>
              <a:pPr algn="ctr">
                <a:spcAft>
                  <a:spcPts val="1200"/>
                </a:spcAft>
              </a:pPr>
              <a:r>
                <a:rPr lang="fi-FI" sz="900" dirty="0">
                  <a:solidFill>
                    <a:schemeClr val="tx1"/>
                  </a:solidFill>
                  <a:ea typeface="Calibri"/>
                  <a:cs typeface="Calibri"/>
                </a:rPr>
                <a:t>Ei pyritäkään ratkaisemaan kaikkea kerralla, vaan aloitetaan asiakkaan ns. ydinasiasta liikkeelle.</a:t>
              </a:r>
            </a:p>
            <a:p>
              <a:pPr algn="ctr">
                <a:spcAft>
                  <a:spcPts val="1200"/>
                </a:spcAft>
              </a:pPr>
              <a:r>
                <a:rPr lang="fi-FI" sz="900" dirty="0">
                  <a:solidFill>
                    <a:schemeClr val="tx1"/>
                  </a:solidFill>
                  <a:cs typeface="Calibri"/>
                </a:rPr>
                <a:t>Ammattilaisilta edellytetään </a:t>
              </a:r>
              <a:br>
                <a:rPr lang="fi-FI" sz="900" dirty="0">
                  <a:cs typeface="Calibri"/>
                </a:rPr>
              </a:br>
              <a:r>
                <a:rPr lang="fi-FI" sz="900" dirty="0">
                  <a:solidFill>
                    <a:schemeClr val="tx1"/>
                  </a:solidFill>
                  <a:cs typeface="Calibri"/>
                </a:rPr>
                <a:t>"ei-tietämisen tilaa", jolloin yksilölliset ratkaisut löydetään yhdessä ja toisia kunnioittaen.</a:t>
              </a:r>
              <a:endParaRPr lang="fi-FI" sz="900" dirty="0">
                <a:solidFill>
                  <a:schemeClr val="tx1"/>
                </a:solidFill>
                <a:ea typeface="Inter"/>
                <a:cs typeface="Calibri"/>
              </a:endParaRPr>
            </a:p>
            <a:p>
              <a:pPr algn="ctr">
                <a:spcAft>
                  <a:spcPts val="1200"/>
                </a:spcAft>
              </a:pPr>
              <a:r>
                <a:rPr lang="fi-FI" sz="900" dirty="0">
                  <a:solidFill>
                    <a:schemeClr val="tx1"/>
                  </a:solidFill>
                  <a:ea typeface="Inter"/>
                  <a:cs typeface="Calibri"/>
                </a:rPr>
                <a:t>Ammattiryhmäkohtaiset kalenterivaraukset ja joustavat työjärjestelyt mahdollistavat yhteiset tapaamiset.</a:t>
              </a:r>
            </a:p>
          </p:txBody>
        </p:sp>
        <p:cxnSp>
          <p:nvCxnSpPr>
            <p:cNvPr id="80" name="Suora nuoliyhdysviiva 79">
              <a:extLst>
                <a:ext uri="{FF2B5EF4-FFF2-40B4-BE49-F238E27FC236}">
                  <a16:creationId xmlns:a16="http://schemas.microsoft.com/office/drawing/2014/main" id="{7F171F00-0214-422F-A1D3-2F89D60DE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903" y="2546907"/>
              <a:ext cx="2315243" cy="14"/>
            </a:xfrm>
            <a:prstGeom prst="straightConnector1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nuoliyhdysviiva 80">
              <a:extLst>
                <a:ext uri="{FF2B5EF4-FFF2-40B4-BE49-F238E27FC236}">
                  <a16:creationId xmlns:a16="http://schemas.microsoft.com/office/drawing/2014/main" id="{E525784A-DAB8-4AEF-BF29-1A52C4B48C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342" y="7012911"/>
              <a:ext cx="2268440" cy="1"/>
            </a:xfrm>
            <a:prstGeom prst="straightConnector1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3ECEF171-A7EC-4DAC-A0ED-F6DCBA718265}"/>
              </a:ext>
            </a:extLst>
          </p:cNvPr>
          <p:cNvCxnSpPr>
            <a:cxnSpLocks/>
          </p:cNvCxnSpPr>
          <p:nvPr/>
        </p:nvCxnSpPr>
        <p:spPr>
          <a:xfrm>
            <a:off x="5989474" y="1096959"/>
            <a:ext cx="286216" cy="0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5FB3CE6E-42C9-44CB-840E-E5D2F2B7382E}"/>
              </a:ext>
            </a:extLst>
          </p:cNvPr>
          <p:cNvCxnSpPr>
            <a:cxnSpLocks/>
          </p:cNvCxnSpPr>
          <p:nvPr/>
        </p:nvCxnSpPr>
        <p:spPr>
          <a:xfrm flipV="1">
            <a:off x="10347186" y="1116898"/>
            <a:ext cx="295105" cy="1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yhdysviiva 121">
            <a:extLst>
              <a:ext uri="{FF2B5EF4-FFF2-40B4-BE49-F238E27FC236}">
                <a16:creationId xmlns:a16="http://schemas.microsoft.com/office/drawing/2014/main" id="{5701F560-0333-4F47-8372-9421F80DF2D5}"/>
              </a:ext>
            </a:extLst>
          </p:cNvPr>
          <p:cNvCxnSpPr>
            <a:cxnSpLocks/>
          </p:cNvCxnSpPr>
          <p:nvPr/>
        </p:nvCxnSpPr>
        <p:spPr>
          <a:xfrm flipV="1">
            <a:off x="4253790" y="1099171"/>
            <a:ext cx="540267" cy="0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uora yhdysviiva 122">
            <a:extLst>
              <a:ext uri="{FF2B5EF4-FFF2-40B4-BE49-F238E27FC236}">
                <a16:creationId xmlns:a16="http://schemas.microsoft.com/office/drawing/2014/main" id="{A5B96452-084B-44A8-8A99-0FDDCB17A438}"/>
              </a:ext>
            </a:extLst>
          </p:cNvPr>
          <p:cNvCxnSpPr>
            <a:cxnSpLocks/>
          </p:cNvCxnSpPr>
          <p:nvPr/>
        </p:nvCxnSpPr>
        <p:spPr>
          <a:xfrm flipV="1">
            <a:off x="7456421" y="1106965"/>
            <a:ext cx="259269" cy="3035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uora yhdysviiva 123">
            <a:extLst>
              <a:ext uri="{FF2B5EF4-FFF2-40B4-BE49-F238E27FC236}">
                <a16:creationId xmlns:a16="http://schemas.microsoft.com/office/drawing/2014/main" id="{6FCB9994-CC49-4A58-98E6-B576509E8FD5}"/>
              </a:ext>
            </a:extLst>
          </p:cNvPr>
          <p:cNvCxnSpPr>
            <a:cxnSpLocks/>
          </p:cNvCxnSpPr>
          <p:nvPr/>
        </p:nvCxnSpPr>
        <p:spPr>
          <a:xfrm flipV="1">
            <a:off x="8912370" y="1106315"/>
            <a:ext cx="270877" cy="1087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494730E8-638E-28CA-FCEF-7D1E9526B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70" y="1284027"/>
            <a:ext cx="2513636" cy="63853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B21013-62D7-B125-1C30-FAF0D30310B1}"/>
              </a:ext>
            </a:extLst>
          </p:cNvPr>
          <p:cNvSpPr/>
          <p:nvPr/>
        </p:nvSpPr>
        <p:spPr>
          <a:xfrm>
            <a:off x="3067685" y="776835"/>
            <a:ext cx="1194740" cy="639703"/>
          </a:xfrm>
          <a:prstGeom prst="roundRect">
            <a:avLst/>
          </a:prstGeom>
          <a:solidFill>
            <a:srgbClr val="721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>
                <a:solidFill>
                  <a:srgbClr val="FFFFFF"/>
                </a:solidFill>
                <a:latin typeface="Inter"/>
              </a:rPr>
              <a:t>Yhteydenoton </a:t>
            </a:r>
            <a:endParaRPr lang="en-US" sz="900">
              <a:solidFill>
                <a:srgbClr val="FFFFFF"/>
              </a:solidFill>
              <a:latin typeface="Inter"/>
            </a:endParaRPr>
          </a:p>
          <a:p>
            <a:pPr algn="ctr"/>
            <a:r>
              <a:rPr lang="fi-FI" sz="900" b="1">
                <a:solidFill>
                  <a:srgbClr val="FFFFFF"/>
                </a:solidFill>
                <a:latin typeface="Inter"/>
              </a:rPr>
              <a:t>käsittely</a:t>
            </a:r>
            <a:endParaRPr lang="en-US" sz="900">
              <a:ea typeface="Inter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22E906-391F-A95E-24D3-D5709139EBE4}"/>
              </a:ext>
            </a:extLst>
          </p:cNvPr>
          <p:cNvSpPr/>
          <p:nvPr/>
        </p:nvSpPr>
        <p:spPr>
          <a:xfrm>
            <a:off x="4798648" y="776835"/>
            <a:ext cx="1194740" cy="639703"/>
          </a:xfrm>
          <a:prstGeom prst="roundRect">
            <a:avLst/>
          </a:prstGeom>
          <a:solidFill>
            <a:srgbClr val="721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 b="1" dirty="0">
                <a:solidFill>
                  <a:srgbClr val="FFFFFF"/>
                </a:solidFill>
                <a:latin typeface="Inter"/>
              </a:rPr>
              <a:t>Palvelu- ja hoidontarpeen arviointi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CB2E3C-E46D-096D-F5D5-60A5DC17F43B}"/>
              </a:ext>
            </a:extLst>
          </p:cNvPr>
          <p:cNvSpPr/>
          <p:nvPr/>
        </p:nvSpPr>
        <p:spPr>
          <a:xfrm>
            <a:off x="6259148" y="795650"/>
            <a:ext cx="1194740" cy="639703"/>
          </a:xfrm>
          <a:prstGeom prst="roundRect">
            <a:avLst/>
          </a:prstGeom>
          <a:solidFill>
            <a:srgbClr val="721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 b="1" dirty="0">
                <a:solidFill>
                  <a:srgbClr val="FFFFFF"/>
                </a:solidFill>
                <a:latin typeface="Inter"/>
              </a:rPr>
              <a:t>Palvelu-kokonaisuuden suunnittelu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1952FE-503E-8EA3-01D9-A483E353B10A}"/>
              </a:ext>
            </a:extLst>
          </p:cNvPr>
          <p:cNvSpPr/>
          <p:nvPr/>
        </p:nvSpPr>
        <p:spPr>
          <a:xfrm>
            <a:off x="7719648" y="795650"/>
            <a:ext cx="1194740" cy="639703"/>
          </a:xfrm>
          <a:prstGeom prst="roundRect">
            <a:avLst/>
          </a:prstGeom>
          <a:solidFill>
            <a:srgbClr val="721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 b="1" dirty="0">
                <a:solidFill>
                  <a:srgbClr val="FFFFFF"/>
                </a:solidFill>
                <a:latin typeface="Inter"/>
              </a:rPr>
              <a:t>Palvelujen ja hoidon</a:t>
            </a:r>
            <a:endParaRPr lang="en-US" dirty="0">
              <a:solidFill>
                <a:srgbClr val="FFFFFF"/>
              </a:solidFill>
              <a:latin typeface="Inter"/>
            </a:endParaRPr>
          </a:p>
          <a:p>
            <a:pPr algn="ctr"/>
            <a:r>
              <a:rPr lang="fi-FI" sz="900" b="1" dirty="0">
                <a:solidFill>
                  <a:srgbClr val="FFFFFF"/>
                </a:solidFill>
                <a:latin typeface="Inter"/>
              </a:rPr>
              <a:t> organisointi</a:t>
            </a:r>
            <a:endParaRPr lang="en-US">
              <a:ea typeface="Inter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AD6354-B7F6-AB02-4AAF-0E75AE8FD1D9}"/>
              </a:ext>
            </a:extLst>
          </p:cNvPr>
          <p:cNvSpPr/>
          <p:nvPr/>
        </p:nvSpPr>
        <p:spPr>
          <a:xfrm>
            <a:off x="9180148" y="795650"/>
            <a:ext cx="1194740" cy="639703"/>
          </a:xfrm>
          <a:prstGeom prst="roundRect">
            <a:avLst/>
          </a:prstGeom>
          <a:solidFill>
            <a:srgbClr val="721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 b="1" dirty="0">
                <a:solidFill>
                  <a:srgbClr val="FFFFFF"/>
                </a:solidFill>
                <a:latin typeface="Inter"/>
              </a:rPr>
              <a:t>Palvelujen ja hoidon toteutus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3A8D38-0F64-8CC0-F67F-847B61341A59}"/>
              </a:ext>
            </a:extLst>
          </p:cNvPr>
          <p:cNvSpPr/>
          <p:nvPr/>
        </p:nvSpPr>
        <p:spPr>
          <a:xfrm>
            <a:off x="10640648" y="795650"/>
            <a:ext cx="1194740" cy="639703"/>
          </a:xfrm>
          <a:prstGeom prst="roundRect">
            <a:avLst/>
          </a:prstGeom>
          <a:solidFill>
            <a:srgbClr val="721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900" b="1" dirty="0">
                <a:solidFill>
                  <a:srgbClr val="FFFFFF"/>
                </a:solidFill>
                <a:latin typeface="Inter"/>
              </a:rPr>
              <a:t>Palvelujen seuranta ja arviointi</a:t>
            </a:r>
            <a:endParaRPr lang="en-US" dirty="0"/>
          </a:p>
        </p:txBody>
      </p:sp>
      <p:sp>
        <p:nvSpPr>
          <p:cNvPr id="117" name="Tekstilaatikko">
            <a:extLst>
              <a:ext uri="{FF2B5EF4-FFF2-40B4-BE49-F238E27FC236}">
                <a16:creationId xmlns:a16="http://schemas.microsoft.com/office/drawing/2014/main" id="{3C1EA5B0-872E-4BFB-A33C-3AE64A9DBB3B}"/>
              </a:ext>
            </a:extLst>
          </p:cNvPr>
          <p:cNvSpPr/>
          <p:nvPr/>
        </p:nvSpPr>
        <p:spPr>
          <a:xfrm>
            <a:off x="5319426" y="2709461"/>
            <a:ext cx="3002366" cy="675523"/>
          </a:xfrm>
          <a:prstGeom prst="rect">
            <a:avLst/>
          </a:prstGeom>
          <a:solidFill>
            <a:srgbClr val="E7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100"/>
              </a:spcAft>
            </a:pPr>
            <a:r>
              <a:rPr lang="fi-FI" sz="950" b="1" dirty="0">
                <a:solidFill>
                  <a:schemeClr val="tx1"/>
                </a:solidFill>
                <a:ea typeface="+mn-lt"/>
                <a:cs typeface="+mn-lt"/>
              </a:rPr>
              <a:t>Voimmeko vastata asiakkaan tarpeeseen</a:t>
            </a:r>
            <a:endParaRPr lang="en-US" sz="950" dirty="0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työparityöskentelyllä, </a:t>
            </a: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asiakkaan omien verkostojen avulla,</a:t>
            </a: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muissa moniammatillisissa tiimeissä?</a:t>
            </a:r>
            <a:endParaRPr lang="en-US" sz="950" dirty="0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endParaRPr lang="fi-FI" sz="950" dirty="0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endParaRPr lang="fi-FI" sz="950" dirty="0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endParaRPr lang="fi-FI" sz="950" dirty="0">
              <a:solidFill>
                <a:srgbClr val="000000"/>
              </a:solidFill>
              <a:ea typeface="Inter"/>
            </a:endParaRPr>
          </a:p>
          <a:p>
            <a:pPr>
              <a:spcAft>
                <a:spcPts val="100"/>
              </a:spcAft>
            </a:pPr>
            <a:endParaRPr lang="fi-FI" sz="95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Aft>
                <a:spcPts val="100"/>
              </a:spcAft>
            </a:pPr>
            <a:endParaRPr lang="fi-FI" sz="9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12F94944-1E92-430B-9AAC-EC464CA2673B}"/>
              </a:ext>
            </a:extLst>
          </p:cNvPr>
          <p:cNvSpPr/>
          <p:nvPr/>
        </p:nvSpPr>
        <p:spPr>
          <a:xfrm>
            <a:off x="5322683" y="1702647"/>
            <a:ext cx="2993993" cy="245859"/>
          </a:xfrm>
          <a:prstGeom prst="rect">
            <a:avLst/>
          </a:prstGeom>
          <a:solidFill>
            <a:srgbClr val="10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100" b="1">
                <a:solidFill>
                  <a:schemeClr val="bg1"/>
                </a:solidFill>
                <a:cs typeface="Calibri"/>
              </a:rPr>
              <a:t>Arviointi ja konsultointi</a:t>
            </a:r>
            <a:endParaRPr lang="fi-FI" sz="1100" b="1">
              <a:solidFill>
                <a:schemeClr val="bg1"/>
              </a:solidFill>
              <a:ea typeface="Inter"/>
              <a:cs typeface="Calibri"/>
            </a:endParaRPr>
          </a:p>
        </p:txBody>
      </p:sp>
      <p:sp>
        <p:nvSpPr>
          <p:cNvPr id="116" name="Tekstilaatikko">
            <a:extLst>
              <a:ext uri="{FF2B5EF4-FFF2-40B4-BE49-F238E27FC236}">
                <a16:creationId xmlns:a16="http://schemas.microsoft.com/office/drawing/2014/main" id="{6F3C20FD-516A-4E07-ADA8-59A0308C1CA1}"/>
              </a:ext>
            </a:extLst>
          </p:cNvPr>
          <p:cNvSpPr/>
          <p:nvPr/>
        </p:nvSpPr>
        <p:spPr>
          <a:xfrm>
            <a:off x="5322683" y="1949884"/>
            <a:ext cx="2993992" cy="158039"/>
          </a:xfrm>
          <a:prstGeom prst="rect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18000" rtlCol="0" anchor="t"/>
          <a:lstStyle/>
          <a:p>
            <a:r>
              <a:rPr lang="fi-FI" sz="1000" b="1">
                <a:solidFill>
                  <a:schemeClr val="bg1"/>
                </a:solidFill>
                <a:ea typeface="Inter"/>
                <a:cs typeface="Arial"/>
              </a:rPr>
              <a:t>Työn tueksi</a:t>
            </a:r>
            <a:endParaRPr lang="fi-FI" sz="1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6" name="Tekstilaatikko">
            <a:extLst>
              <a:ext uri="{FF2B5EF4-FFF2-40B4-BE49-F238E27FC236}">
                <a16:creationId xmlns:a16="http://schemas.microsoft.com/office/drawing/2014/main" id="{0A900BE3-5F64-48D0-9346-B1360480BABB}"/>
              </a:ext>
            </a:extLst>
          </p:cNvPr>
          <p:cNvSpPr/>
          <p:nvPr/>
        </p:nvSpPr>
        <p:spPr>
          <a:xfrm>
            <a:off x="5320858" y="3657370"/>
            <a:ext cx="6519025" cy="2196238"/>
          </a:xfrm>
          <a:prstGeom prst="rect">
            <a:avLst/>
          </a:prstGeom>
          <a:solidFill>
            <a:srgbClr val="E7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rgbClr val="000000"/>
                </a:solidFill>
                <a:ea typeface="Inter"/>
                <a:cs typeface="+mn-lt"/>
              </a:rPr>
              <a:t>Huolen huomannut työntekijä ottaa yhteyttä alueensa Minun tiimini –järjestelijään varmistaakseen ajan, paikan ja tarvittavat sote-ammattilaiset ensimmäiselle tapaamiselle. </a:t>
            </a:r>
            <a:endParaRPr lang="en-US" sz="950" dirty="0">
              <a:ea typeface="Inter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chemeClr val="tx1"/>
                </a:solidFill>
                <a:cs typeface="Arial"/>
              </a:rPr>
              <a:t>Työntekijä kutsuu tiimiin hoidon-/palvelutarpeen arvioinnin aikana tai sen jälkeen asiakkaan määrittelemän ydinasian kannalta oleelliset osallistujat. Hän kuulee asiakasta ja huomioi kokoonpanossa hänen läheisensä, 3. sektorin toimijat ja alueen muut palvelut. </a:t>
            </a: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Työntekijä ja asiakas voivat saada tukea prosessiin myös vertaistoimijalta.</a:t>
            </a:r>
            <a:endParaRPr lang="fi-FI" sz="950" dirty="0">
              <a:solidFill>
                <a:schemeClr val="tx1"/>
              </a:solidFill>
              <a:ea typeface="+mn-lt"/>
              <a:cs typeface="Arial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Asiakas osallistuu oman palvelukokonaisuutensa suunnitteluun tiimin tasaveroisena jäsenenä.</a:t>
            </a:r>
            <a:endParaRPr lang="fi-FI" sz="950" dirty="0">
              <a:solidFill>
                <a:schemeClr val="tx1"/>
              </a:solidFill>
              <a:ea typeface="Inter"/>
              <a:cs typeface="Arial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rgbClr val="000000"/>
                </a:solidFill>
                <a:ea typeface="Inter"/>
                <a:cs typeface="+mn-lt"/>
              </a:rPr>
              <a:t>Tiimin tapaaminen </a:t>
            </a:r>
            <a:r>
              <a:rPr kumimoji="0" lang="fi-FI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Inter"/>
                <a:cs typeface="+mn-lt"/>
              </a:rPr>
              <a:t>etenee sovitun systeemisen rakenteen mukaisesti.</a:t>
            </a:r>
            <a:endParaRPr lang="fi-FI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Inter"/>
              <a:cs typeface="+mn-lt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kumimoji="0" lang="fi-FI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Inter"/>
                <a:cs typeface="+mn-lt"/>
              </a:rPr>
              <a:t>Tiimissä laaditaan </a:t>
            </a:r>
            <a:r>
              <a:rPr kumimoji="0" lang="fi-FI" sz="9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Inter"/>
                <a:cs typeface="+mn-lt"/>
              </a:rPr>
              <a:t>monialainen suunnitelma</a:t>
            </a:r>
            <a:r>
              <a:rPr lang="fi-FI" sz="950" dirty="0">
                <a:solidFill>
                  <a:schemeClr val="tx1"/>
                </a:solidFill>
                <a:ea typeface="Inter"/>
                <a:cs typeface="+mn-lt"/>
              </a:rPr>
              <a:t> ja</a:t>
            </a:r>
            <a:r>
              <a:rPr lang="fi-FI" sz="950" dirty="0">
                <a:solidFill>
                  <a:srgbClr val="000000"/>
                </a:solidFill>
                <a:ea typeface="Inter"/>
                <a:cs typeface="+mn-lt"/>
              </a:rPr>
              <a:t> sovitaan selkeästi vastuut sen toteutuksessa.</a:t>
            </a: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rgbClr val="000000"/>
                </a:solidFill>
                <a:ea typeface="Inter"/>
                <a:cs typeface="+mn-lt"/>
              </a:rPr>
              <a:t>Nimetään henkilö, johon asiakas on ensisijaisesti yhteydessä. </a:t>
            </a:r>
            <a:endParaRPr lang="fi-FI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Inter"/>
              <a:cs typeface="+mn-lt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chemeClr val="tx1"/>
                </a:solidFill>
                <a:ea typeface="Inter"/>
                <a:cs typeface="Arial"/>
              </a:rPr>
              <a:t>Ammattilaiset kirjaavat suunnitelman sisällön ja tilastoivat työnsä ohjeen mukaisesti tietojärjestelmiinsä.</a:t>
            </a: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Monialaisen suunnitelman toteutumista seurataan, kuten suunnitelmassa on sovittu.</a:t>
            </a:r>
            <a:endParaRPr lang="fi-FI" sz="950" dirty="0">
              <a:solidFill>
                <a:schemeClr val="tx1"/>
              </a:solidFill>
              <a:ea typeface="Inter"/>
              <a:cs typeface="Arial"/>
            </a:endParaRP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i-FI" sz="950" dirty="0">
                <a:solidFill>
                  <a:schemeClr val="tx1"/>
                </a:solidFill>
                <a:cs typeface="Arial"/>
              </a:rPr>
              <a:t>Jatkossa asiakasta tavataan tarpeenmukaisella Minun tiimini -kokoonpanolla, samoja yhteistyön periaatteita noudattaen.</a:t>
            </a:r>
            <a:endParaRPr lang="fi-FI" sz="950" dirty="0">
              <a:solidFill>
                <a:schemeClr val="tx1"/>
              </a:solidFill>
              <a:ea typeface="Inter"/>
              <a:cs typeface="Arial"/>
            </a:endParaRPr>
          </a:p>
        </p:txBody>
      </p:sp>
      <p:sp>
        <p:nvSpPr>
          <p:cNvPr id="102" name="Tekstilaatikko">
            <a:extLst>
              <a:ext uri="{FF2B5EF4-FFF2-40B4-BE49-F238E27FC236}">
                <a16:creationId xmlns:a16="http://schemas.microsoft.com/office/drawing/2014/main" id="{209BB1D0-34D0-4209-92D5-E6918D8C14B7}"/>
              </a:ext>
            </a:extLst>
          </p:cNvPr>
          <p:cNvSpPr/>
          <p:nvPr/>
        </p:nvSpPr>
        <p:spPr>
          <a:xfrm>
            <a:off x="3067685" y="2408446"/>
            <a:ext cx="2050534" cy="160987"/>
          </a:xfrm>
          <a:prstGeom prst="rect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18000" rtlCol="0" anchor="t"/>
          <a:lstStyle/>
          <a:p>
            <a:r>
              <a:rPr lang="fi-FI" sz="1000" b="1">
                <a:solidFill>
                  <a:schemeClr val="bg1"/>
                </a:solidFill>
                <a:cs typeface="Arial"/>
              </a:rPr>
              <a:t>Herätteitä</a:t>
            </a:r>
            <a:endParaRPr lang="fi-FI" sz="1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D0F9139B-071A-4ABC-8324-31F19E182F4B}"/>
              </a:ext>
            </a:extLst>
          </p:cNvPr>
          <p:cNvSpPr/>
          <p:nvPr/>
        </p:nvSpPr>
        <p:spPr>
          <a:xfrm>
            <a:off x="3067685" y="1702647"/>
            <a:ext cx="2050534" cy="707482"/>
          </a:xfrm>
          <a:prstGeom prst="rect">
            <a:avLst/>
          </a:prstGeom>
          <a:solidFill>
            <a:srgbClr val="10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100" b="1">
                <a:cs typeface="Calibri"/>
              </a:rPr>
              <a:t>Ammattilainen tunnistaa monialaisen yhteistyön tarpeen</a:t>
            </a:r>
            <a:endParaRPr lang="en-US"/>
          </a:p>
        </p:txBody>
      </p:sp>
      <p:sp>
        <p:nvSpPr>
          <p:cNvPr id="109" name="Tekstilaatikko">
            <a:extLst>
              <a:ext uri="{FF2B5EF4-FFF2-40B4-BE49-F238E27FC236}">
                <a16:creationId xmlns:a16="http://schemas.microsoft.com/office/drawing/2014/main" id="{D5C0115C-0593-494F-BD9D-B56DBFD0A802}"/>
              </a:ext>
            </a:extLst>
          </p:cNvPr>
          <p:cNvSpPr/>
          <p:nvPr/>
        </p:nvSpPr>
        <p:spPr>
          <a:xfrm>
            <a:off x="3067685" y="2571942"/>
            <a:ext cx="2050419" cy="1639839"/>
          </a:xfrm>
          <a:prstGeom prst="rect">
            <a:avLst/>
          </a:prstGeom>
          <a:solidFill>
            <a:srgbClr val="E7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sz="950" dirty="0">
                <a:solidFill>
                  <a:schemeClr val="tx1"/>
                </a:solidFill>
                <a:cs typeface="Arial"/>
              </a:rPr>
              <a:t>Asiakkaan toive</a:t>
            </a:r>
            <a:endParaRPr lang="en-US" sz="950" dirty="0">
              <a:solidFill>
                <a:schemeClr val="tx1"/>
              </a:solidFill>
              <a:cs typeface="Arial"/>
            </a:endParaRP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sz="950" dirty="0">
                <a:solidFill>
                  <a:schemeClr val="tx1"/>
                </a:solidFill>
                <a:cs typeface="Arial" panose="020B0604020202020204" pitchFamily="34" charset="0"/>
              </a:rPr>
              <a:t>Arjen hallinta</a:t>
            </a:r>
            <a:endParaRPr lang="fi-FI" sz="950" dirty="0">
              <a:solidFill>
                <a:schemeClr val="tx1"/>
              </a:solidFill>
              <a:ea typeface="Inter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sz="950" dirty="0">
                <a:solidFill>
                  <a:schemeClr val="tx1"/>
                </a:solidFill>
                <a:cs typeface="Arial" panose="020B0604020202020204" pitchFamily="34" charset="0"/>
              </a:rPr>
              <a:t>Osaaminen ja työllistyminen</a:t>
            </a:r>
            <a:endParaRPr lang="fi-FI" sz="950" dirty="0">
              <a:solidFill>
                <a:schemeClr val="tx1"/>
              </a:solidFill>
              <a:ea typeface="Inter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sz="950" dirty="0">
                <a:solidFill>
                  <a:schemeClr val="tx1"/>
                </a:solidFill>
                <a:cs typeface="Arial" panose="020B0604020202020204" pitchFamily="34" charset="0"/>
              </a:rPr>
              <a:t>Taloudellinen tilanne</a:t>
            </a:r>
            <a:endParaRPr lang="fi-FI" sz="950" dirty="0">
              <a:solidFill>
                <a:schemeClr val="tx1"/>
              </a:solidFill>
              <a:ea typeface="Inter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sz="950" dirty="0">
                <a:solidFill>
                  <a:schemeClr val="tx1"/>
                </a:solidFill>
                <a:cs typeface="Arial" panose="020B0604020202020204" pitchFamily="34" charset="0"/>
              </a:rPr>
              <a:t>Huoli terveydestä ja elintavoista</a:t>
            </a:r>
            <a:endParaRPr lang="fi-FI" sz="950" dirty="0">
              <a:solidFill>
                <a:schemeClr val="tx1"/>
              </a:solidFill>
              <a:ea typeface="Inter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sz="950" dirty="0">
                <a:solidFill>
                  <a:schemeClr val="tx1"/>
                </a:solidFill>
                <a:cs typeface="Arial" panose="020B0604020202020204" pitchFamily="34" charset="0"/>
              </a:rPr>
              <a:t>Palveluiden runsas käyttö</a:t>
            </a:r>
            <a:endParaRPr lang="fi-FI" sz="950" dirty="0">
              <a:solidFill>
                <a:schemeClr val="tx1"/>
              </a:solidFill>
              <a:ea typeface="Inter"/>
              <a:cs typeface="Arial" panose="020B0604020202020204" pitchFamily="34" charset="0"/>
            </a:endParaRP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sz="950" dirty="0">
                <a:solidFill>
                  <a:schemeClr val="tx1"/>
                </a:solidFill>
                <a:cs typeface="Arial"/>
              </a:rPr>
              <a:t>Vähintään 2 seurattavaa </a:t>
            </a:r>
            <a:br>
              <a:rPr lang="fi-FI" sz="950" dirty="0">
                <a:cs typeface="Arial" panose="020B0604020202020204" pitchFamily="34" charset="0"/>
              </a:rPr>
            </a:br>
            <a:r>
              <a:rPr lang="fi-FI" sz="950" dirty="0">
                <a:solidFill>
                  <a:schemeClr val="tx1"/>
                </a:solidFill>
                <a:cs typeface="Arial"/>
              </a:rPr>
              <a:t>pitkäaikaissairautta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i-FI" sz="950" dirty="0">
                <a:solidFill>
                  <a:schemeClr val="tx1"/>
                </a:solidFill>
                <a:ea typeface="Inter"/>
                <a:cs typeface="Arial"/>
              </a:rPr>
              <a:t>Huoli-ilmoitus</a:t>
            </a:r>
          </a:p>
        </p:txBody>
      </p:sp>
      <p:sp>
        <p:nvSpPr>
          <p:cNvPr id="111" name="Tekstilaatikko">
            <a:extLst>
              <a:ext uri="{FF2B5EF4-FFF2-40B4-BE49-F238E27FC236}">
                <a16:creationId xmlns:a16="http://schemas.microsoft.com/office/drawing/2014/main" id="{B502C12C-2EB5-4D0B-9C32-6AA63C4EACB9}"/>
              </a:ext>
            </a:extLst>
          </p:cNvPr>
          <p:cNvSpPr/>
          <p:nvPr/>
        </p:nvSpPr>
        <p:spPr>
          <a:xfrm>
            <a:off x="3063716" y="4204223"/>
            <a:ext cx="2054894" cy="204681"/>
          </a:xfrm>
          <a:prstGeom prst="rect">
            <a:avLst/>
          </a:prstGeom>
          <a:solidFill>
            <a:srgbClr val="FF5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18000" rtlCol="0" anchor="t"/>
          <a:lstStyle/>
          <a:p>
            <a:r>
              <a:rPr lang="fi-FI" sz="1000" b="1" dirty="0">
                <a:solidFill>
                  <a:schemeClr val="bg1"/>
                </a:solidFill>
                <a:cs typeface="Arial"/>
              </a:rPr>
              <a:t>Lomakkeet ja materiaalit</a:t>
            </a:r>
            <a:endParaRPr lang="fi-FI" sz="1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2" name="Tekstilaatikko">
            <a:extLst>
              <a:ext uri="{FF2B5EF4-FFF2-40B4-BE49-F238E27FC236}">
                <a16:creationId xmlns:a16="http://schemas.microsoft.com/office/drawing/2014/main" id="{1E794F0F-48B2-4D0E-8467-38F0FE4CB1AB}"/>
              </a:ext>
            </a:extLst>
          </p:cNvPr>
          <p:cNvSpPr/>
          <p:nvPr/>
        </p:nvSpPr>
        <p:spPr>
          <a:xfrm>
            <a:off x="3072070" y="4416951"/>
            <a:ext cx="2054894" cy="1560702"/>
          </a:xfrm>
          <a:prstGeom prst="rect">
            <a:avLst/>
          </a:prstGeom>
          <a:solidFill>
            <a:srgbClr val="E7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Asiakasesite puheeksi oton apuna</a:t>
            </a: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Suostumuslomake </a:t>
            </a:r>
            <a:br>
              <a:rPr lang="fi-FI" sz="950" b="1" dirty="0">
                <a:ea typeface="+mn-lt"/>
                <a:cs typeface="+mn-lt"/>
              </a:rPr>
            </a:b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monialaiseen yhteistyöhön</a:t>
            </a:r>
            <a:endParaRPr lang="en-US" sz="950" dirty="0">
              <a:solidFill>
                <a:schemeClr val="tx1"/>
              </a:solidFill>
              <a:ea typeface="Inter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Minun tiimini –kortti tarpeiden / tavoitteiden kartoittamiseen</a:t>
            </a: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Minun tiimini –suunnitelmapohja </a:t>
            </a:r>
          </a:p>
          <a:p>
            <a:pPr>
              <a:spcAft>
                <a:spcPts val="100"/>
              </a:spcAft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Tukevat systeemisen työotteen toteutumista. </a:t>
            </a:r>
          </a:p>
          <a:p>
            <a:pPr marL="171450" indent="-171450">
              <a:spcAft>
                <a:spcPts val="100"/>
              </a:spcAft>
              <a:buFont typeface="Arial,Sans-Serif"/>
              <a:buChar char="•"/>
            </a:pPr>
            <a:endParaRPr lang="fi-FI" sz="900" dirty="0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buFont typeface="Arial,Sans-Serif"/>
              <a:buChar char="•"/>
            </a:pPr>
            <a:endParaRPr lang="fi-FI" sz="900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sz="9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27" name="Suorakulmio 126">
            <a:extLst>
              <a:ext uri="{FF2B5EF4-FFF2-40B4-BE49-F238E27FC236}">
                <a16:creationId xmlns:a16="http://schemas.microsoft.com/office/drawing/2014/main" id="{782246A6-8CB4-4A66-9A53-F1B15D2047A7}"/>
              </a:ext>
            </a:extLst>
          </p:cNvPr>
          <p:cNvSpPr/>
          <p:nvPr/>
        </p:nvSpPr>
        <p:spPr>
          <a:xfrm>
            <a:off x="5329585" y="3415641"/>
            <a:ext cx="6519319" cy="243475"/>
          </a:xfrm>
          <a:prstGeom prst="rect">
            <a:avLst/>
          </a:prstGeom>
          <a:solidFill>
            <a:srgbClr val="102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sz="1200" b="1">
              <a:ea typeface="Inter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77A0FCC-C951-5D79-0B22-A6EAFF05C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719" y="3347259"/>
            <a:ext cx="1670756" cy="397930"/>
          </a:xfrm>
          <a:prstGeom prst="rect">
            <a:avLst/>
          </a:prstGeom>
        </p:spPr>
      </p:pic>
      <p:sp>
        <p:nvSpPr>
          <p:cNvPr id="15" name="Tekstilaatikko">
            <a:extLst>
              <a:ext uri="{FF2B5EF4-FFF2-40B4-BE49-F238E27FC236}">
                <a16:creationId xmlns:a16="http://schemas.microsoft.com/office/drawing/2014/main" id="{07E2C087-5891-763E-90B2-A26C4E03D40F}"/>
              </a:ext>
            </a:extLst>
          </p:cNvPr>
          <p:cNvSpPr/>
          <p:nvPr/>
        </p:nvSpPr>
        <p:spPr>
          <a:xfrm>
            <a:off x="5322183" y="2107801"/>
            <a:ext cx="2993992" cy="560150"/>
          </a:xfrm>
          <a:prstGeom prst="rect">
            <a:avLst/>
          </a:prstGeom>
          <a:solidFill>
            <a:srgbClr val="E7E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Omasuuntima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Konsultointi Minun tiimini -</a:t>
            </a:r>
            <a:r>
              <a:rPr lang="fi-FI" sz="950" dirty="0" err="1">
                <a:solidFill>
                  <a:schemeClr val="tx1"/>
                </a:solidFill>
                <a:ea typeface="+mn-lt"/>
                <a:cs typeface="+mn-lt"/>
              </a:rPr>
              <a:t>Teamsissä</a:t>
            </a:r>
            <a:endParaRPr lang="fi-FI" sz="950" dirty="0">
              <a:solidFill>
                <a:schemeClr val="tx1"/>
              </a:solidFill>
              <a:ea typeface="+mn-lt"/>
              <a:cs typeface="+mn-lt"/>
            </a:endParaRPr>
          </a:p>
          <a:p>
            <a:pPr marL="171450" indent="-171450">
              <a:spcAft>
                <a:spcPts val="100"/>
              </a:spcAft>
              <a:buFont typeface="Arial,Sans-Serif"/>
              <a:buChar char="•"/>
              <a:defRPr/>
            </a:pPr>
            <a:r>
              <a:rPr lang="fi-FI" sz="950" dirty="0">
                <a:solidFill>
                  <a:schemeClr val="tx1"/>
                </a:solidFill>
                <a:ea typeface="+mn-lt"/>
                <a:cs typeface="+mn-lt"/>
              </a:rPr>
              <a:t>Minun tiimini -käsikirja</a:t>
            </a:r>
            <a:endParaRPr lang="fi-FI" dirty="0"/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fi-FI" sz="950" dirty="0">
              <a:solidFill>
                <a:srgbClr val="000000"/>
              </a:solidFill>
              <a:ea typeface="Inter"/>
              <a:cs typeface="Arial"/>
            </a:endParaRPr>
          </a:p>
          <a:p>
            <a:pPr>
              <a:spcAft>
                <a:spcPts val="200"/>
              </a:spcAft>
              <a:defRPr/>
            </a:pPr>
            <a:endParaRPr lang="fi-FI" sz="900" b="1" u="sng" dirty="0">
              <a:ea typeface="Inter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17BF3-2295-3885-F9A6-03F8B790986A}"/>
              </a:ext>
            </a:extLst>
          </p:cNvPr>
          <p:cNvSpPr txBox="1"/>
          <p:nvPr/>
        </p:nvSpPr>
        <p:spPr>
          <a:xfrm>
            <a:off x="5312726" y="3427161"/>
            <a:ext cx="438385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ea typeface="Inter"/>
              </a:rPr>
              <a:t>Jos </a:t>
            </a:r>
            <a:r>
              <a:rPr lang="en-US" sz="1100" b="1" dirty="0" err="1">
                <a:solidFill>
                  <a:srgbClr val="FFFFFF"/>
                </a:solidFill>
                <a:ea typeface="Inter"/>
              </a:rPr>
              <a:t>em</a:t>
            </a:r>
            <a:r>
              <a:rPr lang="en-US" sz="1100" b="1" dirty="0">
                <a:solidFill>
                  <a:srgbClr val="FFFFFF"/>
                </a:solidFill>
                <a:ea typeface="Inter"/>
              </a:rPr>
              <a:t>. </a:t>
            </a:r>
            <a:r>
              <a:rPr lang="en-US" sz="1100" b="1" dirty="0" err="1">
                <a:solidFill>
                  <a:srgbClr val="FFFFFF"/>
                </a:solidFill>
                <a:ea typeface="Inter"/>
              </a:rPr>
              <a:t>työmuodot</a:t>
            </a:r>
            <a:r>
              <a:rPr lang="en-US" sz="1100" b="1" dirty="0">
                <a:solidFill>
                  <a:srgbClr val="FFFFFF"/>
                </a:solidFill>
                <a:ea typeface="Inter"/>
              </a:rPr>
              <a:t> </a:t>
            </a:r>
            <a:r>
              <a:rPr lang="en-US" sz="1100" b="1" dirty="0" err="1">
                <a:solidFill>
                  <a:srgbClr val="FFFFFF"/>
                </a:solidFill>
                <a:ea typeface="Inter"/>
              </a:rPr>
              <a:t>eivät</a:t>
            </a:r>
            <a:r>
              <a:rPr lang="en-US" sz="1100" b="1" dirty="0">
                <a:solidFill>
                  <a:srgbClr val="FFFFFF"/>
                </a:solidFill>
                <a:ea typeface="Inter"/>
              </a:rPr>
              <a:t> </a:t>
            </a:r>
            <a:r>
              <a:rPr lang="en-US" sz="1100" b="1" dirty="0" err="1">
                <a:solidFill>
                  <a:srgbClr val="FFFFFF"/>
                </a:solidFill>
                <a:ea typeface="Inter"/>
              </a:rPr>
              <a:t>sovellu</a:t>
            </a:r>
            <a:r>
              <a:rPr lang="en-US" sz="1100" b="1" dirty="0">
                <a:solidFill>
                  <a:srgbClr val="FFFFFF"/>
                </a:solidFill>
                <a:ea typeface="Inter"/>
              </a:rPr>
              <a:t>, </a:t>
            </a:r>
            <a:r>
              <a:rPr lang="en-US" sz="1100" b="1" dirty="0" err="1">
                <a:solidFill>
                  <a:srgbClr val="FFFFFF"/>
                </a:solidFill>
                <a:ea typeface="Inter"/>
              </a:rPr>
              <a:t>kootaan</a:t>
            </a:r>
            <a:endParaRPr lang="en-US" sz="1100" b="1" dirty="0">
              <a:solidFill>
                <a:srgbClr val="FFFFFF"/>
              </a:solidFill>
              <a:ea typeface="Inte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5496A2-7184-BBCF-0242-8A61E6E41858}"/>
              </a:ext>
            </a:extLst>
          </p:cNvPr>
          <p:cNvSpPr txBox="1"/>
          <p:nvPr/>
        </p:nvSpPr>
        <p:spPr>
          <a:xfrm>
            <a:off x="9425980" y="1702647"/>
            <a:ext cx="24916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1000" dirty="0">
                <a:solidFill>
                  <a:srgbClr val="721465"/>
                </a:solidFill>
                <a:ea typeface="+mn-lt"/>
                <a:cs typeface="+mn-lt"/>
              </a:rPr>
              <a:t>Pilotoitu 2022 </a:t>
            </a:r>
            <a:r>
              <a:rPr lang="fi-FI" sz="1000" dirty="0" err="1">
                <a:solidFill>
                  <a:srgbClr val="721465"/>
                </a:solidFill>
                <a:ea typeface="+mn-lt"/>
                <a:cs typeface="+mn-lt"/>
              </a:rPr>
              <a:t>PirSOTEn</a:t>
            </a:r>
            <a:r>
              <a:rPr lang="en-US" sz="1000" dirty="0">
                <a:solidFill>
                  <a:srgbClr val="721465"/>
                </a:solidFill>
                <a:ea typeface="+mn-lt"/>
                <a:cs typeface="+mn-lt"/>
              </a:rPr>
              <a:t> </a:t>
            </a:r>
          </a:p>
          <a:p>
            <a:pPr algn="r"/>
            <a:r>
              <a:rPr lang="fi-FI" sz="1000" i="1" dirty="0">
                <a:solidFill>
                  <a:srgbClr val="721465"/>
                </a:solidFill>
                <a:ea typeface="+mn-lt"/>
                <a:cs typeface="+mn-lt"/>
              </a:rPr>
              <a:t>Kehitetään yhdessä</a:t>
            </a:r>
            <a:r>
              <a:rPr lang="fi-FI" sz="1000" dirty="0">
                <a:solidFill>
                  <a:srgbClr val="721465"/>
                </a:solidFill>
                <a:ea typeface="+mn-lt"/>
                <a:cs typeface="+mn-lt"/>
              </a:rPr>
              <a:t> -sote-pilotissa</a:t>
            </a:r>
            <a:r>
              <a:rPr lang="en-US" sz="1000" dirty="0">
                <a:solidFill>
                  <a:srgbClr val="721465"/>
                </a:solidFill>
                <a:ea typeface="+mn-lt"/>
                <a:cs typeface="+mn-lt"/>
              </a:rPr>
              <a:t> </a:t>
            </a:r>
          </a:p>
          <a:p>
            <a:pPr algn="r"/>
            <a:r>
              <a:rPr lang="fi-FI" sz="1000" dirty="0">
                <a:solidFill>
                  <a:srgbClr val="721465"/>
                </a:solidFill>
                <a:ea typeface="+mn-lt"/>
                <a:cs typeface="+mn-lt"/>
              </a:rPr>
              <a:t>Koilliskeskuksessa Tampereella</a:t>
            </a:r>
          </a:p>
          <a:p>
            <a:pPr algn="r"/>
            <a:endParaRPr lang="fi-FI" sz="1000" dirty="0">
              <a:solidFill>
                <a:srgbClr val="721465"/>
              </a:solidFill>
              <a:ea typeface="+mn-lt"/>
              <a:cs typeface="+mn-lt"/>
            </a:endParaRPr>
          </a:p>
          <a:p>
            <a:pPr algn="r"/>
            <a:r>
              <a:rPr lang="fi-FI" sz="1000" dirty="0">
                <a:solidFill>
                  <a:srgbClr val="721465"/>
                </a:solidFill>
                <a:ea typeface="+mn-lt"/>
                <a:cs typeface="+mn-lt"/>
              </a:rPr>
              <a:t>innokyla.fi</a:t>
            </a:r>
            <a:r>
              <a:rPr lang="en-US" sz="1000" dirty="0">
                <a:solidFill>
                  <a:srgbClr val="721465"/>
                </a:solidFill>
                <a:ea typeface="+mn-lt"/>
                <a:cs typeface="+mn-lt"/>
              </a:rPr>
              <a:t> </a:t>
            </a:r>
          </a:p>
          <a:p>
            <a:pPr algn="r"/>
            <a:endParaRPr lang="en-US" sz="1000" dirty="0">
              <a:ea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679074951"/>
      </p:ext>
    </p:extLst>
  </p:cSld>
  <p:clrMapOvr>
    <a:masterClrMapping/>
  </p:clrMapOvr>
</p:sld>
</file>

<file path=ppt/theme/theme1.xml><?xml version="1.0" encoding="utf-8"?>
<a:theme xmlns:a="http://schemas.openxmlformats.org/drawingml/2006/main" name="PHA_keltainen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2.xml><?xml version="1.0" encoding="utf-8"?>
<a:theme xmlns:a="http://schemas.openxmlformats.org/drawingml/2006/main" name="PHA_purppura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3.xml><?xml version="1.0" encoding="utf-8"?>
<a:theme xmlns:a="http://schemas.openxmlformats.org/drawingml/2006/main" name="PHA_sininen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4.xml><?xml version="1.0" encoding="utf-8"?>
<a:theme xmlns:a="http://schemas.openxmlformats.org/drawingml/2006/main" name="PHA_roosa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C96DD11603C8D479FCE0673AF969908" ma:contentTypeVersion="16" ma:contentTypeDescription="Luo uusi asiakirja." ma:contentTypeScope="" ma:versionID="5ec77732a645596624ac7363c9fc062c">
  <xsd:schema xmlns:xsd="http://www.w3.org/2001/XMLSchema" xmlns:xs="http://www.w3.org/2001/XMLSchema" xmlns:p="http://schemas.microsoft.com/office/2006/metadata/properties" xmlns:ns1="http://schemas.microsoft.com/sharepoint/v3" xmlns:ns3="5ab6c2bd-192d-4338-8643-2a47caa2a7cc" xmlns:ns4="be023cb5-7b68-461a-823a-850d7013b537" targetNamespace="http://schemas.microsoft.com/office/2006/metadata/properties" ma:root="true" ma:fieldsID="0dfc4f9b518e528094ac929510567dee" ns1:_="" ns3:_="" ns4:_="">
    <xsd:import namespace="http://schemas.microsoft.com/sharepoint/v3"/>
    <xsd:import namespace="5ab6c2bd-192d-4338-8643-2a47caa2a7cc"/>
    <xsd:import namespace="be023cb5-7b68-461a-823a-850d7013b5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6c2bd-192d-4338-8643-2a47caa2a7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23cb5-7b68-461a-823a-850d7013b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3C370F-E4B1-4177-B686-868D6045AB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4B9B2-D9E9-493E-A817-C911A441A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b6c2bd-192d-4338-8643-2a47caa2a7cc"/>
    <ds:schemaRef ds:uri="be023cb5-7b68-461a-823a-850d7013b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FD61D-4FC0-4417-93B9-00432FAC30A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ab6c2bd-192d-4338-8643-2a47caa2a7cc"/>
    <ds:schemaRef ds:uri="http://purl.org/dc/elements/1.1/"/>
    <ds:schemaRef ds:uri="http://schemas.microsoft.com/office/2006/metadata/properties"/>
    <ds:schemaRef ds:uri="be023cb5-7b68-461a-823a-850d7013b53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Pirkanmaan hyvinvointialue</Template>
  <TotalTime>0</TotalTime>
  <Words>382</Words>
  <Application>Microsoft Office PowerPoint</Application>
  <PresentationFormat>Widescreen</PresentationFormat>
  <Paragraphs>60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PHA_keltainen</vt:lpstr>
      <vt:lpstr>PHA_purppura</vt:lpstr>
      <vt:lpstr>PHA_sininen</vt:lpstr>
      <vt:lpstr>PHA_roosa</vt:lpstr>
      <vt:lpstr>PowerPoint Presentation</vt:lpstr>
    </vt:vector>
  </TitlesOfParts>
  <Company>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Lisää otsikko tähän</dc:title>
  <dc:creator>Taavela Noona</dc:creator>
  <cp:keywords>PHA;Pirha;Pirkanmaan hyvinvointialue</cp:keywords>
  <cp:lastModifiedBy>Piispanen Tiina</cp:lastModifiedBy>
  <cp:revision>200</cp:revision>
  <dcterms:created xsi:type="dcterms:W3CDTF">2022-06-28T11:52:26Z</dcterms:created>
  <dcterms:modified xsi:type="dcterms:W3CDTF">2023-02-17T10:56:42Z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0x0101006C96DD11603C8D479FCE0673AF969908</vt:lpwstr>
  </property>
</Properties>
</file>