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ontserrat" pitchFamily="2" charset="0"/>
      <p:regular r:id="rId14"/>
      <p:bold r:id="rId15"/>
      <p:italic r:id="rId16"/>
      <p:boldItalic r:id="rId17"/>
    </p:embeddedFont>
    <p:embeddedFont>
      <p:font typeface="Montserrat Bold" pitchFamily="2" charset="0"/>
      <p:regular r:id="rId18"/>
      <p:bold r:id="rId19"/>
    </p:embeddedFont>
    <p:embeddedFont>
      <p:font typeface="Open Sans" panose="020B0606030504020204" pitchFamily="34" charset="0"/>
      <p:regular r:id="rId20"/>
      <p:bold r:id="rId21"/>
      <p:italic r:id="rId22"/>
      <p:boldItalic r:id="rId23"/>
    </p:embeddedFont>
    <p:embeddedFont>
      <p:font typeface="Open Sans Bold" panose="020B0806030504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471" autoAdjust="0"/>
  </p:normalViewPr>
  <p:slideViewPr>
    <p:cSldViewPr>
      <p:cViewPr varScale="1">
        <p:scale>
          <a:sx n="42" d="100"/>
          <a:sy n="42" d="100"/>
        </p:scale>
        <p:origin x="708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21.02.2023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Hei,</a:t>
            </a:r>
          </a:p>
          <a:p>
            <a:r>
              <a:rPr lang="en-US"/>
              <a:t>tervetuloa Digiagentin toimintamallia koskevaan esitykseen.</a:t>
            </a:r>
          </a:p>
          <a:p>
            <a:endParaRPr lang="en-US"/>
          </a:p>
          <a:p>
            <a:r>
              <a:rPr lang="en-US"/>
              <a:t>Nimeni on Päivi Kuoppamäki ja toimin Etelä-Pohjanmaan hyvinvointialueella käynnistyneessä Hyvinvoiva Etelä-Pohjanmaa hankkeessa digiagenttina. </a:t>
            </a:r>
          </a:p>
          <a:p>
            <a:endParaRPr lang="en-US"/>
          </a:p>
          <a:p>
            <a:r>
              <a:rPr lang="en-US"/>
              <a:t>Minulla on paljon käyttökokemusta erilaisista digitaalisista laitteista, palveluista ja sovelluksista.</a:t>
            </a:r>
          </a:p>
          <a:p>
            <a:endParaRPr lang="en-US"/>
          </a:p>
          <a:p>
            <a:r>
              <a:rPr lang="en-US"/>
              <a:t>Olen työskennellyt lähes 20 vuoden ajan tietoliikennealalla, jossa olin kehittämässä digipalveluita mm. sote-alalle ja toteutin useita erilaisia tapahtumia +65 ikäisille. </a:t>
            </a:r>
          </a:p>
          <a:p>
            <a:endParaRPr lang="en-US"/>
          </a:p>
          <a:p>
            <a:r>
              <a:rPr lang="en-US"/>
              <a:t>Olen toiminut myös kouluttajana ikääntyneille digipalveluihin, netin turvataitoihin ja mobiilipalveluihin liittyen.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Tämä toimintamalli toteutetaan Hyvinvoiva Etelä-Pohjanmaa -hankkeessa.</a:t>
            </a:r>
          </a:p>
          <a:p>
            <a:endParaRPr lang="en-US"/>
          </a:p>
          <a:p>
            <a:r>
              <a:rPr lang="en-US"/>
              <a:t>Yhtenä hankkeen tavoitteista on luoda monistettavissa oleva toimintamalli digiagentti-toiminnalle.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Digiagentti toimii lähi- ja etätukena</a:t>
            </a:r>
          </a:p>
          <a:p>
            <a:endParaRPr lang="en-US"/>
          </a:p>
          <a:p>
            <a:r>
              <a:rPr lang="en-US"/>
              <a:t>- järjestöille Palvelutietovarantoon tutustumisessa, käyttöluvan hakuprosessissa, palveluiden kuvaamisessa sekä ylläpidossa</a:t>
            </a:r>
          </a:p>
          <a:p>
            <a:endParaRPr lang="en-US"/>
          </a:p>
          <a:p>
            <a:r>
              <a:rPr lang="en-US"/>
              <a:t>- asukkaille järjestöjen eri tilaisuuksissa, tapahtumissa, kirjastossa, asiointipisteissä tai muissa digitukeen liittyvissä paikoissa. Digiagentti on paikalla  mm. opastamassa digitaalisia sote-palveluita.</a:t>
            </a:r>
          </a:p>
          <a:p>
            <a:endParaRPr lang="en-US"/>
          </a:p>
          <a:p>
            <a:r>
              <a:rPr lang="en-US"/>
              <a:t>Kohderyhminä ovat erityisesti ikäihmiset, pitkäaikaissairaat ja vammaiset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Digiagentti </a:t>
            </a:r>
          </a:p>
          <a:p>
            <a:r>
              <a:rPr lang="en-US"/>
              <a:t>- käy esittäytymässä ja kertomassa Hyvinvoiva Etelä-Pohjanmaa –hankkeesta</a:t>
            </a:r>
          </a:p>
          <a:p>
            <a:r>
              <a:rPr lang="en-US"/>
              <a:t>- käy pitämässä mm. järjestön hallitukselle arkikielisen esittelyn palvelutietovarannosta (PTV) ja sen hyödyistä heille</a:t>
            </a:r>
          </a:p>
          <a:p>
            <a:endParaRPr lang="en-US"/>
          </a:p>
          <a:p>
            <a:r>
              <a:rPr lang="en-US"/>
              <a:t>Kun järjestö päättää kuvata palvelunsa palvelutietovarantoon, digiagentti</a:t>
            </a:r>
          </a:p>
          <a:p>
            <a:r>
              <a:rPr lang="en-US"/>
              <a:t>- on ihan vierellä auttamassa ja opastamassa koko matkan ajan eli digiagentin kanssa edetään kohta kohdalta niin kauan, että koko PTV-prosessi on saatu käytyä läpi </a:t>
            </a:r>
          </a:p>
          <a:p>
            <a:r>
              <a:rPr lang="en-US"/>
              <a:t>Tämän ei siis tarvitse tapahtua yksin, vaan Yhdessä!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Digiagentti on kutsuttaessa paikalla järjestöjen tilaisuuksissa ja/tai tapahtumissa tai muissa asiointipisteissä (esim. kirjastot)</a:t>
            </a:r>
          </a:p>
          <a:p>
            <a:r>
              <a:rPr lang="en-US"/>
              <a:t>- opastamassa tulevien ja nykyisten digitaalisten sote-palveluiden käyttöä kuten Kanta.fi, Omaolo.fi</a:t>
            </a:r>
          </a:p>
          <a:p>
            <a:r>
              <a:rPr lang="en-US"/>
              <a:t>- vastaamassa mieltä askarruttaviin laitteita ja niiden käyttöä tai tietoturvaa koskeviin kysymyksiin</a:t>
            </a:r>
          </a:p>
          <a:p>
            <a:r>
              <a:rPr lang="en-US"/>
              <a:t>- rohkaisijana käyttää jotain palvelua* ensi kertaa</a:t>
            </a:r>
          </a:p>
          <a:p>
            <a:endParaRPr lang="en-US"/>
          </a:p>
          <a:p>
            <a:r>
              <a:rPr lang="en-US"/>
              <a:t>Tällainen palvelu voi olla esimerkiksi mobiilipalveluissa kuten mobiilivarmenteen ja verkkopankkiyhteyden muodostaminen, jossa digiagentti toimii enemmänkin rohkaisevana tukena käyttää uusia jo hankittuja tunnuksiaan ensi kerran.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PTV-tukeen liittyvän prosessin kuvauksessa hyödynnämme Demingin laatuympyrää, jossa toiminnan kehittäminen perustuu ajatukseen jatkuvasta oppimisesta ja parantamisesta - yhdessä, ei yksin</a:t>
            </a:r>
          </a:p>
          <a:p>
            <a:endParaRPr lang="en-US"/>
          </a:p>
          <a:p>
            <a:r>
              <a:rPr lang="en-US"/>
              <a:t>Digiagentin toimenkuvassa PTV-prosessi alkaa tarvekartoituksella. Omalta alueelta kannattaa kontaktoida ensin sellainen taho, jonka toimintaan liittyy muitakin sote-alan järjestöjä. Etelä-Pohjanmaan hyvinvointialueen kohdalla tällainen taho oli Sosiaali- ja terveysalan Järjestötalo Seinäjoella. Tämän rinnalla hankkeessa PTV-asioiden kanssa tekemisissä olevat perustivat hankkeeseen sisäisen PTV-tiimin ja miettivät miten he voisivat osaltaan vaikuttaa siihen, että PTV:n tunnettuus ja tärkeys kasvaisi järjestöissä. Tämän ansiosta PTV-tiimi järjesti kolme eri Teams-tapahtumaa kolmelle eri kohderyhmälle: Järjestöille, seurakunnille ja kunnille. Niiden on tarkoitus toistua sekä kevät- että syyskaudella. </a:t>
            </a:r>
          </a:p>
          <a:p>
            <a:endParaRPr lang="en-US"/>
          </a:p>
          <a:p>
            <a:r>
              <a:rPr lang="en-US"/>
              <a:t>2. vaiheessa käydään järjestössä esittäytymässä (esim. hallitukselle) ja keskustellaan PTV:sta, siihen liittyvästä prosessista, koulutuksista, Dvv:n pilotista sekä digiagentin lähituen tarpeesta</a:t>
            </a:r>
          </a:p>
          <a:p>
            <a:endParaRPr lang="en-US"/>
          </a:p>
          <a:p>
            <a:r>
              <a:rPr lang="en-US"/>
              <a:t>3. vaiheessa rekisteröidytään Suomi.fi palveluhallintaan (jos sitä ei vielä ole tehty) ja käynnistetään PTV:n käyttölupaan liittyvä hakuprosessi. Luvan saapumisen jälkeen täydennetään organisaatiotietoja ja käyttäjäoikeuksia ja tutustutaan tuleviin kirjaamiskohtiin (palvelukuvaus, asiointikanavat, liitokset) ja keskustellaan myös mahdollisista lisäominaisuuksista kuten laatutyökalu, www-integraatio.</a:t>
            </a:r>
          </a:p>
          <a:p>
            <a:endParaRPr lang="en-US"/>
          </a:p>
          <a:p>
            <a:r>
              <a:rPr lang="en-US"/>
              <a:t>4. vaiheessa keskitytään käyttöönottoon ja ylläpitoon liittyviin asioihin (palvelukuvaus, asiointikanavat, liitokset, tietojen päivittäminen ja arkistointi, muut muutostilanteet ja lisäominaisuuksien hyödyntäminen.</a:t>
            </a:r>
          </a:p>
          <a:p>
            <a:endParaRPr lang="en-US"/>
          </a:p>
          <a:p>
            <a:r>
              <a:rPr lang="en-US"/>
              <a:t>Tämän prosessin avulla järjestö saa kuvattua palvelunsa sellaisessa muodossa kuin palvelutietovaranto sitä edellyttää ja tiedot ovat näin kaikkien saatavilla. Lisäksi prosessia ei tarvitse käynnistää yksin vaan YHDESSÄ digiagentin opastuksella!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Ethän epäröi olla yhteydessä, kun haluat kuulla lisää miten toimintamallin toteutus edistyy ja mitä olemme saaneet aikaan. </a:t>
            </a:r>
          </a:p>
          <a:p>
            <a:r>
              <a:rPr lang="en-US"/>
              <a:t>Tavoitat minut oheisista yhteystiedoista.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://www.linkedin.com/in/pkuoppamaki" TargetMode="External"/><Relationship Id="rId4" Type="http://schemas.openxmlformats.org/officeDocument/2006/relationships/hyperlink" Target="mailto:paivi.kuoppamaki@hyvaep.f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8288000" cy="1029116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400520" y="6518698"/>
            <a:ext cx="4162080" cy="109528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504950" y="8043756"/>
            <a:ext cx="11940454" cy="1098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Montserrat"/>
              </a:rPr>
              <a:t>Digiagentilla on pitkä käyttökokemus tietokoneista, mobiililaitteista</a:t>
            </a:r>
          </a:p>
          <a:p>
            <a:pPr algn="l">
              <a:lnSpc>
                <a:spcPts val="2879"/>
              </a:lnSpc>
            </a:pPr>
            <a:r>
              <a:rPr lang="en-US" sz="2400">
                <a:solidFill>
                  <a:srgbClr val="000000"/>
                </a:solidFill>
                <a:latin typeface="Montserrat"/>
              </a:rPr>
              <a:t>ja erilaisista digitaalisista palveluista ja niiden kehittämisestä sekä  kouluttajana toimimisesta jo 1990-luvulta lähtien.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524000" y="3719788"/>
            <a:ext cx="10591612" cy="7172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7"/>
              </a:lnSpc>
            </a:pPr>
            <a:r>
              <a:rPr lang="en-US" sz="6487" spc="298" dirty="0" err="1">
                <a:solidFill>
                  <a:srgbClr val="000000"/>
                </a:solidFill>
                <a:latin typeface="Open Sans"/>
              </a:rPr>
              <a:t>digiopastusta</a:t>
            </a:r>
            <a:r>
              <a:rPr lang="en-US" sz="6487" spc="298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6487" spc="298" dirty="0" err="1">
                <a:solidFill>
                  <a:srgbClr val="000000"/>
                </a:solidFill>
                <a:latin typeface="Open Sans"/>
              </a:rPr>
              <a:t>arkikielellä</a:t>
            </a:r>
            <a:endParaRPr lang="en-US" sz="6487" spc="298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524000" y="2546249"/>
            <a:ext cx="8529630" cy="937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38"/>
              </a:lnSpc>
            </a:pPr>
            <a:r>
              <a:rPr lang="en-US" sz="8548" b="1" spc="110" dirty="0">
                <a:solidFill>
                  <a:srgbClr val="000000"/>
                </a:solidFill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DIGIAGENTTI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524000" y="5378239"/>
            <a:ext cx="8862521" cy="8489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51"/>
              </a:lnSpc>
            </a:pPr>
            <a:r>
              <a:rPr lang="en-US" sz="3551" spc="45" dirty="0" err="1">
                <a:solidFill>
                  <a:srgbClr val="000000"/>
                </a:solidFill>
                <a:latin typeface="Montserrat"/>
              </a:rPr>
              <a:t>Hyvinvoiva</a:t>
            </a:r>
            <a:r>
              <a:rPr lang="en-US" sz="3551" spc="4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3551" spc="45" dirty="0" err="1">
                <a:solidFill>
                  <a:srgbClr val="000000"/>
                </a:solidFill>
                <a:latin typeface="Montserrat"/>
              </a:rPr>
              <a:t>Etelä-Pohjanmaa</a:t>
            </a:r>
            <a:r>
              <a:rPr lang="en-US" sz="3551" spc="45" dirty="0">
                <a:solidFill>
                  <a:srgbClr val="000000"/>
                </a:solidFill>
                <a:latin typeface="Montserrat"/>
              </a:rPr>
              <a:t> -</a:t>
            </a:r>
            <a:r>
              <a:rPr lang="en-US" sz="3551" spc="45" dirty="0" err="1">
                <a:solidFill>
                  <a:srgbClr val="000000"/>
                </a:solidFill>
                <a:latin typeface="Montserrat"/>
              </a:rPr>
              <a:t>hanke</a:t>
            </a:r>
            <a:r>
              <a:rPr lang="en-US" sz="3551" spc="45" dirty="0">
                <a:solidFill>
                  <a:srgbClr val="000000"/>
                </a:solidFill>
                <a:latin typeface="Montserrat"/>
              </a:rPr>
              <a:t> 2023-2025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 l="74" r="74"/>
          <a:stretch>
            <a:fillRect/>
          </a:stretch>
        </p:blipFill>
        <p:spPr>
          <a:xfrm>
            <a:off x="5788815" y="6456740"/>
            <a:ext cx="4077187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33935"/>
            <a:ext cx="18288000" cy="1029116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 l="4847" r="3877"/>
          <a:stretch>
            <a:fillRect/>
          </a:stretch>
        </p:blipFill>
        <p:spPr>
          <a:xfrm>
            <a:off x="1029743" y="-1460598"/>
            <a:ext cx="11776256" cy="12901938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011165" y="1648092"/>
            <a:ext cx="7518722" cy="3810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6"/>
              </a:lnSpc>
            </a:pPr>
            <a:r>
              <a:rPr lang="en-US" sz="5013" spc="229">
                <a:solidFill>
                  <a:srgbClr val="000000"/>
                </a:solidFill>
                <a:latin typeface="Montserrat Bold"/>
              </a:rPr>
              <a:t>Etelä-Pohjanmaan hyvinvointialue</a:t>
            </a:r>
          </a:p>
          <a:p>
            <a:pPr algn="ctr">
              <a:lnSpc>
                <a:spcPts val="6016"/>
              </a:lnSpc>
            </a:pPr>
            <a:endParaRPr lang="en-US" sz="5013" spc="229">
              <a:solidFill>
                <a:srgbClr val="000000"/>
              </a:solidFill>
              <a:latin typeface="Montserrat Bold"/>
            </a:endParaRPr>
          </a:p>
          <a:p>
            <a:pPr algn="ctr">
              <a:lnSpc>
                <a:spcPts val="6016"/>
              </a:lnSpc>
            </a:pPr>
            <a:r>
              <a:rPr lang="en-US" sz="5013" spc="229">
                <a:solidFill>
                  <a:srgbClr val="000000"/>
                </a:solidFill>
                <a:latin typeface="Montserrat Bold"/>
              </a:rPr>
              <a:t>Digiagentin toimintamalli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998193" y="7282791"/>
            <a:ext cx="3393207" cy="89294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059436" y="6442766"/>
            <a:ext cx="5541764" cy="15963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200000"/>
              </a:lnSpc>
            </a:pPr>
            <a:r>
              <a:rPr lang="en-US" sz="2799" b="1" spc="45" dirty="0" err="1">
                <a:solidFill>
                  <a:srgbClr val="000000"/>
                </a:solidFill>
                <a:latin typeface="Montserrat"/>
              </a:rPr>
              <a:t>Hyvinvoiva</a:t>
            </a:r>
            <a:r>
              <a:rPr lang="en-US" sz="2799" b="1" spc="45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US" sz="2799" b="1" spc="45" dirty="0" err="1">
                <a:solidFill>
                  <a:srgbClr val="000000"/>
                </a:solidFill>
                <a:latin typeface="Montserrat"/>
              </a:rPr>
              <a:t>Etelä-Pohjanmaa</a:t>
            </a:r>
            <a:endParaRPr lang="en-US" sz="2799" b="1" spc="45" dirty="0">
              <a:solidFill>
                <a:srgbClr val="000000"/>
              </a:solidFill>
              <a:latin typeface="Montserrat"/>
            </a:endParaRPr>
          </a:p>
          <a:p>
            <a:pPr algn="r">
              <a:lnSpc>
                <a:spcPct val="200000"/>
              </a:lnSpc>
            </a:pPr>
            <a:r>
              <a:rPr lang="en-US" sz="2799" spc="45" dirty="0">
                <a:solidFill>
                  <a:srgbClr val="000000"/>
                </a:solidFill>
                <a:latin typeface="Montserrat"/>
              </a:rPr>
              <a:t>2023-2025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 l="74" r="74"/>
          <a:stretch>
            <a:fillRect/>
          </a:stretch>
        </p:blipFill>
        <p:spPr>
          <a:xfrm>
            <a:off x="4791724" y="8039100"/>
            <a:ext cx="4077187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16329" y="0"/>
            <a:ext cx="18288000" cy="10291165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6041646" y="454714"/>
            <a:ext cx="1697613" cy="3615535"/>
            <a:chOff x="0" y="0"/>
            <a:chExt cx="2263484" cy="48207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63394" cy="4820666"/>
            </a:xfrm>
            <a:custGeom>
              <a:avLst/>
              <a:gdLst/>
              <a:ahLst/>
              <a:cxnLst/>
              <a:rect l="l" t="t" r="r" b="b"/>
              <a:pathLst>
                <a:path w="2263394" h="4820666">
                  <a:moveTo>
                    <a:pt x="1970786" y="4820666"/>
                  </a:moveTo>
                  <a:lnTo>
                    <a:pt x="292608" y="4820666"/>
                  </a:lnTo>
                  <a:cubicBezTo>
                    <a:pt x="131064" y="4820666"/>
                    <a:pt x="0" y="4689729"/>
                    <a:pt x="0" y="4528058"/>
                  </a:cubicBezTo>
                  <a:lnTo>
                    <a:pt x="0" y="292608"/>
                  </a:lnTo>
                  <a:cubicBezTo>
                    <a:pt x="0" y="131064"/>
                    <a:pt x="131064" y="0"/>
                    <a:pt x="292608" y="0"/>
                  </a:cubicBezTo>
                  <a:lnTo>
                    <a:pt x="1970786" y="0"/>
                  </a:lnTo>
                  <a:cubicBezTo>
                    <a:pt x="2132457" y="0"/>
                    <a:pt x="2263394" y="131064"/>
                    <a:pt x="2263394" y="292608"/>
                  </a:cubicBezTo>
                  <a:lnTo>
                    <a:pt x="2263394" y="4528058"/>
                  </a:lnTo>
                  <a:cubicBezTo>
                    <a:pt x="2263394" y="4689729"/>
                    <a:pt x="2132330" y="4820666"/>
                    <a:pt x="1970786" y="4820666"/>
                  </a:cubicBezTo>
                  <a:close/>
                </a:path>
              </a:pathLst>
            </a:custGeom>
            <a:blipFill>
              <a:blip r:embed="rId4"/>
              <a:stretch>
                <a:fillRect l="-45076" r="-45080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5963092" y="393331"/>
            <a:ext cx="1856690" cy="3738301"/>
            <a:chOff x="0" y="0"/>
            <a:chExt cx="2475587" cy="498440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75611" cy="4984369"/>
            </a:xfrm>
            <a:custGeom>
              <a:avLst/>
              <a:gdLst/>
              <a:ahLst/>
              <a:cxnLst/>
              <a:rect l="l" t="t" r="r" b="b"/>
              <a:pathLst>
                <a:path w="2475611" h="4984369">
                  <a:moveTo>
                    <a:pt x="2475611" y="4984369"/>
                  </a:moveTo>
                  <a:lnTo>
                    <a:pt x="0" y="4984369"/>
                  </a:lnTo>
                  <a:lnTo>
                    <a:pt x="0" y="0"/>
                  </a:lnTo>
                  <a:lnTo>
                    <a:pt x="2475611" y="0"/>
                  </a:lnTo>
                  <a:lnTo>
                    <a:pt x="2475611" y="4984369"/>
                  </a:lnTo>
                  <a:close/>
                </a:path>
              </a:pathLst>
            </a:custGeom>
            <a:blipFill>
              <a:blip r:embed="rId5"/>
              <a:stretch>
                <a:fillRect l="-167" r="-166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996156" y="1307102"/>
            <a:ext cx="13954452" cy="570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39"/>
              </a:lnSpc>
            </a:pPr>
            <a:r>
              <a:rPr lang="en-US" sz="7675" spc="99" dirty="0">
                <a:solidFill>
                  <a:srgbClr val="545454"/>
                </a:solidFill>
                <a:latin typeface="Open Sans Bold"/>
              </a:rPr>
              <a:t>DIGIAGENTIN TOIMENKUVA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979958" y="2395789"/>
            <a:ext cx="14517100" cy="5429376"/>
            <a:chOff x="0" y="0"/>
            <a:chExt cx="19356133" cy="723916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356197" cy="7239168"/>
            </a:xfrm>
            <a:custGeom>
              <a:avLst/>
              <a:gdLst/>
              <a:ahLst/>
              <a:cxnLst/>
              <a:rect l="l" t="t" r="r" b="b"/>
              <a:pathLst>
                <a:path w="19356197" h="7239168">
                  <a:moveTo>
                    <a:pt x="136906" y="0"/>
                  </a:moveTo>
                  <a:lnTo>
                    <a:pt x="19219163" y="0"/>
                  </a:lnTo>
                  <a:cubicBezTo>
                    <a:pt x="19255485" y="0"/>
                    <a:pt x="19290283" y="10767"/>
                    <a:pt x="19316064" y="30010"/>
                  </a:cubicBezTo>
                  <a:cubicBezTo>
                    <a:pt x="19341846" y="49254"/>
                    <a:pt x="19356197" y="75255"/>
                    <a:pt x="19356197" y="102288"/>
                  </a:cubicBezTo>
                  <a:lnTo>
                    <a:pt x="19356197" y="7136881"/>
                  </a:lnTo>
                  <a:cubicBezTo>
                    <a:pt x="19356197" y="7164028"/>
                    <a:pt x="19341719" y="7190029"/>
                    <a:pt x="19316064" y="7209158"/>
                  </a:cubicBezTo>
                  <a:cubicBezTo>
                    <a:pt x="19290410" y="7228287"/>
                    <a:pt x="19255485" y="7239168"/>
                    <a:pt x="19219163" y="7239168"/>
                  </a:cubicBezTo>
                  <a:lnTo>
                    <a:pt x="136906" y="7239168"/>
                  </a:lnTo>
                  <a:cubicBezTo>
                    <a:pt x="100584" y="7239168"/>
                    <a:pt x="65786" y="7228401"/>
                    <a:pt x="40005" y="7209158"/>
                  </a:cubicBezTo>
                  <a:cubicBezTo>
                    <a:pt x="14224" y="7189915"/>
                    <a:pt x="0" y="7164028"/>
                    <a:pt x="0" y="7136881"/>
                  </a:cubicBezTo>
                  <a:lnTo>
                    <a:pt x="0" y="102288"/>
                  </a:lnTo>
                  <a:cubicBezTo>
                    <a:pt x="0" y="75141"/>
                    <a:pt x="14478" y="49139"/>
                    <a:pt x="40132" y="30010"/>
                  </a:cubicBezTo>
                  <a:cubicBezTo>
                    <a:pt x="65786" y="10882"/>
                    <a:pt x="100584" y="0"/>
                    <a:pt x="136906" y="0"/>
                  </a:cubicBezTo>
                  <a:close/>
                </a:path>
              </a:pathLst>
            </a:custGeom>
            <a:solidFill>
              <a:srgbClr val="BD8334">
                <a:alpha val="31765"/>
              </a:srgbClr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284152" y="2668446"/>
            <a:ext cx="13908712" cy="6585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76"/>
              </a:lnSpc>
            </a:pPr>
            <a:r>
              <a:rPr lang="en-US" sz="3340" spc="43" dirty="0" err="1">
                <a:solidFill>
                  <a:srgbClr val="545454"/>
                </a:solidFill>
                <a:latin typeface="Montserrat"/>
              </a:rPr>
              <a:t>Digiagentti</a:t>
            </a:r>
            <a:r>
              <a:rPr lang="en-US" sz="3340" spc="43" dirty="0">
                <a:solidFill>
                  <a:srgbClr val="545454"/>
                </a:solidFill>
                <a:latin typeface="Montserrat"/>
              </a:rPr>
              <a:t> </a:t>
            </a:r>
            <a:r>
              <a:rPr lang="en-US" sz="3340" spc="43" dirty="0" err="1">
                <a:solidFill>
                  <a:srgbClr val="545454"/>
                </a:solidFill>
                <a:latin typeface="Montserrat"/>
              </a:rPr>
              <a:t>toimii</a:t>
            </a:r>
            <a:r>
              <a:rPr lang="en-US" sz="3340" spc="43" dirty="0">
                <a:solidFill>
                  <a:srgbClr val="545454"/>
                </a:solidFill>
                <a:latin typeface="Montserrat"/>
              </a:rPr>
              <a:t> </a:t>
            </a:r>
            <a:r>
              <a:rPr lang="en-US" sz="3340" spc="43" dirty="0" err="1">
                <a:solidFill>
                  <a:srgbClr val="545454"/>
                </a:solidFill>
                <a:latin typeface="Montserrat Bold"/>
              </a:rPr>
              <a:t>lähi</a:t>
            </a:r>
            <a:r>
              <a:rPr lang="en-US" sz="3340" spc="43" dirty="0">
                <a:solidFill>
                  <a:srgbClr val="545454"/>
                </a:solidFill>
                <a:latin typeface="Montserrat Bold"/>
              </a:rPr>
              <a:t>- ja </a:t>
            </a:r>
            <a:r>
              <a:rPr lang="en-US" sz="3340" spc="43" dirty="0" err="1">
                <a:solidFill>
                  <a:srgbClr val="545454"/>
                </a:solidFill>
                <a:latin typeface="Montserrat Bold"/>
              </a:rPr>
              <a:t>etätukena</a:t>
            </a:r>
            <a:endParaRPr lang="en-US" sz="3340" spc="43" dirty="0">
              <a:solidFill>
                <a:srgbClr val="545454"/>
              </a:solidFill>
              <a:latin typeface="Montserrat Bold"/>
            </a:endParaRPr>
          </a:p>
          <a:p>
            <a:pPr marL="966224" lvl="2" indent="-457200" algn="l">
              <a:lnSpc>
                <a:spcPts val="4676"/>
              </a:lnSpc>
              <a:buFont typeface="Arial" panose="020B0604020202020204" pitchFamily="34" charset="0"/>
              <a:buChar char="•"/>
            </a:pPr>
            <a:r>
              <a:rPr lang="en-US" sz="3340" spc="43" dirty="0" err="1">
                <a:solidFill>
                  <a:srgbClr val="545454"/>
                </a:solidFill>
                <a:latin typeface="Montserrat Bold"/>
              </a:rPr>
              <a:t>järjestöille</a:t>
            </a:r>
            <a:r>
              <a:rPr lang="en-US" sz="3340" spc="43" dirty="0">
                <a:solidFill>
                  <a:srgbClr val="545454"/>
                </a:solidFill>
                <a:latin typeface="Montserrat"/>
              </a:rPr>
              <a:t> </a:t>
            </a:r>
            <a:r>
              <a:rPr lang="en-US" sz="3340" spc="43" dirty="0" err="1">
                <a:solidFill>
                  <a:srgbClr val="545454"/>
                </a:solidFill>
                <a:latin typeface="Montserrat"/>
              </a:rPr>
              <a:t>Palvelutietovarantoon</a:t>
            </a:r>
            <a:r>
              <a:rPr lang="en-US" sz="3340" spc="43" dirty="0">
                <a:solidFill>
                  <a:srgbClr val="545454"/>
                </a:solidFill>
                <a:latin typeface="Montserrat"/>
              </a:rPr>
              <a:t> </a:t>
            </a:r>
            <a:r>
              <a:rPr lang="en-US" sz="3340" spc="43" dirty="0" err="1">
                <a:solidFill>
                  <a:srgbClr val="545454"/>
                </a:solidFill>
                <a:latin typeface="Montserrat"/>
              </a:rPr>
              <a:t>tutustumisessa</a:t>
            </a:r>
            <a:r>
              <a:rPr lang="en-US" sz="3340" spc="43" dirty="0">
                <a:solidFill>
                  <a:srgbClr val="545454"/>
                </a:solidFill>
                <a:latin typeface="Montserrat"/>
              </a:rPr>
              <a:t>, </a:t>
            </a:r>
            <a:r>
              <a:rPr lang="en-US" sz="3340" spc="43" dirty="0" err="1">
                <a:solidFill>
                  <a:srgbClr val="545454"/>
                </a:solidFill>
                <a:latin typeface="Montserrat"/>
              </a:rPr>
              <a:t>käyttöluvan</a:t>
            </a:r>
            <a:r>
              <a:rPr lang="en-US" sz="3340" spc="43" dirty="0">
                <a:solidFill>
                  <a:srgbClr val="545454"/>
                </a:solidFill>
                <a:latin typeface="Montserrat"/>
              </a:rPr>
              <a:t> </a:t>
            </a:r>
            <a:r>
              <a:rPr lang="en-US" sz="3340" spc="43" dirty="0" err="1">
                <a:solidFill>
                  <a:srgbClr val="545454"/>
                </a:solidFill>
                <a:latin typeface="Montserrat"/>
              </a:rPr>
              <a:t>hakuprosessissa</a:t>
            </a:r>
            <a:r>
              <a:rPr lang="en-US" sz="3340" spc="43" dirty="0">
                <a:solidFill>
                  <a:srgbClr val="545454"/>
                </a:solidFill>
                <a:latin typeface="Montserrat"/>
              </a:rPr>
              <a:t>, </a:t>
            </a:r>
            <a:r>
              <a:rPr lang="en-US" sz="3340" spc="43" dirty="0" err="1">
                <a:solidFill>
                  <a:srgbClr val="545454"/>
                </a:solidFill>
                <a:latin typeface="Montserrat"/>
              </a:rPr>
              <a:t>palveluiden</a:t>
            </a:r>
            <a:r>
              <a:rPr lang="en-US" sz="3340" spc="43" dirty="0">
                <a:solidFill>
                  <a:srgbClr val="545454"/>
                </a:solidFill>
                <a:latin typeface="Montserrat"/>
              </a:rPr>
              <a:t> </a:t>
            </a:r>
            <a:r>
              <a:rPr lang="en-US" sz="3340" spc="43" dirty="0" err="1">
                <a:solidFill>
                  <a:srgbClr val="545454"/>
                </a:solidFill>
                <a:latin typeface="Montserrat"/>
              </a:rPr>
              <a:t>kuvaamisessa</a:t>
            </a:r>
            <a:r>
              <a:rPr lang="en-US" sz="3340" spc="43" dirty="0">
                <a:solidFill>
                  <a:srgbClr val="545454"/>
                </a:solidFill>
                <a:latin typeface="Montserrat"/>
              </a:rPr>
              <a:t> </a:t>
            </a:r>
            <a:r>
              <a:rPr lang="en-US" sz="3340" spc="43" dirty="0" err="1">
                <a:solidFill>
                  <a:srgbClr val="545454"/>
                </a:solidFill>
                <a:latin typeface="Montserrat"/>
              </a:rPr>
              <a:t>sekä</a:t>
            </a:r>
            <a:r>
              <a:rPr lang="en-US" sz="3340" spc="43" dirty="0">
                <a:solidFill>
                  <a:srgbClr val="545454"/>
                </a:solidFill>
                <a:latin typeface="Montserrat"/>
              </a:rPr>
              <a:t> </a:t>
            </a:r>
            <a:r>
              <a:rPr lang="en-US" sz="3340" spc="43" dirty="0" err="1">
                <a:solidFill>
                  <a:srgbClr val="545454"/>
                </a:solidFill>
                <a:latin typeface="Montserrat"/>
              </a:rPr>
              <a:t>ylläpidossa</a:t>
            </a:r>
            <a:endParaRPr lang="en-US" sz="3340" spc="43" dirty="0">
              <a:solidFill>
                <a:srgbClr val="545454"/>
              </a:solidFill>
              <a:latin typeface="Montserrat"/>
            </a:endParaRPr>
          </a:p>
          <a:p>
            <a:pPr marL="966224" lvl="2" indent="-457200" algn="l">
              <a:lnSpc>
                <a:spcPts val="4676"/>
              </a:lnSpc>
              <a:buFont typeface="Arial" panose="020B0604020202020204" pitchFamily="34" charset="0"/>
              <a:buChar char="•"/>
            </a:pPr>
            <a:r>
              <a:rPr lang="en-US" sz="3340" spc="43" dirty="0" err="1">
                <a:solidFill>
                  <a:srgbClr val="545454"/>
                </a:solidFill>
                <a:latin typeface="Montserrat Bold"/>
              </a:rPr>
              <a:t>asukkaille</a:t>
            </a:r>
            <a:r>
              <a:rPr lang="en-US" sz="3340" spc="43" dirty="0">
                <a:solidFill>
                  <a:srgbClr val="545454"/>
                </a:solidFill>
                <a:latin typeface="Montserrat"/>
              </a:rPr>
              <a:t> </a:t>
            </a:r>
            <a:r>
              <a:rPr lang="en-US" sz="3340" spc="43" dirty="0" err="1">
                <a:solidFill>
                  <a:srgbClr val="545454"/>
                </a:solidFill>
                <a:latin typeface="Montserrat"/>
              </a:rPr>
              <a:t>järjestöjen</a:t>
            </a:r>
            <a:r>
              <a:rPr lang="en-US" sz="3340" spc="43" dirty="0">
                <a:solidFill>
                  <a:srgbClr val="545454"/>
                </a:solidFill>
                <a:latin typeface="Montserrat"/>
              </a:rPr>
              <a:t> </a:t>
            </a:r>
            <a:r>
              <a:rPr lang="en-US" sz="3340" spc="43" dirty="0" err="1">
                <a:solidFill>
                  <a:srgbClr val="545454"/>
                </a:solidFill>
                <a:latin typeface="Montserrat"/>
              </a:rPr>
              <a:t>eri</a:t>
            </a:r>
            <a:r>
              <a:rPr lang="en-US" sz="3340" spc="43" dirty="0">
                <a:solidFill>
                  <a:srgbClr val="545454"/>
                </a:solidFill>
                <a:latin typeface="Montserrat"/>
              </a:rPr>
              <a:t> </a:t>
            </a:r>
            <a:r>
              <a:rPr lang="en-US" sz="3340" spc="43" dirty="0" err="1">
                <a:solidFill>
                  <a:srgbClr val="545454"/>
                </a:solidFill>
                <a:latin typeface="Montserrat"/>
              </a:rPr>
              <a:t>tilaisuuksissa</a:t>
            </a:r>
            <a:r>
              <a:rPr lang="en-US" sz="3340" spc="43" dirty="0">
                <a:solidFill>
                  <a:srgbClr val="545454"/>
                </a:solidFill>
                <a:latin typeface="Montserrat"/>
              </a:rPr>
              <a:t>, </a:t>
            </a:r>
            <a:r>
              <a:rPr lang="en-US" sz="3340" spc="43" dirty="0" err="1">
                <a:solidFill>
                  <a:srgbClr val="545454"/>
                </a:solidFill>
                <a:latin typeface="Montserrat"/>
              </a:rPr>
              <a:t>tapahtumissa</a:t>
            </a:r>
            <a:r>
              <a:rPr lang="en-US" sz="3340" spc="43" dirty="0">
                <a:solidFill>
                  <a:srgbClr val="545454"/>
                </a:solidFill>
                <a:latin typeface="Montserrat"/>
              </a:rPr>
              <a:t>, </a:t>
            </a:r>
            <a:r>
              <a:rPr lang="en-US" sz="3340" spc="43" dirty="0" err="1">
                <a:solidFill>
                  <a:srgbClr val="545454"/>
                </a:solidFill>
                <a:latin typeface="Montserrat"/>
              </a:rPr>
              <a:t>kirjastossa</a:t>
            </a:r>
            <a:r>
              <a:rPr lang="en-US" sz="3340" spc="43" dirty="0">
                <a:solidFill>
                  <a:srgbClr val="545454"/>
                </a:solidFill>
                <a:latin typeface="Montserrat"/>
              </a:rPr>
              <a:t>, </a:t>
            </a:r>
            <a:r>
              <a:rPr lang="en-US" sz="3340" spc="43" dirty="0" err="1">
                <a:solidFill>
                  <a:srgbClr val="545454"/>
                </a:solidFill>
                <a:latin typeface="Montserrat"/>
              </a:rPr>
              <a:t>asiointipisteissä</a:t>
            </a:r>
            <a:r>
              <a:rPr lang="en-US" sz="3340" spc="43" dirty="0">
                <a:solidFill>
                  <a:srgbClr val="545454"/>
                </a:solidFill>
                <a:latin typeface="Montserrat"/>
              </a:rPr>
              <a:t> tai </a:t>
            </a:r>
            <a:r>
              <a:rPr lang="en-US" sz="3340" spc="43" dirty="0" err="1">
                <a:solidFill>
                  <a:srgbClr val="545454"/>
                </a:solidFill>
                <a:latin typeface="Montserrat"/>
              </a:rPr>
              <a:t>muissa</a:t>
            </a:r>
            <a:r>
              <a:rPr lang="en-US" sz="3340" spc="43" dirty="0">
                <a:solidFill>
                  <a:srgbClr val="545454"/>
                </a:solidFill>
                <a:latin typeface="Montserrat"/>
              </a:rPr>
              <a:t> </a:t>
            </a:r>
            <a:r>
              <a:rPr lang="en-US" sz="3340" spc="43" dirty="0" err="1">
                <a:solidFill>
                  <a:srgbClr val="545454"/>
                </a:solidFill>
                <a:latin typeface="Montserrat"/>
              </a:rPr>
              <a:t>digitukeen</a:t>
            </a:r>
            <a:r>
              <a:rPr lang="en-US" sz="3340" spc="43" dirty="0">
                <a:solidFill>
                  <a:srgbClr val="545454"/>
                </a:solidFill>
                <a:latin typeface="Montserrat"/>
              </a:rPr>
              <a:t> </a:t>
            </a:r>
            <a:r>
              <a:rPr lang="en-US" sz="3340" spc="43" dirty="0" err="1">
                <a:solidFill>
                  <a:srgbClr val="545454"/>
                </a:solidFill>
                <a:latin typeface="Montserrat"/>
              </a:rPr>
              <a:t>liittyvissä</a:t>
            </a:r>
            <a:r>
              <a:rPr lang="en-US" sz="3340" spc="43" dirty="0">
                <a:solidFill>
                  <a:srgbClr val="545454"/>
                </a:solidFill>
                <a:latin typeface="Montserrat"/>
              </a:rPr>
              <a:t> </a:t>
            </a:r>
            <a:r>
              <a:rPr lang="en-US" sz="3340" spc="43" dirty="0" err="1">
                <a:solidFill>
                  <a:srgbClr val="545454"/>
                </a:solidFill>
                <a:latin typeface="Montserrat"/>
              </a:rPr>
              <a:t>paikoissa</a:t>
            </a:r>
            <a:r>
              <a:rPr lang="en-US" sz="3340" spc="43" dirty="0">
                <a:solidFill>
                  <a:srgbClr val="545454"/>
                </a:solidFill>
                <a:latin typeface="Montserrat"/>
              </a:rPr>
              <a:t>. </a:t>
            </a:r>
            <a:r>
              <a:rPr lang="en-US" sz="3340" spc="43" dirty="0" err="1">
                <a:solidFill>
                  <a:srgbClr val="545454"/>
                </a:solidFill>
                <a:latin typeface="Montserrat"/>
              </a:rPr>
              <a:t>Digiagentti</a:t>
            </a:r>
            <a:r>
              <a:rPr lang="en-US" sz="3340" spc="43" dirty="0">
                <a:solidFill>
                  <a:srgbClr val="545454"/>
                </a:solidFill>
                <a:latin typeface="Montserrat"/>
              </a:rPr>
              <a:t> on </a:t>
            </a:r>
            <a:r>
              <a:rPr lang="en-US" sz="3340" spc="43" dirty="0" err="1">
                <a:solidFill>
                  <a:srgbClr val="545454"/>
                </a:solidFill>
                <a:latin typeface="Montserrat"/>
              </a:rPr>
              <a:t>paikalla</a:t>
            </a:r>
            <a:r>
              <a:rPr lang="en-US" sz="3340" spc="43" dirty="0">
                <a:solidFill>
                  <a:srgbClr val="545454"/>
                </a:solidFill>
                <a:latin typeface="Montserrat"/>
              </a:rPr>
              <a:t>  mm. </a:t>
            </a:r>
            <a:r>
              <a:rPr lang="en-US" sz="3340" spc="43" dirty="0" err="1">
                <a:solidFill>
                  <a:srgbClr val="545454"/>
                </a:solidFill>
                <a:latin typeface="Montserrat"/>
              </a:rPr>
              <a:t>opastamassa</a:t>
            </a:r>
            <a:r>
              <a:rPr lang="en-US" sz="3340" spc="43" dirty="0">
                <a:solidFill>
                  <a:srgbClr val="545454"/>
                </a:solidFill>
                <a:latin typeface="Montserrat"/>
              </a:rPr>
              <a:t> </a:t>
            </a:r>
            <a:r>
              <a:rPr lang="en-US" sz="3340" spc="43" dirty="0" err="1">
                <a:solidFill>
                  <a:srgbClr val="545454"/>
                </a:solidFill>
                <a:latin typeface="Montserrat"/>
              </a:rPr>
              <a:t>digitaalisia</a:t>
            </a:r>
            <a:r>
              <a:rPr lang="en-US" sz="3340" spc="43" dirty="0">
                <a:solidFill>
                  <a:srgbClr val="545454"/>
                </a:solidFill>
                <a:latin typeface="Montserrat"/>
              </a:rPr>
              <a:t> </a:t>
            </a:r>
            <a:r>
              <a:rPr lang="en-US" sz="3340" spc="43" dirty="0" err="1">
                <a:solidFill>
                  <a:srgbClr val="545454"/>
                </a:solidFill>
                <a:latin typeface="Montserrat"/>
              </a:rPr>
              <a:t>sote-palveluita</a:t>
            </a:r>
            <a:r>
              <a:rPr lang="en-US" sz="3340" spc="43" dirty="0">
                <a:solidFill>
                  <a:srgbClr val="545454"/>
                </a:solidFill>
                <a:latin typeface="Montserrat"/>
              </a:rPr>
              <a:t>.</a:t>
            </a:r>
          </a:p>
          <a:p>
            <a:pPr algn="l">
              <a:lnSpc>
                <a:spcPts val="4675"/>
              </a:lnSpc>
            </a:pPr>
            <a:endParaRPr lang="en-US" sz="3340" spc="43" dirty="0">
              <a:solidFill>
                <a:srgbClr val="545454"/>
              </a:solidFill>
              <a:latin typeface="Montserrat"/>
            </a:endParaRPr>
          </a:p>
          <a:p>
            <a:pPr algn="l">
              <a:lnSpc>
                <a:spcPts val="4676"/>
              </a:lnSpc>
            </a:pPr>
            <a:r>
              <a:rPr lang="en-US" sz="3340" spc="43" dirty="0" err="1">
                <a:solidFill>
                  <a:srgbClr val="545454"/>
                </a:solidFill>
                <a:latin typeface="Montserrat"/>
              </a:rPr>
              <a:t>Kohderyhminä</a:t>
            </a:r>
            <a:r>
              <a:rPr lang="en-US" sz="3340" spc="43" dirty="0">
                <a:solidFill>
                  <a:srgbClr val="545454"/>
                </a:solidFill>
                <a:latin typeface="Montserrat"/>
              </a:rPr>
              <a:t> </a:t>
            </a:r>
            <a:r>
              <a:rPr lang="en-US" sz="3340" spc="43" dirty="0" err="1">
                <a:solidFill>
                  <a:srgbClr val="545454"/>
                </a:solidFill>
                <a:latin typeface="Montserrat"/>
              </a:rPr>
              <a:t>ovat</a:t>
            </a:r>
            <a:r>
              <a:rPr lang="en-US" sz="3340" spc="43" dirty="0">
                <a:solidFill>
                  <a:srgbClr val="545454"/>
                </a:solidFill>
                <a:latin typeface="Montserrat"/>
              </a:rPr>
              <a:t> </a:t>
            </a:r>
            <a:r>
              <a:rPr lang="en-US" sz="3340" spc="43" dirty="0" err="1">
                <a:solidFill>
                  <a:srgbClr val="545454"/>
                </a:solidFill>
                <a:latin typeface="Montserrat"/>
              </a:rPr>
              <a:t>erityisesti</a:t>
            </a:r>
            <a:r>
              <a:rPr lang="en-US" sz="3340" spc="43" dirty="0">
                <a:solidFill>
                  <a:srgbClr val="545454"/>
                </a:solidFill>
                <a:latin typeface="Montserrat"/>
              </a:rPr>
              <a:t> </a:t>
            </a:r>
            <a:r>
              <a:rPr lang="en-US" sz="3340" spc="43" dirty="0" err="1">
                <a:solidFill>
                  <a:srgbClr val="545454"/>
                </a:solidFill>
                <a:latin typeface="Montserrat"/>
              </a:rPr>
              <a:t>ikäihmiset</a:t>
            </a:r>
            <a:r>
              <a:rPr lang="en-US" sz="3340" spc="43" dirty="0">
                <a:solidFill>
                  <a:srgbClr val="545454"/>
                </a:solidFill>
                <a:latin typeface="Montserrat"/>
              </a:rPr>
              <a:t>, </a:t>
            </a:r>
            <a:r>
              <a:rPr lang="en-US" sz="3340" spc="43" dirty="0" err="1">
                <a:solidFill>
                  <a:srgbClr val="545454"/>
                </a:solidFill>
                <a:latin typeface="Montserrat"/>
              </a:rPr>
              <a:t>pitkäaikaissairaat</a:t>
            </a:r>
            <a:r>
              <a:rPr lang="en-US" sz="3340" spc="43" dirty="0">
                <a:solidFill>
                  <a:srgbClr val="545454"/>
                </a:solidFill>
                <a:latin typeface="Montserrat"/>
              </a:rPr>
              <a:t> ja </a:t>
            </a:r>
            <a:r>
              <a:rPr lang="en-US" sz="3340" spc="43" dirty="0" err="1">
                <a:solidFill>
                  <a:srgbClr val="545454"/>
                </a:solidFill>
                <a:latin typeface="Montserrat"/>
              </a:rPr>
              <a:t>vammaiset</a:t>
            </a:r>
            <a:endParaRPr lang="en-US" sz="3340" spc="43" dirty="0">
              <a:solidFill>
                <a:srgbClr val="545454"/>
              </a:solidFill>
              <a:latin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27" y="0"/>
            <a:ext cx="18288000" cy="1029116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891042" y="989730"/>
            <a:ext cx="9253100" cy="5022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59"/>
              </a:lnSpc>
            </a:pPr>
            <a:r>
              <a:rPr lang="en-US" sz="6700" spc="87">
                <a:solidFill>
                  <a:srgbClr val="545454"/>
                </a:solidFill>
                <a:latin typeface="Open Sans Bold"/>
              </a:rPr>
              <a:t>JÄRJESTÖT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903172" y="2028472"/>
            <a:ext cx="11364254" cy="7860813"/>
            <a:chOff x="0" y="0"/>
            <a:chExt cx="15152339" cy="1048108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5152371" cy="10481056"/>
            </a:xfrm>
            <a:custGeom>
              <a:avLst/>
              <a:gdLst/>
              <a:ahLst/>
              <a:cxnLst/>
              <a:rect l="l" t="t" r="r" b="b"/>
              <a:pathLst>
                <a:path w="15152371" h="10481056">
                  <a:moveTo>
                    <a:pt x="202438" y="0"/>
                  </a:moveTo>
                  <a:lnTo>
                    <a:pt x="14949932" y="0"/>
                  </a:lnTo>
                  <a:cubicBezTo>
                    <a:pt x="15003653" y="0"/>
                    <a:pt x="15055089" y="21463"/>
                    <a:pt x="15093062" y="59563"/>
                  </a:cubicBezTo>
                  <a:cubicBezTo>
                    <a:pt x="15131035" y="97663"/>
                    <a:pt x="15152371" y="149479"/>
                    <a:pt x="15152371" y="203454"/>
                  </a:cubicBezTo>
                  <a:lnTo>
                    <a:pt x="15152371" y="10277602"/>
                  </a:lnTo>
                  <a:cubicBezTo>
                    <a:pt x="15152371" y="10389997"/>
                    <a:pt x="15061693" y="10481056"/>
                    <a:pt x="14949932" y="10481056"/>
                  </a:cubicBezTo>
                  <a:lnTo>
                    <a:pt x="202438" y="10481056"/>
                  </a:lnTo>
                  <a:cubicBezTo>
                    <a:pt x="148717" y="10481056"/>
                    <a:pt x="97282" y="10459593"/>
                    <a:pt x="59309" y="10421493"/>
                  </a:cubicBezTo>
                  <a:cubicBezTo>
                    <a:pt x="21336" y="10383393"/>
                    <a:pt x="0" y="10331577"/>
                    <a:pt x="0" y="10277602"/>
                  </a:cubicBezTo>
                  <a:lnTo>
                    <a:pt x="0" y="203454"/>
                  </a:lnTo>
                  <a:cubicBezTo>
                    <a:pt x="0" y="149479"/>
                    <a:pt x="21336" y="97790"/>
                    <a:pt x="59309" y="59563"/>
                  </a:cubicBezTo>
                  <a:cubicBezTo>
                    <a:pt x="97282" y="21336"/>
                    <a:pt x="148717" y="0"/>
                    <a:pt x="202438" y="0"/>
                  </a:cubicBezTo>
                  <a:close/>
                </a:path>
              </a:pathLst>
            </a:custGeom>
            <a:solidFill>
              <a:srgbClr val="BD8334">
                <a:alpha val="31765"/>
              </a:srgbClr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1261607" y="2353171"/>
            <a:ext cx="10701019" cy="7181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8"/>
              </a:lnSpc>
            </a:pPr>
            <a:r>
              <a:rPr lang="en-US" sz="3340" spc="43" dirty="0" err="1">
                <a:solidFill>
                  <a:srgbClr val="545454"/>
                </a:solidFill>
                <a:latin typeface="Montserrat Bold"/>
              </a:rPr>
              <a:t>Digiagentti</a:t>
            </a:r>
            <a:r>
              <a:rPr lang="en-US" sz="3340" spc="43" dirty="0">
                <a:solidFill>
                  <a:srgbClr val="545454"/>
                </a:solidFill>
                <a:latin typeface="Montserrat"/>
              </a:rPr>
              <a:t> </a:t>
            </a:r>
          </a:p>
          <a:p>
            <a:pPr marL="658686" lvl="1" indent="-457200" algn="l">
              <a:lnSpc>
                <a:spcPts val="4008"/>
              </a:lnSpc>
              <a:buFont typeface="Arial" panose="020B0604020202020204" pitchFamily="34" charset="0"/>
              <a:buChar char="•"/>
            </a:pPr>
            <a:r>
              <a:rPr lang="en-US" sz="3340" spc="43" dirty="0" err="1">
                <a:solidFill>
                  <a:srgbClr val="545454"/>
                </a:solidFill>
                <a:latin typeface="Montserrat"/>
              </a:rPr>
              <a:t>käy</a:t>
            </a:r>
            <a:r>
              <a:rPr lang="en-US" sz="3340" spc="43" dirty="0">
                <a:solidFill>
                  <a:srgbClr val="545454"/>
                </a:solidFill>
                <a:latin typeface="Montserrat"/>
              </a:rPr>
              <a:t> </a:t>
            </a:r>
            <a:r>
              <a:rPr lang="en-US" sz="3340" spc="43" dirty="0" err="1">
                <a:solidFill>
                  <a:srgbClr val="545454"/>
                </a:solidFill>
                <a:latin typeface="Montserrat"/>
              </a:rPr>
              <a:t>esittäytymässä</a:t>
            </a:r>
            <a:r>
              <a:rPr lang="en-US" sz="3340" spc="43" dirty="0">
                <a:solidFill>
                  <a:srgbClr val="545454"/>
                </a:solidFill>
                <a:latin typeface="Montserrat"/>
              </a:rPr>
              <a:t> ja </a:t>
            </a:r>
            <a:r>
              <a:rPr lang="en-US" sz="3340" spc="43" dirty="0" err="1">
                <a:solidFill>
                  <a:srgbClr val="545454"/>
                </a:solidFill>
                <a:latin typeface="Montserrat"/>
              </a:rPr>
              <a:t>kertomassa</a:t>
            </a:r>
            <a:r>
              <a:rPr lang="en-US" sz="3340" spc="43" dirty="0">
                <a:solidFill>
                  <a:srgbClr val="545454"/>
                </a:solidFill>
                <a:latin typeface="Montserrat"/>
              </a:rPr>
              <a:t> </a:t>
            </a:r>
            <a:r>
              <a:rPr lang="en-US" sz="3340" spc="43" dirty="0" err="1">
                <a:solidFill>
                  <a:srgbClr val="545454"/>
                </a:solidFill>
                <a:latin typeface="Montserrat"/>
              </a:rPr>
              <a:t>Hyvinvoiva</a:t>
            </a:r>
            <a:r>
              <a:rPr lang="en-US" sz="3340" spc="43" dirty="0">
                <a:solidFill>
                  <a:srgbClr val="545454"/>
                </a:solidFill>
                <a:latin typeface="Montserrat"/>
              </a:rPr>
              <a:t> </a:t>
            </a:r>
            <a:r>
              <a:rPr lang="en-US" sz="3340" spc="43" dirty="0" err="1">
                <a:solidFill>
                  <a:srgbClr val="545454"/>
                </a:solidFill>
                <a:latin typeface="Montserrat"/>
              </a:rPr>
              <a:t>Etelä-Pohjanmaa</a:t>
            </a:r>
            <a:r>
              <a:rPr lang="en-US" sz="3340" spc="43" dirty="0">
                <a:solidFill>
                  <a:srgbClr val="545454"/>
                </a:solidFill>
                <a:latin typeface="Montserrat"/>
              </a:rPr>
              <a:t> –</a:t>
            </a:r>
            <a:r>
              <a:rPr lang="en-US" sz="3340" spc="43" dirty="0" err="1">
                <a:solidFill>
                  <a:srgbClr val="545454"/>
                </a:solidFill>
                <a:latin typeface="Montserrat"/>
              </a:rPr>
              <a:t>hankkeesta</a:t>
            </a:r>
            <a:endParaRPr lang="en-US" sz="3340" spc="43" dirty="0">
              <a:solidFill>
                <a:srgbClr val="545454"/>
              </a:solidFill>
              <a:latin typeface="Montserrat"/>
            </a:endParaRPr>
          </a:p>
          <a:p>
            <a:pPr marL="658686" lvl="1" indent="-457200" algn="l">
              <a:lnSpc>
                <a:spcPts val="4008"/>
              </a:lnSpc>
              <a:buFont typeface="Arial" panose="020B0604020202020204" pitchFamily="34" charset="0"/>
              <a:buChar char="•"/>
            </a:pPr>
            <a:r>
              <a:rPr lang="en-US" sz="3340" spc="43" dirty="0" err="1">
                <a:solidFill>
                  <a:srgbClr val="545454"/>
                </a:solidFill>
                <a:latin typeface="Montserrat"/>
              </a:rPr>
              <a:t>käy</a:t>
            </a:r>
            <a:r>
              <a:rPr lang="en-US" sz="3340" spc="43" dirty="0">
                <a:solidFill>
                  <a:srgbClr val="545454"/>
                </a:solidFill>
                <a:latin typeface="Montserrat"/>
              </a:rPr>
              <a:t> </a:t>
            </a:r>
            <a:r>
              <a:rPr lang="en-US" sz="3340" spc="43" dirty="0" err="1">
                <a:solidFill>
                  <a:srgbClr val="545454"/>
                </a:solidFill>
                <a:latin typeface="Montserrat"/>
              </a:rPr>
              <a:t>pitämässä</a:t>
            </a:r>
            <a:r>
              <a:rPr lang="en-US" sz="3340" spc="43" dirty="0">
                <a:solidFill>
                  <a:srgbClr val="545454"/>
                </a:solidFill>
                <a:latin typeface="Montserrat"/>
              </a:rPr>
              <a:t> mm. </a:t>
            </a:r>
            <a:r>
              <a:rPr lang="en-US" sz="3340" spc="43" dirty="0" err="1">
                <a:solidFill>
                  <a:srgbClr val="545454"/>
                </a:solidFill>
                <a:latin typeface="Montserrat"/>
              </a:rPr>
              <a:t>järjestön</a:t>
            </a:r>
            <a:r>
              <a:rPr lang="en-US" sz="3340" spc="43" dirty="0">
                <a:solidFill>
                  <a:srgbClr val="545454"/>
                </a:solidFill>
                <a:latin typeface="Montserrat"/>
              </a:rPr>
              <a:t> </a:t>
            </a:r>
            <a:r>
              <a:rPr lang="en-US" sz="3340" spc="43" dirty="0" err="1">
                <a:solidFill>
                  <a:srgbClr val="545454"/>
                </a:solidFill>
                <a:latin typeface="Montserrat"/>
              </a:rPr>
              <a:t>hallitukselle</a:t>
            </a:r>
            <a:r>
              <a:rPr lang="en-US" sz="3340" spc="43" dirty="0">
                <a:solidFill>
                  <a:srgbClr val="545454"/>
                </a:solidFill>
                <a:latin typeface="Montserrat"/>
              </a:rPr>
              <a:t> </a:t>
            </a:r>
            <a:r>
              <a:rPr lang="en-US" sz="3340" spc="43" dirty="0" err="1">
                <a:solidFill>
                  <a:srgbClr val="545454"/>
                </a:solidFill>
                <a:latin typeface="Montserrat"/>
              </a:rPr>
              <a:t>arkikielisen</a:t>
            </a:r>
            <a:r>
              <a:rPr lang="en-US" sz="3340" spc="43" dirty="0">
                <a:solidFill>
                  <a:srgbClr val="545454"/>
                </a:solidFill>
                <a:latin typeface="Montserrat"/>
              </a:rPr>
              <a:t> </a:t>
            </a:r>
            <a:r>
              <a:rPr lang="en-US" sz="3340" spc="43" dirty="0" err="1">
                <a:solidFill>
                  <a:srgbClr val="545454"/>
                </a:solidFill>
                <a:latin typeface="Montserrat"/>
              </a:rPr>
              <a:t>esittelyn</a:t>
            </a:r>
            <a:r>
              <a:rPr lang="en-US" sz="3340" spc="43" dirty="0">
                <a:solidFill>
                  <a:srgbClr val="545454"/>
                </a:solidFill>
                <a:latin typeface="Montserrat"/>
              </a:rPr>
              <a:t> </a:t>
            </a:r>
            <a:r>
              <a:rPr lang="en-US" sz="3340" spc="43" dirty="0" err="1">
                <a:solidFill>
                  <a:srgbClr val="545454"/>
                </a:solidFill>
                <a:latin typeface="Montserrat"/>
              </a:rPr>
              <a:t>palvelutietovarannosta</a:t>
            </a:r>
            <a:r>
              <a:rPr lang="en-US" sz="3340" spc="43" dirty="0">
                <a:solidFill>
                  <a:srgbClr val="545454"/>
                </a:solidFill>
                <a:latin typeface="Montserrat"/>
              </a:rPr>
              <a:t> (PTV) ja </a:t>
            </a:r>
            <a:r>
              <a:rPr lang="en-US" sz="3340" spc="43" dirty="0" err="1">
                <a:solidFill>
                  <a:srgbClr val="545454"/>
                </a:solidFill>
                <a:latin typeface="Montserrat"/>
              </a:rPr>
              <a:t>sen</a:t>
            </a:r>
            <a:r>
              <a:rPr lang="en-US" sz="3340" spc="43" dirty="0">
                <a:solidFill>
                  <a:srgbClr val="545454"/>
                </a:solidFill>
                <a:latin typeface="Montserrat"/>
              </a:rPr>
              <a:t> </a:t>
            </a:r>
            <a:r>
              <a:rPr lang="en-US" sz="3340" spc="43" dirty="0" err="1">
                <a:solidFill>
                  <a:srgbClr val="545454"/>
                </a:solidFill>
                <a:latin typeface="Montserrat"/>
              </a:rPr>
              <a:t>hyödyistä</a:t>
            </a:r>
            <a:r>
              <a:rPr lang="en-US" sz="3340" spc="43" dirty="0">
                <a:solidFill>
                  <a:srgbClr val="545454"/>
                </a:solidFill>
                <a:latin typeface="Montserrat"/>
              </a:rPr>
              <a:t> </a:t>
            </a:r>
            <a:r>
              <a:rPr lang="en-US" sz="3340" spc="43" dirty="0" err="1">
                <a:solidFill>
                  <a:srgbClr val="545454"/>
                </a:solidFill>
                <a:latin typeface="Montserrat"/>
              </a:rPr>
              <a:t>heille</a:t>
            </a:r>
            <a:endParaRPr lang="en-US" sz="3340" spc="43" dirty="0">
              <a:solidFill>
                <a:srgbClr val="545454"/>
              </a:solidFill>
              <a:latin typeface="Montserrat"/>
            </a:endParaRPr>
          </a:p>
          <a:p>
            <a:pPr marL="201486" lvl="1" algn="l">
              <a:lnSpc>
                <a:spcPts val="4008"/>
              </a:lnSpc>
            </a:pPr>
            <a:endParaRPr lang="en-US" sz="3340" spc="43" dirty="0">
              <a:solidFill>
                <a:srgbClr val="545454"/>
              </a:solidFill>
              <a:latin typeface="Montserrat"/>
            </a:endParaRPr>
          </a:p>
          <a:p>
            <a:pPr marL="0" lvl="1" algn="l">
              <a:lnSpc>
                <a:spcPts val="4008"/>
              </a:lnSpc>
            </a:pPr>
            <a:r>
              <a:rPr lang="en-US" sz="3340" spc="43" dirty="0" err="1">
                <a:solidFill>
                  <a:srgbClr val="545454"/>
                </a:solidFill>
                <a:latin typeface="Montserrat"/>
              </a:rPr>
              <a:t>Kun</a:t>
            </a:r>
            <a:r>
              <a:rPr lang="en-US" sz="3340" spc="43" dirty="0">
                <a:solidFill>
                  <a:srgbClr val="545454"/>
                </a:solidFill>
                <a:latin typeface="Montserrat"/>
              </a:rPr>
              <a:t> </a:t>
            </a:r>
            <a:r>
              <a:rPr lang="en-US" sz="3340" spc="43" dirty="0" err="1">
                <a:solidFill>
                  <a:srgbClr val="545454"/>
                </a:solidFill>
                <a:latin typeface="Montserrat"/>
              </a:rPr>
              <a:t>järjestö</a:t>
            </a:r>
            <a:r>
              <a:rPr lang="en-US" sz="3340" spc="43" dirty="0">
                <a:solidFill>
                  <a:srgbClr val="545454"/>
                </a:solidFill>
                <a:latin typeface="Montserrat"/>
              </a:rPr>
              <a:t> </a:t>
            </a:r>
            <a:r>
              <a:rPr lang="en-US" sz="3340" spc="43" dirty="0" err="1">
                <a:solidFill>
                  <a:srgbClr val="545454"/>
                </a:solidFill>
                <a:latin typeface="Montserrat"/>
              </a:rPr>
              <a:t>päättää</a:t>
            </a:r>
            <a:r>
              <a:rPr lang="en-US" sz="3340" spc="43" dirty="0">
                <a:solidFill>
                  <a:srgbClr val="545454"/>
                </a:solidFill>
                <a:latin typeface="Montserrat"/>
              </a:rPr>
              <a:t> </a:t>
            </a:r>
            <a:r>
              <a:rPr lang="en-US" sz="3340" spc="43" dirty="0" err="1">
                <a:solidFill>
                  <a:srgbClr val="545454"/>
                </a:solidFill>
                <a:latin typeface="Montserrat"/>
              </a:rPr>
              <a:t>kuvata</a:t>
            </a:r>
            <a:r>
              <a:rPr lang="en-US" sz="3340" spc="43" dirty="0">
                <a:solidFill>
                  <a:srgbClr val="545454"/>
                </a:solidFill>
                <a:latin typeface="Montserrat"/>
              </a:rPr>
              <a:t> </a:t>
            </a:r>
            <a:r>
              <a:rPr lang="en-US" sz="3340" spc="43" dirty="0" err="1">
                <a:solidFill>
                  <a:srgbClr val="545454"/>
                </a:solidFill>
                <a:latin typeface="Montserrat"/>
              </a:rPr>
              <a:t>palvelunsa</a:t>
            </a:r>
            <a:r>
              <a:rPr lang="en-US" sz="3340" spc="43" dirty="0">
                <a:solidFill>
                  <a:srgbClr val="545454"/>
                </a:solidFill>
                <a:latin typeface="Montserrat"/>
              </a:rPr>
              <a:t> </a:t>
            </a:r>
            <a:r>
              <a:rPr lang="en-US" sz="3340" spc="43" dirty="0" err="1">
                <a:solidFill>
                  <a:srgbClr val="545454"/>
                </a:solidFill>
                <a:latin typeface="Montserrat"/>
              </a:rPr>
              <a:t>palvelutietovarantoon</a:t>
            </a:r>
            <a:r>
              <a:rPr lang="en-US" sz="3340" spc="43" dirty="0">
                <a:solidFill>
                  <a:srgbClr val="545454"/>
                </a:solidFill>
                <a:latin typeface="Montserrat"/>
              </a:rPr>
              <a:t>, </a:t>
            </a:r>
            <a:r>
              <a:rPr lang="en-US" sz="3340" spc="43" dirty="0" err="1">
                <a:solidFill>
                  <a:srgbClr val="545454"/>
                </a:solidFill>
                <a:latin typeface="Montserrat"/>
              </a:rPr>
              <a:t>digiagentti</a:t>
            </a:r>
            <a:endParaRPr lang="en-US" sz="3340" spc="43" dirty="0">
              <a:solidFill>
                <a:srgbClr val="545454"/>
              </a:solidFill>
              <a:latin typeface="Montserrat"/>
            </a:endParaRPr>
          </a:p>
          <a:p>
            <a:pPr marL="658686" lvl="1" indent="-457200" algn="l">
              <a:lnSpc>
                <a:spcPts val="4008"/>
              </a:lnSpc>
              <a:buFont typeface="Arial" panose="020B0604020202020204" pitchFamily="34" charset="0"/>
              <a:buChar char="•"/>
            </a:pPr>
            <a:r>
              <a:rPr lang="en-US" sz="3340" spc="43" dirty="0">
                <a:solidFill>
                  <a:srgbClr val="545454"/>
                </a:solidFill>
                <a:latin typeface="Montserrat"/>
              </a:rPr>
              <a:t>on </a:t>
            </a:r>
            <a:r>
              <a:rPr lang="en-US" sz="3340" spc="43" dirty="0" err="1">
                <a:solidFill>
                  <a:srgbClr val="545454"/>
                </a:solidFill>
                <a:latin typeface="Montserrat"/>
              </a:rPr>
              <a:t>ihan</a:t>
            </a:r>
            <a:r>
              <a:rPr lang="en-US" sz="3340" spc="43" dirty="0">
                <a:solidFill>
                  <a:srgbClr val="545454"/>
                </a:solidFill>
                <a:latin typeface="Montserrat"/>
              </a:rPr>
              <a:t> </a:t>
            </a:r>
            <a:r>
              <a:rPr lang="en-US" sz="3340" spc="43" dirty="0" err="1">
                <a:solidFill>
                  <a:srgbClr val="545454"/>
                </a:solidFill>
                <a:latin typeface="Montserrat"/>
              </a:rPr>
              <a:t>vierellä</a:t>
            </a:r>
            <a:r>
              <a:rPr lang="en-US" sz="3340" spc="43" dirty="0">
                <a:solidFill>
                  <a:srgbClr val="545454"/>
                </a:solidFill>
                <a:latin typeface="Montserrat"/>
              </a:rPr>
              <a:t> </a:t>
            </a:r>
            <a:r>
              <a:rPr lang="en-US" sz="3340" spc="43" dirty="0" err="1">
                <a:solidFill>
                  <a:srgbClr val="545454"/>
                </a:solidFill>
                <a:latin typeface="Montserrat"/>
              </a:rPr>
              <a:t>auttamassa</a:t>
            </a:r>
            <a:r>
              <a:rPr lang="en-US" sz="3340" spc="43" dirty="0">
                <a:solidFill>
                  <a:srgbClr val="545454"/>
                </a:solidFill>
                <a:latin typeface="Montserrat"/>
              </a:rPr>
              <a:t> ja </a:t>
            </a:r>
            <a:r>
              <a:rPr lang="en-US" sz="3340" spc="43" dirty="0" err="1">
                <a:solidFill>
                  <a:srgbClr val="545454"/>
                </a:solidFill>
                <a:latin typeface="Montserrat"/>
              </a:rPr>
              <a:t>opastamassa</a:t>
            </a:r>
            <a:r>
              <a:rPr lang="en-US" sz="3340" spc="43" dirty="0">
                <a:solidFill>
                  <a:srgbClr val="545454"/>
                </a:solidFill>
                <a:latin typeface="Montserrat"/>
              </a:rPr>
              <a:t> </a:t>
            </a:r>
            <a:r>
              <a:rPr lang="en-US" sz="3340" spc="43" dirty="0" err="1">
                <a:solidFill>
                  <a:srgbClr val="545454"/>
                </a:solidFill>
                <a:latin typeface="Montserrat"/>
              </a:rPr>
              <a:t>koko</a:t>
            </a:r>
            <a:r>
              <a:rPr lang="en-US" sz="3340" spc="43" dirty="0">
                <a:solidFill>
                  <a:srgbClr val="545454"/>
                </a:solidFill>
                <a:latin typeface="Montserrat"/>
              </a:rPr>
              <a:t> </a:t>
            </a:r>
            <a:r>
              <a:rPr lang="en-US" sz="3340" spc="43" dirty="0" err="1">
                <a:solidFill>
                  <a:srgbClr val="545454"/>
                </a:solidFill>
                <a:latin typeface="Montserrat"/>
              </a:rPr>
              <a:t>matkan</a:t>
            </a:r>
            <a:r>
              <a:rPr lang="en-US" sz="3340" spc="43" dirty="0">
                <a:solidFill>
                  <a:srgbClr val="545454"/>
                </a:solidFill>
                <a:latin typeface="Montserrat"/>
              </a:rPr>
              <a:t> </a:t>
            </a:r>
            <a:r>
              <a:rPr lang="en-US" sz="3340" spc="43" dirty="0" err="1">
                <a:solidFill>
                  <a:srgbClr val="545454"/>
                </a:solidFill>
                <a:latin typeface="Montserrat"/>
              </a:rPr>
              <a:t>ajan</a:t>
            </a:r>
            <a:endParaRPr lang="en-US" sz="3340" spc="43" dirty="0">
              <a:solidFill>
                <a:srgbClr val="545454"/>
              </a:solidFill>
              <a:latin typeface="Montserrat"/>
            </a:endParaRPr>
          </a:p>
          <a:p>
            <a:pPr marL="1115886" lvl="2" indent="-457200">
              <a:lnSpc>
                <a:spcPts val="4008"/>
              </a:lnSpc>
              <a:buFont typeface="Arial" panose="020B0604020202020204" pitchFamily="34" charset="0"/>
              <a:buChar char="•"/>
            </a:pPr>
            <a:r>
              <a:rPr lang="en-US" sz="3340" spc="43" dirty="0" err="1">
                <a:solidFill>
                  <a:srgbClr val="545454"/>
                </a:solidFill>
                <a:latin typeface="Montserrat"/>
              </a:rPr>
              <a:t>Digiagentin</a:t>
            </a:r>
            <a:r>
              <a:rPr lang="en-US" sz="3340" spc="43" dirty="0">
                <a:solidFill>
                  <a:srgbClr val="545454"/>
                </a:solidFill>
                <a:latin typeface="Montserrat"/>
              </a:rPr>
              <a:t> </a:t>
            </a:r>
            <a:r>
              <a:rPr lang="en-US" sz="3340" spc="43" dirty="0" err="1">
                <a:solidFill>
                  <a:srgbClr val="545454"/>
                </a:solidFill>
                <a:latin typeface="Montserrat"/>
              </a:rPr>
              <a:t>kanssa</a:t>
            </a:r>
            <a:r>
              <a:rPr lang="en-US" sz="3340" spc="43" dirty="0">
                <a:solidFill>
                  <a:srgbClr val="545454"/>
                </a:solidFill>
                <a:latin typeface="Montserrat"/>
              </a:rPr>
              <a:t> </a:t>
            </a:r>
            <a:r>
              <a:rPr lang="en-US" sz="3340" spc="43" dirty="0" err="1">
                <a:solidFill>
                  <a:srgbClr val="545454"/>
                </a:solidFill>
                <a:latin typeface="Montserrat"/>
              </a:rPr>
              <a:t>edetään</a:t>
            </a:r>
            <a:r>
              <a:rPr lang="en-US" sz="3340" spc="43" dirty="0">
                <a:solidFill>
                  <a:srgbClr val="545454"/>
                </a:solidFill>
                <a:latin typeface="Montserrat"/>
              </a:rPr>
              <a:t> </a:t>
            </a:r>
            <a:r>
              <a:rPr lang="en-US" sz="3340" spc="43" dirty="0" err="1">
                <a:solidFill>
                  <a:srgbClr val="545454"/>
                </a:solidFill>
                <a:latin typeface="Montserrat"/>
              </a:rPr>
              <a:t>kohta</a:t>
            </a:r>
            <a:r>
              <a:rPr lang="en-US" sz="3340" spc="43" dirty="0">
                <a:solidFill>
                  <a:srgbClr val="545454"/>
                </a:solidFill>
                <a:latin typeface="Montserrat"/>
              </a:rPr>
              <a:t> </a:t>
            </a:r>
            <a:r>
              <a:rPr lang="en-US" sz="3340" spc="43" dirty="0" err="1">
                <a:solidFill>
                  <a:srgbClr val="545454"/>
                </a:solidFill>
                <a:latin typeface="Montserrat"/>
              </a:rPr>
              <a:t>kohdalta</a:t>
            </a:r>
            <a:r>
              <a:rPr lang="en-US" sz="3340" spc="43" dirty="0">
                <a:solidFill>
                  <a:srgbClr val="545454"/>
                </a:solidFill>
                <a:latin typeface="Montserrat"/>
              </a:rPr>
              <a:t> </a:t>
            </a:r>
            <a:r>
              <a:rPr lang="en-US" sz="3340" spc="43" dirty="0" err="1">
                <a:solidFill>
                  <a:srgbClr val="545454"/>
                </a:solidFill>
                <a:latin typeface="Montserrat"/>
              </a:rPr>
              <a:t>niin</a:t>
            </a:r>
            <a:r>
              <a:rPr lang="en-US" sz="3340" spc="43" dirty="0">
                <a:solidFill>
                  <a:srgbClr val="545454"/>
                </a:solidFill>
                <a:latin typeface="Montserrat"/>
              </a:rPr>
              <a:t> </a:t>
            </a:r>
            <a:r>
              <a:rPr lang="en-US" sz="3340" spc="43" dirty="0" err="1">
                <a:solidFill>
                  <a:srgbClr val="545454"/>
                </a:solidFill>
                <a:latin typeface="Montserrat"/>
              </a:rPr>
              <a:t>kauan</a:t>
            </a:r>
            <a:r>
              <a:rPr lang="en-US" sz="3340" spc="43" dirty="0">
                <a:solidFill>
                  <a:srgbClr val="545454"/>
                </a:solidFill>
                <a:latin typeface="Montserrat"/>
              </a:rPr>
              <a:t>, </a:t>
            </a:r>
            <a:r>
              <a:rPr lang="en-US" sz="3340" spc="43" dirty="0" err="1">
                <a:solidFill>
                  <a:srgbClr val="545454"/>
                </a:solidFill>
                <a:latin typeface="Montserrat"/>
              </a:rPr>
              <a:t>että</a:t>
            </a:r>
            <a:r>
              <a:rPr lang="en-US" sz="3340" spc="43" dirty="0">
                <a:solidFill>
                  <a:srgbClr val="545454"/>
                </a:solidFill>
                <a:latin typeface="Montserrat"/>
              </a:rPr>
              <a:t> </a:t>
            </a:r>
            <a:r>
              <a:rPr lang="en-US" sz="3340" spc="43" dirty="0" err="1">
                <a:solidFill>
                  <a:srgbClr val="545454"/>
                </a:solidFill>
                <a:latin typeface="Montserrat"/>
              </a:rPr>
              <a:t>koko</a:t>
            </a:r>
            <a:r>
              <a:rPr lang="en-US" sz="3340" spc="43" dirty="0">
                <a:solidFill>
                  <a:srgbClr val="545454"/>
                </a:solidFill>
                <a:latin typeface="Montserrat"/>
              </a:rPr>
              <a:t> PTV-</a:t>
            </a:r>
            <a:r>
              <a:rPr lang="en-US" sz="3340" spc="43" dirty="0" err="1">
                <a:solidFill>
                  <a:srgbClr val="545454"/>
                </a:solidFill>
                <a:latin typeface="Montserrat"/>
              </a:rPr>
              <a:t>prosessi</a:t>
            </a:r>
            <a:r>
              <a:rPr lang="en-US" sz="3340" spc="43" dirty="0">
                <a:solidFill>
                  <a:srgbClr val="545454"/>
                </a:solidFill>
                <a:latin typeface="Montserrat"/>
              </a:rPr>
              <a:t> on </a:t>
            </a:r>
            <a:r>
              <a:rPr lang="en-US" sz="3340" spc="43" dirty="0" err="1">
                <a:solidFill>
                  <a:srgbClr val="545454"/>
                </a:solidFill>
                <a:latin typeface="Montserrat"/>
              </a:rPr>
              <a:t>saatu</a:t>
            </a:r>
            <a:r>
              <a:rPr lang="en-US" sz="3340" spc="43" dirty="0">
                <a:solidFill>
                  <a:srgbClr val="545454"/>
                </a:solidFill>
                <a:latin typeface="Montserrat"/>
              </a:rPr>
              <a:t> </a:t>
            </a:r>
            <a:r>
              <a:rPr lang="en-US" sz="3340" spc="43" dirty="0" err="1">
                <a:solidFill>
                  <a:srgbClr val="545454"/>
                </a:solidFill>
                <a:latin typeface="Montserrat"/>
              </a:rPr>
              <a:t>käytyä</a:t>
            </a:r>
            <a:r>
              <a:rPr lang="en-US" sz="3340" spc="43" dirty="0">
                <a:solidFill>
                  <a:srgbClr val="545454"/>
                </a:solidFill>
                <a:latin typeface="Montserrat"/>
              </a:rPr>
              <a:t> </a:t>
            </a:r>
            <a:r>
              <a:rPr lang="en-US" sz="3340" spc="43" dirty="0" err="1">
                <a:solidFill>
                  <a:srgbClr val="545454"/>
                </a:solidFill>
                <a:latin typeface="Montserrat"/>
              </a:rPr>
              <a:t>läpi</a:t>
            </a:r>
            <a:r>
              <a:rPr lang="en-US" sz="3340" spc="43" dirty="0">
                <a:solidFill>
                  <a:srgbClr val="545454"/>
                </a:solidFill>
                <a:latin typeface="Montserrat"/>
              </a:rPr>
              <a:t> &gt; </a:t>
            </a:r>
            <a:r>
              <a:rPr lang="en-US" sz="3340" spc="43" dirty="0" err="1">
                <a:solidFill>
                  <a:srgbClr val="545454"/>
                </a:solidFill>
                <a:latin typeface="Montserrat Bold"/>
              </a:rPr>
              <a:t>ei</a:t>
            </a:r>
            <a:r>
              <a:rPr lang="en-US" sz="3340" spc="43" dirty="0">
                <a:solidFill>
                  <a:srgbClr val="545454"/>
                </a:solidFill>
                <a:latin typeface="Montserrat Bold"/>
              </a:rPr>
              <a:t> </a:t>
            </a:r>
            <a:r>
              <a:rPr lang="en-US" sz="3340" spc="43" dirty="0" err="1">
                <a:solidFill>
                  <a:srgbClr val="545454"/>
                </a:solidFill>
                <a:latin typeface="Montserrat Bold"/>
              </a:rPr>
              <a:t>yksikseen</a:t>
            </a:r>
            <a:r>
              <a:rPr lang="en-US" sz="3340" spc="43" dirty="0">
                <a:solidFill>
                  <a:srgbClr val="545454"/>
                </a:solidFill>
                <a:latin typeface="Montserrat Bold"/>
              </a:rPr>
              <a:t>, </a:t>
            </a:r>
            <a:r>
              <a:rPr lang="en-US" sz="3340" spc="43" dirty="0" err="1">
                <a:solidFill>
                  <a:srgbClr val="545454"/>
                </a:solidFill>
                <a:latin typeface="Montserrat Bold"/>
              </a:rPr>
              <a:t>vaan</a:t>
            </a:r>
            <a:r>
              <a:rPr lang="en-US" sz="3340" spc="43" dirty="0">
                <a:solidFill>
                  <a:srgbClr val="545454"/>
                </a:solidFill>
                <a:latin typeface="Montserrat Bold"/>
              </a:rPr>
              <a:t> </a:t>
            </a:r>
            <a:r>
              <a:rPr lang="en-US" sz="3340" spc="43" dirty="0" err="1">
                <a:solidFill>
                  <a:srgbClr val="545454"/>
                </a:solidFill>
                <a:latin typeface="Montserrat Bold"/>
              </a:rPr>
              <a:t>Yhdessä</a:t>
            </a:r>
            <a:r>
              <a:rPr lang="en-US" sz="3340" spc="43" dirty="0">
                <a:solidFill>
                  <a:srgbClr val="545454"/>
                </a:solidFill>
                <a:latin typeface="Montserrat Bold"/>
              </a:rPr>
              <a:t>!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74" r="74"/>
          <a:stretch>
            <a:fillRect/>
          </a:stretch>
        </p:blipFill>
        <p:spPr>
          <a:xfrm>
            <a:off x="14097000" y="214413"/>
            <a:ext cx="4077187" cy="12192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 l="25" r="25"/>
          <a:stretch>
            <a:fillRect/>
          </a:stretch>
        </p:blipFill>
        <p:spPr>
          <a:xfrm>
            <a:off x="12634028" y="3463328"/>
            <a:ext cx="7003130" cy="49911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27" y="0"/>
            <a:ext cx="18288000" cy="1029116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0" y="560577"/>
            <a:ext cx="18288000" cy="925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4"/>
              </a:lnSpc>
            </a:pPr>
            <a:r>
              <a:rPr lang="en-US" sz="6700" spc="87">
                <a:solidFill>
                  <a:srgbClr val="545454"/>
                </a:solidFill>
                <a:latin typeface="Open Sans Bold"/>
              </a:rPr>
              <a:t>ASUKKAAT | DIGITAALISET PALVELUT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325219" y="1801992"/>
            <a:ext cx="12151259" cy="8294507"/>
            <a:chOff x="0" y="0"/>
            <a:chExt cx="16201679" cy="1105934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6201644" cy="11059414"/>
            </a:xfrm>
            <a:custGeom>
              <a:avLst/>
              <a:gdLst/>
              <a:ahLst/>
              <a:cxnLst/>
              <a:rect l="l" t="t" r="r" b="b"/>
              <a:pathLst>
                <a:path w="16201644" h="11059414">
                  <a:moveTo>
                    <a:pt x="164465" y="0"/>
                  </a:moveTo>
                  <a:lnTo>
                    <a:pt x="16037179" y="0"/>
                  </a:lnTo>
                  <a:cubicBezTo>
                    <a:pt x="16080867" y="0"/>
                    <a:pt x="16122650" y="21463"/>
                    <a:pt x="16153512" y="59563"/>
                  </a:cubicBezTo>
                  <a:cubicBezTo>
                    <a:pt x="16184372" y="97663"/>
                    <a:pt x="16201644" y="149352"/>
                    <a:pt x="16201644" y="203327"/>
                  </a:cubicBezTo>
                  <a:lnTo>
                    <a:pt x="16201644" y="10856087"/>
                  </a:lnTo>
                  <a:cubicBezTo>
                    <a:pt x="16201644" y="10909935"/>
                    <a:pt x="16184372" y="10961624"/>
                    <a:pt x="16153512" y="10999851"/>
                  </a:cubicBezTo>
                  <a:cubicBezTo>
                    <a:pt x="16122650" y="11038078"/>
                    <a:pt x="16080867" y="11059414"/>
                    <a:pt x="16037179" y="11059414"/>
                  </a:cubicBezTo>
                  <a:lnTo>
                    <a:pt x="164465" y="11059414"/>
                  </a:lnTo>
                  <a:cubicBezTo>
                    <a:pt x="120777" y="11059414"/>
                    <a:pt x="78994" y="11037951"/>
                    <a:pt x="48133" y="10999851"/>
                  </a:cubicBezTo>
                  <a:cubicBezTo>
                    <a:pt x="17272" y="10961751"/>
                    <a:pt x="0" y="10910062"/>
                    <a:pt x="0" y="10856087"/>
                  </a:cubicBezTo>
                  <a:lnTo>
                    <a:pt x="0" y="203200"/>
                  </a:lnTo>
                  <a:cubicBezTo>
                    <a:pt x="0" y="149352"/>
                    <a:pt x="17272" y="97663"/>
                    <a:pt x="48133" y="59563"/>
                  </a:cubicBezTo>
                  <a:cubicBezTo>
                    <a:pt x="78994" y="21463"/>
                    <a:pt x="120904" y="0"/>
                    <a:pt x="164465" y="0"/>
                  </a:cubicBezTo>
                  <a:close/>
                </a:path>
              </a:pathLst>
            </a:custGeom>
            <a:solidFill>
              <a:srgbClr val="BD8334">
                <a:alpha val="31765"/>
              </a:srgbClr>
            </a:solidFill>
          </p:spPr>
        </p:sp>
      </p:grpSp>
      <p:sp>
        <p:nvSpPr>
          <p:cNvPr id="6" name="TextBox 6"/>
          <p:cNvSpPr txBox="1"/>
          <p:nvPr/>
        </p:nvSpPr>
        <p:spPr>
          <a:xfrm>
            <a:off x="632879" y="1943100"/>
            <a:ext cx="11535937" cy="7654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8"/>
              </a:lnSpc>
            </a:pPr>
            <a:r>
              <a:rPr lang="en-US" sz="3340" spc="41" dirty="0" err="1">
                <a:solidFill>
                  <a:srgbClr val="545454"/>
                </a:solidFill>
                <a:latin typeface="Montserrat"/>
              </a:rPr>
              <a:t>Digiagentti</a:t>
            </a:r>
            <a:r>
              <a:rPr lang="en-US" sz="3340" spc="41" dirty="0">
                <a:solidFill>
                  <a:srgbClr val="545454"/>
                </a:solidFill>
                <a:latin typeface="Montserrat"/>
              </a:rPr>
              <a:t> on </a:t>
            </a:r>
            <a:r>
              <a:rPr lang="en-US" sz="3340" spc="41" dirty="0" err="1">
                <a:solidFill>
                  <a:srgbClr val="545454"/>
                </a:solidFill>
                <a:latin typeface="Montserrat"/>
              </a:rPr>
              <a:t>kutsuttaessa</a:t>
            </a:r>
            <a:r>
              <a:rPr lang="en-US" sz="3340" spc="41" dirty="0">
                <a:solidFill>
                  <a:srgbClr val="545454"/>
                </a:solidFill>
                <a:latin typeface="Montserrat"/>
              </a:rPr>
              <a:t> </a:t>
            </a:r>
            <a:r>
              <a:rPr lang="en-US" sz="3340" spc="41" dirty="0" err="1">
                <a:solidFill>
                  <a:srgbClr val="545454"/>
                </a:solidFill>
                <a:latin typeface="Montserrat"/>
              </a:rPr>
              <a:t>paikalla</a:t>
            </a:r>
            <a:r>
              <a:rPr lang="en-US" sz="3340" spc="41" dirty="0">
                <a:solidFill>
                  <a:srgbClr val="545454"/>
                </a:solidFill>
                <a:latin typeface="Montserrat"/>
              </a:rPr>
              <a:t> </a:t>
            </a:r>
            <a:r>
              <a:rPr lang="en-US" sz="3340" spc="41" dirty="0" err="1">
                <a:solidFill>
                  <a:srgbClr val="545454"/>
                </a:solidFill>
                <a:latin typeface="Montserrat"/>
              </a:rPr>
              <a:t>järjestöjen</a:t>
            </a:r>
            <a:r>
              <a:rPr lang="en-US" sz="3340" spc="41" dirty="0">
                <a:solidFill>
                  <a:srgbClr val="545454"/>
                </a:solidFill>
                <a:latin typeface="Montserrat"/>
              </a:rPr>
              <a:t> </a:t>
            </a:r>
            <a:r>
              <a:rPr lang="en-US" sz="3340" spc="41" dirty="0" err="1">
                <a:solidFill>
                  <a:srgbClr val="545454"/>
                </a:solidFill>
                <a:latin typeface="Montserrat"/>
              </a:rPr>
              <a:t>tilaisuuksissa</a:t>
            </a:r>
            <a:r>
              <a:rPr lang="en-US" sz="3340" spc="41" dirty="0">
                <a:solidFill>
                  <a:srgbClr val="545454"/>
                </a:solidFill>
                <a:latin typeface="Montserrat"/>
              </a:rPr>
              <a:t> ja/tai </a:t>
            </a:r>
            <a:r>
              <a:rPr lang="en-US" sz="3340" spc="41" dirty="0" err="1">
                <a:solidFill>
                  <a:srgbClr val="545454"/>
                </a:solidFill>
                <a:latin typeface="Montserrat"/>
              </a:rPr>
              <a:t>tapahtumissa</a:t>
            </a:r>
            <a:r>
              <a:rPr lang="en-US" sz="3340" spc="41" dirty="0">
                <a:solidFill>
                  <a:srgbClr val="545454"/>
                </a:solidFill>
                <a:latin typeface="Montserrat"/>
              </a:rPr>
              <a:t> tai </a:t>
            </a:r>
            <a:r>
              <a:rPr lang="en-US" sz="3340" spc="41" dirty="0" err="1">
                <a:solidFill>
                  <a:srgbClr val="545454"/>
                </a:solidFill>
                <a:latin typeface="Montserrat"/>
              </a:rPr>
              <a:t>muissa</a:t>
            </a:r>
            <a:r>
              <a:rPr lang="en-US" sz="3340" spc="41" dirty="0">
                <a:solidFill>
                  <a:srgbClr val="545454"/>
                </a:solidFill>
                <a:latin typeface="Montserrat"/>
              </a:rPr>
              <a:t> </a:t>
            </a:r>
            <a:r>
              <a:rPr lang="en-US" sz="3340" spc="41" dirty="0" err="1">
                <a:solidFill>
                  <a:srgbClr val="545454"/>
                </a:solidFill>
                <a:latin typeface="Montserrat"/>
              </a:rPr>
              <a:t>asiointipisteissä</a:t>
            </a:r>
            <a:r>
              <a:rPr lang="en-US" sz="3340" spc="41" dirty="0">
                <a:solidFill>
                  <a:srgbClr val="545454"/>
                </a:solidFill>
                <a:latin typeface="Montserrat"/>
              </a:rPr>
              <a:t> (</a:t>
            </a:r>
            <a:r>
              <a:rPr lang="en-US" sz="3340" spc="41" dirty="0" err="1">
                <a:solidFill>
                  <a:srgbClr val="545454"/>
                </a:solidFill>
                <a:latin typeface="Montserrat"/>
              </a:rPr>
              <a:t>esim</a:t>
            </a:r>
            <a:r>
              <a:rPr lang="en-US" sz="3340" spc="41" dirty="0">
                <a:solidFill>
                  <a:srgbClr val="545454"/>
                </a:solidFill>
                <a:latin typeface="Montserrat"/>
              </a:rPr>
              <a:t>. </a:t>
            </a:r>
            <a:r>
              <a:rPr lang="en-US" sz="3340" spc="41" dirty="0" err="1">
                <a:solidFill>
                  <a:srgbClr val="545454"/>
                </a:solidFill>
                <a:latin typeface="Montserrat"/>
              </a:rPr>
              <a:t>kirjastot</a:t>
            </a:r>
            <a:r>
              <a:rPr lang="en-US" sz="3340" spc="41" dirty="0">
                <a:solidFill>
                  <a:srgbClr val="545454"/>
                </a:solidFill>
                <a:latin typeface="Montserrat"/>
              </a:rPr>
              <a:t>)</a:t>
            </a:r>
          </a:p>
          <a:p>
            <a:pPr marL="457200" indent="-457200" algn="l">
              <a:lnSpc>
                <a:spcPts val="4008"/>
              </a:lnSpc>
              <a:buFont typeface="Arial" panose="020B0604020202020204" pitchFamily="34" charset="0"/>
              <a:buChar char="•"/>
            </a:pPr>
            <a:r>
              <a:rPr lang="en-US" sz="3340" spc="41" dirty="0" err="1">
                <a:solidFill>
                  <a:srgbClr val="545454"/>
                </a:solidFill>
                <a:latin typeface="Montserrat"/>
              </a:rPr>
              <a:t>opastamassa</a:t>
            </a:r>
            <a:r>
              <a:rPr lang="en-US" sz="3340" spc="41" dirty="0">
                <a:solidFill>
                  <a:srgbClr val="545454"/>
                </a:solidFill>
                <a:latin typeface="Montserrat"/>
              </a:rPr>
              <a:t> </a:t>
            </a:r>
            <a:r>
              <a:rPr lang="en-US" sz="3340" spc="41" dirty="0" err="1">
                <a:solidFill>
                  <a:srgbClr val="545454"/>
                </a:solidFill>
                <a:latin typeface="Montserrat"/>
              </a:rPr>
              <a:t>tulevien</a:t>
            </a:r>
            <a:r>
              <a:rPr lang="en-US" sz="3340" spc="41" dirty="0">
                <a:solidFill>
                  <a:srgbClr val="545454"/>
                </a:solidFill>
                <a:latin typeface="Montserrat"/>
              </a:rPr>
              <a:t> ja </a:t>
            </a:r>
            <a:r>
              <a:rPr lang="en-US" sz="3340" spc="41" dirty="0" err="1">
                <a:solidFill>
                  <a:srgbClr val="545454"/>
                </a:solidFill>
                <a:latin typeface="Montserrat"/>
              </a:rPr>
              <a:t>nykyisten</a:t>
            </a:r>
            <a:r>
              <a:rPr lang="en-US" sz="3340" spc="41" dirty="0">
                <a:solidFill>
                  <a:srgbClr val="545454"/>
                </a:solidFill>
                <a:latin typeface="Montserrat"/>
              </a:rPr>
              <a:t> </a:t>
            </a:r>
            <a:r>
              <a:rPr lang="en-US" sz="3340" spc="41" dirty="0" err="1">
                <a:solidFill>
                  <a:srgbClr val="545454"/>
                </a:solidFill>
                <a:latin typeface="Montserrat"/>
              </a:rPr>
              <a:t>digitaalisten</a:t>
            </a:r>
            <a:r>
              <a:rPr lang="en-US" sz="3340" spc="41" dirty="0">
                <a:solidFill>
                  <a:srgbClr val="545454"/>
                </a:solidFill>
                <a:latin typeface="Montserrat"/>
              </a:rPr>
              <a:t> </a:t>
            </a:r>
            <a:r>
              <a:rPr lang="en-US" sz="3340" spc="41" dirty="0" err="1">
                <a:solidFill>
                  <a:srgbClr val="545454"/>
                </a:solidFill>
                <a:latin typeface="Montserrat"/>
              </a:rPr>
              <a:t>sote-palveluiden</a:t>
            </a:r>
            <a:r>
              <a:rPr lang="en-US" sz="3340" spc="41" dirty="0">
                <a:solidFill>
                  <a:srgbClr val="545454"/>
                </a:solidFill>
                <a:latin typeface="Montserrat"/>
              </a:rPr>
              <a:t> </a:t>
            </a:r>
            <a:r>
              <a:rPr lang="en-US" sz="3340" spc="41" dirty="0" err="1">
                <a:solidFill>
                  <a:srgbClr val="545454"/>
                </a:solidFill>
                <a:latin typeface="Montserrat"/>
              </a:rPr>
              <a:t>käyttöä</a:t>
            </a:r>
            <a:r>
              <a:rPr lang="en-US" sz="3340" spc="41" dirty="0">
                <a:solidFill>
                  <a:srgbClr val="545454"/>
                </a:solidFill>
                <a:latin typeface="Montserrat"/>
              </a:rPr>
              <a:t> </a:t>
            </a:r>
            <a:r>
              <a:rPr lang="en-US" sz="3340" spc="41" dirty="0" err="1">
                <a:solidFill>
                  <a:srgbClr val="545454"/>
                </a:solidFill>
                <a:latin typeface="Montserrat"/>
              </a:rPr>
              <a:t>kuten</a:t>
            </a:r>
            <a:r>
              <a:rPr lang="en-US" sz="3340" spc="41" dirty="0">
                <a:solidFill>
                  <a:srgbClr val="545454"/>
                </a:solidFill>
                <a:latin typeface="Montserrat"/>
              </a:rPr>
              <a:t> Kanta.fi, Omaolo.fi</a:t>
            </a:r>
          </a:p>
          <a:p>
            <a:pPr marL="457200" indent="-457200" algn="l">
              <a:lnSpc>
                <a:spcPts val="4008"/>
              </a:lnSpc>
              <a:buFont typeface="Arial" panose="020B0604020202020204" pitchFamily="34" charset="0"/>
              <a:buChar char="•"/>
            </a:pPr>
            <a:r>
              <a:rPr lang="en-US" sz="3340" spc="41" dirty="0" err="1">
                <a:solidFill>
                  <a:srgbClr val="545454"/>
                </a:solidFill>
                <a:latin typeface="Montserrat"/>
              </a:rPr>
              <a:t>vastaamassa</a:t>
            </a:r>
            <a:r>
              <a:rPr lang="en-US" sz="3340" spc="41" dirty="0">
                <a:solidFill>
                  <a:srgbClr val="545454"/>
                </a:solidFill>
                <a:latin typeface="Montserrat"/>
              </a:rPr>
              <a:t> </a:t>
            </a:r>
            <a:r>
              <a:rPr lang="en-US" sz="3340" spc="41" dirty="0" err="1">
                <a:solidFill>
                  <a:srgbClr val="545454"/>
                </a:solidFill>
                <a:latin typeface="Montserrat"/>
              </a:rPr>
              <a:t>mieltä</a:t>
            </a:r>
            <a:r>
              <a:rPr lang="en-US" sz="3340" spc="41" dirty="0">
                <a:solidFill>
                  <a:srgbClr val="545454"/>
                </a:solidFill>
                <a:latin typeface="Montserrat"/>
              </a:rPr>
              <a:t> </a:t>
            </a:r>
            <a:r>
              <a:rPr lang="en-US" sz="3340" spc="41" dirty="0" err="1">
                <a:solidFill>
                  <a:srgbClr val="545454"/>
                </a:solidFill>
                <a:latin typeface="Montserrat"/>
              </a:rPr>
              <a:t>askarruttaviin</a:t>
            </a:r>
            <a:r>
              <a:rPr lang="en-US" sz="3340" spc="41" dirty="0">
                <a:solidFill>
                  <a:srgbClr val="545454"/>
                </a:solidFill>
                <a:latin typeface="Montserrat"/>
              </a:rPr>
              <a:t> </a:t>
            </a:r>
            <a:r>
              <a:rPr lang="en-US" sz="3340" spc="41" dirty="0" err="1">
                <a:solidFill>
                  <a:srgbClr val="545454"/>
                </a:solidFill>
                <a:latin typeface="Montserrat"/>
              </a:rPr>
              <a:t>laitteita</a:t>
            </a:r>
            <a:r>
              <a:rPr lang="en-US" sz="3340" spc="41" dirty="0">
                <a:solidFill>
                  <a:srgbClr val="545454"/>
                </a:solidFill>
                <a:latin typeface="Montserrat"/>
              </a:rPr>
              <a:t> ja </a:t>
            </a:r>
            <a:r>
              <a:rPr lang="en-US" sz="3340" spc="41" dirty="0" err="1">
                <a:solidFill>
                  <a:srgbClr val="545454"/>
                </a:solidFill>
                <a:latin typeface="Montserrat"/>
              </a:rPr>
              <a:t>niiden</a:t>
            </a:r>
            <a:r>
              <a:rPr lang="en-US" sz="3340" spc="41" dirty="0">
                <a:solidFill>
                  <a:srgbClr val="545454"/>
                </a:solidFill>
                <a:latin typeface="Montserrat"/>
              </a:rPr>
              <a:t> </a:t>
            </a:r>
            <a:r>
              <a:rPr lang="en-US" sz="3340" spc="41" dirty="0" err="1">
                <a:solidFill>
                  <a:srgbClr val="545454"/>
                </a:solidFill>
                <a:latin typeface="Montserrat"/>
              </a:rPr>
              <a:t>käyttöä</a:t>
            </a:r>
            <a:r>
              <a:rPr lang="en-US" sz="3340" spc="41" dirty="0">
                <a:solidFill>
                  <a:srgbClr val="545454"/>
                </a:solidFill>
                <a:latin typeface="Montserrat"/>
              </a:rPr>
              <a:t> tai </a:t>
            </a:r>
            <a:r>
              <a:rPr lang="en-US" sz="3340" spc="41" dirty="0" err="1">
                <a:solidFill>
                  <a:srgbClr val="545454"/>
                </a:solidFill>
                <a:latin typeface="Montserrat"/>
              </a:rPr>
              <a:t>tietoturvaa</a:t>
            </a:r>
            <a:r>
              <a:rPr lang="en-US" sz="3340" spc="41" dirty="0">
                <a:solidFill>
                  <a:srgbClr val="545454"/>
                </a:solidFill>
                <a:latin typeface="Montserrat"/>
              </a:rPr>
              <a:t> </a:t>
            </a:r>
            <a:r>
              <a:rPr lang="en-US" sz="3340" spc="41" dirty="0" err="1">
                <a:solidFill>
                  <a:srgbClr val="545454"/>
                </a:solidFill>
                <a:latin typeface="Montserrat"/>
              </a:rPr>
              <a:t>koskeviin</a:t>
            </a:r>
            <a:r>
              <a:rPr lang="en-US" sz="3340" spc="41" dirty="0">
                <a:solidFill>
                  <a:srgbClr val="545454"/>
                </a:solidFill>
                <a:latin typeface="Montserrat"/>
              </a:rPr>
              <a:t> </a:t>
            </a:r>
            <a:r>
              <a:rPr lang="en-US" sz="3340" spc="41" dirty="0" err="1">
                <a:solidFill>
                  <a:srgbClr val="545454"/>
                </a:solidFill>
                <a:latin typeface="Montserrat"/>
              </a:rPr>
              <a:t>kysymyksiin</a:t>
            </a:r>
            <a:endParaRPr lang="en-US" sz="3340" spc="41" dirty="0">
              <a:solidFill>
                <a:srgbClr val="545454"/>
              </a:solidFill>
              <a:latin typeface="Montserrat"/>
            </a:endParaRPr>
          </a:p>
          <a:p>
            <a:pPr marL="457200" indent="-457200" algn="l">
              <a:lnSpc>
                <a:spcPts val="4008"/>
              </a:lnSpc>
              <a:buFont typeface="Arial" panose="020B0604020202020204" pitchFamily="34" charset="0"/>
              <a:buChar char="•"/>
            </a:pPr>
            <a:r>
              <a:rPr lang="en-US" sz="3340" spc="41" dirty="0" err="1">
                <a:solidFill>
                  <a:srgbClr val="545454"/>
                </a:solidFill>
                <a:latin typeface="Montserrat"/>
              </a:rPr>
              <a:t>rohkaisijana</a:t>
            </a:r>
            <a:r>
              <a:rPr lang="en-US" sz="3340" spc="41" dirty="0">
                <a:solidFill>
                  <a:srgbClr val="545454"/>
                </a:solidFill>
                <a:latin typeface="Montserrat"/>
              </a:rPr>
              <a:t> </a:t>
            </a:r>
            <a:r>
              <a:rPr lang="en-US" sz="3340" spc="41" dirty="0" err="1">
                <a:solidFill>
                  <a:srgbClr val="545454"/>
                </a:solidFill>
                <a:latin typeface="Montserrat"/>
              </a:rPr>
              <a:t>käyttää</a:t>
            </a:r>
            <a:r>
              <a:rPr lang="en-US" sz="3340" spc="41" dirty="0">
                <a:solidFill>
                  <a:srgbClr val="545454"/>
                </a:solidFill>
                <a:latin typeface="Montserrat"/>
              </a:rPr>
              <a:t> </a:t>
            </a:r>
            <a:r>
              <a:rPr lang="en-US" sz="3340" spc="41" dirty="0" err="1">
                <a:solidFill>
                  <a:srgbClr val="545454"/>
                </a:solidFill>
                <a:latin typeface="Montserrat"/>
              </a:rPr>
              <a:t>jotain</a:t>
            </a:r>
            <a:r>
              <a:rPr lang="en-US" sz="3340" spc="41" dirty="0">
                <a:solidFill>
                  <a:srgbClr val="545454"/>
                </a:solidFill>
                <a:latin typeface="Montserrat"/>
              </a:rPr>
              <a:t> </a:t>
            </a:r>
            <a:r>
              <a:rPr lang="en-US" sz="3340" spc="41" dirty="0" err="1">
                <a:solidFill>
                  <a:srgbClr val="545454"/>
                </a:solidFill>
                <a:latin typeface="Montserrat"/>
              </a:rPr>
              <a:t>palvelua</a:t>
            </a:r>
            <a:r>
              <a:rPr lang="en-US" sz="3340" spc="41" dirty="0">
                <a:solidFill>
                  <a:srgbClr val="545454"/>
                </a:solidFill>
                <a:latin typeface="Montserrat"/>
              </a:rPr>
              <a:t>* </a:t>
            </a:r>
            <a:r>
              <a:rPr lang="en-US" sz="3340" spc="41" dirty="0" err="1">
                <a:solidFill>
                  <a:srgbClr val="545454"/>
                </a:solidFill>
                <a:latin typeface="Montserrat"/>
              </a:rPr>
              <a:t>ensi</a:t>
            </a:r>
            <a:r>
              <a:rPr lang="en-US" sz="3340" spc="41" dirty="0">
                <a:solidFill>
                  <a:srgbClr val="545454"/>
                </a:solidFill>
                <a:latin typeface="Montserrat"/>
              </a:rPr>
              <a:t> </a:t>
            </a:r>
            <a:r>
              <a:rPr lang="en-US" sz="3340" spc="41" dirty="0" err="1">
                <a:solidFill>
                  <a:srgbClr val="545454"/>
                </a:solidFill>
                <a:latin typeface="Montserrat"/>
              </a:rPr>
              <a:t>kertaa</a:t>
            </a:r>
            <a:endParaRPr lang="en-US" sz="3340" spc="41" dirty="0">
              <a:solidFill>
                <a:srgbClr val="545454"/>
              </a:solidFill>
              <a:latin typeface="Montserrat"/>
            </a:endParaRPr>
          </a:p>
          <a:p>
            <a:pPr marL="457200" indent="-457200" algn="l">
              <a:lnSpc>
                <a:spcPts val="4008"/>
              </a:lnSpc>
              <a:buFont typeface="Arial" panose="020B0604020202020204" pitchFamily="34" charset="0"/>
              <a:buChar char="•"/>
            </a:pPr>
            <a:endParaRPr lang="en-US" sz="3340" spc="41" dirty="0">
              <a:solidFill>
                <a:srgbClr val="545454"/>
              </a:solidFill>
              <a:latin typeface="Montserrat"/>
            </a:endParaRPr>
          </a:p>
          <a:p>
            <a:pPr algn="l">
              <a:lnSpc>
                <a:spcPts val="4008"/>
              </a:lnSpc>
            </a:pPr>
            <a:r>
              <a:rPr lang="en-US" sz="2799" spc="40" dirty="0">
                <a:solidFill>
                  <a:srgbClr val="545454"/>
                </a:solidFill>
                <a:latin typeface="Montserrat"/>
              </a:rPr>
              <a:t>*</a:t>
            </a:r>
            <a:r>
              <a:rPr lang="en-US" sz="2799" spc="40" dirty="0" err="1">
                <a:solidFill>
                  <a:srgbClr val="545454"/>
                </a:solidFill>
                <a:latin typeface="Montserrat"/>
              </a:rPr>
              <a:t>Mobiilipalveluissa</a:t>
            </a:r>
            <a:r>
              <a:rPr lang="en-US" sz="2799" spc="40" dirty="0">
                <a:solidFill>
                  <a:srgbClr val="545454"/>
                </a:solidFill>
                <a:latin typeface="Montserrat"/>
              </a:rPr>
              <a:t> </a:t>
            </a:r>
            <a:r>
              <a:rPr lang="en-US" sz="2799" spc="40" dirty="0" err="1">
                <a:solidFill>
                  <a:srgbClr val="545454"/>
                </a:solidFill>
                <a:latin typeface="Montserrat"/>
              </a:rPr>
              <a:t>kuten</a:t>
            </a:r>
            <a:r>
              <a:rPr lang="en-US" sz="2799" spc="40" dirty="0">
                <a:solidFill>
                  <a:srgbClr val="545454"/>
                </a:solidFill>
                <a:latin typeface="Montserrat"/>
              </a:rPr>
              <a:t> </a:t>
            </a:r>
            <a:r>
              <a:rPr lang="en-US" sz="2799" spc="40" dirty="0" err="1">
                <a:solidFill>
                  <a:srgbClr val="545454"/>
                </a:solidFill>
                <a:latin typeface="Montserrat"/>
              </a:rPr>
              <a:t>mobiilivarmenteen</a:t>
            </a:r>
            <a:r>
              <a:rPr lang="en-US" sz="2799" spc="40" dirty="0">
                <a:solidFill>
                  <a:srgbClr val="545454"/>
                </a:solidFill>
                <a:latin typeface="Montserrat"/>
              </a:rPr>
              <a:t> ja </a:t>
            </a:r>
            <a:r>
              <a:rPr lang="en-US" sz="2799" spc="40" dirty="0" err="1">
                <a:solidFill>
                  <a:srgbClr val="545454"/>
                </a:solidFill>
                <a:latin typeface="Montserrat"/>
              </a:rPr>
              <a:t>verkkopankkiyhteyden</a:t>
            </a:r>
            <a:r>
              <a:rPr lang="en-US" sz="2799" spc="40" dirty="0">
                <a:solidFill>
                  <a:srgbClr val="545454"/>
                </a:solidFill>
                <a:latin typeface="Montserrat"/>
              </a:rPr>
              <a:t> </a:t>
            </a:r>
            <a:r>
              <a:rPr lang="en-US" sz="2799" spc="40" dirty="0" err="1">
                <a:solidFill>
                  <a:srgbClr val="545454"/>
                </a:solidFill>
                <a:latin typeface="Montserrat"/>
              </a:rPr>
              <a:t>muodostamisessa</a:t>
            </a:r>
            <a:r>
              <a:rPr lang="en-US" sz="2799" spc="40" dirty="0">
                <a:solidFill>
                  <a:srgbClr val="545454"/>
                </a:solidFill>
                <a:latin typeface="Montserrat"/>
              </a:rPr>
              <a:t> </a:t>
            </a:r>
            <a:r>
              <a:rPr lang="en-US" sz="2799" spc="40" dirty="0" err="1">
                <a:solidFill>
                  <a:srgbClr val="545454"/>
                </a:solidFill>
                <a:latin typeface="Montserrat"/>
              </a:rPr>
              <a:t>toimii</a:t>
            </a:r>
            <a:r>
              <a:rPr lang="en-US" sz="2799" spc="40" dirty="0">
                <a:solidFill>
                  <a:srgbClr val="545454"/>
                </a:solidFill>
                <a:latin typeface="Montserrat"/>
              </a:rPr>
              <a:t> </a:t>
            </a:r>
            <a:r>
              <a:rPr lang="en-US" sz="2799" spc="40" dirty="0" err="1">
                <a:solidFill>
                  <a:srgbClr val="545454"/>
                </a:solidFill>
                <a:latin typeface="Montserrat"/>
              </a:rPr>
              <a:t>enemmänkin</a:t>
            </a:r>
            <a:r>
              <a:rPr lang="en-US" sz="2799" spc="40" dirty="0">
                <a:solidFill>
                  <a:srgbClr val="545454"/>
                </a:solidFill>
                <a:latin typeface="Montserrat"/>
              </a:rPr>
              <a:t> </a:t>
            </a:r>
            <a:r>
              <a:rPr lang="en-US" sz="2799" spc="40" dirty="0" err="1">
                <a:solidFill>
                  <a:srgbClr val="545454"/>
                </a:solidFill>
                <a:latin typeface="Montserrat"/>
              </a:rPr>
              <a:t>rohkaisevana</a:t>
            </a:r>
            <a:r>
              <a:rPr lang="en-US" sz="2799" spc="40" dirty="0">
                <a:solidFill>
                  <a:srgbClr val="545454"/>
                </a:solidFill>
                <a:latin typeface="Montserrat"/>
              </a:rPr>
              <a:t> </a:t>
            </a:r>
            <a:r>
              <a:rPr lang="en-US" sz="2799" spc="40" dirty="0" err="1">
                <a:solidFill>
                  <a:srgbClr val="545454"/>
                </a:solidFill>
                <a:latin typeface="Montserrat"/>
              </a:rPr>
              <a:t>tukena</a:t>
            </a:r>
            <a:r>
              <a:rPr lang="en-US" sz="2799" spc="40" dirty="0">
                <a:solidFill>
                  <a:srgbClr val="545454"/>
                </a:solidFill>
                <a:latin typeface="Montserrat"/>
              </a:rPr>
              <a:t> </a:t>
            </a:r>
            <a:r>
              <a:rPr lang="en-US" sz="2799" spc="40" dirty="0" err="1">
                <a:solidFill>
                  <a:srgbClr val="545454"/>
                </a:solidFill>
                <a:latin typeface="Montserrat"/>
              </a:rPr>
              <a:t>käyttää</a:t>
            </a:r>
            <a:r>
              <a:rPr lang="en-US" sz="2799" spc="40" dirty="0">
                <a:solidFill>
                  <a:srgbClr val="545454"/>
                </a:solidFill>
                <a:latin typeface="Montserrat"/>
              </a:rPr>
              <a:t> </a:t>
            </a:r>
            <a:r>
              <a:rPr lang="en-US" sz="2799" spc="40" dirty="0" err="1">
                <a:solidFill>
                  <a:srgbClr val="545454"/>
                </a:solidFill>
                <a:latin typeface="Montserrat"/>
              </a:rPr>
              <a:t>uusia</a:t>
            </a:r>
            <a:r>
              <a:rPr lang="en-US" sz="2799" spc="40" dirty="0">
                <a:solidFill>
                  <a:srgbClr val="545454"/>
                </a:solidFill>
                <a:latin typeface="Montserrat"/>
              </a:rPr>
              <a:t> </a:t>
            </a:r>
            <a:r>
              <a:rPr lang="en-US" sz="2799" u="sng" spc="40" dirty="0">
                <a:solidFill>
                  <a:srgbClr val="545454"/>
                </a:solidFill>
                <a:latin typeface="Montserrat"/>
              </a:rPr>
              <a:t>jo </a:t>
            </a:r>
            <a:r>
              <a:rPr lang="en-US" sz="2799" u="sng" spc="40" dirty="0" err="1">
                <a:solidFill>
                  <a:srgbClr val="545454"/>
                </a:solidFill>
                <a:latin typeface="Montserrat"/>
              </a:rPr>
              <a:t>hankittuja</a:t>
            </a:r>
            <a:r>
              <a:rPr lang="en-US" sz="2799" u="sng" spc="40" dirty="0">
                <a:solidFill>
                  <a:srgbClr val="545454"/>
                </a:solidFill>
                <a:latin typeface="Montserrat"/>
              </a:rPr>
              <a:t> </a:t>
            </a:r>
            <a:r>
              <a:rPr lang="en-US" sz="2799" u="sng" spc="40" dirty="0" err="1">
                <a:solidFill>
                  <a:srgbClr val="545454"/>
                </a:solidFill>
                <a:latin typeface="Montserrat"/>
              </a:rPr>
              <a:t>tunnuksiaan</a:t>
            </a:r>
            <a:r>
              <a:rPr lang="en-US" sz="2799" u="sng" spc="40" dirty="0">
                <a:solidFill>
                  <a:srgbClr val="545454"/>
                </a:solidFill>
                <a:latin typeface="Montserrat"/>
              </a:rPr>
              <a:t> </a:t>
            </a:r>
            <a:r>
              <a:rPr lang="en-US" sz="2799" spc="40" dirty="0" err="1">
                <a:solidFill>
                  <a:srgbClr val="545454"/>
                </a:solidFill>
                <a:latin typeface="Montserrat"/>
              </a:rPr>
              <a:t>ensi</a:t>
            </a:r>
            <a:r>
              <a:rPr lang="en-US" sz="2799" spc="40" dirty="0">
                <a:solidFill>
                  <a:srgbClr val="545454"/>
                </a:solidFill>
                <a:latin typeface="Montserrat"/>
              </a:rPr>
              <a:t> </a:t>
            </a:r>
            <a:r>
              <a:rPr lang="en-US" sz="2799" spc="40" dirty="0" err="1">
                <a:solidFill>
                  <a:srgbClr val="545454"/>
                </a:solidFill>
                <a:latin typeface="Montserrat"/>
              </a:rPr>
              <a:t>kerran</a:t>
            </a:r>
            <a:r>
              <a:rPr lang="en-US" sz="2799" spc="40" dirty="0">
                <a:solidFill>
                  <a:srgbClr val="545454"/>
                </a:solidFill>
                <a:latin typeface="Montserrat"/>
              </a:rPr>
              <a:t>.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l="25485" r="31129"/>
          <a:stretch>
            <a:fillRect/>
          </a:stretch>
        </p:blipFill>
        <p:spPr>
          <a:xfrm>
            <a:off x="12766285" y="1801993"/>
            <a:ext cx="5521715" cy="848500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878003"/>
            <a:ext cx="6145006" cy="1875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4"/>
              </a:lnSpc>
            </a:pPr>
            <a:r>
              <a:rPr lang="en-US" sz="6700" spc="87">
                <a:solidFill>
                  <a:srgbClr val="545454"/>
                </a:solidFill>
                <a:latin typeface="Open Sans Bold"/>
              </a:rPr>
              <a:t>PTV-TUKI JÄRJESTÖILLE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153400" y="498668"/>
            <a:ext cx="9453562" cy="945356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869516" y="3567138"/>
            <a:ext cx="6463373" cy="3810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r>
              <a:rPr lang="en-US" sz="2800" dirty="0" err="1">
                <a:solidFill>
                  <a:srgbClr val="000000"/>
                </a:solidFill>
                <a:latin typeface="Montserrat" pitchFamily="2" charset="0"/>
              </a:rPr>
              <a:t>Prosessissa</a:t>
            </a:r>
            <a:r>
              <a:rPr lang="en-US" sz="2800" dirty="0">
                <a:solidFill>
                  <a:srgbClr val="000000"/>
                </a:solidFill>
                <a:latin typeface="Montserrat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ontserrat" pitchFamily="2" charset="0"/>
              </a:rPr>
              <a:t>eteneminen</a:t>
            </a:r>
            <a:r>
              <a:rPr lang="en-US" sz="2800" dirty="0">
                <a:solidFill>
                  <a:srgbClr val="000000"/>
                </a:solidFill>
                <a:latin typeface="Montserrat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ontserrat" pitchFamily="2" charset="0"/>
              </a:rPr>
              <a:t>perustuu</a:t>
            </a:r>
            <a:r>
              <a:rPr lang="en-US" sz="2800" dirty="0">
                <a:solidFill>
                  <a:srgbClr val="000000"/>
                </a:solidFill>
                <a:latin typeface="Montserrat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ontserrat" pitchFamily="2" charset="0"/>
              </a:rPr>
              <a:t>Demingin</a:t>
            </a:r>
            <a:r>
              <a:rPr lang="en-US" sz="2800" dirty="0">
                <a:solidFill>
                  <a:srgbClr val="000000"/>
                </a:solidFill>
                <a:latin typeface="Montserrat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ontserrat" pitchFamily="2" charset="0"/>
              </a:rPr>
              <a:t>laatuympyrään</a:t>
            </a:r>
            <a:r>
              <a:rPr lang="en-US" sz="2800" dirty="0">
                <a:solidFill>
                  <a:srgbClr val="000000"/>
                </a:solidFill>
                <a:latin typeface="Montserrat" pitchFamily="2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Montserrat" pitchFamily="2" charset="0"/>
              </a:rPr>
              <a:t>jossa</a:t>
            </a:r>
            <a:r>
              <a:rPr lang="en-US" sz="2800" dirty="0">
                <a:solidFill>
                  <a:srgbClr val="000000"/>
                </a:solidFill>
                <a:latin typeface="Montserrat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ontserrat" pitchFamily="2" charset="0"/>
              </a:rPr>
              <a:t>toiminnan</a:t>
            </a:r>
            <a:r>
              <a:rPr lang="en-US" sz="2800" dirty="0">
                <a:solidFill>
                  <a:srgbClr val="000000"/>
                </a:solidFill>
                <a:latin typeface="Montserrat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ontserrat" pitchFamily="2" charset="0"/>
              </a:rPr>
              <a:t>kehittäminen</a:t>
            </a:r>
            <a:r>
              <a:rPr lang="en-US" sz="2800" dirty="0">
                <a:solidFill>
                  <a:srgbClr val="000000"/>
                </a:solidFill>
                <a:latin typeface="Montserrat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ontserrat" pitchFamily="2" charset="0"/>
              </a:rPr>
              <a:t>perustuu</a:t>
            </a:r>
            <a:r>
              <a:rPr lang="en-US" sz="2800" dirty="0">
                <a:solidFill>
                  <a:srgbClr val="000000"/>
                </a:solidFill>
                <a:latin typeface="Montserrat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ontserrat" pitchFamily="2" charset="0"/>
              </a:rPr>
              <a:t>ajatukseen</a:t>
            </a:r>
            <a:endParaRPr lang="en-US" sz="2800" dirty="0">
              <a:solidFill>
                <a:srgbClr val="000000"/>
              </a:solidFill>
              <a:latin typeface="Montserrat" pitchFamily="2" charset="0"/>
            </a:endParaRPr>
          </a:p>
          <a:p>
            <a:pPr algn="ctr">
              <a:lnSpc>
                <a:spcPts val="4320"/>
              </a:lnSpc>
            </a:pPr>
            <a:r>
              <a:rPr lang="en-US" sz="2800" dirty="0" err="1">
                <a:solidFill>
                  <a:srgbClr val="000000"/>
                </a:solidFill>
                <a:latin typeface="Montserrat" pitchFamily="2" charset="0"/>
              </a:rPr>
              <a:t>jatkuvasta</a:t>
            </a:r>
            <a:r>
              <a:rPr lang="en-US" sz="2800" dirty="0">
                <a:solidFill>
                  <a:srgbClr val="000000"/>
                </a:solidFill>
                <a:latin typeface="Montserrat" pitchFamily="2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Montserrat" pitchFamily="2" charset="0"/>
              </a:rPr>
              <a:t>oppimisesta</a:t>
            </a:r>
            <a:r>
              <a:rPr lang="en-US" sz="2800" dirty="0">
                <a:solidFill>
                  <a:srgbClr val="000000"/>
                </a:solidFill>
                <a:latin typeface="Montserrat" pitchFamily="2" charset="0"/>
              </a:rPr>
              <a:t> ja </a:t>
            </a:r>
            <a:r>
              <a:rPr lang="en-US" sz="2800" dirty="0" err="1">
                <a:solidFill>
                  <a:srgbClr val="000000"/>
                </a:solidFill>
                <a:latin typeface="Montserrat" pitchFamily="2" charset="0"/>
              </a:rPr>
              <a:t>parantamisesta</a:t>
            </a:r>
            <a:r>
              <a:rPr lang="en-US" sz="2800" dirty="0">
                <a:solidFill>
                  <a:srgbClr val="000000"/>
                </a:solidFill>
                <a:latin typeface="Montserrat" pitchFamily="2" charset="0"/>
              </a:rPr>
              <a:t> </a:t>
            </a:r>
          </a:p>
          <a:p>
            <a:pPr algn="ctr">
              <a:lnSpc>
                <a:spcPts val="4320"/>
              </a:lnSpc>
            </a:pPr>
            <a:endParaRPr lang="en-US" sz="2800" dirty="0">
              <a:solidFill>
                <a:srgbClr val="000000"/>
              </a:solidFill>
              <a:latin typeface="Montserrat Bold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096571" y="6855218"/>
            <a:ext cx="4009261" cy="5228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04"/>
              </a:lnSpc>
              <a:spcBef>
                <a:spcPct val="0"/>
              </a:spcBef>
            </a:pPr>
            <a:r>
              <a:rPr lang="en-US" sz="3146" dirty="0" err="1">
                <a:solidFill>
                  <a:srgbClr val="000000"/>
                </a:solidFill>
                <a:latin typeface="Montserrat Bold"/>
              </a:rPr>
              <a:t>yhdessä</a:t>
            </a:r>
            <a:r>
              <a:rPr lang="en-US" sz="3146" dirty="0">
                <a:solidFill>
                  <a:srgbClr val="000000"/>
                </a:solidFill>
                <a:latin typeface="Montserrat Bold"/>
              </a:rPr>
              <a:t>, </a:t>
            </a:r>
            <a:r>
              <a:rPr lang="en-US" sz="3146" dirty="0" err="1">
                <a:solidFill>
                  <a:srgbClr val="000000"/>
                </a:solidFill>
                <a:latin typeface="Montserrat Bold"/>
              </a:rPr>
              <a:t>ei</a:t>
            </a:r>
            <a:r>
              <a:rPr lang="en-US" sz="3146" dirty="0">
                <a:solidFill>
                  <a:srgbClr val="000000"/>
                </a:solidFill>
                <a:latin typeface="Montserrat Bold"/>
              </a:rPr>
              <a:t> </a:t>
            </a:r>
            <a:r>
              <a:rPr lang="en-US" sz="3146" dirty="0" err="1">
                <a:solidFill>
                  <a:srgbClr val="000000"/>
                </a:solidFill>
                <a:latin typeface="Montserrat Bold"/>
              </a:rPr>
              <a:t>yksin</a:t>
            </a:r>
            <a:r>
              <a:rPr lang="en-US" sz="3146" dirty="0">
                <a:solidFill>
                  <a:srgbClr val="000000"/>
                </a:solidFill>
                <a:latin typeface="Montserrat Bold"/>
              </a:rPr>
              <a:t>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4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447704" y="3011085"/>
            <a:ext cx="7178628" cy="1335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87"/>
              </a:lnSpc>
            </a:pPr>
            <a:r>
              <a:rPr lang="en-US" sz="5287" spc="243" dirty="0">
                <a:latin typeface="Open Sans"/>
              </a:rPr>
              <a:t>Päivi Kuoppamäki</a:t>
            </a:r>
          </a:p>
          <a:p>
            <a:pPr algn="ctr">
              <a:lnSpc>
                <a:spcPts val="5287"/>
              </a:lnSpc>
            </a:pPr>
            <a:r>
              <a:rPr lang="en-US" sz="4400" spc="242" dirty="0" err="1">
                <a:latin typeface="Open Sans"/>
              </a:rPr>
              <a:t>Digiagentti</a:t>
            </a:r>
            <a:endParaRPr lang="en-US" sz="4400" spc="242" dirty="0">
              <a:latin typeface="Open San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341672" y="1771914"/>
            <a:ext cx="8638982" cy="937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38"/>
              </a:lnSpc>
            </a:pPr>
            <a:r>
              <a:rPr lang="en-US" sz="8548" spc="110" dirty="0">
                <a:latin typeface="Open Sans Bold" panose="020B0806030504020204" charset="0"/>
                <a:ea typeface="Open Sans Bold" panose="020B0806030504020204" charset="0"/>
                <a:cs typeface="Open Sans Bold" panose="020B0806030504020204" charset="0"/>
              </a:rPr>
              <a:t>YHTEYSTIEDOT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443554" y="4360770"/>
            <a:ext cx="9186928" cy="2205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64"/>
              </a:lnSpc>
            </a:pPr>
            <a:r>
              <a:rPr lang="en-US" sz="4046">
                <a:solidFill>
                  <a:srgbClr val="000000"/>
                </a:solidFill>
                <a:latin typeface="Montserrat"/>
              </a:rPr>
              <a:t>050 4742 852</a:t>
            </a:r>
          </a:p>
          <a:p>
            <a:pPr algn="ctr">
              <a:lnSpc>
                <a:spcPts val="5664"/>
              </a:lnSpc>
            </a:pPr>
            <a:r>
              <a:rPr lang="en-US" sz="4046" u="sng">
                <a:solidFill>
                  <a:srgbClr val="0000FF"/>
                </a:solidFill>
                <a:latin typeface="Montserrat"/>
                <a:hlinkClick r:id="rId4" tooltip="mailto:paivi.kuoppamaki@hyvaep.fi"/>
              </a:rPr>
              <a:t>paivi.kuoppamaki@hyvaep.fi</a:t>
            </a:r>
          </a:p>
          <a:p>
            <a:pPr algn="ctr">
              <a:lnSpc>
                <a:spcPts val="5664"/>
              </a:lnSpc>
            </a:pPr>
            <a:r>
              <a:rPr lang="en-US" sz="4046" u="sng">
                <a:solidFill>
                  <a:srgbClr val="0000FF"/>
                </a:solidFill>
                <a:latin typeface="Montserrat"/>
                <a:hlinkClick r:id="rId5" tooltip="http://www.linkedin.com/in/pkuoppamaki"/>
              </a:rPr>
              <a:t>linkedin.com/in/pkuoppamaki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2653382" y="7032512"/>
            <a:ext cx="8977100" cy="1796900"/>
            <a:chOff x="0" y="0"/>
            <a:chExt cx="11969466" cy="2395866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54264" y="717194"/>
              <a:ext cx="6378953" cy="1678672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0" y="66675"/>
              <a:ext cx="11816695" cy="6505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551"/>
                </a:lnSpc>
              </a:pPr>
              <a:r>
                <a:rPr lang="en-US" sz="3551" spc="45">
                  <a:solidFill>
                    <a:srgbClr val="5A4337"/>
                  </a:solidFill>
                  <a:latin typeface="Montserrat Bold"/>
                </a:rPr>
                <a:t>Hyvinvoiva Etelä-Pohjanmaa -hanke </a:t>
              </a:r>
            </a:p>
          </p:txBody>
        </p:sp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7"/>
            <a:srcRect l="74" r="74"/>
            <a:stretch>
              <a:fillRect/>
            </a:stretch>
          </p:blipFill>
          <p:spPr>
            <a:xfrm>
              <a:off x="6533217" y="616900"/>
              <a:ext cx="5436249" cy="16256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855</Words>
  <Application>Microsoft Office PowerPoint</Application>
  <PresentationFormat>Mukautettu</PresentationFormat>
  <Paragraphs>102</Paragraphs>
  <Slides>7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4" baseType="lpstr">
      <vt:lpstr>Open Sans</vt:lpstr>
      <vt:lpstr>Montserrat Bold</vt:lpstr>
      <vt:lpstr>Calibri</vt:lpstr>
      <vt:lpstr>Open Sans Bold</vt:lpstr>
      <vt:lpstr>Arial</vt:lpstr>
      <vt:lpstr>Montserrat</vt:lpstr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Digiagentin toimintamalli Innokylä 21022023.pptx</dc:title>
  <dc:creator>Kuoppamäki Päivi</dc:creator>
  <cp:lastModifiedBy>Päivi Kuoppamäki</cp:lastModifiedBy>
  <cp:revision>5</cp:revision>
  <dcterms:created xsi:type="dcterms:W3CDTF">2006-08-16T00:00:00Z</dcterms:created>
  <dcterms:modified xsi:type="dcterms:W3CDTF">2023-02-21T11:54:52Z</dcterms:modified>
  <dc:identifier>DAFbM2Ln75s</dc:identifier>
</cp:coreProperties>
</file>