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421" r:id="rId5"/>
    <p:sldId id="423" r:id="rId6"/>
    <p:sldId id="505" r:id="rId7"/>
    <p:sldId id="491" r:id="rId8"/>
    <p:sldId id="492" r:id="rId9"/>
    <p:sldId id="493" r:id="rId10"/>
    <p:sldId id="494" r:id="rId11"/>
    <p:sldId id="495" r:id="rId12"/>
    <p:sldId id="504" r:id="rId13"/>
    <p:sldId id="496" r:id="rId14"/>
    <p:sldId id="425" r:id="rId15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E00"/>
    <a:srgbClr val="FFB85E"/>
    <a:srgbClr val="5E9322"/>
    <a:srgbClr val="AEDF74"/>
    <a:srgbClr val="A769A8"/>
    <a:srgbClr val="CAA5CB"/>
    <a:srgbClr val="954B97"/>
    <a:srgbClr val="8C4091"/>
    <a:srgbClr val="C382C8"/>
    <a:srgbClr val="2B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AE8914-FC78-4899-BE7F-D8D26FE8B2A5}" v="54" dt="2023-01-30T07:24:01.522"/>
    <p1510:client id="{FBB4C555-8E2B-4576-8C23-1E3DBD496293}" v="419" dt="2022-12-02T13:16:34.733"/>
    <p1510:client id="{FEFC5D42-BCEE-4C26-915A-17ACE03FE885}" v="96" dt="2022-12-01T07:58:29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40" autoAdjust="0"/>
    <p:restoredTop sz="94039" autoAdjust="0"/>
  </p:normalViewPr>
  <p:slideViewPr>
    <p:cSldViewPr showGuides="1">
      <p:cViewPr varScale="1">
        <p:scale>
          <a:sx n="155" d="100"/>
          <a:sy n="155" d="100"/>
        </p:scale>
        <p:origin x="317" y="10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29.1.2023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29.1.2023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755576" y="1347614"/>
            <a:ext cx="4968552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755576" y="3559016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31508"/>
            <a:ext cx="3431836" cy="68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26972"/>
            <a:ext cx="1584986" cy="31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26972"/>
            <a:ext cx="1584986" cy="31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53" name="Kuva 5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493" y="4348976"/>
            <a:ext cx="3267964" cy="65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29.1.2023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71562"/>
            <a:ext cx="9144000" cy="5143500"/>
          </a:xfrm>
          <a:prstGeom prst="rect">
            <a:avLst/>
          </a:prstGeom>
        </p:spPr>
      </p:pic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71950"/>
            <a:ext cx="2832152" cy="56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6" r:id="rId2"/>
    <p:sldLayoutId id="2147483786" r:id="rId3"/>
    <p:sldLayoutId id="2147483778" r:id="rId4"/>
    <p:sldLayoutId id="2147483789" r:id="rId5"/>
    <p:sldLayoutId id="2147483747" r:id="rId6"/>
    <p:sldLayoutId id="2147483780" r:id="rId7"/>
    <p:sldLayoutId id="2147483781" r:id="rId8"/>
    <p:sldLayoutId id="2147483777" r:id="rId9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nokyl&#228;.fi" TargetMode="External"/><Relationship Id="rId2" Type="http://schemas.openxmlformats.org/officeDocument/2006/relationships/hyperlink" Target="mailto:petri.laitinen@etela-savo.f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tela-savo.fi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Työkykyä ja kumppanuutta sote-keskuksesta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ESSOTE</a:t>
            </a:r>
          </a:p>
        </p:txBody>
      </p:sp>
      <p:sp>
        <p:nvSpPr>
          <p:cNvPr id="4" name="Suorakulmio 3"/>
          <p:cNvSpPr/>
          <p:nvPr/>
        </p:nvSpPr>
        <p:spPr>
          <a:xfrm>
            <a:off x="755576" y="4515966"/>
            <a:ext cx="3148557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Päivämäärä 31.12.2022</a:t>
            </a:r>
            <a:endParaRPr lang="fi-FI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44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Yhteyshenkilöt ja linkit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>
                <a:cs typeface="Arial"/>
              </a:rPr>
              <a:t>Hankepäällikkö Petri Laitinen 28.2.2023 asti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040 656 7422</a:t>
            </a:r>
          </a:p>
          <a:p>
            <a:pPr marL="0" indent="0">
              <a:buNone/>
            </a:pPr>
            <a:r>
              <a:rPr lang="fi-FI" dirty="0">
                <a:cs typeface="Arial"/>
                <a:hlinkClick r:id="rId2"/>
              </a:rPr>
              <a:t>petri.laitinen@etela-savo.fi</a:t>
            </a:r>
          </a:p>
          <a:p>
            <a:pPr marL="0" indent="0">
              <a:buNone/>
            </a:pPr>
            <a:endParaRPr lang="fi-FI" dirty="0">
              <a:cs typeface="Arial"/>
            </a:endParaRPr>
          </a:p>
          <a:p>
            <a:pPr marL="0" indent="0">
              <a:buNone/>
            </a:pPr>
            <a:r>
              <a:rPr lang="fi-FI" dirty="0">
                <a:cs typeface="Arial"/>
                <a:hlinkClick r:id="rId3"/>
              </a:rPr>
              <a:t>www.innokylä.fi</a:t>
            </a:r>
            <a:endParaRPr lang="fi-FI" dirty="0">
              <a:cs typeface="Arial"/>
            </a:endParaRPr>
          </a:p>
          <a:p>
            <a:pPr marL="0" indent="0">
              <a:buNone/>
            </a:pPr>
            <a:endParaRPr lang="fi-FI" dirty="0">
              <a:cs typeface="Arial"/>
            </a:endParaRPr>
          </a:p>
          <a:p>
            <a:pPr marL="0" indent="0">
              <a:buNone/>
            </a:pPr>
            <a:r>
              <a:rPr lang="fi-FI" dirty="0">
                <a:cs typeface="Arial"/>
                <a:hlinkClick r:id="rId4"/>
              </a:rPr>
              <a:t>www.etela-savo.fi</a:t>
            </a:r>
            <a:endParaRPr lang="fi-FI" dirty="0">
              <a:cs typeface="Arial"/>
            </a:endParaRPr>
          </a:p>
          <a:p>
            <a:pPr marL="0" indent="0">
              <a:buNone/>
            </a:pPr>
            <a:endParaRPr lang="fi-FI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861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Kiitos</a:t>
            </a:r>
            <a:endParaRPr lang="fi-FI" dirty="0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51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924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Hankkeen tausta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267970" indent="-267970"/>
            <a:r>
              <a:rPr lang="fi-FI" dirty="0">
                <a:cs typeface="Arial"/>
              </a:rPr>
              <a:t>Hankkeen perustana ovat </a:t>
            </a:r>
            <a:r>
              <a:rPr lang="fi-FI" dirty="0" err="1">
                <a:cs typeface="Arial"/>
              </a:rPr>
              <a:t>THL:n</a:t>
            </a:r>
            <a:r>
              <a:rPr lang="fi-FI" dirty="0">
                <a:cs typeface="Arial"/>
              </a:rPr>
              <a:t> asiantuntijaryhmän ja SOSRAKE –hankkeen tekemät havainnot Etelä-Savon alueen hyvinvointiin liittyvistä haasteista suhteessa yleiseen valtakunnalliseen tasoon</a:t>
            </a:r>
          </a:p>
          <a:p>
            <a:pPr marL="718820" lvl="1" indent="-261620"/>
            <a:r>
              <a:rPr lang="fi-FI" dirty="0">
                <a:cs typeface="Arial"/>
              </a:rPr>
              <a:t>Väestökehitys</a:t>
            </a:r>
          </a:p>
          <a:p>
            <a:pPr marL="718820" lvl="1" indent="-261620"/>
            <a:r>
              <a:rPr lang="fi-FI" dirty="0">
                <a:cs typeface="Arial"/>
              </a:rPr>
              <a:t>Koulutustaso</a:t>
            </a:r>
          </a:p>
          <a:p>
            <a:pPr marL="718820" lvl="1" indent="-261620"/>
            <a:r>
              <a:rPr lang="fi-FI" dirty="0">
                <a:cs typeface="Arial"/>
              </a:rPr>
              <a:t>Työttömyys</a:t>
            </a:r>
          </a:p>
          <a:p>
            <a:pPr marL="718820" lvl="1" indent="-261620"/>
            <a:r>
              <a:rPr lang="fi-FI" dirty="0">
                <a:cs typeface="Arial"/>
              </a:rPr>
              <a:t>Työkyvyttömyys</a:t>
            </a:r>
          </a:p>
          <a:p>
            <a:pPr marL="267970" indent="-267970"/>
            <a:r>
              <a:rPr lang="fi-FI" dirty="0">
                <a:cs typeface="Arial"/>
              </a:rPr>
              <a:t>Palvelujärjestelmän pirstaleisuus</a:t>
            </a:r>
          </a:p>
        </p:txBody>
      </p:sp>
    </p:spTree>
    <p:extLst>
      <p:ext uri="{BB962C8B-B14F-4D97-AF65-F5344CB8AC3E}">
        <p14:creationId xmlns:p14="http://schemas.microsoft.com/office/powerpoint/2010/main" val="2733178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Hankkeen tavoitteet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dirty="0">
                <a:cs typeface="Arial"/>
              </a:rPr>
              <a:t>1) vahvistetaan osatyökykyisten terveyttä ja hyvinvointia tukevaa sote-keskuksen toimintakulttuuria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2) luodaan integroituneeseen sote-keskukseen monialainen työllisyyden tuen palvelukokonaisuus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3) lisätään </a:t>
            </a:r>
            <a:r>
              <a:rPr lang="fi-FI" dirty="0" err="1">
                <a:cs typeface="Arial"/>
              </a:rPr>
              <a:t>Essoten</a:t>
            </a:r>
            <a:r>
              <a:rPr lang="fi-FI" dirty="0">
                <a:cs typeface="Arial"/>
              </a:rPr>
              <a:t> ja </a:t>
            </a:r>
            <a:r>
              <a:rPr lang="fi-FI" dirty="0" err="1">
                <a:cs typeface="Arial"/>
              </a:rPr>
              <a:t>ESTT:n</a:t>
            </a:r>
            <a:r>
              <a:rPr lang="fi-FI" dirty="0">
                <a:cs typeface="Arial"/>
              </a:rPr>
              <a:t> yhteistyötä työkyky- ja työllisyysasioissa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4) lisätään ammattilaisten työkyvyn arvioinnin, edistämisen ja tuetun työllistymisen menetelmien osaamista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Kehitetään digitaalinen interventio-applikaatio</a:t>
            </a:r>
          </a:p>
        </p:txBody>
      </p:sp>
    </p:spTree>
    <p:extLst>
      <p:ext uri="{BB962C8B-B14F-4D97-AF65-F5344CB8AC3E}">
        <p14:creationId xmlns:p14="http://schemas.microsoft.com/office/powerpoint/2010/main" val="35354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Toimenpiteet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>
                <a:cs typeface="Arial"/>
              </a:rPr>
              <a:t>1) palvelujen kartoitus ja kohderyhmän segmentointi (NHG)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2) laatukriteereihin perustuvan työhönvalmennuksen pilotointi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3) osatyökykyisten ja vaikeasti työllistyvien elintapaohjauksen mallintaminen yksilö- ja ryhmämuotoisena palveluna läsnä - ja </a:t>
            </a:r>
            <a:r>
              <a:rPr lang="fi-FI" dirty="0" err="1">
                <a:cs typeface="Arial"/>
              </a:rPr>
              <a:t>etäohjauttuna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4) työkyvyn tuen palvelun  rakentaminen osaksi perusterveydenhuollon moniammatillista vastaanottoa ja tulevaisuuden sote-keskusta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5) koulutukset ja valmennukset: työkykykoordinaattori, työkyvyn tuki, IPS, Työttömän työkyvyn tukeminen sote-keskuksessa, VAMLAS, HOT (osallistuminen), Aikuisten oppimisvaikeudet ja osatyökykyisyys- koulutus (KS) </a:t>
            </a:r>
          </a:p>
        </p:txBody>
      </p:sp>
    </p:spTree>
    <p:extLst>
      <p:ext uri="{BB962C8B-B14F-4D97-AF65-F5344CB8AC3E}">
        <p14:creationId xmlns:p14="http://schemas.microsoft.com/office/powerpoint/2010/main" val="558805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Keskeiset tulokset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>
                <a:cs typeface="Arial"/>
              </a:rPr>
              <a:t>1) työkyvyn tuen palvelu on rakennettu </a:t>
            </a:r>
            <a:r>
              <a:rPr lang="fi-FI" dirty="0" err="1">
                <a:cs typeface="Arial"/>
              </a:rPr>
              <a:t>Essoten</a:t>
            </a:r>
            <a:r>
              <a:rPr lang="fi-FI" dirty="0">
                <a:cs typeface="Arial"/>
              </a:rPr>
              <a:t> peruspalveluihin ja sitä on käyttänyt vuoden 2022 aikana yli 500 asiakasta.</a:t>
            </a:r>
            <a:endParaRPr lang="fi-FI" dirty="0"/>
          </a:p>
          <a:p>
            <a:pPr marL="0" indent="0">
              <a:buNone/>
            </a:pPr>
            <a:r>
              <a:rPr lang="fi-FI" dirty="0">
                <a:cs typeface="Arial"/>
              </a:rPr>
              <a:t>2) itsearvioinnin mukaan elintapaohjauksesta motivoituneet henkilöt ovat kokeneet työkykynsä ja arjen hallinnan kohentuneen. Hankkeen toimintaan osallistui yksilö- ja ryhmäohjaksiin yhteensä 63 asiakasta.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3) työhönvalmennus on herättänyt asiakkaissa prosessin oman elämänsä pohtimiseen. Suurin osa asiakkaista on suhtautunut myönteisesti työhönvalmennuksen kokeilemiseen.</a:t>
            </a:r>
          </a:p>
          <a:p>
            <a:pPr marL="0" indent="0">
              <a:buNone/>
            </a:pPr>
            <a:endParaRPr lang="fi-FI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659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Mittarit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>
                <a:cs typeface="Arial"/>
              </a:rPr>
              <a:t>-</a:t>
            </a:r>
            <a:r>
              <a:rPr lang="fi-FI" u="sng" dirty="0">
                <a:cs typeface="Arial"/>
              </a:rPr>
              <a:t> työkyvyn tuen palvelu</a:t>
            </a:r>
            <a:r>
              <a:rPr lang="fi-FI" dirty="0">
                <a:cs typeface="Arial"/>
              </a:rPr>
              <a:t>: </a:t>
            </a:r>
            <a:endParaRPr lang="fi-FI"/>
          </a:p>
          <a:p>
            <a:pPr marL="0" indent="0">
              <a:buNone/>
            </a:pPr>
            <a:r>
              <a:rPr lang="fi-FI" dirty="0">
                <a:cs typeface="Arial"/>
              </a:rPr>
              <a:t>T3 –aika (asiakas pääsee palveluun kuukaudessa) --&gt; tavoitteessa on pysytty, esim. alkukartoitukseen pääsee viikon sisällä.</a:t>
            </a:r>
            <a:endParaRPr lang="fi-FI" dirty="0"/>
          </a:p>
          <a:p>
            <a:pPr marL="0" indent="0">
              <a:buNone/>
            </a:pPr>
            <a:r>
              <a:rPr lang="fi-FI" dirty="0">
                <a:cs typeface="Arial"/>
              </a:rPr>
              <a:t>- </a:t>
            </a:r>
            <a:r>
              <a:rPr lang="fi-FI" u="sng" dirty="0">
                <a:cs typeface="Arial"/>
              </a:rPr>
              <a:t>elintapaohjaus</a:t>
            </a:r>
            <a:r>
              <a:rPr lang="fi-FI" dirty="0">
                <a:cs typeface="Arial"/>
              </a:rPr>
              <a:t>:</a:t>
            </a:r>
          </a:p>
          <a:p>
            <a:pPr marL="0" indent="0">
              <a:buNone/>
            </a:pPr>
            <a:r>
              <a:rPr lang="fi-FI" dirty="0" err="1">
                <a:cs typeface="Arial"/>
              </a:rPr>
              <a:t>XAMK:n</a:t>
            </a:r>
            <a:r>
              <a:rPr lang="fi-FI" dirty="0">
                <a:cs typeface="Arial"/>
              </a:rPr>
              <a:t> Active Life </a:t>
            </a:r>
            <a:r>
              <a:rPr lang="fi-FI" dirty="0" err="1">
                <a:cs typeface="Arial"/>
              </a:rPr>
              <a:t>Lab</a:t>
            </a:r>
            <a:r>
              <a:rPr lang="fi-FI" dirty="0">
                <a:cs typeface="Arial"/>
              </a:rPr>
              <a:t> –elintapaohjauksen hyvinvointimittauskokonaisuus sekä muut elintapaohjauksen yleiset mittarit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- </a:t>
            </a:r>
            <a:r>
              <a:rPr lang="fi-FI" u="sng" dirty="0">
                <a:cs typeface="Arial"/>
              </a:rPr>
              <a:t>työhönvalmennus</a:t>
            </a:r>
            <a:r>
              <a:rPr lang="fi-FI" dirty="0">
                <a:cs typeface="Arial"/>
              </a:rPr>
              <a:t>: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Nopea työn etsintä, ensi tapaamisen jälkeen viikon sisällä (yksi laatukriteereistä)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* kaikilla käytössä Kykyviisari</a:t>
            </a:r>
          </a:p>
        </p:txBody>
      </p:sp>
    </p:spTree>
    <p:extLst>
      <p:ext uri="{BB962C8B-B14F-4D97-AF65-F5344CB8AC3E}">
        <p14:creationId xmlns:p14="http://schemas.microsoft.com/office/powerpoint/2010/main" val="327765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Johtopäätökset ja tärkeimmät opit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32785" y="1410997"/>
            <a:ext cx="8482565" cy="339300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>
                <a:cs typeface="Arial"/>
              </a:rPr>
              <a:t>- asiakkaan palvelutarpeen tunnistamisella, osaamisella ja motivaatiolla on suuri merkitys prosessin lopputulokseen.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- työntekijän osaamisella ja verkostoitumisella on suuri merkitys prosessin lopputulokseen.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- yritysyhteistyöhön panostamista on lisättävä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- monialainen yhteinen työ on avain asemassa; verkostotyö yhdessä asiakkaan kanssa.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- mikä on jatkuvuus varsinkin kehittämistyön jälkeen?</a:t>
            </a:r>
          </a:p>
          <a:p>
            <a:pPr marL="267970" indent="-267970">
              <a:buFontTx/>
              <a:buChar char="-"/>
            </a:pPr>
            <a:r>
              <a:rPr lang="fi-FI" dirty="0">
                <a:cs typeface="Arial"/>
              </a:rPr>
              <a:t>Hankkeen kohderyhmälle </a:t>
            </a:r>
            <a:r>
              <a:rPr lang="fi-FI" dirty="0">
                <a:solidFill>
                  <a:srgbClr val="FF0000"/>
                </a:solidFill>
                <a:cs typeface="Arial"/>
              </a:rPr>
              <a:t>palvelu</a:t>
            </a:r>
            <a:r>
              <a:rPr lang="fi-FI" dirty="0">
                <a:cs typeface="Arial"/>
              </a:rPr>
              <a:t>tarve elintapaohjaukselle ja työhönvalmennukselle on ilmeinen, mutta organisaation resurssit eivät vastaa tarvetta.</a:t>
            </a:r>
          </a:p>
          <a:p>
            <a:pPr marL="718820" lvl="1" indent="-261620">
              <a:buFontTx/>
              <a:buChar char="-"/>
            </a:pPr>
            <a:r>
              <a:rPr lang="fi-FI" b="1" dirty="0">
                <a:cs typeface="Arial"/>
              </a:rPr>
              <a:t>Tuen tarve palveluissa on suuri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- mikä on organisaation tavoitetila hankkeen kohderyhmän hyvinvoinnin edistämisessä?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- organisaatio ja asiakkaat eivät olleet valmiita digitaaliseen applikaatioon</a:t>
            </a:r>
          </a:p>
        </p:txBody>
      </p:sp>
    </p:spTree>
    <p:extLst>
      <p:ext uri="{BB962C8B-B14F-4D97-AF65-F5344CB8AC3E}">
        <p14:creationId xmlns:p14="http://schemas.microsoft.com/office/powerpoint/2010/main" val="28223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/>
              <a:t>Ehdotukset jatkotoimenpiteiksi</a:t>
            </a:r>
            <a:endParaRPr lang="fi-FI" sz="2800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>
                <a:cs typeface="Arial"/>
              </a:rPr>
              <a:t>1) toimintamallien laajentaminen hyvinvointialueelle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2) uuden hyvinvointialueen valjastaminen </a:t>
            </a:r>
            <a:r>
              <a:rPr lang="fi-FI" dirty="0" err="1">
                <a:cs typeface="Arial"/>
              </a:rPr>
              <a:t>täsmätyökykyisten</a:t>
            </a:r>
            <a:r>
              <a:rPr lang="fi-FI" dirty="0">
                <a:cs typeface="Arial"/>
              </a:rPr>
              <a:t> työllistymisen edistämiseen työpaikkojen muodossa, vrt. työn räätälöinti ja Ratko-malli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3) yritysten valmentaminen </a:t>
            </a:r>
            <a:r>
              <a:rPr lang="fi-FI" dirty="0" err="1">
                <a:cs typeface="Arial"/>
              </a:rPr>
              <a:t>täsmätyökykyisten</a:t>
            </a:r>
            <a:r>
              <a:rPr lang="fi-FI" dirty="0">
                <a:cs typeface="Arial"/>
              </a:rPr>
              <a:t> työllistämisen teemoissa</a:t>
            </a:r>
          </a:p>
          <a:p>
            <a:pPr marL="0" indent="0">
              <a:buNone/>
            </a:pPr>
            <a:r>
              <a:rPr lang="fi-FI" dirty="0">
                <a:cs typeface="Arial"/>
              </a:rPr>
              <a:t>4) digitaalisten palvelukanavien kehittäminen</a:t>
            </a:r>
          </a:p>
          <a:p>
            <a:pPr marL="0" indent="0">
              <a:buNone/>
            </a:pPr>
            <a:endParaRPr lang="fi-FI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3459953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b43856c-8530-41dc-af4a-9b3e7012e138">
      <Terms xmlns="http://schemas.microsoft.com/office/infopath/2007/PartnerControls"/>
    </lcf76f155ced4ddcb4097134ff3c332f>
    <TaxCatchAll xmlns="38675527-2d18-4ee0-8efd-4d0b8374aa6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446849725A0449A85AD0EE43C1122" ma:contentTypeVersion="15" ma:contentTypeDescription="Create a new document." ma:contentTypeScope="" ma:versionID="05020d10588f630c89fb786db69b75ed">
  <xsd:schema xmlns:xsd="http://www.w3.org/2001/XMLSchema" xmlns:xs="http://www.w3.org/2001/XMLSchema" xmlns:p="http://schemas.microsoft.com/office/2006/metadata/properties" xmlns:ns2="3b43856c-8530-41dc-af4a-9b3e7012e138" xmlns:ns3="38675527-2d18-4ee0-8efd-4d0b8374aa6a" targetNamespace="http://schemas.microsoft.com/office/2006/metadata/properties" ma:root="true" ma:fieldsID="91d2850c699ac4487329ceaff0418ae6" ns2:_="" ns3:_="">
    <xsd:import namespace="3b43856c-8530-41dc-af4a-9b3e7012e138"/>
    <xsd:import namespace="38675527-2d18-4ee0-8efd-4d0b8374aa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43856c-8530-41dc-af4a-9b3e7012e1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3941738-2ed4-4380-bf70-cfe81b3cac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75527-2d18-4ee0-8efd-4d0b8374aa6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6289970-d017-4cdc-b5ab-f3c25c87d8f7}" ma:internalName="TaxCatchAll" ma:showField="CatchAllData" ma:web="38675527-2d18-4ee0-8efd-4d0b8374aa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824645-F19D-498F-9967-2C761E67CD45}">
  <ds:schemaRefs>
    <ds:schemaRef ds:uri="http://purl.org/dc/terms/"/>
    <ds:schemaRef ds:uri="3b43856c-8530-41dc-af4a-9b3e7012e138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38675527-2d18-4ee0-8efd-4d0b8374aa6a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4438F3A-E76B-4E8C-A0E4-F1BBCCC587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98463C-233D-4617-B144-6B4135766D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43856c-8530-41dc-af4a-9b3e7012e138"/>
    <ds:schemaRef ds:uri="38675527-2d18-4ee0-8efd-4d0b8374aa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360</Words>
  <Application>Microsoft Office PowerPoint</Application>
  <PresentationFormat>Näytössä katseltava esitys (16:9)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VN-uudistukset-ppt_01/2020</vt:lpstr>
      <vt:lpstr>Työkykyä ja kumppanuutta sote-keskuksesta</vt:lpstr>
      <vt:lpstr>PowerPoint-esitys</vt:lpstr>
      <vt:lpstr>Hankkeen tausta</vt:lpstr>
      <vt:lpstr>Hankkeen tavoitteet</vt:lpstr>
      <vt:lpstr>Toimenpiteet</vt:lpstr>
      <vt:lpstr>Keskeiset tulokset</vt:lpstr>
      <vt:lpstr>Mittarit</vt:lpstr>
      <vt:lpstr>Johtopäätökset ja tärkeimmät opit</vt:lpstr>
      <vt:lpstr>Ehdotukset jatkotoimenpiteiksi</vt:lpstr>
      <vt:lpstr>Yhteyshenkilöt ja linkit</vt:lpstr>
      <vt:lpstr>Kiitos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Työkykyä ja kumppanuutta sote-keskuksesta</dc:title>
  <dc:creator/>
  <cp:lastModifiedBy/>
  <cp:revision>340</cp:revision>
  <dcterms:created xsi:type="dcterms:W3CDTF">2020-10-06T11:24:12Z</dcterms:created>
  <dcterms:modified xsi:type="dcterms:W3CDTF">2023-01-30T07:28:50Z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0x0101004ED446849725A0449A85AD0EE43C1122</vt:lpwstr>
  </property>
  <property fmtid="{D5CDD505-2E9C-101B-9397-08002B2CF9AE}" pid="3" name="MediaServiceImageTags">
    <vt:lpwstr/>
  </property>
</Properties>
</file>