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34960521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0BC085-FBDB-4C35-87CD-AC71EE977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997BFF6-5CE8-481F-8C60-4A4CC7AD9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297F28-709A-4AA5-ADC6-C0DFBC625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6F2E82-C016-4635-9A36-2325FF1C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A986B5-20BC-45EF-9B5F-E78449E4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09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760FD1-6096-48A8-9F8A-00D90237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1FAFE01-9334-4575-8C78-13F28FEFB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85D179-9714-49BA-9125-D1628828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D4D341-8235-40CD-812E-E7B7DBB4C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ADB8BCF-A85D-4DD3-9461-DE5E6B8B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99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3647289-656D-4A4D-BA54-96494EFBA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54C69C0-0CB9-49B2-AB67-C668DDD7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5537D-3F90-4B35-9A7F-741565E25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03354D-5550-4BDB-9172-8A9AF3F14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41879A-A616-44AF-BC81-298CD471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5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285F23-2EA1-4982-BC0A-006DA7708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167FC2-841B-4D5E-B021-A4765F3A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E66B2A-B387-4C04-8918-7D4B9B8CD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4C3251-7455-4E1C-AA31-DA1812341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01098D-61D5-4791-9ADA-7141A7B9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85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2CD266-30EB-4714-AB21-F78F88909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1B6455-2310-4A88-ADE9-8B18CA19F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33D88D-1E84-4CF6-AF02-439C3B1B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C07AF0-01DE-45CB-94B7-17EC87F3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855A85-EFC5-41FD-A410-F5CF27B8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754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604E08-D7B1-4719-9B98-E9AB78CA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7FD448-256B-4BAC-A8E5-9F031E3472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DBA5571-E58C-4C44-8CDF-40C91DF2E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9BDDDA2-3ED6-4955-B928-1A458FAC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E3BBDC-830A-4D83-9A67-141F16D08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90ED32-08E1-416D-873D-E423F47C3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21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FB1B35-C024-4A09-B75C-249F2841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76E2E3-92F6-49E2-9798-59BB7D6A1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BDA8D9C-E067-47F8-ABAD-FD5C30110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8661572-D3A5-44B8-B20A-EA9996CFA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8AC77C9-B736-4D4D-BF22-C91110AC1E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E22D7AEC-96C3-482E-A2D4-5D72D56D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5D4E549-A7B7-4568-A394-EF0337E9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295F50E-54BD-4C72-B6E7-AAE319B7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9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48823D-5279-4498-BE95-3005780DB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4A3BE42-7F36-4ED1-A82A-B272C9592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F6FBF78-59DF-479E-99C9-EF07D90AC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11CE78E-86F5-4AA0-B54C-0E7DF6B8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527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217DDF-9A30-444C-AD34-C00BCB9D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58DE286-32FB-45AA-8AE2-AF55EC84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495C98B-EF12-4227-AB19-F1866E91A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579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A656FA-40A8-424F-9D7D-78F37ED74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9C5290-CEA1-4C22-9C97-A8021C686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B6B7F41-EE4B-4D0C-8BB0-D49F46559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C03ECFF-9CD9-4D31-8737-C0A8F43C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764FE2-102E-490B-B179-BEFDD0E2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CE3DD-41F7-4913-9DFB-78D44DB8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893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0015E4-2CBD-45E6-A920-72732201B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B59B884-AA9A-44DE-894B-71154EB71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6BF4FF5-ED85-46D2-8A4C-6AF3C41A7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2F1B8C-D71D-4D51-AD1B-470377AD1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1E0456-9712-411B-85DD-E6DB265E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D10D5B7-4360-45EF-A1B2-D25E8641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21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ED4C4DB-FC89-4F63-B345-14805C73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CC7A0E-416B-47A6-A08C-BD01553BA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719AE82-1725-4738-930E-4797152FF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406F-F1ED-43BD-A1A3-213E97F31739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B70B4B-703C-4DCA-AA80-3788CFB7E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58FABF-D135-4B3B-ADF3-FAFCCD88E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8A73-973A-40C4-87C9-342AB52D49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091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3B2CD5-F0D0-40A3-914E-5299D81C4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97" y="-32551"/>
            <a:ext cx="10515600" cy="1325563"/>
          </a:xfrm>
        </p:spPr>
        <p:txBody>
          <a:bodyPr/>
          <a:lstStyle/>
          <a:p>
            <a:r>
              <a:rPr lang="fi-FI" dirty="0"/>
              <a:t>Muutosorientaatio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CE997CA-8E53-47CC-A4CE-0264CF5C6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97" y="1076013"/>
            <a:ext cx="10487651" cy="484362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Käytettävä kieli ja käsitteet ohjaavat vahvasti ajattelua ja toimintaa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err="1"/>
              <a:t>Hyvinvointialuevalmistelun</a:t>
            </a:r>
            <a:r>
              <a:rPr lang="fi-FI" dirty="0"/>
              <a:t> tukena olevan kehittämistyön (hanketyö)  painopisteet huomioiden on tarve  pohtia käytettävää kieltä ja käsitteitä uudella tavalla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/>
              <a:t>Ajattelua ja toimintaa halutaan siirtää varhaiseen tukeen, neuvontaan ja ohjaukseen sekä vahvempaan monialaiseen yhteistyöhön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Oivallus: </a:t>
            </a:r>
            <a:r>
              <a:rPr lang="fi-FI" b="1" dirty="0"/>
              <a:t>Kehittämistyön kohteena oleva toiminta on perhekeskusten neuvonnan, ohjauksen ja palveluihin ohjautumisen kokonaisuuden kehittämistä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Käytettävä kieli ja käsitteet eivät ohjaa työskentelyä ja toimenpiteitä niin vahvasti esim. sosiaalipalveluiden sisäiseen palveluohjaukseen, vaan saadaan mukaan monialaisuus ja varhaisen tuen näkökulma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Hankerahoituksella käynnissä olevien pilottien hyvät kokemukset vahvasti varhaisen tuen, neuvonnan ja ohjauksen alueelta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Verkoston kokemukset puuttuvista ohjauksen ja neuvonnan toiminnoista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EC6816B-07F3-4D51-8501-3F16FE604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C2C559-7387-4EE4-8681-F36B6A446E93}" type="slidenum">
              <a:rPr lang="fi-FI" smtClean="0"/>
              <a:t>1</a:t>
            </a:fld>
            <a:endParaRPr lang="fi-FI"/>
          </a:p>
        </p:txBody>
      </p:sp>
      <p:pic>
        <p:nvPicPr>
          <p:cNvPr id="1028" name="Picture 4" descr="lamppu">
            <a:extLst>
              <a:ext uri="{FF2B5EF4-FFF2-40B4-BE49-F238E27FC236}">
                <a16:creationId xmlns:a16="http://schemas.microsoft.com/office/drawing/2014/main" id="{0B80C3E1-7556-434B-A755-A372CD437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8152"/>
            <a:ext cx="1496347" cy="149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3">
            <a:extLst>
              <a:ext uri="{FF2B5EF4-FFF2-40B4-BE49-F238E27FC236}">
                <a16:creationId xmlns:a16="http://schemas.microsoft.com/office/drawing/2014/main" id="{B8137353-E59D-4556-A1D3-BBECC0BB7844}"/>
              </a:ext>
            </a:extLst>
          </p:cNvPr>
          <p:cNvGrpSpPr/>
          <p:nvPr/>
        </p:nvGrpSpPr>
        <p:grpSpPr>
          <a:xfrm>
            <a:off x="2025095" y="5826191"/>
            <a:ext cx="1409382" cy="940378"/>
            <a:chOff x="0" y="0"/>
            <a:chExt cx="6350000" cy="5126990"/>
          </a:xfrm>
        </p:grpSpPr>
        <p:sp>
          <p:nvSpPr>
            <p:cNvPr id="10" name="Freeform 4">
              <a:extLst>
                <a:ext uri="{FF2B5EF4-FFF2-40B4-BE49-F238E27FC236}">
                  <a16:creationId xmlns:a16="http://schemas.microsoft.com/office/drawing/2014/main" id="{E052A49C-2A14-47D0-81A7-4A36705CC59D}"/>
                </a:ext>
              </a:extLst>
            </p:cNvPr>
            <p:cNvSpPr/>
            <p:nvPr/>
          </p:nvSpPr>
          <p:spPr>
            <a:xfrm>
              <a:off x="0" y="0"/>
              <a:ext cx="6350000" cy="5126990"/>
            </a:xfrm>
            <a:custGeom>
              <a:avLst/>
              <a:gdLst/>
              <a:ahLst/>
              <a:cxnLst/>
              <a:rect l="l" t="t" r="r" b="b"/>
              <a:pathLst>
                <a:path w="6350000" h="512699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FFDE59"/>
            </a:solidFill>
          </p:spPr>
        </p:sp>
      </p:grpSp>
      <p:grpSp>
        <p:nvGrpSpPr>
          <p:cNvPr id="11" name="Group 3">
            <a:extLst>
              <a:ext uri="{FF2B5EF4-FFF2-40B4-BE49-F238E27FC236}">
                <a16:creationId xmlns:a16="http://schemas.microsoft.com/office/drawing/2014/main" id="{6D8459C4-42BC-4947-B71C-20A4F6FD8F49}"/>
              </a:ext>
            </a:extLst>
          </p:cNvPr>
          <p:cNvGrpSpPr/>
          <p:nvPr/>
        </p:nvGrpSpPr>
        <p:grpSpPr>
          <a:xfrm>
            <a:off x="4065426" y="5826191"/>
            <a:ext cx="1409382" cy="940378"/>
            <a:chOff x="0" y="0"/>
            <a:chExt cx="6350000" cy="5126990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9F6C96C5-9FD3-4C12-9A2A-E021F0A080A0}"/>
                </a:ext>
              </a:extLst>
            </p:cNvPr>
            <p:cNvSpPr/>
            <p:nvPr/>
          </p:nvSpPr>
          <p:spPr>
            <a:xfrm>
              <a:off x="0" y="0"/>
              <a:ext cx="6350000" cy="5126990"/>
            </a:xfrm>
            <a:custGeom>
              <a:avLst/>
              <a:gdLst/>
              <a:ahLst/>
              <a:cxnLst/>
              <a:rect l="l" t="t" r="r" b="b"/>
              <a:pathLst>
                <a:path w="6350000" h="512699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FFDE59"/>
            </a:solidFill>
          </p:spPr>
        </p:sp>
      </p:grpSp>
      <p:grpSp>
        <p:nvGrpSpPr>
          <p:cNvPr id="13" name="Group 3">
            <a:extLst>
              <a:ext uri="{FF2B5EF4-FFF2-40B4-BE49-F238E27FC236}">
                <a16:creationId xmlns:a16="http://schemas.microsoft.com/office/drawing/2014/main" id="{3AC487F4-ECE2-4873-BB0A-33F50439D023}"/>
              </a:ext>
            </a:extLst>
          </p:cNvPr>
          <p:cNvGrpSpPr/>
          <p:nvPr/>
        </p:nvGrpSpPr>
        <p:grpSpPr>
          <a:xfrm>
            <a:off x="6056425" y="5826191"/>
            <a:ext cx="1409382" cy="940378"/>
            <a:chOff x="0" y="0"/>
            <a:chExt cx="6350000" cy="5126990"/>
          </a:xfrm>
        </p:grpSpPr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B33DD7B3-F226-423E-BEE3-D6958EAD420B}"/>
                </a:ext>
              </a:extLst>
            </p:cNvPr>
            <p:cNvSpPr/>
            <p:nvPr/>
          </p:nvSpPr>
          <p:spPr>
            <a:xfrm>
              <a:off x="0" y="0"/>
              <a:ext cx="6350000" cy="5126990"/>
            </a:xfrm>
            <a:custGeom>
              <a:avLst/>
              <a:gdLst/>
              <a:ahLst/>
              <a:cxnLst/>
              <a:rect l="l" t="t" r="r" b="b"/>
              <a:pathLst>
                <a:path w="6350000" h="512699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FFDE59"/>
            </a:solidFill>
          </p:spPr>
        </p:sp>
      </p:grpSp>
      <p:grpSp>
        <p:nvGrpSpPr>
          <p:cNvPr id="15" name="Group 3">
            <a:extLst>
              <a:ext uri="{FF2B5EF4-FFF2-40B4-BE49-F238E27FC236}">
                <a16:creationId xmlns:a16="http://schemas.microsoft.com/office/drawing/2014/main" id="{737A6C37-22AE-4E55-829B-A0BA973F6D6D}"/>
              </a:ext>
            </a:extLst>
          </p:cNvPr>
          <p:cNvGrpSpPr/>
          <p:nvPr/>
        </p:nvGrpSpPr>
        <p:grpSpPr>
          <a:xfrm>
            <a:off x="7956644" y="5781247"/>
            <a:ext cx="1409382" cy="940378"/>
            <a:chOff x="0" y="0"/>
            <a:chExt cx="6350000" cy="5126990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4DCA41FB-3419-4A4E-A31E-07F66E674607}"/>
                </a:ext>
              </a:extLst>
            </p:cNvPr>
            <p:cNvSpPr/>
            <p:nvPr/>
          </p:nvSpPr>
          <p:spPr>
            <a:xfrm>
              <a:off x="0" y="0"/>
              <a:ext cx="6350000" cy="5126990"/>
            </a:xfrm>
            <a:custGeom>
              <a:avLst/>
              <a:gdLst/>
              <a:ahLst/>
              <a:cxnLst/>
              <a:rect l="l" t="t" r="r" b="b"/>
              <a:pathLst>
                <a:path w="6350000" h="5126990">
                  <a:moveTo>
                    <a:pt x="3528060" y="0"/>
                  </a:moveTo>
                  <a:lnTo>
                    <a:pt x="3440430" y="0"/>
                  </a:lnTo>
                  <a:lnTo>
                    <a:pt x="2821940" y="0"/>
                  </a:lnTo>
                  <a:lnTo>
                    <a:pt x="0" y="0"/>
                  </a:lnTo>
                  <a:lnTo>
                    <a:pt x="2821940" y="2564130"/>
                  </a:lnTo>
                  <a:lnTo>
                    <a:pt x="0" y="5126990"/>
                  </a:lnTo>
                  <a:lnTo>
                    <a:pt x="2821940" y="5126990"/>
                  </a:lnTo>
                  <a:lnTo>
                    <a:pt x="3440430" y="5126990"/>
                  </a:lnTo>
                  <a:lnTo>
                    <a:pt x="3528060" y="5126990"/>
                  </a:lnTo>
                  <a:lnTo>
                    <a:pt x="6350000" y="2564130"/>
                  </a:lnTo>
                  <a:lnTo>
                    <a:pt x="3528060" y="0"/>
                  </a:lnTo>
                  <a:close/>
                </a:path>
              </a:pathLst>
            </a:custGeom>
            <a:solidFill>
              <a:srgbClr val="FFDE59"/>
            </a:solidFill>
          </p:spPr>
        </p:sp>
      </p:grpSp>
      <p:pic>
        <p:nvPicPr>
          <p:cNvPr id="17" name="Picture 17">
            <a:extLst>
              <a:ext uri="{FF2B5EF4-FFF2-40B4-BE49-F238E27FC236}">
                <a16:creationId xmlns:a16="http://schemas.microsoft.com/office/drawing/2014/main" id="{923B2242-70EE-4B13-8BB1-521A00C66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185471" y="5396062"/>
            <a:ext cx="1578051" cy="1325563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8E26A4B-F57B-4CB1-9424-60B3885E77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3090" y="5688060"/>
            <a:ext cx="517013" cy="463157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075EDD59-6DB1-409B-8A24-CEAB03D6A6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937" y="5871135"/>
            <a:ext cx="957210" cy="85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42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Muutosorientaatio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Muutosorientaatio</dc:title>
  <dc:creator>Kalliokoski Hanna-Kaisa</dc:creator>
  <cp:lastModifiedBy>Kalliokoski Hanna-Kaisa</cp:lastModifiedBy>
  <cp:revision>2</cp:revision>
  <dcterms:created xsi:type="dcterms:W3CDTF">2023-01-03T12:25:58Z</dcterms:created>
  <dcterms:modified xsi:type="dcterms:W3CDTF">2023-01-03T12:26:48Z</dcterms:modified>
</cp:coreProperties>
</file>