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21" r:id="rId2"/>
    <p:sldId id="505" r:id="rId3"/>
    <p:sldId id="506" r:id="rId4"/>
    <p:sldId id="491" r:id="rId5"/>
    <p:sldId id="507" r:id="rId6"/>
    <p:sldId id="492" r:id="rId7"/>
    <p:sldId id="509" r:id="rId8"/>
    <p:sldId id="493" r:id="rId9"/>
    <p:sldId id="510" r:id="rId10"/>
    <p:sldId id="494" r:id="rId11"/>
    <p:sldId id="495" r:id="rId12"/>
    <p:sldId id="504" r:id="rId13"/>
    <p:sldId id="511" r:id="rId14"/>
    <p:sldId id="496" r:id="rId15"/>
    <p:sldId id="425" r:id="rId16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E00"/>
    <a:srgbClr val="FFB85E"/>
    <a:srgbClr val="5E9322"/>
    <a:srgbClr val="AEDF74"/>
    <a:srgbClr val="A769A8"/>
    <a:srgbClr val="CAA5CB"/>
    <a:srgbClr val="954B97"/>
    <a:srgbClr val="8C4091"/>
    <a:srgbClr val="C382C8"/>
    <a:srgbClr val="2B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0" autoAdjust="0"/>
    <p:restoredTop sz="94039" autoAdjust="0"/>
  </p:normalViewPr>
  <p:slideViewPr>
    <p:cSldViewPr showGuides="1">
      <p:cViewPr varScale="1">
        <p:scale>
          <a:sx n="84" d="100"/>
          <a:sy n="84" d="100"/>
        </p:scale>
        <p:origin x="408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20.12.2022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20.12.2022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755576" y="1347614"/>
            <a:ext cx="4968552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755576" y="3559016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31508"/>
            <a:ext cx="3431836" cy="68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26972"/>
            <a:ext cx="1584986" cy="31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26972"/>
            <a:ext cx="1584986" cy="31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53" name="Kuva 5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493" y="4348976"/>
            <a:ext cx="3267964" cy="65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20.12.2022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71562"/>
            <a:ext cx="9144000" cy="5143500"/>
          </a:xfrm>
          <a:prstGeom prst="rect">
            <a:avLst/>
          </a:prstGeom>
        </p:spPr>
      </p:pic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71950"/>
            <a:ext cx="2832152" cy="56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6" r:id="rId2"/>
    <p:sldLayoutId id="2147483786" r:id="rId3"/>
    <p:sldLayoutId id="2147483778" r:id="rId4"/>
    <p:sldLayoutId id="2147483789" r:id="rId5"/>
    <p:sldLayoutId id="2147483747" r:id="rId6"/>
    <p:sldLayoutId id="2147483780" r:id="rId7"/>
    <p:sldLayoutId id="2147483781" r:id="rId8"/>
    <p:sldLayoutId id="2147483777" r:id="rId9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nnokyla.fi/fi/kokonaisuus/etela-ja-pohjois-savo-keski-suomi-homma-haltuun-toiveista-tyohon-hank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Homma haltuun-Toiveista töihin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Vaalijalan kuntayhtymä</a:t>
            </a:r>
          </a:p>
        </p:txBody>
      </p:sp>
      <p:sp>
        <p:nvSpPr>
          <p:cNvPr id="4" name="Suorakulmio 3"/>
          <p:cNvSpPr/>
          <p:nvPr/>
        </p:nvSpPr>
        <p:spPr>
          <a:xfrm>
            <a:off x="755576" y="4515966"/>
            <a:ext cx="31485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20.12.2022</a:t>
            </a:r>
            <a:endParaRPr lang="fi-FI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44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Mittarit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Laatukriteereihin perustuva tuetun työllistymisen työhönvalmennus</a:t>
            </a:r>
          </a:p>
          <a:p>
            <a:pPr marL="0" indent="0">
              <a:buNone/>
            </a:pPr>
            <a:r>
              <a:rPr lang="fi-FI" dirty="0"/>
              <a:t>-laatukriteerit, Kykyviisari, </a:t>
            </a:r>
            <a:r>
              <a:rPr lang="fi-FI" dirty="0" err="1"/>
              <a:t>Melba</a:t>
            </a:r>
            <a:r>
              <a:rPr lang="fi-FI" dirty="0"/>
              <a:t>/IMBA-työkyvyn kartoitus</a:t>
            </a:r>
          </a:p>
          <a:p>
            <a:pPr marL="0" indent="0">
              <a:buNone/>
            </a:pPr>
            <a:r>
              <a:rPr lang="fi-FI" dirty="0"/>
              <a:t>-asiakaspalaute/läheispalaute</a:t>
            </a:r>
          </a:p>
          <a:p>
            <a:pPr marL="0" indent="0">
              <a:buNone/>
            </a:pPr>
            <a:r>
              <a:rPr lang="fi-FI" dirty="0"/>
              <a:t>-prosessitiimi (tuetun työn palvelu)</a:t>
            </a:r>
          </a:p>
          <a:p>
            <a:pPr marL="0" indent="0">
              <a:buNone/>
            </a:pPr>
            <a:r>
              <a:rPr lang="fi-FI" dirty="0"/>
              <a:t>Ohjausryhmälle ja kehittämistyöryhmälle </a:t>
            </a:r>
            <a:r>
              <a:rPr lang="fi-FI" dirty="0" err="1"/>
              <a:t>Webropol</a:t>
            </a:r>
            <a:r>
              <a:rPr lang="fi-FI" dirty="0"/>
              <a:t>-kyselyt, jonka avulla mitattu hankkeen etenemistä tavoitteiden mukaisesti.</a:t>
            </a:r>
          </a:p>
          <a:p>
            <a:pPr marL="0" indent="0">
              <a:buNone/>
            </a:pPr>
            <a:r>
              <a:rPr lang="fi-FI" dirty="0"/>
              <a:t>Vaalijalan johtoryhmä: kuukausittaiset kokoukset, joissa hankkeen etenemistä on arvioitu hankesuunnitelman mukaisesti. </a:t>
            </a:r>
          </a:p>
        </p:txBody>
      </p:sp>
    </p:spTree>
    <p:extLst>
      <p:ext uri="{BB962C8B-B14F-4D97-AF65-F5344CB8AC3E}">
        <p14:creationId xmlns:p14="http://schemas.microsoft.com/office/powerpoint/2010/main" val="3277655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Johtopäätökset ja tärkeimmät opit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Kehitysvammaiset eivät etene työllistymisen polulla, ellei heille ole tarjolla yksilöllistä työhönvalmennusta.</a:t>
            </a:r>
          </a:p>
          <a:p>
            <a:r>
              <a:rPr lang="fi-FI" dirty="0"/>
              <a:t>Määräaikaisen avotyötoiminnan keinoin voidaan muokata työtehtävää ja suunnitella viikkotyöaikaa (samanaikaisesti työkyvyn kartoitus) henkilölle sopivaksi. Samanaikaisesti voidaan laittaa vireille palkkatukihakemukset ja työolosuhteiden järjestelytuki hakemus. </a:t>
            </a:r>
          </a:p>
          <a:p>
            <a:r>
              <a:rPr lang="fi-FI" dirty="0"/>
              <a:t>Kehitysvammaisten kohdalla on tärkeää, että henkilön lähiympäristössä on riittävästi henkilöitä, jotka tukevat ja kannustavat palkkatyöhön etenemisessä. </a:t>
            </a:r>
            <a:r>
              <a:rPr lang="fi-FI" dirty="0">
                <a:sym typeface="Wingdings" panose="05000000000000000000" pitchFamily="2" charset="2"/>
              </a:rPr>
              <a:t> Tiedon lisääminen tärkeää läheiset/omaiset/asumisyksiköt. Tukien ja palkan yhteensovittaminen on mahdollista. 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2234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Ehdotukset </a:t>
            </a:r>
            <a:r>
              <a:rPr lang="fi-FI" sz="2800" dirty="0" err="1"/>
              <a:t>jatkotoimenpiteiksi</a:t>
            </a:r>
            <a:endParaRPr lang="fi-FI" sz="2800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Sosiaalipalveluna tuotettavan työhönvalmennuksen käytön lisääminen erityisryhmille (kehitysvammaisille) ryhmämuotoisen työtoiminnan rinnalla. </a:t>
            </a:r>
          </a:p>
          <a:p>
            <a:r>
              <a:rPr lang="fi-FI" dirty="0"/>
              <a:t>Työhönvalmennuskeskusten (työtoiminnan) roolin kirkastaminen valtakunnallisesti ja asiakkaiden työelämävalmennuksen johdonmukaisuuden selkeyttäminen.</a:t>
            </a:r>
          </a:p>
          <a:p>
            <a:r>
              <a:rPr lang="fi-FI" dirty="0"/>
              <a:t>Työhönvalmennuskeskusten rooli selkeämmin palkkatyöhön suuntaavaksi. Kehitysvammaiset eivät saisi olla eri arvoisessa asemassa asuinpaikasta riippumatta.</a:t>
            </a:r>
          </a:p>
          <a:p>
            <a:r>
              <a:rPr lang="fi-FI" dirty="0"/>
              <a:t>Alihankintamallin juurtuminen osaksi työtoimintaa vaatisi joko jostakin vanhasta ja tutusta luopumista tai lisää henkilöstöresursseja. 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5345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1FA0CF9A-0316-4E49-9D73-6CFD1E4EB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Avotyötoiminnan säilyttäminen osana työtoimintaa siten, että jatkossa se toimisi kehitysvammaisille TE-palveluiden työkokeilun kaltaisena. Avotyötoiminta olisi jatkossa määräaikaista ja aidosti tavoitteellista palkkatyöhän tähtäävää.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512BA069-3DEA-4426-A6A3-59D1C4143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Ehdotukset </a:t>
            </a:r>
            <a:r>
              <a:rPr lang="fi-FI" dirty="0" err="1"/>
              <a:t>jatkotoimenpiteiksi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8101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Yhteyshenkilöt ja linkit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Projektikoordinaattori Tiina Hiltunen, 040-4816054</a:t>
            </a:r>
          </a:p>
          <a:p>
            <a:pPr marL="0" indent="0">
              <a:buNone/>
            </a:pPr>
            <a:r>
              <a:rPr lang="fi-FI" dirty="0"/>
              <a:t>Hankkeessa tuotettu materiaali löytyy </a:t>
            </a:r>
            <a:r>
              <a:rPr lang="fi-FI" dirty="0" err="1"/>
              <a:t>Innokylästä</a:t>
            </a:r>
            <a:r>
              <a:rPr lang="fi-FI" dirty="0"/>
              <a:t>:</a:t>
            </a:r>
          </a:p>
          <a:p>
            <a:pPr marL="0" indent="0">
              <a:buNone/>
            </a:pPr>
            <a:r>
              <a:rPr lang="fi-FI" dirty="0">
                <a:hlinkClick r:id="rId2"/>
              </a:rPr>
              <a:t>https://innokyla.fi/fi/kokonaisuus/etela-ja-pohjois-savo-keski-suomi-homma-haltuun-toiveista-tyohon-hanke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48615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4212647" y="771550"/>
            <a:ext cx="4634027" cy="2933913"/>
          </a:xfrm>
        </p:spPr>
        <p:txBody>
          <a:bodyPr/>
          <a:lstStyle/>
          <a:p>
            <a:r>
              <a:rPr lang="fi-FI" sz="3200" b="0" dirty="0"/>
              <a:t>Uusi ei synny vain uudesta</a:t>
            </a:r>
            <a:br>
              <a:rPr lang="fi-FI" sz="3200" b="0" dirty="0"/>
            </a:br>
            <a:r>
              <a:rPr lang="fi-FI" sz="3200" b="0" dirty="0"/>
              <a:t>vaan myös vanhan näkemisestä</a:t>
            </a:r>
            <a:br>
              <a:rPr lang="fi-FI" sz="3200" b="0" dirty="0"/>
            </a:br>
            <a:r>
              <a:rPr lang="fi-FI" sz="3200" b="0" dirty="0"/>
              <a:t>uudessa valossa.</a:t>
            </a:r>
            <a:br>
              <a:rPr lang="fi-FI" sz="3200" b="0" dirty="0"/>
            </a:br>
            <a:r>
              <a:rPr lang="fi-FI" sz="3200" b="0" i="1" dirty="0"/>
              <a:t>-S. </a:t>
            </a:r>
            <a:r>
              <a:rPr lang="fi-FI" sz="3200" b="0" i="1" dirty="0" err="1"/>
              <a:t>Kierkegaard</a:t>
            </a:r>
            <a:endParaRPr lang="fi-FI" sz="3200" dirty="0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4251079" y="4011909"/>
            <a:ext cx="4595595" cy="814825"/>
          </a:xfrm>
        </p:spPr>
        <p:txBody>
          <a:bodyPr/>
          <a:lstStyle/>
          <a:p>
            <a:r>
              <a:rPr lang="fi-FI" dirty="0"/>
              <a:t>Homma haltuun-Toiveista työhön</a:t>
            </a:r>
          </a:p>
        </p:txBody>
      </p:sp>
    </p:spTree>
    <p:extLst>
      <p:ext uri="{BB962C8B-B14F-4D97-AF65-F5344CB8AC3E}">
        <p14:creationId xmlns:p14="http://schemas.microsoft.com/office/powerpoint/2010/main" val="269051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Hankkeen tausta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Homma haltuun- Toiveista työhön- hanke on ollut mukana tuetun työllistymisen toimenpidekokonaisuudessa.</a:t>
            </a:r>
          </a:p>
          <a:p>
            <a:r>
              <a:rPr lang="fi-FI" dirty="0"/>
              <a:t>Hankkeen kohderyhmänä on ollut kehitysvammaiset / erityistä tukea tarvitsevat henkilöt. </a:t>
            </a:r>
          </a:p>
          <a:p>
            <a:r>
              <a:rPr lang="fi-FI" dirty="0"/>
              <a:t>Erityisenä painopisteenä on ollut asiakaslähtöinen laatukriteereihin perustuva ja pohjautuva toiminta. </a:t>
            </a:r>
          </a:p>
          <a:p>
            <a:r>
              <a:rPr lang="fi-FI" dirty="0"/>
              <a:t>Työllistymisen tukea on riittämättömästi tarjolla tai ne eivät ole tarkoituksen mukaisia ja asiakkaalle sopivanlaisia palvelumuodoltaan tai mitoitukseltaan. </a:t>
            </a:r>
          </a:p>
          <a:p>
            <a:r>
              <a:rPr lang="fi-FI" dirty="0"/>
              <a:t>Palvelujen ja tuen menetelmät vaihtelevat palvelutarjoajan tai paikkakunnan mukaan.</a:t>
            </a:r>
          </a:p>
        </p:txBody>
      </p:sp>
    </p:spTree>
    <p:extLst>
      <p:ext uri="{BB962C8B-B14F-4D97-AF65-F5344CB8AC3E}">
        <p14:creationId xmlns:p14="http://schemas.microsoft.com/office/powerpoint/2010/main" val="2733178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681E283E-3BFE-46CF-AF88-F0BB6633E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Tarkoituksena on ollut luoda työllistymisen tuen matalan kynnyksen sosiaalihuollon palvelupolkumalli, jota </a:t>
            </a:r>
            <a:r>
              <a:rPr lang="fi-FI" dirty="0" err="1"/>
              <a:t>osatyöky</a:t>
            </a:r>
            <a:r>
              <a:rPr lang="fi-FI" dirty="0"/>
              <a:t>-kyinen tarvitsee työllistymiseen, työssä pärjäämiseen ja työn jatkuvuuteen sekä sen varmistamiseen. </a:t>
            </a:r>
          </a:p>
          <a:p>
            <a:r>
              <a:rPr lang="fi-FI" dirty="0"/>
              <a:t>Vaalijalalla on ollut hankkeen toteuttamiseksi toimintaympäristö valmiina kahden maakunnan alueella. Hankkeessa mukana olevilla pilottipaikkakunnilla on työ- ja toimintakeskuksia (Mikkeli, Varkaus ja Pieksämäki), joiden kautta toimintamalleja voidaan kehittää, levittää ja juurruttaa sekä pilottipaikkakunnille että lähikuntiin. 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5D360856-3F18-4B10-8ADC-245EE8D21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Hankkeen tausta</a:t>
            </a:r>
          </a:p>
        </p:txBody>
      </p:sp>
    </p:spTree>
    <p:extLst>
      <p:ext uri="{BB962C8B-B14F-4D97-AF65-F5344CB8AC3E}">
        <p14:creationId xmlns:p14="http://schemas.microsoft.com/office/powerpoint/2010/main" val="75359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Hankkeen tavoitteet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fi-FI" b="1" i="1" dirty="0"/>
              <a:t>Sosiaalihuollon työllistymistä tukevan palvelupolun vahvistaminen ja selkeyttäminen:</a:t>
            </a:r>
          </a:p>
          <a:p>
            <a:pPr marL="457200" indent="-457200">
              <a:buAutoNum type="arabicPeriod"/>
            </a:pPr>
            <a:r>
              <a:rPr lang="fi-FI" dirty="0"/>
              <a:t>Alihankintamallin kehittäminen ja pilotointi.</a:t>
            </a:r>
          </a:p>
          <a:p>
            <a:pPr marL="457200" indent="-457200">
              <a:buAutoNum type="arabicPeriod"/>
            </a:pPr>
            <a:r>
              <a:rPr lang="fi-FI" dirty="0"/>
              <a:t>Avotyötoiminnan uudelleen organisointi.</a:t>
            </a:r>
          </a:p>
          <a:p>
            <a:pPr marL="457200" indent="-457200">
              <a:buAutoNum type="arabicPeriod"/>
            </a:pPr>
            <a:r>
              <a:rPr lang="fi-FI" dirty="0"/>
              <a:t>Osuuskuntatoiminta-mallin mahdollisuudet.</a:t>
            </a:r>
          </a:p>
          <a:p>
            <a:pPr marL="0" indent="0">
              <a:buNone/>
            </a:pPr>
            <a:r>
              <a:rPr lang="fi-FI" b="1" i="1" dirty="0"/>
              <a:t>Laatukriteereihin perustuvan tuetun työllistymisen työhönvalmennuksen käyttöönottaminen ja arviointi sen toimeenpanosta, soveltuvuudesta ja vaikuttavuudesta:</a:t>
            </a:r>
          </a:p>
          <a:p>
            <a:pPr marL="0" indent="0">
              <a:buNone/>
            </a:pPr>
            <a:r>
              <a:rPr lang="fi-FI" dirty="0">
                <a:solidFill>
                  <a:schemeClr val="accent1"/>
                </a:solidFill>
              </a:rPr>
              <a:t>4.  </a:t>
            </a:r>
            <a:r>
              <a:rPr lang="fi-FI" dirty="0"/>
              <a:t>Laatukriteereihin perustuvan tuetun työllistymisen työhönvalmennuksen mallintaminen.</a:t>
            </a:r>
          </a:p>
          <a:p>
            <a:pPr marL="0" indent="0">
              <a:buNone/>
            </a:pPr>
            <a:r>
              <a:rPr lang="fi-FI" dirty="0">
                <a:solidFill>
                  <a:schemeClr val="accent1"/>
                </a:solidFill>
              </a:rPr>
              <a:t>5. </a:t>
            </a:r>
            <a:r>
              <a:rPr lang="fi-FI" dirty="0"/>
              <a:t>Palkkatyömallin kehittäminen.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544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0D2ADBB4-2FF6-4890-A7DF-0624F208B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i="1" dirty="0"/>
              <a:t>Ammattilaisten tuetun työllistymisen menetelmien osaamisen vahvistaminen:</a:t>
            </a:r>
          </a:p>
          <a:p>
            <a:pPr marL="0" indent="0">
              <a:buNone/>
            </a:pPr>
            <a:r>
              <a:rPr lang="fi-FI" b="1" i="1" dirty="0">
                <a:solidFill>
                  <a:schemeClr val="accent1"/>
                </a:solidFill>
              </a:rPr>
              <a:t>5.</a:t>
            </a:r>
            <a:r>
              <a:rPr lang="fi-FI" b="1" i="1" dirty="0"/>
              <a:t> </a:t>
            </a:r>
            <a:r>
              <a:rPr lang="fi-FI" dirty="0"/>
              <a:t>Vahvistetaan Vaalijalan työntekijöiden, hankekumppaneiden ja sidosryhmien osaamista tuetun työllistymisen menetelmistä.</a:t>
            </a:r>
            <a:endParaRPr lang="fi-FI" b="1" i="1" dirty="0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E8D32ABD-6128-405B-A7EF-B41AC6E47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Hankkeen tavoitteet</a:t>
            </a:r>
          </a:p>
        </p:txBody>
      </p:sp>
    </p:spTree>
    <p:extLst>
      <p:ext uri="{BB962C8B-B14F-4D97-AF65-F5344CB8AC3E}">
        <p14:creationId xmlns:p14="http://schemas.microsoft.com/office/powerpoint/2010/main" val="2665265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Toimenpiteet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Laatukriteereihin perustuvan tuetun työllistymisen työhönvalmennuksen pilotoiminen Etelä- ja Pohjois-Savon alueella kehitysvammaisille asiakkaille (kehittäminen ja arviointi).</a:t>
            </a:r>
          </a:p>
          <a:p>
            <a:r>
              <a:rPr lang="fi-FI" dirty="0"/>
              <a:t>Alihankintamallin pilotointi Mikkelin </a:t>
            </a:r>
            <a:r>
              <a:rPr lang="fi-FI" dirty="0" err="1"/>
              <a:t>Savosetilla</a:t>
            </a:r>
            <a:r>
              <a:rPr lang="fi-FI" dirty="0"/>
              <a:t> (työtoimintakeskus).</a:t>
            </a:r>
          </a:p>
          <a:p>
            <a:r>
              <a:rPr lang="fi-FI" dirty="0"/>
              <a:t>Avotyötoiminnan muuttaminen määräaikaiseksi ja tavoitteelliseksi toiminnaksi (palkkatyöhön tähtääväksi). </a:t>
            </a:r>
          </a:p>
          <a:p>
            <a:r>
              <a:rPr lang="fi-FI" dirty="0"/>
              <a:t>Osuuskuntatoiminnasta on koottu tietopaketti, jota voidaan hyödyntää, jos osuuskunta perustettaisiin (SWOT-analyysi, Varkauden alueen työtehtäviä, </a:t>
            </a:r>
            <a:r>
              <a:rPr lang="fi-FI" dirty="0" err="1"/>
              <a:t>varjobudjetti</a:t>
            </a:r>
            <a:r>
              <a:rPr lang="fi-FI" dirty="0"/>
              <a:t>). </a:t>
            </a:r>
          </a:p>
          <a:p>
            <a:r>
              <a:rPr lang="fi-FI" dirty="0"/>
              <a:t>Palkkatyö mallin kehittämisessä on kuvattu palkkatyön ehdot ja sisällöt. Vaalijala on työllistänyt kehitysvammaisia osa-aikaiseen palkkatyöhön Vaalijalan omiin yksiköihin ja madaltanut kynnystä palkkatyöhön siirtymiseen sekä selkiyttänyt pakkatyöhön liittyviä käytäntöjä.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880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0BEEEDCE-7D99-4F4F-9CA4-DB6959F92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Ammattilaisten osaamisen vahvistaminen tuetun työllistymisen menetelmistä osalta hankkeen toimesta on hankittu IPS-sijoita ja valmenna koulutuskokonaisuus, jota tarjottiin Vaalijalan kuntayhtymän ammattilaisille, mutta myös hankekumppaneille, jotka voisivat hyötyä koulutuksesta.</a:t>
            </a:r>
          </a:p>
          <a:p>
            <a:r>
              <a:rPr lang="fi-FI" dirty="0"/>
              <a:t>Hankkeen toimesta on järjestetty Vaalijalan kuntayhtymän henkilöstölle webinaareja, joissa on levitetty tietoa hankkeessa pilotoiduista toimintamalleista. (Laatukriteereihin perustuva työhönvalmennus, osuuskunta, alihankintamalli, määräaikainen avotyötoiminta ja palkkatyömalli Vaalijalassa)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F4704B52-1B36-49F3-962A-482A8721F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Toimenpiteet</a:t>
            </a:r>
          </a:p>
        </p:txBody>
      </p:sp>
    </p:spTree>
    <p:extLst>
      <p:ext uri="{BB962C8B-B14F-4D97-AF65-F5344CB8AC3E}">
        <p14:creationId xmlns:p14="http://schemas.microsoft.com/office/powerpoint/2010/main" val="3500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432785" y="123478"/>
            <a:ext cx="7739615" cy="974270"/>
          </a:xfrm>
        </p:spPr>
        <p:txBody>
          <a:bodyPr/>
          <a:lstStyle/>
          <a:p>
            <a:r>
              <a:rPr lang="fi-FI" sz="2800" dirty="0"/>
              <a:t>Keskeiset tulokset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Työhönvalmennuksen avulla saatiin hankkeen aikana 17 kehitysvammaiselle määräaikainen, osa-aikainen palkkatyö. Suurimmalle osalle palkkatyösuhteet olivat heidän elämänsä ensimmäisiä. Kolmen kohdalla on puhuttu työsuhteiden vakinaistamisista.</a:t>
            </a:r>
          </a:p>
          <a:p>
            <a:r>
              <a:rPr lang="fi-FI" dirty="0"/>
              <a:t>Kehitysvammaiset pitävät itse tärkeänä, että heillä on mahdollisuus olla palkkatyössä ja sen rinnalla sosiaalipalveluna esimerkiksi työtoiminnassa. Kehitysvammaiset kokevat integroituvansa työyhteisöihin, mutta työtoiminnassa heillä on myös merkityksellisiä sosiaalisia suhteita.</a:t>
            </a:r>
          </a:p>
          <a:p>
            <a:r>
              <a:rPr lang="fi-FI" dirty="0"/>
              <a:t>Määräaikainen, tavoitteellinen palkkatyöhön tähtäävä avotyötoiminta toimi sujuvana väylänä kohti palkkatyötä. </a:t>
            </a:r>
            <a:r>
              <a:rPr lang="fi-FI" dirty="0">
                <a:sym typeface="Wingdings" panose="05000000000000000000" pitchFamily="2" charset="2"/>
              </a:rPr>
              <a:t> Kehitysvammaiset kokivat turvallisena palkkatyön aloittamisen määräaikaisen avotyötoiminnan avulla. (Erityisesti tilanteissa, joissa aiempaa palkkatyökokemusta ei ollut.)</a:t>
            </a:r>
            <a:endParaRPr lang="fi-FI" dirty="0"/>
          </a:p>
          <a:p>
            <a:r>
              <a:rPr lang="fi-FI" dirty="0"/>
              <a:t>Kehitysvammaisten työllistyminen ei aina ole nopea prosessi vaan siihen tarvitaan aikaa ja asioiden kertaamista/toistoja. </a:t>
            </a:r>
          </a:p>
        </p:txBody>
      </p:sp>
    </p:spTree>
    <p:extLst>
      <p:ext uri="{BB962C8B-B14F-4D97-AF65-F5344CB8AC3E}">
        <p14:creationId xmlns:p14="http://schemas.microsoft.com/office/powerpoint/2010/main" val="280659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581EFD05-0F5F-4BEC-9874-94288BF13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Kehitysvammaisten ja heidän omaisten/läheisten, ammattilaisten ja yritysten tietoisuutta kehitysvammaisten palkkatyömahdollisuuksista lisättiin. Erityisenä huolena nousi läheisissä miten, palkka suhteutuu erilaisiin kehitysvammaisen saamiin etuisuuksiin ja tukiin. </a:t>
            </a:r>
            <a:r>
              <a:rPr lang="fi-FI" dirty="0">
                <a:sym typeface="Wingdings" panose="05000000000000000000" pitchFamily="2" charset="2"/>
              </a:rPr>
              <a:t> Tietoa lisättiin, konkreettisia laskelmia. </a:t>
            </a:r>
            <a:endParaRPr lang="fi-FI" dirty="0"/>
          </a:p>
          <a:p>
            <a:r>
              <a:rPr lang="fi-FI" dirty="0"/>
              <a:t>Kirjallinen selvitystyö osuuskuntatoiminnan mahdollisuuksista kehitysvammaisten palkkatyön pääsemiseksi. </a:t>
            </a:r>
          </a:p>
          <a:p>
            <a:r>
              <a:rPr lang="fi-FI" dirty="0"/>
              <a:t>Alihankintamallin pilotoinnin osalta tulokset jäivät melko laihoiksi, koska kyseessä oli 3 kk:n kokeilu, joka ei tällä hetkellä jäänyt työtoiminnan toteuttamisen muodoksi. 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B1FA2FB0-5913-4D31-BF36-46C897EF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Keskeiset tulokset</a:t>
            </a:r>
          </a:p>
        </p:txBody>
      </p:sp>
    </p:spTree>
    <p:extLst>
      <p:ext uri="{BB962C8B-B14F-4D97-AF65-F5344CB8AC3E}">
        <p14:creationId xmlns:p14="http://schemas.microsoft.com/office/powerpoint/2010/main" val="1862416990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810</Words>
  <Application>Microsoft Office PowerPoint</Application>
  <PresentationFormat>Näytössä katseltava esitys (16:9)</PresentationFormat>
  <Paragraphs>65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Wingdings</vt:lpstr>
      <vt:lpstr>VN-uudistukset-ppt_01/2020</vt:lpstr>
      <vt:lpstr>Homma haltuun-Toiveista töihin</vt:lpstr>
      <vt:lpstr>Hankkeen tausta</vt:lpstr>
      <vt:lpstr>Hankkeen tausta</vt:lpstr>
      <vt:lpstr>Hankkeen tavoitteet</vt:lpstr>
      <vt:lpstr>Hankkeen tavoitteet</vt:lpstr>
      <vt:lpstr>Toimenpiteet</vt:lpstr>
      <vt:lpstr>Toimenpiteet</vt:lpstr>
      <vt:lpstr>Keskeiset tulokset</vt:lpstr>
      <vt:lpstr>Keskeiset tulokset</vt:lpstr>
      <vt:lpstr>Mittarit</vt:lpstr>
      <vt:lpstr>Johtopäätökset ja tärkeimmät opit</vt:lpstr>
      <vt:lpstr>Ehdotukset jatkotoimenpiteiksi</vt:lpstr>
      <vt:lpstr>Ehdotukset jatkotoimenpiteiksi</vt:lpstr>
      <vt:lpstr>Yhteyshenkilöt ja linkit</vt:lpstr>
      <vt:lpstr>Uusi ei synny vain uudesta vaan myös vanhan näkemisestä uudessa valossa. -S. Kierkegaard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2020-10-06T11:24:12Z</dcterms:created>
  <dcterms:modified xsi:type="dcterms:W3CDTF">2022-12-20T09:28:47Z</dcterms:modified>
</cp:coreProperties>
</file>