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421" r:id="rId2"/>
    <p:sldId id="507" r:id="rId3"/>
    <p:sldId id="423" r:id="rId4"/>
    <p:sldId id="491" r:id="rId5"/>
    <p:sldId id="493" r:id="rId6"/>
    <p:sldId id="508" r:id="rId7"/>
    <p:sldId id="492" r:id="rId8"/>
    <p:sldId id="512" r:id="rId9"/>
    <p:sldId id="509" r:id="rId10"/>
    <p:sldId id="511" r:id="rId11"/>
    <p:sldId id="506" r:id="rId12"/>
    <p:sldId id="494" r:id="rId13"/>
    <p:sldId id="495" r:id="rId14"/>
    <p:sldId id="510" r:id="rId15"/>
    <p:sldId id="504" r:id="rId16"/>
    <p:sldId id="496" r:id="rId17"/>
    <p:sldId id="425" r:id="rId18"/>
  </p:sldIdLst>
  <p:sldSz cx="9144000" cy="5143500" type="screen16x9"/>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Tekijä"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E00"/>
    <a:srgbClr val="FFB85E"/>
    <a:srgbClr val="5E9322"/>
    <a:srgbClr val="AEDF74"/>
    <a:srgbClr val="A769A8"/>
    <a:srgbClr val="CAA5CB"/>
    <a:srgbClr val="954B97"/>
    <a:srgbClr val="8C4091"/>
    <a:srgbClr val="C382C8"/>
    <a:srgbClr val="2BB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94039" autoAdjust="0"/>
  </p:normalViewPr>
  <p:slideViewPr>
    <p:cSldViewPr showGuides="1">
      <p:cViewPr varScale="1">
        <p:scale>
          <a:sx n="71" d="100"/>
          <a:sy n="71" d="100"/>
        </p:scale>
        <p:origin x="64" y="1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760" y="44"/>
      </p:cViewPr>
      <p:guideLst>
        <p:guide orient="horz" pos="3125"/>
        <p:guide pos="2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4" tIns="45712" rIns="91424" bIns="45712" rtlCol="0"/>
          <a:lstStyle>
            <a:lvl1pPr algn="l">
              <a:defRPr sz="1200"/>
            </a:lvl1pPr>
          </a:lstStyle>
          <a:p>
            <a:endParaRPr lang="fi-FI"/>
          </a:p>
        </p:txBody>
      </p:sp>
      <p:sp>
        <p:nvSpPr>
          <p:cNvPr id="3" name="Date Placeholder 2"/>
          <p:cNvSpPr>
            <a:spLocks noGrp="1"/>
          </p:cNvSpPr>
          <p:nvPr>
            <p:ph type="dt" sz="quarter" idx="1"/>
          </p:nvPr>
        </p:nvSpPr>
        <p:spPr>
          <a:xfrm>
            <a:off x="3862389" y="0"/>
            <a:ext cx="2955925" cy="495300"/>
          </a:xfrm>
          <a:prstGeom prst="rect">
            <a:avLst/>
          </a:prstGeom>
        </p:spPr>
        <p:txBody>
          <a:bodyPr vert="horz" lIns="91424" tIns="45712" rIns="91424" bIns="45712" rtlCol="0"/>
          <a:lstStyle>
            <a:lvl1pPr algn="r">
              <a:defRPr sz="1200"/>
            </a:lvl1pPr>
          </a:lstStyle>
          <a:p>
            <a:fld id="{4DF5B08A-83ED-45E1-90DE-AADFEED44B75}" type="datetimeFigureOut">
              <a:rPr lang="fi-FI" smtClean="0"/>
              <a:t>4.11.2022</a:t>
            </a:fld>
            <a:endParaRPr lang="fi-FI"/>
          </a:p>
        </p:txBody>
      </p:sp>
      <p:sp>
        <p:nvSpPr>
          <p:cNvPr id="4" name="Footer Placeholder 3"/>
          <p:cNvSpPr>
            <a:spLocks noGrp="1"/>
          </p:cNvSpPr>
          <p:nvPr>
            <p:ph type="ftr" sz="quarter" idx="2"/>
          </p:nvPr>
        </p:nvSpPr>
        <p:spPr>
          <a:xfrm>
            <a:off x="1" y="9421813"/>
            <a:ext cx="2955925" cy="495300"/>
          </a:xfrm>
          <a:prstGeom prst="rect">
            <a:avLst/>
          </a:prstGeom>
        </p:spPr>
        <p:txBody>
          <a:bodyPr vert="horz" lIns="91424" tIns="45712" rIns="91424" bIns="45712" rtlCol="0" anchor="b"/>
          <a:lstStyle>
            <a:lvl1pPr algn="l">
              <a:defRPr sz="1200"/>
            </a:lvl1pPr>
          </a:lstStyle>
          <a:p>
            <a:endParaRPr lang="fi-FI"/>
          </a:p>
        </p:txBody>
      </p:sp>
      <p:sp>
        <p:nvSpPr>
          <p:cNvPr id="5" name="Slide Number Placeholder 4"/>
          <p:cNvSpPr>
            <a:spLocks noGrp="1"/>
          </p:cNvSpPr>
          <p:nvPr>
            <p:ph type="sldNum" sz="quarter" idx="3"/>
          </p:nvPr>
        </p:nvSpPr>
        <p:spPr>
          <a:xfrm>
            <a:off x="3862389" y="9421813"/>
            <a:ext cx="2955925" cy="495300"/>
          </a:xfrm>
          <a:prstGeom prst="rect">
            <a:avLst/>
          </a:prstGeom>
        </p:spPr>
        <p:txBody>
          <a:bodyPr vert="horz" lIns="91424" tIns="45712" rIns="91424" bIns="45712" rtlCol="0" anchor="b"/>
          <a:lstStyle>
            <a:lvl1pPr algn="r">
              <a:defRPr sz="1200"/>
            </a:lvl1pPr>
          </a:lstStyle>
          <a:p>
            <a:fld id="{72D1ADDD-E79E-4142-B033-52608F2C149A}" type="slidenum">
              <a:rPr lang="fi-FI" smtClean="0"/>
              <a:t>‹#›</a:t>
            </a:fld>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1424" tIns="45712" rIns="91424" bIns="45712" rtlCol="0"/>
          <a:lstStyle>
            <a:lvl1pPr algn="l">
              <a:defRPr sz="1200"/>
            </a:lvl1pPr>
          </a:lstStyle>
          <a:p>
            <a:endParaRPr lang="fi-FI"/>
          </a:p>
        </p:txBody>
      </p:sp>
      <p:sp>
        <p:nvSpPr>
          <p:cNvPr id="3" name="Päivämäärän paikkamerkki 2"/>
          <p:cNvSpPr>
            <a:spLocks noGrp="1"/>
          </p:cNvSpPr>
          <p:nvPr>
            <p:ph type="dt" idx="1"/>
          </p:nvPr>
        </p:nvSpPr>
        <p:spPr>
          <a:xfrm>
            <a:off x="3863033" y="0"/>
            <a:ext cx="2955290" cy="495935"/>
          </a:xfrm>
          <a:prstGeom prst="rect">
            <a:avLst/>
          </a:prstGeom>
        </p:spPr>
        <p:txBody>
          <a:bodyPr vert="horz" lIns="91424" tIns="45712" rIns="91424" bIns="45712" rtlCol="0"/>
          <a:lstStyle>
            <a:lvl1pPr algn="r">
              <a:defRPr sz="1200"/>
            </a:lvl1pPr>
          </a:lstStyle>
          <a:p>
            <a:fld id="{6A7FAC48-2721-4B96-BA02-5768D8A8C6C8}" type="datetimeFigureOut">
              <a:rPr lang="fi-FI" smtClean="0"/>
              <a:pPr/>
              <a:t>4.11.2022</a:t>
            </a:fld>
            <a:endParaRPr lang="fi-FI"/>
          </a:p>
        </p:txBody>
      </p:sp>
      <p:sp>
        <p:nvSpPr>
          <p:cNvPr id="4" name="Dian kuvan paikkamerkki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4" tIns="45712" rIns="91424" bIns="45712" rtlCol="0" anchor="ctr"/>
          <a:lstStyle/>
          <a:p>
            <a:endParaRPr lang="fi-FI"/>
          </a:p>
        </p:txBody>
      </p:sp>
      <p:sp>
        <p:nvSpPr>
          <p:cNvPr id="5" name="Huomautusten paikkamerkki 4"/>
          <p:cNvSpPr>
            <a:spLocks noGrp="1"/>
          </p:cNvSpPr>
          <p:nvPr>
            <p:ph type="body" sz="quarter" idx="3"/>
          </p:nvPr>
        </p:nvSpPr>
        <p:spPr>
          <a:xfrm>
            <a:off x="681991" y="4711385"/>
            <a:ext cx="5455920" cy="4463415"/>
          </a:xfrm>
          <a:prstGeom prst="rect">
            <a:avLst/>
          </a:prstGeom>
        </p:spPr>
        <p:txBody>
          <a:bodyPr vert="horz" lIns="91424" tIns="45712" rIns="91424" bIns="457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5"/>
            <a:ext cx="2955290" cy="495935"/>
          </a:xfrm>
          <a:prstGeom prst="rect">
            <a:avLst/>
          </a:prstGeom>
        </p:spPr>
        <p:txBody>
          <a:bodyPr vert="horz" lIns="91424" tIns="45712" rIns="91424" bIns="45712" rtlCol="0" anchor="b"/>
          <a:lstStyle>
            <a:lvl1pPr algn="l">
              <a:defRPr sz="1200"/>
            </a:lvl1pPr>
          </a:lstStyle>
          <a:p>
            <a:endParaRPr lang="fi-FI"/>
          </a:p>
        </p:txBody>
      </p:sp>
      <p:sp>
        <p:nvSpPr>
          <p:cNvPr id="7" name="Dian numeron paikkamerkki 6"/>
          <p:cNvSpPr>
            <a:spLocks noGrp="1"/>
          </p:cNvSpPr>
          <p:nvPr>
            <p:ph type="sldNum" sz="quarter" idx="5"/>
          </p:nvPr>
        </p:nvSpPr>
        <p:spPr>
          <a:xfrm>
            <a:off x="3863033" y="9421045"/>
            <a:ext cx="2955290" cy="495935"/>
          </a:xfrm>
          <a:prstGeom prst="rect">
            <a:avLst/>
          </a:prstGeom>
        </p:spPr>
        <p:txBody>
          <a:bodyPr vert="horz" lIns="91424" tIns="45712" rIns="91424" bIns="45712"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1</a:t>
            </a:fld>
            <a:endParaRPr lang="fi-FI"/>
          </a:p>
        </p:txBody>
      </p:sp>
    </p:spTree>
    <p:extLst>
      <p:ext uri="{BB962C8B-B14F-4D97-AF65-F5344CB8AC3E}">
        <p14:creationId xmlns:p14="http://schemas.microsoft.com/office/powerpoint/2010/main" val="130657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13</a:t>
            </a:fld>
            <a:endParaRPr lang="fi-FI"/>
          </a:p>
        </p:txBody>
      </p:sp>
    </p:spTree>
    <p:extLst>
      <p:ext uri="{BB962C8B-B14F-4D97-AF65-F5344CB8AC3E}">
        <p14:creationId xmlns:p14="http://schemas.microsoft.com/office/powerpoint/2010/main" val="274454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14</a:t>
            </a:fld>
            <a:endParaRPr lang="fi-FI"/>
          </a:p>
        </p:txBody>
      </p:sp>
    </p:spTree>
    <p:extLst>
      <p:ext uri="{BB962C8B-B14F-4D97-AF65-F5344CB8AC3E}">
        <p14:creationId xmlns:p14="http://schemas.microsoft.com/office/powerpoint/2010/main" val="353225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solidFill>
                <a:srgbClr val="000000"/>
              </a:solidFill>
              <a:effectLst/>
              <a:latin typeface="Arial" panose="020B0604020202020204" pitchFamily="34" charset="0"/>
              <a:ea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2</a:t>
            </a:fld>
            <a:endParaRPr lang="fi-FI"/>
          </a:p>
        </p:txBody>
      </p:sp>
    </p:spTree>
    <p:extLst>
      <p:ext uri="{BB962C8B-B14F-4D97-AF65-F5344CB8AC3E}">
        <p14:creationId xmlns:p14="http://schemas.microsoft.com/office/powerpoint/2010/main" val="392328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3</a:t>
            </a:fld>
            <a:endParaRPr lang="fi-FI"/>
          </a:p>
        </p:txBody>
      </p:sp>
    </p:spTree>
    <p:extLst>
      <p:ext uri="{BB962C8B-B14F-4D97-AF65-F5344CB8AC3E}">
        <p14:creationId xmlns:p14="http://schemas.microsoft.com/office/powerpoint/2010/main" val="405043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4</a:t>
            </a:fld>
            <a:endParaRPr lang="fi-FI"/>
          </a:p>
        </p:txBody>
      </p:sp>
    </p:spTree>
    <p:extLst>
      <p:ext uri="{BB962C8B-B14F-4D97-AF65-F5344CB8AC3E}">
        <p14:creationId xmlns:p14="http://schemas.microsoft.com/office/powerpoint/2010/main" val="108066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5</a:t>
            </a:fld>
            <a:endParaRPr lang="fi-FI"/>
          </a:p>
        </p:txBody>
      </p:sp>
    </p:spTree>
    <p:extLst>
      <p:ext uri="{BB962C8B-B14F-4D97-AF65-F5344CB8AC3E}">
        <p14:creationId xmlns:p14="http://schemas.microsoft.com/office/powerpoint/2010/main" val="187614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Asiakasvastaavana toimii tapauskohtaisesti asiakkaan näkökulmasta verkoston keskeisin työntekijä. Työkyvyn tuen tiimissä asiakkaan asioita koordinoi kuntoutusohjaaja, joka voi olla myös asiakasvastaava. Palvelutarpeen mukaan asiakasvastuu voi siirtyä sovitusti verkostossa. Yhteinen asiakassuunnitelma keskeinen osa asiakasvastaavamallia</a:t>
            </a:r>
          </a:p>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7</a:t>
            </a:fld>
            <a:endParaRPr lang="fi-FI"/>
          </a:p>
        </p:txBody>
      </p:sp>
    </p:spTree>
    <p:extLst>
      <p:ext uri="{BB962C8B-B14F-4D97-AF65-F5344CB8AC3E}">
        <p14:creationId xmlns:p14="http://schemas.microsoft.com/office/powerpoint/2010/main" val="401280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9</a:t>
            </a:fld>
            <a:endParaRPr lang="fi-FI"/>
          </a:p>
        </p:txBody>
      </p:sp>
    </p:spTree>
    <p:extLst>
      <p:ext uri="{BB962C8B-B14F-4D97-AF65-F5344CB8AC3E}">
        <p14:creationId xmlns:p14="http://schemas.microsoft.com/office/powerpoint/2010/main" val="375606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11</a:t>
            </a:fld>
            <a:endParaRPr lang="fi-FI"/>
          </a:p>
        </p:txBody>
      </p:sp>
    </p:spTree>
    <p:extLst>
      <p:ext uri="{BB962C8B-B14F-4D97-AF65-F5344CB8AC3E}">
        <p14:creationId xmlns:p14="http://schemas.microsoft.com/office/powerpoint/2010/main" val="414333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12</a:t>
            </a:fld>
            <a:endParaRPr lang="fi-FI"/>
          </a:p>
        </p:txBody>
      </p:sp>
    </p:spTree>
    <p:extLst>
      <p:ext uri="{BB962C8B-B14F-4D97-AF65-F5344CB8AC3E}">
        <p14:creationId xmlns:p14="http://schemas.microsoft.com/office/powerpoint/2010/main" val="3849580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Otsikko 1"/>
          <p:cNvSpPr>
            <a:spLocks noGrp="1"/>
          </p:cNvSpPr>
          <p:nvPr userDrawn="1">
            <p:ph type="ctrTitle"/>
          </p:nvPr>
        </p:nvSpPr>
        <p:spPr>
          <a:xfrm>
            <a:off x="755576" y="1347614"/>
            <a:ext cx="4968552" cy="2095528"/>
          </a:xfrm>
        </p:spPr>
        <p:txBody>
          <a:bodyPr anchor="b" anchorCtr="0">
            <a:noAutofit/>
          </a:bodyPr>
          <a:lstStyle>
            <a:lvl1pPr algn="l">
              <a:defRPr sz="4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Alaotsikko 2"/>
          <p:cNvSpPr>
            <a:spLocks noGrp="1"/>
          </p:cNvSpPr>
          <p:nvPr userDrawn="1">
            <p:ph type="subTitle" idx="1"/>
          </p:nvPr>
        </p:nvSpPr>
        <p:spPr>
          <a:xfrm>
            <a:off x="755576" y="3559016"/>
            <a:ext cx="5832648" cy="667413"/>
          </a:xfrm>
        </p:spPr>
        <p:txBody>
          <a:bodyPr>
            <a:normAutofit/>
          </a:bodyPr>
          <a:lstStyle>
            <a:lvl1pPr marL="0" indent="0" algn="l">
              <a:spcBef>
                <a:spcPts val="0"/>
              </a:spcBef>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631508"/>
            <a:ext cx="3431836" cy="688403"/>
          </a:xfrm>
          <a:prstGeom prst="rect">
            <a:avLst/>
          </a:prstGeom>
        </p:spPr>
      </p:pic>
    </p:spTree>
    <p:extLst>
      <p:ext uri="{BB962C8B-B14F-4D97-AF65-F5344CB8AC3E}">
        <p14:creationId xmlns:p14="http://schemas.microsoft.com/office/powerpoint/2010/main" val="4832063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26972"/>
            <a:ext cx="1584986" cy="317937"/>
          </a:xfrm>
          <a:prstGeom prst="rect">
            <a:avLst/>
          </a:prstGeom>
        </p:spPr>
      </p:pic>
    </p:spTree>
    <p:extLst>
      <p:ext uri="{BB962C8B-B14F-4D97-AF65-F5344CB8AC3E}">
        <p14:creationId xmlns:p14="http://schemas.microsoft.com/office/powerpoint/2010/main" val="99331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00151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descr="kaarielementti"/>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8243671" cy="3393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432785" y="235340"/>
            <a:ext cx="8243671"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26972"/>
            <a:ext cx="1584986" cy="317937"/>
          </a:xfrm>
          <a:prstGeom prst="rect">
            <a:avLst/>
          </a:prstGeom>
        </p:spPr>
      </p:pic>
    </p:spTree>
    <p:extLst>
      <p:ext uri="{BB962C8B-B14F-4D97-AF65-F5344CB8AC3E}">
        <p14:creationId xmlns:p14="http://schemas.microsoft.com/office/powerpoint/2010/main" val="303782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0667" y="-21804"/>
            <a:ext cx="4582667" cy="516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Rectangle 57" descr="kaarielementti"/>
          <p:cNvSpPr/>
          <p:nvPr userDrawn="1"/>
        </p:nvSpPr>
        <p:spPr>
          <a:xfrm rot="10800000" flipV="1">
            <a:off x="4427983" y="-21804"/>
            <a:ext cx="4714430" cy="5165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Freeform 7" descr="kaarielementti"/>
          <p:cNvSpPr>
            <a:spLocks/>
          </p:cNvSpPr>
          <p:nvPr userDrawn="1"/>
        </p:nvSpPr>
        <p:spPr bwMode="auto">
          <a:xfrm rot="10800000" flipV="1">
            <a:off x="3392894"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Otsikko 1"/>
          <p:cNvSpPr>
            <a:spLocks noGrp="1"/>
          </p:cNvSpPr>
          <p:nvPr userDrawn="1">
            <p:ph type="ctrTitle"/>
          </p:nvPr>
        </p:nvSpPr>
        <p:spPr>
          <a:xfrm>
            <a:off x="366651" y="411510"/>
            <a:ext cx="3485269" cy="2967062"/>
          </a:xfrm>
        </p:spPr>
        <p:txBody>
          <a:bodyPr anchor="b" anchorCtr="0">
            <a:noAutofit/>
          </a:bodyPr>
          <a:lstStyle>
            <a:lvl1pPr algn="l">
              <a:defRPr sz="4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1" name="Alaotsikko 2"/>
          <p:cNvSpPr>
            <a:spLocks noGrp="1"/>
          </p:cNvSpPr>
          <p:nvPr userDrawn="1">
            <p:ph type="subTitle" idx="1"/>
          </p:nvPr>
        </p:nvSpPr>
        <p:spPr>
          <a:xfrm>
            <a:off x="366651" y="3507854"/>
            <a:ext cx="3485270" cy="1512168"/>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53" name="Kuva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2493" y="4348976"/>
            <a:ext cx="3267964" cy="655532"/>
          </a:xfrm>
          <a:prstGeom prst="rect">
            <a:avLst/>
          </a:prstGeom>
        </p:spPr>
      </p:pic>
    </p:spTree>
    <p:extLst>
      <p:ext uri="{BB962C8B-B14F-4D97-AF65-F5344CB8AC3E}">
        <p14:creationId xmlns:p14="http://schemas.microsoft.com/office/powerpoint/2010/main" val="26352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432785" y="235340"/>
            <a:ext cx="8224354"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41205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4371950"/>
          </a:xfrm>
        </p:spPr>
        <p:txBody>
          <a:bodyPr/>
          <a:lstStyle/>
          <a:p>
            <a:pPr lvl="0"/>
            <a:r>
              <a:rPr lang="fi-FI"/>
              <a:t>Muokkaa tekstin perustyylejä</a:t>
            </a:r>
          </a:p>
        </p:txBody>
      </p:sp>
      <p:sp>
        <p:nvSpPr>
          <p:cNvPr id="8" name="Otsikko 7"/>
          <p:cNvSpPr>
            <a:spLocks noGrp="1"/>
          </p:cNvSpPr>
          <p:nvPr>
            <p:ph type="title"/>
          </p:nvPr>
        </p:nvSpPr>
        <p:spPr>
          <a:xfrm>
            <a:off x="432785" y="4371949"/>
            <a:ext cx="4211223" cy="607895"/>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15" name="Content Placeholder 9"/>
          <p:cNvSpPr>
            <a:spLocks noGrp="1"/>
          </p:cNvSpPr>
          <p:nvPr>
            <p:ph idx="13"/>
          </p:nvPr>
        </p:nvSpPr>
        <p:spPr>
          <a:xfrm>
            <a:off x="4860032" y="4518180"/>
            <a:ext cx="4283968" cy="461665"/>
          </a:xfrm>
        </p:spPr>
        <p:txBody>
          <a:bodyPr>
            <a:noAutofit/>
          </a:bodyPr>
          <a:lstStyle/>
          <a:p>
            <a:pPr marL="0" lvl="0" indent="0">
              <a:buNone/>
            </a:pPr>
            <a:r>
              <a:rPr lang="fi-FI" sz="1200"/>
              <a:t>Muokkaa tekstin perustyylejä</a:t>
            </a:r>
          </a:p>
        </p:txBody>
      </p:sp>
    </p:spTree>
    <p:extLst>
      <p:ext uri="{BB962C8B-B14F-4D97-AF65-F5344CB8AC3E}">
        <p14:creationId xmlns:p14="http://schemas.microsoft.com/office/powerpoint/2010/main" val="363994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813272" y="0"/>
            <a:ext cx="6336704" cy="5143500"/>
          </a:xfrm>
        </p:spPr>
        <p:txBody>
          <a:bodyPr/>
          <a:lstStyle/>
          <a:p>
            <a:pPr lvl="0"/>
            <a:r>
              <a:rPr lang="fi-FI"/>
              <a:t>Muokkaa tekstin perustyylejä</a:t>
            </a:r>
          </a:p>
        </p:txBody>
      </p:sp>
      <p:sp>
        <p:nvSpPr>
          <p:cNvPr id="8" name="Otsikko 7"/>
          <p:cNvSpPr>
            <a:spLocks noGrp="1"/>
          </p:cNvSpPr>
          <p:nvPr>
            <p:ph type="title"/>
          </p:nvPr>
        </p:nvSpPr>
        <p:spPr>
          <a:xfrm>
            <a:off x="251521" y="207920"/>
            <a:ext cx="2160240" cy="1427726"/>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6" name="Content Placeholder 9"/>
          <p:cNvSpPr>
            <a:spLocks noGrp="1"/>
          </p:cNvSpPr>
          <p:nvPr>
            <p:ph idx="14"/>
          </p:nvPr>
        </p:nvSpPr>
        <p:spPr>
          <a:xfrm>
            <a:off x="251521" y="1739485"/>
            <a:ext cx="2160240" cy="3240360"/>
          </a:xfrm>
        </p:spPr>
        <p:txBody>
          <a:bodyPr>
            <a:normAutofit/>
          </a:bodyPr>
          <a:lstStyle/>
          <a:p>
            <a:pPr lvl="0"/>
            <a:r>
              <a:rPr lang="fi-FI" sz="1400"/>
              <a:t>Muokkaa tekstin perustyylejä</a:t>
            </a:r>
          </a:p>
          <a:p>
            <a:pPr lvl="1"/>
            <a:r>
              <a:rPr lang="fi-FI" sz="1400"/>
              <a:t>toinen taso</a:t>
            </a:r>
          </a:p>
          <a:p>
            <a:pPr lvl="2"/>
            <a:r>
              <a:rPr lang="fi-FI" sz="1400"/>
              <a:t>kolmas taso</a:t>
            </a:r>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4.11.2022</a:t>
            </a:fld>
            <a:endParaRPr lang="fi-FI" dirty="0"/>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59761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pic>
        <p:nvPicPr>
          <p:cNvPr id="16" name="Kuva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1562"/>
            <a:ext cx="9144000" cy="5143500"/>
          </a:xfrm>
          <a:prstGeom prst="rect">
            <a:avLst/>
          </a:prstGeom>
        </p:spPr>
      </p:pic>
      <p:sp>
        <p:nvSpPr>
          <p:cNvPr id="7" name="Otsikko 1"/>
          <p:cNvSpPr>
            <a:spLocks noGrp="1"/>
          </p:cNvSpPr>
          <p:nvPr userDrawn="1">
            <p:ph type="ctrTitle" hasCustomPrompt="1"/>
          </p:nvPr>
        </p:nvSpPr>
        <p:spPr>
          <a:xfrm>
            <a:off x="4251079" y="1563638"/>
            <a:ext cx="4634027" cy="1687040"/>
          </a:xfrm>
        </p:spPr>
        <p:txBody>
          <a:bodyPr anchor="b" anchorCtr="0">
            <a:noAutofit/>
          </a:bodyPr>
          <a:lstStyle>
            <a:lvl1pPr algn="l">
              <a:defRPr sz="4000">
                <a:solidFill>
                  <a:schemeClr val="tx1"/>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4251079" y="3507853"/>
            <a:ext cx="4595595" cy="1318882"/>
          </a:xfrm>
        </p:spPr>
        <p:txBody>
          <a:bodyPr>
            <a:normAutofit/>
          </a:bodyPr>
          <a:lstStyle>
            <a:lvl1pPr marL="0" indent="0" algn="l">
              <a:spcBef>
                <a:spcPts val="0"/>
              </a:spcBef>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2" name="Kuva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4371950"/>
            <a:ext cx="2832152" cy="568111"/>
          </a:xfrm>
          <a:prstGeom prst="rect">
            <a:avLst/>
          </a:prstGeom>
        </p:spPr>
      </p:pic>
    </p:spTree>
    <p:extLst>
      <p:ext uri="{BB962C8B-B14F-4D97-AF65-F5344CB8AC3E}">
        <p14:creationId xmlns:p14="http://schemas.microsoft.com/office/powerpoint/2010/main" val="374766855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773" r:id="rId1"/>
    <p:sldLayoutId id="2147483776" r:id="rId2"/>
    <p:sldLayoutId id="2147483786" r:id="rId3"/>
    <p:sldLayoutId id="2147483778" r:id="rId4"/>
    <p:sldLayoutId id="2147483789" r:id="rId5"/>
    <p:sldLayoutId id="2147483747" r:id="rId6"/>
    <p:sldLayoutId id="2147483780" r:id="rId7"/>
    <p:sldLayoutId id="2147483781" r:id="rId8"/>
    <p:sldLayoutId id="2147483777" r:id="rId9"/>
  </p:sldLayoutIdLst>
  <p:hf hdr="0" ftr="0"/>
  <p:txStyles>
    <p:title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nnokyla.fi/fi/toimintamalli/asiakasvastaava-toimintamalli-kainuu" TargetMode="External"/><Relationship Id="rId2" Type="http://schemas.openxmlformats.org/officeDocument/2006/relationships/hyperlink" Target="http://www.innokyl&#228;.fi/" TargetMode="External"/><Relationship Id="rId1" Type="http://schemas.openxmlformats.org/officeDocument/2006/relationships/slideLayout" Target="../slideLayouts/slideLayout2.xml"/><Relationship Id="rId5" Type="http://schemas.openxmlformats.org/officeDocument/2006/relationships/hyperlink" Target="https://innokyla.fi/fi/toimintamalli/tyokyvyn-tuen-tiimi-kainuu" TargetMode="External"/><Relationship Id="rId4" Type="http://schemas.openxmlformats.org/officeDocument/2006/relationships/hyperlink" Target="https://innokyla.fi/fi/toimintamalli/tyokyvyn-tuen-palvelukokonaisuus-kainu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OSAKSI –hanke</a:t>
            </a:r>
            <a:br>
              <a:rPr lang="fi-FI" dirty="0"/>
            </a:br>
            <a:r>
              <a:rPr lang="fi-FI" sz="1600" dirty="0"/>
              <a:t>Monialaisuus vahvistamaan asiakkaan työ- ja toimintakykyä</a:t>
            </a:r>
          </a:p>
        </p:txBody>
      </p:sp>
      <p:sp>
        <p:nvSpPr>
          <p:cNvPr id="3" name="Subtitle 2"/>
          <p:cNvSpPr>
            <a:spLocks noGrp="1"/>
          </p:cNvSpPr>
          <p:nvPr>
            <p:ph type="subTitle" idx="1"/>
          </p:nvPr>
        </p:nvSpPr>
        <p:spPr/>
        <p:txBody>
          <a:bodyPr>
            <a:normAutofit/>
          </a:bodyPr>
          <a:lstStyle/>
          <a:p>
            <a:r>
              <a:rPr lang="fi-FI" dirty="0">
                <a:solidFill>
                  <a:schemeClr val="tx1">
                    <a:lumMod val="50000"/>
                    <a:lumOff val="50000"/>
                  </a:schemeClr>
                </a:solidFill>
              </a:rPr>
              <a:t>Kainuun sote</a:t>
            </a:r>
          </a:p>
        </p:txBody>
      </p:sp>
      <p:sp>
        <p:nvSpPr>
          <p:cNvPr id="4" name="Suorakulmio 3"/>
          <p:cNvSpPr/>
          <p:nvPr/>
        </p:nvSpPr>
        <p:spPr>
          <a:xfrm>
            <a:off x="755576" y="4515966"/>
            <a:ext cx="3148557" cy="276999"/>
          </a:xfrm>
          <a:prstGeom prst="rect">
            <a:avLst/>
          </a:prstGeom>
        </p:spPr>
        <p:txBody>
          <a:bodyPr wrap="square">
            <a:spAutoFit/>
          </a:bodyPr>
          <a:lstStyle/>
          <a:p>
            <a:r>
              <a:rPr lang="fi-FI" sz="1200" dirty="0">
                <a:solidFill>
                  <a:schemeClr val="tx1">
                    <a:lumMod val="50000"/>
                    <a:lumOff val="50000"/>
                  </a:schemeClr>
                </a:solidFill>
              </a:rPr>
              <a:t>14.11.2022</a:t>
            </a:r>
            <a:endParaRPr lang="fi-FI" sz="1600" dirty="0">
              <a:solidFill>
                <a:schemeClr val="tx1">
                  <a:lumMod val="50000"/>
                  <a:lumOff val="50000"/>
                </a:schemeClr>
              </a:solidFill>
            </a:endParaRPr>
          </a:p>
        </p:txBody>
      </p:sp>
    </p:spTree>
    <p:extLst>
      <p:ext uri="{BB962C8B-B14F-4D97-AF65-F5344CB8AC3E}">
        <p14:creationId xmlns:p14="http://schemas.microsoft.com/office/powerpoint/2010/main" val="344944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E10AC2B4-CDD3-4A73-BD1F-364390E6F0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627534"/>
            <a:ext cx="6768752" cy="4176241"/>
          </a:xfrm>
          <a:prstGeom prst="rect">
            <a:avLst/>
          </a:prstGeom>
          <a:noFill/>
          <a:ln>
            <a:noFill/>
          </a:ln>
        </p:spPr>
      </p:pic>
    </p:spTree>
    <p:extLst>
      <p:ext uri="{BB962C8B-B14F-4D97-AF65-F5344CB8AC3E}">
        <p14:creationId xmlns:p14="http://schemas.microsoft.com/office/powerpoint/2010/main" val="320885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571DDB5-4354-4508-990B-80493A54BD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85" y="251142"/>
            <a:ext cx="7595599" cy="4480848"/>
          </a:xfrm>
          <a:prstGeom prst="rect">
            <a:avLst/>
          </a:prstGeom>
          <a:noFill/>
          <a:ln>
            <a:noFill/>
          </a:ln>
        </p:spPr>
      </p:pic>
    </p:spTree>
    <p:extLst>
      <p:ext uri="{BB962C8B-B14F-4D97-AF65-F5344CB8AC3E}">
        <p14:creationId xmlns:p14="http://schemas.microsoft.com/office/powerpoint/2010/main" val="24025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32785" y="235340"/>
            <a:ext cx="7739615" cy="680226"/>
          </a:xfrm>
        </p:spPr>
        <p:txBody>
          <a:bodyPr/>
          <a:lstStyle/>
          <a:p>
            <a:r>
              <a:rPr lang="fi-FI" sz="2800" dirty="0"/>
              <a:t>Mittarit, seuranta ja arviointi</a:t>
            </a:r>
          </a:p>
        </p:txBody>
      </p:sp>
      <p:sp>
        <p:nvSpPr>
          <p:cNvPr id="5" name="Sisällön paikkamerkki 4"/>
          <p:cNvSpPr>
            <a:spLocks noGrp="1"/>
          </p:cNvSpPr>
          <p:nvPr>
            <p:ph idx="1"/>
          </p:nvPr>
        </p:nvSpPr>
        <p:spPr>
          <a:xfrm>
            <a:off x="432785" y="1203599"/>
            <a:ext cx="7739615" cy="3600400"/>
          </a:xfrm>
        </p:spPr>
        <p:txBody>
          <a:bodyPr>
            <a:normAutofit lnSpcReduction="10000"/>
          </a:bodyPr>
          <a:lstStyle/>
          <a:p>
            <a:r>
              <a:rPr lang="fi-FI" sz="1800" dirty="0">
                <a:effectLst/>
                <a:latin typeface="Arial" panose="020B0604020202020204" pitchFamily="34" charset="0"/>
                <a:ea typeface="Times New Roman" panose="02020603050405020304" pitchFamily="18" charset="0"/>
              </a:rPr>
              <a:t>Hankkeen toimenpiteiden jatkuvaa seurantaa on tehty </a:t>
            </a:r>
            <a:r>
              <a:rPr lang="fi-FI" sz="1800" dirty="0" err="1">
                <a:effectLst/>
                <a:latin typeface="Arial" panose="020B0604020202020204" pitchFamily="34" charset="0"/>
                <a:ea typeface="Times New Roman" panose="02020603050405020304" pitchFamily="18" charset="0"/>
              </a:rPr>
              <a:t>STM:n</a:t>
            </a:r>
            <a:r>
              <a:rPr lang="fi-FI" sz="1800" dirty="0">
                <a:effectLst/>
                <a:latin typeface="Arial" panose="020B0604020202020204" pitchFamily="34" charset="0"/>
                <a:ea typeface="Times New Roman" panose="02020603050405020304" pitchFamily="18" charset="0"/>
              </a:rPr>
              <a:t> hankeraporttiin 2 kuukauden välein. Lisäksi hankkeen etenemisestä on tehty omaseurantaa ja itsearviointia. Toimenpiteistä on lisäksi raportoitu projektiryhmäläisille sekä ohjausryhmäläisille. </a:t>
            </a:r>
          </a:p>
          <a:p>
            <a:r>
              <a:rPr lang="fi-FI" sz="1800" dirty="0">
                <a:effectLst/>
                <a:latin typeface="Arial" panose="020B0604020202020204" pitchFamily="34" charset="0"/>
                <a:ea typeface="Times New Roman" panose="02020603050405020304" pitchFamily="18" charset="0"/>
              </a:rPr>
              <a:t>Hanke käynnistyi keväällä 2021 hieman aikataulusta myöhässä. Hanke käynnistyi kuitenkin rivakasti ja otti aikataulun kiinni suhteellisen nopeasti. Koronapandemia on haitannut hankkeen etenemistä koko hankeajan. Yhteistyö on muutoin sujunut palveluiden kanssa hyvin. </a:t>
            </a:r>
            <a:endParaRPr lang="fi-FI" sz="1800" dirty="0">
              <a:solidFill>
                <a:srgbClr val="3F3F3F"/>
              </a:solidFill>
              <a:latin typeface="Arial" panose="020B0604020202020204" pitchFamily="34"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Hankkeessa on mallinnettu työ kyvyn tuen palvelukokonaisuus ja -tiimi ja asiakasvastaavamalli. Hyvinvointialueella on pilotoitu monilainen asiakastyötä tekevä työkyvyn tuen tiimi, jonka toimintaa jatketaan HELLÄ -hankkeessa. </a:t>
            </a:r>
            <a:endParaRPr lang="fi-FI" sz="1800" dirty="0">
              <a:solidFill>
                <a:srgbClr val="3F3F3F"/>
              </a:solidFill>
              <a:effectLst/>
              <a:latin typeface="Arial" panose="020B0604020202020204" pitchFamily="34" charset="0"/>
              <a:ea typeface="Times New Roman" panose="02020603050405020304" pitchFamily="18" charset="0"/>
            </a:endParaRPr>
          </a:p>
          <a:p>
            <a:pPr marL="0" indent="0">
              <a:buNone/>
            </a:pPr>
            <a:endParaRPr lang="fi-FI" sz="1400" dirty="0"/>
          </a:p>
        </p:txBody>
      </p:sp>
    </p:spTree>
    <p:extLst>
      <p:ext uri="{BB962C8B-B14F-4D97-AF65-F5344CB8AC3E}">
        <p14:creationId xmlns:p14="http://schemas.microsoft.com/office/powerpoint/2010/main" val="327765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sz="2800" dirty="0"/>
              <a:t>Johtopäätökset ja tärkeimmät opit</a:t>
            </a:r>
          </a:p>
        </p:txBody>
      </p:sp>
      <p:sp>
        <p:nvSpPr>
          <p:cNvPr id="5" name="Sisällön paikkamerkki 4"/>
          <p:cNvSpPr>
            <a:spLocks noGrp="1"/>
          </p:cNvSpPr>
          <p:nvPr>
            <p:ph idx="1"/>
          </p:nvPr>
        </p:nvSpPr>
        <p:spPr>
          <a:xfrm>
            <a:off x="432785" y="1059583"/>
            <a:ext cx="7739615" cy="3744416"/>
          </a:xfrm>
        </p:spPr>
        <p:txBody>
          <a:bodyPr>
            <a:normAutofit/>
          </a:bodyPr>
          <a:lstStyle/>
          <a:p>
            <a:pPr marL="0" indent="0">
              <a:buNone/>
            </a:pPr>
            <a:endParaRPr lang="fi-FI" sz="1800" dirty="0">
              <a:solidFill>
                <a:srgbClr val="3F3F3F"/>
              </a:solidFill>
              <a:effectLst/>
              <a:latin typeface="Arial" panose="020B0604020202020204" pitchFamily="34"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Työkykyasioiden hoitaminen vaatii erityisosaamista ja toimijoiden verkoston tuntemista. Jokainen toimija verkostossa on tärkeä!</a:t>
            </a:r>
          </a:p>
          <a:p>
            <a:r>
              <a:rPr lang="fi-FI" sz="1800" dirty="0">
                <a:effectLst/>
                <a:latin typeface="Arial" panose="020B0604020202020204" pitchFamily="34" charset="0"/>
                <a:ea typeface="Times New Roman" panose="02020603050405020304" pitchFamily="18" charset="0"/>
              </a:rPr>
              <a:t>Osatyökykyisten palveluiden on tärkeää olla helposti saatavilla. Kun työkyvyn tuen tarve tunnistetaan mahdollisimman varhaisessa vaiheessa, eivät asiakkaiden tilanteet pitkity. </a:t>
            </a:r>
          </a:p>
          <a:p>
            <a:r>
              <a:rPr lang="fi-FI" sz="1800" dirty="0">
                <a:effectLst/>
                <a:latin typeface="Arial" panose="020B0604020202020204" pitchFamily="34" charset="0"/>
                <a:ea typeface="Times New Roman" panose="02020603050405020304" pitchFamily="18" charset="0"/>
              </a:rPr>
              <a:t>Tärkeä viesti yhteistyön kehittämisessä on, että ammattilaisten tulee kysyä, ei olettaa asioita asiakkaan näkökulmasta. </a:t>
            </a:r>
          </a:p>
          <a:p>
            <a:r>
              <a:rPr lang="fi-FI" sz="1800" dirty="0">
                <a:effectLst/>
                <a:latin typeface="Arial" panose="020B0604020202020204" pitchFamily="34" charset="0"/>
                <a:ea typeface="Times New Roman" panose="02020603050405020304" pitchFamily="18" charset="0"/>
              </a:rPr>
              <a:t>Asiakassuunnitelman/muistion laatiminen</a:t>
            </a:r>
          </a:p>
        </p:txBody>
      </p:sp>
    </p:spTree>
    <p:extLst>
      <p:ext uri="{BB962C8B-B14F-4D97-AF65-F5344CB8AC3E}">
        <p14:creationId xmlns:p14="http://schemas.microsoft.com/office/powerpoint/2010/main" val="28223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844965D-1D50-47AD-8B15-AABFA29E30FB}"/>
              </a:ext>
            </a:extLst>
          </p:cNvPr>
          <p:cNvSpPr>
            <a:spLocks noGrp="1"/>
          </p:cNvSpPr>
          <p:nvPr>
            <p:ph idx="1"/>
          </p:nvPr>
        </p:nvSpPr>
        <p:spPr>
          <a:xfrm>
            <a:off x="432785" y="1563638"/>
            <a:ext cx="7739615" cy="3456383"/>
          </a:xfrm>
        </p:spPr>
        <p:txBody>
          <a:bodyPr>
            <a:normAutofit/>
          </a:bodyPr>
          <a:lstStyle/>
          <a:p>
            <a:pPr algn="just">
              <a:lnSpc>
                <a:spcPct val="115000"/>
              </a:lnSpc>
              <a:spcBef>
                <a:spcPts val="600"/>
              </a:spcBef>
            </a:pPr>
            <a:r>
              <a:rPr lang="fi-FI" sz="1600" dirty="0">
                <a:effectLst/>
                <a:ea typeface="Times New Roman" panose="02020603050405020304" pitchFamily="18" charset="0"/>
              </a:rPr>
              <a:t>Koordinoivan kuntoutusohjaajan rooli nähtiin hankkeessa tärkeäksi. Koordinoivalla kuntoutusohjaajalla on tuntemusta kuntoutuksen mahdollisuuksista ja sote -toimijoista. On tärkeää, että myös perusterveydenhuolto saa kuntoutuksen ammattilaisen ja tämä huomioidaan ja nähdään tärkeänä myös strategisella tasolla! </a:t>
            </a:r>
          </a:p>
          <a:p>
            <a:r>
              <a:rPr lang="fi-FI" sz="1600" dirty="0">
                <a:effectLst/>
                <a:ea typeface="Times New Roman" panose="02020603050405020304" pitchFamily="18" charset="0"/>
              </a:rPr>
              <a:t>Osatyökykyisissä on työvoimapotentiaalia. Meidän tulee hyödyntää entistä enemmän monialaisen työn mahdollisuuksia ja tunnistaa ja tunnustaa kaikkien ammattilaisten sekä esimerkiksi järjestöjen merkitys työkyvyn tukemisessa! </a:t>
            </a:r>
          </a:p>
          <a:p>
            <a:r>
              <a:rPr lang="fi-FI" sz="1600" dirty="0">
                <a:effectLst/>
                <a:ea typeface="Times New Roman" panose="02020603050405020304" pitchFamily="18" charset="0"/>
              </a:rPr>
              <a:t>Yhteistyössä on voimaa, eikä kukaan kykene yksin tekemään tätä tärkeää työtä.</a:t>
            </a:r>
          </a:p>
          <a:p>
            <a:pPr marL="0" indent="0">
              <a:buNone/>
            </a:pPr>
            <a:endParaRPr lang="fi-FI" dirty="0"/>
          </a:p>
        </p:txBody>
      </p:sp>
      <p:sp>
        <p:nvSpPr>
          <p:cNvPr id="3" name="Otsikko 2">
            <a:extLst>
              <a:ext uri="{FF2B5EF4-FFF2-40B4-BE49-F238E27FC236}">
                <a16:creationId xmlns:a16="http://schemas.microsoft.com/office/drawing/2014/main" id="{45C278C7-726D-4D00-A3A2-EFF2F2258243}"/>
              </a:ext>
            </a:extLst>
          </p:cNvPr>
          <p:cNvSpPr>
            <a:spLocks noGrp="1"/>
          </p:cNvSpPr>
          <p:nvPr>
            <p:ph type="title"/>
          </p:nvPr>
        </p:nvSpPr>
        <p:spPr/>
        <p:txBody>
          <a:bodyPr/>
          <a:lstStyle/>
          <a:p>
            <a:r>
              <a:rPr lang="fi-FI" dirty="0"/>
              <a:t>Johtopäätökset ja tärkeimmät opit</a:t>
            </a:r>
          </a:p>
        </p:txBody>
      </p:sp>
    </p:spTree>
    <p:extLst>
      <p:ext uri="{BB962C8B-B14F-4D97-AF65-F5344CB8AC3E}">
        <p14:creationId xmlns:p14="http://schemas.microsoft.com/office/powerpoint/2010/main" val="2748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sz="2800"/>
              <a:t>Ehdotukset jatkotoimenpiteiksi</a:t>
            </a:r>
            <a:endParaRPr lang="fi-FI" sz="2800" dirty="0"/>
          </a:p>
        </p:txBody>
      </p:sp>
      <p:sp>
        <p:nvSpPr>
          <p:cNvPr id="5" name="Sisällön paikkamerkki 4"/>
          <p:cNvSpPr>
            <a:spLocks noGrp="1"/>
          </p:cNvSpPr>
          <p:nvPr>
            <p:ph idx="1"/>
          </p:nvPr>
        </p:nvSpPr>
        <p:spPr/>
        <p:txBody>
          <a:bodyPr>
            <a:normAutofit/>
          </a:bodyPr>
          <a:lstStyle/>
          <a:p>
            <a:r>
              <a:rPr lang="fi-FI" dirty="0"/>
              <a:t>Työkyvyn tuen ja työllisyyden tuki vaativat jatkuvaa osaamisen vahvistamista, jonka takia säännölliset koulutukset on hyvä suunnitella koulutuskalenteriin</a:t>
            </a:r>
          </a:p>
          <a:p>
            <a:r>
              <a:rPr lang="fi-FI" dirty="0"/>
              <a:t>Työhönvalmennuksen mahdollisuuksia kannattaa jatkossa selvittää myös sote –puolella. Työhönvalmennuksesta saatava hyöty maksaa itsensä takaisin.</a:t>
            </a:r>
          </a:p>
          <a:p>
            <a:r>
              <a:rPr lang="fi-FI" dirty="0"/>
              <a:t>Verkoston yhteistyöpalaverit kannattaa jalkauttaa säännölliseksi toiminnaksi, kuten verkostojen työkyvyn tuen palveluiden esittelyt vaikuttavan toiminnan takaamiseksi</a:t>
            </a:r>
          </a:p>
          <a:p>
            <a:pPr marL="0" indent="0">
              <a:buNone/>
            </a:pPr>
            <a:endParaRPr lang="fi-FI" dirty="0"/>
          </a:p>
        </p:txBody>
      </p:sp>
    </p:spTree>
    <p:extLst>
      <p:ext uri="{BB962C8B-B14F-4D97-AF65-F5344CB8AC3E}">
        <p14:creationId xmlns:p14="http://schemas.microsoft.com/office/powerpoint/2010/main" val="85345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sz="2800" dirty="0"/>
              <a:t>Yhteyshenkilöt ja linkit</a:t>
            </a:r>
          </a:p>
        </p:txBody>
      </p:sp>
      <p:sp>
        <p:nvSpPr>
          <p:cNvPr id="5" name="Sisällön paikkamerkki 4"/>
          <p:cNvSpPr>
            <a:spLocks noGrp="1"/>
          </p:cNvSpPr>
          <p:nvPr>
            <p:ph idx="1"/>
          </p:nvPr>
        </p:nvSpPr>
        <p:spPr/>
        <p:txBody>
          <a:bodyPr/>
          <a:lstStyle/>
          <a:p>
            <a:pPr>
              <a:lnSpc>
                <a:spcPct val="115000"/>
              </a:lnSpc>
              <a:spcBef>
                <a:spcPts val="600"/>
              </a:spcBef>
            </a:pPr>
            <a:r>
              <a:rPr lang="fi-FI" sz="1800" u="sng" dirty="0">
                <a:solidFill>
                  <a:srgbClr val="3F3F3F"/>
                </a:solidFill>
                <a:effectLst/>
                <a:latin typeface="Arial" panose="020B0604020202020204" pitchFamily="34" charset="0"/>
                <a:ea typeface="Times New Roman" panose="02020603050405020304" pitchFamily="18" charset="0"/>
                <a:hlinkClick r:id="rId2"/>
              </a:rPr>
              <a:t>www.innokylä.fi</a:t>
            </a:r>
            <a:r>
              <a:rPr lang="fi-FI" sz="1800" dirty="0">
                <a:solidFill>
                  <a:srgbClr val="3F3F3F"/>
                </a:solidFill>
                <a:effectLst/>
                <a:latin typeface="Arial" panose="020B0604020202020204" pitchFamily="34" charset="0"/>
                <a:ea typeface="Times New Roman" panose="02020603050405020304" pitchFamily="18" charset="0"/>
              </a:rPr>
              <a:t> </a:t>
            </a:r>
          </a:p>
          <a:p>
            <a:pPr>
              <a:lnSpc>
                <a:spcPct val="115000"/>
              </a:lnSpc>
              <a:spcBef>
                <a:spcPts val="600"/>
              </a:spcBef>
            </a:pPr>
            <a:r>
              <a:rPr lang="fi-FI" sz="1800" dirty="0">
                <a:solidFill>
                  <a:srgbClr val="3F3F3F"/>
                </a:solidFill>
                <a:effectLst/>
                <a:latin typeface="Arial" panose="020B0604020202020204" pitchFamily="34" charset="0"/>
                <a:ea typeface="Times New Roman" panose="02020603050405020304" pitchFamily="18" charset="0"/>
              </a:rPr>
              <a:t>Asiakasvastaavamalli Kainuu 2022; </a:t>
            </a:r>
            <a:r>
              <a:rPr lang="fi-FI" sz="1800" u="sng" dirty="0">
                <a:solidFill>
                  <a:srgbClr val="3F3F3F"/>
                </a:solidFill>
                <a:effectLst/>
                <a:latin typeface="Arial" panose="020B0604020202020204" pitchFamily="34" charset="0"/>
                <a:ea typeface="Times New Roman" panose="02020603050405020304" pitchFamily="18" charset="0"/>
                <a:hlinkClick r:id="rId3"/>
              </a:rPr>
              <a:t>https://innokyla.fi/fi/toimintamalli/asiakasvastaava-toimintamalli-kainuu</a:t>
            </a:r>
            <a:endParaRPr lang="fi-FI" sz="1800" dirty="0">
              <a:solidFill>
                <a:srgbClr val="3F3F3F"/>
              </a:solidFill>
              <a:effectLst/>
              <a:latin typeface="Arial" panose="020B0604020202020204" pitchFamily="34" charset="0"/>
              <a:ea typeface="Times New Roman" panose="02020603050405020304" pitchFamily="18" charset="0"/>
            </a:endParaRPr>
          </a:p>
          <a:p>
            <a:pPr>
              <a:lnSpc>
                <a:spcPct val="115000"/>
              </a:lnSpc>
              <a:spcBef>
                <a:spcPts val="600"/>
              </a:spcBef>
            </a:pPr>
            <a:r>
              <a:rPr lang="fi-FI" sz="1800" dirty="0">
                <a:solidFill>
                  <a:srgbClr val="3F3F3F"/>
                </a:solidFill>
                <a:effectLst/>
                <a:latin typeface="Arial" panose="020B0604020202020204" pitchFamily="34" charset="0"/>
                <a:ea typeface="Times New Roman" panose="02020603050405020304" pitchFamily="18" charset="0"/>
              </a:rPr>
              <a:t>Työkyvyn tuen palvelukokonaisuus Kainuu 2022; </a:t>
            </a:r>
            <a:r>
              <a:rPr lang="fi-FI" sz="1800" u="sng" dirty="0">
                <a:solidFill>
                  <a:srgbClr val="3F3F3F"/>
                </a:solidFill>
                <a:effectLst/>
                <a:latin typeface="Arial" panose="020B0604020202020204" pitchFamily="34" charset="0"/>
                <a:ea typeface="Times New Roman" panose="02020603050405020304" pitchFamily="18" charset="0"/>
                <a:hlinkClick r:id="rId4"/>
              </a:rPr>
              <a:t>https://innokyla.fi/fi/toimintamalli/tyokyvyn-tuen-palvelukokonaisuus-kainuu</a:t>
            </a:r>
            <a:r>
              <a:rPr lang="fi-FI" sz="1800" dirty="0">
                <a:solidFill>
                  <a:srgbClr val="3F3F3F"/>
                </a:solidFill>
                <a:effectLst/>
                <a:latin typeface="Arial" panose="020B0604020202020204" pitchFamily="34" charset="0"/>
                <a:ea typeface="Times New Roman" panose="02020603050405020304" pitchFamily="18" charset="0"/>
              </a:rPr>
              <a:t> </a:t>
            </a:r>
          </a:p>
          <a:p>
            <a:pPr>
              <a:lnSpc>
                <a:spcPct val="115000"/>
              </a:lnSpc>
              <a:spcBef>
                <a:spcPts val="600"/>
              </a:spcBef>
            </a:pPr>
            <a:r>
              <a:rPr lang="fi-FI" sz="1800" dirty="0">
                <a:solidFill>
                  <a:srgbClr val="3F3F3F"/>
                </a:solidFill>
                <a:effectLst/>
                <a:latin typeface="Arial" panose="020B0604020202020204" pitchFamily="34" charset="0"/>
                <a:ea typeface="Times New Roman" panose="02020603050405020304" pitchFamily="18" charset="0"/>
              </a:rPr>
              <a:t>Työkyvyn tuen tiimi Kainuu 2022; </a:t>
            </a:r>
            <a:r>
              <a:rPr lang="fi-FI" sz="1800" u="sng" dirty="0">
                <a:solidFill>
                  <a:srgbClr val="3F3F3F"/>
                </a:solidFill>
                <a:effectLst/>
                <a:latin typeface="Arial" panose="020B0604020202020204" pitchFamily="34" charset="0"/>
                <a:ea typeface="Times New Roman" panose="02020603050405020304" pitchFamily="18" charset="0"/>
                <a:hlinkClick r:id="rId5"/>
              </a:rPr>
              <a:t>https://innokyla.fi/fi/toimintamalli/tyokyvyn-tuen-tiimi-kainuu</a:t>
            </a:r>
            <a:endParaRPr lang="fi-FI" sz="1800" dirty="0">
              <a:solidFill>
                <a:srgbClr val="3F3F3F"/>
              </a:solidFill>
              <a:effectLst/>
              <a:latin typeface="Arial" panose="020B0604020202020204" pitchFamily="34" charset="0"/>
              <a:ea typeface="Times New Roman" panose="02020603050405020304" pitchFamily="18" charset="0"/>
            </a:endParaRPr>
          </a:p>
          <a:p>
            <a:pPr>
              <a:lnSpc>
                <a:spcPct val="115000"/>
              </a:lnSpc>
              <a:spcBef>
                <a:spcPts val="600"/>
              </a:spcBef>
            </a:pPr>
            <a:r>
              <a:rPr lang="fi-FI" sz="1800" dirty="0">
                <a:solidFill>
                  <a:srgbClr val="3F3F3F"/>
                </a:solidFill>
                <a:effectLst/>
                <a:latin typeface="Arial" panose="020B0604020202020204" pitchFamily="34" charset="0"/>
                <a:ea typeface="Times New Roman" panose="02020603050405020304" pitchFamily="18" charset="0"/>
              </a:rPr>
              <a:t> www.sote.kainuu.fi</a:t>
            </a:r>
          </a:p>
          <a:p>
            <a:pPr marL="0" indent="0">
              <a:buNone/>
            </a:pPr>
            <a:endParaRPr lang="fi-FI" dirty="0"/>
          </a:p>
        </p:txBody>
      </p:sp>
    </p:spTree>
    <p:extLst>
      <p:ext uri="{BB962C8B-B14F-4D97-AF65-F5344CB8AC3E}">
        <p14:creationId xmlns:p14="http://schemas.microsoft.com/office/powerpoint/2010/main" val="114861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ctrTitle"/>
          </p:nvPr>
        </p:nvSpPr>
        <p:spPr/>
        <p:txBody>
          <a:bodyPr/>
          <a:lstStyle/>
          <a:p>
            <a:r>
              <a:rPr lang="fi-FI" dirty="0"/>
              <a:t>Kiitos!</a:t>
            </a:r>
          </a:p>
        </p:txBody>
      </p:sp>
      <p:sp>
        <p:nvSpPr>
          <p:cNvPr id="9" name="Alaotsikko 8"/>
          <p:cNvSpPr>
            <a:spLocks noGrp="1"/>
          </p:cNvSpPr>
          <p:nvPr>
            <p:ph type="subTitle" idx="1"/>
          </p:nvPr>
        </p:nvSpPr>
        <p:spPr/>
        <p:txBody>
          <a:bodyPr/>
          <a:lstStyle/>
          <a:p>
            <a:r>
              <a:rPr lang="fi-FI" dirty="0"/>
              <a:t>Yhteistyössä on voimaa!</a:t>
            </a:r>
          </a:p>
        </p:txBody>
      </p:sp>
    </p:spTree>
    <p:extLst>
      <p:ext uri="{BB962C8B-B14F-4D97-AF65-F5344CB8AC3E}">
        <p14:creationId xmlns:p14="http://schemas.microsoft.com/office/powerpoint/2010/main" val="269051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B4B42C5-8C9E-4D9B-932F-A1FD436B62A2}"/>
              </a:ext>
            </a:extLst>
          </p:cNvPr>
          <p:cNvSpPr>
            <a:spLocks noGrp="1"/>
          </p:cNvSpPr>
          <p:nvPr>
            <p:ph idx="1"/>
          </p:nvPr>
        </p:nvSpPr>
        <p:spPr/>
        <p:txBody>
          <a:bodyPr>
            <a:normAutofit lnSpcReduction="10000"/>
          </a:bodyPr>
          <a:lstStyle/>
          <a:p>
            <a:r>
              <a:rPr lang="fi-FI" sz="1800" dirty="0">
                <a:effectLst/>
                <a:latin typeface="Arial" panose="020B0604020202020204" pitchFamily="34" charset="0"/>
                <a:ea typeface="Times New Roman" panose="02020603050405020304" pitchFamily="18" charset="0"/>
              </a:rPr>
              <a:t>Verkostoajattelun omaksuminen on oleellista sosiaali- ja terveyspalvelujen muutoksessa. Tulevaisuuden palveluja kehitetään ja rakennetaan organisaatioiden rajat ylittävästi eri asiantuntijoiden osaamisella ja yhdessä tekemisellä. </a:t>
            </a:r>
          </a:p>
          <a:p>
            <a:r>
              <a:rPr lang="fi-FI" sz="1800" dirty="0">
                <a:solidFill>
                  <a:srgbClr val="000000"/>
                </a:solidFill>
                <a:effectLst/>
                <a:latin typeface="Arial" panose="020B0604020202020204" pitchFamily="34" charset="0"/>
                <a:ea typeface="Times New Roman" panose="02020603050405020304" pitchFamily="18" charset="0"/>
              </a:rPr>
              <a:t>Osatyökykyisten palveluiden pitkät odotusajat ovat riskejä, joiden aikana sosiaaliset, taloudelliset, fyysiset ja psyykkiset huolen aiheet saattavat kasvaa suhteettomiin mittoihin aiheutta­en pitkäkestoisia ja taloudellisesti kalliita seurauksia. </a:t>
            </a:r>
          </a:p>
          <a:p>
            <a:r>
              <a:rPr lang="fi-FI" sz="1800" dirty="0">
                <a:effectLst/>
                <a:latin typeface="Arial" panose="020B0604020202020204" pitchFamily="34" charset="0"/>
                <a:ea typeface="Times New Roman" panose="02020603050405020304" pitchFamily="18" charset="0"/>
              </a:rPr>
              <a:t>Työttömille kuuluu työkyvyn tuen palvelut siinä missä työssä käyvillekin. Tähän kokonaisvaltaiseen ja systeemiseen ymmärrykseen vaaditaan kaikkien yhteistä tahtotilaa ja asennetta!</a:t>
            </a:r>
          </a:p>
          <a:p>
            <a:endParaRPr lang="fi-FI" sz="1800" dirty="0">
              <a:solidFill>
                <a:srgbClr val="3F3F3F"/>
              </a:solidFill>
              <a:effectLst/>
              <a:latin typeface="Arial" panose="020B0604020202020204" pitchFamily="34" charset="0"/>
              <a:ea typeface="Times New Roman" panose="02020603050405020304" pitchFamily="18" charset="0"/>
            </a:endParaRPr>
          </a:p>
          <a:p>
            <a:endParaRPr lang="fi-FI" dirty="0"/>
          </a:p>
        </p:txBody>
      </p:sp>
      <p:sp>
        <p:nvSpPr>
          <p:cNvPr id="3" name="Otsikko 2">
            <a:extLst>
              <a:ext uri="{FF2B5EF4-FFF2-40B4-BE49-F238E27FC236}">
                <a16:creationId xmlns:a16="http://schemas.microsoft.com/office/drawing/2014/main" id="{30EF3F32-566A-4493-AE2C-2DB75D08E374}"/>
              </a:ext>
            </a:extLst>
          </p:cNvPr>
          <p:cNvSpPr>
            <a:spLocks noGrp="1"/>
          </p:cNvSpPr>
          <p:nvPr>
            <p:ph type="title"/>
          </p:nvPr>
        </p:nvSpPr>
        <p:spPr/>
        <p:txBody>
          <a:bodyPr/>
          <a:lstStyle/>
          <a:p>
            <a:r>
              <a:rPr lang="fi-FI" dirty="0"/>
              <a:t>JOHDANTO</a:t>
            </a:r>
          </a:p>
        </p:txBody>
      </p:sp>
    </p:spTree>
    <p:extLst>
      <p:ext uri="{BB962C8B-B14F-4D97-AF65-F5344CB8AC3E}">
        <p14:creationId xmlns:p14="http://schemas.microsoft.com/office/powerpoint/2010/main" val="170216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32785" y="235340"/>
            <a:ext cx="7739615" cy="752234"/>
          </a:xfrm>
        </p:spPr>
        <p:txBody>
          <a:bodyPr/>
          <a:lstStyle/>
          <a:p>
            <a:r>
              <a:rPr lang="fi-FI" dirty="0"/>
              <a:t>Hankkeen tausta:</a:t>
            </a:r>
          </a:p>
        </p:txBody>
      </p:sp>
      <p:sp>
        <p:nvSpPr>
          <p:cNvPr id="5" name="Sisällön paikkamerkki 4"/>
          <p:cNvSpPr>
            <a:spLocks noGrp="1"/>
          </p:cNvSpPr>
          <p:nvPr>
            <p:ph idx="1"/>
          </p:nvPr>
        </p:nvSpPr>
        <p:spPr>
          <a:xfrm>
            <a:off x="432785" y="1059583"/>
            <a:ext cx="7739615" cy="3744416"/>
          </a:xfrm>
        </p:spPr>
        <p:txBody>
          <a:bodyPr>
            <a:normAutofit/>
          </a:bodyPr>
          <a:lstStyle/>
          <a:p>
            <a:r>
              <a:rPr lang="fi-FI" sz="1800" dirty="0">
                <a:effectLst/>
                <a:latin typeface="Arial" panose="020B0604020202020204" pitchFamily="34" charset="0"/>
                <a:ea typeface="Times New Roman" panose="02020603050405020304" pitchFamily="18" charset="0"/>
              </a:rPr>
              <a:t>Vaikka Kainuun alueen työllisyys on parantunut viime vuosina, tulee siinä esille rakenteellisen työllisyyden ja työttömyyden vinoumia. Työ ei aina kohtaa työnhakijoita. </a:t>
            </a:r>
          </a:p>
          <a:p>
            <a:r>
              <a:rPr lang="fi-FI" sz="1800" dirty="0">
                <a:effectLst/>
                <a:latin typeface="Arial" panose="020B0604020202020204" pitchFamily="34" charset="0"/>
                <a:ea typeface="Times New Roman" panose="02020603050405020304" pitchFamily="18" charset="0"/>
              </a:rPr>
              <a:t>Haasteina Kainuussa on, että väestö vähenee reilut 12 % vuoteen 2030 mennessä ja säilyy iäkkäänä. Väestön sairastavuus on maan neljänneksi suurinta ja kuntakohtaiset erot ovat suuria. Työkyvyttömyyseläkettä saavien osuus väestöstä on maan suurin ja väestöllinen huoltosuhde on maan neljänneksi suurin.</a:t>
            </a:r>
            <a:endParaRPr lang="fi-FI" sz="1800" dirty="0">
              <a:solidFill>
                <a:srgbClr val="3F3F3F"/>
              </a:solidFill>
              <a:effectLst/>
              <a:latin typeface="Arial" panose="020B0604020202020204" pitchFamily="34" charset="0"/>
              <a:ea typeface="Times New Roman" panose="02020603050405020304" pitchFamily="18" charset="0"/>
            </a:endParaRPr>
          </a:p>
          <a:p>
            <a:r>
              <a:rPr lang="fi-FI" sz="1800" dirty="0">
                <a:latin typeface="Arial" panose="020B0604020202020204" pitchFamily="34" charset="0"/>
                <a:ea typeface="Times New Roman" panose="02020603050405020304" pitchFamily="18" charset="0"/>
              </a:rPr>
              <a:t>I</a:t>
            </a:r>
            <a:r>
              <a:rPr lang="fi-FI" sz="1800" dirty="0">
                <a:effectLst/>
                <a:latin typeface="Arial" panose="020B0604020202020204" pitchFamily="34" charset="0"/>
                <a:ea typeface="Times New Roman" panose="02020603050405020304" pitchFamily="18" charset="0"/>
              </a:rPr>
              <a:t>nhimillisen näkökulman lisäksi yksi syrjäytynyt nuori maksaa 1,2 miljoonaa, eikä meillä ole varaa menettää yhtään potentiaalista työntekijää! </a:t>
            </a:r>
          </a:p>
          <a:p>
            <a:endParaRPr lang="fi-FI" dirty="0"/>
          </a:p>
        </p:txBody>
      </p:sp>
    </p:spTree>
    <p:extLst>
      <p:ext uri="{BB962C8B-B14F-4D97-AF65-F5344CB8AC3E}">
        <p14:creationId xmlns:p14="http://schemas.microsoft.com/office/powerpoint/2010/main" val="151924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32785" y="235340"/>
            <a:ext cx="7739615" cy="752234"/>
          </a:xfrm>
        </p:spPr>
        <p:txBody>
          <a:bodyPr/>
          <a:lstStyle/>
          <a:p>
            <a:r>
              <a:rPr lang="fi-FI" sz="2800" dirty="0"/>
              <a:t>Hankkeen tavoitteet</a:t>
            </a:r>
          </a:p>
        </p:txBody>
      </p:sp>
      <p:sp>
        <p:nvSpPr>
          <p:cNvPr id="5" name="Sisällön paikkamerkki 4"/>
          <p:cNvSpPr>
            <a:spLocks noGrp="1"/>
          </p:cNvSpPr>
          <p:nvPr>
            <p:ph idx="1"/>
          </p:nvPr>
        </p:nvSpPr>
        <p:spPr>
          <a:xfrm>
            <a:off x="432785" y="1140633"/>
            <a:ext cx="7739615" cy="3816425"/>
          </a:xfrm>
        </p:spPr>
        <p:txBody>
          <a:bodyPr>
            <a:normAutofit fontScale="62500" lnSpcReduction="20000"/>
          </a:bodyPr>
          <a:lstStyle/>
          <a:p>
            <a:pPr marL="0" indent="0">
              <a:buNone/>
            </a:pPr>
            <a:r>
              <a:rPr lang="fi-FI" sz="1800" dirty="0">
                <a:solidFill>
                  <a:srgbClr val="000000"/>
                </a:solidFill>
                <a:effectLst/>
                <a:latin typeface="Arial" panose="020B0604020202020204" pitchFamily="34" charset="0"/>
                <a:ea typeface="Times New Roman" panose="02020603050405020304" pitchFamily="18" charset="0"/>
              </a:rPr>
              <a:t>Kainuun hankkeessa toteutettiin Työkykyohjelman toimenpidekokonaisuutta 1. työkyvyn tuen liittäminen osaksi tulevaisuuden sosiaali- ja terveyskeskusta. Hankkeen hyötytavoitteena oli parantaa sosiaali- ja terveydenhuollon palvelujen saatavuutta, oikea-aikaisuutta ja jatkuvuutta, laatua ja vaikuttavuutta sekä palvelujen yhteen toimivuutta. </a:t>
            </a:r>
          </a:p>
          <a:p>
            <a:pPr marL="0" indent="0">
              <a:buNone/>
            </a:pPr>
            <a:r>
              <a:rPr lang="fi-FI" sz="1800" dirty="0">
                <a:solidFill>
                  <a:srgbClr val="000000"/>
                </a:solidFill>
                <a:effectLst/>
                <a:latin typeface="Arial" panose="020B0604020202020204" pitchFamily="34" charset="0"/>
                <a:ea typeface="Times New Roman" panose="02020603050405020304" pitchFamily="18" charset="0"/>
              </a:rPr>
              <a:t>Tavoitteena oli,</a:t>
            </a:r>
            <a:endParaRPr lang="fi-FI" sz="1800" dirty="0">
              <a:solidFill>
                <a:srgbClr val="000000"/>
              </a:solidFill>
              <a:effectLst/>
              <a:latin typeface="Calibri" panose="020F0502020204030204" pitchFamily="34" charset="0"/>
              <a:ea typeface="Times New Roman" panose="02020603050405020304" pitchFamily="18" charset="0"/>
            </a:endParaRPr>
          </a:p>
          <a:p>
            <a:pPr marL="0" indent="0" algn="just">
              <a:spcAft>
                <a:spcPts val="990"/>
              </a:spcAft>
              <a:buNone/>
            </a:pPr>
            <a:r>
              <a:rPr lang="fi-FI" sz="1800" dirty="0">
                <a:solidFill>
                  <a:srgbClr val="000000"/>
                </a:solidFill>
                <a:effectLst/>
                <a:latin typeface="Arial" panose="020B0604020202020204" pitchFamily="34" charset="0"/>
                <a:ea typeface="Times New Roman" panose="02020603050405020304" pitchFamily="18" charset="0"/>
              </a:rPr>
              <a:t>1. Jatkokehittää asiakaslähtöistä, systeemistä ja tapauskohtaista työskentelymallia asiakkaiden työ- ja toimintakyvyn tuen palvelutarpeisiin vastaamiseksi monialaisilla, integroiduilla palveluilla (</a:t>
            </a:r>
            <a:r>
              <a:rPr lang="fi-FI" sz="1800" dirty="0" err="1">
                <a:solidFill>
                  <a:srgbClr val="000000"/>
                </a:solidFill>
                <a:effectLst/>
                <a:latin typeface="Arial" panose="020B0604020202020204" pitchFamily="34" charset="0"/>
                <a:ea typeface="Times New Roman" panose="02020603050405020304" pitchFamily="18" charset="0"/>
              </a:rPr>
              <a:t>sos-pht-esh</a:t>
            </a:r>
            <a:r>
              <a:rPr lang="fi-FI" sz="1800" dirty="0">
                <a:solidFill>
                  <a:srgbClr val="000000"/>
                </a:solidFill>
                <a:effectLst/>
                <a:latin typeface="Arial" panose="020B0604020202020204" pitchFamily="34" charset="0"/>
                <a:ea typeface="Times New Roman" panose="02020603050405020304" pitchFamily="18" charset="0"/>
              </a:rPr>
              <a:t>) osana tulevaisuuden sosiaali- ja terveyskeskustoimintaa </a:t>
            </a:r>
            <a:endParaRPr lang="fi-FI" sz="1800" dirty="0">
              <a:solidFill>
                <a:srgbClr val="000000"/>
              </a:solidFill>
              <a:effectLst/>
              <a:latin typeface="Calibri" panose="020F0502020204030204" pitchFamily="34" charset="0"/>
              <a:ea typeface="Times New Roman" panose="02020603050405020304" pitchFamily="18" charset="0"/>
            </a:endParaRPr>
          </a:p>
          <a:p>
            <a:pPr marL="0" indent="0" algn="just">
              <a:buNone/>
            </a:pPr>
            <a:r>
              <a:rPr lang="fi-FI" sz="1800" dirty="0">
                <a:solidFill>
                  <a:srgbClr val="000000"/>
                </a:solidFill>
                <a:effectLst/>
                <a:latin typeface="Arial" panose="020B0604020202020204" pitchFamily="34" charset="0"/>
                <a:ea typeface="Times New Roman" panose="02020603050405020304" pitchFamily="18" charset="0"/>
              </a:rPr>
              <a:t>2. Asiakkaiden työ- ja toimintakyvyn vahvistaminen; työttömien osatyökykyisten sosiaali- ja terveydenhuollon asiakkaiden työ- ja toimintakyvyn parempi tunnistaminen sekä vaikuttavamman ja paremmin kohdistuvan tuen ja palvelujen toteutuminen sekä yhtenäisemmät palvelupolut Kainuun sotessa. </a:t>
            </a:r>
            <a:endParaRPr lang="fi-FI" sz="1800" dirty="0">
              <a:solidFill>
                <a:srgbClr val="000000"/>
              </a:solidFill>
              <a:effectLst/>
              <a:latin typeface="Calibri" panose="020F0502020204030204" pitchFamily="34" charset="0"/>
              <a:ea typeface="Times New Roman" panose="02020603050405020304" pitchFamily="18" charset="0"/>
            </a:endParaRPr>
          </a:p>
          <a:p>
            <a:pPr marL="0" indent="0" algn="just">
              <a:spcAft>
                <a:spcPts val="990"/>
              </a:spcAft>
              <a:buNone/>
            </a:pPr>
            <a:r>
              <a:rPr lang="fi-FI" sz="1800" dirty="0">
                <a:solidFill>
                  <a:srgbClr val="000000"/>
                </a:solidFill>
                <a:effectLst/>
                <a:latin typeface="Arial" panose="020B0604020202020204" pitchFamily="34" charset="0"/>
                <a:ea typeface="Times New Roman" panose="02020603050405020304" pitchFamily="18" charset="0"/>
              </a:rPr>
              <a:t>3. Asiakkaiden terveyden ja hyvinvoinnin edistämisen tukeminen; tuottaa parempaa ymmärrystä asiakkaiden yksilöllisistä tuen tarpeista sekä vähentää väestöllistä eriarvoisuutta</a:t>
            </a:r>
          </a:p>
          <a:p>
            <a:pPr marL="0" indent="0" algn="just">
              <a:spcAft>
                <a:spcPts val="990"/>
              </a:spcAft>
              <a:buNone/>
            </a:pPr>
            <a:r>
              <a:rPr lang="fi-FI" sz="1800" dirty="0">
                <a:solidFill>
                  <a:srgbClr val="000000"/>
                </a:solidFill>
                <a:effectLst/>
                <a:latin typeface="Arial" panose="020B0604020202020204" pitchFamily="34" charset="0"/>
                <a:ea typeface="Times New Roman" panose="02020603050405020304" pitchFamily="18" charset="0"/>
              </a:rPr>
              <a:t>4. Lisätä sosiaali- ja terveydenhuollon henkilöstön osaamista erilaisista työ- ja toimintakykyyn sekä tuetun työllistämisen menetelmiin ja malleihin liittyvistä asioista.  </a:t>
            </a:r>
            <a:endParaRPr lang="fi-FI" sz="1800" dirty="0">
              <a:solidFill>
                <a:srgbClr val="000000"/>
              </a:solidFill>
              <a:effectLst/>
              <a:latin typeface="Calibri" panose="020F0502020204030204" pitchFamily="34" charset="0"/>
              <a:ea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35354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sz="2800" dirty="0"/>
              <a:t>Toimenpiteet</a:t>
            </a:r>
          </a:p>
        </p:txBody>
      </p:sp>
      <p:sp>
        <p:nvSpPr>
          <p:cNvPr id="5" name="Sisällön paikkamerkki 4"/>
          <p:cNvSpPr>
            <a:spLocks noGrp="1"/>
          </p:cNvSpPr>
          <p:nvPr>
            <p:ph idx="1"/>
          </p:nvPr>
        </p:nvSpPr>
        <p:spPr/>
        <p:txBody>
          <a:bodyPr/>
          <a:lstStyle/>
          <a:p>
            <a:r>
              <a:rPr lang="fi-FI" sz="1800" spc="40" dirty="0">
                <a:solidFill>
                  <a:srgbClr val="000000"/>
                </a:solidFill>
                <a:effectLst/>
                <a:latin typeface="Arial" panose="020B0604020202020204" pitchFamily="34" charset="0"/>
                <a:ea typeface="Times New Roman" panose="02020603050405020304" pitchFamily="18" charset="0"/>
              </a:rPr>
              <a:t>Työkyvyn tuen palvelukokonaisuuden yhteisiä toimintamalleja on kehitetty yhdessä verkostojen kanssa ja etsitty uudenlaisia toimintatapoja erityisesti matalamman kynnyksen yhteydenottoihin</a:t>
            </a:r>
          </a:p>
          <a:p>
            <a:r>
              <a:rPr lang="fi-FI" sz="1800" spc="40" dirty="0">
                <a:solidFill>
                  <a:srgbClr val="000000"/>
                </a:solidFill>
                <a:latin typeface="Arial" panose="020B0604020202020204" pitchFamily="34" charset="0"/>
              </a:rPr>
              <a:t>Mallinnettu asiakasvastaavamalli, työkyvyn tuen palvelukokonaisuus sekä työkyvyn tuen tiimi</a:t>
            </a:r>
          </a:p>
          <a:p>
            <a:r>
              <a:rPr lang="fi-FI" sz="1800" spc="40" dirty="0">
                <a:solidFill>
                  <a:srgbClr val="000000"/>
                </a:solidFill>
                <a:latin typeface="Arial" panose="020B0604020202020204" pitchFamily="34" charset="0"/>
              </a:rPr>
              <a:t>Pilotoitu työkyvyn tuen tiimin toimintaa sekä koordinoivan kuntoutusohjaajan roolia perusterveydenhuollossa yhteistyössä HELLÄ –hankkeen koordinoivan kuntoutusohjaajan kanssa</a:t>
            </a:r>
            <a:endParaRPr lang="fi-FI" dirty="0"/>
          </a:p>
        </p:txBody>
      </p:sp>
    </p:spTree>
    <p:extLst>
      <p:ext uri="{BB962C8B-B14F-4D97-AF65-F5344CB8AC3E}">
        <p14:creationId xmlns:p14="http://schemas.microsoft.com/office/powerpoint/2010/main" val="280659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1505E14-4570-435D-A530-FA43862B8A5D}"/>
              </a:ext>
            </a:extLst>
          </p:cNvPr>
          <p:cNvSpPr>
            <a:spLocks noGrp="1"/>
          </p:cNvSpPr>
          <p:nvPr>
            <p:ph idx="1"/>
          </p:nvPr>
        </p:nvSpPr>
        <p:spPr>
          <a:xfrm>
            <a:off x="432785" y="1275605"/>
            <a:ext cx="7739615" cy="3528393"/>
          </a:xfrm>
        </p:spPr>
        <p:txBody>
          <a:bodyPr>
            <a:normAutofit/>
          </a:bodyPr>
          <a:lstStyle/>
          <a:p>
            <a:pPr>
              <a:spcAft>
                <a:spcPts val="990"/>
              </a:spcAft>
            </a:pPr>
            <a:r>
              <a:rPr lang="fi-FI" sz="1800" spc="40" dirty="0">
                <a:solidFill>
                  <a:srgbClr val="000000"/>
                </a:solidFill>
                <a:latin typeface="Arial" panose="020B0604020202020204" pitchFamily="34" charset="0"/>
                <a:ea typeface="Times New Roman" panose="02020603050405020304" pitchFamily="18" charset="0"/>
              </a:rPr>
              <a:t>Osaamisen vahvistamiseksi pidetty koulutuksia</a:t>
            </a:r>
            <a:r>
              <a:rPr lang="fi-FI" sz="1800" spc="40" dirty="0">
                <a:solidFill>
                  <a:srgbClr val="000000"/>
                </a:solidFill>
                <a:effectLst/>
                <a:latin typeface="Arial" panose="020B0604020202020204" pitchFamily="34" charset="0"/>
                <a:ea typeface="Times New Roman" panose="02020603050405020304" pitchFamily="18" charset="0"/>
              </a:rPr>
              <a:t> </a:t>
            </a:r>
          </a:p>
          <a:p>
            <a:pPr>
              <a:spcAft>
                <a:spcPts val="990"/>
              </a:spcAft>
            </a:pPr>
            <a:r>
              <a:rPr lang="fi-FI" sz="1800" dirty="0">
                <a:solidFill>
                  <a:srgbClr val="000000"/>
                </a:solidFill>
                <a:latin typeface="Arial" panose="020B0604020202020204" pitchFamily="34" charset="0"/>
                <a:ea typeface="Times New Roman" panose="02020603050405020304" pitchFamily="18" charset="0"/>
              </a:rPr>
              <a:t>Vahvistettu asiakasosallisuutta k</a:t>
            </a:r>
            <a:r>
              <a:rPr lang="fi-FI" sz="1800" dirty="0">
                <a:solidFill>
                  <a:srgbClr val="000000"/>
                </a:solidFill>
                <a:effectLst/>
                <a:latin typeface="Arial" panose="020B0604020202020204" pitchFamily="34" charset="0"/>
                <a:ea typeface="Times New Roman" panose="02020603050405020304" pitchFamily="18" charset="0"/>
              </a:rPr>
              <a:t>ehittäjäasiakkaiden ja asiakasraatien kautta </a:t>
            </a:r>
            <a:endParaRPr lang="fi-FI" sz="1800" dirty="0">
              <a:solidFill>
                <a:srgbClr val="000000"/>
              </a:solidFill>
              <a:effectLst/>
              <a:latin typeface="Calibri" panose="020F0502020204030204" pitchFamily="34" charset="0"/>
              <a:ea typeface="Times New Roman" panose="02020603050405020304" pitchFamily="18" charset="0"/>
            </a:endParaRPr>
          </a:p>
          <a:p>
            <a:pPr>
              <a:spcAft>
                <a:spcPts val="990"/>
              </a:spcAft>
            </a:pPr>
            <a:r>
              <a:rPr lang="fi-FI" sz="1800" dirty="0">
                <a:solidFill>
                  <a:srgbClr val="000000"/>
                </a:solidFill>
                <a:effectLst/>
                <a:latin typeface="Arial" panose="020B0604020202020204" pitchFamily="34" charset="0"/>
                <a:ea typeface="Times New Roman" panose="02020603050405020304" pitchFamily="18" charset="0"/>
              </a:rPr>
              <a:t>Selvitetty tuetun työllistämisen mallien edellytyksiä Kainuun sotessa </a:t>
            </a:r>
          </a:p>
          <a:p>
            <a:pPr>
              <a:spcAft>
                <a:spcPts val="990"/>
              </a:spcAft>
            </a:pPr>
            <a:endParaRPr lang="fi-FI" sz="1800" dirty="0">
              <a:solidFill>
                <a:srgbClr val="000000"/>
              </a:solidFill>
              <a:effectLst/>
              <a:latin typeface="Calibri" panose="020F0502020204030204" pitchFamily="34" charset="0"/>
              <a:ea typeface="Times New Roman" panose="02020603050405020304" pitchFamily="18" charset="0"/>
            </a:endParaRPr>
          </a:p>
          <a:p>
            <a:pPr marL="0" indent="0">
              <a:buNone/>
            </a:pPr>
            <a:endParaRPr lang="fi-FI" dirty="0"/>
          </a:p>
        </p:txBody>
      </p:sp>
      <p:sp>
        <p:nvSpPr>
          <p:cNvPr id="3" name="Otsikko 2">
            <a:extLst>
              <a:ext uri="{FF2B5EF4-FFF2-40B4-BE49-F238E27FC236}">
                <a16:creationId xmlns:a16="http://schemas.microsoft.com/office/drawing/2014/main" id="{75F808A5-2136-4D22-824E-14B46B726959}"/>
              </a:ext>
            </a:extLst>
          </p:cNvPr>
          <p:cNvSpPr>
            <a:spLocks noGrp="1"/>
          </p:cNvSpPr>
          <p:nvPr>
            <p:ph type="title"/>
          </p:nvPr>
        </p:nvSpPr>
        <p:spPr>
          <a:xfrm>
            <a:off x="432785" y="411509"/>
            <a:ext cx="7739615" cy="504057"/>
          </a:xfrm>
        </p:spPr>
        <p:txBody>
          <a:bodyPr/>
          <a:lstStyle/>
          <a:p>
            <a:br>
              <a:rPr lang="fi-FI" sz="3200" dirty="0">
                <a:solidFill>
                  <a:srgbClr val="000000"/>
                </a:solidFill>
                <a:effectLst/>
                <a:latin typeface="Arial" panose="020B0604020202020204" pitchFamily="34" charset="0"/>
                <a:ea typeface="Times New Roman" panose="02020603050405020304" pitchFamily="18" charset="0"/>
              </a:rPr>
            </a:br>
            <a:r>
              <a:rPr lang="fi-FI" sz="3200" dirty="0">
                <a:solidFill>
                  <a:srgbClr val="000000"/>
                </a:solidFill>
                <a:effectLst/>
                <a:latin typeface="Arial" panose="020B0604020202020204" pitchFamily="34" charset="0"/>
                <a:ea typeface="Times New Roman" panose="02020603050405020304" pitchFamily="18" charset="0"/>
              </a:rPr>
              <a:t>T</a:t>
            </a:r>
            <a:r>
              <a:rPr lang="fi-FI" dirty="0">
                <a:solidFill>
                  <a:srgbClr val="000000"/>
                </a:solidFill>
                <a:latin typeface="Arial" panose="020B0604020202020204" pitchFamily="34" charset="0"/>
                <a:ea typeface="Times New Roman" panose="02020603050405020304" pitchFamily="18" charset="0"/>
              </a:rPr>
              <a:t>oimenpiteet</a:t>
            </a:r>
            <a:r>
              <a:rPr lang="fi-FI" sz="3200" dirty="0">
                <a:solidFill>
                  <a:srgbClr val="000000"/>
                </a:solidFill>
                <a:effectLst/>
                <a:latin typeface="Arial" panose="020B0604020202020204" pitchFamily="34" charset="0"/>
                <a:ea typeface="Times New Roman" panose="02020603050405020304" pitchFamily="18" charset="0"/>
              </a:rPr>
              <a:t> </a:t>
            </a:r>
            <a:endParaRPr lang="fi-FI" dirty="0"/>
          </a:p>
        </p:txBody>
      </p:sp>
    </p:spTree>
    <p:extLst>
      <p:ext uri="{BB962C8B-B14F-4D97-AF65-F5344CB8AC3E}">
        <p14:creationId xmlns:p14="http://schemas.microsoft.com/office/powerpoint/2010/main" val="147251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sz="2800" dirty="0"/>
              <a:t>Keskeiset tulokset</a:t>
            </a:r>
          </a:p>
        </p:txBody>
      </p:sp>
      <p:sp>
        <p:nvSpPr>
          <p:cNvPr id="5" name="Sisällön paikkamerkki 4"/>
          <p:cNvSpPr>
            <a:spLocks noGrp="1"/>
          </p:cNvSpPr>
          <p:nvPr>
            <p:ph idx="1"/>
          </p:nvPr>
        </p:nvSpPr>
        <p:spPr/>
        <p:txBody>
          <a:bodyPr>
            <a:normAutofit/>
          </a:bodyPr>
          <a:lstStyle/>
          <a:p>
            <a:pPr marL="0" indent="0">
              <a:buNone/>
            </a:pPr>
            <a:r>
              <a:rPr lang="fi-FI" dirty="0"/>
              <a:t>Hankkeessa on mallinnettu, kuvattu ja pilotoitu sekä julkaistu </a:t>
            </a:r>
            <a:r>
              <a:rPr lang="fi-FI" dirty="0" err="1"/>
              <a:t>Innokylässä</a:t>
            </a:r>
            <a:r>
              <a:rPr lang="fi-FI" dirty="0"/>
              <a:t> 1. Asiakasvastaavamalli, 2. Työkyvyn tuen palvelukokonaisuus, 3. Työkyvyn tuen tiimi</a:t>
            </a:r>
          </a:p>
          <a:p>
            <a:pPr marL="0" indent="0">
              <a:buNone/>
            </a:pPr>
            <a:r>
              <a:rPr lang="fi-FI" dirty="0"/>
              <a:t>Henkilöstön osaaminen on vahvistunut</a:t>
            </a:r>
          </a:p>
          <a:p>
            <a:pPr marL="0" indent="0">
              <a:buNone/>
            </a:pPr>
            <a:r>
              <a:rPr lang="fi-FI" dirty="0"/>
              <a:t>Työttömien työkyvyn tarpeet tunnistetaan ja tuki asiakkaalle rakennetaan yhteistyössä asiakkaan kanssa asiakkaan asettamien tavoitteiden mukaisesti</a:t>
            </a:r>
          </a:p>
          <a:p>
            <a:pPr marL="0" indent="0">
              <a:buNone/>
            </a:pPr>
            <a:r>
              <a:rPr lang="fi-FI" dirty="0"/>
              <a:t>Asiakasosallisuus on vahvistunut</a:t>
            </a:r>
          </a:p>
        </p:txBody>
      </p:sp>
    </p:spTree>
    <p:extLst>
      <p:ext uri="{BB962C8B-B14F-4D97-AF65-F5344CB8AC3E}">
        <p14:creationId xmlns:p14="http://schemas.microsoft.com/office/powerpoint/2010/main" val="55880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762932-D5F0-478C-A45C-7742B447CF3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04940"/>
            <a:ext cx="6696743" cy="429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9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A84E92F-A1FA-4039-A817-1C55500FD7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51192"/>
            <a:ext cx="6984776" cy="4224814"/>
          </a:xfrm>
          <a:prstGeom prst="rect">
            <a:avLst/>
          </a:prstGeom>
          <a:noFill/>
          <a:ln>
            <a:noFill/>
          </a:ln>
        </p:spPr>
      </p:pic>
    </p:spTree>
    <p:extLst>
      <p:ext uri="{BB962C8B-B14F-4D97-AF65-F5344CB8AC3E}">
        <p14:creationId xmlns:p14="http://schemas.microsoft.com/office/powerpoint/2010/main" val="1546394448"/>
      </p:ext>
    </p:extLst>
  </p:cSld>
  <p:clrMapOvr>
    <a:masterClrMapping/>
  </p:clrMapOvr>
</p:sld>
</file>

<file path=ppt/theme/theme1.xml><?xml version="1.0" encoding="utf-8"?>
<a:theme xmlns:a="http://schemas.openxmlformats.org/drawingml/2006/main" name="VN-uudistukset-ppt_01/2020">
  <a:themeElements>
    <a:clrScheme name="VN-tyollisyys">
      <a:dk1>
        <a:sysClr val="windowText" lastClr="000000"/>
      </a:dk1>
      <a:lt1>
        <a:srgbClr val="FFFFFF"/>
      </a:lt1>
      <a:dk2>
        <a:srgbClr val="365ABD"/>
      </a:dk2>
      <a:lt2>
        <a:srgbClr val="9B9183"/>
      </a:lt2>
      <a:accent1>
        <a:srgbClr val="F18700"/>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 esityspohja, työllisyys (1)</Template>
  <TotalTime>0</TotalTime>
  <Words>854</Words>
  <Application>Microsoft Office PowerPoint</Application>
  <PresentationFormat>Näytössä katseltava esitys (16:9)</PresentationFormat>
  <Paragraphs>69</Paragraphs>
  <Slides>17</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Arial Narrow</vt:lpstr>
      <vt:lpstr>Calibri</vt:lpstr>
      <vt:lpstr>VN-uudistukset-ppt_01/2020</vt:lpstr>
      <vt:lpstr>OSAKSI –hanke Monialaisuus vahvistamaan asiakkaan työ- ja toimintakykyä</vt:lpstr>
      <vt:lpstr>JOHDANTO</vt:lpstr>
      <vt:lpstr>Hankkeen tausta:</vt:lpstr>
      <vt:lpstr>Hankkeen tavoitteet</vt:lpstr>
      <vt:lpstr>Toimenpiteet</vt:lpstr>
      <vt:lpstr> Toimenpiteet </vt:lpstr>
      <vt:lpstr>Keskeiset tulokset</vt:lpstr>
      <vt:lpstr>PowerPoint-esitys</vt:lpstr>
      <vt:lpstr>PowerPoint-esitys</vt:lpstr>
      <vt:lpstr>PowerPoint-esitys</vt:lpstr>
      <vt:lpstr>PowerPoint-esitys</vt:lpstr>
      <vt:lpstr>Mittarit, seuranta ja arviointi</vt:lpstr>
      <vt:lpstr>Johtopäätökset ja tärkeimmät opit</vt:lpstr>
      <vt:lpstr>Johtopäätökset ja tärkeimmät opit</vt:lpstr>
      <vt:lpstr>Ehdotukset jatkotoimenpiteiksi</vt:lpstr>
      <vt:lpstr>Yhteyshenkilöt ja linkit</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2020-10-06T11:24:12Z</dcterms:created>
  <dcterms:modified xsi:type="dcterms:W3CDTF">2022-11-04T14:35:39Z</dcterms:modified>
</cp:coreProperties>
</file>