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1"/>
  </p:notesMasterIdLst>
  <p:handoutMasterIdLst>
    <p:handoutMasterId r:id="rId12"/>
  </p:handoutMasterIdLst>
  <p:sldIdLst>
    <p:sldId id="421" r:id="rId2"/>
    <p:sldId id="423" r:id="rId3"/>
    <p:sldId id="436" r:id="rId4"/>
    <p:sldId id="431" r:id="rId5"/>
    <p:sldId id="443" r:id="rId6"/>
    <p:sldId id="432" r:id="rId7"/>
    <p:sldId id="440" r:id="rId8"/>
    <p:sldId id="425" r:id="rId9"/>
    <p:sldId id="427" r:id="rId10"/>
  </p:sldIdLst>
  <p:sldSz cx="9144000" cy="5143500" type="screen16x9"/>
  <p:notesSz cx="6819900" cy="99187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5" userDrawn="1">
          <p15:clr>
            <a:srgbClr val="A4A3A4"/>
          </p15:clr>
        </p15:guide>
        <p15:guide id="2" pos="214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Tekijä"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6E00"/>
    <a:srgbClr val="FFB85E"/>
    <a:srgbClr val="5E9322"/>
    <a:srgbClr val="AEDF74"/>
    <a:srgbClr val="A769A8"/>
    <a:srgbClr val="CAA5CB"/>
    <a:srgbClr val="954B97"/>
    <a:srgbClr val="8C4091"/>
    <a:srgbClr val="C382C8"/>
    <a:srgbClr val="2BB6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12" autoAdjust="0"/>
    <p:restoredTop sz="93960" autoAdjust="0"/>
  </p:normalViewPr>
  <p:slideViewPr>
    <p:cSldViewPr showGuides="1">
      <p:cViewPr varScale="1">
        <p:scale>
          <a:sx n="84" d="100"/>
          <a:sy n="84" d="100"/>
        </p:scale>
        <p:origin x="920" y="6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2760" y="44"/>
      </p:cViewPr>
      <p:guideLst>
        <p:guide orient="horz" pos="3125"/>
        <p:guide pos="21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50343D-0B2C-444B-8655-AE76C988F4A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i-FI"/>
        </a:p>
      </dgm:t>
    </dgm:pt>
    <dgm:pt modelId="{F6006508-A72A-40C4-950F-EBF323425113}">
      <dgm:prSet phldrT="[Teksti]"/>
      <dgm:spPr/>
      <dgm:t>
        <a:bodyPr/>
        <a:lstStyle/>
        <a:p>
          <a:r>
            <a:rPr lang="fi-FI" dirty="0"/>
            <a:t>Savoset monipalvelukeskus Mikkeli</a:t>
          </a:r>
        </a:p>
        <a:p>
          <a:r>
            <a:rPr lang="fi-FI" b="1" dirty="0"/>
            <a:t>Siivoustehtävät </a:t>
          </a:r>
          <a:r>
            <a:rPr lang="fi-FI" dirty="0"/>
            <a:t>11,25h/vk</a:t>
          </a:r>
        </a:p>
        <a:p>
          <a:r>
            <a:rPr lang="fi-FI" b="1" dirty="0"/>
            <a:t>Kokoonpano- ja kasaustehtävät</a:t>
          </a:r>
          <a:r>
            <a:rPr lang="fi-FI" dirty="0"/>
            <a:t> 11,25h/vk</a:t>
          </a:r>
        </a:p>
      </dgm:t>
    </dgm:pt>
    <dgm:pt modelId="{9EE2A0EA-FBFC-42A7-A00B-A8EAA6343938}" type="parTrans" cxnId="{E6415913-DFAB-4BC4-B053-1F397757137F}">
      <dgm:prSet/>
      <dgm:spPr/>
      <dgm:t>
        <a:bodyPr/>
        <a:lstStyle/>
        <a:p>
          <a:endParaRPr lang="fi-FI"/>
        </a:p>
      </dgm:t>
    </dgm:pt>
    <dgm:pt modelId="{836DA9A2-3BC0-4A47-9B79-47290269FCC6}" type="sibTrans" cxnId="{E6415913-DFAB-4BC4-B053-1F397757137F}">
      <dgm:prSet/>
      <dgm:spPr/>
      <dgm:t>
        <a:bodyPr/>
        <a:lstStyle/>
        <a:p>
          <a:endParaRPr lang="fi-FI"/>
        </a:p>
      </dgm:t>
    </dgm:pt>
    <dgm:pt modelId="{930FA050-F841-43AC-9B9D-400E74DEED62}">
      <dgm:prSet phldrT="[Teksti]"/>
      <dgm:spPr/>
      <dgm:t>
        <a:bodyPr/>
        <a:lstStyle/>
        <a:p>
          <a:r>
            <a:rPr lang="fi-FI" dirty="0"/>
            <a:t>Savoset monipalvelukeskus Pieksämäki</a:t>
          </a:r>
        </a:p>
        <a:p>
          <a:r>
            <a:rPr lang="fi-FI" b="1" dirty="0"/>
            <a:t>Siivoustehtävät</a:t>
          </a:r>
          <a:r>
            <a:rPr lang="fi-FI" dirty="0"/>
            <a:t> 15h/vk</a:t>
          </a:r>
        </a:p>
      </dgm:t>
    </dgm:pt>
    <dgm:pt modelId="{94E7FEE2-6F70-4F29-B312-02C40B0AFA06}" type="parTrans" cxnId="{EF5DD094-C2A3-4EB0-9701-02119E15D426}">
      <dgm:prSet/>
      <dgm:spPr/>
      <dgm:t>
        <a:bodyPr/>
        <a:lstStyle/>
        <a:p>
          <a:endParaRPr lang="fi-FI"/>
        </a:p>
      </dgm:t>
    </dgm:pt>
    <dgm:pt modelId="{DA15F6C5-7EA1-4D1E-A89C-F3CC19A468BC}" type="sibTrans" cxnId="{EF5DD094-C2A3-4EB0-9701-02119E15D426}">
      <dgm:prSet/>
      <dgm:spPr/>
      <dgm:t>
        <a:bodyPr/>
        <a:lstStyle/>
        <a:p>
          <a:endParaRPr lang="fi-FI"/>
        </a:p>
      </dgm:t>
    </dgm:pt>
    <dgm:pt modelId="{137E3019-5DA6-4787-B0B1-9FB6097564C9}">
      <dgm:prSet phldrT="[Teksti]"/>
      <dgm:spPr/>
      <dgm:t>
        <a:bodyPr/>
        <a:lstStyle/>
        <a:p>
          <a:r>
            <a:rPr lang="fi-FI" dirty="0"/>
            <a:t>Kahvimyllyn palvelukoti Suonenjoki</a:t>
          </a:r>
        </a:p>
        <a:p>
          <a:r>
            <a:rPr lang="fi-FI" b="1" dirty="0"/>
            <a:t>Piha-alueiden kunnossapitotehtävät </a:t>
          </a:r>
          <a:r>
            <a:rPr lang="fi-FI" dirty="0"/>
            <a:t>5h/vk</a:t>
          </a:r>
        </a:p>
      </dgm:t>
    </dgm:pt>
    <dgm:pt modelId="{C178293C-E4E7-4586-AA41-63493C6776C4}" type="parTrans" cxnId="{64CCAB3D-92B6-4ED4-B204-D9C3DC47CBCA}">
      <dgm:prSet/>
      <dgm:spPr/>
      <dgm:t>
        <a:bodyPr/>
        <a:lstStyle/>
        <a:p>
          <a:endParaRPr lang="fi-FI"/>
        </a:p>
      </dgm:t>
    </dgm:pt>
    <dgm:pt modelId="{4925637B-6755-480D-9F0B-ECE81EA5CEAF}" type="sibTrans" cxnId="{64CCAB3D-92B6-4ED4-B204-D9C3DC47CBCA}">
      <dgm:prSet/>
      <dgm:spPr/>
      <dgm:t>
        <a:bodyPr/>
        <a:lstStyle/>
        <a:p>
          <a:endParaRPr lang="fi-FI"/>
        </a:p>
      </dgm:t>
    </dgm:pt>
    <dgm:pt modelId="{6396F484-A24F-48D6-ABA4-BD0FF380DF11}">
      <dgm:prSet phldrT="[Teksti]"/>
      <dgm:spPr/>
      <dgm:t>
        <a:bodyPr/>
        <a:lstStyle/>
        <a:p>
          <a:r>
            <a:rPr lang="fi-FI" dirty="0"/>
            <a:t>Lukkarin palvelukoti Pieksämäki</a:t>
          </a:r>
        </a:p>
        <a:p>
          <a:r>
            <a:rPr lang="fi-FI" b="1" dirty="0"/>
            <a:t>Keittiötehtävät</a:t>
          </a:r>
          <a:r>
            <a:rPr lang="fi-FI" dirty="0"/>
            <a:t> 15h/vk</a:t>
          </a:r>
        </a:p>
      </dgm:t>
    </dgm:pt>
    <dgm:pt modelId="{ADCA3451-322E-4B3E-BB4C-CBA9C3663340}" type="parTrans" cxnId="{D35F45CE-50B8-4964-899A-444B8C0278D5}">
      <dgm:prSet/>
      <dgm:spPr/>
      <dgm:t>
        <a:bodyPr/>
        <a:lstStyle/>
        <a:p>
          <a:endParaRPr lang="fi-FI"/>
        </a:p>
      </dgm:t>
    </dgm:pt>
    <dgm:pt modelId="{BD42C99E-E235-49AC-BDF1-27CBD813FE26}" type="sibTrans" cxnId="{D35F45CE-50B8-4964-899A-444B8C0278D5}">
      <dgm:prSet/>
      <dgm:spPr/>
      <dgm:t>
        <a:bodyPr/>
        <a:lstStyle/>
        <a:p>
          <a:endParaRPr lang="fi-FI"/>
        </a:p>
      </dgm:t>
    </dgm:pt>
    <dgm:pt modelId="{21CFA5BA-A456-4980-AC21-E555DE31913D}">
      <dgm:prSet/>
      <dgm:spPr/>
      <dgm:t>
        <a:bodyPr/>
        <a:lstStyle/>
        <a:p>
          <a:r>
            <a:rPr lang="fi-FI" dirty="0"/>
            <a:t>Muurinkosken palvelukoti Joroinen</a:t>
          </a:r>
        </a:p>
        <a:p>
          <a:r>
            <a:rPr lang="fi-FI" b="1" dirty="0"/>
            <a:t>Pyykkihuollon tehtävät </a:t>
          </a:r>
          <a:r>
            <a:rPr lang="fi-FI" dirty="0"/>
            <a:t>16h/vk</a:t>
          </a:r>
        </a:p>
      </dgm:t>
    </dgm:pt>
    <dgm:pt modelId="{87298EE4-1E1D-4B60-8AE2-BB10DD423AC0}" type="parTrans" cxnId="{D7FDEE7C-8414-4C2D-A906-10A58048E403}">
      <dgm:prSet/>
      <dgm:spPr/>
      <dgm:t>
        <a:bodyPr/>
        <a:lstStyle/>
        <a:p>
          <a:endParaRPr lang="fi-FI"/>
        </a:p>
      </dgm:t>
    </dgm:pt>
    <dgm:pt modelId="{07FC57A7-7FBC-44EB-B882-75D1D2D9362D}" type="sibTrans" cxnId="{D7FDEE7C-8414-4C2D-A906-10A58048E403}">
      <dgm:prSet/>
      <dgm:spPr/>
      <dgm:t>
        <a:bodyPr/>
        <a:lstStyle/>
        <a:p>
          <a:endParaRPr lang="fi-FI"/>
        </a:p>
      </dgm:t>
    </dgm:pt>
    <dgm:pt modelId="{BDB342ED-9614-4F02-AB59-7DA2BE1CD355}">
      <dgm:prSet/>
      <dgm:spPr/>
      <dgm:t>
        <a:bodyPr/>
        <a:lstStyle/>
        <a:p>
          <a:r>
            <a:rPr lang="fi-FI" dirty="0"/>
            <a:t>Osaamis- ja tukikeskus Nenonpelto</a:t>
          </a:r>
        </a:p>
        <a:p>
          <a:r>
            <a:rPr lang="fi-FI" dirty="0"/>
            <a:t>Ateriapalvelut</a:t>
          </a:r>
        </a:p>
        <a:p>
          <a:r>
            <a:rPr lang="fi-FI" b="1" dirty="0"/>
            <a:t>Keittiötehtävät</a:t>
          </a:r>
        </a:p>
        <a:p>
          <a:endParaRPr lang="fi-FI" dirty="0"/>
        </a:p>
      </dgm:t>
    </dgm:pt>
    <dgm:pt modelId="{45F056D3-E779-4105-A3EE-896A7E69CEA7}" type="parTrans" cxnId="{43A81009-D30B-4D83-86DE-60E2C660DFBF}">
      <dgm:prSet/>
      <dgm:spPr/>
      <dgm:t>
        <a:bodyPr/>
        <a:lstStyle/>
        <a:p>
          <a:endParaRPr lang="fi-FI"/>
        </a:p>
      </dgm:t>
    </dgm:pt>
    <dgm:pt modelId="{B169B79C-AED8-427F-AAAE-177CD08F7812}" type="sibTrans" cxnId="{43A81009-D30B-4D83-86DE-60E2C660DFBF}">
      <dgm:prSet/>
      <dgm:spPr/>
      <dgm:t>
        <a:bodyPr/>
        <a:lstStyle/>
        <a:p>
          <a:endParaRPr lang="fi-FI"/>
        </a:p>
      </dgm:t>
    </dgm:pt>
    <dgm:pt modelId="{E83ABFD9-646A-49BD-AF30-D97FA836B0B3}">
      <dgm:prSet/>
      <dgm:spPr/>
      <dgm:t>
        <a:bodyPr/>
        <a:lstStyle/>
        <a:p>
          <a:r>
            <a:rPr lang="fi-FI" dirty="0"/>
            <a:t>Työllistymässä</a:t>
          </a:r>
        </a:p>
        <a:p>
          <a:r>
            <a:rPr lang="fi-FI" dirty="0"/>
            <a:t>Vattuvuoren palvelukoti</a:t>
          </a:r>
        </a:p>
        <a:p>
          <a:r>
            <a:rPr lang="fi-FI" dirty="0"/>
            <a:t>Varkaus</a:t>
          </a:r>
        </a:p>
        <a:p>
          <a:r>
            <a:rPr lang="fi-FI" b="1" dirty="0"/>
            <a:t>Siivoustehtävät </a:t>
          </a:r>
        </a:p>
      </dgm:t>
    </dgm:pt>
    <dgm:pt modelId="{9B0BE14B-D5B3-435D-9DB7-0531034A2C19}" type="parTrans" cxnId="{378E94AE-5F7E-4CA1-9E96-42690828D9E7}">
      <dgm:prSet/>
      <dgm:spPr/>
      <dgm:t>
        <a:bodyPr/>
        <a:lstStyle/>
        <a:p>
          <a:endParaRPr lang="fi-FI"/>
        </a:p>
      </dgm:t>
    </dgm:pt>
    <dgm:pt modelId="{789431C2-D091-43F0-8810-6B2F06AF30E8}" type="sibTrans" cxnId="{378E94AE-5F7E-4CA1-9E96-42690828D9E7}">
      <dgm:prSet/>
      <dgm:spPr/>
      <dgm:t>
        <a:bodyPr/>
        <a:lstStyle/>
        <a:p>
          <a:endParaRPr lang="fi-FI"/>
        </a:p>
      </dgm:t>
    </dgm:pt>
    <dgm:pt modelId="{94B8D572-9A0A-4B79-AB53-0AD1B20C592C}" type="pres">
      <dgm:prSet presAssocID="{AC50343D-0B2C-444B-8655-AE76C988F4A9}" presName="diagram" presStyleCnt="0">
        <dgm:presLayoutVars>
          <dgm:dir/>
          <dgm:resizeHandles val="exact"/>
        </dgm:presLayoutVars>
      </dgm:prSet>
      <dgm:spPr/>
    </dgm:pt>
    <dgm:pt modelId="{DDA2FFAD-8BE7-4A4D-9BFA-FA1FAA20DCD4}" type="pres">
      <dgm:prSet presAssocID="{F6006508-A72A-40C4-950F-EBF323425113}" presName="node" presStyleLbl="node1" presStyleIdx="0" presStyleCnt="7">
        <dgm:presLayoutVars>
          <dgm:bulletEnabled val="1"/>
        </dgm:presLayoutVars>
      </dgm:prSet>
      <dgm:spPr/>
    </dgm:pt>
    <dgm:pt modelId="{0128FCB6-1BDD-4FC1-9C96-140C30EB7342}" type="pres">
      <dgm:prSet presAssocID="{836DA9A2-3BC0-4A47-9B79-47290269FCC6}" presName="sibTrans" presStyleCnt="0"/>
      <dgm:spPr/>
    </dgm:pt>
    <dgm:pt modelId="{E76CE849-A329-46CE-BBB2-D3D911B6442E}" type="pres">
      <dgm:prSet presAssocID="{930FA050-F841-43AC-9B9D-400E74DEED62}" presName="node" presStyleLbl="node1" presStyleIdx="1" presStyleCnt="7">
        <dgm:presLayoutVars>
          <dgm:bulletEnabled val="1"/>
        </dgm:presLayoutVars>
      </dgm:prSet>
      <dgm:spPr/>
    </dgm:pt>
    <dgm:pt modelId="{82812E98-538C-40A8-B014-C77AAE396AE5}" type="pres">
      <dgm:prSet presAssocID="{DA15F6C5-7EA1-4D1E-A89C-F3CC19A468BC}" presName="sibTrans" presStyleCnt="0"/>
      <dgm:spPr/>
    </dgm:pt>
    <dgm:pt modelId="{6AC54FDB-ACC1-44AF-BD9E-B961AC602CB2}" type="pres">
      <dgm:prSet presAssocID="{137E3019-5DA6-4787-B0B1-9FB6097564C9}" presName="node" presStyleLbl="node1" presStyleIdx="2" presStyleCnt="7">
        <dgm:presLayoutVars>
          <dgm:bulletEnabled val="1"/>
        </dgm:presLayoutVars>
      </dgm:prSet>
      <dgm:spPr/>
    </dgm:pt>
    <dgm:pt modelId="{F91429B0-DC34-443B-AE94-8832E4AAAB3D}" type="pres">
      <dgm:prSet presAssocID="{4925637B-6755-480D-9F0B-ECE81EA5CEAF}" presName="sibTrans" presStyleCnt="0"/>
      <dgm:spPr/>
    </dgm:pt>
    <dgm:pt modelId="{E0623921-7B04-439B-8179-319EAAB8C7F4}" type="pres">
      <dgm:prSet presAssocID="{6396F484-A24F-48D6-ABA4-BD0FF380DF11}" presName="node" presStyleLbl="node1" presStyleIdx="3" presStyleCnt="7" custLinFactNeighborY="-593">
        <dgm:presLayoutVars>
          <dgm:bulletEnabled val="1"/>
        </dgm:presLayoutVars>
      </dgm:prSet>
      <dgm:spPr/>
    </dgm:pt>
    <dgm:pt modelId="{3ECF41DC-9E59-4E8D-B742-C55A77BD8F41}" type="pres">
      <dgm:prSet presAssocID="{BD42C99E-E235-49AC-BDF1-27CBD813FE26}" presName="sibTrans" presStyleCnt="0"/>
      <dgm:spPr/>
    </dgm:pt>
    <dgm:pt modelId="{34E965DD-DDFF-4E1B-A1E4-ED267025FB47}" type="pres">
      <dgm:prSet presAssocID="{21CFA5BA-A456-4980-AC21-E555DE31913D}" presName="node" presStyleLbl="node1" presStyleIdx="4" presStyleCnt="7" custLinFactNeighborX="-1383" custLinFactNeighborY="-593">
        <dgm:presLayoutVars>
          <dgm:bulletEnabled val="1"/>
        </dgm:presLayoutVars>
      </dgm:prSet>
      <dgm:spPr/>
    </dgm:pt>
    <dgm:pt modelId="{6E853653-40FD-4EEB-BA25-2B0BFD5EB2D2}" type="pres">
      <dgm:prSet presAssocID="{07FC57A7-7FBC-44EB-B882-75D1D2D9362D}" presName="sibTrans" presStyleCnt="0"/>
      <dgm:spPr/>
    </dgm:pt>
    <dgm:pt modelId="{4E3C0429-6ED6-4E18-8322-4BCABD496AB4}" type="pres">
      <dgm:prSet presAssocID="{BDB342ED-9614-4F02-AB59-7DA2BE1CD355}" presName="node" presStyleLbl="node1" presStyleIdx="5" presStyleCnt="7">
        <dgm:presLayoutVars>
          <dgm:bulletEnabled val="1"/>
        </dgm:presLayoutVars>
      </dgm:prSet>
      <dgm:spPr/>
    </dgm:pt>
    <dgm:pt modelId="{EE0E154A-3128-4024-B169-F84B7C0A9140}" type="pres">
      <dgm:prSet presAssocID="{B169B79C-AED8-427F-AAAE-177CD08F7812}" presName="sibTrans" presStyleCnt="0"/>
      <dgm:spPr/>
    </dgm:pt>
    <dgm:pt modelId="{437AA6D0-0BC5-4348-A7A4-328155E5DFDD}" type="pres">
      <dgm:prSet presAssocID="{E83ABFD9-646A-49BD-AF30-D97FA836B0B3}" presName="node" presStyleLbl="node1" presStyleIdx="6" presStyleCnt="7">
        <dgm:presLayoutVars>
          <dgm:bulletEnabled val="1"/>
        </dgm:presLayoutVars>
      </dgm:prSet>
      <dgm:spPr/>
    </dgm:pt>
  </dgm:ptLst>
  <dgm:cxnLst>
    <dgm:cxn modelId="{43A81009-D30B-4D83-86DE-60E2C660DFBF}" srcId="{AC50343D-0B2C-444B-8655-AE76C988F4A9}" destId="{BDB342ED-9614-4F02-AB59-7DA2BE1CD355}" srcOrd="5" destOrd="0" parTransId="{45F056D3-E779-4105-A3EE-896A7E69CEA7}" sibTransId="{B169B79C-AED8-427F-AAAE-177CD08F7812}"/>
    <dgm:cxn modelId="{E6415913-DFAB-4BC4-B053-1F397757137F}" srcId="{AC50343D-0B2C-444B-8655-AE76C988F4A9}" destId="{F6006508-A72A-40C4-950F-EBF323425113}" srcOrd="0" destOrd="0" parTransId="{9EE2A0EA-FBFC-42A7-A00B-A8EAA6343938}" sibTransId="{836DA9A2-3BC0-4A47-9B79-47290269FCC6}"/>
    <dgm:cxn modelId="{18285E15-6AA2-4E10-982B-5A3439BAF476}" type="presOf" srcId="{F6006508-A72A-40C4-950F-EBF323425113}" destId="{DDA2FFAD-8BE7-4A4D-9BFA-FA1FAA20DCD4}" srcOrd="0" destOrd="0" presId="urn:microsoft.com/office/officeart/2005/8/layout/default"/>
    <dgm:cxn modelId="{64CCAB3D-92B6-4ED4-B204-D9C3DC47CBCA}" srcId="{AC50343D-0B2C-444B-8655-AE76C988F4A9}" destId="{137E3019-5DA6-4787-B0B1-9FB6097564C9}" srcOrd="2" destOrd="0" parTransId="{C178293C-E4E7-4586-AA41-63493C6776C4}" sibTransId="{4925637B-6755-480D-9F0B-ECE81EA5CEAF}"/>
    <dgm:cxn modelId="{83BFFF5B-A489-4465-BC09-137BDD7797BE}" type="presOf" srcId="{6396F484-A24F-48D6-ABA4-BD0FF380DF11}" destId="{E0623921-7B04-439B-8179-319EAAB8C7F4}" srcOrd="0" destOrd="0" presId="urn:microsoft.com/office/officeart/2005/8/layout/default"/>
    <dgm:cxn modelId="{0662B874-B54E-4DF0-B5AB-9F330E52819C}" type="presOf" srcId="{21CFA5BA-A456-4980-AC21-E555DE31913D}" destId="{34E965DD-DDFF-4E1B-A1E4-ED267025FB47}" srcOrd="0" destOrd="0" presId="urn:microsoft.com/office/officeart/2005/8/layout/default"/>
    <dgm:cxn modelId="{D7FDEE7C-8414-4C2D-A906-10A58048E403}" srcId="{AC50343D-0B2C-444B-8655-AE76C988F4A9}" destId="{21CFA5BA-A456-4980-AC21-E555DE31913D}" srcOrd="4" destOrd="0" parTransId="{87298EE4-1E1D-4B60-8AE2-BB10DD423AC0}" sibTransId="{07FC57A7-7FBC-44EB-B882-75D1D2D9362D}"/>
    <dgm:cxn modelId="{0F157091-8D61-4D4F-A3DE-D6CEB99ADA80}" type="presOf" srcId="{930FA050-F841-43AC-9B9D-400E74DEED62}" destId="{E76CE849-A329-46CE-BBB2-D3D911B6442E}" srcOrd="0" destOrd="0" presId="urn:microsoft.com/office/officeart/2005/8/layout/default"/>
    <dgm:cxn modelId="{EF5DD094-C2A3-4EB0-9701-02119E15D426}" srcId="{AC50343D-0B2C-444B-8655-AE76C988F4A9}" destId="{930FA050-F841-43AC-9B9D-400E74DEED62}" srcOrd="1" destOrd="0" parTransId="{94E7FEE2-6F70-4F29-B312-02C40B0AFA06}" sibTransId="{DA15F6C5-7EA1-4D1E-A89C-F3CC19A468BC}"/>
    <dgm:cxn modelId="{378E94AE-5F7E-4CA1-9E96-42690828D9E7}" srcId="{AC50343D-0B2C-444B-8655-AE76C988F4A9}" destId="{E83ABFD9-646A-49BD-AF30-D97FA836B0B3}" srcOrd="6" destOrd="0" parTransId="{9B0BE14B-D5B3-435D-9DB7-0531034A2C19}" sibTransId="{789431C2-D091-43F0-8810-6B2F06AF30E8}"/>
    <dgm:cxn modelId="{0FF844BE-D88B-45F0-8369-6ADD466D42F0}" type="presOf" srcId="{137E3019-5DA6-4787-B0B1-9FB6097564C9}" destId="{6AC54FDB-ACC1-44AF-BD9E-B961AC602CB2}" srcOrd="0" destOrd="0" presId="urn:microsoft.com/office/officeart/2005/8/layout/default"/>
    <dgm:cxn modelId="{63584AC0-54ED-4123-B555-77F4855BE62B}" type="presOf" srcId="{E83ABFD9-646A-49BD-AF30-D97FA836B0B3}" destId="{437AA6D0-0BC5-4348-A7A4-328155E5DFDD}" srcOrd="0" destOrd="0" presId="urn:microsoft.com/office/officeart/2005/8/layout/default"/>
    <dgm:cxn modelId="{ECBF43C1-2BAF-4CF5-AE40-746ED15AB229}" type="presOf" srcId="{BDB342ED-9614-4F02-AB59-7DA2BE1CD355}" destId="{4E3C0429-6ED6-4E18-8322-4BCABD496AB4}" srcOrd="0" destOrd="0" presId="urn:microsoft.com/office/officeart/2005/8/layout/default"/>
    <dgm:cxn modelId="{1E5781C2-AB4C-4F22-A08C-C2FD4B794D32}" type="presOf" srcId="{AC50343D-0B2C-444B-8655-AE76C988F4A9}" destId="{94B8D572-9A0A-4B79-AB53-0AD1B20C592C}" srcOrd="0" destOrd="0" presId="urn:microsoft.com/office/officeart/2005/8/layout/default"/>
    <dgm:cxn modelId="{D35F45CE-50B8-4964-899A-444B8C0278D5}" srcId="{AC50343D-0B2C-444B-8655-AE76C988F4A9}" destId="{6396F484-A24F-48D6-ABA4-BD0FF380DF11}" srcOrd="3" destOrd="0" parTransId="{ADCA3451-322E-4B3E-BB4C-CBA9C3663340}" sibTransId="{BD42C99E-E235-49AC-BDF1-27CBD813FE26}"/>
    <dgm:cxn modelId="{F08A38C3-EC5C-458C-ABF3-20A757DC0F39}" type="presParOf" srcId="{94B8D572-9A0A-4B79-AB53-0AD1B20C592C}" destId="{DDA2FFAD-8BE7-4A4D-9BFA-FA1FAA20DCD4}" srcOrd="0" destOrd="0" presId="urn:microsoft.com/office/officeart/2005/8/layout/default"/>
    <dgm:cxn modelId="{B67B6E77-FF41-48E7-8C46-9F9EE5490E15}" type="presParOf" srcId="{94B8D572-9A0A-4B79-AB53-0AD1B20C592C}" destId="{0128FCB6-1BDD-4FC1-9C96-140C30EB7342}" srcOrd="1" destOrd="0" presId="urn:microsoft.com/office/officeart/2005/8/layout/default"/>
    <dgm:cxn modelId="{3FD6C008-2FB2-41A3-AF85-410A6B9457BE}" type="presParOf" srcId="{94B8D572-9A0A-4B79-AB53-0AD1B20C592C}" destId="{E76CE849-A329-46CE-BBB2-D3D911B6442E}" srcOrd="2" destOrd="0" presId="urn:microsoft.com/office/officeart/2005/8/layout/default"/>
    <dgm:cxn modelId="{4049DF4E-609B-4A96-A631-18C0D958799E}" type="presParOf" srcId="{94B8D572-9A0A-4B79-AB53-0AD1B20C592C}" destId="{82812E98-538C-40A8-B014-C77AAE396AE5}" srcOrd="3" destOrd="0" presId="urn:microsoft.com/office/officeart/2005/8/layout/default"/>
    <dgm:cxn modelId="{F2D3E297-45A5-4AD8-BD7E-AA587548FF3C}" type="presParOf" srcId="{94B8D572-9A0A-4B79-AB53-0AD1B20C592C}" destId="{6AC54FDB-ACC1-44AF-BD9E-B961AC602CB2}" srcOrd="4" destOrd="0" presId="urn:microsoft.com/office/officeart/2005/8/layout/default"/>
    <dgm:cxn modelId="{66E4C711-A722-4595-8707-94971ECDA3A0}" type="presParOf" srcId="{94B8D572-9A0A-4B79-AB53-0AD1B20C592C}" destId="{F91429B0-DC34-443B-AE94-8832E4AAAB3D}" srcOrd="5" destOrd="0" presId="urn:microsoft.com/office/officeart/2005/8/layout/default"/>
    <dgm:cxn modelId="{34D60E15-D43C-4835-A6A7-9370E69579C2}" type="presParOf" srcId="{94B8D572-9A0A-4B79-AB53-0AD1B20C592C}" destId="{E0623921-7B04-439B-8179-319EAAB8C7F4}" srcOrd="6" destOrd="0" presId="urn:microsoft.com/office/officeart/2005/8/layout/default"/>
    <dgm:cxn modelId="{BC23DC03-C7AD-4751-BF82-7A5244B0AB1A}" type="presParOf" srcId="{94B8D572-9A0A-4B79-AB53-0AD1B20C592C}" destId="{3ECF41DC-9E59-4E8D-B742-C55A77BD8F41}" srcOrd="7" destOrd="0" presId="urn:microsoft.com/office/officeart/2005/8/layout/default"/>
    <dgm:cxn modelId="{38D28BF6-1C66-4A28-880E-3B7E395D65CE}" type="presParOf" srcId="{94B8D572-9A0A-4B79-AB53-0AD1B20C592C}" destId="{34E965DD-DDFF-4E1B-A1E4-ED267025FB47}" srcOrd="8" destOrd="0" presId="urn:microsoft.com/office/officeart/2005/8/layout/default"/>
    <dgm:cxn modelId="{97F79A9E-5EEA-42FF-AF2B-C3302EC2EE9B}" type="presParOf" srcId="{94B8D572-9A0A-4B79-AB53-0AD1B20C592C}" destId="{6E853653-40FD-4EEB-BA25-2B0BFD5EB2D2}" srcOrd="9" destOrd="0" presId="urn:microsoft.com/office/officeart/2005/8/layout/default"/>
    <dgm:cxn modelId="{DD60C726-6E60-4ADE-8FB6-8E2723BC62B3}" type="presParOf" srcId="{94B8D572-9A0A-4B79-AB53-0AD1B20C592C}" destId="{4E3C0429-6ED6-4E18-8322-4BCABD496AB4}" srcOrd="10" destOrd="0" presId="urn:microsoft.com/office/officeart/2005/8/layout/default"/>
    <dgm:cxn modelId="{F636AB7F-B925-40F5-8045-0C1D0B938257}" type="presParOf" srcId="{94B8D572-9A0A-4B79-AB53-0AD1B20C592C}" destId="{EE0E154A-3128-4024-B169-F84B7C0A9140}" srcOrd="11" destOrd="0" presId="urn:microsoft.com/office/officeart/2005/8/layout/default"/>
    <dgm:cxn modelId="{DDFFDCDE-A6F7-44ED-9D07-0A32F3AC024D}" type="presParOf" srcId="{94B8D572-9A0A-4B79-AB53-0AD1B20C592C}" destId="{437AA6D0-0BC5-4348-A7A4-328155E5DFDD}"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A2FFAD-8BE7-4A4D-9BFA-FA1FAA20DCD4}">
      <dsp:nvSpPr>
        <dsp:cNvPr id="0" name=""/>
        <dsp:cNvSpPr/>
      </dsp:nvSpPr>
      <dsp:spPr>
        <a:xfrm>
          <a:off x="2267" y="527244"/>
          <a:ext cx="1798855" cy="10793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kern="1200" dirty="0"/>
            <a:t>Savoset monipalvelukeskus Mikkeli</a:t>
          </a:r>
        </a:p>
        <a:p>
          <a:pPr marL="0" lvl="0" indent="0" algn="ctr" defTabSz="488950">
            <a:lnSpc>
              <a:spcPct val="90000"/>
            </a:lnSpc>
            <a:spcBef>
              <a:spcPct val="0"/>
            </a:spcBef>
            <a:spcAft>
              <a:spcPct val="35000"/>
            </a:spcAft>
            <a:buNone/>
          </a:pPr>
          <a:r>
            <a:rPr lang="fi-FI" sz="1100" b="1" kern="1200" dirty="0"/>
            <a:t>Siivoustehtävät </a:t>
          </a:r>
          <a:r>
            <a:rPr lang="fi-FI" sz="1100" kern="1200" dirty="0"/>
            <a:t>11,25h/vk</a:t>
          </a:r>
        </a:p>
        <a:p>
          <a:pPr marL="0" lvl="0" indent="0" algn="ctr" defTabSz="488950">
            <a:lnSpc>
              <a:spcPct val="90000"/>
            </a:lnSpc>
            <a:spcBef>
              <a:spcPct val="0"/>
            </a:spcBef>
            <a:spcAft>
              <a:spcPct val="35000"/>
            </a:spcAft>
            <a:buNone/>
          </a:pPr>
          <a:r>
            <a:rPr lang="fi-FI" sz="1100" b="1" kern="1200" dirty="0"/>
            <a:t>Kokoonpano- ja kasaustehtävät</a:t>
          </a:r>
          <a:r>
            <a:rPr lang="fi-FI" sz="1100" kern="1200" dirty="0"/>
            <a:t> 11,25h/vk</a:t>
          </a:r>
        </a:p>
      </dsp:txBody>
      <dsp:txXfrm>
        <a:off x="2267" y="527244"/>
        <a:ext cx="1798855" cy="1079313"/>
      </dsp:txXfrm>
    </dsp:sp>
    <dsp:sp modelId="{E76CE849-A329-46CE-BBB2-D3D911B6442E}">
      <dsp:nvSpPr>
        <dsp:cNvPr id="0" name=""/>
        <dsp:cNvSpPr/>
      </dsp:nvSpPr>
      <dsp:spPr>
        <a:xfrm>
          <a:off x="1981008" y="527244"/>
          <a:ext cx="1798855" cy="10793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kern="1200" dirty="0"/>
            <a:t>Savoset monipalvelukeskus Pieksämäki</a:t>
          </a:r>
        </a:p>
        <a:p>
          <a:pPr marL="0" lvl="0" indent="0" algn="ctr" defTabSz="488950">
            <a:lnSpc>
              <a:spcPct val="90000"/>
            </a:lnSpc>
            <a:spcBef>
              <a:spcPct val="0"/>
            </a:spcBef>
            <a:spcAft>
              <a:spcPct val="35000"/>
            </a:spcAft>
            <a:buNone/>
          </a:pPr>
          <a:r>
            <a:rPr lang="fi-FI" sz="1100" b="1" kern="1200" dirty="0"/>
            <a:t>Siivoustehtävät</a:t>
          </a:r>
          <a:r>
            <a:rPr lang="fi-FI" sz="1100" kern="1200" dirty="0"/>
            <a:t> 15h/vk</a:t>
          </a:r>
        </a:p>
      </dsp:txBody>
      <dsp:txXfrm>
        <a:off x="1981008" y="527244"/>
        <a:ext cx="1798855" cy="1079313"/>
      </dsp:txXfrm>
    </dsp:sp>
    <dsp:sp modelId="{6AC54FDB-ACC1-44AF-BD9E-B961AC602CB2}">
      <dsp:nvSpPr>
        <dsp:cNvPr id="0" name=""/>
        <dsp:cNvSpPr/>
      </dsp:nvSpPr>
      <dsp:spPr>
        <a:xfrm>
          <a:off x="3959750" y="527244"/>
          <a:ext cx="1798855" cy="10793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kern="1200" dirty="0"/>
            <a:t>Kahvimyllyn palvelukoti Suonenjoki</a:t>
          </a:r>
        </a:p>
        <a:p>
          <a:pPr marL="0" lvl="0" indent="0" algn="ctr" defTabSz="488950">
            <a:lnSpc>
              <a:spcPct val="90000"/>
            </a:lnSpc>
            <a:spcBef>
              <a:spcPct val="0"/>
            </a:spcBef>
            <a:spcAft>
              <a:spcPct val="35000"/>
            </a:spcAft>
            <a:buNone/>
          </a:pPr>
          <a:r>
            <a:rPr lang="fi-FI" sz="1100" b="1" kern="1200" dirty="0"/>
            <a:t>Piha-alueiden kunnossapitotehtävät </a:t>
          </a:r>
          <a:r>
            <a:rPr lang="fi-FI" sz="1100" kern="1200" dirty="0"/>
            <a:t>5h/vk</a:t>
          </a:r>
        </a:p>
      </dsp:txBody>
      <dsp:txXfrm>
        <a:off x="3959750" y="527244"/>
        <a:ext cx="1798855" cy="1079313"/>
      </dsp:txXfrm>
    </dsp:sp>
    <dsp:sp modelId="{E0623921-7B04-439B-8179-319EAAB8C7F4}">
      <dsp:nvSpPr>
        <dsp:cNvPr id="0" name=""/>
        <dsp:cNvSpPr/>
      </dsp:nvSpPr>
      <dsp:spPr>
        <a:xfrm>
          <a:off x="5938491" y="520843"/>
          <a:ext cx="1798855" cy="10793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kern="1200" dirty="0"/>
            <a:t>Lukkarin palvelukoti Pieksämäki</a:t>
          </a:r>
        </a:p>
        <a:p>
          <a:pPr marL="0" lvl="0" indent="0" algn="ctr" defTabSz="488950">
            <a:lnSpc>
              <a:spcPct val="90000"/>
            </a:lnSpc>
            <a:spcBef>
              <a:spcPct val="0"/>
            </a:spcBef>
            <a:spcAft>
              <a:spcPct val="35000"/>
            </a:spcAft>
            <a:buNone/>
          </a:pPr>
          <a:r>
            <a:rPr lang="fi-FI" sz="1100" b="1" kern="1200" dirty="0"/>
            <a:t>Keittiötehtävät</a:t>
          </a:r>
          <a:r>
            <a:rPr lang="fi-FI" sz="1100" kern="1200" dirty="0"/>
            <a:t> 15h/vk</a:t>
          </a:r>
        </a:p>
      </dsp:txBody>
      <dsp:txXfrm>
        <a:off x="5938491" y="520843"/>
        <a:ext cx="1798855" cy="1079313"/>
      </dsp:txXfrm>
    </dsp:sp>
    <dsp:sp modelId="{34E965DD-DDFF-4E1B-A1E4-ED267025FB47}">
      <dsp:nvSpPr>
        <dsp:cNvPr id="0" name=""/>
        <dsp:cNvSpPr/>
      </dsp:nvSpPr>
      <dsp:spPr>
        <a:xfrm>
          <a:off x="966759" y="1780042"/>
          <a:ext cx="1798855" cy="10793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kern="1200" dirty="0"/>
            <a:t>Muurinkosken palvelukoti Joroinen</a:t>
          </a:r>
        </a:p>
        <a:p>
          <a:pPr marL="0" lvl="0" indent="0" algn="ctr" defTabSz="488950">
            <a:lnSpc>
              <a:spcPct val="90000"/>
            </a:lnSpc>
            <a:spcBef>
              <a:spcPct val="0"/>
            </a:spcBef>
            <a:spcAft>
              <a:spcPct val="35000"/>
            </a:spcAft>
            <a:buNone/>
          </a:pPr>
          <a:r>
            <a:rPr lang="fi-FI" sz="1100" b="1" kern="1200" dirty="0"/>
            <a:t>Pyykkihuollon tehtävät </a:t>
          </a:r>
          <a:r>
            <a:rPr lang="fi-FI" sz="1100" kern="1200" dirty="0"/>
            <a:t>16h/vk</a:t>
          </a:r>
        </a:p>
      </dsp:txBody>
      <dsp:txXfrm>
        <a:off x="966759" y="1780042"/>
        <a:ext cx="1798855" cy="1079313"/>
      </dsp:txXfrm>
    </dsp:sp>
    <dsp:sp modelId="{4E3C0429-6ED6-4E18-8322-4BCABD496AB4}">
      <dsp:nvSpPr>
        <dsp:cNvPr id="0" name=""/>
        <dsp:cNvSpPr/>
      </dsp:nvSpPr>
      <dsp:spPr>
        <a:xfrm>
          <a:off x="2970379" y="1786443"/>
          <a:ext cx="1798855" cy="10793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kern="1200" dirty="0"/>
            <a:t>Osaamis- ja tukikeskus Nenonpelto</a:t>
          </a:r>
        </a:p>
        <a:p>
          <a:pPr marL="0" lvl="0" indent="0" algn="ctr" defTabSz="488950">
            <a:lnSpc>
              <a:spcPct val="90000"/>
            </a:lnSpc>
            <a:spcBef>
              <a:spcPct val="0"/>
            </a:spcBef>
            <a:spcAft>
              <a:spcPct val="35000"/>
            </a:spcAft>
            <a:buNone/>
          </a:pPr>
          <a:r>
            <a:rPr lang="fi-FI" sz="1100" kern="1200" dirty="0"/>
            <a:t>Ateriapalvelut</a:t>
          </a:r>
        </a:p>
        <a:p>
          <a:pPr marL="0" lvl="0" indent="0" algn="ctr" defTabSz="488950">
            <a:lnSpc>
              <a:spcPct val="90000"/>
            </a:lnSpc>
            <a:spcBef>
              <a:spcPct val="0"/>
            </a:spcBef>
            <a:spcAft>
              <a:spcPct val="35000"/>
            </a:spcAft>
            <a:buNone/>
          </a:pPr>
          <a:r>
            <a:rPr lang="fi-FI" sz="1100" b="1" kern="1200" dirty="0"/>
            <a:t>Keittiötehtävät</a:t>
          </a:r>
        </a:p>
        <a:p>
          <a:pPr marL="0" lvl="0" indent="0" algn="ctr" defTabSz="488950">
            <a:lnSpc>
              <a:spcPct val="90000"/>
            </a:lnSpc>
            <a:spcBef>
              <a:spcPct val="0"/>
            </a:spcBef>
            <a:spcAft>
              <a:spcPct val="35000"/>
            </a:spcAft>
            <a:buNone/>
          </a:pPr>
          <a:endParaRPr lang="fi-FI" sz="1100" kern="1200" dirty="0"/>
        </a:p>
      </dsp:txBody>
      <dsp:txXfrm>
        <a:off x="2970379" y="1786443"/>
        <a:ext cx="1798855" cy="1079313"/>
      </dsp:txXfrm>
    </dsp:sp>
    <dsp:sp modelId="{437AA6D0-0BC5-4348-A7A4-328155E5DFDD}">
      <dsp:nvSpPr>
        <dsp:cNvPr id="0" name=""/>
        <dsp:cNvSpPr/>
      </dsp:nvSpPr>
      <dsp:spPr>
        <a:xfrm>
          <a:off x="4949120" y="1786443"/>
          <a:ext cx="1798855" cy="10793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fi-FI" sz="1100" kern="1200" dirty="0"/>
            <a:t>Työllistymässä</a:t>
          </a:r>
        </a:p>
        <a:p>
          <a:pPr marL="0" lvl="0" indent="0" algn="ctr" defTabSz="488950">
            <a:lnSpc>
              <a:spcPct val="90000"/>
            </a:lnSpc>
            <a:spcBef>
              <a:spcPct val="0"/>
            </a:spcBef>
            <a:spcAft>
              <a:spcPct val="35000"/>
            </a:spcAft>
            <a:buNone/>
          </a:pPr>
          <a:r>
            <a:rPr lang="fi-FI" sz="1100" kern="1200" dirty="0"/>
            <a:t>Vattuvuoren palvelukoti</a:t>
          </a:r>
        </a:p>
        <a:p>
          <a:pPr marL="0" lvl="0" indent="0" algn="ctr" defTabSz="488950">
            <a:lnSpc>
              <a:spcPct val="90000"/>
            </a:lnSpc>
            <a:spcBef>
              <a:spcPct val="0"/>
            </a:spcBef>
            <a:spcAft>
              <a:spcPct val="35000"/>
            </a:spcAft>
            <a:buNone/>
          </a:pPr>
          <a:r>
            <a:rPr lang="fi-FI" sz="1100" kern="1200" dirty="0"/>
            <a:t>Varkaus</a:t>
          </a:r>
        </a:p>
        <a:p>
          <a:pPr marL="0" lvl="0" indent="0" algn="ctr" defTabSz="488950">
            <a:lnSpc>
              <a:spcPct val="90000"/>
            </a:lnSpc>
            <a:spcBef>
              <a:spcPct val="0"/>
            </a:spcBef>
            <a:spcAft>
              <a:spcPct val="35000"/>
            </a:spcAft>
            <a:buNone/>
          </a:pPr>
          <a:r>
            <a:rPr lang="fi-FI" sz="1100" b="1" kern="1200" dirty="0"/>
            <a:t>Siivoustehtävät </a:t>
          </a:r>
        </a:p>
      </dsp:txBody>
      <dsp:txXfrm>
        <a:off x="4949120" y="1786443"/>
        <a:ext cx="1798855" cy="107931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5925" cy="495300"/>
          </a:xfrm>
          <a:prstGeom prst="rect">
            <a:avLst/>
          </a:prstGeom>
        </p:spPr>
        <p:txBody>
          <a:bodyPr vert="horz" lIns="91424" tIns="45712" rIns="91424" bIns="45712" rtlCol="0"/>
          <a:lstStyle>
            <a:lvl1pPr algn="l">
              <a:defRPr sz="1200"/>
            </a:lvl1pPr>
          </a:lstStyle>
          <a:p>
            <a:endParaRPr lang="fi-FI"/>
          </a:p>
        </p:txBody>
      </p:sp>
      <p:sp>
        <p:nvSpPr>
          <p:cNvPr id="3" name="Date Placeholder 2"/>
          <p:cNvSpPr>
            <a:spLocks noGrp="1"/>
          </p:cNvSpPr>
          <p:nvPr>
            <p:ph type="dt" sz="quarter" idx="1"/>
          </p:nvPr>
        </p:nvSpPr>
        <p:spPr>
          <a:xfrm>
            <a:off x="3862389" y="0"/>
            <a:ext cx="2955925" cy="495300"/>
          </a:xfrm>
          <a:prstGeom prst="rect">
            <a:avLst/>
          </a:prstGeom>
        </p:spPr>
        <p:txBody>
          <a:bodyPr vert="horz" lIns="91424" tIns="45712" rIns="91424" bIns="45712" rtlCol="0"/>
          <a:lstStyle>
            <a:lvl1pPr algn="r">
              <a:defRPr sz="1200"/>
            </a:lvl1pPr>
          </a:lstStyle>
          <a:p>
            <a:fld id="{4DF5B08A-83ED-45E1-90DE-AADFEED44B75}" type="datetimeFigureOut">
              <a:rPr lang="fi-FI" smtClean="0"/>
              <a:t>4.10.2022</a:t>
            </a:fld>
            <a:endParaRPr lang="fi-FI"/>
          </a:p>
        </p:txBody>
      </p:sp>
      <p:sp>
        <p:nvSpPr>
          <p:cNvPr id="4" name="Footer Placeholder 3"/>
          <p:cNvSpPr>
            <a:spLocks noGrp="1"/>
          </p:cNvSpPr>
          <p:nvPr>
            <p:ph type="ftr" sz="quarter" idx="2"/>
          </p:nvPr>
        </p:nvSpPr>
        <p:spPr>
          <a:xfrm>
            <a:off x="1" y="9421813"/>
            <a:ext cx="2955925" cy="495300"/>
          </a:xfrm>
          <a:prstGeom prst="rect">
            <a:avLst/>
          </a:prstGeom>
        </p:spPr>
        <p:txBody>
          <a:bodyPr vert="horz" lIns="91424" tIns="45712" rIns="91424" bIns="45712" rtlCol="0" anchor="b"/>
          <a:lstStyle>
            <a:lvl1pPr algn="l">
              <a:defRPr sz="1200"/>
            </a:lvl1pPr>
          </a:lstStyle>
          <a:p>
            <a:endParaRPr lang="fi-FI"/>
          </a:p>
        </p:txBody>
      </p:sp>
      <p:sp>
        <p:nvSpPr>
          <p:cNvPr id="5" name="Slide Number Placeholder 4"/>
          <p:cNvSpPr>
            <a:spLocks noGrp="1"/>
          </p:cNvSpPr>
          <p:nvPr>
            <p:ph type="sldNum" sz="quarter" idx="3"/>
          </p:nvPr>
        </p:nvSpPr>
        <p:spPr>
          <a:xfrm>
            <a:off x="3862389" y="9421813"/>
            <a:ext cx="2955925" cy="495300"/>
          </a:xfrm>
          <a:prstGeom prst="rect">
            <a:avLst/>
          </a:prstGeom>
        </p:spPr>
        <p:txBody>
          <a:bodyPr vert="horz" lIns="91424" tIns="45712" rIns="91424" bIns="45712" rtlCol="0" anchor="b"/>
          <a:lstStyle>
            <a:lvl1pPr algn="r">
              <a:defRPr sz="1200"/>
            </a:lvl1pPr>
          </a:lstStyle>
          <a:p>
            <a:fld id="{72D1ADDD-E79E-4142-B033-52608F2C149A}" type="slidenum">
              <a:rPr lang="fi-FI" smtClean="0"/>
              <a:t>‹#›</a:t>
            </a:fld>
            <a:endParaRPr lang="fi-FI"/>
          </a:p>
        </p:txBody>
      </p:sp>
    </p:spTree>
    <p:extLst>
      <p:ext uri="{BB962C8B-B14F-4D97-AF65-F5344CB8AC3E}">
        <p14:creationId xmlns:p14="http://schemas.microsoft.com/office/powerpoint/2010/main" val="867705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55290" cy="495935"/>
          </a:xfrm>
          <a:prstGeom prst="rect">
            <a:avLst/>
          </a:prstGeom>
        </p:spPr>
        <p:txBody>
          <a:bodyPr vert="horz" lIns="91424" tIns="45712" rIns="91424" bIns="45712" rtlCol="0"/>
          <a:lstStyle>
            <a:lvl1pPr algn="l">
              <a:defRPr sz="1200"/>
            </a:lvl1pPr>
          </a:lstStyle>
          <a:p>
            <a:endParaRPr lang="fi-FI"/>
          </a:p>
        </p:txBody>
      </p:sp>
      <p:sp>
        <p:nvSpPr>
          <p:cNvPr id="3" name="Päivämäärän paikkamerkki 2"/>
          <p:cNvSpPr>
            <a:spLocks noGrp="1"/>
          </p:cNvSpPr>
          <p:nvPr>
            <p:ph type="dt" idx="1"/>
          </p:nvPr>
        </p:nvSpPr>
        <p:spPr>
          <a:xfrm>
            <a:off x="3863033" y="0"/>
            <a:ext cx="2955290" cy="495935"/>
          </a:xfrm>
          <a:prstGeom prst="rect">
            <a:avLst/>
          </a:prstGeom>
        </p:spPr>
        <p:txBody>
          <a:bodyPr vert="horz" lIns="91424" tIns="45712" rIns="91424" bIns="45712" rtlCol="0"/>
          <a:lstStyle>
            <a:lvl1pPr algn="r">
              <a:defRPr sz="1200"/>
            </a:lvl1pPr>
          </a:lstStyle>
          <a:p>
            <a:fld id="{6A7FAC48-2721-4B96-BA02-5768D8A8C6C8}" type="datetimeFigureOut">
              <a:rPr lang="fi-FI" smtClean="0"/>
              <a:pPr/>
              <a:t>4.10.2022</a:t>
            </a:fld>
            <a:endParaRPr lang="fi-FI"/>
          </a:p>
        </p:txBody>
      </p:sp>
      <p:sp>
        <p:nvSpPr>
          <p:cNvPr id="4" name="Dian kuvan paikkamerkki 3"/>
          <p:cNvSpPr>
            <a:spLocks noGrp="1" noRot="1" noChangeAspect="1"/>
          </p:cNvSpPr>
          <p:nvPr>
            <p:ph type="sldImg" idx="2"/>
          </p:nvPr>
        </p:nvSpPr>
        <p:spPr>
          <a:xfrm>
            <a:off x="104775" y="744538"/>
            <a:ext cx="6610350" cy="3719512"/>
          </a:xfrm>
          <a:prstGeom prst="rect">
            <a:avLst/>
          </a:prstGeom>
          <a:noFill/>
          <a:ln w="12700">
            <a:solidFill>
              <a:prstClr val="black"/>
            </a:solidFill>
          </a:ln>
        </p:spPr>
        <p:txBody>
          <a:bodyPr vert="horz" lIns="91424" tIns="45712" rIns="91424" bIns="45712" rtlCol="0" anchor="ctr"/>
          <a:lstStyle/>
          <a:p>
            <a:endParaRPr lang="fi-FI"/>
          </a:p>
        </p:txBody>
      </p:sp>
      <p:sp>
        <p:nvSpPr>
          <p:cNvPr id="5" name="Huomautusten paikkamerkki 4"/>
          <p:cNvSpPr>
            <a:spLocks noGrp="1"/>
          </p:cNvSpPr>
          <p:nvPr>
            <p:ph type="body" sz="quarter" idx="3"/>
          </p:nvPr>
        </p:nvSpPr>
        <p:spPr>
          <a:xfrm>
            <a:off x="681991" y="4711385"/>
            <a:ext cx="5455920" cy="4463415"/>
          </a:xfrm>
          <a:prstGeom prst="rect">
            <a:avLst/>
          </a:prstGeom>
        </p:spPr>
        <p:txBody>
          <a:bodyPr vert="horz" lIns="91424" tIns="45712" rIns="91424" bIns="45712"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1" y="9421045"/>
            <a:ext cx="2955290" cy="495935"/>
          </a:xfrm>
          <a:prstGeom prst="rect">
            <a:avLst/>
          </a:prstGeom>
        </p:spPr>
        <p:txBody>
          <a:bodyPr vert="horz" lIns="91424" tIns="45712" rIns="91424" bIns="45712" rtlCol="0" anchor="b"/>
          <a:lstStyle>
            <a:lvl1pPr algn="l">
              <a:defRPr sz="1200"/>
            </a:lvl1pPr>
          </a:lstStyle>
          <a:p>
            <a:endParaRPr lang="fi-FI"/>
          </a:p>
        </p:txBody>
      </p:sp>
      <p:sp>
        <p:nvSpPr>
          <p:cNvPr id="7" name="Dian numeron paikkamerkki 6"/>
          <p:cNvSpPr>
            <a:spLocks noGrp="1"/>
          </p:cNvSpPr>
          <p:nvPr>
            <p:ph type="sldNum" sz="quarter" idx="5"/>
          </p:nvPr>
        </p:nvSpPr>
        <p:spPr>
          <a:xfrm>
            <a:off x="3863033" y="9421045"/>
            <a:ext cx="2955290" cy="495935"/>
          </a:xfrm>
          <a:prstGeom prst="rect">
            <a:avLst/>
          </a:prstGeom>
        </p:spPr>
        <p:txBody>
          <a:bodyPr vert="horz" lIns="91424" tIns="45712" rIns="91424" bIns="45712" rtlCol="0" anchor="b"/>
          <a:lstStyle>
            <a:lvl1pPr algn="r">
              <a:defRPr sz="1200"/>
            </a:lvl1pPr>
          </a:lstStyle>
          <a:p>
            <a:fld id="{0433CE14-C27A-42FB-A7CF-16D08FB8F53C}" type="slidenum">
              <a:rPr lang="fi-FI" smtClean="0"/>
              <a:pPr/>
              <a:t>‹#›</a:t>
            </a:fld>
            <a:endParaRPr lang="fi-FI"/>
          </a:p>
        </p:txBody>
      </p:sp>
    </p:spTree>
    <p:extLst>
      <p:ext uri="{BB962C8B-B14F-4D97-AF65-F5344CB8AC3E}">
        <p14:creationId xmlns:p14="http://schemas.microsoft.com/office/powerpoint/2010/main" val="1421866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Pääotsikko VN-teema">
    <p:spTree>
      <p:nvGrpSpPr>
        <p:cNvPr id="1" name=""/>
        <p:cNvGrpSpPr/>
        <p:nvPr/>
      </p:nvGrpSpPr>
      <p:grpSpPr>
        <a:xfrm>
          <a:off x="0" y="0"/>
          <a:ext cx="0" cy="0"/>
          <a:chOff x="0" y="0"/>
          <a:chExt cx="0" cy="0"/>
        </a:xfrm>
      </p:grpSpPr>
      <p:grpSp>
        <p:nvGrpSpPr>
          <p:cNvPr id="58" name="Group 60" descr="Taustakuva"/>
          <p:cNvGrpSpPr>
            <a:grpSpLocks noChangeAspect="1"/>
          </p:cNvGrpSpPr>
          <p:nvPr userDrawn="1"/>
        </p:nvGrpSpPr>
        <p:grpSpPr bwMode="auto">
          <a:xfrm>
            <a:off x="3175" y="0"/>
            <a:ext cx="9140825" cy="5143500"/>
            <a:chOff x="1" y="0"/>
            <a:chExt cx="5758" cy="3240"/>
          </a:xfrm>
        </p:grpSpPr>
        <p:sp>
          <p:nvSpPr>
            <p:cNvPr id="59" name="AutoShape 59"/>
            <p:cNvSpPr>
              <a:spLocks noChangeAspect="1" noChangeArrowheads="1" noTextEdit="1"/>
            </p:cNvSpPr>
            <p:nvPr userDrawn="1"/>
          </p:nvSpPr>
          <p:spPr bwMode="auto">
            <a:xfrm>
              <a:off x="1" y="0"/>
              <a:ext cx="5758"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0" name="Freeform 61"/>
            <p:cNvSpPr>
              <a:spLocks/>
            </p:cNvSpPr>
            <p:nvPr userDrawn="1"/>
          </p:nvSpPr>
          <p:spPr bwMode="auto">
            <a:xfrm>
              <a:off x="1" y="0"/>
              <a:ext cx="4850" cy="3240"/>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1" name="Freeform 62"/>
            <p:cNvSpPr>
              <a:spLocks/>
            </p:cNvSpPr>
            <p:nvPr userDrawn="1"/>
          </p:nvSpPr>
          <p:spPr bwMode="auto">
            <a:xfrm>
              <a:off x="3947" y="0"/>
              <a:ext cx="1450" cy="1361"/>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2" name="Freeform 63"/>
            <p:cNvSpPr>
              <a:spLocks/>
            </p:cNvSpPr>
            <p:nvPr userDrawn="1"/>
          </p:nvSpPr>
          <p:spPr bwMode="auto">
            <a:xfrm>
              <a:off x="4851" y="738"/>
              <a:ext cx="908" cy="1044"/>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3" name="Freeform 64"/>
            <p:cNvSpPr>
              <a:spLocks/>
            </p:cNvSpPr>
            <p:nvPr userDrawn="1"/>
          </p:nvSpPr>
          <p:spPr bwMode="auto">
            <a:xfrm>
              <a:off x="3637" y="1361"/>
              <a:ext cx="2122" cy="1879"/>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4" name="Freeform 65"/>
            <p:cNvSpPr>
              <a:spLocks/>
            </p:cNvSpPr>
            <p:nvPr userDrawn="1"/>
          </p:nvSpPr>
          <p:spPr bwMode="auto">
            <a:xfrm>
              <a:off x="4851" y="0"/>
              <a:ext cx="908" cy="1361"/>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2" name="Freeform 66"/>
            <p:cNvSpPr>
              <a:spLocks/>
            </p:cNvSpPr>
            <p:nvPr userDrawn="1"/>
          </p:nvSpPr>
          <p:spPr bwMode="auto">
            <a:xfrm>
              <a:off x="3528" y="0"/>
              <a:ext cx="1323" cy="1361"/>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3" name="Freeform 67"/>
            <p:cNvSpPr>
              <a:spLocks/>
            </p:cNvSpPr>
            <p:nvPr userDrawn="1"/>
          </p:nvSpPr>
          <p:spPr bwMode="auto">
            <a:xfrm>
              <a:off x="4851" y="1361"/>
              <a:ext cx="908" cy="537"/>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4" name="Freeform 68"/>
            <p:cNvSpPr>
              <a:spLocks/>
            </p:cNvSpPr>
            <p:nvPr userDrawn="1"/>
          </p:nvSpPr>
          <p:spPr bwMode="auto">
            <a:xfrm>
              <a:off x="3215" y="1361"/>
              <a:ext cx="1636" cy="1879"/>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p:nvPr>
        </p:nvSpPr>
        <p:spPr>
          <a:xfrm>
            <a:off x="683568" y="1347614"/>
            <a:ext cx="5832648" cy="2095528"/>
          </a:xfrm>
        </p:spPr>
        <p:txBody>
          <a:bodyPr anchor="b" anchorCtr="0">
            <a:noAutofit/>
          </a:bodyPr>
          <a:lstStyle>
            <a:lvl1pPr algn="l">
              <a:defRPr sz="4000">
                <a:solidFill>
                  <a:srgbClr val="FFFFFF"/>
                </a:solidFill>
              </a:defRPr>
            </a:lvl1pPr>
          </a:lstStyle>
          <a:p>
            <a:r>
              <a:rPr lang="fi-FI" dirty="0"/>
              <a:t>Muokkaa </a:t>
            </a:r>
            <a:r>
              <a:rPr lang="fi-FI" dirty="0" err="1"/>
              <a:t>perustyyl</a:t>
            </a:r>
            <a:r>
              <a:rPr lang="fi-FI" dirty="0"/>
              <a:t>. </a:t>
            </a:r>
            <a:r>
              <a:rPr lang="fi-FI" dirty="0" err="1"/>
              <a:t>napsautt</a:t>
            </a:r>
            <a:r>
              <a:rPr lang="fi-FI" dirty="0"/>
              <a:t>.</a:t>
            </a:r>
          </a:p>
        </p:txBody>
      </p:sp>
      <p:sp>
        <p:nvSpPr>
          <p:cNvPr id="8"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3" name="Picture 2" descr="työkykyohjelman logo">
            <a:extLst>
              <a:ext uri="{FF2B5EF4-FFF2-40B4-BE49-F238E27FC236}">
                <a16:creationId xmlns:a16="http://schemas.microsoft.com/office/drawing/2014/main" id="{6A75AB53-7407-FB4F-88DB-E4EB860781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4"/>
          </a:xfrm>
          <a:prstGeom prst="rect">
            <a:avLst/>
          </a:prstGeom>
        </p:spPr>
      </p:pic>
    </p:spTree>
    <p:extLst>
      <p:ext uri="{BB962C8B-B14F-4D97-AF65-F5344CB8AC3E}">
        <p14:creationId xmlns:p14="http://schemas.microsoft.com/office/powerpoint/2010/main" val="48320636"/>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Otsikko ja sisältö Teema alakulma">
    <p:spTree>
      <p:nvGrpSpPr>
        <p:cNvPr id="1" name=""/>
        <p:cNvGrpSpPr/>
        <p:nvPr/>
      </p:nvGrpSpPr>
      <p:grpSpPr>
        <a:xfrm>
          <a:off x="0" y="0"/>
          <a:ext cx="0" cy="0"/>
          <a:chOff x="0" y="0"/>
          <a:chExt cx="0" cy="0"/>
        </a:xfrm>
      </p:grpSpPr>
      <p:sp>
        <p:nvSpPr>
          <p:cNvPr id="9" name="Freeform 6" descr="kaarielementti"/>
          <p:cNvSpPr>
            <a:spLocks/>
          </p:cNvSpPr>
          <p:nvPr userDrawn="1"/>
        </p:nvSpPr>
        <p:spPr bwMode="auto">
          <a:xfrm rot="5400000">
            <a:off x="7900987" y="3900488"/>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8243671" cy="3393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432785" y="235340"/>
            <a:ext cx="8243671"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0" name="Picture 9" descr="työkykyohjelman logo">
            <a:extLst>
              <a:ext uri="{FF2B5EF4-FFF2-40B4-BE49-F238E27FC236}">
                <a16:creationId xmlns:a16="http://schemas.microsoft.com/office/drawing/2014/main" id="{E74FAC7E-06E9-1F40-9493-9E7A400F81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303782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Otsikko ja sisältö Teema alakulma">
    <p:spTree>
      <p:nvGrpSpPr>
        <p:cNvPr id="1" name=""/>
        <p:cNvGrpSpPr/>
        <p:nvPr/>
      </p:nvGrpSpPr>
      <p:grpSpPr>
        <a:xfrm>
          <a:off x="0" y="0"/>
          <a:ext cx="0" cy="0"/>
          <a:chOff x="0" y="0"/>
          <a:chExt cx="0" cy="0"/>
        </a:xfrm>
      </p:grpSpPr>
      <p:sp>
        <p:nvSpPr>
          <p:cNvPr id="9" name="Freeform 6"/>
          <p:cNvSpPr>
            <a:spLocks/>
          </p:cNvSpPr>
          <p:nvPr userDrawn="1"/>
        </p:nvSpPr>
        <p:spPr bwMode="auto">
          <a:xfrm rot="5400000">
            <a:off x="7900987" y="3900488"/>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8243671" cy="3393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432785" y="235340"/>
            <a:ext cx="8243671"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0" name="Picture 9" descr="työkykyohjelman logo">
            <a:extLst>
              <a:ext uri="{FF2B5EF4-FFF2-40B4-BE49-F238E27FC236}">
                <a16:creationId xmlns:a16="http://schemas.microsoft.com/office/drawing/2014/main" id="{E74FAC7E-06E9-1F40-9493-9E7A400F81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707974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7_Väliotsikko">
    <p:spTree>
      <p:nvGrpSpPr>
        <p:cNvPr id="1" name=""/>
        <p:cNvGrpSpPr/>
        <p:nvPr/>
      </p:nvGrpSpPr>
      <p:grpSpPr>
        <a:xfrm>
          <a:off x="0" y="0"/>
          <a:ext cx="0" cy="0"/>
          <a:chOff x="0" y="0"/>
          <a:chExt cx="0" cy="0"/>
        </a:xfrm>
      </p:grpSpPr>
      <p:sp>
        <p:nvSpPr>
          <p:cNvPr id="51" name="Rectangle 50"/>
          <p:cNvSpPr/>
          <p:nvPr userDrawn="1"/>
        </p:nvSpPr>
        <p:spPr>
          <a:xfrm rot="10800000" flipV="1">
            <a:off x="-10667" y="-21804"/>
            <a:ext cx="4582667" cy="51653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8" name="Rectangle 57" descr="kaarielementti"/>
          <p:cNvSpPr/>
          <p:nvPr userDrawn="1"/>
        </p:nvSpPr>
        <p:spPr>
          <a:xfrm rot="10800000" flipV="1">
            <a:off x="4427983" y="-21804"/>
            <a:ext cx="4714430" cy="51653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4" name="Freeform 7" descr="kaarielementti"/>
          <p:cNvSpPr>
            <a:spLocks/>
          </p:cNvSpPr>
          <p:nvPr userDrawn="1"/>
        </p:nvSpPr>
        <p:spPr bwMode="auto">
          <a:xfrm rot="10800000" flipV="1">
            <a:off x="3392894" y="-21803"/>
            <a:ext cx="4279900" cy="5165302"/>
          </a:xfrm>
          <a:custGeom>
            <a:avLst/>
            <a:gdLst>
              <a:gd name="T0" fmla="*/ 2425 w 2696"/>
              <a:gd name="T1" fmla="*/ 3240 h 3240"/>
              <a:gd name="T2" fmla="*/ 2398 w 2696"/>
              <a:gd name="T3" fmla="*/ 3171 h 3240"/>
              <a:gd name="T4" fmla="*/ 2372 w 2696"/>
              <a:gd name="T5" fmla="*/ 3103 h 3240"/>
              <a:gd name="T6" fmla="*/ 2325 w 2696"/>
              <a:gd name="T7" fmla="*/ 2966 h 3240"/>
              <a:gd name="T8" fmla="*/ 2283 w 2696"/>
              <a:gd name="T9" fmla="*/ 2828 h 3240"/>
              <a:gd name="T10" fmla="*/ 2248 w 2696"/>
              <a:gd name="T11" fmla="*/ 2689 h 3240"/>
              <a:gd name="T12" fmla="*/ 2219 w 2696"/>
              <a:gd name="T13" fmla="*/ 2550 h 3240"/>
              <a:gd name="T14" fmla="*/ 2196 w 2696"/>
              <a:gd name="T15" fmla="*/ 2411 h 3240"/>
              <a:gd name="T16" fmla="*/ 2178 w 2696"/>
              <a:gd name="T17" fmla="*/ 2273 h 3240"/>
              <a:gd name="T18" fmla="*/ 2164 w 2696"/>
              <a:gd name="T19" fmla="*/ 2133 h 3240"/>
              <a:gd name="T20" fmla="*/ 2157 w 2696"/>
              <a:gd name="T21" fmla="*/ 1995 h 3240"/>
              <a:gd name="T22" fmla="*/ 2156 w 2696"/>
              <a:gd name="T23" fmla="*/ 1856 h 3240"/>
              <a:gd name="T24" fmla="*/ 2160 w 2696"/>
              <a:gd name="T25" fmla="*/ 1718 h 3240"/>
              <a:gd name="T26" fmla="*/ 2170 w 2696"/>
              <a:gd name="T27" fmla="*/ 1581 h 3240"/>
              <a:gd name="T28" fmla="*/ 2183 w 2696"/>
              <a:gd name="T29" fmla="*/ 1445 h 3240"/>
              <a:gd name="T30" fmla="*/ 2203 w 2696"/>
              <a:gd name="T31" fmla="*/ 1310 h 3240"/>
              <a:gd name="T32" fmla="*/ 2228 w 2696"/>
              <a:gd name="T33" fmla="*/ 1175 h 3240"/>
              <a:gd name="T34" fmla="*/ 2259 w 2696"/>
              <a:gd name="T35" fmla="*/ 1042 h 3240"/>
              <a:gd name="T36" fmla="*/ 2274 w 2696"/>
              <a:gd name="T37" fmla="*/ 977 h 3240"/>
              <a:gd name="T38" fmla="*/ 2313 w 2696"/>
              <a:gd name="T39" fmla="*/ 845 h 3240"/>
              <a:gd name="T40" fmla="*/ 2354 w 2696"/>
              <a:gd name="T41" fmla="*/ 716 h 3240"/>
              <a:gd name="T42" fmla="*/ 2400 w 2696"/>
              <a:gd name="T43" fmla="*/ 590 h 3240"/>
              <a:gd name="T44" fmla="*/ 2452 w 2696"/>
              <a:gd name="T45" fmla="*/ 466 h 3240"/>
              <a:gd name="T46" fmla="*/ 2507 w 2696"/>
              <a:gd name="T47" fmla="*/ 345 h 3240"/>
              <a:gd name="T48" fmla="*/ 2566 w 2696"/>
              <a:gd name="T49" fmla="*/ 227 h 3240"/>
              <a:gd name="T50" fmla="*/ 2630 w 2696"/>
              <a:gd name="T51" fmla="*/ 113 h 3240"/>
              <a:gd name="T52" fmla="*/ 2696 w 2696"/>
              <a:gd name="T53" fmla="*/ 0 h 3240"/>
              <a:gd name="T54" fmla="*/ 0 w 2696"/>
              <a:gd name="T55" fmla="*/ 0 h 3240"/>
              <a:gd name="T56" fmla="*/ 72 w 2696"/>
              <a:gd name="T57" fmla="*/ 207 h 3240"/>
              <a:gd name="T58" fmla="*/ 150 w 2696"/>
              <a:gd name="T59" fmla="*/ 414 h 3240"/>
              <a:gd name="T60" fmla="*/ 187 w 2696"/>
              <a:gd name="T61" fmla="*/ 510 h 3240"/>
              <a:gd name="T62" fmla="*/ 266 w 2696"/>
              <a:gd name="T63" fmla="*/ 701 h 3240"/>
              <a:gd name="T64" fmla="*/ 349 w 2696"/>
              <a:gd name="T65" fmla="*/ 890 h 3240"/>
              <a:gd name="T66" fmla="*/ 436 w 2696"/>
              <a:gd name="T67" fmla="*/ 1077 h 3240"/>
              <a:gd name="T68" fmla="*/ 527 w 2696"/>
              <a:gd name="T69" fmla="*/ 1262 h 3240"/>
              <a:gd name="T70" fmla="*/ 622 w 2696"/>
              <a:gd name="T71" fmla="*/ 1446 h 3240"/>
              <a:gd name="T72" fmla="*/ 722 w 2696"/>
              <a:gd name="T73" fmla="*/ 1627 h 3240"/>
              <a:gd name="T74" fmla="*/ 826 w 2696"/>
              <a:gd name="T75" fmla="*/ 1807 h 3240"/>
              <a:gd name="T76" fmla="*/ 934 w 2696"/>
              <a:gd name="T77" fmla="*/ 1983 h 3240"/>
              <a:gd name="T78" fmla="*/ 1046 w 2696"/>
              <a:gd name="T79" fmla="*/ 2159 h 3240"/>
              <a:gd name="T80" fmla="*/ 1162 w 2696"/>
              <a:gd name="T81" fmla="*/ 2332 h 3240"/>
              <a:gd name="T82" fmla="*/ 1282 w 2696"/>
              <a:gd name="T83" fmla="*/ 2503 h 3240"/>
              <a:gd name="T84" fmla="*/ 1406 w 2696"/>
              <a:gd name="T85" fmla="*/ 2671 h 3240"/>
              <a:gd name="T86" fmla="*/ 1535 w 2696"/>
              <a:gd name="T87" fmla="*/ 2837 h 3240"/>
              <a:gd name="T88" fmla="*/ 1667 w 2696"/>
              <a:gd name="T89" fmla="*/ 3000 h 3240"/>
              <a:gd name="T90" fmla="*/ 1804 w 2696"/>
              <a:gd name="T91" fmla="*/ 3160 h 3240"/>
              <a:gd name="T92" fmla="*/ 1874 w 2696"/>
              <a:gd name="T93" fmla="*/ 324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96" h="3240">
                <a:moveTo>
                  <a:pt x="1874" y="3240"/>
                </a:moveTo>
                <a:lnTo>
                  <a:pt x="2425" y="3240"/>
                </a:lnTo>
                <a:lnTo>
                  <a:pt x="2425" y="3240"/>
                </a:lnTo>
                <a:lnTo>
                  <a:pt x="2398" y="3171"/>
                </a:lnTo>
                <a:lnTo>
                  <a:pt x="2398" y="3171"/>
                </a:lnTo>
                <a:lnTo>
                  <a:pt x="2372" y="3103"/>
                </a:lnTo>
                <a:lnTo>
                  <a:pt x="2347" y="3034"/>
                </a:lnTo>
                <a:lnTo>
                  <a:pt x="2325" y="2966"/>
                </a:lnTo>
                <a:lnTo>
                  <a:pt x="2304" y="2897"/>
                </a:lnTo>
                <a:lnTo>
                  <a:pt x="2283" y="2828"/>
                </a:lnTo>
                <a:lnTo>
                  <a:pt x="2265" y="2759"/>
                </a:lnTo>
                <a:lnTo>
                  <a:pt x="2248" y="2689"/>
                </a:lnTo>
                <a:lnTo>
                  <a:pt x="2233" y="2620"/>
                </a:lnTo>
                <a:lnTo>
                  <a:pt x="2219" y="2550"/>
                </a:lnTo>
                <a:lnTo>
                  <a:pt x="2207" y="2481"/>
                </a:lnTo>
                <a:lnTo>
                  <a:pt x="2196" y="2411"/>
                </a:lnTo>
                <a:lnTo>
                  <a:pt x="2185" y="2342"/>
                </a:lnTo>
                <a:lnTo>
                  <a:pt x="2178" y="2273"/>
                </a:lnTo>
                <a:lnTo>
                  <a:pt x="2170" y="2203"/>
                </a:lnTo>
                <a:lnTo>
                  <a:pt x="2164" y="2133"/>
                </a:lnTo>
                <a:lnTo>
                  <a:pt x="2161" y="2063"/>
                </a:lnTo>
                <a:lnTo>
                  <a:pt x="2157" y="1995"/>
                </a:lnTo>
                <a:lnTo>
                  <a:pt x="2156" y="1925"/>
                </a:lnTo>
                <a:lnTo>
                  <a:pt x="2156" y="1856"/>
                </a:lnTo>
                <a:lnTo>
                  <a:pt x="2157" y="1787"/>
                </a:lnTo>
                <a:lnTo>
                  <a:pt x="2160" y="1718"/>
                </a:lnTo>
                <a:lnTo>
                  <a:pt x="2164" y="1649"/>
                </a:lnTo>
                <a:lnTo>
                  <a:pt x="2170" y="1581"/>
                </a:lnTo>
                <a:lnTo>
                  <a:pt x="2175" y="1513"/>
                </a:lnTo>
                <a:lnTo>
                  <a:pt x="2183" y="1445"/>
                </a:lnTo>
                <a:lnTo>
                  <a:pt x="2193" y="1377"/>
                </a:lnTo>
                <a:lnTo>
                  <a:pt x="2203" y="1310"/>
                </a:lnTo>
                <a:lnTo>
                  <a:pt x="2215" y="1242"/>
                </a:lnTo>
                <a:lnTo>
                  <a:pt x="2228" y="1175"/>
                </a:lnTo>
                <a:lnTo>
                  <a:pt x="2243" y="1108"/>
                </a:lnTo>
                <a:lnTo>
                  <a:pt x="2259" y="1042"/>
                </a:lnTo>
                <a:lnTo>
                  <a:pt x="2274" y="977"/>
                </a:lnTo>
                <a:lnTo>
                  <a:pt x="2274" y="977"/>
                </a:lnTo>
                <a:lnTo>
                  <a:pt x="2293" y="910"/>
                </a:lnTo>
                <a:lnTo>
                  <a:pt x="2313" y="845"/>
                </a:lnTo>
                <a:lnTo>
                  <a:pt x="2333" y="780"/>
                </a:lnTo>
                <a:lnTo>
                  <a:pt x="2354" y="716"/>
                </a:lnTo>
                <a:lnTo>
                  <a:pt x="2377" y="653"/>
                </a:lnTo>
                <a:lnTo>
                  <a:pt x="2400" y="590"/>
                </a:lnTo>
                <a:lnTo>
                  <a:pt x="2426" y="528"/>
                </a:lnTo>
                <a:lnTo>
                  <a:pt x="2452" y="466"/>
                </a:lnTo>
                <a:lnTo>
                  <a:pt x="2479" y="405"/>
                </a:lnTo>
                <a:lnTo>
                  <a:pt x="2507" y="345"/>
                </a:lnTo>
                <a:lnTo>
                  <a:pt x="2536" y="286"/>
                </a:lnTo>
                <a:lnTo>
                  <a:pt x="2566" y="227"/>
                </a:lnTo>
                <a:lnTo>
                  <a:pt x="2597" y="169"/>
                </a:lnTo>
                <a:lnTo>
                  <a:pt x="2630" y="113"/>
                </a:lnTo>
                <a:lnTo>
                  <a:pt x="2662" y="55"/>
                </a:lnTo>
                <a:lnTo>
                  <a:pt x="2696" y="0"/>
                </a:lnTo>
                <a:lnTo>
                  <a:pt x="0" y="0"/>
                </a:lnTo>
                <a:lnTo>
                  <a:pt x="0" y="0"/>
                </a:lnTo>
                <a:lnTo>
                  <a:pt x="35" y="104"/>
                </a:lnTo>
                <a:lnTo>
                  <a:pt x="72" y="207"/>
                </a:lnTo>
                <a:lnTo>
                  <a:pt x="111" y="311"/>
                </a:lnTo>
                <a:lnTo>
                  <a:pt x="150" y="414"/>
                </a:lnTo>
                <a:lnTo>
                  <a:pt x="150" y="414"/>
                </a:lnTo>
                <a:lnTo>
                  <a:pt x="187" y="510"/>
                </a:lnTo>
                <a:lnTo>
                  <a:pt x="226" y="605"/>
                </a:lnTo>
                <a:lnTo>
                  <a:pt x="266" y="701"/>
                </a:lnTo>
                <a:lnTo>
                  <a:pt x="306" y="795"/>
                </a:lnTo>
                <a:lnTo>
                  <a:pt x="349" y="890"/>
                </a:lnTo>
                <a:lnTo>
                  <a:pt x="392" y="983"/>
                </a:lnTo>
                <a:lnTo>
                  <a:pt x="436" y="1077"/>
                </a:lnTo>
                <a:lnTo>
                  <a:pt x="481" y="1169"/>
                </a:lnTo>
                <a:lnTo>
                  <a:pt x="527" y="1262"/>
                </a:lnTo>
                <a:lnTo>
                  <a:pt x="574" y="1353"/>
                </a:lnTo>
                <a:lnTo>
                  <a:pt x="622" y="1446"/>
                </a:lnTo>
                <a:lnTo>
                  <a:pt x="672" y="1537"/>
                </a:lnTo>
                <a:lnTo>
                  <a:pt x="722" y="1627"/>
                </a:lnTo>
                <a:lnTo>
                  <a:pt x="773" y="1717"/>
                </a:lnTo>
                <a:lnTo>
                  <a:pt x="826" y="1807"/>
                </a:lnTo>
                <a:lnTo>
                  <a:pt x="879" y="1896"/>
                </a:lnTo>
                <a:lnTo>
                  <a:pt x="934" y="1983"/>
                </a:lnTo>
                <a:lnTo>
                  <a:pt x="989" y="2072"/>
                </a:lnTo>
                <a:lnTo>
                  <a:pt x="1046" y="2159"/>
                </a:lnTo>
                <a:lnTo>
                  <a:pt x="1104" y="2246"/>
                </a:lnTo>
                <a:lnTo>
                  <a:pt x="1162" y="2332"/>
                </a:lnTo>
                <a:lnTo>
                  <a:pt x="1222" y="2418"/>
                </a:lnTo>
                <a:lnTo>
                  <a:pt x="1282" y="2503"/>
                </a:lnTo>
                <a:lnTo>
                  <a:pt x="1344" y="2588"/>
                </a:lnTo>
                <a:lnTo>
                  <a:pt x="1406" y="2671"/>
                </a:lnTo>
                <a:lnTo>
                  <a:pt x="1470" y="2754"/>
                </a:lnTo>
                <a:lnTo>
                  <a:pt x="1535" y="2837"/>
                </a:lnTo>
                <a:lnTo>
                  <a:pt x="1601" y="2918"/>
                </a:lnTo>
                <a:lnTo>
                  <a:pt x="1667" y="3000"/>
                </a:lnTo>
                <a:lnTo>
                  <a:pt x="1736" y="3080"/>
                </a:lnTo>
                <a:lnTo>
                  <a:pt x="1804" y="3160"/>
                </a:lnTo>
                <a:lnTo>
                  <a:pt x="1874" y="3240"/>
                </a:lnTo>
                <a:lnTo>
                  <a:pt x="1874" y="3240"/>
                </a:lnTo>
                <a:close/>
              </a:path>
            </a:pathLst>
          </a:custGeom>
          <a:solidFill>
            <a:schemeClr val="tx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10" name="Otsikko 1"/>
          <p:cNvSpPr>
            <a:spLocks noGrp="1"/>
          </p:cNvSpPr>
          <p:nvPr userDrawn="1">
            <p:ph type="ctrTitle"/>
          </p:nvPr>
        </p:nvSpPr>
        <p:spPr>
          <a:xfrm>
            <a:off x="366651" y="411510"/>
            <a:ext cx="3485269" cy="2967062"/>
          </a:xfrm>
        </p:spPr>
        <p:txBody>
          <a:bodyPr anchor="b" anchorCtr="0">
            <a:noAutofit/>
          </a:bodyPr>
          <a:lstStyle>
            <a:lvl1pPr algn="l">
              <a:defRPr sz="4000">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366651" y="3507854"/>
            <a:ext cx="3485270" cy="1512168"/>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32" name="Freeform 30"/>
          <p:cNvSpPr>
            <a:spLocks/>
          </p:cNvSpPr>
          <p:nvPr userDrawn="1"/>
        </p:nvSpPr>
        <p:spPr bwMode="auto">
          <a:xfrm>
            <a:off x="7331075" y="1931690"/>
            <a:ext cx="371475" cy="98425"/>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3" name="Freeform 31"/>
          <p:cNvSpPr>
            <a:spLocks/>
          </p:cNvSpPr>
          <p:nvPr userDrawn="1"/>
        </p:nvSpPr>
        <p:spPr bwMode="auto">
          <a:xfrm>
            <a:off x="7248525" y="1618953"/>
            <a:ext cx="377825" cy="271463"/>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5" name="Freeform 32"/>
          <p:cNvSpPr>
            <a:spLocks/>
          </p:cNvSpPr>
          <p:nvPr userDrawn="1"/>
        </p:nvSpPr>
        <p:spPr bwMode="auto">
          <a:xfrm>
            <a:off x="7194550" y="1861840"/>
            <a:ext cx="161925" cy="153988"/>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6" name="Freeform 33"/>
          <p:cNvSpPr>
            <a:spLocks/>
          </p:cNvSpPr>
          <p:nvPr userDrawn="1"/>
        </p:nvSpPr>
        <p:spPr bwMode="auto">
          <a:xfrm>
            <a:off x="7189787" y="1214140"/>
            <a:ext cx="39688" cy="46038"/>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7" name="Freeform 34"/>
          <p:cNvSpPr>
            <a:spLocks/>
          </p:cNvSpPr>
          <p:nvPr userDrawn="1"/>
        </p:nvSpPr>
        <p:spPr bwMode="auto">
          <a:xfrm>
            <a:off x="7237412" y="1203028"/>
            <a:ext cx="60325" cy="5715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8" name="Freeform 35"/>
          <p:cNvSpPr>
            <a:spLocks/>
          </p:cNvSpPr>
          <p:nvPr userDrawn="1"/>
        </p:nvSpPr>
        <p:spPr bwMode="auto">
          <a:xfrm>
            <a:off x="7245350" y="1206203"/>
            <a:ext cx="73025" cy="80963"/>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9" name="Freeform 36"/>
          <p:cNvSpPr>
            <a:spLocks/>
          </p:cNvSpPr>
          <p:nvPr userDrawn="1"/>
        </p:nvSpPr>
        <p:spPr bwMode="auto">
          <a:xfrm>
            <a:off x="7251700" y="1298278"/>
            <a:ext cx="57150" cy="17463"/>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0" name="Freeform 37"/>
          <p:cNvSpPr>
            <a:spLocks/>
          </p:cNvSpPr>
          <p:nvPr userDrawn="1"/>
        </p:nvSpPr>
        <p:spPr bwMode="auto">
          <a:xfrm>
            <a:off x="7254875" y="1326853"/>
            <a:ext cx="57150" cy="66675"/>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1" name="Freeform 38"/>
          <p:cNvSpPr>
            <a:spLocks/>
          </p:cNvSpPr>
          <p:nvPr userDrawn="1"/>
        </p:nvSpPr>
        <p:spPr bwMode="auto">
          <a:xfrm>
            <a:off x="7251700" y="1391940"/>
            <a:ext cx="77788" cy="68263"/>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2" name="Freeform 39"/>
          <p:cNvSpPr>
            <a:spLocks/>
          </p:cNvSpPr>
          <p:nvPr userDrawn="1"/>
        </p:nvSpPr>
        <p:spPr bwMode="auto">
          <a:xfrm>
            <a:off x="7288212" y="1417340"/>
            <a:ext cx="115888" cy="66675"/>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3" name="Freeform 40"/>
          <p:cNvSpPr>
            <a:spLocks/>
          </p:cNvSpPr>
          <p:nvPr userDrawn="1"/>
        </p:nvSpPr>
        <p:spPr bwMode="auto">
          <a:xfrm>
            <a:off x="7323137" y="1172865"/>
            <a:ext cx="26988" cy="123825"/>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4" name="Freeform 41"/>
          <p:cNvSpPr>
            <a:spLocks/>
          </p:cNvSpPr>
          <p:nvPr userDrawn="1"/>
        </p:nvSpPr>
        <p:spPr bwMode="auto">
          <a:xfrm>
            <a:off x="7351712" y="1209378"/>
            <a:ext cx="80963" cy="58738"/>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5" name="Freeform 42"/>
          <p:cNvSpPr>
            <a:spLocks/>
          </p:cNvSpPr>
          <p:nvPr userDrawn="1"/>
        </p:nvSpPr>
        <p:spPr bwMode="auto">
          <a:xfrm>
            <a:off x="7453312" y="1131590"/>
            <a:ext cx="158750" cy="127000"/>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6" name="Freeform 43"/>
          <p:cNvSpPr>
            <a:spLocks/>
          </p:cNvSpPr>
          <p:nvPr userDrawn="1"/>
        </p:nvSpPr>
        <p:spPr bwMode="auto">
          <a:xfrm>
            <a:off x="7581900" y="1218903"/>
            <a:ext cx="193675" cy="33338"/>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7" name="Freeform 44"/>
          <p:cNvSpPr>
            <a:spLocks/>
          </p:cNvSpPr>
          <p:nvPr userDrawn="1"/>
        </p:nvSpPr>
        <p:spPr bwMode="auto">
          <a:xfrm>
            <a:off x="7643812" y="1301453"/>
            <a:ext cx="114300" cy="112713"/>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8" name="Freeform 45"/>
          <p:cNvSpPr>
            <a:spLocks/>
          </p:cNvSpPr>
          <p:nvPr userDrawn="1"/>
        </p:nvSpPr>
        <p:spPr bwMode="auto">
          <a:xfrm>
            <a:off x="7677150" y="1579265"/>
            <a:ext cx="1588"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9" name="Freeform 46"/>
          <p:cNvSpPr>
            <a:spLocks/>
          </p:cNvSpPr>
          <p:nvPr userDrawn="1"/>
        </p:nvSpPr>
        <p:spPr bwMode="auto">
          <a:xfrm>
            <a:off x="7429500" y="1261765"/>
            <a:ext cx="20638" cy="12700"/>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50" name="Freeform 47"/>
          <p:cNvSpPr>
            <a:spLocks/>
          </p:cNvSpPr>
          <p:nvPr userDrawn="1"/>
        </p:nvSpPr>
        <p:spPr bwMode="auto">
          <a:xfrm>
            <a:off x="7151687" y="1218903"/>
            <a:ext cx="657225" cy="776288"/>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6" name="Freeform 37"/>
          <p:cNvSpPr>
            <a:spLocks/>
          </p:cNvSpPr>
          <p:nvPr userDrawn="1"/>
        </p:nvSpPr>
        <p:spPr bwMode="auto">
          <a:xfrm>
            <a:off x="8332788" y="-385340"/>
            <a:ext cx="276225" cy="73025"/>
          </a:xfrm>
          <a:custGeom>
            <a:avLst/>
            <a:gdLst>
              <a:gd name="T0" fmla="*/ 0 w 349"/>
              <a:gd name="T1" fmla="*/ 34 h 91"/>
              <a:gd name="T2" fmla="*/ 0 w 349"/>
              <a:gd name="T3" fmla="*/ 34 h 91"/>
              <a:gd name="T4" fmla="*/ 20 w 349"/>
              <a:gd name="T5" fmla="*/ 49 h 91"/>
              <a:gd name="T6" fmla="*/ 38 w 349"/>
              <a:gd name="T7" fmla="*/ 60 h 91"/>
              <a:gd name="T8" fmla="*/ 38 w 349"/>
              <a:gd name="T9" fmla="*/ 60 h 91"/>
              <a:gd name="T10" fmla="*/ 69 w 349"/>
              <a:gd name="T11" fmla="*/ 71 h 91"/>
              <a:gd name="T12" fmla="*/ 89 w 349"/>
              <a:gd name="T13" fmla="*/ 78 h 91"/>
              <a:gd name="T14" fmla="*/ 111 w 349"/>
              <a:gd name="T15" fmla="*/ 84 h 91"/>
              <a:gd name="T16" fmla="*/ 137 w 349"/>
              <a:gd name="T17" fmla="*/ 87 h 91"/>
              <a:gd name="T18" fmla="*/ 164 w 349"/>
              <a:gd name="T19" fmla="*/ 91 h 91"/>
              <a:gd name="T20" fmla="*/ 194 w 349"/>
              <a:gd name="T21" fmla="*/ 91 h 91"/>
              <a:gd name="T22" fmla="*/ 226 w 349"/>
              <a:gd name="T23" fmla="*/ 89 h 91"/>
              <a:gd name="T24" fmla="*/ 226 w 349"/>
              <a:gd name="T25" fmla="*/ 89 h 91"/>
              <a:gd name="T26" fmla="*/ 256 w 349"/>
              <a:gd name="T27" fmla="*/ 86 h 91"/>
              <a:gd name="T28" fmla="*/ 279 w 349"/>
              <a:gd name="T29" fmla="*/ 80 h 91"/>
              <a:gd name="T30" fmla="*/ 301 w 349"/>
              <a:gd name="T31" fmla="*/ 75 h 91"/>
              <a:gd name="T32" fmla="*/ 318 w 349"/>
              <a:gd name="T33" fmla="*/ 69 h 91"/>
              <a:gd name="T34" fmla="*/ 342 w 349"/>
              <a:gd name="T35" fmla="*/ 56 h 91"/>
              <a:gd name="T36" fmla="*/ 349 w 349"/>
              <a:gd name="T37" fmla="*/ 53 h 91"/>
              <a:gd name="T38" fmla="*/ 349 w 349"/>
              <a:gd name="T39" fmla="*/ 53 h 91"/>
              <a:gd name="T40" fmla="*/ 338 w 349"/>
              <a:gd name="T41" fmla="*/ 49 h 91"/>
              <a:gd name="T42" fmla="*/ 329 w 349"/>
              <a:gd name="T43" fmla="*/ 44 h 91"/>
              <a:gd name="T44" fmla="*/ 314 w 349"/>
              <a:gd name="T45" fmla="*/ 31 h 91"/>
              <a:gd name="T46" fmla="*/ 314 w 349"/>
              <a:gd name="T47" fmla="*/ 31 h 91"/>
              <a:gd name="T48" fmla="*/ 312 w 349"/>
              <a:gd name="T49" fmla="*/ 38 h 91"/>
              <a:gd name="T50" fmla="*/ 312 w 349"/>
              <a:gd name="T51" fmla="*/ 38 h 91"/>
              <a:gd name="T52" fmla="*/ 311 w 349"/>
              <a:gd name="T53" fmla="*/ 51 h 91"/>
              <a:gd name="T54" fmla="*/ 311 w 349"/>
              <a:gd name="T55" fmla="*/ 51 h 91"/>
              <a:gd name="T56" fmla="*/ 303 w 349"/>
              <a:gd name="T57" fmla="*/ 49 h 91"/>
              <a:gd name="T58" fmla="*/ 303 w 349"/>
              <a:gd name="T59" fmla="*/ 49 h 91"/>
              <a:gd name="T60" fmla="*/ 298 w 349"/>
              <a:gd name="T61" fmla="*/ 45 h 91"/>
              <a:gd name="T62" fmla="*/ 292 w 349"/>
              <a:gd name="T63" fmla="*/ 40 h 91"/>
              <a:gd name="T64" fmla="*/ 289 w 349"/>
              <a:gd name="T65" fmla="*/ 33 h 91"/>
              <a:gd name="T66" fmla="*/ 287 w 349"/>
              <a:gd name="T67" fmla="*/ 23 h 91"/>
              <a:gd name="T68" fmla="*/ 287 w 349"/>
              <a:gd name="T69" fmla="*/ 23 h 91"/>
              <a:gd name="T70" fmla="*/ 287 w 349"/>
              <a:gd name="T71" fmla="*/ 22 h 91"/>
              <a:gd name="T72" fmla="*/ 287 w 349"/>
              <a:gd name="T73" fmla="*/ 22 h 91"/>
              <a:gd name="T74" fmla="*/ 272 w 349"/>
              <a:gd name="T75" fmla="*/ 27 h 91"/>
              <a:gd name="T76" fmla="*/ 252 w 349"/>
              <a:gd name="T77" fmla="*/ 33 h 91"/>
              <a:gd name="T78" fmla="*/ 228 w 349"/>
              <a:gd name="T79" fmla="*/ 38 h 91"/>
              <a:gd name="T80" fmla="*/ 205 w 349"/>
              <a:gd name="T81" fmla="*/ 40 h 91"/>
              <a:gd name="T82" fmla="*/ 205 w 349"/>
              <a:gd name="T83" fmla="*/ 40 h 91"/>
              <a:gd name="T84" fmla="*/ 161 w 349"/>
              <a:gd name="T85" fmla="*/ 38 h 91"/>
              <a:gd name="T86" fmla="*/ 139 w 349"/>
              <a:gd name="T87" fmla="*/ 36 h 91"/>
              <a:gd name="T88" fmla="*/ 117 w 349"/>
              <a:gd name="T89" fmla="*/ 33 h 91"/>
              <a:gd name="T90" fmla="*/ 95 w 349"/>
              <a:gd name="T91" fmla="*/ 29 h 91"/>
              <a:gd name="T92" fmla="*/ 73 w 349"/>
              <a:gd name="T93" fmla="*/ 22 h 91"/>
              <a:gd name="T94" fmla="*/ 51 w 349"/>
              <a:gd name="T95" fmla="*/ 14 h 91"/>
              <a:gd name="T96" fmla="*/ 31 w 349"/>
              <a:gd name="T97" fmla="*/ 7 h 91"/>
              <a:gd name="T98" fmla="*/ 31 w 349"/>
              <a:gd name="T99" fmla="*/ 7 h 91"/>
              <a:gd name="T100" fmla="*/ 15 w 349"/>
              <a:gd name="T101" fmla="*/ 0 h 91"/>
              <a:gd name="T102" fmla="*/ 15 w 349"/>
              <a:gd name="T103" fmla="*/ 0 h 91"/>
              <a:gd name="T104" fmla="*/ 15 w 349"/>
              <a:gd name="T105" fmla="*/ 1 h 91"/>
              <a:gd name="T106" fmla="*/ 15 w 349"/>
              <a:gd name="T107" fmla="*/ 5 h 91"/>
              <a:gd name="T108" fmla="*/ 18 w 349"/>
              <a:gd name="T109" fmla="*/ 14 h 91"/>
              <a:gd name="T110" fmla="*/ 25 w 349"/>
              <a:gd name="T111" fmla="*/ 25 h 91"/>
              <a:gd name="T112" fmla="*/ 25 w 349"/>
              <a:gd name="T113" fmla="*/ 25 h 91"/>
              <a:gd name="T114" fmla="*/ 16 w 349"/>
              <a:gd name="T115" fmla="*/ 23 h 91"/>
              <a:gd name="T116" fmla="*/ 7 w 349"/>
              <a:gd name="T117" fmla="*/ 27 h 91"/>
              <a:gd name="T118" fmla="*/ 7 w 349"/>
              <a:gd name="T119" fmla="*/ 27 h 91"/>
              <a:gd name="T120" fmla="*/ 2 w 349"/>
              <a:gd name="T121" fmla="*/ 31 h 91"/>
              <a:gd name="T122" fmla="*/ 0 w 349"/>
              <a:gd name="T123" fmla="*/ 34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9" h="91">
                <a:moveTo>
                  <a:pt x="0" y="34"/>
                </a:moveTo>
                <a:lnTo>
                  <a:pt x="0" y="34"/>
                </a:lnTo>
                <a:lnTo>
                  <a:pt x="20" y="49"/>
                </a:lnTo>
                <a:lnTo>
                  <a:pt x="38" y="60"/>
                </a:lnTo>
                <a:lnTo>
                  <a:pt x="38" y="60"/>
                </a:lnTo>
                <a:lnTo>
                  <a:pt x="69" y="71"/>
                </a:lnTo>
                <a:lnTo>
                  <a:pt x="89" y="78"/>
                </a:lnTo>
                <a:lnTo>
                  <a:pt x="111" y="84"/>
                </a:lnTo>
                <a:lnTo>
                  <a:pt x="137" y="87"/>
                </a:lnTo>
                <a:lnTo>
                  <a:pt x="164" y="91"/>
                </a:lnTo>
                <a:lnTo>
                  <a:pt x="194" y="91"/>
                </a:lnTo>
                <a:lnTo>
                  <a:pt x="226" y="89"/>
                </a:lnTo>
                <a:lnTo>
                  <a:pt x="226" y="89"/>
                </a:lnTo>
                <a:lnTo>
                  <a:pt x="256" y="86"/>
                </a:lnTo>
                <a:lnTo>
                  <a:pt x="279" y="80"/>
                </a:lnTo>
                <a:lnTo>
                  <a:pt x="301" y="75"/>
                </a:lnTo>
                <a:lnTo>
                  <a:pt x="318" y="69"/>
                </a:lnTo>
                <a:lnTo>
                  <a:pt x="342" y="56"/>
                </a:lnTo>
                <a:lnTo>
                  <a:pt x="349" y="53"/>
                </a:lnTo>
                <a:lnTo>
                  <a:pt x="349" y="53"/>
                </a:lnTo>
                <a:lnTo>
                  <a:pt x="338" y="49"/>
                </a:lnTo>
                <a:lnTo>
                  <a:pt x="329" y="44"/>
                </a:lnTo>
                <a:lnTo>
                  <a:pt x="314" y="31"/>
                </a:lnTo>
                <a:lnTo>
                  <a:pt x="314" y="31"/>
                </a:lnTo>
                <a:lnTo>
                  <a:pt x="312" y="38"/>
                </a:lnTo>
                <a:lnTo>
                  <a:pt x="312" y="38"/>
                </a:lnTo>
                <a:lnTo>
                  <a:pt x="311" y="51"/>
                </a:lnTo>
                <a:lnTo>
                  <a:pt x="311" y="51"/>
                </a:lnTo>
                <a:lnTo>
                  <a:pt x="303" y="49"/>
                </a:lnTo>
                <a:lnTo>
                  <a:pt x="303" y="49"/>
                </a:lnTo>
                <a:lnTo>
                  <a:pt x="298" y="45"/>
                </a:lnTo>
                <a:lnTo>
                  <a:pt x="292" y="40"/>
                </a:lnTo>
                <a:lnTo>
                  <a:pt x="289" y="33"/>
                </a:lnTo>
                <a:lnTo>
                  <a:pt x="287" y="23"/>
                </a:lnTo>
                <a:lnTo>
                  <a:pt x="287" y="23"/>
                </a:lnTo>
                <a:lnTo>
                  <a:pt x="287" y="22"/>
                </a:lnTo>
                <a:lnTo>
                  <a:pt x="287" y="22"/>
                </a:lnTo>
                <a:lnTo>
                  <a:pt x="272" y="27"/>
                </a:lnTo>
                <a:lnTo>
                  <a:pt x="252" y="33"/>
                </a:lnTo>
                <a:lnTo>
                  <a:pt x="228" y="38"/>
                </a:lnTo>
                <a:lnTo>
                  <a:pt x="205" y="40"/>
                </a:lnTo>
                <a:lnTo>
                  <a:pt x="205" y="40"/>
                </a:lnTo>
                <a:lnTo>
                  <a:pt x="161" y="38"/>
                </a:lnTo>
                <a:lnTo>
                  <a:pt x="139" y="36"/>
                </a:lnTo>
                <a:lnTo>
                  <a:pt x="117" y="33"/>
                </a:lnTo>
                <a:lnTo>
                  <a:pt x="95" y="29"/>
                </a:lnTo>
                <a:lnTo>
                  <a:pt x="73" y="22"/>
                </a:lnTo>
                <a:lnTo>
                  <a:pt x="51" y="14"/>
                </a:lnTo>
                <a:lnTo>
                  <a:pt x="31" y="7"/>
                </a:lnTo>
                <a:lnTo>
                  <a:pt x="31" y="7"/>
                </a:lnTo>
                <a:lnTo>
                  <a:pt x="15" y="0"/>
                </a:lnTo>
                <a:lnTo>
                  <a:pt x="15" y="0"/>
                </a:lnTo>
                <a:lnTo>
                  <a:pt x="15" y="1"/>
                </a:lnTo>
                <a:lnTo>
                  <a:pt x="15" y="5"/>
                </a:lnTo>
                <a:lnTo>
                  <a:pt x="18" y="14"/>
                </a:lnTo>
                <a:lnTo>
                  <a:pt x="25" y="25"/>
                </a:lnTo>
                <a:lnTo>
                  <a:pt x="25" y="25"/>
                </a:lnTo>
                <a:lnTo>
                  <a:pt x="16" y="23"/>
                </a:lnTo>
                <a:lnTo>
                  <a:pt x="7" y="27"/>
                </a:lnTo>
                <a:lnTo>
                  <a:pt x="7" y="27"/>
                </a:lnTo>
                <a:lnTo>
                  <a:pt x="2" y="31"/>
                </a:lnTo>
                <a:lnTo>
                  <a:pt x="0" y="3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7" name="Freeform 38"/>
          <p:cNvSpPr>
            <a:spLocks/>
          </p:cNvSpPr>
          <p:nvPr userDrawn="1"/>
        </p:nvSpPr>
        <p:spPr bwMode="auto">
          <a:xfrm>
            <a:off x="8270875" y="-618703"/>
            <a:ext cx="282575" cy="201613"/>
          </a:xfrm>
          <a:custGeom>
            <a:avLst/>
            <a:gdLst>
              <a:gd name="T0" fmla="*/ 326 w 357"/>
              <a:gd name="T1" fmla="*/ 20 h 253"/>
              <a:gd name="T2" fmla="*/ 320 w 357"/>
              <a:gd name="T3" fmla="*/ 3 h 253"/>
              <a:gd name="T4" fmla="*/ 311 w 357"/>
              <a:gd name="T5" fmla="*/ 0 h 253"/>
              <a:gd name="T6" fmla="*/ 227 w 357"/>
              <a:gd name="T7" fmla="*/ 40 h 253"/>
              <a:gd name="T8" fmla="*/ 207 w 357"/>
              <a:gd name="T9" fmla="*/ 53 h 253"/>
              <a:gd name="T10" fmla="*/ 176 w 357"/>
              <a:gd name="T11" fmla="*/ 53 h 253"/>
              <a:gd name="T12" fmla="*/ 181 w 357"/>
              <a:gd name="T13" fmla="*/ 71 h 253"/>
              <a:gd name="T14" fmla="*/ 172 w 357"/>
              <a:gd name="T15" fmla="*/ 78 h 253"/>
              <a:gd name="T16" fmla="*/ 181 w 357"/>
              <a:gd name="T17" fmla="*/ 93 h 253"/>
              <a:gd name="T18" fmla="*/ 198 w 357"/>
              <a:gd name="T19" fmla="*/ 91 h 253"/>
              <a:gd name="T20" fmla="*/ 189 w 357"/>
              <a:gd name="T21" fmla="*/ 115 h 253"/>
              <a:gd name="T22" fmla="*/ 147 w 357"/>
              <a:gd name="T23" fmla="*/ 146 h 253"/>
              <a:gd name="T24" fmla="*/ 101 w 357"/>
              <a:gd name="T25" fmla="*/ 155 h 253"/>
              <a:gd name="T26" fmla="*/ 79 w 357"/>
              <a:gd name="T27" fmla="*/ 137 h 253"/>
              <a:gd name="T28" fmla="*/ 68 w 357"/>
              <a:gd name="T29" fmla="*/ 126 h 253"/>
              <a:gd name="T30" fmla="*/ 50 w 357"/>
              <a:gd name="T31" fmla="*/ 126 h 253"/>
              <a:gd name="T32" fmla="*/ 28 w 357"/>
              <a:gd name="T33" fmla="*/ 137 h 253"/>
              <a:gd name="T34" fmla="*/ 48 w 357"/>
              <a:gd name="T35" fmla="*/ 140 h 253"/>
              <a:gd name="T36" fmla="*/ 44 w 357"/>
              <a:gd name="T37" fmla="*/ 149 h 253"/>
              <a:gd name="T38" fmla="*/ 75 w 357"/>
              <a:gd name="T39" fmla="*/ 169 h 253"/>
              <a:gd name="T40" fmla="*/ 75 w 357"/>
              <a:gd name="T41" fmla="*/ 171 h 253"/>
              <a:gd name="T42" fmla="*/ 39 w 357"/>
              <a:gd name="T43" fmla="*/ 160 h 253"/>
              <a:gd name="T44" fmla="*/ 28 w 357"/>
              <a:gd name="T45" fmla="*/ 164 h 253"/>
              <a:gd name="T46" fmla="*/ 8 w 357"/>
              <a:gd name="T47" fmla="*/ 171 h 253"/>
              <a:gd name="T48" fmla="*/ 2 w 357"/>
              <a:gd name="T49" fmla="*/ 193 h 253"/>
              <a:gd name="T50" fmla="*/ 17 w 357"/>
              <a:gd name="T51" fmla="*/ 180 h 253"/>
              <a:gd name="T52" fmla="*/ 22 w 357"/>
              <a:gd name="T53" fmla="*/ 188 h 253"/>
              <a:gd name="T54" fmla="*/ 26 w 357"/>
              <a:gd name="T55" fmla="*/ 197 h 253"/>
              <a:gd name="T56" fmla="*/ 66 w 357"/>
              <a:gd name="T57" fmla="*/ 195 h 253"/>
              <a:gd name="T58" fmla="*/ 75 w 357"/>
              <a:gd name="T59" fmla="*/ 197 h 253"/>
              <a:gd name="T60" fmla="*/ 39 w 357"/>
              <a:gd name="T61" fmla="*/ 206 h 253"/>
              <a:gd name="T62" fmla="*/ 37 w 357"/>
              <a:gd name="T63" fmla="*/ 213 h 253"/>
              <a:gd name="T64" fmla="*/ 28 w 357"/>
              <a:gd name="T65" fmla="*/ 233 h 253"/>
              <a:gd name="T66" fmla="*/ 35 w 357"/>
              <a:gd name="T67" fmla="*/ 248 h 253"/>
              <a:gd name="T68" fmla="*/ 41 w 357"/>
              <a:gd name="T69" fmla="*/ 244 h 253"/>
              <a:gd name="T70" fmla="*/ 42 w 357"/>
              <a:gd name="T71" fmla="*/ 235 h 253"/>
              <a:gd name="T72" fmla="*/ 55 w 357"/>
              <a:gd name="T73" fmla="*/ 243 h 253"/>
              <a:gd name="T74" fmla="*/ 72 w 357"/>
              <a:gd name="T75" fmla="*/ 232 h 253"/>
              <a:gd name="T76" fmla="*/ 94 w 357"/>
              <a:gd name="T77" fmla="*/ 213 h 253"/>
              <a:gd name="T78" fmla="*/ 108 w 357"/>
              <a:gd name="T79" fmla="*/ 211 h 253"/>
              <a:gd name="T80" fmla="*/ 110 w 357"/>
              <a:gd name="T81" fmla="*/ 222 h 253"/>
              <a:gd name="T82" fmla="*/ 115 w 357"/>
              <a:gd name="T83" fmla="*/ 233 h 253"/>
              <a:gd name="T84" fmla="*/ 114 w 357"/>
              <a:gd name="T85" fmla="*/ 243 h 253"/>
              <a:gd name="T86" fmla="*/ 136 w 357"/>
              <a:gd name="T87" fmla="*/ 224 h 253"/>
              <a:gd name="T88" fmla="*/ 141 w 357"/>
              <a:gd name="T89" fmla="*/ 219 h 253"/>
              <a:gd name="T90" fmla="*/ 145 w 357"/>
              <a:gd name="T91" fmla="*/ 211 h 253"/>
              <a:gd name="T92" fmla="*/ 147 w 357"/>
              <a:gd name="T93" fmla="*/ 200 h 253"/>
              <a:gd name="T94" fmla="*/ 167 w 357"/>
              <a:gd name="T95" fmla="*/ 193 h 253"/>
              <a:gd name="T96" fmla="*/ 170 w 357"/>
              <a:gd name="T97" fmla="*/ 180 h 253"/>
              <a:gd name="T98" fmla="*/ 181 w 357"/>
              <a:gd name="T99" fmla="*/ 179 h 253"/>
              <a:gd name="T100" fmla="*/ 199 w 357"/>
              <a:gd name="T101" fmla="*/ 197 h 253"/>
              <a:gd name="T102" fmla="*/ 231 w 357"/>
              <a:gd name="T103" fmla="*/ 182 h 253"/>
              <a:gd name="T104" fmla="*/ 227 w 357"/>
              <a:gd name="T105" fmla="*/ 169 h 253"/>
              <a:gd name="T106" fmla="*/ 223 w 357"/>
              <a:gd name="T107" fmla="*/ 155 h 253"/>
              <a:gd name="T108" fmla="*/ 245 w 357"/>
              <a:gd name="T109" fmla="*/ 173 h 253"/>
              <a:gd name="T110" fmla="*/ 276 w 357"/>
              <a:gd name="T111" fmla="*/ 155 h 253"/>
              <a:gd name="T112" fmla="*/ 273 w 357"/>
              <a:gd name="T113" fmla="*/ 149 h 253"/>
              <a:gd name="T114" fmla="*/ 263 w 357"/>
              <a:gd name="T115" fmla="*/ 131 h 253"/>
              <a:gd name="T116" fmla="*/ 262 w 357"/>
              <a:gd name="T117" fmla="*/ 115 h 253"/>
              <a:gd name="T118" fmla="*/ 262 w 357"/>
              <a:gd name="T119" fmla="*/ 98 h 253"/>
              <a:gd name="T120" fmla="*/ 353 w 357"/>
              <a:gd name="T121" fmla="*/ 4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7" h="253">
                <a:moveTo>
                  <a:pt x="344" y="31"/>
                </a:moveTo>
                <a:lnTo>
                  <a:pt x="344" y="31"/>
                </a:lnTo>
                <a:lnTo>
                  <a:pt x="335" y="23"/>
                </a:lnTo>
                <a:lnTo>
                  <a:pt x="326" y="20"/>
                </a:lnTo>
                <a:lnTo>
                  <a:pt x="309" y="12"/>
                </a:lnTo>
                <a:lnTo>
                  <a:pt x="309" y="12"/>
                </a:lnTo>
                <a:lnTo>
                  <a:pt x="316" y="7"/>
                </a:lnTo>
                <a:lnTo>
                  <a:pt x="320" y="3"/>
                </a:lnTo>
                <a:lnTo>
                  <a:pt x="320" y="1"/>
                </a:lnTo>
                <a:lnTo>
                  <a:pt x="320" y="1"/>
                </a:lnTo>
                <a:lnTo>
                  <a:pt x="315" y="0"/>
                </a:lnTo>
                <a:lnTo>
                  <a:pt x="311" y="0"/>
                </a:lnTo>
                <a:lnTo>
                  <a:pt x="311" y="0"/>
                </a:lnTo>
                <a:lnTo>
                  <a:pt x="280" y="12"/>
                </a:lnTo>
                <a:lnTo>
                  <a:pt x="252" y="25"/>
                </a:lnTo>
                <a:lnTo>
                  <a:pt x="227" y="40"/>
                </a:lnTo>
                <a:lnTo>
                  <a:pt x="209" y="53"/>
                </a:lnTo>
                <a:lnTo>
                  <a:pt x="209" y="53"/>
                </a:lnTo>
                <a:lnTo>
                  <a:pt x="207" y="53"/>
                </a:lnTo>
                <a:lnTo>
                  <a:pt x="207" y="53"/>
                </a:lnTo>
                <a:lnTo>
                  <a:pt x="201" y="56"/>
                </a:lnTo>
                <a:lnTo>
                  <a:pt x="196" y="56"/>
                </a:lnTo>
                <a:lnTo>
                  <a:pt x="185" y="54"/>
                </a:lnTo>
                <a:lnTo>
                  <a:pt x="176" y="53"/>
                </a:lnTo>
                <a:lnTo>
                  <a:pt x="174" y="51"/>
                </a:lnTo>
                <a:lnTo>
                  <a:pt x="170" y="67"/>
                </a:lnTo>
                <a:lnTo>
                  <a:pt x="170" y="67"/>
                </a:lnTo>
                <a:lnTo>
                  <a:pt x="181" y="71"/>
                </a:lnTo>
                <a:lnTo>
                  <a:pt x="189" y="74"/>
                </a:lnTo>
                <a:lnTo>
                  <a:pt x="189" y="74"/>
                </a:lnTo>
                <a:lnTo>
                  <a:pt x="178" y="76"/>
                </a:lnTo>
                <a:lnTo>
                  <a:pt x="172" y="78"/>
                </a:lnTo>
                <a:lnTo>
                  <a:pt x="168" y="82"/>
                </a:lnTo>
                <a:lnTo>
                  <a:pt x="174" y="96"/>
                </a:lnTo>
                <a:lnTo>
                  <a:pt x="174" y="96"/>
                </a:lnTo>
                <a:lnTo>
                  <a:pt x="181" y="93"/>
                </a:lnTo>
                <a:lnTo>
                  <a:pt x="189" y="91"/>
                </a:lnTo>
                <a:lnTo>
                  <a:pt x="198" y="89"/>
                </a:lnTo>
                <a:lnTo>
                  <a:pt x="198" y="89"/>
                </a:lnTo>
                <a:lnTo>
                  <a:pt x="198" y="91"/>
                </a:lnTo>
                <a:lnTo>
                  <a:pt x="198" y="91"/>
                </a:lnTo>
                <a:lnTo>
                  <a:pt x="198" y="98"/>
                </a:lnTo>
                <a:lnTo>
                  <a:pt x="194" y="105"/>
                </a:lnTo>
                <a:lnTo>
                  <a:pt x="189" y="115"/>
                </a:lnTo>
                <a:lnTo>
                  <a:pt x="181" y="122"/>
                </a:lnTo>
                <a:lnTo>
                  <a:pt x="165" y="137"/>
                </a:lnTo>
                <a:lnTo>
                  <a:pt x="156" y="142"/>
                </a:lnTo>
                <a:lnTo>
                  <a:pt x="147" y="146"/>
                </a:lnTo>
                <a:lnTo>
                  <a:pt x="147" y="146"/>
                </a:lnTo>
                <a:lnTo>
                  <a:pt x="128" y="151"/>
                </a:lnTo>
                <a:lnTo>
                  <a:pt x="112" y="155"/>
                </a:lnTo>
                <a:lnTo>
                  <a:pt x="101" y="155"/>
                </a:lnTo>
                <a:lnTo>
                  <a:pt x="95" y="153"/>
                </a:lnTo>
                <a:lnTo>
                  <a:pt x="95" y="153"/>
                </a:lnTo>
                <a:lnTo>
                  <a:pt x="84" y="144"/>
                </a:lnTo>
                <a:lnTo>
                  <a:pt x="79" y="137"/>
                </a:lnTo>
                <a:lnTo>
                  <a:pt x="73" y="129"/>
                </a:lnTo>
                <a:lnTo>
                  <a:pt x="72" y="126"/>
                </a:lnTo>
                <a:lnTo>
                  <a:pt x="68" y="126"/>
                </a:lnTo>
                <a:lnTo>
                  <a:pt x="68" y="126"/>
                </a:lnTo>
                <a:lnTo>
                  <a:pt x="64" y="126"/>
                </a:lnTo>
                <a:lnTo>
                  <a:pt x="61" y="127"/>
                </a:lnTo>
                <a:lnTo>
                  <a:pt x="61" y="127"/>
                </a:lnTo>
                <a:lnTo>
                  <a:pt x="50" y="126"/>
                </a:lnTo>
                <a:lnTo>
                  <a:pt x="41" y="127"/>
                </a:lnTo>
                <a:lnTo>
                  <a:pt x="33" y="131"/>
                </a:lnTo>
                <a:lnTo>
                  <a:pt x="30" y="133"/>
                </a:lnTo>
                <a:lnTo>
                  <a:pt x="28" y="137"/>
                </a:lnTo>
                <a:lnTo>
                  <a:pt x="28" y="137"/>
                </a:lnTo>
                <a:lnTo>
                  <a:pt x="41" y="137"/>
                </a:lnTo>
                <a:lnTo>
                  <a:pt x="48" y="138"/>
                </a:lnTo>
                <a:lnTo>
                  <a:pt x="48" y="140"/>
                </a:lnTo>
                <a:lnTo>
                  <a:pt x="46" y="142"/>
                </a:lnTo>
                <a:lnTo>
                  <a:pt x="46" y="142"/>
                </a:lnTo>
                <a:lnTo>
                  <a:pt x="42" y="146"/>
                </a:lnTo>
                <a:lnTo>
                  <a:pt x="44" y="149"/>
                </a:lnTo>
                <a:lnTo>
                  <a:pt x="46" y="153"/>
                </a:lnTo>
                <a:lnTo>
                  <a:pt x="52" y="157"/>
                </a:lnTo>
                <a:lnTo>
                  <a:pt x="75" y="169"/>
                </a:lnTo>
                <a:lnTo>
                  <a:pt x="75" y="169"/>
                </a:lnTo>
                <a:lnTo>
                  <a:pt x="75" y="169"/>
                </a:lnTo>
                <a:lnTo>
                  <a:pt x="75" y="171"/>
                </a:lnTo>
                <a:lnTo>
                  <a:pt x="75" y="171"/>
                </a:lnTo>
                <a:lnTo>
                  <a:pt x="75" y="171"/>
                </a:lnTo>
                <a:lnTo>
                  <a:pt x="68" y="171"/>
                </a:lnTo>
                <a:lnTo>
                  <a:pt x="59" y="168"/>
                </a:lnTo>
                <a:lnTo>
                  <a:pt x="39" y="160"/>
                </a:lnTo>
                <a:lnTo>
                  <a:pt x="39" y="160"/>
                </a:lnTo>
                <a:lnTo>
                  <a:pt x="35" y="160"/>
                </a:lnTo>
                <a:lnTo>
                  <a:pt x="31" y="160"/>
                </a:lnTo>
                <a:lnTo>
                  <a:pt x="28" y="164"/>
                </a:lnTo>
                <a:lnTo>
                  <a:pt x="28" y="164"/>
                </a:lnTo>
                <a:lnTo>
                  <a:pt x="24" y="164"/>
                </a:lnTo>
                <a:lnTo>
                  <a:pt x="19" y="164"/>
                </a:lnTo>
                <a:lnTo>
                  <a:pt x="11" y="168"/>
                </a:lnTo>
                <a:lnTo>
                  <a:pt x="8" y="171"/>
                </a:lnTo>
                <a:lnTo>
                  <a:pt x="2" y="175"/>
                </a:lnTo>
                <a:lnTo>
                  <a:pt x="0" y="180"/>
                </a:lnTo>
                <a:lnTo>
                  <a:pt x="0" y="186"/>
                </a:lnTo>
                <a:lnTo>
                  <a:pt x="2" y="193"/>
                </a:lnTo>
                <a:lnTo>
                  <a:pt x="2" y="193"/>
                </a:lnTo>
                <a:lnTo>
                  <a:pt x="8" y="186"/>
                </a:lnTo>
                <a:lnTo>
                  <a:pt x="13" y="180"/>
                </a:lnTo>
                <a:lnTo>
                  <a:pt x="17" y="180"/>
                </a:lnTo>
                <a:lnTo>
                  <a:pt x="20" y="180"/>
                </a:lnTo>
                <a:lnTo>
                  <a:pt x="20" y="180"/>
                </a:lnTo>
                <a:lnTo>
                  <a:pt x="22" y="182"/>
                </a:lnTo>
                <a:lnTo>
                  <a:pt x="22" y="188"/>
                </a:lnTo>
                <a:lnTo>
                  <a:pt x="22" y="191"/>
                </a:lnTo>
                <a:lnTo>
                  <a:pt x="24" y="195"/>
                </a:lnTo>
                <a:lnTo>
                  <a:pt x="26" y="197"/>
                </a:lnTo>
                <a:lnTo>
                  <a:pt x="26" y="197"/>
                </a:lnTo>
                <a:lnTo>
                  <a:pt x="30" y="199"/>
                </a:lnTo>
                <a:lnTo>
                  <a:pt x="37" y="199"/>
                </a:lnTo>
                <a:lnTo>
                  <a:pt x="52" y="197"/>
                </a:lnTo>
                <a:lnTo>
                  <a:pt x="66" y="195"/>
                </a:lnTo>
                <a:lnTo>
                  <a:pt x="73" y="195"/>
                </a:lnTo>
                <a:lnTo>
                  <a:pt x="75" y="195"/>
                </a:lnTo>
                <a:lnTo>
                  <a:pt x="75" y="195"/>
                </a:lnTo>
                <a:lnTo>
                  <a:pt x="75" y="197"/>
                </a:lnTo>
                <a:lnTo>
                  <a:pt x="72" y="199"/>
                </a:lnTo>
                <a:lnTo>
                  <a:pt x="59" y="200"/>
                </a:lnTo>
                <a:lnTo>
                  <a:pt x="44" y="202"/>
                </a:lnTo>
                <a:lnTo>
                  <a:pt x="39" y="206"/>
                </a:lnTo>
                <a:lnTo>
                  <a:pt x="37" y="208"/>
                </a:lnTo>
                <a:lnTo>
                  <a:pt x="37" y="208"/>
                </a:lnTo>
                <a:lnTo>
                  <a:pt x="37" y="213"/>
                </a:lnTo>
                <a:lnTo>
                  <a:pt x="37" y="213"/>
                </a:lnTo>
                <a:lnTo>
                  <a:pt x="37" y="215"/>
                </a:lnTo>
                <a:lnTo>
                  <a:pt x="33" y="219"/>
                </a:lnTo>
                <a:lnTo>
                  <a:pt x="30" y="226"/>
                </a:lnTo>
                <a:lnTo>
                  <a:pt x="28" y="233"/>
                </a:lnTo>
                <a:lnTo>
                  <a:pt x="28" y="233"/>
                </a:lnTo>
                <a:lnTo>
                  <a:pt x="28" y="237"/>
                </a:lnTo>
                <a:lnTo>
                  <a:pt x="30" y="243"/>
                </a:lnTo>
                <a:lnTo>
                  <a:pt x="35" y="248"/>
                </a:lnTo>
                <a:lnTo>
                  <a:pt x="41" y="253"/>
                </a:lnTo>
                <a:lnTo>
                  <a:pt x="41" y="253"/>
                </a:lnTo>
                <a:lnTo>
                  <a:pt x="42" y="252"/>
                </a:lnTo>
                <a:lnTo>
                  <a:pt x="41" y="244"/>
                </a:lnTo>
                <a:lnTo>
                  <a:pt x="41" y="239"/>
                </a:lnTo>
                <a:lnTo>
                  <a:pt x="42" y="237"/>
                </a:lnTo>
                <a:lnTo>
                  <a:pt x="42" y="235"/>
                </a:lnTo>
                <a:lnTo>
                  <a:pt x="42" y="235"/>
                </a:lnTo>
                <a:lnTo>
                  <a:pt x="46" y="235"/>
                </a:lnTo>
                <a:lnTo>
                  <a:pt x="48" y="237"/>
                </a:lnTo>
                <a:lnTo>
                  <a:pt x="52" y="241"/>
                </a:lnTo>
                <a:lnTo>
                  <a:pt x="55" y="243"/>
                </a:lnTo>
                <a:lnTo>
                  <a:pt x="55" y="243"/>
                </a:lnTo>
                <a:lnTo>
                  <a:pt x="59" y="241"/>
                </a:lnTo>
                <a:lnTo>
                  <a:pt x="62" y="239"/>
                </a:lnTo>
                <a:lnTo>
                  <a:pt x="72" y="232"/>
                </a:lnTo>
                <a:lnTo>
                  <a:pt x="81" y="222"/>
                </a:lnTo>
                <a:lnTo>
                  <a:pt x="86" y="217"/>
                </a:lnTo>
                <a:lnTo>
                  <a:pt x="94" y="213"/>
                </a:lnTo>
                <a:lnTo>
                  <a:pt x="94" y="213"/>
                </a:lnTo>
                <a:lnTo>
                  <a:pt x="103" y="210"/>
                </a:lnTo>
                <a:lnTo>
                  <a:pt x="106" y="208"/>
                </a:lnTo>
                <a:lnTo>
                  <a:pt x="108" y="210"/>
                </a:lnTo>
                <a:lnTo>
                  <a:pt x="108" y="211"/>
                </a:lnTo>
                <a:lnTo>
                  <a:pt x="108" y="217"/>
                </a:lnTo>
                <a:lnTo>
                  <a:pt x="108" y="221"/>
                </a:lnTo>
                <a:lnTo>
                  <a:pt x="110" y="222"/>
                </a:lnTo>
                <a:lnTo>
                  <a:pt x="110" y="222"/>
                </a:lnTo>
                <a:lnTo>
                  <a:pt x="115" y="224"/>
                </a:lnTo>
                <a:lnTo>
                  <a:pt x="117" y="226"/>
                </a:lnTo>
                <a:lnTo>
                  <a:pt x="117" y="230"/>
                </a:lnTo>
                <a:lnTo>
                  <a:pt x="115" y="233"/>
                </a:lnTo>
                <a:lnTo>
                  <a:pt x="112" y="239"/>
                </a:lnTo>
                <a:lnTo>
                  <a:pt x="108" y="243"/>
                </a:lnTo>
                <a:lnTo>
                  <a:pt x="108" y="243"/>
                </a:lnTo>
                <a:lnTo>
                  <a:pt x="114" y="243"/>
                </a:lnTo>
                <a:lnTo>
                  <a:pt x="121" y="241"/>
                </a:lnTo>
                <a:lnTo>
                  <a:pt x="128" y="233"/>
                </a:lnTo>
                <a:lnTo>
                  <a:pt x="132" y="230"/>
                </a:lnTo>
                <a:lnTo>
                  <a:pt x="136" y="224"/>
                </a:lnTo>
                <a:lnTo>
                  <a:pt x="136" y="224"/>
                </a:lnTo>
                <a:lnTo>
                  <a:pt x="136" y="221"/>
                </a:lnTo>
                <a:lnTo>
                  <a:pt x="137" y="221"/>
                </a:lnTo>
                <a:lnTo>
                  <a:pt x="141" y="219"/>
                </a:lnTo>
                <a:lnTo>
                  <a:pt x="143" y="217"/>
                </a:lnTo>
                <a:lnTo>
                  <a:pt x="143" y="217"/>
                </a:lnTo>
                <a:lnTo>
                  <a:pt x="145" y="215"/>
                </a:lnTo>
                <a:lnTo>
                  <a:pt x="145" y="211"/>
                </a:lnTo>
                <a:lnTo>
                  <a:pt x="145" y="208"/>
                </a:lnTo>
                <a:lnTo>
                  <a:pt x="145" y="204"/>
                </a:lnTo>
                <a:lnTo>
                  <a:pt x="145" y="204"/>
                </a:lnTo>
                <a:lnTo>
                  <a:pt x="147" y="200"/>
                </a:lnTo>
                <a:lnTo>
                  <a:pt x="150" y="199"/>
                </a:lnTo>
                <a:lnTo>
                  <a:pt x="157" y="197"/>
                </a:lnTo>
                <a:lnTo>
                  <a:pt x="165" y="195"/>
                </a:lnTo>
                <a:lnTo>
                  <a:pt x="167" y="193"/>
                </a:lnTo>
                <a:lnTo>
                  <a:pt x="167" y="191"/>
                </a:lnTo>
                <a:lnTo>
                  <a:pt x="167" y="191"/>
                </a:lnTo>
                <a:lnTo>
                  <a:pt x="167" y="186"/>
                </a:lnTo>
                <a:lnTo>
                  <a:pt x="170" y="180"/>
                </a:lnTo>
                <a:lnTo>
                  <a:pt x="176" y="179"/>
                </a:lnTo>
                <a:lnTo>
                  <a:pt x="179" y="177"/>
                </a:lnTo>
                <a:lnTo>
                  <a:pt x="179" y="177"/>
                </a:lnTo>
                <a:lnTo>
                  <a:pt x="181" y="179"/>
                </a:lnTo>
                <a:lnTo>
                  <a:pt x="183" y="184"/>
                </a:lnTo>
                <a:lnTo>
                  <a:pt x="189" y="190"/>
                </a:lnTo>
                <a:lnTo>
                  <a:pt x="194" y="193"/>
                </a:lnTo>
                <a:lnTo>
                  <a:pt x="199" y="197"/>
                </a:lnTo>
                <a:lnTo>
                  <a:pt x="199" y="197"/>
                </a:lnTo>
                <a:lnTo>
                  <a:pt x="221" y="186"/>
                </a:lnTo>
                <a:lnTo>
                  <a:pt x="221" y="186"/>
                </a:lnTo>
                <a:lnTo>
                  <a:pt x="231" y="182"/>
                </a:lnTo>
                <a:lnTo>
                  <a:pt x="234" y="179"/>
                </a:lnTo>
                <a:lnTo>
                  <a:pt x="234" y="179"/>
                </a:lnTo>
                <a:lnTo>
                  <a:pt x="231" y="173"/>
                </a:lnTo>
                <a:lnTo>
                  <a:pt x="227" y="169"/>
                </a:lnTo>
                <a:lnTo>
                  <a:pt x="225" y="164"/>
                </a:lnTo>
                <a:lnTo>
                  <a:pt x="225" y="164"/>
                </a:lnTo>
                <a:lnTo>
                  <a:pt x="223" y="158"/>
                </a:lnTo>
                <a:lnTo>
                  <a:pt x="223" y="155"/>
                </a:lnTo>
                <a:lnTo>
                  <a:pt x="223" y="155"/>
                </a:lnTo>
                <a:lnTo>
                  <a:pt x="229" y="162"/>
                </a:lnTo>
                <a:lnTo>
                  <a:pt x="236" y="168"/>
                </a:lnTo>
                <a:lnTo>
                  <a:pt x="245" y="173"/>
                </a:lnTo>
                <a:lnTo>
                  <a:pt x="245" y="173"/>
                </a:lnTo>
                <a:lnTo>
                  <a:pt x="271" y="157"/>
                </a:lnTo>
                <a:lnTo>
                  <a:pt x="271" y="157"/>
                </a:lnTo>
                <a:lnTo>
                  <a:pt x="276" y="155"/>
                </a:lnTo>
                <a:lnTo>
                  <a:pt x="276" y="155"/>
                </a:lnTo>
                <a:lnTo>
                  <a:pt x="276" y="155"/>
                </a:lnTo>
                <a:lnTo>
                  <a:pt x="276" y="155"/>
                </a:lnTo>
                <a:lnTo>
                  <a:pt x="273" y="149"/>
                </a:lnTo>
                <a:lnTo>
                  <a:pt x="267" y="144"/>
                </a:lnTo>
                <a:lnTo>
                  <a:pt x="262" y="137"/>
                </a:lnTo>
                <a:lnTo>
                  <a:pt x="262" y="133"/>
                </a:lnTo>
                <a:lnTo>
                  <a:pt x="263" y="131"/>
                </a:lnTo>
                <a:lnTo>
                  <a:pt x="263" y="131"/>
                </a:lnTo>
                <a:lnTo>
                  <a:pt x="265" y="129"/>
                </a:lnTo>
                <a:lnTo>
                  <a:pt x="265" y="126"/>
                </a:lnTo>
                <a:lnTo>
                  <a:pt x="262" y="115"/>
                </a:lnTo>
                <a:lnTo>
                  <a:pt x="258" y="105"/>
                </a:lnTo>
                <a:lnTo>
                  <a:pt x="258" y="100"/>
                </a:lnTo>
                <a:lnTo>
                  <a:pt x="262" y="98"/>
                </a:lnTo>
                <a:lnTo>
                  <a:pt x="262" y="98"/>
                </a:lnTo>
                <a:lnTo>
                  <a:pt x="313" y="73"/>
                </a:lnTo>
                <a:lnTo>
                  <a:pt x="357" y="51"/>
                </a:lnTo>
                <a:lnTo>
                  <a:pt x="357" y="51"/>
                </a:lnTo>
                <a:lnTo>
                  <a:pt x="353" y="45"/>
                </a:lnTo>
                <a:lnTo>
                  <a:pt x="349" y="38"/>
                </a:lnTo>
                <a:lnTo>
                  <a:pt x="344" y="3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8" name="Freeform 39"/>
          <p:cNvSpPr>
            <a:spLocks/>
          </p:cNvSpPr>
          <p:nvPr userDrawn="1"/>
        </p:nvSpPr>
        <p:spPr bwMode="auto">
          <a:xfrm>
            <a:off x="8229600" y="-437728"/>
            <a:ext cx="120650" cy="115888"/>
          </a:xfrm>
          <a:custGeom>
            <a:avLst/>
            <a:gdLst>
              <a:gd name="T0" fmla="*/ 0 w 152"/>
              <a:gd name="T1" fmla="*/ 42 h 144"/>
              <a:gd name="T2" fmla="*/ 2 w 152"/>
              <a:gd name="T3" fmla="*/ 51 h 144"/>
              <a:gd name="T4" fmla="*/ 4 w 152"/>
              <a:gd name="T5" fmla="*/ 57 h 144"/>
              <a:gd name="T6" fmla="*/ 15 w 152"/>
              <a:gd name="T7" fmla="*/ 60 h 144"/>
              <a:gd name="T8" fmla="*/ 18 w 152"/>
              <a:gd name="T9" fmla="*/ 58 h 144"/>
              <a:gd name="T10" fmla="*/ 20 w 152"/>
              <a:gd name="T11" fmla="*/ 51 h 144"/>
              <a:gd name="T12" fmla="*/ 22 w 152"/>
              <a:gd name="T13" fmla="*/ 44 h 144"/>
              <a:gd name="T14" fmla="*/ 24 w 152"/>
              <a:gd name="T15" fmla="*/ 42 h 144"/>
              <a:gd name="T16" fmla="*/ 26 w 152"/>
              <a:gd name="T17" fmla="*/ 42 h 144"/>
              <a:gd name="T18" fmla="*/ 28 w 152"/>
              <a:gd name="T19" fmla="*/ 40 h 144"/>
              <a:gd name="T20" fmla="*/ 68 w 152"/>
              <a:gd name="T21" fmla="*/ 60 h 144"/>
              <a:gd name="T22" fmla="*/ 106 w 152"/>
              <a:gd name="T23" fmla="*/ 86 h 144"/>
              <a:gd name="T24" fmla="*/ 112 w 152"/>
              <a:gd name="T25" fmla="*/ 89 h 144"/>
              <a:gd name="T26" fmla="*/ 106 w 152"/>
              <a:gd name="T27" fmla="*/ 100 h 144"/>
              <a:gd name="T28" fmla="*/ 95 w 152"/>
              <a:gd name="T29" fmla="*/ 128 h 144"/>
              <a:gd name="T30" fmla="*/ 93 w 152"/>
              <a:gd name="T31" fmla="*/ 135 h 144"/>
              <a:gd name="T32" fmla="*/ 97 w 152"/>
              <a:gd name="T33" fmla="*/ 142 h 144"/>
              <a:gd name="T34" fmla="*/ 104 w 152"/>
              <a:gd name="T35" fmla="*/ 144 h 144"/>
              <a:gd name="T36" fmla="*/ 110 w 152"/>
              <a:gd name="T37" fmla="*/ 144 h 144"/>
              <a:gd name="T38" fmla="*/ 117 w 152"/>
              <a:gd name="T39" fmla="*/ 139 h 144"/>
              <a:gd name="T40" fmla="*/ 119 w 152"/>
              <a:gd name="T41" fmla="*/ 135 h 144"/>
              <a:gd name="T42" fmla="*/ 119 w 152"/>
              <a:gd name="T43" fmla="*/ 130 h 144"/>
              <a:gd name="T44" fmla="*/ 112 w 152"/>
              <a:gd name="T45" fmla="*/ 122 h 144"/>
              <a:gd name="T46" fmla="*/ 110 w 152"/>
              <a:gd name="T47" fmla="*/ 122 h 144"/>
              <a:gd name="T48" fmla="*/ 115 w 152"/>
              <a:gd name="T49" fmla="*/ 110 h 144"/>
              <a:gd name="T50" fmla="*/ 123 w 152"/>
              <a:gd name="T51" fmla="*/ 93 h 144"/>
              <a:gd name="T52" fmla="*/ 132 w 152"/>
              <a:gd name="T53" fmla="*/ 86 h 144"/>
              <a:gd name="T54" fmla="*/ 141 w 152"/>
              <a:gd name="T55" fmla="*/ 84 h 144"/>
              <a:gd name="T56" fmla="*/ 139 w 152"/>
              <a:gd name="T57" fmla="*/ 80 h 144"/>
              <a:gd name="T58" fmla="*/ 135 w 152"/>
              <a:gd name="T59" fmla="*/ 69 h 144"/>
              <a:gd name="T60" fmla="*/ 137 w 152"/>
              <a:gd name="T61" fmla="*/ 57 h 144"/>
              <a:gd name="T62" fmla="*/ 141 w 152"/>
              <a:gd name="T63" fmla="*/ 49 h 144"/>
              <a:gd name="T64" fmla="*/ 152 w 152"/>
              <a:gd name="T65" fmla="*/ 18 h 144"/>
              <a:gd name="T66" fmla="*/ 152 w 152"/>
              <a:gd name="T67" fmla="*/ 13 h 144"/>
              <a:gd name="T68" fmla="*/ 146 w 152"/>
              <a:gd name="T69" fmla="*/ 5 h 144"/>
              <a:gd name="T70" fmla="*/ 141 w 152"/>
              <a:gd name="T71" fmla="*/ 4 h 144"/>
              <a:gd name="T72" fmla="*/ 132 w 152"/>
              <a:gd name="T73" fmla="*/ 7 h 144"/>
              <a:gd name="T74" fmla="*/ 128 w 152"/>
              <a:gd name="T75" fmla="*/ 15 h 144"/>
              <a:gd name="T76" fmla="*/ 128 w 152"/>
              <a:gd name="T77" fmla="*/ 20 h 144"/>
              <a:gd name="T78" fmla="*/ 134 w 152"/>
              <a:gd name="T79" fmla="*/ 27 h 144"/>
              <a:gd name="T80" fmla="*/ 137 w 152"/>
              <a:gd name="T81" fmla="*/ 29 h 144"/>
              <a:gd name="T82" fmla="*/ 132 w 152"/>
              <a:gd name="T83" fmla="*/ 46 h 144"/>
              <a:gd name="T84" fmla="*/ 124 w 152"/>
              <a:gd name="T85" fmla="*/ 55 h 144"/>
              <a:gd name="T86" fmla="*/ 117 w 152"/>
              <a:gd name="T87" fmla="*/ 51 h 144"/>
              <a:gd name="T88" fmla="*/ 60 w 152"/>
              <a:gd name="T89" fmla="*/ 24 h 144"/>
              <a:gd name="T90" fmla="*/ 40 w 152"/>
              <a:gd name="T91" fmla="*/ 18 h 144"/>
              <a:gd name="T92" fmla="*/ 42 w 152"/>
              <a:gd name="T93" fmla="*/ 13 h 144"/>
              <a:gd name="T94" fmla="*/ 50 w 152"/>
              <a:gd name="T95" fmla="*/ 0 h 144"/>
              <a:gd name="T96" fmla="*/ 46 w 152"/>
              <a:gd name="T97" fmla="*/ 2 h 144"/>
              <a:gd name="T98" fmla="*/ 39 w 152"/>
              <a:gd name="T99" fmla="*/ 5 h 144"/>
              <a:gd name="T100" fmla="*/ 24 w 152"/>
              <a:gd name="T101" fmla="*/ 11 h 144"/>
              <a:gd name="T102" fmla="*/ 18 w 152"/>
              <a:gd name="T103" fmla="*/ 11 h 144"/>
              <a:gd name="T104" fmla="*/ 15 w 152"/>
              <a:gd name="T105" fmla="*/ 11 h 144"/>
              <a:gd name="T106" fmla="*/ 9 w 152"/>
              <a:gd name="T107" fmla="*/ 22 h 144"/>
              <a:gd name="T108" fmla="*/ 6 w 152"/>
              <a:gd name="T109" fmla="*/ 33 h 144"/>
              <a:gd name="T110" fmla="*/ 2 w 152"/>
              <a:gd name="T111" fmla="*/ 3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2" h="144">
                <a:moveTo>
                  <a:pt x="0" y="42"/>
                </a:moveTo>
                <a:lnTo>
                  <a:pt x="0" y="42"/>
                </a:lnTo>
                <a:lnTo>
                  <a:pt x="0" y="47"/>
                </a:lnTo>
                <a:lnTo>
                  <a:pt x="2" y="51"/>
                </a:lnTo>
                <a:lnTo>
                  <a:pt x="4" y="57"/>
                </a:lnTo>
                <a:lnTo>
                  <a:pt x="4" y="57"/>
                </a:lnTo>
                <a:lnTo>
                  <a:pt x="11" y="58"/>
                </a:lnTo>
                <a:lnTo>
                  <a:pt x="15" y="60"/>
                </a:lnTo>
                <a:lnTo>
                  <a:pt x="18" y="58"/>
                </a:lnTo>
                <a:lnTo>
                  <a:pt x="18" y="58"/>
                </a:lnTo>
                <a:lnTo>
                  <a:pt x="20" y="55"/>
                </a:lnTo>
                <a:lnTo>
                  <a:pt x="20" y="51"/>
                </a:lnTo>
                <a:lnTo>
                  <a:pt x="20" y="47"/>
                </a:lnTo>
                <a:lnTo>
                  <a:pt x="22" y="44"/>
                </a:lnTo>
                <a:lnTo>
                  <a:pt x="22" y="44"/>
                </a:lnTo>
                <a:lnTo>
                  <a:pt x="24" y="42"/>
                </a:lnTo>
                <a:lnTo>
                  <a:pt x="26" y="42"/>
                </a:lnTo>
                <a:lnTo>
                  <a:pt x="26" y="42"/>
                </a:lnTo>
                <a:lnTo>
                  <a:pt x="28" y="40"/>
                </a:lnTo>
                <a:lnTo>
                  <a:pt x="28" y="40"/>
                </a:lnTo>
                <a:lnTo>
                  <a:pt x="48" y="49"/>
                </a:lnTo>
                <a:lnTo>
                  <a:pt x="68" y="60"/>
                </a:lnTo>
                <a:lnTo>
                  <a:pt x="106" y="86"/>
                </a:lnTo>
                <a:lnTo>
                  <a:pt x="106" y="86"/>
                </a:lnTo>
                <a:lnTo>
                  <a:pt x="112" y="89"/>
                </a:lnTo>
                <a:lnTo>
                  <a:pt x="112" y="89"/>
                </a:lnTo>
                <a:lnTo>
                  <a:pt x="106" y="100"/>
                </a:lnTo>
                <a:lnTo>
                  <a:pt x="106" y="100"/>
                </a:lnTo>
                <a:lnTo>
                  <a:pt x="97" y="119"/>
                </a:lnTo>
                <a:lnTo>
                  <a:pt x="95" y="128"/>
                </a:lnTo>
                <a:lnTo>
                  <a:pt x="93" y="135"/>
                </a:lnTo>
                <a:lnTo>
                  <a:pt x="93" y="135"/>
                </a:lnTo>
                <a:lnTo>
                  <a:pt x="95" y="139"/>
                </a:lnTo>
                <a:lnTo>
                  <a:pt x="97" y="142"/>
                </a:lnTo>
                <a:lnTo>
                  <a:pt x="101" y="144"/>
                </a:lnTo>
                <a:lnTo>
                  <a:pt x="104" y="144"/>
                </a:lnTo>
                <a:lnTo>
                  <a:pt x="104" y="144"/>
                </a:lnTo>
                <a:lnTo>
                  <a:pt x="110" y="144"/>
                </a:lnTo>
                <a:lnTo>
                  <a:pt x="113" y="142"/>
                </a:lnTo>
                <a:lnTo>
                  <a:pt x="117" y="139"/>
                </a:lnTo>
                <a:lnTo>
                  <a:pt x="119" y="135"/>
                </a:lnTo>
                <a:lnTo>
                  <a:pt x="119" y="135"/>
                </a:lnTo>
                <a:lnTo>
                  <a:pt x="119" y="131"/>
                </a:lnTo>
                <a:lnTo>
                  <a:pt x="119" y="130"/>
                </a:lnTo>
                <a:lnTo>
                  <a:pt x="115" y="124"/>
                </a:lnTo>
                <a:lnTo>
                  <a:pt x="112" y="122"/>
                </a:lnTo>
                <a:lnTo>
                  <a:pt x="110" y="122"/>
                </a:lnTo>
                <a:lnTo>
                  <a:pt x="110" y="122"/>
                </a:lnTo>
                <a:lnTo>
                  <a:pt x="115" y="110"/>
                </a:lnTo>
                <a:lnTo>
                  <a:pt x="115" y="110"/>
                </a:lnTo>
                <a:lnTo>
                  <a:pt x="119" y="100"/>
                </a:lnTo>
                <a:lnTo>
                  <a:pt x="123" y="93"/>
                </a:lnTo>
                <a:lnTo>
                  <a:pt x="128" y="89"/>
                </a:lnTo>
                <a:lnTo>
                  <a:pt x="132" y="86"/>
                </a:lnTo>
                <a:lnTo>
                  <a:pt x="137" y="84"/>
                </a:lnTo>
                <a:lnTo>
                  <a:pt x="141" y="84"/>
                </a:lnTo>
                <a:lnTo>
                  <a:pt x="141" y="84"/>
                </a:lnTo>
                <a:lnTo>
                  <a:pt x="139" y="80"/>
                </a:lnTo>
                <a:lnTo>
                  <a:pt x="135" y="75"/>
                </a:lnTo>
                <a:lnTo>
                  <a:pt x="135" y="69"/>
                </a:lnTo>
                <a:lnTo>
                  <a:pt x="135" y="64"/>
                </a:lnTo>
                <a:lnTo>
                  <a:pt x="137" y="57"/>
                </a:lnTo>
                <a:lnTo>
                  <a:pt x="141" y="49"/>
                </a:lnTo>
                <a:lnTo>
                  <a:pt x="141" y="49"/>
                </a:lnTo>
                <a:lnTo>
                  <a:pt x="148" y="31"/>
                </a:lnTo>
                <a:lnTo>
                  <a:pt x="152" y="18"/>
                </a:lnTo>
                <a:lnTo>
                  <a:pt x="152" y="18"/>
                </a:lnTo>
                <a:lnTo>
                  <a:pt x="152" y="13"/>
                </a:lnTo>
                <a:lnTo>
                  <a:pt x="150" y="9"/>
                </a:lnTo>
                <a:lnTo>
                  <a:pt x="146" y="5"/>
                </a:lnTo>
                <a:lnTo>
                  <a:pt x="141" y="4"/>
                </a:lnTo>
                <a:lnTo>
                  <a:pt x="141" y="4"/>
                </a:lnTo>
                <a:lnTo>
                  <a:pt x="137" y="5"/>
                </a:lnTo>
                <a:lnTo>
                  <a:pt x="132" y="7"/>
                </a:lnTo>
                <a:lnTo>
                  <a:pt x="130" y="11"/>
                </a:lnTo>
                <a:lnTo>
                  <a:pt x="128" y="15"/>
                </a:lnTo>
                <a:lnTo>
                  <a:pt x="128" y="15"/>
                </a:lnTo>
                <a:lnTo>
                  <a:pt x="128" y="20"/>
                </a:lnTo>
                <a:lnTo>
                  <a:pt x="130" y="24"/>
                </a:lnTo>
                <a:lnTo>
                  <a:pt x="134" y="27"/>
                </a:lnTo>
                <a:lnTo>
                  <a:pt x="137" y="29"/>
                </a:lnTo>
                <a:lnTo>
                  <a:pt x="137" y="29"/>
                </a:lnTo>
                <a:lnTo>
                  <a:pt x="137" y="29"/>
                </a:lnTo>
                <a:lnTo>
                  <a:pt x="132" y="46"/>
                </a:lnTo>
                <a:lnTo>
                  <a:pt x="124" y="55"/>
                </a:lnTo>
                <a:lnTo>
                  <a:pt x="124" y="55"/>
                </a:lnTo>
                <a:lnTo>
                  <a:pt x="117" y="51"/>
                </a:lnTo>
                <a:lnTo>
                  <a:pt x="117" y="51"/>
                </a:lnTo>
                <a:lnTo>
                  <a:pt x="81" y="31"/>
                </a:lnTo>
                <a:lnTo>
                  <a:pt x="60" y="24"/>
                </a:lnTo>
                <a:lnTo>
                  <a:pt x="40" y="18"/>
                </a:lnTo>
                <a:lnTo>
                  <a:pt x="40" y="18"/>
                </a:lnTo>
                <a:lnTo>
                  <a:pt x="42" y="13"/>
                </a:lnTo>
                <a:lnTo>
                  <a:pt x="42" y="13"/>
                </a:lnTo>
                <a:lnTo>
                  <a:pt x="48" y="4"/>
                </a:lnTo>
                <a:lnTo>
                  <a:pt x="50" y="0"/>
                </a:lnTo>
                <a:lnTo>
                  <a:pt x="50" y="0"/>
                </a:lnTo>
                <a:lnTo>
                  <a:pt x="46" y="2"/>
                </a:lnTo>
                <a:lnTo>
                  <a:pt x="39" y="5"/>
                </a:lnTo>
                <a:lnTo>
                  <a:pt x="39" y="5"/>
                </a:lnTo>
                <a:lnTo>
                  <a:pt x="29" y="9"/>
                </a:lnTo>
                <a:lnTo>
                  <a:pt x="24" y="11"/>
                </a:lnTo>
                <a:lnTo>
                  <a:pt x="24" y="11"/>
                </a:lnTo>
                <a:lnTo>
                  <a:pt x="18" y="11"/>
                </a:lnTo>
                <a:lnTo>
                  <a:pt x="15" y="11"/>
                </a:lnTo>
                <a:lnTo>
                  <a:pt x="15" y="11"/>
                </a:lnTo>
                <a:lnTo>
                  <a:pt x="13" y="13"/>
                </a:lnTo>
                <a:lnTo>
                  <a:pt x="9" y="22"/>
                </a:lnTo>
                <a:lnTo>
                  <a:pt x="9" y="22"/>
                </a:lnTo>
                <a:lnTo>
                  <a:pt x="6" y="33"/>
                </a:lnTo>
                <a:lnTo>
                  <a:pt x="6" y="33"/>
                </a:lnTo>
                <a:lnTo>
                  <a:pt x="2" y="38"/>
                </a:lnTo>
                <a:lnTo>
                  <a:pt x="0" y="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9" name="Freeform 40"/>
          <p:cNvSpPr>
            <a:spLocks/>
          </p:cNvSpPr>
          <p:nvPr userDrawn="1"/>
        </p:nvSpPr>
        <p:spPr bwMode="auto">
          <a:xfrm>
            <a:off x="8226425" y="-921915"/>
            <a:ext cx="30163" cy="34925"/>
          </a:xfrm>
          <a:custGeom>
            <a:avLst/>
            <a:gdLst>
              <a:gd name="T0" fmla="*/ 12 w 36"/>
              <a:gd name="T1" fmla="*/ 44 h 44"/>
              <a:gd name="T2" fmla="*/ 12 w 36"/>
              <a:gd name="T3" fmla="*/ 44 h 44"/>
              <a:gd name="T4" fmla="*/ 27 w 36"/>
              <a:gd name="T5" fmla="*/ 42 h 44"/>
              <a:gd name="T6" fmla="*/ 36 w 36"/>
              <a:gd name="T7" fmla="*/ 40 h 44"/>
              <a:gd name="T8" fmla="*/ 36 w 36"/>
              <a:gd name="T9" fmla="*/ 3 h 44"/>
              <a:gd name="T10" fmla="*/ 36 w 36"/>
              <a:gd name="T11" fmla="*/ 3 h 44"/>
              <a:gd name="T12" fmla="*/ 16 w 36"/>
              <a:gd name="T13" fmla="*/ 0 h 44"/>
              <a:gd name="T14" fmla="*/ 16 w 36"/>
              <a:gd name="T15" fmla="*/ 0 h 44"/>
              <a:gd name="T16" fmla="*/ 11 w 36"/>
              <a:gd name="T17" fmla="*/ 0 h 44"/>
              <a:gd name="T18" fmla="*/ 7 w 36"/>
              <a:gd name="T19" fmla="*/ 2 h 44"/>
              <a:gd name="T20" fmla="*/ 3 w 36"/>
              <a:gd name="T21" fmla="*/ 3 h 44"/>
              <a:gd name="T22" fmla="*/ 1 w 36"/>
              <a:gd name="T23" fmla="*/ 7 h 44"/>
              <a:gd name="T24" fmla="*/ 0 w 36"/>
              <a:gd name="T25" fmla="*/ 13 h 44"/>
              <a:gd name="T26" fmla="*/ 0 w 36"/>
              <a:gd name="T27" fmla="*/ 16 h 44"/>
              <a:gd name="T28" fmla="*/ 0 w 36"/>
              <a:gd name="T29" fmla="*/ 27 h 44"/>
              <a:gd name="T30" fmla="*/ 0 w 36"/>
              <a:gd name="T31" fmla="*/ 27 h 44"/>
              <a:gd name="T32" fmla="*/ 1 w 36"/>
              <a:gd name="T33" fmla="*/ 34 h 44"/>
              <a:gd name="T34" fmla="*/ 5 w 36"/>
              <a:gd name="T35" fmla="*/ 40 h 44"/>
              <a:gd name="T36" fmla="*/ 9 w 36"/>
              <a:gd name="T37" fmla="*/ 42 h 44"/>
              <a:gd name="T38" fmla="*/ 12 w 36"/>
              <a:gd name="T3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 h="44">
                <a:moveTo>
                  <a:pt x="12" y="44"/>
                </a:moveTo>
                <a:lnTo>
                  <a:pt x="12" y="44"/>
                </a:lnTo>
                <a:lnTo>
                  <a:pt x="27" y="42"/>
                </a:lnTo>
                <a:lnTo>
                  <a:pt x="36" y="40"/>
                </a:lnTo>
                <a:lnTo>
                  <a:pt x="36" y="3"/>
                </a:lnTo>
                <a:lnTo>
                  <a:pt x="36" y="3"/>
                </a:lnTo>
                <a:lnTo>
                  <a:pt x="16" y="0"/>
                </a:lnTo>
                <a:lnTo>
                  <a:pt x="16" y="0"/>
                </a:lnTo>
                <a:lnTo>
                  <a:pt x="11" y="0"/>
                </a:lnTo>
                <a:lnTo>
                  <a:pt x="7" y="2"/>
                </a:lnTo>
                <a:lnTo>
                  <a:pt x="3" y="3"/>
                </a:lnTo>
                <a:lnTo>
                  <a:pt x="1" y="7"/>
                </a:lnTo>
                <a:lnTo>
                  <a:pt x="0" y="13"/>
                </a:lnTo>
                <a:lnTo>
                  <a:pt x="0" y="16"/>
                </a:lnTo>
                <a:lnTo>
                  <a:pt x="0" y="27"/>
                </a:lnTo>
                <a:lnTo>
                  <a:pt x="0" y="27"/>
                </a:lnTo>
                <a:lnTo>
                  <a:pt x="1" y="34"/>
                </a:lnTo>
                <a:lnTo>
                  <a:pt x="5" y="40"/>
                </a:lnTo>
                <a:lnTo>
                  <a:pt x="9" y="42"/>
                </a:lnTo>
                <a:lnTo>
                  <a:pt x="12"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0" name="Freeform 41"/>
          <p:cNvSpPr>
            <a:spLocks/>
          </p:cNvSpPr>
          <p:nvPr userDrawn="1"/>
        </p:nvSpPr>
        <p:spPr bwMode="auto">
          <a:xfrm>
            <a:off x="8262938" y="-928265"/>
            <a:ext cx="44450" cy="41275"/>
          </a:xfrm>
          <a:custGeom>
            <a:avLst/>
            <a:gdLst>
              <a:gd name="T0" fmla="*/ 55 w 55"/>
              <a:gd name="T1" fmla="*/ 38 h 53"/>
              <a:gd name="T2" fmla="*/ 55 w 55"/>
              <a:gd name="T3" fmla="*/ 27 h 53"/>
              <a:gd name="T4" fmla="*/ 55 w 55"/>
              <a:gd name="T5" fmla="*/ 7 h 53"/>
              <a:gd name="T6" fmla="*/ 55 w 55"/>
              <a:gd name="T7" fmla="*/ 1 h 53"/>
              <a:gd name="T8" fmla="*/ 53 w 55"/>
              <a:gd name="T9" fmla="*/ 0 h 53"/>
              <a:gd name="T10" fmla="*/ 46 w 55"/>
              <a:gd name="T11" fmla="*/ 0 h 53"/>
              <a:gd name="T12" fmla="*/ 40 w 55"/>
              <a:gd name="T13" fmla="*/ 0 h 53"/>
              <a:gd name="T14" fmla="*/ 29 w 55"/>
              <a:gd name="T15" fmla="*/ 0 h 53"/>
              <a:gd name="T16" fmla="*/ 28 w 55"/>
              <a:gd name="T17" fmla="*/ 7 h 53"/>
              <a:gd name="T18" fmla="*/ 26 w 55"/>
              <a:gd name="T19" fmla="*/ 0 h 53"/>
              <a:gd name="T20" fmla="*/ 17 w 55"/>
              <a:gd name="T21" fmla="*/ 0 h 53"/>
              <a:gd name="T22" fmla="*/ 11 w 55"/>
              <a:gd name="T23" fmla="*/ 0 h 53"/>
              <a:gd name="T24" fmla="*/ 4 w 55"/>
              <a:gd name="T25" fmla="*/ 0 h 53"/>
              <a:gd name="T26" fmla="*/ 2 w 55"/>
              <a:gd name="T27" fmla="*/ 1 h 53"/>
              <a:gd name="T28" fmla="*/ 0 w 55"/>
              <a:gd name="T29" fmla="*/ 7 h 53"/>
              <a:gd name="T30" fmla="*/ 0 w 55"/>
              <a:gd name="T31" fmla="*/ 27 h 53"/>
              <a:gd name="T32" fmla="*/ 0 w 55"/>
              <a:gd name="T33" fmla="*/ 49 h 53"/>
              <a:gd name="T34" fmla="*/ 6 w 55"/>
              <a:gd name="T35" fmla="*/ 49 h 53"/>
              <a:gd name="T36" fmla="*/ 9 w 55"/>
              <a:gd name="T37" fmla="*/ 47 h 53"/>
              <a:gd name="T38" fmla="*/ 13 w 55"/>
              <a:gd name="T39" fmla="*/ 40 h 53"/>
              <a:gd name="T40" fmla="*/ 13 w 55"/>
              <a:gd name="T41" fmla="*/ 53 h 53"/>
              <a:gd name="T42" fmla="*/ 17 w 55"/>
              <a:gd name="T43" fmla="*/ 53 h 53"/>
              <a:gd name="T44" fmla="*/ 24 w 55"/>
              <a:gd name="T45" fmla="*/ 49 h 53"/>
              <a:gd name="T46" fmla="*/ 26 w 55"/>
              <a:gd name="T47" fmla="*/ 43 h 53"/>
              <a:gd name="T48" fmla="*/ 28 w 55"/>
              <a:gd name="T49" fmla="*/ 40 h 53"/>
              <a:gd name="T50" fmla="*/ 28 w 55"/>
              <a:gd name="T51" fmla="*/ 53 h 53"/>
              <a:gd name="T52" fmla="*/ 39 w 55"/>
              <a:gd name="T53" fmla="*/ 49 h 53"/>
              <a:gd name="T54" fmla="*/ 42 w 55"/>
              <a:gd name="T55" fmla="*/ 43 h 53"/>
              <a:gd name="T56" fmla="*/ 42 w 55"/>
              <a:gd name="T57" fmla="*/ 40 h 53"/>
              <a:gd name="T58" fmla="*/ 42 w 55"/>
              <a:gd name="T59" fmla="*/ 49 h 53"/>
              <a:gd name="T60" fmla="*/ 46 w 55"/>
              <a:gd name="T61" fmla="*/ 47 h 53"/>
              <a:gd name="T62" fmla="*/ 51 w 55"/>
              <a:gd name="T63" fmla="*/ 45 h 53"/>
              <a:gd name="T64" fmla="*/ 55 w 55"/>
              <a:gd name="T65" fmla="*/ 3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53">
                <a:moveTo>
                  <a:pt x="55" y="38"/>
                </a:moveTo>
                <a:lnTo>
                  <a:pt x="55" y="38"/>
                </a:lnTo>
                <a:lnTo>
                  <a:pt x="55" y="27"/>
                </a:lnTo>
                <a:lnTo>
                  <a:pt x="55" y="27"/>
                </a:lnTo>
                <a:lnTo>
                  <a:pt x="55" y="7"/>
                </a:lnTo>
                <a:lnTo>
                  <a:pt x="55" y="7"/>
                </a:lnTo>
                <a:lnTo>
                  <a:pt x="55" y="3"/>
                </a:lnTo>
                <a:lnTo>
                  <a:pt x="55" y="1"/>
                </a:lnTo>
                <a:lnTo>
                  <a:pt x="53" y="0"/>
                </a:lnTo>
                <a:lnTo>
                  <a:pt x="53" y="0"/>
                </a:lnTo>
                <a:lnTo>
                  <a:pt x="46" y="0"/>
                </a:lnTo>
                <a:lnTo>
                  <a:pt x="46" y="0"/>
                </a:lnTo>
                <a:lnTo>
                  <a:pt x="42" y="7"/>
                </a:lnTo>
                <a:lnTo>
                  <a:pt x="40" y="0"/>
                </a:lnTo>
                <a:lnTo>
                  <a:pt x="40" y="0"/>
                </a:lnTo>
                <a:lnTo>
                  <a:pt x="29" y="0"/>
                </a:lnTo>
                <a:lnTo>
                  <a:pt x="29" y="0"/>
                </a:lnTo>
                <a:lnTo>
                  <a:pt x="28" y="7"/>
                </a:lnTo>
                <a:lnTo>
                  <a:pt x="26" y="0"/>
                </a:lnTo>
                <a:lnTo>
                  <a:pt x="26" y="0"/>
                </a:lnTo>
                <a:lnTo>
                  <a:pt x="17" y="0"/>
                </a:lnTo>
                <a:lnTo>
                  <a:pt x="17" y="0"/>
                </a:lnTo>
                <a:lnTo>
                  <a:pt x="13" y="7"/>
                </a:lnTo>
                <a:lnTo>
                  <a:pt x="11" y="0"/>
                </a:lnTo>
                <a:lnTo>
                  <a:pt x="11" y="0"/>
                </a:lnTo>
                <a:lnTo>
                  <a:pt x="4" y="0"/>
                </a:lnTo>
                <a:lnTo>
                  <a:pt x="4" y="0"/>
                </a:lnTo>
                <a:lnTo>
                  <a:pt x="2" y="1"/>
                </a:lnTo>
                <a:lnTo>
                  <a:pt x="0" y="3"/>
                </a:lnTo>
                <a:lnTo>
                  <a:pt x="0" y="7"/>
                </a:lnTo>
                <a:lnTo>
                  <a:pt x="0" y="7"/>
                </a:lnTo>
                <a:lnTo>
                  <a:pt x="0" y="27"/>
                </a:lnTo>
                <a:lnTo>
                  <a:pt x="0" y="27"/>
                </a:lnTo>
                <a:lnTo>
                  <a:pt x="0" y="49"/>
                </a:lnTo>
                <a:lnTo>
                  <a:pt x="0" y="49"/>
                </a:lnTo>
                <a:lnTo>
                  <a:pt x="6" y="49"/>
                </a:lnTo>
                <a:lnTo>
                  <a:pt x="9" y="47"/>
                </a:lnTo>
                <a:lnTo>
                  <a:pt x="9" y="47"/>
                </a:lnTo>
                <a:lnTo>
                  <a:pt x="11" y="42"/>
                </a:lnTo>
                <a:lnTo>
                  <a:pt x="13" y="40"/>
                </a:lnTo>
                <a:lnTo>
                  <a:pt x="13" y="40"/>
                </a:lnTo>
                <a:lnTo>
                  <a:pt x="13" y="53"/>
                </a:lnTo>
                <a:lnTo>
                  <a:pt x="13" y="53"/>
                </a:lnTo>
                <a:lnTo>
                  <a:pt x="17" y="53"/>
                </a:lnTo>
                <a:lnTo>
                  <a:pt x="20" y="51"/>
                </a:lnTo>
                <a:lnTo>
                  <a:pt x="24" y="49"/>
                </a:lnTo>
                <a:lnTo>
                  <a:pt x="24" y="49"/>
                </a:lnTo>
                <a:lnTo>
                  <a:pt x="26" y="43"/>
                </a:lnTo>
                <a:lnTo>
                  <a:pt x="28" y="40"/>
                </a:lnTo>
                <a:lnTo>
                  <a:pt x="28" y="40"/>
                </a:lnTo>
                <a:lnTo>
                  <a:pt x="28" y="53"/>
                </a:lnTo>
                <a:lnTo>
                  <a:pt x="28" y="53"/>
                </a:lnTo>
                <a:lnTo>
                  <a:pt x="33" y="51"/>
                </a:lnTo>
                <a:lnTo>
                  <a:pt x="39" y="49"/>
                </a:lnTo>
                <a:lnTo>
                  <a:pt x="39" y="49"/>
                </a:lnTo>
                <a:lnTo>
                  <a:pt x="42" y="43"/>
                </a:lnTo>
                <a:lnTo>
                  <a:pt x="42" y="40"/>
                </a:lnTo>
                <a:lnTo>
                  <a:pt x="42" y="40"/>
                </a:lnTo>
                <a:lnTo>
                  <a:pt x="42" y="49"/>
                </a:lnTo>
                <a:lnTo>
                  <a:pt x="42" y="49"/>
                </a:lnTo>
                <a:lnTo>
                  <a:pt x="46" y="47"/>
                </a:lnTo>
                <a:lnTo>
                  <a:pt x="46" y="47"/>
                </a:lnTo>
                <a:lnTo>
                  <a:pt x="51" y="45"/>
                </a:lnTo>
                <a:lnTo>
                  <a:pt x="51" y="45"/>
                </a:lnTo>
                <a:lnTo>
                  <a:pt x="53" y="43"/>
                </a:lnTo>
                <a:lnTo>
                  <a:pt x="55" y="3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1" name="Freeform 42"/>
          <p:cNvSpPr>
            <a:spLocks/>
          </p:cNvSpPr>
          <p:nvPr userDrawn="1"/>
        </p:nvSpPr>
        <p:spPr bwMode="auto">
          <a:xfrm>
            <a:off x="8269288" y="-926678"/>
            <a:ext cx="53975" cy="60325"/>
          </a:xfrm>
          <a:custGeom>
            <a:avLst/>
            <a:gdLst>
              <a:gd name="T0" fmla="*/ 67 w 67"/>
              <a:gd name="T1" fmla="*/ 57 h 77"/>
              <a:gd name="T2" fmla="*/ 67 w 67"/>
              <a:gd name="T3" fmla="*/ 44 h 77"/>
              <a:gd name="T4" fmla="*/ 67 w 67"/>
              <a:gd name="T5" fmla="*/ 44 h 77"/>
              <a:gd name="T6" fmla="*/ 65 w 67"/>
              <a:gd name="T7" fmla="*/ 42 h 77"/>
              <a:gd name="T8" fmla="*/ 63 w 67"/>
              <a:gd name="T9" fmla="*/ 37 h 77"/>
              <a:gd name="T10" fmla="*/ 63 w 67"/>
              <a:gd name="T11" fmla="*/ 30 h 77"/>
              <a:gd name="T12" fmla="*/ 63 w 67"/>
              <a:gd name="T13" fmla="*/ 30 h 77"/>
              <a:gd name="T14" fmla="*/ 63 w 67"/>
              <a:gd name="T15" fmla="*/ 26 h 77"/>
              <a:gd name="T16" fmla="*/ 65 w 67"/>
              <a:gd name="T17" fmla="*/ 21 h 77"/>
              <a:gd name="T18" fmla="*/ 67 w 67"/>
              <a:gd name="T19" fmla="*/ 17 h 77"/>
              <a:gd name="T20" fmla="*/ 67 w 67"/>
              <a:gd name="T21" fmla="*/ 6 h 77"/>
              <a:gd name="T22" fmla="*/ 67 w 67"/>
              <a:gd name="T23" fmla="*/ 6 h 77"/>
              <a:gd name="T24" fmla="*/ 63 w 67"/>
              <a:gd name="T25" fmla="*/ 2 h 77"/>
              <a:gd name="T26" fmla="*/ 60 w 67"/>
              <a:gd name="T27" fmla="*/ 0 h 77"/>
              <a:gd name="T28" fmla="*/ 56 w 67"/>
              <a:gd name="T29" fmla="*/ 0 h 77"/>
              <a:gd name="T30" fmla="*/ 56 w 67"/>
              <a:gd name="T31" fmla="*/ 41 h 77"/>
              <a:gd name="T32" fmla="*/ 56 w 67"/>
              <a:gd name="T33" fmla="*/ 41 h 77"/>
              <a:gd name="T34" fmla="*/ 54 w 67"/>
              <a:gd name="T35" fmla="*/ 46 h 77"/>
              <a:gd name="T36" fmla="*/ 51 w 67"/>
              <a:gd name="T37" fmla="*/ 52 h 77"/>
              <a:gd name="T38" fmla="*/ 45 w 67"/>
              <a:gd name="T39" fmla="*/ 55 h 77"/>
              <a:gd name="T40" fmla="*/ 38 w 67"/>
              <a:gd name="T41" fmla="*/ 57 h 77"/>
              <a:gd name="T42" fmla="*/ 38 w 67"/>
              <a:gd name="T43" fmla="*/ 57 h 77"/>
              <a:gd name="T44" fmla="*/ 23 w 67"/>
              <a:gd name="T45" fmla="*/ 59 h 77"/>
              <a:gd name="T46" fmla="*/ 10 w 67"/>
              <a:gd name="T47" fmla="*/ 61 h 77"/>
              <a:gd name="T48" fmla="*/ 0 w 67"/>
              <a:gd name="T49" fmla="*/ 61 h 77"/>
              <a:gd name="T50" fmla="*/ 0 w 67"/>
              <a:gd name="T51" fmla="*/ 61 h 77"/>
              <a:gd name="T52" fmla="*/ 1 w 67"/>
              <a:gd name="T53" fmla="*/ 70 h 77"/>
              <a:gd name="T54" fmla="*/ 1 w 67"/>
              <a:gd name="T55" fmla="*/ 70 h 77"/>
              <a:gd name="T56" fmla="*/ 5 w 67"/>
              <a:gd name="T57" fmla="*/ 75 h 77"/>
              <a:gd name="T58" fmla="*/ 7 w 67"/>
              <a:gd name="T59" fmla="*/ 77 h 77"/>
              <a:gd name="T60" fmla="*/ 54 w 67"/>
              <a:gd name="T61" fmla="*/ 77 h 77"/>
              <a:gd name="T62" fmla="*/ 67 w 67"/>
              <a:gd name="T63" fmla="*/ 5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 h="77">
                <a:moveTo>
                  <a:pt x="67" y="57"/>
                </a:moveTo>
                <a:lnTo>
                  <a:pt x="67" y="44"/>
                </a:lnTo>
                <a:lnTo>
                  <a:pt x="67" y="44"/>
                </a:lnTo>
                <a:lnTo>
                  <a:pt x="65" y="42"/>
                </a:lnTo>
                <a:lnTo>
                  <a:pt x="63" y="37"/>
                </a:lnTo>
                <a:lnTo>
                  <a:pt x="63" y="30"/>
                </a:lnTo>
                <a:lnTo>
                  <a:pt x="63" y="30"/>
                </a:lnTo>
                <a:lnTo>
                  <a:pt x="63" y="26"/>
                </a:lnTo>
                <a:lnTo>
                  <a:pt x="65" y="21"/>
                </a:lnTo>
                <a:lnTo>
                  <a:pt x="67" y="17"/>
                </a:lnTo>
                <a:lnTo>
                  <a:pt x="67" y="6"/>
                </a:lnTo>
                <a:lnTo>
                  <a:pt x="67" y="6"/>
                </a:lnTo>
                <a:lnTo>
                  <a:pt x="63" y="2"/>
                </a:lnTo>
                <a:lnTo>
                  <a:pt x="60" y="0"/>
                </a:lnTo>
                <a:lnTo>
                  <a:pt x="56" y="0"/>
                </a:lnTo>
                <a:lnTo>
                  <a:pt x="56" y="41"/>
                </a:lnTo>
                <a:lnTo>
                  <a:pt x="56" y="41"/>
                </a:lnTo>
                <a:lnTo>
                  <a:pt x="54" y="46"/>
                </a:lnTo>
                <a:lnTo>
                  <a:pt x="51" y="52"/>
                </a:lnTo>
                <a:lnTo>
                  <a:pt x="45" y="55"/>
                </a:lnTo>
                <a:lnTo>
                  <a:pt x="38" y="57"/>
                </a:lnTo>
                <a:lnTo>
                  <a:pt x="38" y="57"/>
                </a:lnTo>
                <a:lnTo>
                  <a:pt x="23" y="59"/>
                </a:lnTo>
                <a:lnTo>
                  <a:pt x="10" y="61"/>
                </a:lnTo>
                <a:lnTo>
                  <a:pt x="0" y="61"/>
                </a:lnTo>
                <a:lnTo>
                  <a:pt x="0" y="61"/>
                </a:lnTo>
                <a:lnTo>
                  <a:pt x="1" y="70"/>
                </a:lnTo>
                <a:lnTo>
                  <a:pt x="1" y="70"/>
                </a:lnTo>
                <a:lnTo>
                  <a:pt x="5" y="75"/>
                </a:lnTo>
                <a:lnTo>
                  <a:pt x="7" y="77"/>
                </a:lnTo>
                <a:lnTo>
                  <a:pt x="54" y="77"/>
                </a:lnTo>
                <a:lnTo>
                  <a:pt x="67" y="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2" name="Freeform 43"/>
          <p:cNvSpPr>
            <a:spLocks/>
          </p:cNvSpPr>
          <p:nvPr userDrawn="1"/>
        </p:nvSpPr>
        <p:spPr bwMode="auto">
          <a:xfrm>
            <a:off x="8272463" y="-858415"/>
            <a:ext cx="42863" cy="14288"/>
          </a:xfrm>
          <a:custGeom>
            <a:avLst/>
            <a:gdLst>
              <a:gd name="T0" fmla="*/ 4 w 55"/>
              <a:gd name="T1" fmla="*/ 19 h 19"/>
              <a:gd name="T2" fmla="*/ 51 w 55"/>
              <a:gd name="T3" fmla="*/ 19 h 19"/>
              <a:gd name="T4" fmla="*/ 51 w 55"/>
              <a:gd name="T5" fmla="*/ 19 h 19"/>
              <a:gd name="T6" fmla="*/ 55 w 55"/>
              <a:gd name="T7" fmla="*/ 9 h 19"/>
              <a:gd name="T8" fmla="*/ 53 w 55"/>
              <a:gd name="T9" fmla="*/ 0 h 19"/>
              <a:gd name="T10" fmla="*/ 4 w 55"/>
              <a:gd name="T11" fmla="*/ 0 h 19"/>
              <a:gd name="T12" fmla="*/ 0 w 55"/>
              <a:gd name="T13" fmla="*/ 9 h 19"/>
              <a:gd name="T14" fmla="*/ 4 w 55"/>
              <a:gd name="T15" fmla="*/ 19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9">
                <a:moveTo>
                  <a:pt x="4" y="19"/>
                </a:moveTo>
                <a:lnTo>
                  <a:pt x="51" y="19"/>
                </a:lnTo>
                <a:lnTo>
                  <a:pt x="51" y="19"/>
                </a:lnTo>
                <a:lnTo>
                  <a:pt x="55" y="9"/>
                </a:lnTo>
                <a:lnTo>
                  <a:pt x="53" y="0"/>
                </a:lnTo>
                <a:lnTo>
                  <a:pt x="4" y="0"/>
                </a:lnTo>
                <a:lnTo>
                  <a:pt x="0" y="9"/>
                </a:lnTo>
                <a:lnTo>
                  <a:pt x="4" y="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3" name="Freeform 44"/>
          <p:cNvSpPr>
            <a:spLocks/>
          </p:cNvSpPr>
          <p:nvPr userDrawn="1"/>
        </p:nvSpPr>
        <p:spPr bwMode="auto">
          <a:xfrm>
            <a:off x="8274050" y="-837778"/>
            <a:ext cx="44450" cy="50800"/>
          </a:xfrm>
          <a:custGeom>
            <a:avLst/>
            <a:gdLst>
              <a:gd name="T0" fmla="*/ 47 w 55"/>
              <a:gd name="T1" fmla="*/ 0 h 64"/>
              <a:gd name="T2" fmla="*/ 0 w 55"/>
              <a:gd name="T3" fmla="*/ 0 h 64"/>
              <a:gd name="T4" fmla="*/ 0 w 55"/>
              <a:gd name="T5" fmla="*/ 62 h 64"/>
              <a:gd name="T6" fmla="*/ 42 w 55"/>
              <a:gd name="T7" fmla="*/ 64 h 64"/>
              <a:gd name="T8" fmla="*/ 55 w 55"/>
              <a:gd name="T9" fmla="*/ 53 h 64"/>
              <a:gd name="T10" fmla="*/ 47 w 55"/>
              <a:gd name="T11" fmla="*/ 0 h 64"/>
            </a:gdLst>
            <a:ahLst/>
            <a:cxnLst>
              <a:cxn ang="0">
                <a:pos x="T0" y="T1"/>
              </a:cxn>
              <a:cxn ang="0">
                <a:pos x="T2" y="T3"/>
              </a:cxn>
              <a:cxn ang="0">
                <a:pos x="T4" y="T5"/>
              </a:cxn>
              <a:cxn ang="0">
                <a:pos x="T6" y="T7"/>
              </a:cxn>
              <a:cxn ang="0">
                <a:pos x="T8" y="T9"/>
              </a:cxn>
              <a:cxn ang="0">
                <a:pos x="T10" y="T11"/>
              </a:cxn>
            </a:cxnLst>
            <a:rect l="0" t="0" r="r" b="b"/>
            <a:pathLst>
              <a:path w="55" h="64">
                <a:moveTo>
                  <a:pt x="47" y="0"/>
                </a:moveTo>
                <a:lnTo>
                  <a:pt x="0" y="0"/>
                </a:lnTo>
                <a:lnTo>
                  <a:pt x="0" y="62"/>
                </a:lnTo>
                <a:lnTo>
                  <a:pt x="42" y="64"/>
                </a:lnTo>
                <a:lnTo>
                  <a:pt x="55" y="53"/>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4" name="Freeform 45"/>
          <p:cNvSpPr>
            <a:spLocks/>
          </p:cNvSpPr>
          <p:nvPr userDrawn="1"/>
        </p:nvSpPr>
        <p:spPr bwMode="auto">
          <a:xfrm>
            <a:off x="8274050" y="-788565"/>
            <a:ext cx="57150" cy="50800"/>
          </a:xfrm>
          <a:custGeom>
            <a:avLst/>
            <a:gdLst>
              <a:gd name="T0" fmla="*/ 73 w 73"/>
              <a:gd name="T1" fmla="*/ 16 h 64"/>
              <a:gd name="T2" fmla="*/ 73 w 73"/>
              <a:gd name="T3" fmla="*/ 16 h 64"/>
              <a:gd name="T4" fmla="*/ 64 w 73"/>
              <a:gd name="T5" fmla="*/ 9 h 64"/>
              <a:gd name="T6" fmla="*/ 64 w 73"/>
              <a:gd name="T7" fmla="*/ 9 h 64"/>
              <a:gd name="T8" fmla="*/ 62 w 73"/>
              <a:gd name="T9" fmla="*/ 0 h 64"/>
              <a:gd name="T10" fmla="*/ 48 w 73"/>
              <a:gd name="T11" fmla="*/ 11 h 64"/>
              <a:gd name="T12" fmla="*/ 0 w 73"/>
              <a:gd name="T13" fmla="*/ 11 h 64"/>
              <a:gd name="T14" fmla="*/ 0 w 73"/>
              <a:gd name="T15" fmla="*/ 11 h 64"/>
              <a:gd name="T16" fmla="*/ 0 w 73"/>
              <a:gd name="T17" fmla="*/ 27 h 64"/>
              <a:gd name="T18" fmla="*/ 0 w 73"/>
              <a:gd name="T19" fmla="*/ 45 h 64"/>
              <a:gd name="T20" fmla="*/ 0 w 73"/>
              <a:gd name="T21" fmla="*/ 45 h 64"/>
              <a:gd name="T22" fmla="*/ 11 w 73"/>
              <a:gd name="T23" fmla="*/ 55 h 64"/>
              <a:gd name="T24" fmla="*/ 24 w 73"/>
              <a:gd name="T25" fmla="*/ 64 h 64"/>
              <a:gd name="T26" fmla="*/ 55 w 73"/>
              <a:gd name="T27" fmla="*/ 25 h 64"/>
              <a:gd name="T28" fmla="*/ 73 w 73"/>
              <a:gd name="T29" fmla="*/ 1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 h="64">
                <a:moveTo>
                  <a:pt x="73" y="16"/>
                </a:moveTo>
                <a:lnTo>
                  <a:pt x="73" y="16"/>
                </a:lnTo>
                <a:lnTo>
                  <a:pt x="64" y="9"/>
                </a:lnTo>
                <a:lnTo>
                  <a:pt x="64" y="9"/>
                </a:lnTo>
                <a:lnTo>
                  <a:pt x="62" y="0"/>
                </a:lnTo>
                <a:lnTo>
                  <a:pt x="48" y="11"/>
                </a:lnTo>
                <a:lnTo>
                  <a:pt x="0" y="11"/>
                </a:lnTo>
                <a:lnTo>
                  <a:pt x="0" y="11"/>
                </a:lnTo>
                <a:lnTo>
                  <a:pt x="0" y="27"/>
                </a:lnTo>
                <a:lnTo>
                  <a:pt x="0" y="45"/>
                </a:lnTo>
                <a:lnTo>
                  <a:pt x="0" y="45"/>
                </a:lnTo>
                <a:lnTo>
                  <a:pt x="11" y="55"/>
                </a:lnTo>
                <a:lnTo>
                  <a:pt x="24" y="64"/>
                </a:lnTo>
                <a:lnTo>
                  <a:pt x="55" y="25"/>
                </a:lnTo>
                <a:lnTo>
                  <a:pt x="73" y="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5" name="Freeform 46"/>
          <p:cNvSpPr>
            <a:spLocks/>
          </p:cNvSpPr>
          <p:nvPr userDrawn="1"/>
        </p:nvSpPr>
        <p:spPr bwMode="auto">
          <a:xfrm>
            <a:off x="8301038" y="-769515"/>
            <a:ext cx="85725" cy="50800"/>
          </a:xfrm>
          <a:custGeom>
            <a:avLst/>
            <a:gdLst>
              <a:gd name="T0" fmla="*/ 27 w 108"/>
              <a:gd name="T1" fmla="*/ 7 h 63"/>
              <a:gd name="T2" fmla="*/ 0 w 108"/>
              <a:gd name="T3" fmla="*/ 43 h 63"/>
              <a:gd name="T4" fmla="*/ 45 w 108"/>
              <a:gd name="T5" fmla="*/ 63 h 63"/>
              <a:gd name="T6" fmla="*/ 45 w 108"/>
              <a:gd name="T7" fmla="*/ 63 h 63"/>
              <a:gd name="T8" fmla="*/ 65 w 108"/>
              <a:gd name="T9" fmla="*/ 51 h 63"/>
              <a:gd name="T10" fmla="*/ 86 w 108"/>
              <a:gd name="T11" fmla="*/ 38 h 63"/>
              <a:gd name="T12" fmla="*/ 108 w 108"/>
              <a:gd name="T13" fmla="*/ 23 h 63"/>
              <a:gd name="T14" fmla="*/ 44 w 108"/>
              <a:gd name="T15" fmla="*/ 0 h 63"/>
              <a:gd name="T16" fmla="*/ 27 w 108"/>
              <a:gd name="T17" fmla="*/ 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63">
                <a:moveTo>
                  <a:pt x="27" y="7"/>
                </a:moveTo>
                <a:lnTo>
                  <a:pt x="0" y="43"/>
                </a:lnTo>
                <a:lnTo>
                  <a:pt x="45" y="63"/>
                </a:lnTo>
                <a:lnTo>
                  <a:pt x="45" y="63"/>
                </a:lnTo>
                <a:lnTo>
                  <a:pt x="65" y="51"/>
                </a:lnTo>
                <a:lnTo>
                  <a:pt x="86" y="38"/>
                </a:lnTo>
                <a:lnTo>
                  <a:pt x="108" y="23"/>
                </a:lnTo>
                <a:lnTo>
                  <a:pt x="44" y="0"/>
                </a:lnTo>
                <a:lnTo>
                  <a:pt x="27"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6" name="Freeform 47"/>
          <p:cNvSpPr>
            <a:spLocks/>
          </p:cNvSpPr>
          <p:nvPr userDrawn="1"/>
        </p:nvSpPr>
        <p:spPr bwMode="auto">
          <a:xfrm>
            <a:off x="8324850" y="-952078"/>
            <a:ext cx="22225" cy="93663"/>
          </a:xfrm>
          <a:custGeom>
            <a:avLst/>
            <a:gdLst>
              <a:gd name="T0" fmla="*/ 22 w 27"/>
              <a:gd name="T1" fmla="*/ 50 h 117"/>
              <a:gd name="T2" fmla="*/ 22 w 27"/>
              <a:gd name="T3" fmla="*/ 50 h 117"/>
              <a:gd name="T4" fmla="*/ 22 w 27"/>
              <a:gd name="T5" fmla="*/ 11 h 117"/>
              <a:gd name="T6" fmla="*/ 22 w 27"/>
              <a:gd name="T7" fmla="*/ 11 h 117"/>
              <a:gd name="T8" fmla="*/ 24 w 27"/>
              <a:gd name="T9" fmla="*/ 8 h 117"/>
              <a:gd name="T10" fmla="*/ 24 w 27"/>
              <a:gd name="T11" fmla="*/ 8 h 117"/>
              <a:gd name="T12" fmla="*/ 24 w 27"/>
              <a:gd name="T13" fmla="*/ 4 h 117"/>
              <a:gd name="T14" fmla="*/ 24 w 27"/>
              <a:gd name="T15" fmla="*/ 0 h 117"/>
              <a:gd name="T16" fmla="*/ 2 w 27"/>
              <a:gd name="T17" fmla="*/ 0 h 117"/>
              <a:gd name="T18" fmla="*/ 2 w 27"/>
              <a:gd name="T19" fmla="*/ 0 h 117"/>
              <a:gd name="T20" fmla="*/ 2 w 27"/>
              <a:gd name="T21" fmla="*/ 6 h 117"/>
              <a:gd name="T22" fmla="*/ 2 w 27"/>
              <a:gd name="T23" fmla="*/ 6 h 117"/>
              <a:gd name="T24" fmla="*/ 2 w 27"/>
              <a:gd name="T25" fmla="*/ 9 h 117"/>
              <a:gd name="T26" fmla="*/ 3 w 27"/>
              <a:gd name="T27" fmla="*/ 11 h 117"/>
              <a:gd name="T28" fmla="*/ 3 w 27"/>
              <a:gd name="T29" fmla="*/ 50 h 117"/>
              <a:gd name="T30" fmla="*/ 3 w 27"/>
              <a:gd name="T31" fmla="*/ 50 h 117"/>
              <a:gd name="T32" fmla="*/ 2 w 27"/>
              <a:gd name="T33" fmla="*/ 52 h 117"/>
              <a:gd name="T34" fmla="*/ 0 w 27"/>
              <a:gd name="T35" fmla="*/ 61 h 117"/>
              <a:gd name="T36" fmla="*/ 0 w 27"/>
              <a:gd name="T37" fmla="*/ 61 h 117"/>
              <a:gd name="T38" fmla="*/ 0 w 27"/>
              <a:gd name="T39" fmla="*/ 66 h 117"/>
              <a:gd name="T40" fmla="*/ 2 w 27"/>
              <a:gd name="T41" fmla="*/ 72 h 117"/>
              <a:gd name="T42" fmla="*/ 5 w 27"/>
              <a:gd name="T43" fmla="*/ 75 h 117"/>
              <a:gd name="T44" fmla="*/ 3 w 27"/>
              <a:gd name="T45" fmla="*/ 106 h 117"/>
              <a:gd name="T46" fmla="*/ 3 w 27"/>
              <a:gd name="T47" fmla="*/ 106 h 117"/>
              <a:gd name="T48" fmla="*/ 3 w 27"/>
              <a:gd name="T49" fmla="*/ 108 h 117"/>
              <a:gd name="T50" fmla="*/ 2 w 27"/>
              <a:gd name="T51" fmla="*/ 112 h 117"/>
              <a:gd name="T52" fmla="*/ 2 w 27"/>
              <a:gd name="T53" fmla="*/ 112 h 117"/>
              <a:gd name="T54" fmla="*/ 2 w 27"/>
              <a:gd name="T55" fmla="*/ 117 h 117"/>
              <a:gd name="T56" fmla="*/ 24 w 27"/>
              <a:gd name="T57" fmla="*/ 117 h 117"/>
              <a:gd name="T58" fmla="*/ 24 w 27"/>
              <a:gd name="T59" fmla="*/ 117 h 117"/>
              <a:gd name="T60" fmla="*/ 24 w 27"/>
              <a:gd name="T61" fmla="*/ 110 h 117"/>
              <a:gd name="T62" fmla="*/ 24 w 27"/>
              <a:gd name="T63" fmla="*/ 110 h 117"/>
              <a:gd name="T64" fmla="*/ 22 w 27"/>
              <a:gd name="T65" fmla="*/ 106 h 117"/>
              <a:gd name="T66" fmla="*/ 22 w 27"/>
              <a:gd name="T67" fmla="*/ 75 h 117"/>
              <a:gd name="T68" fmla="*/ 22 w 27"/>
              <a:gd name="T69" fmla="*/ 75 h 117"/>
              <a:gd name="T70" fmla="*/ 25 w 27"/>
              <a:gd name="T71" fmla="*/ 70 h 117"/>
              <a:gd name="T72" fmla="*/ 25 w 27"/>
              <a:gd name="T73" fmla="*/ 66 h 117"/>
              <a:gd name="T74" fmla="*/ 27 w 27"/>
              <a:gd name="T75" fmla="*/ 62 h 117"/>
              <a:gd name="T76" fmla="*/ 27 w 27"/>
              <a:gd name="T77" fmla="*/ 62 h 117"/>
              <a:gd name="T78" fmla="*/ 24 w 27"/>
              <a:gd name="T79" fmla="*/ 53 h 117"/>
              <a:gd name="T80" fmla="*/ 22 w 27"/>
              <a:gd name="T81" fmla="*/ 5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7" h="117">
                <a:moveTo>
                  <a:pt x="22" y="50"/>
                </a:moveTo>
                <a:lnTo>
                  <a:pt x="22" y="50"/>
                </a:lnTo>
                <a:lnTo>
                  <a:pt x="22" y="11"/>
                </a:lnTo>
                <a:lnTo>
                  <a:pt x="22" y="11"/>
                </a:lnTo>
                <a:lnTo>
                  <a:pt x="24" y="8"/>
                </a:lnTo>
                <a:lnTo>
                  <a:pt x="24" y="8"/>
                </a:lnTo>
                <a:lnTo>
                  <a:pt x="24" y="4"/>
                </a:lnTo>
                <a:lnTo>
                  <a:pt x="24" y="0"/>
                </a:lnTo>
                <a:lnTo>
                  <a:pt x="2" y="0"/>
                </a:lnTo>
                <a:lnTo>
                  <a:pt x="2" y="0"/>
                </a:lnTo>
                <a:lnTo>
                  <a:pt x="2" y="6"/>
                </a:lnTo>
                <a:lnTo>
                  <a:pt x="2" y="6"/>
                </a:lnTo>
                <a:lnTo>
                  <a:pt x="2" y="9"/>
                </a:lnTo>
                <a:lnTo>
                  <a:pt x="3" y="11"/>
                </a:lnTo>
                <a:lnTo>
                  <a:pt x="3" y="50"/>
                </a:lnTo>
                <a:lnTo>
                  <a:pt x="3" y="50"/>
                </a:lnTo>
                <a:lnTo>
                  <a:pt x="2" y="52"/>
                </a:lnTo>
                <a:lnTo>
                  <a:pt x="0" y="61"/>
                </a:lnTo>
                <a:lnTo>
                  <a:pt x="0" y="61"/>
                </a:lnTo>
                <a:lnTo>
                  <a:pt x="0" y="66"/>
                </a:lnTo>
                <a:lnTo>
                  <a:pt x="2" y="72"/>
                </a:lnTo>
                <a:lnTo>
                  <a:pt x="5" y="75"/>
                </a:lnTo>
                <a:lnTo>
                  <a:pt x="3" y="106"/>
                </a:lnTo>
                <a:lnTo>
                  <a:pt x="3" y="106"/>
                </a:lnTo>
                <a:lnTo>
                  <a:pt x="3" y="108"/>
                </a:lnTo>
                <a:lnTo>
                  <a:pt x="2" y="112"/>
                </a:lnTo>
                <a:lnTo>
                  <a:pt x="2" y="112"/>
                </a:lnTo>
                <a:lnTo>
                  <a:pt x="2" y="117"/>
                </a:lnTo>
                <a:lnTo>
                  <a:pt x="24" y="117"/>
                </a:lnTo>
                <a:lnTo>
                  <a:pt x="24" y="117"/>
                </a:lnTo>
                <a:lnTo>
                  <a:pt x="24" y="110"/>
                </a:lnTo>
                <a:lnTo>
                  <a:pt x="24" y="110"/>
                </a:lnTo>
                <a:lnTo>
                  <a:pt x="22" y="106"/>
                </a:lnTo>
                <a:lnTo>
                  <a:pt x="22" y="75"/>
                </a:lnTo>
                <a:lnTo>
                  <a:pt x="22" y="75"/>
                </a:lnTo>
                <a:lnTo>
                  <a:pt x="25" y="70"/>
                </a:lnTo>
                <a:lnTo>
                  <a:pt x="25" y="66"/>
                </a:lnTo>
                <a:lnTo>
                  <a:pt x="27" y="62"/>
                </a:lnTo>
                <a:lnTo>
                  <a:pt x="27" y="62"/>
                </a:lnTo>
                <a:lnTo>
                  <a:pt x="24" y="53"/>
                </a:lnTo>
                <a:lnTo>
                  <a:pt x="22" y="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7" name="Freeform 48"/>
          <p:cNvSpPr>
            <a:spLocks/>
          </p:cNvSpPr>
          <p:nvPr userDrawn="1"/>
        </p:nvSpPr>
        <p:spPr bwMode="auto">
          <a:xfrm>
            <a:off x="8347075" y="-923503"/>
            <a:ext cx="60325" cy="42863"/>
          </a:xfrm>
          <a:custGeom>
            <a:avLst/>
            <a:gdLst>
              <a:gd name="T0" fmla="*/ 42 w 77"/>
              <a:gd name="T1" fmla="*/ 46 h 55"/>
              <a:gd name="T2" fmla="*/ 77 w 77"/>
              <a:gd name="T3" fmla="*/ 9 h 55"/>
              <a:gd name="T4" fmla="*/ 77 w 77"/>
              <a:gd name="T5" fmla="*/ 9 h 55"/>
              <a:gd name="T6" fmla="*/ 26 w 77"/>
              <a:gd name="T7" fmla="*/ 9 h 55"/>
              <a:gd name="T8" fmla="*/ 26 w 77"/>
              <a:gd name="T9" fmla="*/ 9 h 55"/>
              <a:gd name="T10" fmla="*/ 20 w 77"/>
              <a:gd name="T11" fmla="*/ 7 h 55"/>
              <a:gd name="T12" fmla="*/ 15 w 77"/>
              <a:gd name="T13" fmla="*/ 4 h 55"/>
              <a:gd name="T14" fmla="*/ 7 w 77"/>
              <a:gd name="T15" fmla="*/ 0 h 55"/>
              <a:gd name="T16" fmla="*/ 6 w 77"/>
              <a:gd name="T17" fmla="*/ 0 h 55"/>
              <a:gd name="T18" fmla="*/ 6 w 77"/>
              <a:gd name="T19" fmla="*/ 0 h 55"/>
              <a:gd name="T20" fmla="*/ 0 w 77"/>
              <a:gd name="T21" fmla="*/ 11 h 55"/>
              <a:gd name="T22" fmla="*/ 0 w 77"/>
              <a:gd name="T23" fmla="*/ 11 h 55"/>
              <a:gd name="T24" fmla="*/ 4 w 77"/>
              <a:gd name="T25" fmla="*/ 17 h 55"/>
              <a:gd name="T26" fmla="*/ 6 w 77"/>
              <a:gd name="T27" fmla="*/ 20 h 55"/>
              <a:gd name="T28" fmla="*/ 7 w 77"/>
              <a:gd name="T29" fmla="*/ 27 h 55"/>
              <a:gd name="T30" fmla="*/ 7 w 77"/>
              <a:gd name="T31" fmla="*/ 27 h 55"/>
              <a:gd name="T32" fmla="*/ 7 w 77"/>
              <a:gd name="T33" fmla="*/ 33 h 55"/>
              <a:gd name="T34" fmla="*/ 4 w 77"/>
              <a:gd name="T35" fmla="*/ 38 h 55"/>
              <a:gd name="T36" fmla="*/ 0 w 77"/>
              <a:gd name="T37" fmla="*/ 42 h 55"/>
              <a:gd name="T38" fmla="*/ 0 w 77"/>
              <a:gd name="T39" fmla="*/ 42 h 55"/>
              <a:gd name="T40" fmla="*/ 7 w 77"/>
              <a:gd name="T41" fmla="*/ 55 h 55"/>
              <a:gd name="T42" fmla="*/ 7 w 77"/>
              <a:gd name="T43" fmla="*/ 55 h 55"/>
              <a:gd name="T44" fmla="*/ 13 w 77"/>
              <a:gd name="T45" fmla="*/ 51 h 55"/>
              <a:gd name="T46" fmla="*/ 28 w 77"/>
              <a:gd name="T47" fmla="*/ 46 h 55"/>
              <a:gd name="T48" fmla="*/ 28 w 77"/>
              <a:gd name="T49" fmla="*/ 46 h 55"/>
              <a:gd name="T50" fmla="*/ 42 w 77"/>
              <a:gd name="T51" fmla="*/ 4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55">
                <a:moveTo>
                  <a:pt x="42" y="46"/>
                </a:moveTo>
                <a:lnTo>
                  <a:pt x="77" y="9"/>
                </a:lnTo>
                <a:lnTo>
                  <a:pt x="77" y="9"/>
                </a:lnTo>
                <a:lnTo>
                  <a:pt x="26" y="9"/>
                </a:lnTo>
                <a:lnTo>
                  <a:pt x="26" y="9"/>
                </a:lnTo>
                <a:lnTo>
                  <a:pt x="20" y="7"/>
                </a:lnTo>
                <a:lnTo>
                  <a:pt x="15" y="4"/>
                </a:lnTo>
                <a:lnTo>
                  <a:pt x="7" y="0"/>
                </a:lnTo>
                <a:lnTo>
                  <a:pt x="6" y="0"/>
                </a:lnTo>
                <a:lnTo>
                  <a:pt x="6" y="0"/>
                </a:lnTo>
                <a:lnTo>
                  <a:pt x="0" y="11"/>
                </a:lnTo>
                <a:lnTo>
                  <a:pt x="0" y="11"/>
                </a:lnTo>
                <a:lnTo>
                  <a:pt x="4" y="17"/>
                </a:lnTo>
                <a:lnTo>
                  <a:pt x="6" y="20"/>
                </a:lnTo>
                <a:lnTo>
                  <a:pt x="7" y="27"/>
                </a:lnTo>
                <a:lnTo>
                  <a:pt x="7" y="27"/>
                </a:lnTo>
                <a:lnTo>
                  <a:pt x="7" y="33"/>
                </a:lnTo>
                <a:lnTo>
                  <a:pt x="4" y="38"/>
                </a:lnTo>
                <a:lnTo>
                  <a:pt x="0" y="42"/>
                </a:lnTo>
                <a:lnTo>
                  <a:pt x="0" y="42"/>
                </a:lnTo>
                <a:lnTo>
                  <a:pt x="7" y="55"/>
                </a:lnTo>
                <a:lnTo>
                  <a:pt x="7" y="55"/>
                </a:lnTo>
                <a:lnTo>
                  <a:pt x="13" y="51"/>
                </a:lnTo>
                <a:lnTo>
                  <a:pt x="28" y="46"/>
                </a:lnTo>
                <a:lnTo>
                  <a:pt x="28" y="46"/>
                </a:lnTo>
                <a:lnTo>
                  <a:pt x="42" y="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8" name="Freeform 49"/>
          <p:cNvSpPr>
            <a:spLocks/>
          </p:cNvSpPr>
          <p:nvPr userDrawn="1"/>
        </p:nvSpPr>
        <p:spPr bwMode="auto">
          <a:xfrm>
            <a:off x="8423275" y="-982240"/>
            <a:ext cx="119063" cy="93663"/>
          </a:xfrm>
          <a:custGeom>
            <a:avLst/>
            <a:gdLst>
              <a:gd name="T0" fmla="*/ 152 w 152"/>
              <a:gd name="T1" fmla="*/ 60 h 119"/>
              <a:gd name="T2" fmla="*/ 148 w 152"/>
              <a:gd name="T3" fmla="*/ 58 h 119"/>
              <a:gd name="T4" fmla="*/ 139 w 152"/>
              <a:gd name="T5" fmla="*/ 62 h 119"/>
              <a:gd name="T6" fmla="*/ 135 w 152"/>
              <a:gd name="T7" fmla="*/ 64 h 119"/>
              <a:gd name="T8" fmla="*/ 134 w 152"/>
              <a:gd name="T9" fmla="*/ 75 h 119"/>
              <a:gd name="T10" fmla="*/ 130 w 152"/>
              <a:gd name="T11" fmla="*/ 71 h 119"/>
              <a:gd name="T12" fmla="*/ 121 w 152"/>
              <a:gd name="T13" fmla="*/ 69 h 119"/>
              <a:gd name="T14" fmla="*/ 113 w 152"/>
              <a:gd name="T15" fmla="*/ 71 h 119"/>
              <a:gd name="T16" fmla="*/ 117 w 152"/>
              <a:gd name="T17" fmla="*/ 80 h 119"/>
              <a:gd name="T18" fmla="*/ 113 w 152"/>
              <a:gd name="T19" fmla="*/ 90 h 119"/>
              <a:gd name="T20" fmla="*/ 110 w 152"/>
              <a:gd name="T21" fmla="*/ 90 h 119"/>
              <a:gd name="T22" fmla="*/ 103 w 152"/>
              <a:gd name="T23" fmla="*/ 84 h 119"/>
              <a:gd name="T24" fmla="*/ 103 w 152"/>
              <a:gd name="T25" fmla="*/ 79 h 119"/>
              <a:gd name="T26" fmla="*/ 93 w 152"/>
              <a:gd name="T27" fmla="*/ 82 h 119"/>
              <a:gd name="T28" fmla="*/ 88 w 152"/>
              <a:gd name="T29" fmla="*/ 79 h 119"/>
              <a:gd name="T30" fmla="*/ 90 w 152"/>
              <a:gd name="T31" fmla="*/ 69 h 119"/>
              <a:gd name="T32" fmla="*/ 104 w 152"/>
              <a:gd name="T33" fmla="*/ 66 h 119"/>
              <a:gd name="T34" fmla="*/ 103 w 152"/>
              <a:gd name="T35" fmla="*/ 60 h 119"/>
              <a:gd name="T36" fmla="*/ 97 w 152"/>
              <a:gd name="T37" fmla="*/ 53 h 119"/>
              <a:gd name="T38" fmla="*/ 92 w 152"/>
              <a:gd name="T39" fmla="*/ 51 h 119"/>
              <a:gd name="T40" fmla="*/ 82 w 152"/>
              <a:gd name="T41" fmla="*/ 53 h 119"/>
              <a:gd name="T42" fmla="*/ 86 w 152"/>
              <a:gd name="T43" fmla="*/ 51 h 119"/>
              <a:gd name="T44" fmla="*/ 90 w 152"/>
              <a:gd name="T45" fmla="*/ 44 h 119"/>
              <a:gd name="T46" fmla="*/ 90 w 152"/>
              <a:gd name="T47" fmla="*/ 35 h 119"/>
              <a:gd name="T48" fmla="*/ 84 w 152"/>
              <a:gd name="T49" fmla="*/ 26 h 119"/>
              <a:gd name="T50" fmla="*/ 84 w 152"/>
              <a:gd name="T51" fmla="*/ 26 h 119"/>
              <a:gd name="T52" fmla="*/ 79 w 152"/>
              <a:gd name="T53" fmla="*/ 27 h 119"/>
              <a:gd name="T54" fmla="*/ 68 w 152"/>
              <a:gd name="T55" fmla="*/ 33 h 119"/>
              <a:gd name="T56" fmla="*/ 66 w 152"/>
              <a:gd name="T57" fmla="*/ 38 h 119"/>
              <a:gd name="T58" fmla="*/ 66 w 152"/>
              <a:gd name="T59" fmla="*/ 46 h 119"/>
              <a:gd name="T60" fmla="*/ 62 w 152"/>
              <a:gd name="T61" fmla="*/ 40 h 119"/>
              <a:gd name="T62" fmla="*/ 55 w 152"/>
              <a:gd name="T63" fmla="*/ 35 h 119"/>
              <a:gd name="T64" fmla="*/ 50 w 152"/>
              <a:gd name="T65" fmla="*/ 35 h 119"/>
              <a:gd name="T66" fmla="*/ 42 w 152"/>
              <a:gd name="T67" fmla="*/ 38 h 119"/>
              <a:gd name="T68" fmla="*/ 48 w 152"/>
              <a:gd name="T69" fmla="*/ 46 h 119"/>
              <a:gd name="T70" fmla="*/ 48 w 152"/>
              <a:gd name="T71" fmla="*/ 57 h 119"/>
              <a:gd name="T72" fmla="*/ 42 w 152"/>
              <a:gd name="T73" fmla="*/ 58 h 119"/>
              <a:gd name="T74" fmla="*/ 35 w 152"/>
              <a:gd name="T75" fmla="*/ 53 h 119"/>
              <a:gd name="T76" fmla="*/ 33 w 152"/>
              <a:gd name="T77" fmla="*/ 47 h 119"/>
              <a:gd name="T78" fmla="*/ 26 w 152"/>
              <a:gd name="T79" fmla="*/ 53 h 119"/>
              <a:gd name="T80" fmla="*/ 20 w 152"/>
              <a:gd name="T81" fmla="*/ 51 h 119"/>
              <a:gd name="T82" fmla="*/ 17 w 152"/>
              <a:gd name="T83" fmla="*/ 42 h 119"/>
              <a:gd name="T84" fmla="*/ 31 w 152"/>
              <a:gd name="T85" fmla="*/ 35 h 119"/>
              <a:gd name="T86" fmla="*/ 29 w 152"/>
              <a:gd name="T87" fmla="*/ 33 h 119"/>
              <a:gd name="T88" fmla="*/ 22 w 152"/>
              <a:gd name="T89" fmla="*/ 24 h 119"/>
              <a:gd name="T90" fmla="*/ 15 w 152"/>
              <a:gd name="T91" fmla="*/ 24 h 119"/>
              <a:gd name="T92" fmla="*/ 18 w 152"/>
              <a:gd name="T93" fmla="*/ 18 h 119"/>
              <a:gd name="T94" fmla="*/ 20 w 152"/>
              <a:gd name="T95" fmla="*/ 9 h 119"/>
              <a:gd name="T96" fmla="*/ 18 w 152"/>
              <a:gd name="T97" fmla="*/ 5 h 119"/>
              <a:gd name="T98" fmla="*/ 13 w 152"/>
              <a:gd name="T99" fmla="*/ 0 h 119"/>
              <a:gd name="T100" fmla="*/ 35 w 152"/>
              <a:gd name="T101" fmla="*/ 88 h 119"/>
              <a:gd name="T102" fmla="*/ 46 w 152"/>
              <a:gd name="T103" fmla="*/ 82 h 119"/>
              <a:gd name="T104" fmla="*/ 51 w 152"/>
              <a:gd name="T105" fmla="*/ 79 h 119"/>
              <a:gd name="T106" fmla="*/ 66 w 152"/>
              <a:gd name="T107" fmla="*/ 80 h 119"/>
              <a:gd name="T108" fmla="*/ 71 w 152"/>
              <a:gd name="T109" fmla="*/ 82 h 119"/>
              <a:gd name="T110" fmla="*/ 82 w 152"/>
              <a:gd name="T111" fmla="*/ 90 h 119"/>
              <a:gd name="T112" fmla="*/ 84 w 152"/>
              <a:gd name="T113" fmla="*/ 99 h 119"/>
              <a:gd name="T114" fmla="*/ 84 w 152"/>
              <a:gd name="T115" fmla="*/ 104 h 119"/>
              <a:gd name="T116" fmla="*/ 106 w 152"/>
              <a:gd name="T117"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119">
                <a:moveTo>
                  <a:pt x="106" y="119"/>
                </a:moveTo>
                <a:lnTo>
                  <a:pt x="152" y="60"/>
                </a:lnTo>
                <a:lnTo>
                  <a:pt x="152" y="60"/>
                </a:lnTo>
                <a:lnTo>
                  <a:pt x="148" y="58"/>
                </a:lnTo>
                <a:lnTo>
                  <a:pt x="145" y="60"/>
                </a:lnTo>
                <a:lnTo>
                  <a:pt x="139" y="62"/>
                </a:lnTo>
                <a:lnTo>
                  <a:pt x="139" y="62"/>
                </a:lnTo>
                <a:lnTo>
                  <a:pt x="135" y="64"/>
                </a:lnTo>
                <a:lnTo>
                  <a:pt x="134" y="69"/>
                </a:lnTo>
                <a:lnTo>
                  <a:pt x="134" y="75"/>
                </a:lnTo>
                <a:lnTo>
                  <a:pt x="134" y="75"/>
                </a:lnTo>
                <a:lnTo>
                  <a:pt x="130" y="71"/>
                </a:lnTo>
                <a:lnTo>
                  <a:pt x="128" y="69"/>
                </a:lnTo>
                <a:lnTo>
                  <a:pt x="121" y="69"/>
                </a:lnTo>
                <a:lnTo>
                  <a:pt x="115" y="69"/>
                </a:lnTo>
                <a:lnTo>
                  <a:pt x="113" y="71"/>
                </a:lnTo>
                <a:lnTo>
                  <a:pt x="113" y="71"/>
                </a:lnTo>
                <a:lnTo>
                  <a:pt x="117" y="80"/>
                </a:lnTo>
                <a:lnTo>
                  <a:pt x="117" y="86"/>
                </a:lnTo>
                <a:lnTo>
                  <a:pt x="113" y="90"/>
                </a:lnTo>
                <a:lnTo>
                  <a:pt x="110" y="90"/>
                </a:lnTo>
                <a:lnTo>
                  <a:pt x="110" y="90"/>
                </a:lnTo>
                <a:lnTo>
                  <a:pt x="104" y="88"/>
                </a:lnTo>
                <a:lnTo>
                  <a:pt x="103" y="84"/>
                </a:lnTo>
                <a:lnTo>
                  <a:pt x="103" y="79"/>
                </a:lnTo>
                <a:lnTo>
                  <a:pt x="103" y="79"/>
                </a:lnTo>
                <a:lnTo>
                  <a:pt x="97" y="82"/>
                </a:lnTo>
                <a:lnTo>
                  <a:pt x="93" y="82"/>
                </a:lnTo>
                <a:lnTo>
                  <a:pt x="88" y="79"/>
                </a:lnTo>
                <a:lnTo>
                  <a:pt x="88" y="79"/>
                </a:lnTo>
                <a:lnTo>
                  <a:pt x="86" y="75"/>
                </a:lnTo>
                <a:lnTo>
                  <a:pt x="90" y="69"/>
                </a:lnTo>
                <a:lnTo>
                  <a:pt x="95" y="68"/>
                </a:lnTo>
                <a:lnTo>
                  <a:pt x="104" y="66"/>
                </a:lnTo>
                <a:lnTo>
                  <a:pt x="104" y="66"/>
                </a:lnTo>
                <a:lnTo>
                  <a:pt x="103" y="60"/>
                </a:lnTo>
                <a:lnTo>
                  <a:pt x="101" y="57"/>
                </a:lnTo>
                <a:lnTo>
                  <a:pt x="97" y="53"/>
                </a:lnTo>
                <a:lnTo>
                  <a:pt x="97" y="53"/>
                </a:lnTo>
                <a:lnTo>
                  <a:pt x="92" y="51"/>
                </a:lnTo>
                <a:lnTo>
                  <a:pt x="88" y="51"/>
                </a:lnTo>
                <a:lnTo>
                  <a:pt x="82" y="53"/>
                </a:lnTo>
                <a:lnTo>
                  <a:pt x="82" y="53"/>
                </a:lnTo>
                <a:lnTo>
                  <a:pt x="86" y="51"/>
                </a:lnTo>
                <a:lnTo>
                  <a:pt x="88" y="47"/>
                </a:lnTo>
                <a:lnTo>
                  <a:pt x="90" y="44"/>
                </a:lnTo>
                <a:lnTo>
                  <a:pt x="90" y="44"/>
                </a:lnTo>
                <a:lnTo>
                  <a:pt x="90" y="35"/>
                </a:lnTo>
                <a:lnTo>
                  <a:pt x="88" y="31"/>
                </a:lnTo>
                <a:lnTo>
                  <a:pt x="84" y="26"/>
                </a:lnTo>
                <a:lnTo>
                  <a:pt x="84" y="26"/>
                </a:lnTo>
                <a:lnTo>
                  <a:pt x="84" y="26"/>
                </a:lnTo>
                <a:lnTo>
                  <a:pt x="84" y="26"/>
                </a:lnTo>
                <a:lnTo>
                  <a:pt x="79" y="27"/>
                </a:lnTo>
                <a:lnTo>
                  <a:pt x="73" y="29"/>
                </a:lnTo>
                <a:lnTo>
                  <a:pt x="68" y="33"/>
                </a:lnTo>
                <a:lnTo>
                  <a:pt x="68" y="33"/>
                </a:lnTo>
                <a:lnTo>
                  <a:pt x="66" y="38"/>
                </a:lnTo>
                <a:lnTo>
                  <a:pt x="66" y="42"/>
                </a:lnTo>
                <a:lnTo>
                  <a:pt x="66" y="46"/>
                </a:lnTo>
                <a:lnTo>
                  <a:pt x="66" y="46"/>
                </a:lnTo>
                <a:lnTo>
                  <a:pt x="62" y="40"/>
                </a:lnTo>
                <a:lnTo>
                  <a:pt x="60" y="37"/>
                </a:lnTo>
                <a:lnTo>
                  <a:pt x="55" y="35"/>
                </a:lnTo>
                <a:lnTo>
                  <a:pt x="55" y="35"/>
                </a:lnTo>
                <a:lnTo>
                  <a:pt x="50" y="35"/>
                </a:lnTo>
                <a:lnTo>
                  <a:pt x="46" y="37"/>
                </a:lnTo>
                <a:lnTo>
                  <a:pt x="42" y="38"/>
                </a:lnTo>
                <a:lnTo>
                  <a:pt x="42" y="38"/>
                </a:lnTo>
                <a:lnTo>
                  <a:pt x="48" y="46"/>
                </a:lnTo>
                <a:lnTo>
                  <a:pt x="48" y="53"/>
                </a:lnTo>
                <a:lnTo>
                  <a:pt x="48" y="57"/>
                </a:lnTo>
                <a:lnTo>
                  <a:pt x="42" y="58"/>
                </a:lnTo>
                <a:lnTo>
                  <a:pt x="42" y="58"/>
                </a:lnTo>
                <a:lnTo>
                  <a:pt x="37" y="57"/>
                </a:lnTo>
                <a:lnTo>
                  <a:pt x="35" y="53"/>
                </a:lnTo>
                <a:lnTo>
                  <a:pt x="33" y="47"/>
                </a:lnTo>
                <a:lnTo>
                  <a:pt x="33" y="47"/>
                </a:lnTo>
                <a:lnTo>
                  <a:pt x="29" y="51"/>
                </a:lnTo>
                <a:lnTo>
                  <a:pt x="26" y="53"/>
                </a:lnTo>
                <a:lnTo>
                  <a:pt x="20" y="51"/>
                </a:lnTo>
                <a:lnTo>
                  <a:pt x="20" y="51"/>
                </a:lnTo>
                <a:lnTo>
                  <a:pt x="17" y="47"/>
                </a:lnTo>
                <a:lnTo>
                  <a:pt x="17" y="42"/>
                </a:lnTo>
                <a:lnTo>
                  <a:pt x="22" y="38"/>
                </a:lnTo>
                <a:lnTo>
                  <a:pt x="31" y="35"/>
                </a:lnTo>
                <a:lnTo>
                  <a:pt x="31" y="35"/>
                </a:lnTo>
                <a:lnTo>
                  <a:pt x="29" y="33"/>
                </a:lnTo>
                <a:lnTo>
                  <a:pt x="28" y="27"/>
                </a:lnTo>
                <a:lnTo>
                  <a:pt x="22" y="24"/>
                </a:lnTo>
                <a:lnTo>
                  <a:pt x="18" y="22"/>
                </a:lnTo>
                <a:lnTo>
                  <a:pt x="15" y="24"/>
                </a:lnTo>
                <a:lnTo>
                  <a:pt x="15" y="24"/>
                </a:lnTo>
                <a:lnTo>
                  <a:pt x="18" y="18"/>
                </a:lnTo>
                <a:lnTo>
                  <a:pt x="20" y="15"/>
                </a:lnTo>
                <a:lnTo>
                  <a:pt x="20" y="9"/>
                </a:lnTo>
                <a:lnTo>
                  <a:pt x="20" y="9"/>
                </a:lnTo>
                <a:lnTo>
                  <a:pt x="18" y="5"/>
                </a:lnTo>
                <a:lnTo>
                  <a:pt x="17" y="2"/>
                </a:lnTo>
                <a:lnTo>
                  <a:pt x="13" y="0"/>
                </a:lnTo>
                <a:lnTo>
                  <a:pt x="0" y="73"/>
                </a:lnTo>
                <a:lnTo>
                  <a:pt x="35" y="88"/>
                </a:lnTo>
                <a:lnTo>
                  <a:pt x="35" y="88"/>
                </a:lnTo>
                <a:lnTo>
                  <a:pt x="46" y="82"/>
                </a:lnTo>
                <a:lnTo>
                  <a:pt x="46" y="82"/>
                </a:lnTo>
                <a:lnTo>
                  <a:pt x="51" y="79"/>
                </a:lnTo>
                <a:lnTo>
                  <a:pt x="59" y="79"/>
                </a:lnTo>
                <a:lnTo>
                  <a:pt x="66" y="80"/>
                </a:lnTo>
                <a:lnTo>
                  <a:pt x="71" y="82"/>
                </a:lnTo>
                <a:lnTo>
                  <a:pt x="71" y="82"/>
                </a:lnTo>
                <a:lnTo>
                  <a:pt x="79" y="86"/>
                </a:lnTo>
                <a:lnTo>
                  <a:pt x="82" y="90"/>
                </a:lnTo>
                <a:lnTo>
                  <a:pt x="84" y="95"/>
                </a:lnTo>
                <a:lnTo>
                  <a:pt x="84" y="99"/>
                </a:lnTo>
                <a:lnTo>
                  <a:pt x="84" y="99"/>
                </a:lnTo>
                <a:lnTo>
                  <a:pt x="84" y="104"/>
                </a:lnTo>
                <a:lnTo>
                  <a:pt x="81" y="110"/>
                </a:lnTo>
                <a:lnTo>
                  <a:pt x="106" y="1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9" name="Freeform 50"/>
          <p:cNvSpPr>
            <a:spLocks/>
          </p:cNvSpPr>
          <p:nvPr userDrawn="1"/>
        </p:nvSpPr>
        <p:spPr bwMode="auto">
          <a:xfrm>
            <a:off x="8520113" y="-917153"/>
            <a:ext cx="142875" cy="25400"/>
          </a:xfrm>
          <a:custGeom>
            <a:avLst/>
            <a:gdLst>
              <a:gd name="T0" fmla="*/ 151 w 180"/>
              <a:gd name="T1" fmla="*/ 28 h 31"/>
              <a:gd name="T2" fmla="*/ 180 w 180"/>
              <a:gd name="T3" fmla="*/ 15 h 31"/>
              <a:gd name="T4" fmla="*/ 151 w 180"/>
              <a:gd name="T5" fmla="*/ 2 h 31"/>
              <a:gd name="T6" fmla="*/ 151 w 180"/>
              <a:gd name="T7" fmla="*/ 2 h 31"/>
              <a:gd name="T8" fmla="*/ 102 w 180"/>
              <a:gd name="T9" fmla="*/ 2 h 31"/>
              <a:gd name="T10" fmla="*/ 23 w 180"/>
              <a:gd name="T11" fmla="*/ 0 h 31"/>
              <a:gd name="T12" fmla="*/ 0 w 180"/>
              <a:gd name="T13" fmla="*/ 31 h 31"/>
              <a:gd name="T14" fmla="*/ 0 w 180"/>
              <a:gd name="T15" fmla="*/ 31 h 31"/>
              <a:gd name="T16" fmla="*/ 151 w 180"/>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0" h="31">
                <a:moveTo>
                  <a:pt x="151" y="28"/>
                </a:moveTo>
                <a:lnTo>
                  <a:pt x="180" y="15"/>
                </a:lnTo>
                <a:lnTo>
                  <a:pt x="151" y="2"/>
                </a:lnTo>
                <a:lnTo>
                  <a:pt x="151" y="2"/>
                </a:lnTo>
                <a:lnTo>
                  <a:pt x="102" y="2"/>
                </a:lnTo>
                <a:lnTo>
                  <a:pt x="23" y="0"/>
                </a:lnTo>
                <a:lnTo>
                  <a:pt x="0" y="31"/>
                </a:lnTo>
                <a:lnTo>
                  <a:pt x="0" y="31"/>
                </a:lnTo>
                <a:lnTo>
                  <a:pt x="151"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0" name="Freeform 51"/>
          <p:cNvSpPr>
            <a:spLocks/>
          </p:cNvSpPr>
          <p:nvPr userDrawn="1"/>
        </p:nvSpPr>
        <p:spPr bwMode="auto">
          <a:xfrm>
            <a:off x="8566150" y="-855240"/>
            <a:ext cx="85725" cy="84138"/>
          </a:xfrm>
          <a:custGeom>
            <a:avLst/>
            <a:gdLst>
              <a:gd name="T0" fmla="*/ 55 w 108"/>
              <a:gd name="T1" fmla="*/ 106 h 106"/>
              <a:gd name="T2" fmla="*/ 55 w 108"/>
              <a:gd name="T3" fmla="*/ 106 h 106"/>
              <a:gd name="T4" fmla="*/ 38 w 108"/>
              <a:gd name="T5" fmla="*/ 97 h 106"/>
              <a:gd name="T6" fmla="*/ 26 w 108"/>
              <a:gd name="T7" fmla="*/ 89 h 106"/>
              <a:gd name="T8" fmla="*/ 13 w 108"/>
              <a:gd name="T9" fmla="*/ 80 h 106"/>
              <a:gd name="T10" fmla="*/ 4 w 108"/>
              <a:gd name="T11" fmla="*/ 69 h 106"/>
              <a:gd name="T12" fmla="*/ 4 w 108"/>
              <a:gd name="T13" fmla="*/ 69 h 106"/>
              <a:gd name="T14" fmla="*/ 0 w 108"/>
              <a:gd name="T15" fmla="*/ 62 h 106"/>
              <a:gd name="T16" fmla="*/ 0 w 108"/>
              <a:gd name="T17" fmla="*/ 53 h 106"/>
              <a:gd name="T18" fmla="*/ 0 w 108"/>
              <a:gd name="T19" fmla="*/ 45 h 106"/>
              <a:gd name="T20" fmla="*/ 0 w 108"/>
              <a:gd name="T21" fmla="*/ 36 h 106"/>
              <a:gd name="T22" fmla="*/ 4 w 108"/>
              <a:gd name="T23" fmla="*/ 27 h 106"/>
              <a:gd name="T24" fmla="*/ 7 w 108"/>
              <a:gd name="T25" fmla="*/ 20 h 106"/>
              <a:gd name="T26" fmla="*/ 15 w 108"/>
              <a:gd name="T27" fmla="*/ 13 h 106"/>
              <a:gd name="T28" fmla="*/ 22 w 108"/>
              <a:gd name="T29" fmla="*/ 7 h 106"/>
              <a:gd name="T30" fmla="*/ 22 w 108"/>
              <a:gd name="T31" fmla="*/ 7 h 106"/>
              <a:gd name="T32" fmla="*/ 26 w 108"/>
              <a:gd name="T33" fmla="*/ 11 h 106"/>
              <a:gd name="T34" fmla="*/ 27 w 108"/>
              <a:gd name="T35" fmla="*/ 14 h 106"/>
              <a:gd name="T36" fmla="*/ 27 w 108"/>
              <a:gd name="T37" fmla="*/ 18 h 106"/>
              <a:gd name="T38" fmla="*/ 27 w 108"/>
              <a:gd name="T39" fmla="*/ 18 h 106"/>
              <a:gd name="T40" fmla="*/ 51 w 108"/>
              <a:gd name="T41" fmla="*/ 16 h 106"/>
              <a:gd name="T42" fmla="*/ 51 w 108"/>
              <a:gd name="T43" fmla="*/ 16 h 106"/>
              <a:gd name="T44" fmla="*/ 51 w 108"/>
              <a:gd name="T45" fmla="*/ 9 h 106"/>
              <a:gd name="T46" fmla="*/ 51 w 108"/>
              <a:gd name="T47" fmla="*/ 3 h 106"/>
              <a:gd name="T48" fmla="*/ 49 w 108"/>
              <a:gd name="T49" fmla="*/ 0 h 106"/>
              <a:gd name="T50" fmla="*/ 49 w 108"/>
              <a:gd name="T51" fmla="*/ 0 h 106"/>
              <a:gd name="T52" fmla="*/ 57 w 108"/>
              <a:gd name="T53" fmla="*/ 5 h 106"/>
              <a:gd name="T54" fmla="*/ 59 w 108"/>
              <a:gd name="T55" fmla="*/ 11 h 106"/>
              <a:gd name="T56" fmla="*/ 60 w 108"/>
              <a:gd name="T57" fmla="*/ 16 h 106"/>
              <a:gd name="T58" fmla="*/ 60 w 108"/>
              <a:gd name="T59" fmla="*/ 16 h 106"/>
              <a:gd name="T60" fmla="*/ 82 w 108"/>
              <a:gd name="T61" fmla="*/ 18 h 106"/>
              <a:gd name="T62" fmla="*/ 82 w 108"/>
              <a:gd name="T63" fmla="*/ 18 h 106"/>
              <a:gd name="T64" fmla="*/ 82 w 108"/>
              <a:gd name="T65" fmla="*/ 11 h 106"/>
              <a:gd name="T66" fmla="*/ 79 w 108"/>
              <a:gd name="T67" fmla="*/ 3 h 106"/>
              <a:gd name="T68" fmla="*/ 79 w 108"/>
              <a:gd name="T69" fmla="*/ 3 h 106"/>
              <a:gd name="T70" fmla="*/ 86 w 108"/>
              <a:gd name="T71" fmla="*/ 9 h 106"/>
              <a:gd name="T72" fmla="*/ 93 w 108"/>
              <a:gd name="T73" fmla="*/ 13 h 106"/>
              <a:gd name="T74" fmla="*/ 99 w 108"/>
              <a:gd name="T75" fmla="*/ 20 h 106"/>
              <a:gd name="T76" fmla="*/ 102 w 108"/>
              <a:gd name="T77" fmla="*/ 25 h 106"/>
              <a:gd name="T78" fmla="*/ 106 w 108"/>
              <a:gd name="T79" fmla="*/ 38 h 106"/>
              <a:gd name="T80" fmla="*/ 108 w 108"/>
              <a:gd name="T81" fmla="*/ 49 h 106"/>
              <a:gd name="T82" fmla="*/ 108 w 108"/>
              <a:gd name="T83" fmla="*/ 49 h 106"/>
              <a:gd name="T84" fmla="*/ 106 w 108"/>
              <a:gd name="T85" fmla="*/ 62 h 106"/>
              <a:gd name="T86" fmla="*/ 102 w 108"/>
              <a:gd name="T87" fmla="*/ 73 h 106"/>
              <a:gd name="T88" fmla="*/ 95 w 108"/>
              <a:gd name="T89" fmla="*/ 82 h 106"/>
              <a:gd name="T90" fmla="*/ 86 w 108"/>
              <a:gd name="T91" fmla="*/ 89 h 106"/>
              <a:gd name="T92" fmla="*/ 86 w 108"/>
              <a:gd name="T93" fmla="*/ 89 h 106"/>
              <a:gd name="T94" fmla="*/ 69 w 108"/>
              <a:gd name="T95" fmla="*/ 98 h 106"/>
              <a:gd name="T96" fmla="*/ 55 w 108"/>
              <a:gd name="T97"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8" h="106">
                <a:moveTo>
                  <a:pt x="55" y="106"/>
                </a:moveTo>
                <a:lnTo>
                  <a:pt x="55" y="106"/>
                </a:lnTo>
                <a:lnTo>
                  <a:pt x="38" y="97"/>
                </a:lnTo>
                <a:lnTo>
                  <a:pt x="26" y="89"/>
                </a:lnTo>
                <a:lnTo>
                  <a:pt x="13" y="80"/>
                </a:lnTo>
                <a:lnTo>
                  <a:pt x="4" y="69"/>
                </a:lnTo>
                <a:lnTo>
                  <a:pt x="4" y="69"/>
                </a:lnTo>
                <a:lnTo>
                  <a:pt x="0" y="62"/>
                </a:lnTo>
                <a:lnTo>
                  <a:pt x="0" y="53"/>
                </a:lnTo>
                <a:lnTo>
                  <a:pt x="0" y="45"/>
                </a:lnTo>
                <a:lnTo>
                  <a:pt x="0" y="36"/>
                </a:lnTo>
                <a:lnTo>
                  <a:pt x="4" y="27"/>
                </a:lnTo>
                <a:lnTo>
                  <a:pt x="7" y="20"/>
                </a:lnTo>
                <a:lnTo>
                  <a:pt x="15" y="13"/>
                </a:lnTo>
                <a:lnTo>
                  <a:pt x="22" y="7"/>
                </a:lnTo>
                <a:lnTo>
                  <a:pt x="22" y="7"/>
                </a:lnTo>
                <a:lnTo>
                  <a:pt x="26" y="11"/>
                </a:lnTo>
                <a:lnTo>
                  <a:pt x="27" y="14"/>
                </a:lnTo>
                <a:lnTo>
                  <a:pt x="27" y="18"/>
                </a:lnTo>
                <a:lnTo>
                  <a:pt x="27" y="18"/>
                </a:lnTo>
                <a:lnTo>
                  <a:pt x="51" y="16"/>
                </a:lnTo>
                <a:lnTo>
                  <a:pt x="51" y="16"/>
                </a:lnTo>
                <a:lnTo>
                  <a:pt x="51" y="9"/>
                </a:lnTo>
                <a:lnTo>
                  <a:pt x="51" y="3"/>
                </a:lnTo>
                <a:lnTo>
                  <a:pt x="49" y="0"/>
                </a:lnTo>
                <a:lnTo>
                  <a:pt x="49" y="0"/>
                </a:lnTo>
                <a:lnTo>
                  <a:pt x="57" y="5"/>
                </a:lnTo>
                <a:lnTo>
                  <a:pt x="59" y="11"/>
                </a:lnTo>
                <a:lnTo>
                  <a:pt x="60" y="16"/>
                </a:lnTo>
                <a:lnTo>
                  <a:pt x="60" y="16"/>
                </a:lnTo>
                <a:lnTo>
                  <a:pt x="82" y="18"/>
                </a:lnTo>
                <a:lnTo>
                  <a:pt x="82" y="18"/>
                </a:lnTo>
                <a:lnTo>
                  <a:pt x="82" y="11"/>
                </a:lnTo>
                <a:lnTo>
                  <a:pt x="79" y="3"/>
                </a:lnTo>
                <a:lnTo>
                  <a:pt x="79" y="3"/>
                </a:lnTo>
                <a:lnTo>
                  <a:pt x="86" y="9"/>
                </a:lnTo>
                <a:lnTo>
                  <a:pt x="93" y="13"/>
                </a:lnTo>
                <a:lnTo>
                  <a:pt x="99" y="20"/>
                </a:lnTo>
                <a:lnTo>
                  <a:pt x="102" y="25"/>
                </a:lnTo>
                <a:lnTo>
                  <a:pt x="106" y="38"/>
                </a:lnTo>
                <a:lnTo>
                  <a:pt x="108" y="49"/>
                </a:lnTo>
                <a:lnTo>
                  <a:pt x="108" y="49"/>
                </a:lnTo>
                <a:lnTo>
                  <a:pt x="106" y="62"/>
                </a:lnTo>
                <a:lnTo>
                  <a:pt x="102" y="73"/>
                </a:lnTo>
                <a:lnTo>
                  <a:pt x="95" y="82"/>
                </a:lnTo>
                <a:lnTo>
                  <a:pt x="86" y="89"/>
                </a:lnTo>
                <a:lnTo>
                  <a:pt x="86" y="89"/>
                </a:lnTo>
                <a:lnTo>
                  <a:pt x="69" y="98"/>
                </a:lnTo>
                <a:lnTo>
                  <a:pt x="55" y="10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1" name="Freeform 52"/>
          <p:cNvSpPr>
            <a:spLocks/>
          </p:cNvSpPr>
          <p:nvPr userDrawn="1"/>
        </p:nvSpPr>
        <p:spPr bwMode="auto">
          <a:xfrm>
            <a:off x="8589963" y="-648865"/>
            <a:ext cx="1588" cy="1588"/>
          </a:xfrm>
          <a:custGeom>
            <a:avLst/>
            <a:gdLst>
              <a:gd name="T0" fmla="*/ 4 w 4"/>
              <a:gd name="T1" fmla="*/ 2 h 2"/>
              <a:gd name="T2" fmla="*/ 4 w 4"/>
              <a:gd name="T3" fmla="*/ 2 h 2"/>
              <a:gd name="T4" fmla="*/ 2 w 4"/>
              <a:gd name="T5" fmla="*/ 0 h 2"/>
              <a:gd name="T6" fmla="*/ 2 w 4"/>
              <a:gd name="T7" fmla="*/ 0 h 2"/>
              <a:gd name="T8" fmla="*/ 0 w 4"/>
              <a:gd name="T9" fmla="*/ 0 h 2"/>
              <a:gd name="T10" fmla="*/ 0 w 4"/>
              <a:gd name="T11" fmla="*/ 0 h 2"/>
              <a:gd name="T12" fmla="*/ 4 w 4"/>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4" h="2">
                <a:moveTo>
                  <a:pt x="4" y="2"/>
                </a:moveTo>
                <a:lnTo>
                  <a:pt x="4" y="2"/>
                </a:lnTo>
                <a:lnTo>
                  <a:pt x="2" y="0"/>
                </a:lnTo>
                <a:lnTo>
                  <a:pt x="2" y="0"/>
                </a:lnTo>
                <a:lnTo>
                  <a:pt x="0" y="0"/>
                </a:lnTo>
                <a:lnTo>
                  <a:pt x="0" y="0"/>
                </a:lnTo>
                <a:lnTo>
                  <a:pt x="4"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2" name="Freeform 53"/>
          <p:cNvSpPr>
            <a:spLocks/>
          </p:cNvSpPr>
          <p:nvPr userDrawn="1"/>
        </p:nvSpPr>
        <p:spPr bwMode="auto">
          <a:xfrm>
            <a:off x="8405813" y="-885403"/>
            <a:ext cx="15875" cy="9525"/>
          </a:xfrm>
          <a:custGeom>
            <a:avLst/>
            <a:gdLst>
              <a:gd name="T0" fmla="*/ 20 w 20"/>
              <a:gd name="T1" fmla="*/ 10 h 11"/>
              <a:gd name="T2" fmla="*/ 20 w 20"/>
              <a:gd name="T3" fmla="*/ 10 h 11"/>
              <a:gd name="T4" fmla="*/ 19 w 20"/>
              <a:gd name="T5" fmla="*/ 10 h 11"/>
              <a:gd name="T6" fmla="*/ 11 w 20"/>
              <a:gd name="T7" fmla="*/ 11 h 11"/>
              <a:gd name="T8" fmla="*/ 2 w 20"/>
              <a:gd name="T9" fmla="*/ 11 h 11"/>
              <a:gd name="T10" fmla="*/ 2 w 20"/>
              <a:gd name="T11" fmla="*/ 11 h 11"/>
              <a:gd name="T12" fmla="*/ 0 w 20"/>
              <a:gd name="T13" fmla="*/ 8 h 11"/>
              <a:gd name="T14" fmla="*/ 0 w 20"/>
              <a:gd name="T15" fmla="*/ 0 h 11"/>
              <a:gd name="T16" fmla="*/ 0 w 20"/>
              <a:gd name="T17" fmla="*/ 0 h 11"/>
              <a:gd name="T18" fmla="*/ 4 w 20"/>
              <a:gd name="T19" fmla="*/ 0 h 11"/>
              <a:gd name="T20" fmla="*/ 11 w 20"/>
              <a:gd name="T21" fmla="*/ 2 h 11"/>
              <a:gd name="T22" fmla="*/ 17 w 20"/>
              <a:gd name="T23" fmla="*/ 4 h 11"/>
              <a:gd name="T24" fmla="*/ 20 w 20"/>
              <a:gd name="T25"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11">
                <a:moveTo>
                  <a:pt x="20" y="10"/>
                </a:moveTo>
                <a:lnTo>
                  <a:pt x="20" y="10"/>
                </a:lnTo>
                <a:lnTo>
                  <a:pt x="19" y="10"/>
                </a:lnTo>
                <a:lnTo>
                  <a:pt x="11" y="11"/>
                </a:lnTo>
                <a:lnTo>
                  <a:pt x="2" y="11"/>
                </a:lnTo>
                <a:lnTo>
                  <a:pt x="2" y="11"/>
                </a:lnTo>
                <a:lnTo>
                  <a:pt x="0" y="8"/>
                </a:lnTo>
                <a:lnTo>
                  <a:pt x="0" y="0"/>
                </a:lnTo>
                <a:lnTo>
                  <a:pt x="0" y="0"/>
                </a:lnTo>
                <a:lnTo>
                  <a:pt x="4" y="0"/>
                </a:lnTo>
                <a:lnTo>
                  <a:pt x="11" y="2"/>
                </a:lnTo>
                <a:lnTo>
                  <a:pt x="17" y="4"/>
                </a:lnTo>
                <a:lnTo>
                  <a:pt x="20"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3" name="Freeform 54"/>
          <p:cNvSpPr>
            <a:spLocks/>
          </p:cNvSpPr>
          <p:nvPr userDrawn="1"/>
        </p:nvSpPr>
        <p:spPr bwMode="auto">
          <a:xfrm>
            <a:off x="8197850" y="-917153"/>
            <a:ext cx="492125" cy="579438"/>
          </a:xfrm>
          <a:custGeom>
            <a:avLst/>
            <a:gdLst>
              <a:gd name="T0" fmla="*/ 592 w 619"/>
              <a:gd name="T1" fmla="*/ 245 h 729"/>
              <a:gd name="T2" fmla="*/ 588 w 619"/>
              <a:gd name="T3" fmla="*/ 150 h 729"/>
              <a:gd name="T4" fmla="*/ 513 w 619"/>
              <a:gd name="T5" fmla="*/ 57 h 729"/>
              <a:gd name="T6" fmla="*/ 446 w 619"/>
              <a:gd name="T7" fmla="*/ 150 h 729"/>
              <a:gd name="T8" fmla="*/ 460 w 619"/>
              <a:gd name="T9" fmla="*/ 243 h 729"/>
              <a:gd name="T10" fmla="*/ 490 w 619"/>
              <a:gd name="T11" fmla="*/ 256 h 729"/>
              <a:gd name="T12" fmla="*/ 506 w 619"/>
              <a:gd name="T13" fmla="*/ 240 h 729"/>
              <a:gd name="T14" fmla="*/ 568 w 619"/>
              <a:gd name="T15" fmla="*/ 250 h 729"/>
              <a:gd name="T16" fmla="*/ 533 w 619"/>
              <a:gd name="T17" fmla="*/ 345 h 729"/>
              <a:gd name="T18" fmla="*/ 429 w 619"/>
              <a:gd name="T19" fmla="*/ 291 h 729"/>
              <a:gd name="T20" fmla="*/ 417 w 619"/>
              <a:gd name="T21" fmla="*/ 198 h 729"/>
              <a:gd name="T22" fmla="*/ 418 w 619"/>
              <a:gd name="T23" fmla="*/ 183 h 729"/>
              <a:gd name="T24" fmla="*/ 375 w 619"/>
              <a:gd name="T25" fmla="*/ 121 h 729"/>
              <a:gd name="T26" fmla="*/ 424 w 619"/>
              <a:gd name="T27" fmla="*/ 77 h 729"/>
              <a:gd name="T28" fmla="*/ 353 w 619"/>
              <a:gd name="T29" fmla="*/ 28 h 729"/>
              <a:gd name="T30" fmla="*/ 247 w 619"/>
              <a:gd name="T31" fmla="*/ 33 h 729"/>
              <a:gd name="T32" fmla="*/ 225 w 619"/>
              <a:gd name="T33" fmla="*/ 73 h 729"/>
              <a:gd name="T34" fmla="*/ 243 w 619"/>
              <a:gd name="T35" fmla="*/ 104 h 729"/>
              <a:gd name="T36" fmla="*/ 292 w 619"/>
              <a:gd name="T37" fmla="*/ 88 h 729"/>
              <a:gd name="T38" fmla="*/ 219 w 619"/>
              <a:gd name="T39" fmla="*/ 115 h 729"/>
              <a:gd name="T40" fmla="*/ 190 w 619"/>
              <a:gd name="T41" fmla="*/ 110 h 729"/>
              <a:gd name="T42" fmla="*/ 258 w 619"/>
              <a:gd name="T43" fmla="*/ 112 h 729"/>
              <a:gd name="T44" fmla="*/ 261 w 619"/>
              <a:gd name="T45" fmla="*/ 128 h 729"/>
              <a:gd name="T46" fmla="*/ 238 w 619"/>
              <a:gd name="T47" fmla="*/ 152 h 729"/>
              <a:gd name="T48" fmla="*/ 259 w 619"/>
              <a:gd name="T49" fmla="*/ 192 h 729"/>
              <a:gd name="T50" fmla="*/ 133 w 619"/>
              <a:gd name="T51" fmla="*/ 276 h 729"/>
              <a:gd name="T52" fmla="*/ 53 w 619"/>
              <a:gd name="T53" fmla="*/ 252 h 729"/>
              <a:gd name="T54" fmla="*/ 42 w 619"/>
              <a:gd name="T55" fmla="*/ 267 h 729"/>
              <a:gd name="T56" fmla="*/ 51 w 619"/>
              <a:gd name="T57" fmla="*/ 287 h 729"/>
              <a:gd name="T58" fmla="*/ 2 w 619"/>
              <a:gd name="T59" fmla="*/ 305 h 729"/>
              <a:gd name="T60" fmla="*/ 58 w 619"/>
              <a:gd name="T61" fmla="*/ 313 h 729"/>
              <a:gd name="T62" fmla="*/ 37 w 619"/>
              <a:gd name="T63" fmla="*/ 331 h 729"/>
              <a:gd name="T64" fmla="*/ 53 w 619"/>
              <a:gd name="T65" fmla="*/ 345 h 729"/>
              <a:gd name="T66" fmla="*/ 104 w 619"/>
              <a:gd name="T67" fmla="*/ 345 h 729"/>
              <a:gd name="T68" fmla="*/ 117 w 619"/>
              <a:gd name="T69" fmla="*/ 347 h 729"/>
              <a:gd name="T70" fmla="*/ 163 w 619"/>
              <a:gd name="T71" fmla="*/ 309 h 729"/>
              <a:gd name="T72" fmla="*/ 214 w 619"/>
              <a:gd name="T73" fmla="*/ 300 h 729"/>
              <a:gd name="T74" fmla="*/ 283 w 619"/>
              <a:gd name="T75" fmla="*/ 325 h 729"/>
              <a:gd name="T76" fmla="*/ 417 w 619"/>
              <a:gd name="T77" fmla="*/ 386 h 729"/>
              <a:gd name="T78" fmla="*/ 466 w 619"/>
              <a:gd name="T79" fmla="*/ 492 h 729"/>
              <a:gd name="T80" fmla="*/ 464 w 619"/>
              <a:gd name="T81" fmla="*/ 517 h 729"/>
              <a:gd name="T82" fmla="*/ 512 w 619"/>
              <a:gd name="T83" fmla="*/ 526 h 729"/>
              <a:gd name="T84" fmla="*/ 526 w 619"/>
              <a:gd name="T85" fmla="*/ 627 h 729"/>
              <a:gd name="T86" fmla="*/ 462 w 619"/>
              <a:gd name="T87" fmla="*/ 638 h 729"/>
              <a:gd name="T88" fmla="*/ 491 w 619"/>
              <a:gd name="T89" fmla="*/ 651 h 729"/>
              <a:gd name="T90" fmla="*/ 479 w 619"/>
              <a:gd name="T91" fmla="*/ 663 h 729"/>
              <a:gd name="T92" fmla="*/ 475 w 619"/>
              <a:gd name="T93" fmla="*/ 711 h 729"/>
              <a:gd name="T94" fmla="*/ 502 w 619"/>
              <a:gd name="T95" fmla="*/ 693 h 729"/>
              <a:gd name="T96" fmla="*/ 513 w 619"/>
              <a:gd name="T97" fmla="*/ 700 h 729"/>
              <a:gd name="T98" fmla="*/ 544 w 619"/>
              <a:gd name="T99" fmla="*/ 720 h 729"/>
              <a:gd name="T100" fmla="*/ 554 w 619"/>
              <a:gd name="T101" fmla="*/ 678 h 729"/>
              <a:gd name="T102" fmla="*/ 586 w 619"/>
              <a:gd name="T103" fmla="*/ 689 h 729"/>
              <a:gd name="T104" fmla="*/ 590 w 619"/>
              <a:gd name="T105" fmla="*/ 625 h 729"/>
              <a:gd name="T106" fmla="*/ 603 w 619"/>
              <a:gd name="T107" fmla="*/ 598 h 729"/>
              <a:gd name="T108" fmla="*/ 599 w 619"/>
              <a:gd name="T109" fmla="*/ 552 h 729"/>
              <a:gd name="T110" fmla="*/ 574 w 619"/>
              <a:gd name="T111" fmla="*/ 508 h 729"/>
              <a:gd name="T112" fmla="*/ 532 w 619"/>
              <a:gd name="T113" fmla="*/ 462 h 729"/>
              <a:gd name="T114" fmla="*/ 532 w 619"/>
              <a:gd name="T115" fmla="*/ 419 h 729"/>
              <a:gd name="T116" fmla="*/ 539 w 619"/>
              <a:gd name="T117" fmla="*/ 377 h 729"/>
              <a:gd name="T118" fmla="*/ 618 w 619"/>
              <a:gd name="T119" fmla="*/ 316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19" h="729">
                <a:moveTo>
                  <a:pt x="603" y="280"/>
                </a:moveTo>
                <a:lnTo>
                  <a:pt x="603" y="280"/>
                </a:lnTo>
                <a:lnTo>
                  <a:pt x="612" y="282"/>
                </a:lnTo>
                <a:lnTo>
                  <a:pt x="619" y="280"/>
                </a:lnTo>
                <a:lnTo>
                  <a:pt x="619" y="280"/>
                </a:lnTo>
                <a:lnTo>
                  <a:pt x="618" y="269"/>
                </a:lnTo>
                <a:lnTo>
                  <a:pt x="616" y="252"/>
                </a:lnTo>
                <a:lnTo>
                  <a:pt x="616" y="252"/>
                </a:lnTo>
                <a:lnTo>
                  <a:pt x="610" y="252"/>
                </a:lnTo>
                <a:lnTo>
                  <a:pt x="605" y="252"/>
                </a:lnTo>
                <a:lnTo>
                  <a:pt x="599" y="250"/>
                </a:lnTo>
                <a:lnTo>
                  <a:pt x="592" y="245"/>
                </a:lnTo>
                <a:lnTo>
                  <a:pt x="592" y="245"/>
                </a:lnTo>
                <a:lnTo>
                  <a:pt x="588" y="238"/>
                </a:lnTo>
                <a:lnTo>
                  <a:pt x="588" y="238"/>
                </a:lnTo>
                <a:lnTo>
                  <a:pt x="577" y="223"/>
                </a:lnTo>
                <a:lnTo>
                  <a:pt x="565" y="212"/>
                </a:lnTo>
                <a:lnTo>
                  <a:pt x="552" y="203"/>
                </a:lnTo>
                <a:lnTo>
                  <a:pt x="541" y="196"/>
                </a:lnTo>
                <a:lnTo>
                  <a:pt x="541" y="196"/>
                </a:lnTo>
                <a:lnTo>
                  <a:pt x="559" y="185"/>
                </a:lnTo>
                <a:lnTo>
                  <a:pt x="572" y="174"/>
                </a:lnTo>
                <a:lnTo>
                  <a:pt x="581" y="165"/>
                </a:lnTo>
                <a:lnTo>
                  <a:pt x="585" y="157"/>
                </a:lnTo>
                <a:lnTo>
                  <a:pt x="585" y="157"/>
                </a:lnTo>
                <a:lnTo>
                  <a:pt x="588" y="150"/>
                </a:lnTo>
                <a:lnTo>
                  <a:pt x="592" y="139"/>
                </a:lnTo>
                <a:lnTo>
                  <a:pt x="592" y="128"/>
                </a:lnTo>
                <a:lnTo>
                  <a:pt x="592" y="115"/>
                </a:lnTo>
                <a:lnTo>
                  <a:pt x="588" y="103"/>
                </a:lnTo>
                <a:lnTo>
                  <a:pt x="583" y="90"/>
                </a:lnTo>
                <a:lnTo>
                  <a:pt x="574" y="79"/>
                </a:lnTo>
                <a:lnTo>
                  <a:pt x="566" y="73"/>
                </a:lnTo>
                <a:lnTo>
                  <a:pt x="559" y="68"/>
                </a:lnTo>
                <a:lnTo>
                  <a:pt x="559" y="68"/>
                </a:lnTo>
                <a:lnTo>
                  <a:pt x="548" y="62"/>
                </a:lnTo>
                <a:lnTo>
                  <a:pt x="535" y="59"/>
                </a:lnTo>
                <a:lnTo>
                  <a:pt x="524" y="57"/>
                </a:lnTo>
                <a:lnTo>
                  <a:pt x="513" y="57"/>
                </a:lnTo>
                <a:lnTo>
                  <a:pt x="495" y="60"/>
                </a:lnTo>
                <a:lnTo>
                  <a:pt x="481" y="64"/>
                </a:lnTo>
                <a:lnTo>
                  <a:pt x="481" y="64"/>
                </a:lnTo>
                <a:lnTo>
                  <a:pt x="471" y="70"/>
                </a:lnTo>
                <a:lnTo>
                  <a:pt x="462" y="77"/>
                </a:lnTo>
                <a:lnTo>
                  <a:pt x="455" y="84"/>
                </a:lnTo>
                <a:lnTo>
                  <a:pt x="449" y="93"/>
                </a:lnTo>
                <a:lnTo>
                  <a:pt x="446" y="104"/>
                </a:lnTo>
                <a:lnTo>
                  <a:pt x="442" y="115"/>
                </a:lnTo>
                <a:lnTo>
                  <a:pt x="442" y="126"/>
                </a:lnTo>
                <a:lnTo>
                  <a:pt x="442" y="141"/>
                </a:lnTo>
                <a:lnTo>
                  <a:pt x="442" y="141"/>
                </a:lnTo>
                <a:lnTo>
                  <a:pt x="446" y="150"/>
                </a:lnTo>
                <a:lnTo>
                  <a:pt x="449" y="159"/>
                </a:lnTo>
                <a:lnTo>
                  <a:pt x="455" y="168"/>
                </a:lnTo>
                <a:lnTo>
                  <a:pt x="460" y="174"/>
                </a:lnTo>
                <a:lnTo>
                  <a:pt x="477" y="185"/>
                </a:lnTo>
                <a:lnTo>
                  <a:pt x="495" y="196"/>
                </a:lnTo>
                <a:lnTo>
                  <a:pt x="495" y="196"/>
                </a:lnTo>
                <a:lnTo>
                  <a:pt x="481" y="203"/>
                </a:lnTo>
                <a:lnTo>
                  <a:pt x="470" y="214"/>
                </a:lnTo>
                <a:lnTo>
                  <a:pt x="466" y="219"/>
                </a:lnTo>
                <a:lnTo>
                  <a:pt x="464" y="227"/>
                </a:lnTo>
                <a:lnTo>
                  <a:pt x="462" y="234"/>
                </a:lnTo>
                <a:lnTo>
                  <a:pt x="460" y="243"/>
                </a:lnTo>
                <a:lnTo>
                  <a:pt x="460" y="243"/>
                </a:lnTo>
                <a:lnTo>
                  <a:pt x="462" y="254"/>
                </a:lnTo>
                <a:lnTo>
                  <a:pt x="466" y="267"/>
                </a:lnTo>
                <a:lnTo>
                  <a:pt x="468" y="282"/>
                </a:lnTo>
                <a:lnTo>
                  <a:pt x="468" y="291"/>
                </a:lnTo>
                <a:lnTo>
                  <a:pt x="466" y="300"/>
                </a:lnTo>
                <a:lnTo>
                  <a:pt x="466" y="300"/>
                </a:lnTo>
                <a:lnTo>
                  <a:pt x="468" y="300"/>
                </a:lnTo>
                <a:lnTo>
                  <a:pt x="475" y="298"/>
                </a:lnTo>
                <a:lnTo>
                  <a:pt x="484" y="291"/>
                </a:lnTo>
                <a:lnTo>
                  <a:pt x="484" y="291"/>
                </a:lnTo>
                <a:lnTo>
                  <a:pt x="488" y="280"/>
                </a:lnTo>
                <a:lnTo>
                  <a:pt x="490" y="269"/>
                </a:lnTo>
                <a:lnTo>
                  <a:pt x="490" y="256"/>
                </a:lnTo>
                <a:lnTo>
                  <a:pt x="490" y="256"/>
                </a:lnTo>
                <a:lnTo>
                  <a:pt x="493" y="261"/>
                </a:lnTo>
                <a:lnTo>
                  <a:pt x="495" y="271"/>
                </a:lnTo>
                <a:lnTo>
                  <a:pt x="495" y="278"/>
                </a:lnTo>
                <a:lnTo>
                  <a:pt x="493" y="285"/>
                </a:lnTo>
                <a:lnTo>
                  <a:pt x="493" y="285"/>
                </a:lnTo>
                <a:lnTo>
                  <a:pt x="501" y="282"/>
                </a:lnTo>
                <a:lnTo>
                  <a:pt x="504" y="278"/>
                </a:lnTo>
                <a:lnTo>
                  <a:pt x="508" y="274"/>
                </a:lnTo>
                <a:lnTo>
                  <a:pt x="508" y="274"/>
                </a:lnTo>
                <a:lnTo>
                  <a:pt x="510" y="261"/>
                </a:lnTo>
                <a:lnTo>
                  <a:pt x="510" y="249"/>
                </a:lnTo>
                <a:lnTo>
                  <a:pt x="506" y="240"/>
                </a:lnTo>
                <a:lnTo>
                  <a:pt x="504" y="232"/>
                </a:lnTo>
                <a:lnTo>
                  <a:pt x="504" y="232"/>
                </a:lnTo>
                <a:lnTo>
                  <a:pt x="502" y="225"/>
                </a:lnTo>
                <a:lnTo>
                  <a:pt x="504" y="218"/>
                </a:lnTo>
                <a:lnTo>
                  <a:pt x="510" y="210"/>
                </a:lnTo>
                <a:lnTo>
                  <a:pt x="515" y="207"/>
                </a:lnTo>
                <a:lnTo>
                  <a:pt x="515" y="207"/>
                </a:lnTo>
                <a:lnTo>
                  <a:pt x="533" y="216"/>
                </a:lnTo>
                <a:lnTo>
                  <a:pt x="533" y="216"/>
                </a:lnTo>
                <a:lnTo>
                  <a:pt x="541" y="221"/>
                </a:lnTo>
                <a:lnTo>
                  <a:pt x="552" y="230"/>
                </a:lnTo>
                <a:lnTo>
                  <a:pt x="563" y="243"/>
                </a:lnTo>
                <a:lnTo>
                  <a:pt x="568" y="250"/>
                </a:lnTo>
                <a:lnTo>
                  <a:pt x="572" y="260"/>
                </a:lnTo>
                <a:lnTo>
                  <a:pt x="572" y="260"/>
                </a:lnTo>
                <a:lnTo>
                  <a:pt x="577" y="271"/>
                </a:lnTo>
                <a:lnTo>
                  <a:pt x="579" y="282"/>
                </a:lnTo>
                <a:lnTo>
                  <a:pt x="579" y="291"/>
                </a:lnTo>
                <a:lnTo>
                  <a:pt x="579" y="300"/>
                </a:lnTo>
                <a:lnTo>
                  <a:pt x="576" y="313"/>
                </a:lnTo>
                <a:lnTo>
                  <a:pt x="572" y="320"/>
                </a:lnTo>
                <a:lnTo>
                  <a:pt x="572" y="320"/>
                </a:lnTo>
                <a:lnTo>
                  <a:pt x="565" y="329"/>
                </a:lnTo>
                <a:lnTo>
                  <a:pt x="557" y="338"/>
                </a:lnTo>
                <a:lnTo>
                  <a:pt x="546" y="344"/>
                </a:lnTo>
                <a:lnTo>
                  <a:pt x="533" y="345"/>
                </a:lnTo>
                <a:lnTo>
                  <a:pt x="533" y="345"/>
                </a:lnTo>
                <a:lnTo>
                  <a:pt x="532" y="345"/>
                </a:lnTo>
                <a:lnTo>
                  <a:pt x="532" y="345"/>
                </a:lnTo>
                <a:lnTo>
                  <a:pt x="517" y="345"/>
                </a:lnTo>
                <a:lnTo>
                  <a:pt x="517" y="345"/>
                </a:lnTo>
                <a:lnTo>
                  <a:pt x="504" y="342"/>
                </a:lnTo>
                <a:lnTo>
                  <a:pt x="504" y="342"/>
                </a:lnTo>
                <a:lnTo>
                  <a:pt x="493" y="338"/>
                </a:lnTo>
                <a:lnTo>
                  <a:pt x="493" y="338"/>
                </a:lnTo>
                <a:lnTo>
                  <a:pt x="482" y="333"/>
                </a:lnTo>
                <a:lnTo>
                  <a:pt x="466" y="322"/>
                </a:lnTo>
                <a:lnTo>
                  <a:pt x="448" y="309"/>
                </a:lnTo>
                <a:lnTo>
                  <a:pt x="429" y="291"/>
                </a:lnTo>
                <a:lnTo>
                  <a:pt x="429" y="291"/>
                </a:lnTo>
                <a:lnTo>
                  <a:pt x="406" y="261"/>
                </a:lnTo>
                <a:lnTo>
                  <a:pt x="389" y="241"/>
                </a:lnTo>
                <a:lnTo>
                  <a:pt x="389" y="241"/>
                </a:lnTo>
                <a:lnTo>
                  <a:pt x="398" y="245"/>
                </a:lnTo>
                <a:lnTo>
                  <a:pt x="406" y="245"/>
                </a:lnTo>
                <a:lnTo>
                  <a:pt x="415" y="245"/>
                </a:lnTo>
                <a:lnTo>
                  <a:pt x="415" y="245"/>
                </a:lnTo>
                <a:lnTo>
                  <a:pt x="417" y="229"/>
                </a:lnTo>
                <a:lnTo>
                  <a:pt x="417" y="212"/>
                </a:lnTo>
                <a:lnTo>
                  <a:pt x="417" y="212"/>
                </a:lnTo>
                <a:lnTo>
                  <a:pt x="417" y="198"/>
                </a:lnTo>
                <a:lnTo>
                  <a:pt x="417" y="198"/>
                </a:lnTo>
                <a:lnTo>
                  <a:pt x="411" y="198"/>
                </a:lnTo>
                <a:lnTo>
                  <a:pt x="398" y="194"/>
                </a:lnTo>
                <a:lnTo>
                  <a:pt x="393" y="192"/>
                </a:lnTo>
                <a:lnTo>
                  <a:pt x="386" y="188"/>
                </a:lnTo>
                <a:lnTo>
                  <a:pt x="380" y="185"/>
                </a:lnTo>
                <a:lnTo>
                  <a:pt x="376" y="179"/>
                </a:lnTo>
                <a:lnTo>
                  <a:pt x="376" y="179"/>
                </a:lnTo>
                <a:lnTo>
                  <a:pt x="382" y="181"/>
                </a:lnTo>
                <a:lnTo>
                  <a:pt x="387" y="183"/>
                </a:lnTo>
                <a:lnTo>
                  <a:pt x="395" y="185"/>
                </a:lnTo>
                <a:lnTo>
                  <a:pt x="395" y="185"/>
                </a:lnTo>
                <a:lnTo>
                  <a:pt x="411" y="183"/>
                </a:lnTo>
                <a:lnTo>
                  <a:pt x="418" y="183"/>
                </a:lnTo>
                <a:lnTo>
                  <a:pt x="418" y="183"/>
                </a:lnTo>
                <a:lnTo>
                  <a:pt x="420" y="166"/>
                </a:lnTo>
                <a:lnTo>
                  <a:pt x="420" y="152"/>
                </a:lnTo>
                <a:lnTo>
                  <a:pt x="420" y="152"/>
                </a:lnTo>
                <a:lnTo>
                  <a:pt x="420" y="137"/>
                </a:lnTo>
                <a:lnTo>
                  <a:pt x="420" y="137"/>
                </a:lnTo>
                <a:lnTo>
                  <a:pt x="409" y="137"/>
                </a:lnTo>
                <a:lnTo>
                  <a:pt x="396" y="135"/>
                </a:lnTo>
                <a:lnTo>
                  <a:pt x="396" y="135"/>
                </a:lnTo>
                <a:lnTo>
                  <a:pt x="384" y="130"/>
                </a:lnTo>
                <a:lnTo>
                  <a:pt x="378" y="126"/>
                </a:lnTo>
                <a:lnTo>
                  <a:pt x="375" y="121"/>
                </a:lnTo>
                <a:lnTo>
                  <a:pt x="375" y="121"/>
                </a:lnTo>
                <a:lnTo>
                  <a:pt x="380" y="123"/>
                </a:lnTo>
                <a:lnTo>
                  <a:pt x="395" y="126"/>
                </a:lnTo>
                <a:lnTo>
                  <a:pt x="395" y="126"/>
                </a:lnTo>
                <a:lnTo>
                  <a:pt x="404" y="126"/>
                </a:lnTo>
                <a:lnTo>
                  <a:pt x="413" y="124"/>
                </a:lnTo>
                <a:lnTo>
                  <a:pt x="420" y="124"/>
                </a:lnTo>
                <a:lnTo>
                  <a:pt x="422" y="123"/>
                </a:lnTo>
                <a:lnTo>
                  <a:pt x="422" y="123"/>
                </a:lnTo>
                <a:lnTo>
                  <a:pt x="422" y="93"/>
                </a:lnTo>
                <a:lnTo>
                  <a:pt x="422" y="93"/>
                </a:lnTo>
                <a:lnTo>
                  <a:pt x="424" y="86"/>
                </a:lnTo>
                <a:lnTo>
                  <a:pt x="424" y="77"/>
                </a:lnTo>
                <a:lnTo>
                  <a:pt x="424" y="77"/>
                </a:lnTo>
                <a:lnTo>
                  <a:pt x="418" y="77"/>
                </a:lnTo>
                <a:lnTo>
                  <a:pt x="407" y="75"/>
                </a:lnTo>
                <a:lnTo>
                  <a:pt x="395" y="70"/>
                </a:lnTo>
                <a:lnTo>
                  <a:pt x="389" y="66"/>
                </a:lnTo>
                <a:lnTo>
                  <a:pt x="382" y="60"/>
                </a:lnTo>
                <a:lnTo>
                  <a:pt x="382" y="60"/>
                </a:lnTo>
                <a:lnTo>
                  <a:pt x="380" y="57"/>
                </a:lnTo>
                <a:lnTo>
                  <a:pt x="380" y="53"/>
                </a:lnTo>
                <a:lnTo>
                  <a:pt x="382" y="46"/>
                </a:lnTo>
                <a:lnTo>
                  <a:pt x="382" y="46"/>
                </a:lnTo>
                <a:lnTo>
                  <a:pt x="349" y="31"/>
                </a:lnTo>
                <a:lnTo>
                  <a:pt x="349" y="31"/>
                </a:lnTo>
                <a:lnTo>
                  <a:pt x="353" y="28"/>
                </a:lnTo>
                <a:lnTo>
                  <a:pt x="356" y="22"/>
                </a:lnTo>
                <a:lnTo>
                  <a:pt x="356" y="18"/>
                </a:lnTo>
                <a:lnTo>
                  <a:pt x="356" y="18"/>
                </a:lnTo>
                <a:lnTo>
                  <a:pt x="354" y="13"/>
                </a:lnTo>
                <a:lnTo>
                  <a:pt x="349" y="9"/>
                </a:lnTo>
                <a:lnTo>
                  <a:pt x="343" y="8"/>
                </a:lnTo>
                <a:lnTo>
                  <a:pt x="336" y="8"/>
                </a:lnTo>
                <a:lnTo>
                  <a:pt x="336" y="8"/>
                </a:lnTo>
                <a:lnTo>
                  <a:pt x="329" y="9"/>
                </a:lnTo>
                <a:lnTo>
                  <a:pt x="325" y="13"/>
                </a:lnTo>
                <a:lnTo>
                  <a:pt x="320" y="18"/>
                </a:lnTo>
                <a:lnTo>
                  <a:pt x="280" y="0"/>
                </a:lnTo>
                <a:lnTo>
                  <a:pt x="247" y="33"/>
                </a:lnTo>
                <a:lnTo>
                  <a:pt x="247" y="33"/>
                </a:lnTo>
                <a:lnTo>
                  <a:pt x="245" y="35"/>
                </a:lnTo>
                <a:lnTo>
                  <a:pt x="245" y="39"/>
                </a:lnTo>
                <a:lnTo>
                  <a:pt x="245" y="42"/>
                </a:lnTo>
                <a:lnTo>
                  <a:pt x="245" y="42"/>
                </a:lnTo>
                <a:lnTo>
                  <a:pt x="245" y="44"/>
                </a:lnTo>
                <a:lnTo>
                  <a:pt x="243" y="46"/>
                </a:lnTo>
                <a:lnTo>
                  <a:pt x="243" y="46"/>
                </a:lnTo>
                <a:lnTo>
                  <a:pt x="234" y="57"/>
                </a:lnTo>
                <a:lnTo>
                  <a:pt x="234" y="57"/>
                </a:lnTo>
                <a:lnTo>
                  <a:pt x="228" y="66"/>
                </a:lnTo>
                <a:lnTo>
                  <a:pt x="228" y="66"/>
                </a:lnTo>
                <a:lnTo>
                  <a:pt x="225" y="73"/>
                </a:lnTo>
                <a:lnTo>
                  <a:pt x="223" y="79"/>
                </a:lnTo>
                <a:lnTo>
                  <a:pt x="223" y="79"/>
                </a:lnTo>
                <a:lnTo>
                  <a:pt x="221" y="81"/>
                </a:lnTo>
                <a:lnTo>
                  <a:pt x="221" y="84"/>
                </a:lnTo>
                <a:lnTo>
                  <a:pt x="225" y="92"/>
                </a:lnTo>
                <a:lnTo>
                  <a:pt x="234" y="99"/>
                </a:lnTo>
                <a:lnTo>
                  <a:pt x="234" y="101"/>
                </a:lnTo>
                <a:lnTo>
                  <a:pt x="234" y="101"/>
                </a:lnTo>
                <a:lnTo>
                  <a:pt x="236" y="99"/>
                </a:lnTo>
                <a:lnTo>
                  <a:pt x="238" y="99"/>
                </a:lnTo>
                <a:lnTo>
                  <a:pt x="238" y="99"/>
                </a:lnTo>
                <a:lnTo>
                  <a:pt x="243" y="104"/>
                </a:lnTo>
                <a:lnTo>
                  <a:pt x="243" y="104"/>
                </a:lnTo>
                <a:lnTo>
                  <a:pt x="245" y="101"/>
                </a:lnTo>
                <a:lnTo>
                  <a:pt x="248" y="95"/>
                </a:lnTo>
                <a:lnTo>
                  <a:pt x="248" y="95"/>
                </a:lnTo>
                <a:lnTo>
                  <a:pt x="254" y="88"/>
                </a:lnTo>
                <a:lnTo>
                  <a:pt x="261" y="82"/>
                </a:lnTo>
                <a:lnTo>
                  <a:pt x="261" y="82"/>
                </a:lnTo>
                <a:lnTo>
                  <a:pt x="269" y="79"/>
                </a:lnTo>
                <a:lnTo>
                  <a:pt x="276" y="79"/>
                </a:lnTo>
                <a:lnTo>
                  <a:pt x="276" y="79"/>
                </a:lnTo>
                <a:lnTo>
                  <a:pt x="283" y="79"/>
                </a:lnTo>
                <a:lnTo>
                  <a:pt x="289" y="82"/>
                </a:lnTo>
                <a:lnTo>
                  <a:pt x="289" y="82"/>
                </a:lnTo>
                <a:lnTo>
                  <a:pt x="292" y="88"/>
                </a:lnTo>
                <a:lnTo>
                  <a:pt x="294" y="95"/>
                </a:lnTo>
                <a:lnTo>
                  <a:pt x="294" y="103"/>
                </a:lnTo>
                <a:lnTo>
                  <a:pt x="294" y="108"/>
                </a:lnTo>
                <a:lnTo>
                  <a:pt x="294" y="108"/>
                </a:lnTo>
                <a:lnTo>
                  <a:pt x="290" y="104"/>
                </a:lnTo>
                <a:lnTo>
                  <a:pt x="290" y="104"/>
                </a:lnTo>
                <a:lnTo>
                  <a:pt x="285" y="103"/>
                </a:lnTo>
                <a:lnTo>
                  <a:pt x="276" y="101"/>
                </a:lnTo>
                <a:lnTo>
                  <a:pt x="265" y="101"/>
                </a:lnTo>
                <a:lnTo>
                  <a:pt x="254" y="103"/>
                </a:lnTo>
                <a:lnTo>
                  <a:pt x="254" y="103"/>
                </a:lnTo>
                <a:lnTo>
                  <a:pt x="241" y="108"/>
                </a:lnTo>
                <a:lnTo>
                  <a:pt x="219" y="115"/>
                </a:lnTo>
                <a:lnTo>
                  <a:pt x="219" y="115"/>
                </a:lnTo>
                <a:lnTo>
                  <a:pt x="214" y="117"/>
                </a:lnTo>
                <a:lnTo>
                  <a:pt x="208" y="117"/>
                </a:lnTo>
                <a:lnTo>
                  <a:pt x="205" y="113"/>
                </a:lnTo>
                <a:lnTo>
                  <a:pt x="203" y="110"/>
                </a:lnTo>
                <a:lnTo>
                  <a:pt x="203" y="110"/>
                </a:lnTo>
                <a:lnTo>
                  <a:pt x="203" y="104"/>
                </a:lnTo>
                <a:lnTo>
                  <a:pt x="203" y="101"/>
                </a:lnTo>
                <a:lnTo>
                  <a:pt x="205" y="97"/>
                </a:lnTo>
                <a:lnTo>
                  <a:pt x="205" y="97"/>
                </a:lnTo>
                <a:lnTo>
                  <a:pt x="199" y="101"/>
                </a:lnTo>
                <a:lnTo>
                  <a:pt x="194" y="104"/>
                </a:lnTo>
                <a:lnTo>
                  <a:pt x="190" y="110"/>
                </a:lnTo>
                <a:lnTo>
                  <a:pt x="190" y="110"/>
                </a:lnTo>
                <a:lnTo>
                  <a:pt x="190" y="117"/>
                </a:lnTo>
                <a:lnTo>
                  <a:pt x="192" y="124"/>
                </a:lnTo>
                <a:lnTo>
                  <a:pt x="195" y="128"/>
                </a:lnTo>
                <a:lnTo>
                  <a:pt x="201" y="132"/>
                </a:lnTo>
                <a:lnTo>
                  <a:pt x="201" y="132"/>
                </a:lnTo>
                <a:lnTo>
                  <a:pt x="208" y="132"/>
                </a:lnTo>
                <a:lnTo>
                  <a:pt x="217" y="130"/>
                </a:lnTo>
                <a:lnTo>
                  <a:pt x="234" y="123"/>
                </a:lnTo>
                <a:lnTo>
                  <a:pt x="234" y="123"/>
                </a:lnTo>
                <a:lnTo>
                  <a:pt x="250" y="113"/>
                </a:lnTo>
                <a:lnTo>
                  <a:pt x="250" y="113"/>
                </a:lnTo>
                <a:lnTo>
                  <a:pt x="258" y="112"/>
                </a:lnTo>
                <a:lnTo>
                  <a:pt x="263" y="110"/>
                </a:lnTo>
                <a:lnTo>
                  <a:pt x="270" y="112"/>
                </a:lnTo>
                <a:lnTo>
                  <a:pt x="278" y="113"/>
                </a:lnTo>
                <a:lnTo>
                  <a:pt x="278" y="113"/>
                </a:lnTo>
                <a:lnTo>
                  <a:pt x="285" y="119"/>
                </a:lnTo>
                <a:lnTo>
                  <a:pt x="289" y="121"/>
                </a:lnTo>
                <a:lnTo>
                  <a:pt x="289" y="121"/>
                </a:lnTo>
                <a:lnTo>
                  <a:pt x="285" y="126"/>
                </a:lnTo>
                <a:lnTo>
                  <a:pt x="281" y="130"/>
                </a:lnTo>
                <a:lnTo>
                  <a:pt x="274" y="130"/>
                </a:lnTo>
                <a:lnTo>
                  <a:pt x="274" y="130"/>
                </a:lnTo>
                <a:lnTo>
                  <a:pt x="267" y="130"/>
                </a:lnTo>
                <a:lnTo>
                  <a:pt x="261" y="128"/>
                </a:lnTo>
                <a:lnTo>
                  <a:pt x="256" y="124"/>
                </a:lnTo>
                <a:lnTo>
                  <a:pt x="254" y="121"/>
                </a:lnTo>
                <a:lnTo>
                  <a:pt x="254" y="121"/>
                </a:lnTo>
                <a:lnTo>
                  <a:pt x="250" y="128"/>
                </a:lnTo>
                <a:lnTo>
                  <a:pt x="250" y="128"/>
                </a:lnTo>
                <a:lnTo>
                  <a:pt x="248" y="132"/>
                </a:lnTo>
                <a:lnTo>
                  <a:pt x="248" y="135"/>
                </a:lnTo>
                <a:lnTo>
                  <a:pt x="250" y="137"/>
                </a:lnTo>
                <a:lnTo>
                  <a:pt x="248" y="141"/>
                </a:lnTo>
                <a:lnTo>
                  <a:pt x="248" y="141"/>
                </a:lnTo>
                <a:lnTo>
                  <a:pt x="247" y="143"/>
                </a:lnTo>
                <a:lnTo>
                  <a:pt x="245" y="146"/>
                </a:lnTo>
                <a:lnTo>
                  <a:pt x="238" y="152"/>
                </a:lnTo>
                <a:lnTo>
                  <a:pt x="238" y="152"/>
                </a:lnTo>
                <a:lnTo>
                  <a:pt x="227" y="157"/>
                </a:lnTo>
                <a:lnTo>
                  <a:pt x="219" y="159"/>
                </a:lnTo>
                <a:lnTo>
                  <a:pt x="219" y="159"/>
                </a:lnTo>
                <a:lnTo>
                  <a:pt x="227" y="176"/>
                </a:lnTo>
                <a:lnTo>
                  <a:pt x="227" y="176"/>
                </a:lnTo>
                <a:lnTo>
                  <a:pt x="232" y="187"/>
                </a:lnTo>
                <a:lnTo>
                  <a:pt x="236" y="194"/>
                </a:lnTo>
                <a:lnTo>
                  <a:pt x="239" y="199"/>
                </a:lnTo>
                <a:lnTo>
                  <a:pt x="239" y="199"/>
                </a:lnTo>
                <a:lnTo>
                  <a:pt x="247" y="198"/>
                </a:lnTo>
                <a:lnTo>
                  <a:pt x="259" y="192"/>
                </a:lnTo>
                <a:lnTo>
                  <a:pt x="259" y="192"/>
                </a:lnTo>
                <a:lnTo>
                  <a:pt x="269" y="185"/>
                </a:lnTo>
                <a:lnTo>
                  <a:pt x="274" y="177"/>
                </a:lnTo>
                <a:lnTo>
                  <a:pt x="274" y="177"/>
                </a:lnTo>
                <a:lnTo>
                  <a:pt x="267" y="194"/>
                </a:lnTo>
                <a:lnTo>
                  <a:pt x="261" y="203"/>
                </a:lnTo>
                <a:lnTo>
                  <a:pt x="254" y="210"/>
                </a:lnTo>
                <a:lnTo>
                  <a:pt x="248" y="216"/>
                </a:lnTo>
                <a:lnTo>
                  <a:pt x="248" y="216"/>
                </a:lnTo>
                <a:lnTo>
                  <a:pt x="225" y="232"/>
                </a:lnTo>
                <a:lnTo>
                  <a:pt x="192" y="250"/>
                </a:lnTo>
                <a:lnTo>
                  <a:pt x="172" y="261"/>
                </a:lnTo>
                <a:lnTo>
                  <a:pt x="153" y="269"/>
                </a:lnTo>
                <a:lnTo>
                  <a:pt x="133" y="276"/>
                </a:lnTo>
                <a:lnTo>
                  <a:pt x="113" y="280"/>
                </a:lnTo>
                <a:lnTo>
                  <a:pt x="113" y="280"/>
                </a:lnTo>
                <a:lnTo>
                  <a:pt x="108" y="278"/>
                </a:lnTo>
                <a:lnTo>
                  <a:pt x="100" y="276"/>
                </a:lnTo>
                <a:lnTo>
                  <a:pt x="88" y="267"/>
                </a:lnTo>
                <a:lnTo>
                  <a:pt x="75" y="258"/>
                </a:lnTo>
                <a:lnTo>
                  <a:pt x="68" y="249"/>
                </a:lnTo>
                <a:lnTo>
                  <a:pt x="68" y="249"/>
                </a:lnTo>
                <a:lnTo>
                  <a:pt x="66" y="249"/>
                </a:lnTo>
                <a:lnTo>
                  <a:pt x="62" y="247"/>
                </a:lnTo>
                <a:lnTo>
                  <a:pt x="58" y="249"/>
                </a:lnTo>
                <a:lnTo>
                  <a:pt x="53" y="252"/>
                </a:lnTo>
                <a:lnTo>
                  <a:pt x="53" y="252"/>
                </a:lnTo>
                <a:lnTo>
                  <a:pt x="49" y="252"/>
                </a:lnTo>
                <a:lnTo>
                  <a:pt x="42" y="252"/>
                </a:lnTo>
                <a:lnTo>
                  <a:pt x="31" y="254"/>
                </a:lnTo>
                <a:lnTo>
                  <a:pt x="27" y="258"/>
                </a:lnTo>
                <a:lnTo>
                  <a:pt x="24" y="261"/>
                </a:lnTo>
                <a:lnTo>
                  <a:pt x="24" y="261"/>
                </a:lnTo>
                <a:lnTo>
                  <a:pt x="24" y="263"/>
                </a:lnTo>
                <a:lnTo>
                  <a:pt x="29" y="263"/>
                </a:lnTo>
                <a:lnTo>
                  <a:pt x="35" y="261"/>
                </a:lnTo>
                <a:lnTo>
                  <a:pt x="42" y="263"/>
                </a:lnTo>
                <a:lnTo>
                  <a:pt x="42" y="263"/>
                </a:lnTo>
                <a:lnTo>
                  <a:pt x="44" y="265"/>
                </a:lnTo>
                <a:lnTo>
                  <a:pt x="42" y="267"/>
                </a:lnTo>
                <a:lnTo>
                  <a:pt x="40" y="269"/>
                </a:lnTo>
                <a:lnTo>
                  <a:pt x="40" y="272"/>
                </a:lnTo>
                <a:lnTo>
                  <a:pt x="40" y="272"/>
                </a:lnTo>
                <a:lnTo>
                  <a:pt x="40" y="274"/>
                </a:lnTo>
                <a:lnTo>
                  <a:pt x="44" y="278"/>
                </a:lnTo>
                <a:lnTo>
                  <a:pt x="53" y="282"/>
                </a:lnTo>
                <a:lnTo>
                  <a:pt x="71" y="289"/>
                </a:lnTo>
                <a:lnTo>
                  <a:pt x="71" y="289"/>
                </a:lnTo>
                <a:lnTo>
                  <a:pt x="73" y="291"/>
                </a:lnTo>
                <a:lnTo>
                  <a:pt x="73" y="293"/>
                </a:lnTo>
                <a:lnTo>
                  <a:pt x="73" y="293"/>
                </a:lnTo>
                <a:lnTo>
                  <a:pt x="60" y="291"/>
                </a:lnTo>
                <a:lnTo>
                  <a:pt x="51" y="287"/>
                </a:lnTo>
                <a:lnTo>
                  <a:pt x="38" y="282"/>
                </a:lnTo>
                <a:lnTo>
                  <a:pt x="38" y="282"/>
                </a:lnTo>
                <a:lnTo>
                  <a:pt x="29" y="280"/>
                </a:lnTo>
                <a:lnTo>
                  <a:pt x="24" y="280"/>
                </a:lnTo>
                <a:lnTo>
                  <a:pt x="22" y="283"/>
                </a:lnTo>
                <a:lnTo>
                  <a:pt x="20" y="287"/>
                </a:lnTo>
                <a:lnTo>
                  <a:pt x="20" y="287"/>
                </a:lnTo>
                <a:lnTo>
                  <a:pt x="18" y="289"/>
                </a:lnTo>
                <a:lnTo>
                  <a:pt x="16" y="289"/>
                </a:lnTo>
                <a:lnTo>
                  <a:pt x="11" y="293"/>
                </a:lnTo>
                <a:lnTo>
                  <a:pt x="7" y="294"/>
                </a:lnTo>
                <a:lnTo>
                  <a:pt x="4" y="300"/>
                </a:lnTo>
                <a:lnTo>
                  <a:pt x="2" y="305"/>
                </a:lnTo>
                <a:lnTo>
                  <a:pt x="0" y="314"/>
                </a:lnTo>
                <a:lnTo>
                  <a:pt x="0" y="314"/>
                </a:lnTo>
                <a:lnTo>
                  <a:pt x="4" y="313"/>
                </a:lnTo>
                <a:lnTo>
                  <a:pt x="9" y="307"/>
                </a:lnTo>
                <a:lnTo>
                  <a:pt x="15" y="303"/>
                </a:lnTo>
                <a:lnTo>
                  <a:pt x="18" y="302"/>
                </a:lnTo>
                <a:lnTo>
                  <a:pt x="18" y="303"/>
                </a:lnTo>
                <a:lnTo>
                  <a:pt x="18" y="303"/>
                </a:lnTo>
                <a:lnTo>
                  <a:pt x="22" y="311"/>
                </a:lnTo>
                <a:lnTo>
                  <a:pt x="27" y="314"/>
                </a:lnTo>
                <a:lnTo>
                  <a:pt x="35" y="314"/>
                </a:lnTo>
                <a:lnTo>
                  <a:pt x="42" y="314"/>
                </a:lnTo>
                <a:lnTo>
                  <a:pt x="58" y="313"/>
                </a:lnTo>
                <a:lnTo>
                  <a:pt x="66" y="313"/>
                </a:lnTo>
                <a:lnTo>
                  <a:pt x="69" y="313"/>
                </a:lnTo>
                <a:lnTo>
                  <a:pt x="69" y="313"/>
                </a:lnTo>
                <a:lnTo>
                  <a:pt x="69" y="314"/>
                </a:lnTo>
                <a:lnTo>
                  <a:pt x="69" y="314"/>
                </a:lnTo>
                <a:lnTo>
                  <a:pt x="66" y="316"/>
                </a:lnTo>
                <a:lnTo>
                  <a:pt x="53" y="318"/>
                </a:lnTo>
                <a:lnTo>
                  <a:pt x="46" y="320"/>
                </a:lnTo>
                <a:lnTo>
                  <a:pt x="38" y="324"/>
                </a:lnTo>
                <a:lnTo>
                  <a:pt x="37" y="325"/>
                </a:lnTo>
                <a:lnTo>
                  <a:pt x="35" y="329"/>
                </a:lnTo>
                <a:lnTo>
                  <a:pt x="37" y="331"/>
                </a:lnTo>
                <a:lnTo>
                  <a:pt x="37" y="331"/>
                </a:lnTo>
                <a:lnTo>
                  <a:pt x="33" y="335"/>
                </a:lnTo>
                <a:lnTo>
                  <a:pt x="29" y="342"/>
                </a:lnTo>
                <a:lnTo>
                  <a:pt x="27" y="345"/>
                </a:lnTo>
                <a:lnTo>
                  <a:pt x="27" y="351"/>
                </a:lnTo>
                <a:lnTo>
                  <a:pt x="29" y="356"/>
                </a:lnTo>
                <a:lnTo>
                  <a:pt x="35" y="364"/>
                </a:lnTo>
                <a:lnTo>
                  <a:pt x="35" y="364"/>
                </a:lnTo>
                <a:lnTo>
                  <a:pt x="37" y="353"/>
                </a:lnTo>
                <a:lnTo>
                  <a:pt x="40" y="347"/>
                </a:lnTo>
                <a:lnTo>
                  <a:pt x="42" y="345"/>
                </a:lnTo>
                <a:lnTo>
                  <a:pt x="46" y="345"/>
                </a:lnTo>
                <a:lnTo>
                  <a:pt x="46" y="345"/>
                </a:lnTo>
                <a:lnTo>
                  <a:pt x="53" y="345"/>
                </a:lnTo>
                <a:lnTo>
                  <a:pt x="58" y="349"/>
                </a:lnTo>
                <a:lnTo>
                  <a:pt x="64" y="349"/>
                </a:lnTo>
                <a:lnTo>
                  <a:pt x="71" y="345"/>
                </a:lnTo>
                <a:lnTo>
                  <a:pt x="71" y="345"/>
                </a:lnTo>
                <a:lnTo>
                  <a:pt x="79" y="340"/>
                </a:lnTo>
                <a:lnTo>
                  <a:pt x="84" y="336"/>
                </a:lnTo>
                <a:lnTo>
                  <a:pt x="95" y="333"/>
                </a:lnTo>
                <a:lnTo>
                  <a:pt x="95" y="333"/>
                </a:lnTo>
                <a:lnTo>
                  <a:pt x="95" y="336"/>
                </a:lnTo>
                <a:lnTo>
                  <a:pt x="99" y="342"/>
                </a:lnTo>
                <a:lnTo>
                  <a:pt x="99" y="342"/>
                </a:lnTo>
                <a:lnTo>
                  <a:pt x="102" y="344"/>
                </a:lnTo>
                <a:lnTo>
                  <a:pt x="104" y="345"/>
                </a:lnTo>
                <a:lnTo>
                  <a:pt x="104" y="345"/>
                </a:lnTo>
                <a:lnTo>
                  <a:pt x="104" y="345"/>
                </a:lnTo>
                <a:lnTo>
                  <a:pt x="102" y="351"/>
                </a:lnTo>
                <a:lnTo>
                  <a:pt x="99" y="356"/>
                </a:lnTo>
                <a:lnTo>
                  <a:pt x="95" y="360"/>
                </a:lnTo>
                <a:lnTo>
                  <a:pt x="95" y="360"/>
                </a:lnTo>
                <a:lnTo>
                  <a:pt x="97" y="360"/>
                </a:lnTo>
                <a:lnTo>
                  <a:pt x="102" y="360"/>
                </a:lnTo>
                <a:lnTo>
                  <a:pt x="108" y="358"/>
                </a:lnTo>
                <a:lnTo>
                  <a:pt x="111" y="355"/>
                </a:lnTo>
                <a:lnTo>
                  <a:pt x="115" y="349"/>
                </a:lnTo>
                <a:lnTo>
                  <a:pt x="115" y="349"/>
                </a:lnTo>
                <a:lnTo>
                  <a:pt x="117" y="347"/>
                </a:lnTo>
                <a:lnTo>
                  <a:pt x="119" y="347"/>
                </a:lnTo>
                <a:lnTo>
                  <a:pt x="124" y="347"/>
                </a:lnTo>
                <a:lnTo>
                  <a:pt x="124" y="347"/>
                </a:lnTo>
                <a:lnTo>
                  <a:pt x="128" y="345"/>
                </a:lnTo>
                <a:lnTo>
                  <a:pt x="130" y="344"/>
                </a:lnTo>
                <a:lnTo>
                  <a:pt x="130" y="338"/>
                </a:lnTo>
                <a:lnTo>
                  <a:pt x="130" y="333"/>
                </a:lnTo>
                <a:lnTo>
                  <a:pt x="130" y="329"/>
                </a:lnTo>
                <a:lnTo>
                  <a:pt x="132" y="327"/>
                </a:lnTo>
                <a:lnTo>
                  <a:pt x="132" y="327"/>
                </a:lnTo>
                <a:lnTo>
                  <a:pt x="139" y="322"/>
                </a:lnTo>
                <a:lnTo>
                  <a:pt x="146" y="316"/>
                </a:lnTo>
                <a:lnTo>
                  <a:pt x="163" y="309"/>
                </a:lnTo>
                <a:lnTo>
                  <a:pt x="163" y="309"/>
                </a:lnTo>
                <a:lnTo>
                  <a:pt x="161" y="316"/>
                </a:lnTo>
                <a:lnTo>
                  <a:pt x="161" y="324"/>
                </a:lnTo>
                <a:lnTo>
                  <a:pt x="164" y="333"/>
                </a:lnTo>
                <a:lnTo>
                  <a:pt x="205" y="322"/>
                </a:lnTo>
                <a:lnTo>
                  <a:pt x="205" y="322"/>
                </a:lnTo>
                <a:lnTo>
                  <a:pt x="203" y="313"/>
                </a:lnTo>
                <a:lnTo>
                  <a:pt x="205" y="305"/>
                </a:lnTo>
                <a:lnTo>
                  <a:pt x="210" y="296"/>
                </a:lnTo>
                <a:lnTo>
                  <a:pt x="216" y="287"/>
                </a:lnTo>
                <a:lnTo>
                  <a:pt x="216" y="287"/>
                </a:lnTo>
                <a:lnTo>
                  <a:pt x="216" y="291"/>
                </a:lnTo>
                <a:lnTo>
                  <a:pt x="214" y="300"/>
                </a:lnTo>
                <a:lnTo>
                  <a:pt x="214" y="311"/>
                </a:lnTo>
                <a:lnTo>
                  <a:pt x="214" y="316"/>
                </a:lnTo>
                <a:lnTo>
                  <a:pt x="216" y="318"/>
                </a:lnTo>
                <a:lnTo>
                  <a:pt x="256" y="309"/>
                </a:lnTo>
                <a:lnTo>
                  <a:pt x="256" y="309"/>
                </a:lnTo>
                <a:lnTo>
                  <a:pt x="254" y="303"/>
                </a:lnTo>
                <a:lnTo>
                  <a:pt x="254" y="296"/>
                </a:lnTo>
                <a:lnTo>
                  <a:pt x="258" y="283"/>
                </a:lnTo>
                <a:lnTo>
                  <a:pt x="258" y="283"/>
                </a:lnTo>
                <a:lnTo>
                  <a:pt x="261" y="298"/>
                </a:lnTo>
                <a:lnTo>
                  <a:pt x="269" y="311"/>
                </a:lnTo>
                <a:lnTo>
                  <a:pt x="278" y="322"/>
                </a:lnTo>
                <a:lnTo>
                  <a:pt x="283" y="325"/>
                </a:lnTo>
                <a:lnTo>
                  <a:pt x="289" y="329"/>
                </a:lnTo>
                <a:lnTo>
                  <a:pt x="289" y="329"/>
                </a:lnTo>
                <a:lnTo>
                  <a:pt x="311" y="338"/>
                </a:lnTo>
                <a:lnTo>
                  <a:pt x="334" y="345"/>
                </a:lnTo>
                <a:lnTo>
                  <a:pt x="391" y="362"/>
                </a:lnTo>
                <a:lnTo>
                  <a:pt x="391" y="362"/>
                </a:lnTo>
                <a:lnTo>
                  <a:pt x="407" y="367"/>
                </a:lnTo>
                <a:lnTo>
                  <a:pt x="420" y="373"/>
                </a:lnTo>
                <a:lnTo>
                  <a:pt x="420" y="373"/>
                </a:lnTo>
                <a:lnTo>
                  <a:pt x="424" y="375"/>
                </a:lnTo>
                <a:lnTo>
                  <a:pt x="424" y="377"/>
                </a:lnTo>
                <a:lnTo>
                  <a:pt x="422" y="382"/>
                </a:lnTo>
                <a:lnTo>
                  <a:pt x="417" y="386"/>
                </a:lnTo>
                <a:lnTo>
                  <a:pt x="417" y="386"/>
                </a:lnTo>
                <a:lnTo>
                  <a:pt x="424" y="391"/>
                </a:lnTo>
                <a:lnTo>
                  <a:pt x="438" y="400"/>
                </a:lnTo>
                <a:lnTo>
                  <a:pt x="438" y="400"/>
                </a:lnTo>
                <a:lnTo>
                  <a:pt x="448" y="409"/>
                </a:lnTo>
                <a:lnTo>
                  <a:pt x="453" y="420"/>
                </a:lnTo>
                <a:lnTo>
                  <a:pt x="459" y="435"/>
                </a:lnTo>
                <a:lnTo>
                  <a:pt x="462" y="450"/>
                </a:lnTo>
                <a:lnTo>
                  <a:pt x="462" y="450"/>
                </a:lnTo>
                <a:lnTo>
                  <a:pt x="466" y="462"/>
                </a:lnTo>
                <a:lnTo>
                  <a:pt x="466" y="475"/>
                </a:lnTo>
                <a:lnTo>
                  <a:pt x="466" y="486"/>
                </a:lnTo>
                <a:lnTo>
                  <a:pt x="466" y="492"/>
                </a:lnTo>
                <a:lnTo>
                  <a:pt x="464" y="493"/>
                </a:lnTo>
                <a:lnTo>
                  <a:pt x="464" y="493"/>
                </a:lnTo>
                <a:lnTo>
                  <a:pt x="460" y="497"/>
                </a:lnTo>
                <a:lnTo>
                  <a:pt x="457" y="499"/>
                </a:lnTo>
                <a:lnTo>
                  <a:pt x="451" y="501"/>
                </a:lnTo>
                <a:lnTo>
                  <a:pt x="440" y="504"/>
                </a:lnTo>
                <a:lnTo>
                  <a:pt x="444" y="519"/>
                </a:lnTo>
                <a:lnTo>
                  <a:pt x="444" y="519"/>
                </a:lnTo>
                <a:lnTo>
                  <a:pt x="451" y="519"/>
                </a:lnTo>
                <a:lnTo>
                  <a:pt x="459" y="517"/>
                </a:lnTo>
                <a:lnTo>
                  <a:pt x="466" y="515"/>
                </a:lnTo>
                <a:lnTo>
                  <a:pt x="466" y="515"/>
                </a:lnTo>
                <a:lnTo>
                  <a:pt x="464" y="517"/>
                </a:lnTo>
                <a:lnTo>
                  <a:pt x="464" y="517"/>
                </a:lnTo>
                <a:lnTo>
                  <a:pt x="459" y="526"/>
                </a:lnTo>
                <a:lnTo>
                  <a:pt x="457" y="534"/>
                </a:lnTo>
                <a:lnTo>
                  <a:pt x="473" y="545"/>
                </a:lnTo>
                <a:lnTo>
                  <a:pt x="473" y="545"/>
                </a:lnTo>
                <a:lnTo>
                  <a:pt x="481" y="526"/>
                </a:lnTo>
                <a:lnTo>
                  <a:pt x="484" y="521"/>
                </a:lnTo>
                <a:lnTo>
                  <a:pt x="488" y="517"/>
                </a:lnTo>
                <a:lnTo>
                  <a:pt x="488" y="517"/>
                </a:lnTo>
                <a:lnTo>
                  <a:pt x="491" y="517"/>
                </a:lnTo>
                <a:lnTo>
                  <a:pt x="497" y="519"/>
                </a:lnTo>
                <a:lnTo>
                  <a:pt x="504" y="523"/>
                </a:lnTo>
                <a:lnTo>
                  <a:pt x="512" y="526"/>
                </a:lnTo>
                <a:lnTo>
                  <a:pt x="521" y="534"/>
                </a:lnTo>
                <a:lnTo>
                  <a:pt x="528" y="543"/>
                </a:lnTo>
                <a:lnTo>
                  <a:pt x="535" y="552"/>
                </a:lnTo>
                <a:lnTo>
                  <a:pt x="541" y="563"/>
                </a:lnTo>
                <a:lnTo>
                  <a:pt x="541" y="563"/>
                </a:lnTo>
                <a:lnTo>
                  <a:pt x="543" y="572"/>
                </a:lnTo>
                <a:lnTo>
                  <a:pt x="544" y="581"/>
                </a:lnTo>
                <a:lnTo>
                  <a:pt x="544" y="590"/>
                </a:lnTo>
                <a:lnTo>
                  <a:pt x="543" y="601"/>
                </a:lnTo>
                <a:lnTo>
                  <a:pt x="541" y="610"/>
                </a:lnTo>
                <a:lnTo>
                  <a:pt x="537" y="618"/>
                </a:lnTo>
                <a:lnTo>
                  <a:pt x="532" y="623"/>
                </a:lnTo>
                <a:lnTo>
                  <a:pt x="526" y="627"/>
                </a:lnTo>
                <a:lnTo>
                  <a:pt x="526" y="627"/>
                </a:lnTo>
                <a:lnTo>
                  <a:pt x="521" y="627"/>
                </a:lnTo>
                <a:lnTo>
                  <a:pt x="517" y="625"/>
                </a:lnTo>
                <a:lnTo>
                  <a:pt x="504" y="620"/>
                </a:lnTo>
                <a:lnTo>
                  <a:pt x="493" y="614"/>
                </a:lnTo>
                <a:lnTo>
                  <a:pt x="490" y="614"/>
                </a:lnTo>
                <a:lnTo>
                  <a:pt x="486" y="618"/>
                </a:lnTo>
                <a:lnTo>
                  <a:pt x="486" y="618"/>
                </a:lnTo>
                <a:lnTo>
                  <a:pt x="484" y="620"/>
                </a:lnTo>
                <a:lnTo>
                  <a:pt x="479" y="623"/>
                </a:lnTo>
                <a:lnTo>
                  <a:pt x="470" y="629"/>
                </a:lnTo>
                <a:lnTo>
                  <a:pt x="466" y="632"/>
                </a:lnTo>
                <a:lnTo>
                  <a:pt x="462" y="638"/>
                </a:lnTo>
                <a:lnTo>
                  <a:pt x="462" y="645"/>
                </a:lnTo>
                <a:lnTo>
                  <a:pt x="464" y="654"/>
                </a:lnTo>
                <a:lnTo>
                  <a:pt x="464" y="654"/>
                </a:lnTo>
                <a:lnTo>
                  <a:pt x="473" y="645"/>
                </a:lnTo>
                <a:lnTo>
                  <a:pt x="477" y="641"/>
                </a:lnTo>
                <a:lnTo>
                  <a:pt x="481" y="641"/>
                </a:lnTo>
                <a:lnTo>
                  <a:pt x="481" y="641"/>
                </a:lnTo>
                <a:lnTo>
                  <a:pt x="482" y="643"/>
                </a:lnTo>
                <a:lnTo>
                  <a:pt x="482" y="645"/>
                </a:lnTo>
                <a:lnTo>
                  <a:pt x="486" y="649"/>
                </a:lnTo>
                <a:lnTo>
                  <a:pt x="486" y="649"/>
                </a:lnTo>
                <a:lnTo>
                  <a:pt x="488" y="651"/>
                </a:lnTo>
                <a:lnTo>
                  <a:pt x="491" y="651"/>
                </a:lnTo>
                <a:lnTo>
                  <a:pt x="502" y="651"/>
                </a:lnTo>
                <a:lnTo>
                  <a:pt x="512" y="649"/>
                </a:lnTo>
                <a:lnTo>
                  <a:pt x="515" y="649"/>
                </a:lnTo>
                <a:lnTo>
                  <a:pt x="517" y="651"/>
                </a:lnTo>
                <a:lnTo>
                  <a:pt x="517" y="651"/>
                </a:lnTo>
                <a:lnTo>
                  <a:pt x="517" y="652"/>
                </a:lnTo>
                <a:lnTo>
                  <a:pt x="515" y="652"/>
                </a:lnTo>
                <a:lnTo>
                  <a:pt x="510" y="652"/>
                </a:lnTo>
                <a:lnTo>
                  <a:pt x="510" y="652"/>
                </a:lnTo>
                <a:lnTo>
                  <a:pt x="491" y="656"/>
                </a:lnTo>
                <a:lnTo>
                  <a:pt x="484" y="660"/>
                </a:lnTo>
                <a:lnTo>
                  <a:pt x="479" y="663"/>
                </a:lnTo>
                <a:lnTo>
                  <a:pt x="479" y="663"/>
                </a:lnTo>
                <a:lnTo>
                  <a:pt x="479" y="665"/>
                </a:lnTo>
                <a:lnTo>
                  <a:pt x="479" y="669"/>
                </a:lnTo>
                <a:lnTo>
                  <a:pt x="479" y="669"/>
                </a:lnTo>
                <a:lnTo>
                  <a:pt x="475" y="674"/>
                </a:lnTo>
                <a:lnTo>
                  <a:pt x="470" y="678"/>
                </a:lnTo>
                <a:lnTo>
                  <a:pt x="466" y="683"/>
                </a:lnTo>
                <a:lnTo>
                  <a:pt x="464" y="689"/>
                </a:lnTo>
                <a:lnTo>
                  <a:pt x="464" y="694"/>
                </a:lnTo>
                <a:lnTo>
                  <a:pt x="464" y="694"/>
                </a:lnTo>
                <a:lnTo>
                  <a:pt x="466" y="702"/>
                </a:lnTo>
                <a:lnTo>
                  <a:pt x="470" y="705"/>
                </a:lnTo>
                <a:lnTo>
                  <a:pt x="475" y="711"/>
                </a:lnTo>
                <a:lnTo>
                  <a:pt x="475" y="711"/>
                </a:lnTo>
                <a:lnTo>
                  <a:pt x="475" y="707"/>
                </a:lnTo>
                <a:lnTo>
                  <a:pt x="477" y="702"/>
                </a:lnTo>
                <a:lnTo>
                  <a:pt x="479" y="694"/>
                </a:lnTo>
                <a:lnTo>
                  <a:pt x="479" y="691"/>
                </a:lnTo>
                <a:lnTo>
                  <a:pt x="482" y="691"/>
                </a:lnTo>
                <a:lnTo>
                  <a:pt x="482" y="691"/>
                </a:lnTo>
                <a:lnTo>
                  <a:pt x="484" y="691"/>
                </a:lnTo>
                <a:lnTo>
                  <a:pt x="488" y="693"/>
                </a:lnTo>
                <a:lnTo>
                  <a:pt x="490" y="696"/>
                </a:lnTo>
                <a:lnTo>
                  <a:pt x="493" y="696"/>
                </a:lnTo>
                <a:lnTo>
                  <a:pt x="493" y="696"/>
                </a:lnTo>
                <a:lnTo>
                  <a:pt x="497" y="696"/>
                </a:lnTo>
                <a:lnTo>
                  <a:pt x="502" y="693"/>
                </a:lnTo>
                <a:lnTo>
                  <a:pt x="513" y="682"/>
                </a:lnTo>
                <a:lnTo>
                  <a:pt x="524" y="672"/>
                </a:lnTo>
                <a:lnTo>
                  <a:pt x="528" y="669"/>
                </a:lnTo>
                <a:lnTo>
                  <a:pt x="532" y="669"/>
                </a:lnTo>
                <a:lnTo>
                  <a:pt x="532" y="669"/>
                </a:lnTo>
                <a:lnTo>
                  <a:pt x="533" y="671"/>
                </a:lnTo>
                <a:lnTo>
                  <a:pt x="532" y="672"/>
                </a:lnTo>
                <a:lnTo>
                  <a:pt x="524" y="678"/>
                </a:lnTo>
                <a:lnTo>
                  <a:pt x="517" y="685"/>
                </a:lnTo>
                <a:lnTo>
                  <a:pt x="513" y="689"/>
                </a:lnTo>
                <a:lnTo>
                  <a:pt x="512" y="694"/>
                </a:lnTo>
                <a:lnTo>
                  <a:pt x="512" y="694"/>
                </a:lnTo>
                <a:lnTo>
                  <a:pt x="513" y="700"/>
                </a:lnTo>
                <a:lnTo>
                  <a:pt x="515" y="704"/>
                </a:lnTo>
                <a:lnTo>
                  <a:pt x="519" y="707"/>
                </a:lnTo>
                <a:lnTo>
                  <a:pt x="521" y="711"/>
                </a:lnTo>
                <a:lnTo>
                  <a:pt x="521" y="711"/>
                </a:lnTo>
                <a:lnTo>
                  <a:pt x="523" y="715"/>
                </a:lnTo>
                <a:lnTo>
                  <a:pt x="526" y="720"/>
                </a:lnTo>
                <a:lnTo>
                  <a:pt x="530" y="724"/>
                </a:lnTo>
                <a:lnTo>
                  <a:pt x="535" y="725"/>
                </a:lnTo>
                <a:lnTo>
                  <a:pt x="546" y="729"/>
                </a:lnTo>
                <a:lnTo>
                  <a:pt x="552" y="729"/>
                </a:lnTo>
                <a:lnTo>
                  <a:pt x="552" y="729"/>
                </a:lnTo>
                <a:lnTo>
                  <a:pt x="550" y="725"/>
                </a:lnTo>
                <a:lnTo>
                  <a:pt x="544" y="720"/>
                </a:lnTo>
                <a:lnTo>
                  <a:pt x="539" y="713"/>
                </a:lnTo>
                <a:lnTo>
                  <a:pt x="539" y="711"/>
                </a:lnTo>
                <a:lnTo>
                  <a:pt x="539" y="707"/>
                </a:lnTo>
                <a:lnTo>
                  <a:pt x="539" y="707"/>
                </a:lnTo>
                <a:lnTo>
                  <a:pt x="541" y="705"/>
                </a:lnTo>
                <a:lnTo>
                  <a:pt x="544" y="707"/>
                </a:lnTo>
                <a:lnTo>
                  <a:pt x="548" y="707"/>
                </a:lnTo>
                <a:lnTo>
                  <a:pt x="552" y="705"/>
                </a:lnTo>
                <a:lnTo>
                  <a:pt x="552" y="705"/>
                </a:lnTo>
                <a:lnTo>
                  <a:pt x="552" y="702"/>
                </a:lnTo>
                <a:lnTo>
                  <a:pt x="552" y="691"/>
                </a:lnTo>
                <a:lnTo>
                  <a:pt x="552" y="685"/>
                </a:lnTo>
                <a:lnTo>
                  <a:pt x="554" y="678"/>
                </a:lnTo>
                <a:lnTo>
                  <a:pt x="559" y="671"/>
                </a:lnTo>
                <a:lnTo>
                  <a:pt x="566" y="662"/>
                </a:lnTo>
                <a:lnTo>
                  <a:pt x="566" y="662"/>
                </a:lnTo>
                <a:lnTo>
                  <a:pt x="570" y="667"/>
                </a:lnTo>
                <a:lnTo>
                  <a:pt x="574" y="669"/>
                </a:lnTo>
                <a:lnTo>
                  <a:pt x="581" y="671"/>
                </a:lnTo>
                <a:lnTo>
                  <a:pt x="581" y="671"/>
                </a:lnTo>
                <a:lnTo>
                  <a:pt x="583" y="672"/>
                </a:lnTo>
                <a:lnTo>
                  <a:pt x="585" y="674"/>
                </a:lnTo>
                <a:lnTo>
                  <a:pt x="585" y="682"/>
                </a:lnTo>
                <a:lnTo>
                  <a:pt x="585" y="691"/>
                </a:lnTo>
                <a:lnTo>
                  <a:pt x="585" y="691"/>
                </a:lnTo>
                <a:lnTo>
                  <a:pt x="586" y="689"/>
                </a:lnTo>
                <a:lnTo>
                  <a:pt x="590" y="683"/>
                </a:lnTo>
                <a:lnTo>
                  <a:pt x="594" y="674"/>
                </a:lnTo>
                <a:lnTo>
                  <a:pt x="594" y="663"/>
                </a:lnTo>
                <a:lnTo>
                  <a:pt x="594" y="663"/>
                </a:lnTo>
                <a:lnTo>
                  <a:pt x="597" y="662"/>
                </a:lnTo>
                <a:lnTo>
                  <a:pt x="601" y="654"/>
                </a:lnTo>
                <a:lnTo>
                  <a:pt x="601" y="654"/>
                </a:lnTo>
                <a:lnTo>
                  <a:pt x="603" y="651"/>
                </a:lnTo>
                <a:lnTo>
                  <a:pt x="601" y="649"/>
                </a:lnTo>
                <a:lnTo>
                  <a:pt x="596" y="643"/>
                </a:lnTo>
                <a:lnTo>
                  <a:pt x="594" y="640"/>
                </a:lnTo>
                <a:lnTo>
                  <a:pt x="592" y="634"/>
                </a:lnTo>
                <a:lnTo>
                  <a:pt x="590" y="625"/>
                </a:lnTo>
                <a:lnTo>
                  <a:pt x="590" y="614"/>
                </a:lnTo>
                <a:lnTo>
                  <a:pt x="590" y="614"/>
                </a:lnTo>
                <a:lnTo>
                  <a:pt x="590" y="610"/>
                </a:lnTo>
                <a:lnTo>
                  <a:pt x="588" y="609"/>
                </a:lnTo>
                <a:lnTo>
                  <a:pt x="583" y="605"/>
                </a:lnTo>
                <a:lnTo>
                  <a:pt x="583" y="605"/>
                </a:lnTo>
                <a:lnTo>
                  <a:pt x="579" y="599"/>
                </a:lnTo>
                <a:lnTo>
                  <a:pt x="579" y="598"/>
                </a:lnTo>
                <a:lnTo>
                  <a:pt x="581" y="598"/>
                </a:lnTo>
                <a:lnTo>
                  <a:pt x="581" y="598"/>
                </a:lnTo>
                <a:lnTo>
                  <a:pt x="588" y="599"/>
                </a:lnTo>
                <a:lnTo>
                  <a:pt x="596" y="599"/>
                </a:lnTo>
                <a:lnTo>
                  <a:pt x="603" y="598"/>
                </a:lnTo>
                <a:lnTo>
                  <a:pt x="603" y="598"/>
                </a:lnTo>
                <a:lnTo>
                  <a:pt x="603" y="576"/>
                </a:lnTo>
                <a:lnTo>
                  <a:pt x="605" y="565"/>
                </a:lnTo>
                <a:lnTo>
                  <a:pt x="603" y="559"/>
                </a:lnTo>
                <a:lnTo>
                  <a:pt x="603" y="559"/>
                </a:lnTo>
                <a:lnTo>
                  <a:pt x="596" y="559"/>
                </a:lnTo>
                <a:lnTo>
                  <a:pt x="588" y="557"/>
                </a:lnTo>
                <a:lnTo>
                  <a:pt x="585" y="556"/>
                </a:lnTo>
                <a:lnTo>
                  <a:pt x="581" y="552"/>
                </a:lnTo>
                <a:lnTo>
                  <a:pt x="581" y="552"/>
                </a:lnTo>
                <a:lnTo>
                  <a:pt x="586" y="552"/>
                </a:lnTo>
                <a:lnTo>
                  <a:pt x="594" y="552"/>
                </a:lnTo>
                <a:lnTo>
                  <a:pt x="599" y="552"/>
                </a:lnTo>
                <a:lnTo>
                  <a:pt x="603" y="548"/>
                </a:lnTo>
                <a:lnTo>
                  <a:pt x="603" y="548"/>
                </a:lnTo>
                <a:lnTo>
                  <a:pt x="603" y="530"/>
                </a:lnTo>
                <a:lnTo>
                  <a:pt x="601" y="517"/>
                </a:lnTo>
                <a:lnTo>
                  <a:pt x="601" y="514"/>
                </a:lnTo>
                <a:lnTo>
                  <a:pt x="599" y="512"/>
                </a:lnTo>
                <a:lnTo>
                  <a:pt x="599" y="512"/>
                </a:lnTo>
                <a:lnTo>
                  <a:pt x="592" y="514"/>
                </a:lnTo>
                <a:lnTo>
                  <a:pt x="586" y="514"/>
                </a:lnTo>
                <a:lnTo>
                  <a:pt x="581" y="512"/>
                </a:lnTo>
                <a:lnTo>
                  <a:pt x="576" y="510"/>
                </a:lnTo>
                <a:lnTo>
                  <a:pt x="576" y="510"/>
                </a:lnTo>
                <a:lnTo>
                  <a:pt x="574" y="508"/>
                </a:lnTo>
                <a:lnTo>
                  <a:pt x="572" y="504"/>
                </a:lnTo>
                <a:lnTo>
                  <a:pt x="572" y="499"/>
                </a:lnTo>
                <a:lnTo>
                  <a:pt x="570" y="495"/>
                </a:lnTo>
                <a:lnTo>
                  <a:pt x="570" y="493"/>
                </a:lnTo>
                <a:lnTo>
                  <a:pt x="568" y="492"/>
                </a:lnTo>
                <a:lnTo>
                  <a:pt x="568" y="492"/>
                </a:lnTo>
                <a:lnTo>
                  <a:pt x="557" y="488"/>
                </a:lnTo>
                <a:lnTo>
                  <a:pt x="546" y="482"/>
                </a:lnTo>
                <a:lnTo>
                  <a:pt x="541" y="477"/>
                </a:lnTo>
                <a:lnTo>
                  <a:pt x="535" y="473"/>
                </a:lnTo>
                <a:lnTo>
                  <a:pt x="535" y="473"/>
                </a:lnTo>
                <a:lnTo>
                  <a:pt x="532" y="468"/>
                </a:lnTo>
                <a:lnTo>
                  <a:pt x="532" y="462"/>
                </a:lnTo>
                <a:lnTo>
                  <a:pt x="532" y="459"/>
                </a:lnTo>
                <a:lnTo>
                  <a:pt x="532" y="459"/>
                </a:lnTo>
                <a:lnTo>
                  <a:pt x="541" y="462"/>
                </a:lnTo>
                <a:lnTo>
                  <a:pt x="544" y="462"/>
                </a:lnTo>
                <a:lnTo>
                  <a:pt x="550" y="461"/>
                </a:lnTo>
                <a:lnTo>
                  <a:pt x="552" y="431"/>
                </a:lnTo>
                <a:lnTo>
                  <a:pt x="552" y="431"/>
                </a:lnTo>
                <a:lnTo>
                  <a:pt x="548" y="431"/>
                </a:lnTo>
                <a:lnTo>
                  <a:pt x="541" y="430"/>
                </a:lnTo>
                <a:lnTo>
                  <a:pt x="541" y="430"/>
                </a:lnTo>
                <a:lnTo>
                  <a:pt x="537" y="426"/>
                </a:lnTo>
                <a:lnTo>
                  <a:pt x="533" y="422"/>
                </a:lnTo>
                <a:lnTo>
                  <a:pt x="532" y="419"/>
                </a:lnTo>
                <a:lnTo>
                  <a:pt x="532" y="419"/>
                </a:lnTo>
                <a:lnTo>
                  <a:pt x="535" y="420"/>
                </a:lnTo>
                <a:lnTo>
                  <a:pt x="543" y="422"/>
                </a:lnTo>
                <a:lnTo>
                  <a:pt x="543" y="422"/>
                </a:lnTo>
                <a:lnTo>
                  <a:pt x="550" y="422"/>
                </a:lnTo>
                <a:lnTo>
                  <a:pt x="554" y="420"/>
                </a:lnTo>
                <a:lnTo>
                  <a:pt x="557" y="387"/>
                </a:lnTo>
                <a:lnTo>
                  <a:pt x="557" y="387"/>
                </a:lnTo>
                <a:lnTo>
                  <a:pt x="552" y="387"/>
                </a:lnTo>
                <a:lnTo>
                  <a:pt x="546" y="386"/>
                </a:lnTo>
                <a:lnTo>
                  <a:pt x="541" y="384"/>
                </a:lnTo>
                <a:lnTo>
                  <a:pt x="539" y="378"/>
                </a:lnTo>
                <a:lnTo>
                  <a:pt x="539" y="377"/>
                </a:lnTo>
                <a:lnTo>
                  <a:pt x="539" y="377"/>
                </a:lnTo>
                <a:lnTo>
                  <a:pt x="552" y="373"/>
                </a:lnTo>
                <a:lnTo>
                  <a:pt x="563" y="367"/>
                </a:lnTo>
                <a:lnTo>
                  <a:pt x="572" y="360"/>
                </a:lnTo>
                <a:lnTo>
                  <a:pt x="579" y="353"/>
                </a:lnTo>
                <a:lnTo>
                  <a:pt x="586" y="344"/>
                </a:lnTo>
                <a:lnTo>
                  <a:pt x="592" y="333"/>
                </a:lnTo>
                <a:lnTo>
                  <a:pt x="597" y="324"/>
                </a:lnTo>
                <a:lnTo>
                  <a:pt x="599" y="313"/>
                </a:lnTo>
                <a:lnTo>
                  <a:pt x="599" y="313"/>
                </a:lnTo>
                <a:lnTo>
                  <a:pt x="608" y="316"/>
                </a:lnTo>
                <a:lnTo>
                  <a:pt x="614" y="316"/>
                </a:lnTo>
                <a:lnTo>
                  <a:pt x="618" y="316"/>
                </a:lnTo>
                <a:lnTo>
                  <a:pt x="618" y="316"/>
                </a:lnTo>
                <a:lnTo>
                  <a:pt x="619" y="303"/>
                </a:lnTo>
                <a:lnTo>
                  <a:pt x="619" y="289"/>
                </a:lnTo>
                <a:lnTo>
                  <a:pt x="619" y="289"/>
                </a:lnTo>
                <a:lnTo>
                  <a:pt x="610" y="287"/>
                </a:lnTo>
                <a:lnTo>
                  <a:pt x="607" y="285"/>
                </a:lnTo>
                <a:lnTo>
                  <a:pt x="603" y="2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pic>
        <p:nvPicPr>
          <p:cNvPr id="104" name="Picture 51" descr="työkykyohjelman logo">
            <a:extLst>
              <a:ext uri="{FF2B5EF4-FFF2-40B4-BE49-F238E27FC236}">
                <a16:creationId xmlns:a16="http://schemas.microsoft.com/office/drawing/2014/main" id="{F07F2CD9-BDD8-2848-B9FD-12A39B1606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59599" y="4363971"/>
            <a:ext cx="3132881" cy="625542"/>
          </a:xfrm>
          <a:prstGeom prst="rect">
            <a:avLst/>
          </a:prstGeom>
        </p:spPr>
      </p:pic>
    </p:spTree>
    <p:extLst>
      <p:ext uri="{BB962C8B-B14F-4D97-AF65-F5344CB8AC3E}">
        <p14:creationId xmlns:p14="http://schemas.microsoft.com/office/powerpoint/2010/main" val="263525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Otsikko ja sisältö tyhjä">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32785" y="1410997"/>
            <a:ext cx="8224354"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p:ph type="title"/>
          </p:nvPr>
        </p:nvSpPr>
        <p:spPr>
          <a:xfrm>
            <a:off x="432785" y="235340"/>
            <a:ext cx="8224354"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412051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Kuvapaikka vaak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0" y="0"/>
            <a:ext cx="9144000" cy="4371950"/>
          </a:xfrm>
        </p:spPr>
        <p:txBody>
          <a:bodyPr/>
          <a:lstStyle/>
          <a:p>
            <a:pPr lvl="0"/>
            <a:r>
              <a:rPr lang="fi-FI"/>
              <a:t>Muokkaa tekstin perustyylejä</a:t>
            </a:r>
          </a:p>
        </p:txBody>
      </p:sp>
      <p:sp>
        <p:nvSpPr>
          <p:cNvPr id="8" name="Otsikko 7"/>
          <p:cNvSpPr>
            <a:spLocks noGrp="1"/>
          </p:cNvSpPr>
          <p:nvPr>
            <p:ph type="title"/>
          </p:nvPr>
        </p:nvSpPr>
        <p:spPr>
          <a:xfrm>
            <a:off x="432785" y="4371949"/>
            <a:ext cx="4211223" cy="607895"/>
          </a:xfrm>
        </p:spPr>
        <p:txBody>
          <a:bodyPr/>
          <a:lstStyle>
            <a:lvl1pPr>
              <a:defRPr sz="2800">
                <a:solidFill>
                  <a:schemeClr val="tx1">
                    <a:lumMod val="85000"/>
                    <a:lumOff val="15000"/>
                  </a:schemeClr>
                </a:solidFill>
              </a:defRPr>
            </a:lvl1pPr>
          </a:lstStyle>
          <a:p>
            <a:r>
              <a:rPr lang="fi-FI"/>
              <a:t>Muokkaa perustyyl. napsautt.</a:t>
            </a:r>
            <a:endParaRPr lang="fi-FI" dirty="0"/>
          </a:p>
        </p:txBody>
      </p:sp>
      <p:sp>
        <p:nvSpPr>
          <p:cNvPr id="15" name="Content Placeholder 9"/>
          <p:cNvSpPr>
            <a:spLocks noGrp="1"/>
          </p:cNvSpPr>
          <p:nvPr>
            <p:ph idx="13"/>
          </p:nvPr>
        </p:nvSpPr>
        <p:spPr>
          <a:xfrm>
            <a:off x="4860032" y="4518180"/>
            <a:ext cx="4283968" cy="461665"/>
          </a:xfrm>
        </p:spPr>
        <p:txBody>
          <a:bodyPr>
            <a:noAutofit/>
          </a:bodyPr>
          <a:lstStyle/>
          <a:p>
            <a:pPr marL="0" lvl="0" indent="0">
              <a:buNone/>
            </a:pPr>
            <a:r>
              <a:rPr lang="fi-FI" sz="1200"/>
              <a:t>Muokkaa tekstin perustyylejä</a:t>
            </a:r>
          </a:p>
        </p:txBody>
      </p:sp>
    </p:spTree>
    <p:extLst>
      <p:ext uri="{BB962C8B-B14F-4D97-AF65-F5344CB8AC3E}">
        <p14:creationId xmlns:p14="http://schemas.microsoft.com/office/powerpoint/2010/main" val="3639948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Kuvapaikka pysty">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813272" y="0"/>
            <a:ext cx="6336704" cy="5143500"/>
          </a:xfrm>
        </p:spPr>
        <p:txBody>
          <a:bodyPr/>
          <a:lstStyle/>
          <a:p>
            <a:pPr lvl="0"/>
            <a:r>
              <a:rPr lang="fi-FI"/>
              <a:t>Muokkaa tekstin perustyylejä</a:t>
            </a:r>
          </a:p>
        </p:txBody>
      </p:sp>
      <p:sp>
        <p:nvSpPr>
          <p:cNvPr id="8" name="Otsikko 7"/>
          <p:cNvSpPr>
            <a:spLocks noGrp="1"/>
          </p:cNvSpPr>
          <p:nvPr>
            <p:ph type="title"/>
          </p:nvPr>
        </p:nvSpPr>
        <p:spPr>
          <a:xfrm>
            <a:off x="251521" y="207920"/>
            <a:ext cx="2160240" cy="1427726"/>
          </a:xfrm>
        </p:spPr>
        <p:txBody>
          <a:bodyPr/>
          <a:lstStyle>
            <a:lvl1pPr>
              <a:defRPr sz="2800">
                <a:solidFill>
                  <a:schemeClr val="tx1">
                    <a:lumMod val="85000"/>
                    <a:lumOff val="15000"/>
                  </a:schemeClr>
                </a:solidFill>
              </a:defRPr>
            </a:lvl1pPr>
          </a:lstStyle>
          <a:p>
            <a:r>
              <a:rPr lang="fi-FI"/>
              <a:t>Muokkaa perustyyl. napsautt.</a:t>
            </a:r>
            <a:endParaRPr lang="fi-FI" dirty="0"/>
          </a:p>
        </p:txBody>
      </p:sp>
      <p:sp>
        <p:nvSpPr>
          <p:cNvPr id="6" name="Content Placeholder 9"/>
          <p:cNvSpPr>
            <a:spLocks noGrp="1"/>
          </p:cNvSpPr>
          <p:nvPr>
            <p:ph idx="14"/>
          </p:nvPr>
        </p:nvSpPr>
        <p:spPr>
          <a:xfrm>
            <a:off x="251521" y="1739485"/>
            <a:ext cx="2160240" cy="3240360"/>
          </a:xfrm>
        </p:spPr>
        <p:txBody>
          <a:bodyPr>
            <a:normAutofit/>
          </a:bodyPr>
          <a:lstStyle/>
          <a:p>
            <a:pPr lvl="0"/>
            <a:r>
              <a:rPr lang="fi-FI" sz="1400"/>
              <a:t>Muokkaa tekstin perustyylejä</a:t>
            </a:r>
          </a:p>
          <a:p>
            <a:pPr lvl="1"/>
            <a:r>
              <a:rPr lang="fi-FI" sz="1400"/>
              <a:t>toinen taso</a:t>
            </a:r>
          </a:p>
          <a:p>
            <a:pPr lvl="2"/>
            <a:r>
              <a:rPr lang="fi-FI" sz="1400"/>
              <a:t>kolmas taso</a:t>
            </a:r>
          </a:p>
        </p:txBody>
      </p:sp>
      <p:sp>
        <p:nvSpPr>
          <p:cNvPr id="1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4.10.2022</a:t>
            </a:fld>
            <a:endParaRPr lang="fi-FI" dirty="0"/>
          </a:p>
        </p:txBody>
      </p:sp>
      <p:sp>
        <p:nvSpPr>
          <p:cNvPr id="1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597611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3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9144000" cy="51435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6" name="Freeform 61"/>
            <p:cNvSpPr>
              <a:spLocks/>
            </p:cNvSpPr>
            <p:nvPr userDrawn="1"/>
          </p:nvSpPr>
          <p:spPr bwMode="auto">
            <a:xfrm flipH="1">
              <a:off x="1354507" y="0"/>
              <a:ext cx="7789492" cy="5143501"/>
            </a:xfrm>
            <a:custGeom>
              <a:avLst/>
              <a:gdLst>
                <a:gd name="T0" fmla="*/ 3559 w 4854"/>
                <a:gd name="T1" fmla="*/ 0 h 3240"/>
                <a:gd name="T2" fmla="*/ 0 w 4854"/>
                <a:gd name="T3" fmla="*/ 0 h 3240"/>
                <a:gd name="T4" fmla="*/ 0 w 4854"/>
                <a:gd name="T5" fmla="*/ 3240 h 3240"/>
                <a:gd name="T6" fmla="*/ 3231 w 4854"/>
                <a:gd name="T7" fmla="*/ 3240 h 3240"/>
                <a:gd name="T8" fmla="*/ 4854 w 4854"/>
                <a:gd name="T9" fmla="*/ 1361 h 3240"/>
                <a:gd name="T10" fmla="*/ 3559 w 4854"/>
                <a:gd name="T11" fmla="*/ 0 h 3240"/>
              </a:gdLst>
              <a:ahLst/>
              <a:cxnLst>
                <a:cxn ang="0">
                  <a:pos x="T0" y="T1"/>
                </a:cxn>
                <a:cxn ang="0">
                  <a:pos x="T2" y="T3"/>
                </a:cxn>
                <a:cxn ang="0">
                  <a:pos x="T4" y="T5"/>
                </a:cxn>
                <a:cxn ang="0">
                  <a:pos x="T6" y="T7"/>
                </a:cxn>
                <a:cxn ang="0">
                  <a:pos x="T8" y="T9"/>
                </a:cxn>
                <a:cxn ang="0">
                  <a:pos x="T10" y="T11"/>
                </a:cxn>
              </a:cxnLst>
              <a:rect l="0" t="0" r="r" b="b"/>
              <a:pathLst>
                <a:path w="4854" h="3240">
                  <a:moveTo>
                    <a:pt x="3559" y="0"/>
                  </a:moveTo>
                  <a:lnTo>
                    <a:pt x="0" y="0"/>
                  </a:lnTo>
                  <a:lnTo>
                    <a:pt x="0" y="3240"/>
                  </a:lnTo>
                  <a:lnTo>
                    <a:pt x="3231" y="3240"/>
                  </a:lnTo>
                  <a:lnTo>
                    <a:pt x="4854" y="1361"/>
                  </a:lnTo>
                  <a:lnTo>
                    <a:pt x="355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hasCustomPrompt="1"/>
          </p:nvPr>
        </p:nvSpPr>
        <p:spPr>
          <a:xfrm>
            <a:off x="4251079" y="1563638"/>
            <a:ext cx="4634027" cy="1687040"/>
          </a:xfrm>
        </p:spPr>
        <p:txBody>
          <a:bodyPr anchor="b" anchorCtr="0">
            <a:noAutofit/>
          </a:bodyPr>
          <a:lstStyle>
            <a:lvl1pPr algn="l">
              <a:defRPr sz="4000">
                <a:solidFill>
                  <a:srgbClr val="FFFFFF"/>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4251079" y="3507853"/>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15" name="Picture 14" descr="työkykyohjelman logo">
            <a:extLst>
              <a:ext uri="{FF2B5EF4-FFF2-40B4-BE49-F238E27FC236}">
                <a16:creationId xmlns:a16="http://schemas.microsoft.com/office/drawing/2014/main"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4466250"/>
            <a:ext cx="2412801" cy="481764"/>
          </a:xfrm>
          <a:prstGeom prst="rect">
            <a:avLst/>
          </a:prstGeom>
        </p:spPr>
      </p:pic>
    </p:spTree>
    <p:extLst>
      <p:ext uri="{BB962C8B-B14F-4D97-AF65-F5344CB8AC3E}">
        <p14:creationId xmlns:p14="http://schemas.microsoft.com/office/powerpoint/2010/main" val="3747668554"/>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4_Lopetus VN-Teema">
    <p:spTree>
      <p:nvGrpSpPr>
        <p:cNvPr id="1" name=""/>
        <p:cNvGrpSpPr/>
        <p:nvPr/>
      </p:nvGrpSpPr>
      <p:grpSpPr>
        <a:xfrm>
          <a:off x="0" y="0"/>
          <a:ext cx="0" cy="0"/>
          <a:chOff x="0" y="0"/>
          <a:chExt cx="0" cy="0"/>
        </a:xfrm>
      </p:grpSpPr>
      <p:grpSp>
        <p:nvGrpSpPr>
          <p:cNvPr id="3" name="Group 2" descr="kaarielementti"/>
          <p:cNvGrpSpPr/>
          <p:nvPr userDrawn="1"/>
        </p:nvGrpSpPr>
        <p:grpSpPr>
          <a:xfrm>
            <a:off x="0" y="1"/>
            <a:ext cx="9144000" cy="5143500"/>
            <a:chOff x="-50732" y="0"/>
            <a:chExt cx="9194731" cy="5143502"/>
          </a:xfrm>
        </p:grpSpPr>
        <p:sp>
          <p:nvSpPr>
            <p:cNvPr id="65" name="AutoShape 59"/>
            <p:cNvSpPr>
              <a:spLocks noChangeAspect="1" noChangeArrowheads="1" noTextEdit="1"/>
            </p:cNvSpPr>
            <p:nvPr userDrawn="1"/>
          </p:nvSpPr>
          <p:spPr bwMode="auto">
            <a:xfrm flipH="1">
              <a:off x="-50732" y="0"/>
              <a:ext cx="9194731" cy="5143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7" name="Freeform 62"/>
            <p:cNvSpPr>
              <a:spLocks/>
            </p:cNvSpPr>
            <p:nvPr userDrawn="1"/>
          </p:nvSpPr>
          <p:spPr bwMode="auto">
            <a:xfrm flipH="1">
              <a:off x="527332" y="0"/>
              <a:ext cx="2315449" cy="2160589"/>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flipH="1">
              <a:off x="-50732" y="1171575"/>
              <a:ext cx="1449951" cy="1657351"/>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flipH="1">
              <a:off x="-50732" y="2160589"/>
              <a:ext cx="3388541"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flipH="1">
              <a:off x="-50732" y="0"/>
              <a:ext cx="1449951" cy="2160589"/>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flipH="1">
              <a:off x="1399219" y="0"/>
              <a:ext cx="2112648" cy="2160589"/>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flipH="1">
              <a:off x="-50732" y="2160589"/>
              <a:ext cx="1449951"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flipH="1">
              <a:off x="1399219" y="2160588"/>
              <a:ext cx="2612466"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hasCustomPrompt="1"/>
          </p:nvPr>
        </p:nvSpPr>
        <p:spPr>
          <a:xfrm>
            <a:off x="4251079" y="1563638"/>
            <a:ext cx="4634027" cy="1687040"/>
          </a:xfrm>
        </p:spPr>
        <p:txBody>
          <a:bodyPr anchor="b" anchorCtr="0">
            <a:noAutofit/>
          </a:bodyPr>
          <a:lstStyle>
            <a:lvl1pPr algn="l">
              <a:defRPr sz="4000">
                <a:solidFill>
                  <a:schemeClr val="tx1"/>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4251079" y="3507853"/>
            <a:ext cx="4595595" cy="1318882"/>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15" name="Picture 14" descr="työkykyohjelman logo">
            <a:extLst>
              <a:ext uri="{FF2B5EF4-FFF2-40B4-BE49-F238E27FC236}">
                <a16:creationId xmlns:a16="http://schemas.microsoft.com/office/drawing/2014/main" id="{6DC9CB17-0753-3448-8A0D-E554F9368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4466250"/>
            <a:ext cx="2412801" cy="481764"/>
          </a:xfrm>
          <a:prstGeom prst="rect">
            <a:avLst/>
          </a:prstGeom>
        </p:spPr>
      </p:pic>
    </p:spTree>
    <p:extLst>
      <p:ext uri="{BB962C8B-B14F-4D97-AF65-F5344CB8AC3E}">
        <p14:creationId xmlns:p14="http://schemas.microsoft.com/office/powerpoint/2010/main" val="3037628315"/>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4_Lopetus VN">
    <p:spTree>
      <p:nvGrpSpPr>
        <p:cNvPr id="1" name=""/>
        <p:cNvGrpSpPr/>
        <p:nvPr/>
      </p:nvGrpSpPr>
      <p:grpSpPr>
        <a:xfrm>
          <a:off x="0" y="0"/>
          <a:ext cx="0" cy="0"/>
          <a:chOff x="0" y="0"/>
          <a:chExt cx="0" cy="0"/>
        </a:xfrm>
      </p:grpSpPr>
      <p:grpSp>
        <p:nvGrpSpPr>
          <p:cNvPr id="105" name="Group 104" descr="kaarielementti"/>
          <p:cNvGrpSpPr/>
          <p:nvPr userDrawn="1"/>
        </p:nvGrpSpPr>
        <p:grpSpPr>
          <a:xfrm>
            <a:off x="-1" y="0"/>
            <a:ext cx="9143999" cy="5143501"/>
            <a:chOff x="-1" y="0"/>
            <a:chExt cx="9143999" cy="5143501"/>
          </a:xfrm>
        </p:grpSpPr>
        <p:sp>
          <p:nvSpPr>
            <p:cNvPr id="100" name="Freeform 8"/>
            <p:cNvSpPr>
              <a:spLocks/>
            </p:cNvSpPr>
            <p:nvPr userDrawn="1"/>
          </p:nvSpPr>
          <p:spPr bwMode="auto">
            <a:xfrm flipH="1">
              <a:off x="1436706" y="0"/>
              <a:ext cx="7707292" cy="5143500"/>
            </a:xfrm>
            <a:custGeom>
              <a:avLst/>
              <a:gdLst>
                <a:gd name="T0" fmla="*/ 3309 w 4863"/>
                <a:gd name="T1" fmla="*/ 0 h 3240"/>
                <a:gd name="T2" fmla="*/ 0 w 4863"/>
                <a:gd name="T3" fmla="*/ 0 h 3240"/>
                <a:gd name="T4" fmla="*/ 0 w 4863"/>
                <a:gd name="T5" fmla="*/ 3240 h 3240"/>
                <a:gd name="T6" fmla="*/ 4276 w 4863"/>
                <a:gd name="T7" fmla="*/ 3240 h 3240"/>
                <a:gd name="T8" fmla="*/ 4276 w 4863"/>
                <a:gd name="T9" fmla="*/ 3240 h 3240"/>
                <a:gd name="T10" fmla="*/ 4327 w 4863"/>
                <a:gd name="T11" fmla="*/ 3176 h 3240"/>
                <a:gd name="T12" fmla="*/ 4374 w 4863"/>
                <a:gd name="T13" fmla="*/ 3116 h 3240"/>
                <a:gd name="T14" fmla="*/ 4417 w 4863"/>
                <a:gd name="T15" fmla="*/ 3060 h 3240"/>
                <a:gd name="T16" fmla="*/ 4455 w 4863"/>
                <a:gd name="T17" fmla="*/ 3006 h 3240"/>
                <a:gd name="T18" fmla="*/ 4490 w 4863"/>
                <a:gd name="T19" fmla="*/ 2953 h 3240"/>
                <a:gd name="T20" fmla="*/ 4524 w 4863"/>
                <a:gd name="T21" fmla="*/ 2903 h 3240"/>
                <a:gd name="T22" fmla="*/ 4554 w 4863"/>
                <a:gd name="T23" fmla="*/ 2851 h 3240"/>
                <a:gd name="T24" fmla="*/ 4585 w 4863"/>
                <a:gd name="T25" fmla="*/ 2799 h 3240"/>
                <a:gd name="T26" fmla="*/ 4614 w 4863"/>
                <a:gd name="T27" fmla="*/ 2747 h 3240"/>
                <a:gd name="T28" fmla="*/ 4645 w 4863"/>
                <a:gd name="T29" fmla="*/ 2692 h 3240"/>
                <a:gd name="T30" fmla="*/ 4707 w 4863"/>
                <a:gd name="T31" fmla="*/ 2576 h 3240"/>
                <a:gd name="T32" fmla="*/ 4778 w 4863"/>
                <a:gd name="T33" fmla="*/ 2445 h 3240"/>
                <a:gd name="T34" fmla="*/ 4818 w 4863"/>
                <a:gd name="T35" fmla="*/ 2372 h 3240"/>
                <a:gd name="T36" fmla="*/ 4863 w 4863"/>
                <a:gd name="T37" fmla="*/ 2293 h 3240"/>
                <a:gd name="T38" fmla="*/ 4863 w 4863"/>
                <a:gd name="T39" fmla="*/ 2293 h 3240"/>
                <a:gd name="T40" fmla="*/ 4789 w 4863"/>
                <a:gd name="T41" fmla="*/ 2239 h 3240"/>
                <a:gd name="T42" fmla="*/ 4719 w 4863"/>
                <a:gd name="T43" fmla="*/ 2184 h 3240"/>
                <a:gd name="T44" fmla="*/ 4652 w 4863"/>
                <a:gd name="T45" fmla="*/ 2127 h 3240"/>
                <a:gd name="T46" fmla="*/ 4585 w 4863"/>
                <a:gd name="T47" fmla="*/ 2069 h 3240"/>
                <a:gd name="T48" fmla="*/ 4522 w 4863"/>
                <a:gd name="T49" fmla="*/ 2010 h 3240"/>
                <a:gd name="T50" fmla="*/ 4461 w 4863"/>
                <a:gd name="T51" fmla="*/ 1951 h 3240"/>
                <a:gd name="T52" fmla="*/ 4401 w 4863"/>
                <a:gd name="T53" fmla="*/ 1889 h 3240"/>
                <a:gd name="T54" fmla="*/ 4343 w 4863"/>
                <a:gd name="T55" fmla="*/ 1827 h 3240"/>
                <a:gd name="T56" fmla="*/ 4288 w 4863"/>
                <a:gd name="T57" fmla="*/ 1763 h 3240"/>
                <a:gd name="T58" fmla="*/ 4234 w 4863"/>
                <a:gd name="T59" fmla="*/ 1699 h 3240"/>
                <a:gd name="T60" fmla="*/ 4182 w 4863"/>
                <a:gd name="T61" fmla="*/ 1632 h 3240"/>
                <a:gd name="T62" fmla="*/ 4131 w 4863"/>
                <a:gd name="T63" fmla="*/ 1565 h 3240"/>
                <a:gd name="T64" fmla="*/ 4081 w 4863"/>
                <a:gd name="T65" fmla="*/ 1497 h 3240"/>
                <a:gd name="T66" fmla="*/ 4034 w 4863"/>
                <a:gd name="T67" fmla="*/ 1428 h 3240"/>
                <a:gd name="T68" fmla="*/ 3986 w 4863"/>
                <a:gd name="T69" fmla="*/ 1358 h 3240"/>
                <a:gd name="T70" fmla="*/ 3941 w 4863"/>
                <a:gd name="T71" fmla="*/ 1286 h 3240"/>
                <a:gd name="T72" fmla="*/ 3897 w 4863"/>
                <a:gd name="T73" fmla="*/ 1214 h 3240"/>
                <a:gd name="T74" fmla="*/ 3854 w 4863"/>
                <a:gd name="T75" fmla="*/ 1140 h 3240"/>
                <a:gd name="T76" fmla="*/ 3811 w 4863"/>
                <a:gd name="T77" fmla="*/ 1065 h 3240"/>
                <a:gd name="T78" fmla="*/ 3771 w 4863"/>
                <a:gd name="T79" fmla="*/ 989 h 3240"/>
                <a:gd name="T80" fmla="*/ 3730 w 4863"/>
                <a:gd name="T81" fmla="*/ 912 h 3240"/>
                <a:gd name="T82" fmla="*/ 3689 w 4863"/>
                <a:gd name="T83" fmla="*/ 835 h 3240"/>
                <a:gd name="T84" fmla="*/ 3650 w 4863"/>
                <a:gd name="T85" fmla="*/ 755 h 3240"/>
                <a:gd name="T86" fmla="*/ 3611 w 4863"/>
                <a:gd name="T87" fmla="*/ 675 h 3240"/>
                <a:gd name="T88" fmla="*/ 3573 w 4863"/>
                <a:gd name="T89" fmla="*/ 594 h 3240"/>
                <a:gd name="T90" fmla="*/ 3535 w 4863"/>
                <a:gd name="T91" fmla="*/ 512 h 3240"/>
                <a:gd name="T92" fmla="*/ 3460 w 4863"/>
                <a:gd name="T93" fmla="*/ 345 h 3240"/>
                <a:gd name="T94" fmla="*/ 3385 w 4863"/>
                <a:gd name="T95" fmla="*/ 174 h 3240"/>
                <a:gd name="T96" fmla="*/ 3309 w 4863"/>
                <a:gd name="T97" fmla="*/ 0 h 3240"/>
                <a:gd name="T98" fmla="*/ 3309 w 4863"/>
                <a:gd name="T99" fmla="*/ 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63" h="3240">
                  <a:moveTo>
                    <a:pt x="3309" y="0"/>
                  </a:moveTo>
                  <a:lnTo>
                    <a:pt x="0" y="0"/>
                  </a:lnTo>
                  <a:lnTo>
                    <a:pt x="0" y="3240"/>
                  </a:lnTo>
                  <a:lnTo>
                    <a:pt x="4276" y="3240"/>
                  </a:lnTo>
                  <a:lnTo>
                    <a:pt x="4276" y="3240"/>
                  </a:lnTo>
                  <a:lnTo>
                    <a:pt x="4327" y="3176"/>
                  </a:lnTo>
                  <a:lnTo>
                    <a:pt x="4374" y="3116"/>
                  </a:lnTo>
                  <a:lnTo>
                    <a:pt x="4417" y="3060"/>
                  </a:lnTo>
                  <a:lnTo>
                    <a:pt x="4455" y="3006"/>
                  </a:lnTo>
                  <a:lnTo>
                    <a:pt x="4490" y="2953"/>
                  </a:lnTo>
                  <a:lnTo>
                    <a:pt x="4524" y="2903"/>
                  </a:lnTo>
                  <a:lnTo>
                    <a:pt x="4554" y="2851"/>
                  </a:lnTo>
                  <a:lnTo>
                    <a:pt x="4585" y="2799"/>
                  </a:lnTo>
                  <a:lnTo>
                    <a:pt x="4614" y="2747"/>
                  </a:lnTo>
                  <a:lnTo>
                    <a:pt x="4645" y="2692"/>
                  </a:lnTo>
                  <a:lnTo>
                    <a:pt x="4707" y="2576"/>
                  </a:lnTo>
                  <a:lnTo>
                    <a:pt x="4778" y="2445"/>
                  </a:lnTo>
                  <a:lnTo>
                    <a:pt x="4818" y="2372"/>
                  </a:lnTo>
                  <a:lnTo>
                    <a:pt x="4863" y="2293"/>
                  </a:lnTo>
                  <a:lnTo>
                    <a:pt x="4863" y="2293"/>
                  </a:lnTo>
                  <a:lnTo>
                    <a:pt x="4789" y="2239"/>
                  </a:lnTo>
                  <a:lnTo>
                    <a:pt x="4719" y="2184"/>
                  </a:lnTo>
                  <a:lnTo>
                    <a:pt x="4652" y="2127"/>
                  </a:lnTo>
                  <a:lnTo>
                    <a:pt x="4585" y="2069"/>
                  </a:lnTo>
                  <a:lnTo>
                    <a:pt x="4522" y="2010"/>
                  </a:lnTo>
                  <a:lnTo>
                    <a:pt x="4461" y="1951"/>
                  </a:lnTo>
                  <a:lnTo>
                    <a:pt x="4401" y="1889"/>
                  </a:lnTo>
                  <a:lnTo>
                    <a:pt x="4343" y="1827"/>
                  </a:lnTo>
                  <a:lnTo>
                    <a:pt x="4288" y="1763"/>
                  </a:lnTo>
                  <a:lnTo>
                    <a:pt x="4234" y="1699"/>
                  </a:lnTo>
                  <a:lnTo>
                    <a:pt x="4182" y="1632"/>
                  </a:lnTo>
                  <a:lnTo>
                    <a:pt x="4131" y="1565"/>
                  </a:lnTo>
                  <a:lnTo>
                    <a:pt x="4081" y="1497"/>
                  </a:lnTo>
                  <a:lnTo>
                    <a:pt x="4034" y="1428"/>
                  </a:lnTo>
                  <a:lnTo>
                    <a:pt x="3986" y="1358"/>
                  </a:lnTo>
                  <a:lnTo>
                    <a:pt x="3941" y="1286"/>
                  </a:lnTo>
                  <a:lnTo>
                    <a:pt x="3897" y="1214"/>
                  </a:lnTo>
                  <a:lnTo>
                    <a:pt x="3854" y="1140"/>
                  </a:lnTo>
                  <a:lnTo>
                    <a:pt x="3811" y="1065"/>
                  </a:lnTo>
                  <a:lnTo>
                    <a:pt x="3771" y="989"/>
                  </a:lnTo>
                  <a:lnTo>
                    <a:pt x="3730" y="912"/>
                  </a:lnTo>
                  <a:lnTo>
                    <a:pt x="3689" y="835"/>
                  </a:lnTo>
                  <a:lnTo>
                    <a:pt x="3650" y="755"/>
                  </a:lnTo>
                  <a:lnTo>
                    <a:pt x="3611" y="675"/>
                  </a:lnTo>
                  <a:lnTo>
                    <a:pt x="3573" y="594"/>
                  </a:lnTo>
                  <a:lnTo>
                    <a:pt x="3535" y="512"/>
                  </a:lnTo>
                  <a:lnTo>
                    <a:pt x="3460" y="345"/>
                  </a:lnTo>
                  <a:lnTo>
                    <a:pt x="3385" y="174"/>
                  </a:lnTo>
                  <a:lnTo>
                    <a:pt x="3309" y="0"/>
                  </a:lnTo>
                  <a:lnTo>
                    <a:pt x="3309" y="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8" name="Freeform 6"/>
            <p:cNvSpPr>
              <a:spLocks/>
            </p:cNvSpPr>
            <p:nvPr userDrawn="1"/>
          </p:nvSpPr>
          <p:spPr bwMode="auto">
            <a:xfrm flipH="1">
              <a:off x="-1" y="2641600"/>
              <a:ext cx="1453361" cy="1671638"/>
            </a:xfrm>
            <a:custGeom>
              <a:avLst/>
              <a:gdLst>
                <a:gd name="T0" fmla="*/ 919 w 919"/>
                <a:gd name="T1" fmla="*/ 0 h 1053"/>
                <a:gd name="T2" fmla="*/ 919 w 919"/>
                <a:gd name="T3" fmla="*/ 0 h 1053"/>
                <a:gd name="T4" fmla="*/ 858 w 919"/>
                <a:gd name="T5" fmla="*/ 29 h 1053"/>
                <a:gd name="T6" fmla="*/ 798 w 919"/>
                <a:gd name="T7" fmla="*/ 62 h 1053"/>
                <a:gd name="T8" fmla="*/ 738 w 919"/>
                <a:gd name="T9" fmla="*/ 97 h 1053"/>
                <a:gd name="T10" fmla="*/ 678 w 919"/>
                <a:gd name="T11" fmla="*/ 133 h 1053"/>
                <a:gd name="T12" fmla="*/ 620 w 919"/>
                <a:gd name="T13" fmla="*/ 171 h 1053"/>
                <a:gd name="T14" fmla="*/ 561 w 919"/>
                <a:gd name="T15" fmla="*/ 210 h 1053"/>
                <a:gd name="T16" fmla="*/ 502 w 919"/>
                <a:gd name="T17" fmla="*/ 251 h 1053"/>
                <a:gd name="T18" fmla="*/ 445 w 919"/>
                <a:gd name="T19" fmla="*/ 294 h 1053"/>
                <a:gd name="T20" fmla="*/ 331 w 919"/>
                <a:gd name="T21" fmla="*/ 378 h 1053"/>
                <a:gd name="T22" fmla="*/ 219 w 919"/>
                <a:gd name="T23" fmla="*/ 465 h 1053"/>
                <a:gd name="T24" fmla="*/ 108 w 919"/>
                <a:gd name="T25" fmla="*/ 549 h 1053"/>
                <a:gd name="T26" fmla="*/ 53 w 919"/>
                <a:gd name="T27" fmla="*/ 589 h 1053"/>
                <a:gd name="T28" fmla="*/ 0 w 919"/>
                <a:gd name="T29" fmla="*/ 629 h 1053"/>
                <a:gd name="T30" fmla="*/ 0 w 919"/>
                <a:gd name="T31" fmla="*/ 629 h 1053"/>
                <a:gd name="T32" fmla="*/ 0 w 919"/>
                <a:gd name="T33" fmla="*/ 629 h 1053"/>
                <a:gd name="T34" fmla="*/ 53 w 919"/>
                <a:gd name="T35" fmla="*/ 667 h 1053"/>
                <a:gd name="T36" fmla="*/ 107 w 919"/>
                <a:gd name="T37" fmla="*/ 704 h 1053"/>
                <a:gd name="T38" fmla="*/ 161 w 919"/>
                <a:gd name="T39" fmla="*/ 739 h 1053"/>
                <a:gd name="T40" fmla="*/ 217 w 919"/>
                <a:gd name="T41" fmla="*/ 774 h 1053"/>
                <a:gd name="T42" fmla="*/ 273 w 919"/>
                <a:gd name="T43" fmla="*/ 808 h 1053"/>
                <a:gd name="T44" fmla="*/ 330 w 919"/>
                <a:gd name="T45" fmla="*/ 839 h 1053"/>
                <a:gd name="T46" fmla="*/ 386 w 919"/>
                <a:gd name="T47" fmla="*/ 870 h 1053"/>
                <a:gd name="T48" fmla="*/ 444 w 919"/>
                <a:gd name="T49" fmla="*/ 899 h 1053"/>
                <a:gd name="T50" fmla="*/ 502 w 919"/>
                <a:gd name="T51" fmla="*/ 926 h 1053"/>
                <a:gd name="T52" fmla="*/ 561 w 919"/>
                <a:gd name="T53" fmla="*/ 951 h 1053"/>
                <a:gd name="T54" fmla="*/ 620 w 919"/>
                <a:gd name="T55" fmla="*/ 973 h 1053"/>
                <a:gd name="T56" fmla="*/ 678 w 919"/>
                <a:gd name="T57" fmla="*/ 994 h 1053"/>
                <a:gd name="T58" fmla="*/ 738 w 919"/>
                <a:gd name="T59" fmla="*/ 1012 h 1053"/>
                <a:gd name="T60" fmla="*/ 798 w 919"/>
                <a:gd name="T61" fmla="*/ 1028 h 1053"/>
                <a:gd name="T62" fmla="*/ 858 w 919"/>
                <a:gd name="T63" fmla="*/ 1042 h 1053"/>
                <a:gd name="T64" fmla="*/ 889 w 919"/>
                <a:gd name="T65" fmla="*/ 1048 h 1053"/>
                <a:gd name="T66" fmla="*/ 919 w 919"/>
                <a:gd name="T67" fmla="*/ 1053 h 1053"/>
                <a:gd name="T68" fmla="*/ 919 w 919"/>
                <a:gd name="T69" fmla="*/ 0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9" h="1053">
                  <a:moveTo>
                    <a:pt x="919" y="0"/>
                  </a:moveTo>
                  <a:lnTo>
                    <a:pt x="919" y="0"/>
                  </a:lnTo>
                  <a:lnTo>
                    <a:pt x="858" y="29"/>
                  </a:lnTo>
                  <a:lnTo>
                    <a:pt x="798" y="62"/>
                  </a:lnTo>
                  <a:lnTo>
                    <a:pt x="738" y="97"/>
                  </a:lnTo>
                  <a:lnTo>
                    <a:pt x="678" y="133"/>
                  </a:lnTo>
                  <a:lnTo>
                    <a:pt x="620" y="171"/>
                  </a:lnTo>
                  <a:lnTo>
                    <a:pt x="561" y="210"/>
                  </a:lnTo>
                  <a:lnTo>
                    <a:pt x="502" y="251"/>
                  </a:lnTo>
                  <a:lnTo>
                    <a:pt x="445" y="294"/>
                  </a:lnTo>
                  <a:lnTo>
                    <a:pt x="331" y="378"/>
                  </a:lnTo>
                  <a:lnTo>
                    <a:pt x="219" y="465"/>
                  </a:lnTo>
                  <a:lnTo>
                    <a:pt x="108" y="549"/>
                  </a:lnTo>
                  <a:lnTo>
                    <a:pt x="53" y="589"/>
                  </a:lnTo>
                  <a:lnTo>
                    <a:pt x="0" y="629"/>
                  </a:lnTo>
                  <a:lnTo>
                    <a:pt x="0" y="629"/>
                  </a:lnTo>
                  <a:lnTo>
                    <a:pt x="0" y="629"/>
                  </a:lnTo>
                  <a:lnTo>
                    <a:pt x="53" y="667"/>
                  </a:lnTo>
                  <a:lnTo>
                    <a:pt x="107" y="704"/>
                  </a:lnTo>
                  <a:lnTo>
                    <a:pt x="161" y="739"/>
                  </a:lnTo>
                  <a:lnTo>
                    <a:pt x="217" y="774"/>
                  </a:lnTo>
                  <a:lnTo>
                    <a:pt x="273" y="808"/>
                  </a:lnTo>
                  <a:lnTo>
                    <a:pt x="330" y="839"/>
                  </a:lnTo>
                  <a:lnTo>
                    <a:pt x="386" y="870"/>
                  </a:lnTo>
                  <a:lnTo>
                    <a:pt x="444" y="899"/>
                  </a:lnTo>
                  <a:lnTo>
                    <a:pt x="502" y="926"/>
                  </a:lnTo>
                  <a:lnTo>
                    <a:pt x="561" y="951"/>
                  </a:lnTo>
                  <a:lnTo>
                    <a:pt x="620" y="973"/>
                  </a:lnTo>
                  <a:lnTo>
                    <a:pt x="678" y="994"/>
                  </a:lnTo>
                  <a:lnTo>
                    <a:pt x="738" y="1012"/>
                  </a:lnTo>
                  <a:lnTo>
                    <a:pt x="798" y="1028"/>
                  </a:lnTo>
                  <a:lnTo>
                    <a:pt x="858" y="1042"/>
                  </a:lnTo>
                  <a:lnTo>
                    <a:pt x="889" y="1048"/>
                  </a:lnTo>
                  <a:lnTo>
                    <a:pt x="919" y="1053"/>
                  </a:lnTo>
                  <a:lnTo>
                    <a:pt x="919" y="0"/>
                  </a:lnTo>
                  <a:close/>
                </a:path>
              </a:pathLst>
            </a:custGeom>
            <a:solidFill>
              <a:srgbClr val="9BA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AutoShape 3"/>
            <p:cNvSpPr>
              <a:spLocks noChangeAspect="1" noChangeArrowheads="1" noTextEdit="1"/>
            </p:cNvSpPr>
            <p:nvPr userDrawn="1"/>
          </p:nvSpPr>
          <p:spPr bwMode="auto">
            <a:xfrm flipH="1">
              <a:off x="-1" y="0"/>
              <a:ext cx="9143999"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7" name="Freeform 5"/>
            <p:cNvSpPr>
              <a:spLocks/>
            </p:cNvSpPr>
            <p:nvPr userDrawn="1"/>
          </p:nvSpPr>
          <p:spPr bwMode="auto">
            <a:xfrm flipH="1">
              <a:off x="-1" y="3640138"/>
              <a:ext cx="2425959" cy="1503363"/>
            </a:xfrm>
            <a:custGeom>
              <a:avLst/>
              <a:gdLst>
                <a:gd name="T0" fmla="*/ 1534 w 1534"/>
                <a:gd name="T1" fmla="*/ 947 h 947"/>
                <a:gd name="T2" fmla="*/ 1534 w 1534"/>
                <a:gd name="T3" fmla="*/ 491 h 947"/>
                <a:gd name="T4" fmla="*/ 1534 w 1534"/>
                <a:gd name="T5" fmla="*/ 491 h 947"/>
                <a:gd name="T6" fmla="*/ 1297 w 1534"/>
                <a:gd name="T7" fmla="*/ 382 h 947"/>
                <a:gd name="T8" fmla="*/ 1181 w 1534"/>
                <a:gd name="T9" fmla="*/ 327 h 947"/>
                <a:gd name="T10" fmla="*/ 1123 w 1534"/>
                <a:gd name="T11" fmla="*/ 299 h 947"/>
                <a:gd name="T12" fmla="*/ 1065 w 1534"/>
                <a:gd name="T13" fmla="*/ 270 h 947"/>
                <a:gd name="T14" fmla="*/ 1008 w 1534"/>
                <a:gd name="T15" fmla="*/ 241 h 947"/>
                <a:gd name="T16" fmla="*/ 950 w 1534"/>
                <a:gd name="T17" fmla="*/ 210 h 947"/>
                <a:gd name="T18" fmla="*/ 894 w 1534"/>
                <a:gd name="T19" fmla="*/ 179 h 947"/>
                <a:gd name="T20" fmla="*/ 837 w 1534"/>
                <a:gd name="T21" fmla="*/ 146 h 947"/>
                <a:gd name="T22" fmla="*/ 781 w 1534"/>
                <a:gd name="T23" fmla="*/ 111 h 947"/>
                <a:gd name="T24" fmla="*/ 725 w 1534"/>
                <a:gd name="T25" fmla="*/ 76 h 947"/>
                <a:gd name="T26" fmla="*/ 670 w 1534"/>
                <a:gd name="T27" fmla="*/ 39 h 947"/>
                <a:gd name="T28" fmla="*/ 615 w 1534"/>
                <a:gd name="T29" fmla="*/ 0 h 947"/>
                <a:gd name="T30" fmla="*/ 615 w 1534"/>
                <a:gd name="T31" fmla="*/ 0 h 947"/>
                <a:gd name="T32" fmla="*/ 572 w 1534"/>
                <a:gd name="T33" fmla="*/ 70 h 947"/>
                <a:gd name="T34" fmla="*/ 530 w 1534"/>
                <a:gd name="T35" fmla="*/ 137 h 947"/>
                <a:gd name="T36" fmla="*/ 488 w 1534"/>
                <a:gd name="T37" fmla="*/ 202 h 947"/>
                <a:gd name="T38" fmla="*/ 446 w 1534"/>
                <a:gd name="T39" fmla="*/ 265 h 947"/>
                <a:gd name="T40" fmla="*/ 365 w 1534"/>
                <a:gd name="T41" fmla="*/ 386 h 947"/>
                <a:gd name="T42" fmla="*/ 285 w 1534"/>
                <a:gd name="T43" fmla="*/ 502 h 947"/>
                <a:gd name="T44" fmla="*/ 208 w 1534"/>
                <a:gd name="T45" fmla="*/ 614 h 947"/>
                <a:gd name="T46" fmla="*/ 171 w 1534"/>
                <a:gd name="T47" fmla="*/ 669 h 947"/>
                <a:gd name="T48" fmla="*/ 135 w 1534"/>
                <a:gd name="T49" fmla="*/ 724 h 947"/>
                <a:gd name="T50" fmla="*/ 100 w 1534"/>
                <a:gd name="T51" fmla="*/ 779 h 947"/>
                <a:gd name="T52" fmla="*/ 66 w 1534"/>
                <a:gd name="T53" fmla="*/ 835 h 947"/>
                <a:gd name="T54" fmla="*/ 32 w 1534"/>
                <a:gd name="T55" fmla="*/ 890 h 947"/>
                <a:gd name="T56" fmla="*/ 0 w 1534"/>
                <a:gd name="T57" fmla="*/ 947 h 947"/>
                <a:gd name="T58" fmla="*/ 1534 w 1534"/>
                <a:gd name="T59"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34" h="947">
                  <a:moveTo>
                    <a:pt x="1534" y="947"/>
                  </a:moveTo>
                  <a:lnTo>
                    <a:pt x="1534" y="491"/>
                  </a:lnTo>
                  <a:lnTo>
                    <a:pt x="1534" y="491"/>
                  </a:lnTo>
                  <a:lnTo>
                    <a:pt x="1297" y="382"/>
                  </a:lnTo>
                  <a:lnTo>
                    <a:pt x="1181" y="327"/>
                  </a:lnTo>
                  <a:lnTo>
                    <a:pt x="1123" y="299"/>
                  </a:lnTo>
                  <a:lnTo>
                    <a:pt x="1065" y="270"/>
                  </a:lnTo>
                  <a:lnTo>
                    <a:pt x="1008" y="241"/>
                  </a:lnTo>
                  <a:lnTo>
                    <a:pt x="950" y="210"/>
                  </a:lnTo>
                  <a:lnTo>
                    <a:pt x="894" y="179"/>
                  </a:lnTo>
                  <a:lnTo>
                    <a:pt x="837" y="146"/>
                  </a:lnTo>
                  <a:lnTo>
                    <a:pt x="781" y="111"/>
                  </a:lnTo>
                  <a:lnTo>
                    <a:pt x="725" y="76"/>
                  </a:lnTo>
                  <a:lnTo>
                    <a:pt x="670" y="39"/>
                  </a:lnTo>
                  <a:lnTo>
                    <a:pt x="615" y="0"/>
                  </a:lnTo>
                  <a:lnTo>
                    <a:pt x="615" y="0"/>
                  </a:lnTo>
                  <a:lnTo>
                    <a:pt x="572" y="70"/>
                  </a:lnTo>
                  <a:lnTo>
                    <a:pt x="530" y="137"/>
                  </a:lnTo>
                  <a:lnTo>
                    <a:pt x="488" y="202"/>
                  </a:lnTo>
                  <a:lnTo>
                    <a:pt x="446" y="265"/>
                  </a:lnTo>
                  <a:lnTo>
                    <a:pt x="365" y="386"/>
                  </a:lnTo>
                  <a:lnTo>
                    <a:pt x="285" y="502"/>
                  </a:lnTo>
                  <a:lnTo>
                    <a:pt x="208" y="614"/>
                  </a:lnTo>
                  <a:lnTo>
                    <a:pt x="171" y="669"/>
                  </a:lnTo>
                  <a:lnTo>
                    <a:pt x="135" y="724"/>
                  </a:lnTo>
                  <a:lnTo>
                    <a:pt x="100" y="779"/>
                  </a:lnTo>
                  <a:lnTo>
                    <a:pt x="66" y="835"/>
                  </a:lnTo>
                  <a:lnTo>
                    <a:pt x="32" y="890"/>
                  </a:lnTo>
                  <a:lnTo>
                    <a:pt x="0" y="947"/>
                  </a:lnTo>
                  <a:lnTo>
                    <a:pt x="1534" y="947"/>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9" name="Freeform 7"/>
            <p:cNvSpPr>
              <a:spLocks/>
            </p:cNvSpPr>
            <p:nvPr userDrawn="1"/>
          </p:nvSpPr>
          <p:spPr bwMode="auto">
            <a:xfrm flipH="1">
              <a:off x="624676" y="0"/>
              <a:ext cx="2546150" cy="3640138"/>
            </a:xfrm>
            <a:custGeom>
              <a:avLst/>
              <a:gdLst>
                <a:gd name="T0" fmla="*/ 47 w 1610"/>
                <a:gd name="T1" fmla="*/ 0 h 2293"/>
                <a:gd name="T2" fmla="*/ 28 w 1610"/>
                <a:gd name="T3" fmla="*/ 79 h 2293"/>
                <a:gd name="T4" fmla="*/ 13 w 1610"/>
                <a:gd name="T5" fmla="*/ 158 h 2293"/>
                <a:gd name="T6" fmla="*/ 5 w 1610"/>
                <a:gd name="T7" fmla="*/ 236 h 2293"/>
                <a:gd name="T8" fmla="*/ 0 w 1610"/>
                <a:gd name="T9" fmla="*/ 315 h 2293"/>
                <a:gd name="T10" fmla="*/ 2 w 1610"/>
                <a:gd name="T11" fmla="*/ 394 h 2293"/>
                <a:gd name="T12" fmla="*/ 7 w 1610"/>
                <a:gd name="T13" fmla="*/ 473 h 2293"/>
                <a:gd name="T14" fmla="*/ 16 w 1610"/>
                <a:gd name="T15" fmla="*/ 551 h 2293"/>
                <a:gd name="T16" fmla="*/ 28 w 1610"/>
                <a:gd name="T17" fmla="*/ 630 h 2293"/>
                <a:gd name="T18" fmla="*/ 43 w 1610"/>
                <a:gd name="T19" fmla="*/ 708 h 2293"/>
                <a:gd name="T20" fmla="*/ 81 w 1610"/>
                <a:gd name="T21" fmla="*/ 862 h 2293"/>
                <a:gd name="T22" fmla="*/ 125 w 1610"/>
                <a:gd name="T23" fmla="*/ 1014 h 2293"/>
                <a:gd name="T24" fmla="*/ 196 w 1610"/>
                <a:gd name="T25" fmla="*/ 1236 h 2293"/>
                <a:gd name="T26" fmla="*/ 211 w 1610"/>
                <a:gd name="T27" fmla="*/ 1277 h 2293"/>
                <a:gd name="T28" fmla="*/ 243 w 1610"/>
                <a:gd name="T29" fmla="*/ 1358 h 2293"/>
                <a:gd name="T30" fmla="*/ 281 w 1610"/>
                <a:gd name="T31" fmla="*/ 1437 h 2293"/>
                <a:gd name="T32" fmla="*/ 323 w 1610"/>
                <a:gd name="T33" fmla="*/ 1514 h 2293"/>
                <a:gd name="T34" fmla="*/ 371 w 1610"/>
                <a:gd name="T35" fmla="*/ 1590 h 2293"/>
                <a:gd name="T36" fmla="*/ 422 w 1610"/>
                <a:gd name="T37" fmla="*/ 1662 h 2293"/>
                <a:gd name="T38" fmla="*/ 476 w 1610"/>
                <a:gd name="T39" fmla="*/ 1733 h 2293"/>
                <a:gd name="T40" fmla="*/ 534 w 1610"/>
                <a:gd name="T41" fmla="*/ 1801 h 2293"/>
                <a:gd name="T42" fmla="*/ 593 w 1610"/>
                <a:gd name="T43" fmla="*/ 1869 h 2293"/>
                <a:gd name="T44" fmla="*/ 655 w 1610"/>
                <a:gd name="T45" fmla="*/ 1933 h 2293"/>
                <a:gd name="T46" fmla="*/ 753 w 1610"/>
                <a:gd name="T47" fmla="*/ 2025 h 2293"/>
                <a:gd name="T48" fmla="*/ 885 w 1610"/>
                <a:gd name="T49" fmla="*/ 2139 h 2293"/>
                <a:gd name="T50" fmla="*/ 1019 w 1610"/>
                <a:gd name="T51" fmla="*/ 2244 h 2293"/>
                <a:gd name="T52" fmla="*/ 1086 w 1610"/>
                <a:gd name="T53" fmla="*/ 2293 h 2293"/>
                <a:gd name="T54" fmla="*/ 1112 w 1610"/>
                <a:gd name="T55" fmla="*/ 2266 h 2293"/>
                <a:gd name="T56" fmla="*/ 1163 w 1610"/>
                <a:gd name="T57" fmla="*/ 2210 h 2293"/>
                <a:gd name="T58" fmla="*/ 1211 w 1610"/>
                <a:gd name="T59" fmla="*/ 2151 h 2293"/>
                <a:gd name="T60" fmla="*/ 1255 w 1610"/>
                <a:gd name="T61" fmla="*/ 2090 h 2293"/>
                <a:gd name="T62" fmla="*/ 1296 w 1610"/>
                <a:gd name="T63" fmla="*/ 2027 h 2293"/>
                <a:gd name="T64" fmla="*/ 1334 w 1610"/>
                <a:gd name="T65" fmla="*/ 1963 h 2293"/>
                <a:gd name="T66" fmla="*/ 1369 w 1610"/>
                <a:gd name="T67" fmla="*/ 1898 h 2293"/>
                <a:gd name="T68" fmla="*/ 1402 w 1610"/>
                <a:gd name="T69" fmla="*/ 1830 h 2293"/>
                <a:gd name="T70" fmla="*/ 1431 w 1610"/>
                <a:gd name="T71" fmla="*/ 1762 h 2293"/>
                <a:gd name="T72" fmla="*/ 1458 w 1610"/>
                <a:gd name="T73" fmla="*/ 1692 h 2293"/>
                <a:gd name="T74" fmla="*/ 1482 w 1610"/>
                <a:gd name="T75" fmla="*/ 1620 h 2293"/>
                <a:gd name="T76" fmla="*/ 1515 w 1610"/>
                <a:gd name="T77" fmla="*/ 1511 h 2293"/>
                <a:gd name="T78" fmla="*/ 1549 w 1610"/>
                <a:gd name="T79" fmla="*/ 1362 h 2293"/>
                <a:gd name="T80" fmla="*/ 1575 w 1610"/>
                <a:gd name="T81" fmla="*/ 1211 h 2293"/>
                <a:gd name="T82" fmla="*/ 1593 w 1610"/>
                <a:gd name="T83" fmla="*/ 1058 h 2293"/>
                <a:gd name="T84" fmla="*/ 1604 w 1610"/>
                <a:gd name="T85" fmla="*/ 902 h 2293"/>
                <a:gd name="T86" fmla="*/ 1610 w 1610"/>
                <a:gd name="T87" fmla="*/ 747 h 2293"/>
                <a:gd name="T88" fmla="*/ 1609 w 1610"/>
                <a:gd name="T89" fmla="*/ 593 h 2293"/>
                <a:gd name="T90" fmla="*/ 1604 w 1610"/>
                <a:gd name="T91" fmla="*/ 440 h 2293"/>
                <a:gd name="T92" fmla="*/ 1595 w 1610"/>
                <a:gd name="T93" fmla="*/ 290 h 2293"/>
                <a:gd name="T94" fmla="*/ 1584 w 1610"/>
                <a:gd name="T95" fmla="*/ 143 h 2293"/>
                <a:gd name="T96" fmla="*/ 47 w 1610"/>
                <a:gd name="T97" fmla="*/ 0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10" h="2293">
                  <a:moveTo>
                    <a:pt x="47" y="0"/>
                  </a:moveTo>
                  <a:lnTo>
                    <a:pt x="47" y="0"/>
                  </a:lnTo>
                  <a:lnTo>
                    <a:pt x="37" y="39"/>
                  </a:lnTo>
                  <a:lnTo>
                    <a:pt x="28" y="79"/>
                  </a:lnTo>
                  <a:lnTo>
                    <a:pt x="20" y="118"/>
                  </a:lnTo>
                  <a:lnTo>
                    <a:pt x="13" y="158"/>
                  </a:lnTo>
                  <a:lnTo>
                    <a:pt x="8" y="197"/>
                  </a:lnTo>
                  <a:lnTo>
                    <a:pt x="5" y="236"/>
                  </a:lnTo>
                  <a:lnTo>
                    <a:pt x="3" y="276"/>
                  </a:lnTo>
                  <a:lnTo>
                    <a:pt x="0" y="315"/>
                  </a:lnTo>
                  <a:lnTo>
                    <a:pt x="0" y="354"/>
                  </a:lnTo>
                  <a:lnTo>
                    <a:pt x="2" y="394"/>
                  </a:lnTo>
                  <a:lnTo>
                    <a:pt x="4" y="433"/>
                  </a:lnTo>
                  <a:lnTo>
                    <a:pt x="7" y="473"/>
                  </a:lnTo>
                  <a:lnTo>
                    <a:pt x="11" y="512"/>
                  </a:lnTo>
                  <a:lnTo>
                    <a:pt x="16" y="551"/>
                  </a:lnTo>
                  <a:lnTo>
                    <a:pt x="22" y="591"/>
                  </a:lnTo>
                  <a:lnTo>
                    <a:pt x="28" y="630"/>
                  </a:lnTo>
                  <a:lnTo>
                    <a:pt x="36" y="668"/>
                  </a:lnTo>
                  <a:lnTo>
                    <a:pt x="43" y="708"/>
                  </a:lnTo>
                  <a:lnTo>
                    <a:pt x="60" y="785"/>
                  </a:lnTo>
                  <a:lnTo>
                    <a:pt x="81" y="862"/>
                  </a:lnTo>
                  <a:lnTo>
                    <a:pt x="102" y="938"/>
                  </a:lnTo>
                  <a:lnTo>
                    <a:pt x="125" y="1014"/>
                  </a:lnTo>
                  <a:lnTo>
                    <a:pt x="148" y="1089"/>
                  </a:lnTo>
                  <a:lnTo>
                    <a:pt x="196" y="1236"/>
                  </a:lnTo>
                  <a:lnTo>
                    <a:pt x="196" y="1236"/>
                  </a:lnTo>
                  <a:lnTo>
                    <a:pt x="211" y="1277"/>
                  </a:lnTo>
                  <a:lnTo>
                    <a:pt x="225" y="1319"/>
                  </a:lnTo>
                  <a:lnTo>
                    <a:pt x="243" y="1358"/>
                  </a:lnTo>
                  <a:lnTo>
                    <a:pt x="261" y="1398"/>
                  </a:lnTo>
                  <a:lnTo>
                    <a:pt x="281" y="1437"/>
                  </a:lnTo>
                  <a:lnTo>
                    <a:pt x="301" y="1476"/>
                  </a:lnTo>
                  <a:lnTo>
                    <a:pt x="323" y="1514"/>
                  </a:lnTo>
                  <a:lnTo>
                    <a:pt x="346" y="1551"/>
                  </a:lnTo>
                  <a:lnTo>
                    <a:pt x="371" y="1590"/>
                  </a:lnTo>
                  <a:lnTo>
                    <a:pt x="396" y="1626"/>
                  </a:lnTo>
                  <a:lnTo>
                    <a:pt x="422" y="1662"/>
                  </a:lnTo>
                  <a:lnTo>
                    <a:pt x="448" y="1698"/>
                  </a:lnTo>
                  <a:lnTo>
                    <a:pt x="476" y="1733"/>
                  </a:lnTo>
                  <a:lnTo>
                    <a:pt x="504" y="1767"/>
                  </a:lnTo>
                  <a:lnTo>
                    <a:pt x="534" y="1801"/>
                  </a:lnTo>
                  <a:lnTo>
                    <a:pt x="563" y="1835"/>
                  </a:lnTo>
                  <a:lnTo>
                    <a:pt x="593" y="1869"/>
                  </a:lnTo>
                  <a:lnTo>
                    <a:pt x="624" y="1900"/>
                  </a:lnTo>
                  <a:lnTo>
                    <a:pt x="655" y="1933"/>
                  </a:lnTo>
                  <a:lnTo>
                    <a:pt x="688" y="1963"/>
                  </a:lnTo>
                  <a:lnTo>
                    <a:pt x="753" y="2025"/>
                  </a:lnTo>
                  <a:lnTo>
                    <a:pt x="818" y="2084"/>
                  </a:lnTo>
                  <a:lnTo>
                    <a:pt x="885" y="2139"/>
                  </a:lnTo>
                  <a:lnTo>
                    <a:pt x="952" y="2193"/>
                  </a:lnTo>
                  <a:lnTo>
                    <a:pt x="1019" y="2244"/>
                  </a:lnTo>
                  <a:lnTo>
                    <a:pt x="1086" y="2293"/>
                  </a:lnTo>
                  <a:lnTo>
                    <a:pt x="1086" y="2293"/>
                  </a:lnTo>
                  <a:lnTo>
                    <a:pt x="1086" y="2293"/>
                  </a:lnTo>
                  <a:lnTo>
                    <a:pt x="1112" y="2266"/>
                  </a:lnTo>
                  <a:lnTo>
                    <a:pt x="1138" y="2238"/>
                  </a:lnTo>
                  <a:lnTo>
                    <a:pt x="1163" y="2210"/>
                  </a:lnTo>
                  <a:lnTo>
                    <a:pt x="1187" y="2180"/>
                  </a:lnTo>
                  <a:lnTo>
                    <a:pt x="1211" y="2151"/>
                  </a:lnTo>
                  <a:lnTo>
                    <a:pt x="1234" y="2121"/>
                  </a:lnTo>
                  <a:lnTo>
                    <a:pt x="1255" y="2090"/>
                  </a:lnTo>
                  <a:lnTo>
                    <a:pt x="1275" y="2059"/>
                  </a:lnTo>
                  <a:lnTo>
                    <a:pt x="1296" y="2027"/>
                  </a:lnTo>
                  <a:lnTo>
                    <a:pt x="1316" y="1996"/>
                  </a:lnTo>
                  <a:lnTo>
                    <a:pt x="1334" y="1963"/>
                  </a:lnTo>
                  <a:lnTo>
                    <a:pt x="1352" y="1931"/>
                  </a:lnTo>
                  <a:lnTo>
                    <a:pt x="1369" y="1898"/>
                  </a:lnTo>
                  <a:lnTo>
                    <a:pt x="1386" y="1864"/>
                  </a:lnTo>
                  <a:lnTo>
                    <a:pt x="1402" y="1830"/>
                  </a:lnTo>
                  <a:lnTo>
                    <a:pt x="1417" y="1797"/>
                  </a:lnTo>
                  <a:lnTo>
                    <a:pt x="1431" y="1762"/>
                  </a:lnTo>
                  <a:lnTo>
                    <a:pt x="1445" y="1727"/>
                  </a:lnTo>
                  <a:lnTo>
                    <a:pt x="1458" y="1692"/>
                  </a:lnTo>
                  <a:lnTo>
                    <a:pt x="1471" y="1656"/>
                  </a:lnTo>
                  <a:lnTo>
                    <a:pt x="1482" y="1620"/>
                  </a:lnTo>
                  <a:lnTo>
                    <a:pt x="1493" y="1584"/>
                  </a:lnTo>
                  <a:lnTo>
                    <a:pt x="1515" y="1511"/>
                  </a:lnTo>
                  <a:lnTo>
                    <a:pt x="1533" y="1438"/>
                  </a:lnTo>
                  <a:lnTo>
                    <a:pt x="1549" y="1362"/>
                  </a:lnTo>
                  <a:lnTo>
                    <a:pt x="1563" y="1287"/>
                  </a:lnTo>
                  <a:lnTo>
                    <a:pt x="1575" y="1211"/>
                  </a:lnTo>
                  <a:lnTo>
                    <a:pt x="1585" y="1134"/>
                  </a:lnTo>
                  <a:lnTo>
                    <a:pt x="1593" y="1058"/>
                  </a:lnTo>
                  <a:lnTo>
                    <a:pt x="1600" y="980"/>
                  </a:lnTo>
                  <a:lnTo>
                    <a:pt x="1604" y="902"/>
                  </a:lnTo>
                  <a:lnTo>
                    <a:pt x="1607" y="825"/>
                  </a:lnTo>
                  <a:lnTo>
                    <a:pt x="1610" y="747"/>
                  </a:lnTo>
                  <a:lnTo>
                    <a:pt x="1610" y="671"/>
                  </a:lnTo>
                  <a:lnTo>
                    <a:pt x="1609" y="593"/>
                  </a:lnTo>
                  <a:lnTo>
                    <a:pt x="1607" y="516"/>
                  </a:lnTo>
                  <a:lnTo>
                    <a:pt x="1604" y="440"/>
                  </a:lnTo>
                  <a:lnTo>
                    <a:pt x="1600" y="365"/>
                  </a:lnTo>
                  <a:lnTo>
                    <a:pt x="1595" y="290"/>
                  </a:lnTo>
                  <a:lnTo>
                    <a:pt x="1589" y="216"/>
                  </a:lnTo>
                  <a:lnTo>
                    <a:pt x="1584" y="143"/>
                  </a:lnTo>
                  <a:lnTo>
                    <a:pt x="1569" y="0"/>
                  </a:lnTo>
                  <a:lnTo>
                    <a:pt x="47" y="0"/>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1" name="Freeform 9"/>
            <p:cNvSpPr>
              <a:spLocks/>
            </p:cNvSpPr>
            <p:nvPr userDrawn="1"/>
          </p:nvSpPr>
          <p:spPr bwMode="auto">
            <a:xfrm flipH="1">
              <a:off x="-1" y="0"/>
              <a:ext cx="1453361" cy="3640138"/>
            </a:xfrm>
            <a:custGeom>
              <a:avLst/>
              <a:gdLst>
                <a:gd name="T0" fmla="*/ 919 w 919"/>
                <a:gd name="T1" fmla="*/ 1753 h 2293"/>
                <a:gd name="T2" fmla="*/ 919 w 919"/>
                <a:gd name="T3" fmla="*/ 0 h 2293"/>
                <a:gd name="T4" fmla="*/ 241 w 919"/>
                <a:gd name="T5" fmla="*/ 0 h 2293"/>
                <a:gd name="T6" fmla="*/ 241 w 919"/>
                <a:gd name="T7" fmla="*/ 0 h 2293"/>
                <a:gd name="T8" fmla="*/ 248 w 919"/>
                <a:gd name="T9" fmla="*/ 70 h 2293"/>
                <a:gd name="T10" fmla="*/ 255 w 919"/>
                <a:gd name="T11" fmla="*/ 141 h 2293"/>
                <a:gd name="T12" fmla="*/ 261 w 919"/>
                <a:gd name="T13" fmla="*/ 212 h 2293"/>
                <a:gd name="T14" fmla="*/ 264 w 919"/>
                <a:gd name="T15" fmla="*/ 282 h 2293"/>
                <a:gd name="T16" fmla="*/ 267 w 919"/>
                <a:gd name="T17" fmla="*/ 353 h 2293"/>
                <a:gd name="T18" fmla="*/ 271 w 919"/>
                <a:gd name="T19" fmla="*/ 424 h 2293"/>
                <a:gd name="T20" fmla="*/ 272 w 919"/>
                <a:gd name="T21" fmla="*/ 496 h 2293"/>
                <a:gd name="T22" fmla="*/ 273 w 919"/>
                <a:gd name="T23" fmla="*/ 567 h 2293"/>
                <a:gd name="T24" fmla="*/ 272 w 919"/>
                <a:gd name="T25" fmla="*/ 639 h 2293"/>
                <a:gd name="T26" fmla="*/ 271 w 919"/>
                <a:gd name="T27" fmla="*/ 710 h 2293"/>
                <a:gd name="T28" fmla="*/ 270 w 919"/>
                <a:gd name="T29" fmla="*/ 782 h 2293"/>
                <a:gd name="T30" fmla="*/ 266 w 919"/>
                <a:gd name="T31" fmla="*/ 854 h 2293"/>
                <a:gd name="T32" fmla="*/ 262 w 919"/>
                <a:gd name="T33" fmla="*/ 925 h 2293"/>
                <a:gd name="T34" fmla="*/ 257 w 919"/>
                <a:gd name="T35" fmla="*/ 997 h 2293"/>
                <a:gd name="T36" fmla="*/ 252 w 919"/>
                <a:gd name="T37" fmla="*/ 1069 h 2293"/>
                <a:gd name="T38" fmla="*/ 244 w 919"/>
                <a:gd name="T39" fmla="*/ 1141 h 2293"/>
                <a:gd name="T40" fmla="*/ 236 w 919"/>
                <a:gd name="T41" fmla="*/ 1213 h 2293"/>
                <a:gd name="T42" fmla="*/ 228 w 919"/>
                <a:gd name="T43" fmla="*/ 1285 h 2293"/>
                <a:gd name="T44" fmla="*/ 218 w 919"/>
                <a:gd name="T45" fmla="*/ 1357 h 2293"/>
                <a:gd name="T46" fmla="*/ 206 w 919"/>
                <a:gd name="T47" fmla="*/ 1429 h 2293"/>
                <a:gd name="T48" fmla="*/ 195 w 919"/>
                <a:gd name="T49" fmla="*/ 1502 h 2293"/>
                <a:gd name="T50" fmla="*/ 183 w 919"/>
                <a:gd name="T51" fmla="*/ 1574 h 2293"/>
                <a:gd name="T52" fmla="*/ 168 w 919"/>
                <a:gd name="T53" fmla="*/ 1646 h 2293"/>
                <a:gd name="T54" fmla="*/ 153 w 919"/>
                <a:gd name="T55" fmla="*/ 1718 h 2293"/>
                <a:gd name="T56" fmla="*/ 138 w 919"/>
                <a:gd name="T57" fmla="*/ 1790 h 2293"/>
                <a:gd name="T58" fmla="*/ 122 w 919"/>
                <a:gd name="T59" fmla="*/ 1862 h 2293"/>
                <a:gd name="T60" fmla="*/ 104 w 919"/>
                <a:gd name="T61" fmla="*/ 1934 h 2293"/>
                <a:gd name="T62" fmla="*/ 84 w 919"/>
                <a:gd name="T63" fmla="*/ 2006 h 2293"/>
                <a:gd name="T64" fmla="*/ 65 w 919"/>
                <a:gd name="T65" fmla="*/ 2078 h 2293"/>
                <a:gd name="T66" fmla="*/ 44 w 919"/>
                <a:gd name="T67" fmla="*/ 2150 h 2293"/>
                <a:gd name="T68" fmla="*/ 22 w 919"/>
                <a:gd name="T69" fmla="*/ 2221 h 2293"/>
                <a:gd name="T70" fmla="*/ 0 w 919"/>
                <a:gd name="T71" fmla="*/ 2293 h 2293"/>
                <a:gd name="T72" fmla="*/ 0 w 919"/>
                <a:gd name="T73" fmla="*/ 2293 h 2293"/>
                <a:gd name="T74" fmla="*/ 53 w 919"/>
                <a:gd name="T75" fmla="*/ 2255 h 2293"/>
                <a:gd name="T76" fmla="*/ 108 w 919"/>
                <a:gd name="T77" fmla="*/ 2216 h 2293"/>
                <a:gd name="T78" fmla="*/ 162 w 919"/>
                <a:gd name="T79" fmla="*/ 2179 h 2293"/>
                <a:gd name="T80" fmla="*/ 219 w 919"/>
                <a:gd name="T81" fmla="*/ 2142 h 2293"/>
                <a:gd name="T82" fmla="*/ 274 w 919"/>
                <a:gd name="T83" fmla="*/ 2106 h 2293"/>
                <a:gd name="T84" fmla="*/ 331 w 919"/>
                <a:gd name="T85" fmla="*/ 2071 h 2293"/>
                <a:gd name="T86" fmla="*/ 387 w 919"/>
                <a:gd name="T87" fmla="*/ 2036 h 2293"/>
                <a:gd name="T88" fmla="*/ 445 w 919"/>
                <a:gd name="T89" fmla="*/ 2001 h 2293"/>
                <a:gd name="T90" fmla="*/ 502 w 919"/>
                <a:gd name="T91" fmla="*/ 1969 h 2293"/>
                <a:gd name="T92" fmla="*/ 561 w 919"/>
                <a:gd name="T93" fmla="*/ 1935 h 2293"/>
                <a:gd name="T94" fmla="*/ 620 w 919"/>
                <a:gd name="T95" fmla="*/ 1904 h 2293"/>
                <a:gd name="T96" fmla="*/ 678 w 919"/>
                <a:gd name="T97" fmla="*/ 1872 h 2293"/>
                <a:gd name="T98" fmla="*/ 738 w 919"/>
                <a:gd name="T99" fmla="*/ 1842 h 2293"/>
                <a:gd name="T100" fmla="*/ 798 w 919"/>
                <a:gd name="T101" fmla="*/ 1811 h 2293"/>
                <a:gd name="T102" fmla="*/ 858 w 919"/>
                <a:gd name="T103" fmla="*/ 1782 h 2293"/>
                <a:gd name="T104" fmla="*/ 919 w 919"/>
                <a:gd name="T105" fmla="*/ 1753 h 2293"/>
                <a:gd name="T106" fmla="*/ 919 w 919"/>
                <a:gd name="T107" fmla="*/ 1753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9" h="2293">
                  <a:moveTo>
                    <a:pt x="919" y="1753"/>
                  </a:moveTo>
                  <a:lnTo>
                    <a:pt x="919" y="0"/>
                  </a:lnTo>
                  <a:lnTo>
                    <a:pt x="241" y="0"/>
                  </a:lnTo>
                  <a:lnTo>
                    <a:pt x="241" y="0"/>
                  </a:lnTo>
                  <a:lnTo>
                    <a:pt x="248" y="70"/>
                  </a:lnTo>
                  <a:lnTo>
                    <a:pt x="255" y="141"/>
                  </a:lnTo>
                  <a:lnTo>
                    <a:pt x="261" y="212"/>
                  </a:lnTo>
                  <a:lnTo>
                    <a:pt x="264" y="282"/>
                  </a:lnTo>
                  <a:lnTo>
                    <a:pt x="267" y="353"/>
                  </a:lnTo>
                  <a:lnTo>
                    <a:pt x="271" y="424"/>
                  </a:lnTo>
                  <a:lnTo>
                    <a:pt x="272" y="496"/>
                  </a:lnTo>
                  <a:lnTo>
                    <a:pt x="273" y="567"/>
                  </a:lnTo>
                  <a:lnTo>
                    <a:pt x="272" y="639"/>
                  </a:lnTo>
                  <a:lnTo>
                    <a:pt x="271" y="710"/>
                  </a:lnTo>
                  <a:lnTo>
                    <a:pt x="270" y="782"/>
                  </a:lnTo>
                  <a:lnTo>
                    <a:pt x="266" y="854"/>
                  </a:lnTo>
                  <a:lnTo>
                    <a:pt x="262" y="925"/>
                  </a:lnTo>
                  <a:lnTo>
                    <a:pt x="257" y="997"/>
                  </a:lnTo>
                  <a:lnTo>
                    <a:pt x="252" y="1069"/>
                  </a:lnTo>
                  <a:lnTo>
                    <a:pt x="244" y="1141"/>
                  </a:lnTo>
                  <a:lnTo>
                    <a:pt x="236" y="1213"/>
                  </a:lnTo>
                  <a:lnTo>
                    <a:pt x="228" y="1285"/>
                  </a:lnTo>
                  <a:lnTo>
                    <a:pt x="218" y="1357"/>
                  </a:lnTo>
                  <a:lnTo>
                    <a:pt x="206" y="1429"/>
                  </a:lnTo>
                  <a:lnTo>
                    <a:pt x="195" y="1502"/>
                  </a:lnTo>
                  <a:lnTo>
                    <a:pt x="183" y="1574"/>
                  </a:lnTo>
                  <a:lnTo>
                    <a:pt x="168" y="1646"/>
                  </a:lnTo>
                  <a:lnTo>
                    <a:pt x="153" y="1718"/>
                  </a:lnTo>
                  <a:lnTo>
                    <a:pt x="138" y="1790"/>
                  </a:lnTo>
                  <a:lnTo>
                    <a:pt x="122" y="1862"/>
                  </a:lnTo>
                  <a:lnTo>
                    <a:pt x="104" y="1934"/>
                  </a:lnTo>
                  <a:lnTo>
                    <a:pt x="84" y="2006"/>
                  </a:lnTo>
                  <a:lnTo>
                    <a:pt x="65" y="2078"/>
                  </a:lnTo>
                  <a:lnTo>
                    <a:pt x="44" y="2150"/>
                  </a:lnTo>
                  <a:lnTo>
                    <a:pt x="22" y="2221"/>
                  </a:lnTo>
                  <a:lnTo>
                    <a:pt x="0" y="2293"/>
                  </a:lnTo>
                  <a:lnTo>
                    <a:pt x="0" y="2293"/>
                  </a:lnTo>
                  <a:lnTo>
                    <a:pt x="53" y="2255"/>
                  </a:lnTo>
                  <a:lnTo>
                    <a:pt x="108" y="2216"/>
                  </a:lnTo>
                  <a:lnTo>
                    <a:pt x="162" y="2179"/>
                  </a:lnTo>
                  <a:lnTo>
                    <a:pt x="219" y="2142"/>
                  </a:lnTo>
                  <a:lnTo>
                    <a:pt x="274" y="2106"/>
                  </a:lnTo>
                  <a:lnTo>
                    <a:pt x="331" y="2071"/>
                  </a:lnTo>
                  <a:lnTo>
                    <a:pt x="387" y="2036"/>
                  </a:lnTo>
                  <a:lnTo>
                    <a:pt x="445" y="2001"/>
                  </a:lnTo>
                  <a:lnTo>
                    <a:pt x="502" y="1969"/>
                  </a:lnTo>
                  <a:lnTo>
                    <a:pt x="561" y="1935"/>
                  </a:lnTo>
                  <a:lnTo>
                    <a:pt x="620" y="1904"/>
                  </a:lnTo>
                  <a:lnTo>
                    <a:pt x="678" y="1872"/>
                  </a:lnTo>
                  <a:lnTo>
                    <a:pt x="738" y="1842"/>
                  </a:lnTo>
                  <a:lnTo>
                    <a:pt x="798" y="1811"/>
                  </a:lnTo>
                  <a:lnTo>
                    <a:pt x="858" y="1782"/>
                  </a:lnTo>
                  <a:lnTo>
                    <a:pt x="919" y="1753"/>
                  </a:lnTo>
                  <a:lnTo>
                    <a:pt x="919" y="1753"/>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2" name="Freeform 10"/>
            <p:cNvSpPr>
              <a:spLocks/>
            </p:cNvSpPr>
            <p:nvPr userDrawn="1"/>
          </p:nvSpPr>
          <p:spPr bwMode="auto">
            <a:xfrm flipH="1">
              <a:off x="-1" y="3640138"/>
              <a:ext cx="1453361" cy="857250"/>
            </a:xfrm>
            <a:custGeom>
              <a:avLst/>
              <a:gdLst>
                <a:gd name="T0" fmla="*/ 919 w 919"/>
                <a:gd name="T1" fmla="*/ 378 h 540"/>
                <a:gd name="T2" fmla="*/ 919 w 919"/>
                <a:gd name="T3" fmla="*/ 378 h 540"/>
                <a:gd name="T4" fmla="*/ 858 w 919"/>
                <a:gd name="T5" fmla="*/ 368 h 540"/>
                <a:gd name="T6" fmla="*/ 798 w 919"/>
                <a:gd name="T7" fmla="*/ 356 h 540"/>
                <a:gd name="T8" fmla="*/ 738 w 919"/>
                <a:gd name="T9" fmla="*/ 342 h 540"/>
                <a:gd name="T10" fmla="*/ 678 w 919"/>
                <a:gd name="T11" fmla="*/ 327 h 540"/>
                <a:gd name="T12" fmla="*/ 620 w 919"/>
                <a:gd name="T13" fmla="*/ 309 h 540"/>
                <a:gd name="T14" fmla="*/ 561 w 919"/>
                <a:gd name="T15" fmla="*/ 290 h 540"/>
                <a:gd name="T16" fmla="*/ 502 w 919"/>
                <a:gd name="T17" fmla="*/ 270 h 540"/>
                <a:gd name="T18" fmla="*/ 444 w 919"/>
                <a:gd name="T19" fmla="*/ 247 h 540"/>
                <a:gd name="T20" fmla="*/ 386 w 919"/>
                <a:gd name="T21" fmla="*/ 223 h 540"/>
                <a:gd name="T22" fmla="*/ 330 w 919"/>
                <a:gd name="T23" fmla="*/ 196 h 540"/>
                <a:gd name="T24" fmla="*/ 273 w 919"/>
                <a:gd name="T25" fmla="*/ 167 h 540"/>
                <a:gd name="T26" fmla="*/ 217 w 919"/>
                <a:gd name="T27" fmla="*/ 138 h 540"/>
                <a:gd name="T28" fmla="*/ 161 w 919"/>
                <a:gd name="T29" fmla="*/ 107 h 540"/>
                <a:gd name="T30" fmla="*/ 107 w 919"/>
                <a:gd name="T31" fmla="*/ 73 h 540"/>
                <a:gd name="T32" fmla="*/ 53 w 919"/>
                <a:gd name="T33" fmla="*/ 37 h 540"/>
                <a:gd name="T34" fmla="*/ 0 w 919"/>
                <a:gd name="T35" fmla="*/ 0 h 540"/>
                <a:gd name="T36" fmla="*/ 0 w 919"/>
                <a:gd name="T37" fmla="*/ 0 h 540"/>
                <a:gd name="T38" fmla="*/ 55 w 919"/>
                <a:gd name="T39" fmla="*/ 39 h 540"/>
                <a:gd name="T40" fmla="*/ 110 w 919"/>
                <a:gd name="T41" fmla="*/ 79 h 540"/>
                <a:gd name="T42" fmla="*/ 166 w 919"/>
                <a:gd name="T43" fmla="*/ 116 h 540"/>
                <a:gd name="T44" fmla="*/ 222 w 919"/>
                <a:gd name="T45" fmla="*/ 153 h 540"/>
                <a:gd name="T46" fmla="*/ 279 w 919"/>
                <a:gd name="T47" fmla="*/ 190 h 540"/>
                <a:gd name="T48" fmla="*/ 335 w 919"/>
                <a:gd name="T49" fmla="*/ 225 h 540"/>
                <a:gd name="T50" fmla="*/ 393 w 919"/>
                <a:gd name="T51" fmla="*/ 260 h 540"/>
                <a:gd name="T52" fmla="*/ 450 w 919"/>
                <a:gd name="T53" fmla="*/ 295 h 540"/>
                <a:gd name="T54" fmla="*/ 508 w 919"/>
                <a:gd name="T55" fmla="*/ 327 h 540"/>
                <a:gd name="T56" fmla="*/ 566 w 919"/>
                <a:gd name="T57" fmla="*/ 360 h 540"/>
                <a:gd name="T58" fmla="*/ 624 w 919"/>
                <a:gd name="T59" fmla="*/ 392 h 540"/>
                <a:gd name="T60" fmla="*/ 682 w 919"/>
                <a:gd name="T61" fmla="*/ 423 h 540"/>
                <a:gd name="T62" fmla="*/ 741 w 919"/>
                <a:gd name="T63" fmla="*/ 453 h 540"/>
                <a:gd name="T64" fmla="*/ 800 w 919"/>
                <a:gd name="T65" fmla="*/ 482 h 540"/>
                <a:gd name="T66" fmla="*/ 859 w 919"/>
                <a:gd name="T67" fmla="*/ 512 h 540"/>
                <a:gd name="T68" fmla="*/ 919 w 919"/>
                <a:gd name="T69" fmla="*/ 540 h 540"/>
                <a:gd name="T70" fmla="*/ 919 w 919"/>
                <a:gd name="T71" fmla="*/ 37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9" h="540">
                  <a:moveTo>
                    <a:pt x="919" y="378"/>
                  </a:moveTo>
                  <a:lnTo>
                    <a:pt x="919" y="378"/>
                  </a:lnTo>
                  <a:lnTo>
                    <a:pt x="858" y="368"/>
                  </a:lnTo>
                  <a:lnTo>
                    <a:pt x="798" y="356"/>
                  </a:lnTo>
                  <a:lnTo>
                    <a:pt x="738" y="342"/>
                  </a:lnTo>
                  <a:lnTo>
                    <a:pt x="678" y="327"/>
                  </a:lnTo>
                  <a:lnTo>
                    <a:pt x="620" y="309"/>
                  </a:lnTo>
                  <a:lnTo>
                    <a:pt x="561" y="290"/>
                  </a:lnTo>
                  <a:lnTo>
                    <a:pt x="502" y="270"/>
                  </a:lnTo>
                  <a:lnTo>
                    <a:pt x="444" y="247"/>
                  </a:lnTo>
                  <a:lnTo>
                    <a:pt x="386" y="223"/>
                  </a:lnTo>
                  <a:lnTo>
                    <a:pt x="330" y="196"/>
                  </a:lnTo>
                  <a:lnTo>
                    <a:pt x="273" y="167"/>
                  </a:lnTo>
                  <a:lnTo>
                    <a:pt x="217" y="138"/>
                  </a:lnTo>
                  <a:lnTo>
                    <a:pt x="161" y="107"/>
                  </a:lnTo>
                  <a:lnTo>
                    <a:pt x="107" y="73"/>
                  </a:lnTo>
                  <a:lnTo>
                    <a:pt x="53" y="37"/>
                  </a:lnTo>
                  <a:lnTo>
                    <a:pt x="0" y="0"/>
                  </a:lnTo>
                  <a:lnTo>
                    <a:pt x="0" y="0"/>
                  </a:lnTo>
                  <a:lnTo>
                    <a:pt x="55" y="39"/>
                  </a:lnTo>
                  <a:lnTo>
                    <a:pt x="110" y="79"/>
                  </a:lnTo>
                  <a:lnTo>
                    <a:pt x="166" y="116"/>
                  </a:lnTo>
                  <a:lnTo>
                    <a:pt x="222" y="153"/>
                  </a:lnTo>
                  <a:lnTo>
                    <a:pt x="279" y="190"/>
                  </a:lnTo>
                  <a:lnTo>
                    <a:pt x="335" y="225"/>
                  </a:lnTo>
                  <a:lnTo>
                    <a:pt x="393" y="260"/>
                  </a:lnTo>
                  <a:lnTo>
                    <a:pt x="450" y="295"/>
                  </a:lnTo>
                  <a:lnTo>
                    <a:pt x="508" y="327"/>
                  </a:lnTo>
                  <a:lnTo>
                    <a:pt x="566" y="360"/>
                  </a:lnTo>
                  <a:lnTo>
                    <a:pt x="624" y="392"/>
                  </a:lnTo>
                  <a:lnTo>
                    <a:pt x="682" y="423"/>
                  </a:lnTo>
                  <a:lnTo>
                    <a:pt x="741" y="453"/>
                  </a:lnTo>
                  <a:lnTo>
                    <a:pt x="800" y="482"/>
                  </a:lnTo>
                  <a:lnTo>
                    <a:pt x="859" y="512"/>
                  </a:lnTo>
                  <a:lnTo>
                    <a:pt x="919" y="540"/>
                  </a:lnTo>
                  <a:lnTo>
                    <a:pt x="919" y="378"/>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3" name="Freeform 11"/>
            <p:cNvSpPr>
              <a:spLocks/>
            </p:cNvSpPr>
            <p:nvPr userDrawn="1"/>
          </p:nvSpPr>
          <p:spPr bwMode="auto">
            <a:xfrm flipH="1">
              <a:off x="1453360" y="0"/>
              <a:ext cx="2913048" cy="3640138"/>
            </a:xfrm>
            <a:custGeom>
              <a:avLst/>
              <a:gdLst>
                <a:gd name="T0" fmla="*/ 1069 w 1842"/>
                <a:gd name="T1" fmla="*/ 1236 h 2293"/>
                <a:gd name="T2" fmla="*/ 1047 w 1842"/>
                <a:gd name="T3" fmla="*/ 1163 h 2293"/>
                <a:gd name="T4" fmla="*/ 1028 w 1842"/>
                <a:gd name="T5" fmla="*/ 1089 h 2293"/>
                <a:gd name="T6" fmla="*/ 1009 w 1842"/>
                <a:gd name="T7" fmla="*/ 1014 h 2293"/>
                <a:gd name="T8" fmla="*/ 996 w 1842"/>
                <a:gd name="T9" fmla="*/ 938 h 2293"/>
                <a:gd name="T10" fmla="*/ 983 w 1842"/>
                <a:gd name="T11" fmla="*/ 862 h 2293"/>
                <a:gd name="T12" fmla="*/ 974 w 1842"/>
                <a:gd name="T13" fmla="*/ 785 h 2293"/>
                <a:gd name="T14" fmla="*/ 969 w 1842"/>
                <a:gd name="T15" fmla="*/ 708 h 2293"/>
                <a:gd name="T16" fmla="*/ 965 w 1842"/>
                <a:gd name="T17" fmla="*/ 630 h 2293"/>
                <a:gd name="T18" fmla="*/ 965 w 1842"/>
                <a:gd name="T19" fmla="*/ 551 h 2293"/>
                <a:gd name="T20" fmla="*/ 968 w 1842"/>
                <a:gd name="T21" fmla="*/ 473 h 2293"/>
                <a:gd name="T22" fmla="*/ 973 w 1842"/>
                <a:gd name="T23" fmla="*/ 394 h 2293"/>
                <a:gd name="T24" fmla="*/ 982 w 1842"/>
                <a:gd name="T25" fmla="*/ 315 h 2293"/>
                <a:gd name="T26" fmla="*/ 995 w 1842"/>
                <a:gd name="T27" fmla="*/ 236 h 2293"/>
                <a:gd name="T28" fmla="*/ 1009 w 1842"/>
                <a:gd name="T29" fmla="*/ 158 h 2293"/>
                <a:gd name="T30" fmla="*/ 1028 w 1842"/>
                <a:gd name="T31" fmla="*/ 79 h 2293"/>
                <a:gd name="T32" fmla="*/ 1048 w 1842"/>
                <a:gd name="T33" fmla="*/ 0 h 2293"/>
                <a:gd name="T34" fmla="*/ 0 w 1842"/>
                <a:gd name="T35" fmla="*/ 0 h 2293"/>
                <a:gd name="T36" fmla="*/ 79 w 1842"/>
                <a:gd name="T37" fmla="*/ 174 h 2293"/>
                <a:gd name="T38" fmla="*/ 162 w 1842"/>
                <a:gd name="T39" fmla="*/ 345 h 2293"/>
                <a:gd name="T40" fmla="*/ 253 w 1842"/>
                <a:gd name="T41" fmla="*/ 512 h 2293"/>
                <a:gd name="T42" fmla="*/ 348 w 1842"/>
                <a:gd name="T43" fmla="*/ 675 h 2293"/>
                <a:gd name="T44" fmla="*/ 447 w 1842"/>
                <a:gd name="T45" fmla="*/ 835 h 2293"/>
                <a:gd name="T46" fmla="*/ 552 w 1842"/>
                <a:gd name="T47" fmla="*/ 989 h 2293"/>
                <a:gd name="T48" fmla="*/ 662 w 1842"/>
                <a:gd name="T49" fmla="*/ 1140 h 2293"/>
                <a:gd name="T50" fmla="*/ 777 w 1842"/>
                <a:gd name="T51" fmla="*/ 1286 h 2293"/>
                <a:gd name="T52" fmla="*/ 895 w 1842"/>
                <a:gd name="T53" fmla="*/ 1428 h 2293"/>
                <a:gd name="T54" fmla="*/ 1018 w 1842"/>
                <a:gd name="T55" fmla="*/ 1565 h 2293"/>
                <a:gd name="T56" fmla="*/ 1146 w 1842"/>
                <a:gd name="T57" fmla="*/ 1699 h 2293"/>
                <a:gd name="T58" fmla="*/ 1277 w 1842"/>
                <a:gd name="T59" fmla="*/ 1827 h 2293"/>
                <a:gd name="T60" fmla="*/ 1413 w 1842"/>
                <a:gd name="T61" fmla="*/ 1951 h 2293"/>
                <a:gd name="T62" fmla="*/ 1552 w 1842"/>
                <a:gd name="T63" fmla="*/ 2069 h 2293"/>
                <a:gd name="T64" fmla="*/ 1695 w 1842"/>
                <a:gd name="T65" fmla="*/ 2184 h 2293"/>
                <a:gd name="T66" fmla="*/ 1842 w 1842"/>
                <a:gd name="T67" fmla="*/ 2293 h 2293"/>
                <a:gd name="T68" fmla="*/ 1809 w 1842"/>
                <a:gd name="T69" fmla="*/ 2269 h 2293"/>
                <a:gd name="T70" fmla="*/ 1745 w 1842"/>
                <a:gd name="T71" fmla="*/ 2219 h 2293"/>
                <a:gd name="T72" fmla="*/ 1683 w 1842"/>
                <a:gd name="T73" fmla="*/ 2167 h 2293"/>
                <a:gd name="T74" fmla="*/ 1623 w 1842"/>
                <a:gd name="T75" fmla="*/ 2112 h 2293"/>
                <a:gd name="T76" fmla="*/ 1564 w 1842"/>
                <a:gd name="T77" fmla="*/ 2054 h 2293"/>
                <a:gd name="T78" fmla="*/ 1509 w 1842"/>
                <a:gd name="T79" fmla="*/ 1995 h 2293"/>
                <a:gd name="T80" fmla="*/ 1454 w 1842"/>
                <a:gd name="T81" fmla="*/ 1933 h 2293"/>
                <a:gd name="T82" fmla="*/ 1402 w 1842"/>
                <a:gd name="T83" fmla="*/ 1869 h 2293"/>
                <a:gd name="T84" fmla="*/ 1354 w 1842"/>
                <a:gd name="T85" fmla="*/ 1801 h 2293"/>
                <a:gd name="T86" fmla="*/ 1306 w 1842"/>
                <a:gd name="T87" fmla="*/ 1733 h 2293"/>
                <a:gd name="T88" fmla="*/ 1262 w 1842"/>
                <a:gd name="T89" fmla="*/ 1662 h 2293"/>
                <a:gd name="T90" fmla="*/ 1222 w 1842"/>
                <a:gd name="T91" fmla="*/ 1590 h 2293"/>
                <a:gd name="T92" fmla="*/ 1182 w 1842"/>
                <a:gd name="T93" fmla="*/ 1514 h 2293"/>
                <a:gd name="T94" fmla="*/ 1147 w 1842"/>
                <a:gd name="T95" fmla="*/ 1437 h 2293"/>
                <a:gd name="T96" fmla="*/ 1113 w 1842"/>
                <a:gd name="T97" fmla="*/ 1358 h 2293"/>
                <a:gd name="T98" fmla="*/ 1084 w 1842"/>
                <a:gd name="T99" fmla="*/ 1277 h 2293"/>
                <a:gd name="T100" fmla="*/ 1069 w 1842"/>
                <a:gd name="T101" fmla="*/ 1236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42" h="2293">
                  <a:moveTo>
                    <a:pt x="1069" y="1236"/>
                  </a:moveTo>
                  <a:lnTo>
                    <a:pt x="1069" y="1236"/>
                  </a:lnTo>
                  <a:lnTo>
                    <a:pt x="1058" y="1199"/>
                  </a:lnTo>
                  <a:lnTo>
                    <a:pt x="1047" y="1163"/>
                  </a:lnTo>
                  <a:lnTo>
                    <a:pt x="1037" y="1126"/>
                  </a:lnTo>
                  <a:lnTo>
                    <a:pt x="1028" y="1089"/>
                  </a:lnTo>
                  <a:lnTo>
                    <a:pt x="1018" y="1051"/>
                  </a:lnTo>
                  <a:lnTo>
                    <a:pt x="1009" y="1014"/>
                  </a:lnTo>
                  <a:lnTo>
                    <a:pt x="1003" y="975"/>
                  </a:lnTo>
                  <a:lnTo>
                    <a:pt x="996" y="938"/>
                  </a:lnTo>
                  <a:lnTo>
                    <a:pt x="989" y="900"/>
                  </a:lnTo>
                  <a:lnTo>
                    <a:pt x="983" y="862"/>
                  </a:lnTo>
                  <a:lnTo>
                    <a:pt x="979" y="824"/>
                  </a:lnTo>
                  <a:lnTo>
                    <a:pt x="974" y="785"/>
                  </a:lnTo>
                  <a:lnTo>
                    <a:pt x="971" y="746"/>
                  </a:lnTo>
                  <a:lnTo>
                    <a:pt x="969" y="708"/>
                  </a:lnTo>
                  <a:lnTo>
                    <a:pt x="967" y="668"/>
                  </a:lnTo>
                  <a:lnTo>
                    <a:pt x="965" y="630"/>
                  </a:lnTo>
                  <a:lnTo>
                    <a:pt x="965" y="591"/>
                  </a:lnTo>
                  <a:lnTo>
                    <a:pt x="965" y="551"/>
                  </a:lnTo>
                  <a:lnTo>
                    <a:pt x="967" y="512"/>
                  </a:lnTo>
                  <a:lnTo>
                    <a:pt x="968" y="473"/>
                  </a:lnTo>
                  <a:lnTo>
                    <a:pt x="971" y="433"/>
                  </a:lnTo>
                  <a:lnTo>
                    <a:pt x="973" y="394"/>
                  </a:lnTo>
                  <a:lnTo>
                    <a:pt x="978" y="354"/>
                  </a:lnTo>
                  <a:lnTo>
                    <a:pt x="982" y="315"/>
                  </a:lnTo>
                  <a:lnTo>
                    <a:pt x="988" y="276"/>
                  </a:lnTo>
                  <a:lnTo>
                    <a:pt x="995" y="236"/>
                  </a:lnTo>
                  <a:lnTo>
                    <a:pt x="1002" y="197"/>
                  </a:lnTo>
                  <a:lnTo>
                    <a:pt x="1009" y="158"/>
                  </a:lnTo>
                  <a:lnTo>
                    <a:pt x="1017" y="118"/>
                  </a:lnTo>
                  <a:lnTo>
                    <a:pt x="1028" y="79"/>
                  </a:lnTo>
                  <a:lnTo>
                    <a:pt x="1038" y="39"/>
                  </a:lnTo>
                  <a:lnTo>
                    <a:pt x="1048" y="0"/>
                  </a:lnTo>
                  <a:lnTo>
                    <a:pt x="0" y="0"/>
                  </a:lnTo>
                  <a:lnTo>
                    <a:pt x="0" y="0"/>
                  </a:lnTo>
                  <a:lnTo>
                    <a:pt x="38" y="88"/>
                  </a:lnTo>
                  <a:lnTo>
                    <a:pt x="79" y="174"/>
                  </a:lnTo>
                  <a:lnTo>
                    <a:pt x="121" y="260"/>
                  </a:lnTo>
                  <a:lnTo>
                    <a:pt x="162" y="345"/>
                  </a:lnTo>
                  <a:lnTo>
                    <a:pt x="208" y="430"/>
                  </a:lnTo>
                  <a:lnTo>
                    <a:pt x="253" y="512"/>
                  </a:lnTo>
                  <a:lnTo>
                    <a:pt x="299" y="594"/>
                  </a:lnTo>
                  <a:lnTo>
                    <a:pt x="348" y="675"/>
                  </a:lnTo>
                  <a:lnTo>
                    <a:pt x="397" y="755"/>
                  </a:lnTo>
                  <a:lnTo>
                    <a:pt x="447" y="835"/>
                  </a:lnTo>
                  <a:lnTo>
                    <a:pt x="499" y="912"/>
                  </a:lnTo>
                  <a:lnTo>
                    <a:pt x="552" y="989"/>
                  </a:lnTo>
                  <a:lnTo>
                    <a:pt x="606" y="1065"/>
                  </a:lnTo>
                  <a:lnTo>
                    <a:pt x="662" y="1140"/>
                  </a:lnTo>
                  <a:lnTo>
                    <a:pt x="719" y="1214"/>
                  </a:lnTo>
                  <a:lnTo>
                    <a:pt x="777" y="1286"/>
                  </a:lnTo>
                  <a:lnTo>
                    <a:pt x="836" y="1358"/>
                  </a:lnTo>
                  <a:lnTo>
                    <a:pt x="895" y="1428"/>
                  </a:lnTo>
                  <a:lnTo>
                    <a:pt x="956" y="1497"/>
                  </a:lnTo>
                  <a:lnTo>
                    <a:pt x="1018" y="1565"/>
                  </a:lnTo>
                  <a:lnTo>
                    <a:pt x="1082" y="1632"/>
                  </a:lnTo>
                  <a:lnTo>
                    <a:pt x="1146" y="1699"/>
                  </a:lnTo>
                  <a:lnTo>
                    <a:pt x="1212" y="1763"/>
                  </a:lnTo>
                  <a:lnTo>
                    <a:pt x="1277" y="1827"/>
                  </a:lnTo>
                  <a:lnTo>
                    <a:pt x="1345" y="1889"/>
                  </a:lnTo>
                  <a:lnTo>
                    <a:pt x="1413" y="1951"/>
                  </a:lnTo>
                  <a:lnTo>
                    <a:pt x="1482" y="2010"/>
                  </a:lnTo>
                  <a:lnTo>
                    <a:pt x="1552" y="2069"/>
                  </a:lnTo>
                  <a:lnTo>
                    <a:pt x="1623" y="2127"/>
                  </a:lnTo>
                  <a:lnTo>
                    <a:pt x="1695" y="2184"/>
                  </a:lnTo>
                  <a:lnTo>
                    <a:pt x="1767" y="2239"/>
                  </a:lnTo>
                  <a:lnTo>
                    <a:pt x="1842" y="2293"/>
                  </a:lnTo>
                  <a:lnTo>
                    <a:pt x="1842" y="2293"/>
                  </a:lnTo>
                  <a:lnTo>
                    <a:pt x="1809" y="2269"/>
                  </a:lnTo>
                  <a:lnTo>
                    <a:pt x="1776" y="2244"/>
                  </a:lnTo>
                  <a:lnTo>
                    <a:pt x="1745" y="2219"/>
                  </a:lnTo>
                  <a:lnTo>
                    <a:pt x="1713" y="2193"/>
                  </a:lnTo>
                  <a:lnTo>
                    <a:pt x="1683" y="2167"/>
                  </a:lnTo>
                  <a:lnTo>
                    <a:pt x="1652" y="2139"/>
                  </a:lnTo>
                  <a:lnTo>
                    <a:pt x="1623" y="2112"/>
                  </a:lnTo>
                  <a:lnTo>
                    <a:pt x="1593" y="2084"/>
                  </a:lnTo>
                  <a:lnTo>
                    <a:pt x="1564" y="2054"/>
                  </a:lnTo>
                  <a:lnTo>
                    <a:pt x="1536" y="2025"/>
                  </a:lnTo>
                  <a:lnTo>
                    <a:pt x="1509" y="1995"/>
                  </a:lnTo>
                  <a:lnTo>
                    <a:pt x="1482" y="1963"/>
                  </a:lnTo>
                  <a:lnTo>
                    <a:pt x="1454" y="1933"/>
                  </a:lnTo>
                  <a:lnTo>
                    <a:pt x="1428" y="1900"/>
                  </a:lnTo>
                  <a:lnTo>
                    <a:pt x="1402" y="1869"/>
                  </a:lnTo>
                  <a:lnTo>
                    <a:pt x="1378" y="1835"/>
                  </a:lnTo>
                  <a:lnTo>
                    <a:pt x="1354" y="1801"/>
                  </a:lnTo>
                  <a:lnTo>
                    <a:pt x="1330" y="1767"/>
                  </a:lnTo>
                  <a:lnTo>
                    <a:pt x="1306" y="1733"/>
                  </a:lnTo>
                  <a:lnTo>
                    <a:pt x="1285" y="1698"/>
                  </a:lnTo>
                  <a:lnTo>
                    <a:pt x="1262" y="1662"/>
                  </a:lnTo>
                  <a:lnTo>
                    <a:pt x="1242" y="1626"/>
                  </a:lnTo>
                  <a:lnTo>
                    <a:pt x="1222" y="1590"/>
                  </a:lnTo>
                  <a:lnTo>
                    <a:pt x="1201" y="1551"/>
                  </a:lnTo>
                  <a:lnTo>
                    <a:pt x="1182" y="1514"/>
                  </a:lnTo>
                  <a:lnTo>
                    <a:pt x="1164" y="1476"/>
                  </a:lnTo>
                  <a:lnTo>
                    <a:pt x="1147" y="1437"/>
                  </a:lnTo>
                  <a:lnTo>
                    <a:pt x="1130" y="1398"/>
                  </a:lnTo>
                  <a:lnTo>
                    <a:pt x="1113" y="1358"/>
                  </a:lnTo>
                  <a:lnTo>
                    <a:pt x="1099" y="1319"/>
                  </a:lnTo>
                  <a:lnTo>
                    <a:pt x="1084" y="1277"/>
                  </a:lnTo>
                  <a:lnTo>
                    <a:pt x="1069" y="1236"/>
                  </a:lnTo>
                  <a:lnTo>
                    <a:pt x="1069" y="1236"/>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4" name="Freeform 12"/>
            <p:cNvSpPr>
              <a:spLocks/>
            </p:cNvSpPr>
            <p:nvPr userDrawn="1"/>
          </p:nvSpPr>
          <p:spPr bwMode="auto">
            <a:xfrm flipH="1">
              <a:off x="1453360" y="3640138"/>
              <a:ext cx="1605181" cy="1503363"/>
            </a:xfrm>
            <a:custGeom>
              <a:avLst/>
              <a:gdLst>
                <a:gd name="T0" fmla="*/ 605 w 1015"/>
                <a:gd name="T1" fmla="*/ 947 h 947"/>
                <a:gd name="T2" fmla="*/ 605 w 1015"/>
                <a:gd name="T3" fmla="*/ 947 h 947"/>
                <a:gd name="T4" fmla="*/ 635 w 1015"/>
                <a:gd name="T5" fmla="*/ 890 h 947"/>
                <a:gd name="T6" fmla="*/ 666 w 1015"/>
                <a:gd name="T7" fmla="*/ 832 h 947"/>
                <a:gd name="T8" fmla="*/ 695 w 1015"/>
                <a:gd name="T9" fmla="*/ 775 h 947"/>
                <a:gd name="T10" fmla="*/ 725 w 1015"/>
                <a:gd name="T11" fmla="*/ 716 h 947"/>
                <a:gd name="T12" fmla="*/ 753 w 1015"/>
                <a:gd name="T13" fmla="*/ 658 h 947"/>
                <a:gd name="T14" fmla="*/ 780 w 1015"/>
                <a:gd name="T15" fmla="*/ 599 h 947"/>
                <a:gd name="T16" fmla="*/ 806 w 1015"/>
                <a:gd name="T17" fmla="*/ 541 h 947"/>
                <a:gd name="T18" fmla="*/ 832 w 1015"/>
                <a:gd name="T19" fmla="*/ 481 h 947"/>
                <a:gd name="T20" fmla="*/ 858 w 1015"/>
                <a:gd name="T21" fmla="*/ 423 h 947"/>
                <a:gd name="T22" fmla="*/ 881 w 1015"/>
                <a:gd name="T23" fmla="*/ 363 h 947"/>
                <a:gd name="T24" fmla="*/ 906 w 1015"/>
                <a:gd name="T25" fmla="*/ 302 h 947"/>
                <a:gd name="T26" fmla="*/ 929 w 1015"/>
                <a:gd name="T27" fmla="*/ 243 h 947"/>
                <a:gd name="T28" fmla="*/ 952 w 1015"/>
                <a:gd name="T29" fmla="*/ 182 h 947"/>
                <a:gd name="T30" fmla="*/ 973 w 1015"/>
                <a:gd name="T31" fmla="*/ 121 h 947"/>
                <a:gd name="T32" fmla="*/ 994 w 1015"/>
                <a:gd name="T33" fmla="*/ 61 h 947"/>
                <a:gd name="T34" fmla="*/ 1015 w 1015"/>
                <a:gd name="T35" fmla="*/ 0 h 947"/>
                <a:gd name="T36" fmla="*/ 1015 w 1015"/>
                <a:gd name="T37" fmla="*/ 0 h 947"/>
                <a:gd name="T38" fmla="*/ 1015 w 1015"/>
                <a:gd name="T39" fmla="*/ 0 h 947"/>
                <a:gd name="T40" fmla="*/ 942 w 1015"/>
                <a:gd name="T41" fmla="*/ 53 h 947"/>
                <a:gd name="T42" fmla="*/ 871 w 1015"/>
                <a:gd name="T43" fmla="*/ 107 h 947"/>
                <a:gd name="T44" fmla="*/ 802 w 1015"/>
                <a:gd name="T45" fmla="*/ 161 h 947"/>
                <a:gd name="T46" fmla="*/ 734 w 1015"/>
                <a:gd name="T47" fmla="*/ 217 h 947"/>
                <a:gd name="T48" fmla="*/ 667 w 1015"/>
                <a:gd name="T49" fmla="*/ 273 h 947"/>
                <a:gd name="T50" fmla="*/ 600 w 1015"/>
                <a:gd name="T51" fmla="*/ 329 h 947"/>
                <a:gd name="T52" fmla="*/ 535 w 1015"/>
                <a:gd name="T53" fmla="*/ 388 h 947"/>
                <a:gd name="T54" fmla="*/ 472 w 1015"/>
                <a:gd name="T55" fmla="*/ 446 h 947"/>
                <a:gd name="T56" fmla="*/ 408 w 1015"/>
                <a:gd name="T57" fmla="*/ 507 h 947"/>
                <a:gd name="T58" fmla="*/ 346 w 1015"/>
                <a:gd name="T59" fmla="*/ 567 h 947"/>
                <a:gd name="T60" fmla="*/ 285 w 1015"/>
                <a:gd name="T61" fmla="*/ 629 h 947"/>
                <a:gd name="T62" fmla="*/ 227 w 1015"/>
                <a:gd name="T63" fmla="*/ 691 h 947"/>
                <a:gd name="T64" fmla="*/ 168 w 1015"/>
                <a:gd name="T65" fmla="*/ 754 h 947"/>
                <a:gd name="T66" fmla="*/ 110 w 1015"/>
                <a:gd name="T67" fmla="*/ 818 h 947"/>
                <a:gd name="T68" fmla="*/ 54 w 1015"/>
                <a:gd name="T69" fmla="*/ 882 h 947"/>
                <a:gd name="T70" fmla="*/ 0 w 1015"/>
                <a:gd name="T71" fmla="*/ 947 h 947"/>
                <a:gd name="T72" fmla="*/ 605 w 1015"/>
                <a:gd name="T73"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5" h="947">
                  <a:moveTo>
                    <a:pt x="605" y="947"/>
                  </a:moveTo>
                  <a:lnTo>
                    <a:pt x="605" y="947"/>
                  </a:lnTo>
                  <a:lnTo>
                    <a:pt x="635" y="890"/>
                  </a:lnTo>
                  <a:lnTo>
                    <a:pt x="666" y="832"/>
                  </a:lnTo>
                  <a:lnTo>
                    <a:pt x="695" y="775"/>
                  </a:lnTo>
                  <a:lnTo>
                    <a:pt x="725" y="716"/>
                  </a:lnTo>
                  <a:lnTo>
                    <a:pt x="753" y="658"/>
                  </a:lnTo>
                  <a:lnTo>
                    <a:pt x="780" y="599"/>
                  </a:lnTo>
                  <a:lnTo>
                    <a:pt x="806" y="541"/>
                  </a:lnTo>
                  <a:lnTo>
                    <a:pt x="832" y="481"/>
                  </a:lnTo>
                  <a:lnTo>
                    <a:pt x="858" y="423"/>
                  </a:lnTo>
                  <a:lnTo>
                    <a:pt x="881" y="363"/>
                  </a:lnTo>
                  <a:lnTo>
                    <a:pt x="906" y="302"/>
                  </a:lnTo>
                  <a:lnTo>
                    <a:pt x="929" y="243"/>
                  </a:lnTo>
                  <a:lnTo>
                    <a:pt x="952" y="182"/>
                  </a:lnTo>
                  <a:lnTo>
                    <a:pt x="973" y="121"/>
                  </a:lnTo>
                  <a:lnTo>
                    <a:pt x="994" y="61"/>
                  </a:lnTo>
                  <a:lnTo>
                    <a:pt x="1015" y="0"/>
                  </a:lnTo>
                  <a:lnTo>
                    <a:pt x="1015" y="0"/>
                  </a:lnTo>
                  <a:lnTo>
                    <a:pt x="1015" y="0"/>
                  </a:lnTo>
                  <a:lnTo>
                    <a:pt x="942" y="53"/>
                  </a:lnTo>
                  <a:lnTo>
                    <a:pt x="871" y="107"/>
                  </a:lnTo>
                  <a:lnTo>
                    <a:pt x="802" y="161"/>
                  </a:lnTo>
                  <a:lnTo>
                    <a:pt x="734" y="217"/>
                  </a:lnTo>
                  <a:lnTo>
                    <a:pt x="667" y="273"/>
                  </a:lnTo>
                  <a:lnTo>
                    <a:pt x="600" y="329"/>
                  </a:lnTo>
                  <a:lnTo>
                    <a:pt x="535" y="388"/>
                  </a:lnTo>
                  <a:lnTo>
                    <a:pt x="472" y="446"/>
                  </a:lnTo>
                  <a:lnTo>
                    <a:pt x="408" y="507"/>
                  </a:lnTo>
                  <a:lnTo>
                    <a:pt x="346" y="567"/>
                  </a:lnTo>
                  <a:lnTo>
                    <a:pt x="285" y="629"/>
                  </a:lnTo>
                  <a:lnTo>
                    <a:pt x="227" y="691"/>
                  </a:lnTo>
                  <a:lnTo>
                    <a:pt x="168" y="754"/>
                  </a:lnTo>
                  <a:lnTo>
                    <a:pt x="110" y="818"/>
                  </a:lnTo>
                  <a:lnTo>
                    <a:pt x="54" y="882"/>
                  </a:lnTo>
                  <a:lnTo>
                    <a:pt x="0" y="947"/>
                  </a:lnTo>
                  <a:lnTo>
                    <a:pt x="605" y="947"/>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95" name="Otsikko 1"/>
          <p:cNvSpPr>
            <a:spLocks noGrp="1"/>
          </p:cNvSpPr>
          <p:nvPr userDrawn="1">
            <p:ph type="ctrTitle" hasCustomPrompt="1"/>
          </p:nvPr>
        </p:nvSpPr>
        <p:spPr>
          <a:xfrm>
            <a:off x="4251079" y="1755757"/>
            <a:ext cx="4634027" cy="1400175"/>
          </a:xfrm>
        </p:spPr>
        <p:txBody>
          <a:bodyPr anchor="b" anchorCtr="0">
            <a:noAutofit/>
          </a:bodyPr>
          <a:lstStyle>
            <a:lvl1pPr algn="l">
              <a:defRPr sz="4000">
                <a:solidFill>
                  <a:srgbClr val="FFFFFF"/>
                </a:solidFill>
              </a:defRPr>
            </a:lvl1pPr>
          </a:lstStyle>
          <a:p>
            <a:r>
              <a:rPr lang="fi-FI" dirty="0"/>
              <a:t>Esityksen </a:t>
            </a:r>
            <a:br>
              <a:rPr lang="fi-FI" dirty="0"/>
            </a:br>
            <a:r>
              <a:rPr lang="fi-FI" dirty="0"/>
              <a:t>päättävä teksti</a:t>
            </a:r>
          </a:p>
        </p:txBody>
      </p:sp>
      <p:sp>
        <p:nvSpPr>
          <p:cNvPr id="96" name="Alaotsikko 2"/>
          <p:cNvSpPr>
            <a:spLocks noGrp="1"/>
          </p:cNvSpPr>
          <p:nvPr userDrawn="1">
            <p:ph type="subTitle" idx="1"/>
          </p:nvPr>
        </p:nvSpPr>
        <p:spPr>
          <a:xfrm>
            <a:off x="4251079" y="3413108"/>
            <a:ext cx="4595595" cy="1318882"/>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15" name="Picture 14" descr="työkykyohjelman logo">
            <a:extLst>
              <a:ext uri="{FF2B5EF4-FFF2-40B4-BE49-F238E27FC236}">
                <a16:creationId xmlns:a16="http://schemas.microsoft.com/office/drawing/2014/main" id="{CCC6C89A-EB61-4042-B19C-8A683577C8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3"/>
          </a:xfrm>
          <a:prstGeom prst="rect">
            <a:avLst/>
          </a:prstGeom>
        </p:spPr>
      </p:pic>
    </p:spTree>
    <p:extLst>
      <p:ext uri="{BB962C8B-B14F-4D97-AF65-F5344CB8AC3E}">
        <p14:creationId xmlns:p14="http://schemas.microsoft.com/office/powerpoint/2010/main" val="2858176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Pääotsikko Teema">
    <p:spTree>
      <p:nvGrpSpPr>
        <p:cNvPr id="1" name=""/>
        <p:cNvGrpSpPr/>
        <p:nvPr/>
      </p:nvGrpSpPr>
      <p:grpSpPr>
        <a:xfrm>
          <a:off x="0" y="0"/>
          <a:ext cx="0" cy="0"/>
          <a:chOff x="0" y="0"/>
          <a:chExt cx="0" cy="0"/>
        </a:xfrm>
      </p:grpSpPr>
      <p:grpSp>
        <p:nvGrpSpPr>
          <p:cNvPr id="2" name="Group 1" descr="taustakuva"/>
          <p:cNvGrpSpPr/>
          <p:nvPr userDrawn="1"/>
        </p:nvGrpSpPr>
        <p:grpSpPr>
          <a:xfrm>
            <a:off x="5103813" y="0"/>
            <a:ext cx="4038600" cy="5143501"/>
            <a:chOff x="5103813" y="0"/>
            <a:chExt cx="4038600" cy="5143501"/>
          </a:xfrm>
        </p:grpSpPr>
        <p:sp>
          <p:nvSpPr>
            <p:cNvPr id="67" name="Freeform 62"/>
            <p:cNvSpPr>
              <a:spLocks/>
            </p:cNvSpPr>
            <p:nvPr userDrawn="1"/>
          </p:nvSpPr>
          <p:spPr bwMode="auto">
            <a:xfrm>
              <a:off x="6265863" y="0"/>
              <a:ext cx="2301875" cy="2160588"/>
            </a:xfrm>
            <a:custGeom>
              <a:avLst/>
              <a:gdLst>
                <a:gd name="T0" fmla="*/ 0 w 1450"/>
                <a:gd name="T1" fmla="*/ 0 h 1361"/>
                <a:gd name="T2" fmla="*/ 24 w 1450"/>
                <a:gd name="T3" fmla="*/ 153 h 1361"/>
                <a:gd name="T4" fmla="*/ 38 w 1450"/>
                <a:gd name="T5" fmla="*/ 228 h 1361"/>
                <a:gd name="T6" fmla="*/ 59 w 1450"/>
                <a:gd name="T7" fmla="*/ 303 h 1361"/>
                <a:gd name="T8" fmla="*/ 73 w 1450"/>
                <a:gd name="T9" fmla="*/ 343 h 1361"/>
                <a:gd name="T10" fmla="*/ 105 w 1450"/>
                <a:gd name="T11" fmla="*/ 424 h 1361"/>
                <a:gd name="T12" fmla="*/ 141 w 1450"/>
                <a:gd name="T13" fmla="*/ 504 h 1361"/>
                <a:gd name="T14" fmla="*/ 181 w 1450"/>
                <a:gd name="T15" fmla="*/ 581 h 1361"/>
                <a:gd name="T16" fmla="*/ 225 w 1450"/>
                <a:gd name="T17" fmla="*/ 656 h 1361"/>
                <a:gd name="T18" fmla="*/ 272 w 1450"/>
                <a:gd name="T19" fmla="*/ 729 h 1361"/>
                <a:gd name="T20" fmla="*/ 323 w 1450"/>
                <a:gd name="T21" fmla="*/ 800 h 1361"/>
                <a:gd name="T22" fmla="*/ 377 w 1450"/>
                <a:gd name="T23" fmla="*/ 869 h 1361"/>
                <a:gd name="T24" fmla="*/ 433 w 1450"/>
                <a:gd name="T25" fmla="*/ 936 h 1361"/>
                <a:gd name="T26" fmla="*/ 491 w 1450"/>
                <a:gd name="T27" fmla="*/ 1000 h 1361"/>
                <a:gd name="T28" fmla="*/ 551 w 1450"/>
                <a:gd name="T29" fmla="*/ 1062 h 1361"/>
                <a:gd name="T30" fmla="*/ 645 w 1450"/>
                <a:gd name="T31" fmla="*/ 1151 h 1361"/>
                <a:gd name="T32" fmla="*/ 773 w 1450"/>
                <a:gd name="T33" fmla="*/ 1261 h 1361"/>
                <a:gd name="T34" fmla="*/ 904 w 1450"/>
                <a:gd name="T35" fmla="*/ 1361 h 1361"/>
                <a:gd name="T36" fmla="*/ 904 w 1450"/>
                <a:gd name="T37" fmla="*/ 1361 h 1361"/>
                <a:gd name="T38" fmla="*/ 965 w 1450"/>
                <a:gd name="T39" fmla="*/ 1283 h 1361"/>
                <a:gd name="T40" fmla="*/ 1023 w 1450"/>
                <a:gd name="T41" fmla="*/ 1202 h 1361"/>
                <a:gd name="T42" fmla="*/ 1077 w 1450"/>
                <a:gd name="T43" fmla="*/ 1119 h 1361"/>
                <a:gd name="T44" fmla="*/ 1126 w 1450"/>
                <a:gd name="T45" fmla="*/ 1036 h 1361"/>
                <a:gd name="T46" fmla="*/ 1173 w 1450"/>
                <a:gd name="T47" fmla="*/ 953 h 1361"/>
                <a:gd name="T48" fmla="*/ 1216 w 1450"/>
                <a:gd name="T49" fmla="*/ 867 h 1361"/>
                <a:gd name="T50" fmla="*/ 1255 w 1450"/>
                <a:gd name="T51" fmla="*/ 781 h 1361"/>
                <a:gd name="T52" fmla="*/ 1291 w 1450"/>
                <a:gd name="T53" fmla="*/ 694 h 1361"/>
                <a:gd name="T54" fmla="*/ 1324 w 1450"/>
                <a:gd name="T55" fmla="*/ 608 h 1361"/>
                <a:gd name="T56" fmla="*/ 1352 w 1450"/>
                <a:gd name="T57" fmla="*/ 520 h 1361"/>
                <a:gd name="T58" fmla="*/ 1378 w 1450"/>
                <a:gd name="T59" fmla="*/ 433 h 1361"/>
                <a:gd name="T60" fmla="*/ 1399 w 1450"/>
                <a:gd name="T61" fmla="*/ 345 h 1361"/>
                <a:gd name="T62" fmla="*/ 1417 w 1450"/>
                <a:gd name="T63" fmla="*/ 258 h 1361"/>
                <a:gd name="T64" fmla="*/ 1432 w 1450"/>
                <a:gd name="T65" fmla="*/ 171 h 1361"/>
                <a:gd name="T66" fmla="*/ 1442 w 1450"/>
                <a:gd name="T67" fmla="*/ 86 h 1361"/>
                <a:gd name="T68" fmla="*/ 1450 w 1450"/>
                <a:gd name="T69" fmla="*/ 0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50" h="1361">
                  <a:moveTo>
                    <a:pt x="0" y="0"/>
                  </a:moveTo>
                  <a:lnTo>
                    <a:pt x="0" y="0"/>
                  </a:lnTo>
                  <a:lnTo>
                    <a:pt x="13" y="77"/>
                  </a:lnTo>
                  <a:lnTo>
                    <a:pt x="24" y="153"/>
                  </a:lnTo>
                  <a:lnTo>
                    <a:pt x="31" y="190"/>
                  </a:lnTo>
                  <a:lnTo>
                    <a:pt x="38" y="228"/>
                  </a:lnTo>
                  <a:lnTo>
                    <a:pt x="49" y="266"/>
                  </a:lnTo>
                  <a:lnTo>
                    <a:pt x="59" y="303"/>
                  </a:lnTo>
                  <a:lnTo>
                    <a:pt x="59" y="303"/>
                  </a:lnTo>
                  <a:lnTo>
                    <a:pt x="73" y="343"/>
                  </a:lnTo>
                  <a:lnTo>
                    <a:pt x="88" y="385"/>
                  </a:lnTo>
                  <a:lnTo>
                    <a:pt x="105" y="424"/>
                  </a:lnTo>
                  <a:lnTo>
                    <a:pt x="123" y="465"/>
                  </a:lnTo>
                  <a:lnTo>
                    <a:pt x="141" y="504"/>
                  </a:lnTo>
                  <a:lnTo>
                    <a:pt x="161" y="542"/>
                  </a:lnTo>
                  <a:lnTo>
                    <a:pt x="181" y="581"/>
                  </a:lnTo>
                  <a:lnTo>
                    <a:pt x="203" y="619"/>
                  </a:lnTo>
                  <a:lnTo>
                    <a:pt x="225" y="656"/>
                  </a:lnTo>
                  <a:lnTo>
                    <a:pt x="249" y="693"/>
                  </a:lnTo>
                  <a:lnTo>
                    <a:pt x="272" y="729"/>
                  </a:lnTo>
                  <a:lnTo>
                    <a:pt x="297" y="765"/>
                  </a:lnTo>
                  <a:lnTo>
                    <a:pt x="323" y="800"/>
                  </a:lnTo>
                  <a:lnTo>
                    <a:pt x="350" y="835"/>
                  </a:lnTo>
                  <a:lnTo>
                    <a:pt x="377" y="869"/>
                  </a:lnTo>
                  <a:lnTo>
                    <a:pt x="404" y="902"/>
                  </a:lnTo>
                  <a:lnTo>
                    <a:pt x="433" y="936"/>
                  </a:lnTo>
                  <a:lnTo>
                    <a:pt x="461" y="968"/>
                  </a:lnTo>
                  <a:lnTo>
                    <a:pt x="491" y="1000"/>
                  </a:lnTo>
                  <a:lnTo>
                    <a:pt x="521" y="1032"/>
                  </a:lnTo>
                  <a:lnTo>
                    <a:pt x="551" y="1062"/>
                  </a:lnTo>
                  <a:lnTo>
                    <a:pt x="582" y="1092"/>
                  </a:lnTo>
                  <a:lnTo>
                    <a:pt x="645" y="1151"/>
                  </a:lnTo>
                  <a:lnTo>
                    <a:pt x="709" y="1207"/>
                  </a:lnTo>
                  <a:lnTo>
                    <a:pt x="773" y="1261"/>
                  </a:lnTo>
                  <a:lnTo>
                    <a:pt x="838" y="1313"/>
                  </a:lnTo>
                  <a:lnTo>
                    <a:pt x="904" y="1361"/>
                  </a:lnTo>
                  <a:lnTo>
                    <a:pt x="904" y="1361"/>
                  </a:lnTo>
                  <a:lnTo>
                    <a:pt x="904" y="1361"/>
                  </a:lnTo>
                  <a:lnTo>
                    <a:pt x="935" y="1322"/>
                  </a:lnTo>
                  <a:lnTo>
                    <a:pt x="965" y="1283"/>
                  </a:lnTo>
                  <a:lnTo>
                    <a:pt x="994" y="1242"/>
                  </a:lnTo>
                  <a:lnTo>
                    <a:pt x="1023" y="1202"/>
                  </a:lnTo>
                  <a:lnTo>
                    <a:pt x="1050" y="1161"/>
                  </a:lnTo>
                  <a:lnTo>
                    <a:pt x="1077" y="1119"/>
                  </a:lnTo>
                  <a:lnTo>
                    <a:pt x="1101" y="1079"/>
                  </a:lnTo>
                  <a:lnTo>
                    <a:pt x="1126" y="1036"/>
                  </a:lnTo>
                  <a:lnTo>
                    <a:pt x="1150" y="995"/>
                  </a:lnTo>
                  <a:lnTo>
                    <a:pt x="1173" y="953"/>
                  </a:lnTo>
                  <a:lnTo>
                    <a:pt x="1195" y="910"/>
                  </a:lnTo>
                  <a:lnTo>
                    <a:pt x="1216" y="867"/>
                  </a:lnTo>
                  <a:lnTo>
                    <a:pt x="1236" y="825"/>
                  </a:lnTo>
                  <a:lnTo>
                    <a:pt x="1255" y="781"/>
                  </a:lnTo>
                  <a:lnTo>
                    <a:pt x="1273" y="738"/>
                  </a:lnTo>
                  <a:lnTo>
                    <a:pt x="1291" y="694"/>
                  </a:lnTo>
                  <a:lnTo>
                    <a:pt x="1308" y="651"/>
                  </a:lnTo>
                  <a:lnTo>
                    <a:pt x="1324" y="608"/>
                  </a:lnTo>
                  <a:lnTo>
                    <a:pt x="1339" y="564"/>
                  </a:lnTo>
                  <a:lnTo>
                    <a:pt x="1352" y="520"/>
                  </a:lnTo>
                  <a:lnTo>
                    <a:pt x="1366" y="476"/>
                  </a:lnTo>
                  <a:lnTo>
                    <a:pt x="1378" y="433"/>
                  </a:lnTo>
                  <a:lnTo>
                    <a:pt x="1389" y="389"/>
                  </a:lnTo>
                  <a:lnTo>
                    <a:pt x="1399" y="345"/>
                  </a:lnTo>
                  <a:lnTo>
                    <a:pt x="1408" y="302"/>
                  </a:lnTo>
                  <a:lnTo>
                    <a:pt x="1417" y="258"/>
                  </a:lnTo>
                  <a:lnTo>
                    <a:pt x="1425" y="215"/>
                  </a:lnTo>
                  <a:lnTo>
                    <a:pt x="1432" y="171"/>
                  </a:lnTo>
                  <a:lnTo>
                    <a:pt x="1438" y="128"/>
                  </a:lnTo>
                  <a:lnTo>
                    <a:pt x="1442" y="86"/>
                  </a:lnTo>
                  <a:lnTo>
                    <a:pt x="1447" y="43"/>
                  </a:lnTo>
                  <a:lnTo>
                    <a:pt x="1450" y="0"/>
                  </a:lnTo>
                  <a:lnTo>
                    <a:pt x="0"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68" name="Freeform 63"/>
            <p:cNvSpPr>
              <a:spLocks/>
            </p:cNvSpPr>
            <p:nvPr userDrawn="1"/>
          </p:nvSpPr>
          <p:spPr bwMode="auto">
            <a:xfrm>
              <a:off x="7700963" y="1171575"/>
              <a:ext cx="1441450" cy="1657350"/>
            </a:xfrm>
            <a:custGeom>
              <a:avLst/>
              <a:gdLst>
                <a:gd name="T0" fmla="*/ 908 w 908"/>
                <a:gd name="T1" fmla="*/ 0 h 1044"/>
                <a:gd name="T2" fmla="*/ 908 w 908"/>
                <a:gd name="T3" fmla="*/ 0 h 1044"/>
                <a:gd name="T4" fmla="*/ 848 w 908"/>
                <a:gd name="T5" fmla="*/ 28 h 1044"/>
                <a:gd name="T6" fmla="*/ 789 w 908"/>
                <a:gd name="T7" fmla="*/ 59 h 1044"/>
                <a:gd name="T8" fmla="*/ 729 w 908"/>
                <a:gd name="T9" fmla="*/ 89 h 1044"/>
                <a:gd name="T10" fmla="*/ 671 w 908"/>
                <a:gd name="T11" fmla="*/ 120 h 1044"/>
                <a:gd name="T12" fmla="*/ 612 w 908"/>
                <a:gd name="T13" fmla="*/ 153 h 1044"/>
                <a:gd name="T14" fmla="*/ 555 w 908"/>
                <a:gd name="T15" fmla="*/ 187 h 1044"/>
                <a:gd name="T16" fmla="*/ 498 w 908"/>
                <a:gd name="T17" fmla="*/ 222 h 1044"/>
                <a:gd name="T18" fmla="*/ 440 w 908"/>
                <a:gd name="T19" fmla="*/ 259 h 1044"/>
                <a:gd name="T20" fmla="*/ 384 w 908"/>
                <a:gd name="T21" fmla="*/ 298 h 1044"/>
                <a:gd name="T22" fmla="*/ 328 w 908"/>
                <a:gd name="T23" fmla="*/ 339 h 1044"/>
                <a:gd name="T24" fmla="*/ 273 w 908"/>
                <a:gd name="T25" fmla="*/ 380 h 1044"/>
                <a:gd name="T26" fmla="*/ 217 w 908"/>
                <a:gd name="T27" fmla="*/ 424 h 1044"/>
                <a:gd name="T28" fmla="*/ 162 w 908"/>
                <a:gd name="T29" fmla="*/ 471 h 1044"/>
                <a:gd name="T30" fmla="*/ 107 w 908"/>
                <a:gd name="T31" fmla="*/ 520 h 1044"/>
                <a:gd name="T32" fmla="*/ 53 w 908"/>
                <a:gd name="T33" fmla="*/ 570 h 1044"/>
                <a:gd name="T34" fmla="*/ 0 w 908"/>
                <a:gd name="T35" fmla="*/ 623 h 1044"/>
                <a:gd name="T36" fmla="*/ 0 w 908"/>
                <a:gd name="T37" fmla="*/ 623 h 1044"/>
                <a:gd name="T38" fmla="*/ 0 w 908"/>
                <a:gd name="T39" fmla="*/ 623 h 1044"/>
                <a:gd name="T40" fmla="*/ 53 w 908"/>
                <a:gd name="T41" fmla="*/ 660 h 1044"/>
                <a:gd name="T42" fmla="*/ 106 w 908"/>
                <a:gd name="T43" fmla="*/ 698 h 1044"/>
                <a:gd name="T44" fmla="*/ 160 w 908"/>
                <a:gd name="T45" fmla="*/ 732 h 1044"/>
                <a:gd name="T46" fmla="*/ 215 w 908"/>
                <a:gd name="T47" fmla="*/ 767 h 1044"/>
                <a:gd name="T48" fmla="*/ 270 w 908"/>
                <a:gd name="T49" fmla="*/ 800 h 1044"/>
                <a:gd name="T50" fmla="*/ 325 w 908"/>
                <a:gd name="T51" fmla="*/ 831 h 1044"/>
                <a:gd name="T52" fmla="*/ 383 w 908"/>
                <a:gd name="T53" fmla="*/ 862 h 1044"/>
                <a:gd name="T54" fmla="*/ 439 w 908"/>
                <a:gd name="T55" fmla="*/ 890 h 1044"/>
                <a:gd name="T56" fmla="*/ 496 w 908"/>
                <a:gd name="T57" fmla="*/ 917 h 1044"/>
                <a:gd name="T58" fmla="*/ 555 w 908"/>
                <a:gd name="T59" fmla="*/ 942 h 1044"/>
                <a:gd name="T60" fmla="*/ 612 w 908"/>
                <a:gd name="T61" fmla="*/ 964 h 1044"/>
                <a:gd name="T62" fmla="*/ 671 w 908"/>
                <a:gd name="T63" fmla="*/ 986 h 1044"/>
                <a:gd name="T64" fmla="*/ 730 w 908"/>
                <a:gd name="T65" fmla="*/ 1004 h 1044"/>
                <a:gd name="T66" fmla="*/ 789 w 908"/>
                <a:gd name="T67" fmla="*/ 1019 h 1044"/>
                <a:gd name="T68" fmla="*/ 848 w 908"/>
                <a:gd name="T69" fmla="*/ 1033 h 1044"/>
                <a:gd name="T70" fmla="*/ 908 w 908"/>
                <a:gd name="T71" fmla="*/ 1044 h 1044"/>
                <a:gd name="T72" fmla="*/ 908 w 908"/>
                <a:gd name="T73" fmla="*/ 0 h 10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8" h="1044">
                  <a:moveTo>
                    <a:pt x="908" y="0"/>
                  </a:moveTo>
                  <a:lnTo>
                    <a:pt x="908" y="0"/>
                  </a:lnTo>
                  <a:lnTo>
                    <a:pt x="848" y="28"/>
                  </a:lnTo>
                  <a:lnTo>
                    <a:pt x="789" y="59"/>
                  </a:lnTo>
                  <a:lnTo>
                    <a:pt x="729" y="89"/>
                  </a:lnTo>
                  <a:lnTo>
                    <a:pt x="671" y="120"/>
                  </a:lnTo>
                  <a:lnTo>
                    <a:pt x="612" y="153"/>
                  </a:lnTo>
                  <a:lnTo>
                    <a:pt x="555" y="187"/>
                  </a:lnTo>
                  <a:lnTo>
                    <a:pt x="498" y="222"/>
                  </a:lnTo>
                  <a:lnTo>
                    <a:pt x="440" y="259"/>
                  </a:lnTo>
                  <a:lnTo>
                    <a:pt x="384" y="298"/>
                  </a:lnTo>
                  <a:lnTo>
                    <a:pt x="328" y="339"/>
                  </a:lnTo>
                  <a:lnTo>
                    <a:pt x="273" y="380"/>
                  </a:lnTo>
                  <a:lnTo>
                    <a:pt x="217" y="424"/>
                  </a:lnTo>
                  <a:lnTo>
                    <a:pt x="162" y="471"/>
                  </a:lnTo>
                  <a:lnTo>
                    <a:pt x="107" y="520"/>
                  </a:lnTo>
                  <a:lnTo>
                    <a:pt x="53" y="570"/>
                  </a:lnTo>
                  <a:lnTo>
                    <a:pt x="0" y="623"/>
                  </a:lnTo>
                  <a:lnTo>
                    <a:pt x="0" y="623"/>
                  </a:lnTo>
                  <a:lnTo>
                    <a:pt x="0" y="623"/>
                  </a:lnTo>
                  <a:lnTo>
                    <a:pt x="53" y="660"/>
                  </a:lnTo>
                  <a:lnTo>
                    <a:pt x="106" y="698"/>
                  </a:lnTo>
                  <a:lnTo>
                    <a:pt x="160" y="732"/>
                  </a:lnTo>
                  <a:lnTo>
                    <a:pt x="215" y="767"/>
                  </a:lnTo>
                  <a:lnTo>
                    <a:pt x="270" y="800"/>
                  </a:lnTo>
                  <a:lnTo>
                    <a:pt x="325" y="831"/>
                  </a:lnTo>
                  <a:lnTo>
                    <a:pt x="383" y="862"/>
                  </a:lnTo>
                  <a:lnTo>
                    <a:pt x="439" y="890"/>
                  </a:lnTo>
                  <a:lnTo>
                    <a:pt x="496" y="917"/>
                  </a:lnTo>
                  <a:lnTo>
                    <a:pt x="555" y="942"/>
                  </a:lnTo>
                  <a:lnTo>
                    <a:pt x="612" y="964"/>
                  </a:lnTo>
                  <a:lnTo>
                    <a:pt x="671" y="986"/>
                  </a:lnTo>
                  <a:lnTo>
                    <a:pt x="730" y="1004"/>
                  </a:lnTo>
                  <a:lnTo>
                    <a:pt x="789" y="1019"/>
                  </a:lnTo>
                  <a:lnTo>
                    <a:pt x="848" y="1033"/>
                  </a:lnTo>
                  <a:lnTo>
                    <a:pt x="908" y="1044"/>
                  </a:lnTo>
                  <a:lnTo>
                    <a:pt x="908" y="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9" name="Freeform 64"/>
            <p:cNvSpPr>
              <a:spLocks/>
            </p:cNvSpPr>
            <p:nvPr userDrawn="1"/>
          </p:nvSpPr>
          <p:spPr bwMode="auto">
            <a:xfrm>
              <a:off x="5773738" y="2160588"/>
              <a:ext cx="3368675" cy="2982913"/>
            </a:xfrm>
            <a:custGeom>
              <a:avLst/>
              <a:gdLst>
                <a:gd name="T0" fmla="*/ 2122 w 2122"/>
                <a:gd name="T1" fmla="*/ 1879 h 1879"/>
                <a:gd name="T2" fmla="*/ 2122 w 2122"/>
                <a:gd name="T3" fmla="*/ 502 h 1879"/>
                <a:gd name="T4" fmla="*/ 2122 w 2122"/>
                <a:gd name="T5" fmla="*/ 502 h 1879"/>
                <a:gd name="T6" fmla="*/ 2005 w 2122"/>
                <a:gd name="T7" fmla="*/ 447 h 1879"/>
                <a:gd name="T8" fmla="*/ 1889 w 2122"/>
                <a:gd name="T9" fmla="*/ 392 h 1879"/>
                <a:gd name="T10" fmla="*/ 1773 w 2122"/>
                <a:gd name="T11" fmla="*/ 334 h 1879"/>
                <a:gd name="T12" fmla="*/ 1716 w 2122"/>
                <a:gd name="T13" fmla="*/ 305 h 1879"/>
                <a:gd name="T14" fmla="*/ 1660 w 2122"/>
                <a:gd name="T15" fmla="*/ 275 h 1879"/>
                <a:gd name="T16" fmla="*/ 1602 w 2122"/>
                <a:gd name="T17" fmla="*/ 244 h 1879"/>
                <a:gd name="T18" fmla="*/ 1546 w 2122"/>
                <a:gd name="T19" fmla="*/ 213 h 1879"/>
                <a:gd name="T20" fmla="*/ 1490 w 2122"/>
                <a:gd name="T21" fmla="*/ 180 h 1879"/>
                <a:gd name="T22" fmla="*/ 1435 w 2122"/>
                <a:gd name="T23" fmla="*/ 147 h 1879"/>
                <a:gd name="T24" fmla="*/ 1379 w 2122"/>
                <a:gd name="T25" fmla="*/ 113 h 1879"/>
                <a:gd name="T26" fmla="*/ 1324 w 2122"/>
                <a:gd name="T27" fmla="*/ 77 h 1879"/>
                <a:gd name="T28" fmla="*/ 1268 w 2122"/>
                <a:gd name="T29" fmla="*/ 39 h 1879"/>
                <a:gd name="T30" fmla="*/ 1214 w 2122"/>
                <a:gd name="T31" fmla="*/ 0 h 1879"/>
                <a:gd name="T32" fmla="*/ 1214 w 2122"/>
                <a:gd name="T33" fmla="*/ 0 h 1879"/>
                <a:gd name="T34" fmla="*/ 1131 w 2122"/>
                <a:gd name="T35" fmla="*/ 132 h 1879"/>
                <a:gd name="T36" fmla="*/ 1052 w 2122"/>
                <a:gd name="T37" fmla="*/ 261 h 1879"/>
                <a:gd name="T38" fmla="*/ 976 w 2122"/>
                <a:gd name="T39" fmla="*/ 388 h 1879"/>
                <a:gd name="T40" fmla="*/ 902 w 2122"/>
                <a:gd name="T41" fmla="*/ 514 h 1879"/>
                <a:gd name="T42" fmla="*/ 758 w 2122"/>
                <a:gd name="T43" fmla="*/ 759 h 1879"/>
                <a:gd name="T44" fmla="*/ 687 w 2122"/>
                <a:gd name="T45" fmla="*/ 878 h 1879"/>
                <a:gd name="T46" fmla="*/ 617 w 2122"/>
                <a:gd name="T47" fmla="*/ 996 h 1879"/>
                <a:gd name="T48" fmla="*/ 546 w 2122"/>
                <a:gd name="T49" fmla="*/ 1111 h 1879"/>
                <a:gd name="T50" fmla="*/ 476 w 2122"/>
                <a:gd name="T51" fmla="*/ 1225 h 1879"/>
                <a:gd name="T52" fmla="*/ 402 w 2122"/>
                <a:gd name="T53" fmla="*/ 1338 h 1879"/>
                <a:gd name="T54" fmla="*/ 327 w 2122"/>
                <a:gd name="T55" fmla="*/ 1449 h 1879"/>
                <a:gd name="T56" fmla="*/ 289 w 2122"/>
                <a:gd name="T57" fmla="*/ 1503 h 1879"/>
                <a:gd name="T58" fmla="*/ 251 w 2122"/>
                <a:gd name="T59" fmla="*/ 1558 h 1879"/>
                <a:gd name="T60" fmla="*/ 211 w 2122"/>
                <a:gd name="T61" fmla="*/ 1612 h 1879"/>
                <a:gd name="T62" fmla="*/ 171 w 2122"/>
                <a:gd name="T63" fmla="*/ 1666 h 1879"/>
                <a:gd name="T64" fmla="*/ 129 w 2122"/>
                <a:gd name="T65" fmla="*/ 1720 h 1879"/>
                <a:gd name="T66" fmla="*/ 88 w 2122"/>
                <a:gd name="T67" fmla="*/ 1773 h 1879"/>
                <a:gd name="T68" fmla="*/ 44 w 2122"/>
                <a:gd name="T69" fmla="*/ 1826 h 1879"/>
                <a:gd name="T70" fmla="*/ 0 w 2122"/>
                <a:gd name="T71" fmla="*/ 1879 h 1879"/>
                <a:gd name="T72" fmla="*/ 2122 w 2122"/>
                <a:gd name="T73"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22" h="1879">
                  <a:moveTo>
                    <a:pt x="2122" y="1879"/>
                  </a:moveTo>
                  <a:lnTo>
                    <a:pt x="2122" y="502"/>
                  </a:lnTo>
                  <a:lnTo>
                    <a:pt x="2122" y="502"/>
                  </a:lnTo>
                  <a:lnTo>
                    <a:pt x="2005" y="447"/>
                  </a:lnTo>
                  <a:lnTo>
                    <a:pt x="1889" y="392"/>
                  </a:lnTo>
                  <a:lnTo>
                    <a:pt x="1773" y="334"/>
                  </a:lnTo>
                  <a:lnTo>
                    <a:pt x="1716" y="305"/>
                  </a:lnTo>
                  <a:lnTo>
                    <a:pt x="1660" y="275"/>
                  </a:lnTo>
                  <a:lnTo>
                    <a:pt x="1602" y="244"/>
                  </a:lnTo>
                  <a:lnTo>
                    <a:pt x="1546" y="213"/>
                  </a:lnTo>
                  <a:lnTo>
                    <a:pt x="1490" y="180"/>
                  </a:lnTo>
                  <a:lnTo>
                    <a:pt x="1435" y="147"/>
                  </a:lnTo>
                  <a:lnTo>
                    <a:pt x="1379" y="113"/>
                  </a:lnTo>
                  <a:lnTo>
                    <a:pt x="1324" y="77"/>
                  </a:lnTo>
                  <a:lnTo>
                    <a:pt x="1268" y="39"/>
                  </a:lnTo>
                  <a:lnTo>
                    <a:pt x="1214" y="0"/>
                  </a:lnTo>
                  <a:lnTo>
                    <a:pt x="1214" y="0"/>
                  </a:lnTo>
                  <a:lnTo>
                    <a:pt x="1131" y="132"/>
                  </a:lnTo>
                  <a:lnTo>
                    <a:pt x="1052" y="261"/>
                  </a:lnTo>
                  <a:lnTo>
                    <a:pt x="976" y="388"/>
                  </a:lnTo>
                  <a:lnTo>
                    <a:pt x="902" y="514"/>
                  </a:lnTo>
                  <a:lnTo>
                    <a:pt x="758" y="759"/>
                  </a:lnTo>
                  <a:lnTo>
                    <a:pt x="687" y="878"/>
                  </a:lnTo>
                  <a:lnTo>
                    <a:pt x="617" y="996"/>
                  </a:lnTo>
                  <a:lnTo>
                    <a:pt x="546" y="1111"/>
                  </a:lnTo>
                  <a:lnTo>
                    <a:pt x="476" y="1225"/>
                  </a:lnTo>
                  <a:lnTo>
                    <a:pt x="402" y="1338"/>
                  </a:lnTo>
                  <a:lnTo>
                    <a:pt x="327" y="1449"/>
                  </a:lnTo>
                  <a:lnTo>
                    <a:pt x="289" y="1503"/>
                  </a:lnTo>
                  <a:lnTo>
                    <a:pt x="251" y="1558"/>
                  </a:lnTo>
                  <a:lnTo>
                    <a:pt x="211" y="1612"/>
                  </a:lnTo>
                  <a:lnTo>
                    <a:pt x="171" y="1666"/>
                  </a:lnTo>
                  <a:lnTo>
                    <a:pt x="129" y="1720"/>
                  </a:lnTo>
                  <a:lnTo>
                    <a:pt x="88" y="1773"/>
                  </a:lnTo>
                  <a:lnTo>
                    <a:pt x="44" y="1826"/>
                  </a:lnTo>
                  <a:lnTo>
                    <a:pt x="0" y="1879"/>
                  </a:lnTo>
                  <a:lnTo>
                    <a:pt x="2122" y="187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0" name="Freeform 65"/>
            <p:cNvSpPr>
              <a:spLocks/>
            </p:cNvSpPr>
            <p:nvPr userDrawn="1"/>
          </p:nvSpPr>
          <p:spPr bwMode="auto">
            <a:xfrm>
              <a:off x="7700963" y="0"/>
              <a:ext cx="1441450" cy="2160588"/>
            </a:xfrm>
            <a:custGeom>
              <a:avLst/>
              <a:gdLst>
                <a:gd name="T0" fmla="*/ 0 w 908"/>
                <a:gd name="T1" fmla="*/ 1361 h 1361"/>
                <a:gd name="T2" fmla="*/ 0 w 908"/>
                <a:gd name="T3" fmla="*/ 1361 h 1361"/>
                <a:gd name="T4" fmla="*/ 53 w 908"/>
                <a:gd name="T5" fmla="*/ 1323 h 1361"/>
                <a:gd name="T6" fmla="*/ 107 w 908"/>
                <a:gd name="T7" fmla="*/ 1285 h 1361"/>
                <a:gd name="T8" fmla="*/ 161 w 908"/>
                <a:gd name="T9" fmla="*/ 1248 h 1361"/>
                <a:gd name="T10" fmla="*/ 216 w 908"/>
                <a:gd name="T11" fmla="*/ 1212 h 1361"/>
                <a:gd name="T12" fmla="*/ 271 w 908"/>
                <a:gd name="T13" fmla="*/ 1176 h 1361"/>
                <a:gd name="T14" fmla="*/ 328 w 908"/>
                <a:gd name="T15" fmla="*/ 1141 h 1361"/>
                <a:gd name="T16" fmla="*/ 384 w 908"/>
                <a:gd name="T17" fmla="*/ 1106 h 1361"/>
                <a:gd name="T18" fmla="*/ 440 w 908"/>
                <a:gd name="T19" fmla="*/ 1072 h 1361"/>
                <a:gd name="T20" fmla="*/ 498 w 908"/>
                <a:gd name="T21" fmla="*/ 1038 h 1361"/>
                <a:gd name="T22" fmla="*/ 555 w 908"/>
                <a:gd name="T23" fmla="*/ 1006 h 1361"/>
                <a:gd name="T24" fmla="*/ 612 w 908"/>
                <a:gd name="T25" fmla="*/ 974 h 1361"/>
                <a:gd name="T26" fmla="*/ 671 w 908"/>
                <a:gd name="T27" fmla="*/ 943 h 1361"/>
                <a:gd name="T28" fmla="*/ 729 w 908"/>
                <a:gd name="T29" fmla="*/ 912 h 1361"/>
                <a:gd name="T30" fmla="*/ 789 w 908"/>
                <a:gd name="T31" fmla="*/ 882 h 1361"/>
                <a:gd name="T32" fmla="*/ 848 w 908"/>
                <a:gd name="T33" fmla="*/ 853 h 1361"/>
                <a:gd name="T34" fmla="*/ 908 w 908"/>
                <a:gd name="T35" fmla="*/ 825 h 1361"/>
                <a:gd name="T36" fmla="*/ 908 w 908"/>
                <a:gd name="T37" fmla="*/ 0 h 1361"/>
                <a:gd name="T38" fmla="*/ 261 w 908"/>
                <a:gd name="T39" fmla="*/ 0 h 1361"/>
                <a:gd name="T40" fmla="*/ 261 w 908"/>
                <a:gd name="T41" fmla="*/ 0 h 1361"/>
                <a:gd name="T42" fmla="*/ 256 w 908"/>
                <a:gd name="T43" fmla="*/ 86 h 1361"/>
                <a:gd name="T44" fmla="*/ 248 w 908"/>
                <a:gd name="T45" fmla="*/ 170 h 1361"/>
                <a:gd name="T46" fmla="*/ 239 w 908"/>
                <a:gd name="T47" fmla="*/ 255 h 1361"/>
                <a:gd name="T48" fmla="*/ 229 w 908"/>
                <a:gd name="T49" fmla="*/ 340 h 1361"/>
                <a:gd name="T50" fmla="*/ 217 w 908"/>
                <a:gd name="T51" fmla="*/ 425 h 1361"/>
                <a:gd name="T52" fmla="*/ 205 w 908"/>
                <a:gd name="T53" fmla="*/ 511 h 1361"/>
                <a:gd name="T54" fmla="*/ 190 w 908"/>
                <a:gd name="T55" fmla="*/ 596 h 1361"/>
                <a:gd name="T56" fmla="*/ 175 w 908"/>
                <a:gd name="T57" fmla="*/ 681 h 1361"/>
                <a:gd name="T58" fmla="*/ 158 w 908"/>
                <a:gd name="T59" fmla="*/ 766 h 1361"/>
                <a:gd name="T60" fmla="*/ 140 w 908"/>
                <a:gd name="T61" fmla="*/ 852 h 1361"/>
                <a:gd name="T62" fmla="*/ 120 w 908"/>
                <a:gd name="T63" fmla="*/ 937 h 1361"/>
                <a:gd name="T64" fmla="*/ 99 w 908"/>
                <a:gd name="T65" fmla="*/ 1022 h 1361"/>
                <a:gd name="T66" fmla="*/ 76 w 908"/>
                <a:gd name="T67" fmla="*/ 1107 h 1361"/>
                <a:gd name="T68" fmla="*/ 52 w 908"/>
                <a:gd name="T69" fmla="*/ 1191 h 1361"/>
                <a:gd name="T70" fmla="*/ 27 w 908"/>
                <a:gd name="T71" fmla="*/ 1277 h 1361"/>
                <a:gd name="T72" fmla="*/ 0 w 908"/>
                <a:gd name="T73" fmla="*/ 1361 h 1361"/>
                <a:gd name="T74" fmla="*/ 0 w 908"/>
                <a:gd name="T75"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08" h="1361">
                  <a:moveTo>
                    <a:pt x="0" y="1361"/>
                  </a:moveTo>
                  <a:lnTo>
                    <a:pt x="0" y="1361"/>
                  </a:lnTo>
                  <a:lnTo>
                    <a:pt x="53" y="1323"/>
                  </a:lnTo>
                  <a:lnTo>
                    <a:pt x="107" y="1285"/>
                  </a:lnTo>
                  <a:lnTo>
                    <a:pt x="161" y="1248"/>
                  </a:lnTo>
                  <a:lnTo>
                    <a:pt x="216" y="1212"/>
                  </a:lnTo>
                  <a:lnTo>
                    <a:pt x="271" y="1176"/>
                  </a:lnTo>
                  <a:lnTo>
                    <a:pt x="328" y="1141"/>
                  </a:lnTo>
                  <a:lnTo>
                    <a:pt x="384" y="1106"/>
                  </a:lnTo>
                  <a:lnTo>
                    <a:pt x="440" y="1072"/>
                  </a:lnTo>
                  <a:lnTo>
                    <a:pt x="498" y="1038"/>
                  </a:lnTo>
                  <a:lnTo>
                    <a:pt x="555" y="1006"/>
                  </a:lnTo>
                  <a:lnTo>
                    <a:pt x="612" y="974"/>
                  </a:lnTo>
                  <a:lnTo>
                    <a:pt x="671" y="943"/>
                  </a:lnTo>
                  <a:lnTo>
                    <a:pt x="729" y="912"/>
                  </a:lnTo>
                  <a:lnTo>
                    <a:pt x="789" y="882"/>
                  </a:lnTo>
                  <a:lnTo>
                    <a:pt x="848" y="853"/>
                  </a:lnTo>
                  <a:lnTo>
                    <a:pt x="908" y="825"/>
                  </a:lnTo>
                  <a:lnTo>
                    <a:pt x="908" y="0"/>
                  </a:lnTo>
                  <a:lnTo>
                    <a:pt x="261" y="0"/>
                  </a:lnTo>
                  <a:lnTo>
                    <a:pt x="261" y="0"/>
                  </a:lnTo>
                  <a:lnTo>
                    <a:pt x="256" y="86"/>
                  </a:lnTo>
                  <a:lnTo>
                    <a:pt x="248" y="170"/>
                  </a:lnTo>
                  <a:lnTo>
                    <a:pt x="239" y="255"/>
                  </a:lnTo>
                  <a:lnTo>
                    <a:pt x="229" y="340"/>
                  </a:lnTo>
                  <a:lnTo>
                    <a:pt x="217" y="425"/>
                  </a:lnTo>
                  <a:lnTo>
                    <a:pt x="205" y="511"/>
                  </a:lnTo>
                  <a:lnTo>
                    <a:pt x="190" y="596"/>
                  </a:lnTo>
                  <a:lnTo>
                    <a:pt x="175" y="681"/>
                  </a:lnTo>
                  <a:lnTo>
                    <a:pt x="158" y="766"/>
                  </a:lnTo>
                  <a:lnTo>
                    <a:pt x="140" y="852"/>
                  </a:lnTo>
                  <a:lnTo>
                    <a:pt x="120" y="937"/>
                  </a:lnTo>
                  <a:lnTo>
                    <a:pt x="99" y="1022"/>
                  </a:lnTo>
                  <a:lnTo>
                    <a:pt x="76" y="1107"/>
                  </a:lnTo>
                  <a:lnTo>
                    <a:pt x="52" y="1191"/>
                  </a:lnTo>
                  <a:lnTo>
                    <a:pt x="27" y="1277"/>
                  </a:lnTo>
                  <a:lnTo>
                    <a:pt x="0" y="1361"/>
                  </a:lnTo>
                  <a:lnTo>
                    <a:pt x="0" y="13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1" name="Freeform 66"/>
            <p:cNvSpPr>
              <a:spLocks/>
            </p:cNvSpPr>
            <p:nvPr userDrawn="1"/>
          </p:nvSpPr>
          <p:spPr bwMode="auto">
            <a:xfrm>
              <a:off x="5600701" y="0"/>
              <a:ext cx="2100263" cy="2160588"/>
            </a:xfrm>
            <a:custGeom>
              <a:avLst/>
              <a:gdLst>
                <a:gd name="T0" fmla="*/ 1323 w 1323"/>
                <a:gd name="T1" fmla="*/ 1361 h 1361"/>
                <a:gd name="T2" fmla="*/ 1323 w 1323"/>
                <a:gd name="T3" fmla="*/ 1361 h 1361"/>
                <a:gd name="T4" fmla="*/ 1291 w 1323"/>
                <a:gd name="T5" fmla="*/ 1338 h 1361"/>
                <a:gd name="T6" fmla="*/ 1258 w 1323"/>
                <a:gd name="T7" fmla="*/ 1313 h 1361"/>
                <a:gd name="T8" fmla="*/ 1227 w 1323"/>
                <a:gd name="T9" fmla="*/ 1287 h 1361"/>
                <a:gd name="T10" fmla="*/ 1195 w 1323"/>
                <a:gd name="T11" fmla="*/ 1261 h 1361"/>
                <a:gd name="T12" fmla="*/ 1165 w 1323"/>
                <a:gd name="T13" fmla="*/ 1234 h 1361"/>
                <a:gd name="T14" fmla="*/ 1135 w 1323"/>
                <a:gd name="T15" fmla="*/ 1207 h 1361"/>
                <a:gd name="T16" fmla="*/ 1105 w 1323"/>
                <a:gd name="T17" fmla="*/ 1179 h 1361"/>
                <a:gd name="T18" fmla="*/ 1076 w 1323"/>
                <a:gd name="T19" fmla="*/ 1151 h 1361"/>
                <a:gd name="T20" fmla="*/ 1047 w 1323"/>
                <a:gd name="T21" fmla="*/ 1122 h 1361"/>
                <a:gd name="T22" fmla="*/ 1019 w 1323"/>
                <a:gd name="T23" fmla="*/ 1092 h 1361"/>
                <a:gd name="T24" fmla="*/ 991 w 1323"/>
                <a:gd name="T25" fmla="*/ 1062 h 1361"/>
                <a:gd name="T26" fmla="*/ 964 w 1323"/>
                <a:gd name="T27" fmla="*/ 1032 h 1361"/>
                <a:gd name="T28" fmla="*/ 938 w 1323"/>
                <a:gd name="T29" fmla="*/ 1000 h 1361"/>
                <a:gd name="T30" fmla="*/ 912 w 1323"/>
                <a:gd name="T31" fmla="*/ 968 h 1361"/>
                <a:gd name="T32" fmla="*/ 886 w 1323"/>
                <a:gd name="T33" fmla="*/ 936 h 1361"/>
                <a:gd name="T34" fmla="*/ 861 w 1323"/>
                <a:gd name="T35" fmla="*/ 902 h 1361"/>
                <a:gd name="T36" fmla="*/ 836 w 1323"/>
                <a:gd name="T37" fmla="*/ 869 h 1361"/>
                <a:gd name="T38" fmla="*/ 813 w 1323"/>
                <a:gd name="T39" fmla="*/ 835 h 1361"/>
                <a:gd name="T40" fmla="*/ 790 w 1323"/>
                <a:gd name="T41" fmla="*/ 800 h 1361"/>
                <a:gd name="T42" fmla="*/ 768 w 1323"/>
                <a:gd name="T43" fmla="*/ 765 h 1361"/>
                <a:gd name="T44" fmla="*/ 747 w 1323"/>
                <a:gd name="T45" fmla="*/ 729 h 1361"/>
                <a:gd name="T46" fmla="*/ 725 w 1323"/>
                <a:gd name="T47" fmla="*/ 693 h 1361"/>
                <a:gd name="T48" fmla="*/ 705 w 1323"/>
                <a:gd name="T49" fmla="*/ 656 h 1361"/>
                <a:gd name="T50" fmla="*/ 686 w 1323"/>
                <a:gd name="T51" fmla="*/ 619 h 1361"/>
                <a:gd name="T52" fmla="*/ 667 w 1323"/>
                <a:gd name="T53" fmla="*/ 581 h 1361"/>
                <a:gd name="T54" fmla="*/ 649 w 1323"/>
                <a:gd name="T55" fmla="*/ 542 h 1361"/>
                <a:gd name="T56" fmla="*/ 631 w 1323"/>
                <a:gd name="T57" fmla="*/ 504 h 1361"/>
                <a:gd name="T58" fmla="*/ 614 w 1323"/>
                <a:gd name="T59" fmla="*/ 465 h 1361"/>
                <a:gd name="T60" fmla="*/ 598 w 1323"/>
                <a:gd name="T61" fmla="*/ 424 h 1361"/>
                <a:gd name="T62" fmla="*/ 582 w 1323"/>
                <a:gd name="T63" fmla="*/ 385 h 1361"/>
                <a:gd name="T64" fmla="*/ 568 w 1323"/>
                <a:gd name="T65" fmla="*/ 343 h 1361"/>
                <a:gd name="T66" fmla="*/ 554 w 1323"/>
                <a:gd name="T67" fmla="*/ 303 h 1361"/>
                <a:gd name="T68" fmla="*/ 554 w 1323"/>
                <a:gd name="T69" fmla="*/ 303 h 1361"/>
                <a:gd name="T70" fmla="*/ 542 w 1323"/>
                <a:gd name="T71" fmla="*/ 266 h 1361"/>
                <a:gd name="T72" fmla="*/ 531 w 1323"/>
                <a:gd name="T73" fmla="*/ 228 h 1361"/>
                <a:gd name="T74" fmla="*/ 520 w 1323"/>
                <a:gd name="T75" fmla="*/ 190 h 1361"/>
                <a:gd name="T76" fmla="*/ 511 w 1323"/>
                <a:gd name="T77" fmla="*/ 153 h 1361"/>
                <a:gd name="T78" fmla="*/ 502 w 1323"/>
                <a:gd name="T79" fmla="*/ 115 h 1361"/>
                <a:gd name="T80" fmla="*/ 493 w 1323"/>
                <a:gd name="T81" fmla="*/ 77 h 1361"/>
                <a:gd name="T82" fmla="*/ 487 w 1323"/>
                <a:gd name="T83" fmla="*/ 38 h 1361"/>
                <a:gd name="T84" fmla="*/ 479 w 1323"/>
                <a:gd name="T85" fmla="*/ 0 h 1361"/>
                <a:gd name="T86" fmla="*/ 0 w 1323"/>
                <a:gd name="T87" fmla="*/ 0 h 1361"/>
                <a:gd name="T88" fmla="*/ 0 w 1323"/>
                <a:gd name="T89" fmla="*/ 0 h 1361"/>
                <a:gd name="T90" fmla="*/ 70 w 1323"/>
                <a:gd name="T91" fmla="*/ 99 h 1361"/>
                <a:gd name="T92" fmla="*/ 140 w 1323"/>
                <a:gd name="T93" fmla="*/ 197 h 1361"/>
                <a:gd name="T94" fmla="*/ 213 w 1323"/>
                <a:gd name="T95" fmla="*/ 293 h 1361"/>
                <a:gd name="T96" fmla="*/ 289 w 1323"/>
                <a:gd name="T97" fmla="*/ 386 h 1361"/>
                <a:gd name="T98" fmla="*/ 365 w 1323"/>
                <a:gd name="T99" fmla="*/ 477 h 1361"/>
                <a:gd name="T100" fmla="*/ 444 w 1323"/>
                <a:gd name="T101" fmla="*/ 568 h 1361"/>
                <a:gd name="T102" fmla="*/ 525 w 1323"/>
                <a:gd name="T103" fmla="*/ 656 h 1361"/>
                <a:gd name="T104" fmla="*/ 607 w 1323"/>
                <a:gd name="T105" fmla="*/ 743 h 1361"/>
                <a:gd name="T106" fmla="*/ 690 w 1323"/>
                <a:gd name="T107" fmla="*/ 826 h 1361"/>
                <a:gd name="T108" fmla="*/ 777 w 1323"/>
                <a:gd name="T109" fmla="*/ 909 h 1361"/>
                <a:gd name="T110" fmla="*/ 863 w 1323"/>
                <a:gd name="T111" fmla="*/ 989 h 1361"/>
                <a:gd name="T112" fmla="*/ 952 w 1323"/>
                <a:gd name="T113" fmla="*/ 1068 h 1361"/>
                <a:gd name="T114" fmla="*/ 1043 w 1323"/>
                <a:gd name="T115" fmla="*/ 1144 h 1361"/>
                <a:gd name="T116" fmla="*/ 1135 w 1323"/>
                <a:gd name="T117" fmla="*/ 1218 h 1361"/>
                <a:gd name="T118" fmla="*/ 1228 w 1323"/>
                <a:gd name="T119" fmla="*/ 1290 h 1361"/>
                <a:gd name="T120" fmla="*/ 1323 w 1323"/>
                <a:gd name="T121" fmla="*/ 1361 h 1361"/>
                <a:gd name="T122" fmla="*/ 1323 w 1323"/>
                <a:gd name="T123" fmla="*/ 1361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23" h="1361">
                  <a:moveTo>
                    <a:pt x="1323" y="1361"/>
                  </a:moveTo>
                  <a:lnTo>
                    <a:pt x="1323" y="1361"/>
                  </a:lnTo>
                  <a:lnTo>
                    <a:pt x="1291" y="1338"/>
                  </a:lnTo>
                  <a:lnTo>
                    <a:pt x="1258" y="1313"/>
                  </a:lnTo>
                  <a:lnTo>
                    <a:pt x="1227" y="1287"/>
                  </a:lnTo>
                  <a:lnTo>
                    <a:pt x="1195" y="1261"/>
                  </a:lnTo>
                  <a:lnTo>
                    <a:pt x="1165" y="1234"/>
                  </a:lnTo>
                  <a:lnTo>
                    <a:pt x="1135" y="1207"/>
                  </a:lnTo>
                  <a:lnTo>
                    <a:pt x="1105" y="1179"/>
                  </a:lnTo>
                  <a:lnTo>
                    <a:pt x="1076" y="1151"/>
                  </a:lnTo>
                  <a:lnTo>
                    <a:pt x="1047" y="1122"/>
                  </a:lnTo>
                  <a:lnTo>
                    <a:pt x="1019" y="1092"/>
                  </a:lnTo>
                  <a:lnTo>
                    <a:pt x="991" y="1062"/>
                  </a:lnTo>
                  <a:lnTo>
                    <a:pt x="964" y="1032"/>
                  </a:lnTo>
                  <a:lnTo>
                    <a:pt x="938" y="1000"/>
                  </a:lnTo>
                  <a:lnTo>
                    <a:pt x="912" y="968"/>
                  </a:lnTo>
                  <a:lnTo>
                    <a:pt x="886" y="936"/>
                  </a:lnTo>
                  <a:lnTo>
                    <a:pt x="861" y="902"/>
                  </a:lnTo>
                  <a:lnTo>
                    <a:pt x="836" y="869"/>
                  </a:lnTo>
                  <a:lnTo>
                    <a:pt x="813" y="835"/>
                  </a:lnTo>
                  <a:lnTo>
                    <a:pt x="790" y="800"/>
                  </a:lnTo>
                  <a:lnTo>
                    <a:pt x="768" y="765"/>
                  </a:lnTo>
                  <a:lnTo>
                    <a:pt x="747" y="729"/>
                  </a:lnTo>
                  <a:lnTo>
                    <a:pt x="725" y="693"/>
                  </a:lnTo>
                  <a:lnTo>
                    <a:pt x="705" y="656"/>
                  </a:lnTo>
                  <a:lnTo>
                    <a:pt x="686" y="619"/>
                  </a:lnTo>
                  <a:lnTo>
                    <a:pt x="667" y="581"/>
                  </a:lnTo>
                  <a:lnTo>
                    <a:pt x="649" y="542"/>
                  </a:lnTo>
                  <a:lnTo>
                    <a:pt x="631" y="504"/>
                  </a:lnTo>
                  <a:lnTo>
                    <a:pt x="614" y="465"/>
                  </a:lnTo>
                  <a:lnTo>
                    <a:pt x="598" y="424"/>
                  </a:lnTo>
                  <a:lnTo>
                    <a:pt x="582" y="385"/>
                  </a:lnTo>
                  <a:lnTo>
                    <a:pt x="568" y="343"/>
                  </a:lnTo>
                  <a:lnTo>
                    <a:pt x="554" y="303"/>
                  </a:lnTo>
                  <a:lnTo>
                    <a:pt x="554" y="303"/>
                  </a:lnTo>
                  <a:lnTo>
                    <a:pt x="542" y="266"/>
                  </a:lnTo>
                  <a:lnTo>
                    <a:pt x="531" y="228"/>
                  </a:lnTo>
                  <a:lnTo>
                    <a:pt x="520" y="190"/>
                  </a:lnTo>
                  <a:lnTo>
                    <a:pt x="511" y="153"/>
                  </a:lnTo>
                  <a:lnTo>
                    <a:pt x="502" y="115"/>
                  </a:lnTo>
                  <a:lnTo>
                    <a:pt x="493" y="77"/>
                  </a:lnTo>
                  <a:lnTo>
                    <a:pt x="487" y="38"/>
                  </a:lnTo>
                  <a:lnTo>
                    <a:pt x="479" y="0"/>
                  </a:lnTo>
                  <a:lnTo>
                    <a:pt x="0" y="0"/>
                  </a:lnTo>
                  <a:lnTo>
                    <a:pt x="0" y="0"/>
                  </a:lnTo>
                  <a:lnTo>
                    <a:pt x="70" y="99"/>
                  </a:lnTo>
                  <a:lnTo>
                    <a:pt x="140" y="197"/>
                  </a:lnTo>
                  <a:lnTo>
                    <a:pt x="213" y="293"/>
                  </a:lnTo>
                  <a:lnTo>
                    <a:pt x="289" y="386"/>
                  </a:lnTo>
                  <a:lnTo>
                    <a:pt x="365" y="477"/>
                  </a:lnTo>
                  <a:lnTo>
                    <a:pt x="444" y="568"/>
                  </a:lnTo>
                  <a:lnTo>
                    <a:pt x="525" y="656"/>
                  </a:lnTo>
                  <a:lnTo>
                    <a:pt x="607" y="743"/>
                  </a:lnTo>
                  <a:lnTo>
                    <a:pt x="690" y="826"/>
                  </a:lnTo>
                  <a:lnTo>
                    <a:pt x="777" y="909"/>
                  </a:lnTo>
                  <a:lnTo>
                    <a:pt x="863" y="989"/>
                  </a:lnTo>
                  <a:lnTo>
                    <a:pt x="952" y="1068"/>
                  </a:lnTo>
                  <a:lnTo>
                    <a:pt x="1043" y="1144"/>
                  </a:lnTo>
                  <a:lnTo>
                    <a:pt x="1135" y="1218"/>
                  </a:lnTo>
                  <a:lnTo>
                    <a:pt x="1228" y="1290"/>
                  </a:lnTo>
                  <a:lnTo>
                    <a:pt x="1323" y="1361"/>
                  </a:lnTo>
                  <a:lnTo>
                    <a:pt x="1323" y="1361"/>
                  </a:lnTo>
                  <a:close/>
                </a:path>
              </a:pathLst>
            </a:custGeom>
            <a:solidFill>
              <a:srgbClr val="FFB85E"/>
            </a:solidFill>
            <a:ln>
              <a:noFill/>
            </a:ln>
          </p:spPr>
          <p:txBody>
            <a:bodyPr vert="horz" wrap="square" lIns="91440" tIns="45720" rIns="91440" bIns="45720" numCol="1" anchor="t" anchorCtr="0" compatLnSpc="1">
              <a:prstTxWarp prst="textNoShape">
                <a:avLst/>
              </a:prstTxWarp>
            </a:bodyPr>
            <a:lstStyle/>
            <a:p>
              <a:endParaRPr lang="fi-FI"/>
            </a:p>
          </p:txBody>
        </p:sp>
        <p:sp>
          <p:nvSpPr>
            <p:cNvPr id="72" name="Freeform 67"/>
            <p:cNvSpPr>
              <a:spLocks/>
            </p:cNvSpPr>
            <p:nvPr userDrawn="1"/>
          </p:nvSpPr>
          <p:spPr bwMode="auto">
            <a:xfrm>
              <a:off x="7700963" y="2160588"/>
              <a:ext cx="1441450" cy="852488"/>
            </a:xfrm>
            <a:custGeom>
              <a:avLst/>
              <a:gdLst>
                <a:gd name="T0" fmla="*/ 908 w 908"/>
                <a:gd name="T1" fmla="*/ 378 h 537"/>
                <a:gd name="T2" fmla="*/ 908 w 908"/>
                <a:gd name="T3" fmla="*/ 378 h 537"/>
                <a:gd name="T4" fmla="*/ 848 w 908"/>
                <a:gd name="T5" fmla="*/ 367 h 537"/>
                <a:gd name="T6" fmla="*/ 789 w 908"/>
                <a:gd name="T7" fmla="*/ 356 h 537"/>
                <a:gd name="T8" fmla="*/ 730 w 908"/>
                <a:gd name="T9" fmla="*/ 341 h 537"/>
                <a:gd name="T10" fmla="*/ 671 w 908"/>
                <a:gd name="T11" fmla="*/ 325 h 537"/>
                <a:gd name="T12" fmla="*/ 612 w 908"/>
                <a:gd name="T13" fmla="*/ 309 h 537"/>
                <a:gd name="T14" fmla="*/ 555 w 908"/>
                <a:gd name="T15" fmla="*/ 289 h 537"/>
                <a:gd name="T16" fmla="*/ 496 w 908"/>
                <a:gd name="T17" fmla="*/ 268 h 537"/>
                <a:gd name="T18" fmla="*/ 439 w 908"/>
                <a:gd name="T19" fmla="*/ 246 h 537"/>
                <a:gd name="T20" fmla="*/ 383 w 908"/>
                <a:gd name="T21" fmla="*/ 222 h 537"/>
                <a:gd name="T22" fmla="*/ 325 w 908"/>
                <a:gd name="T23" fmla="*/ 195 h 537"/>
                <a:gd name="T24" fmla="*/ 270 w 908"/>
                <a:gd name="T25" fmla="*/ 167 h 537"/>
                <a:gd name="T26" fmla="*/ 215 w 908"/>
                <a:gd name="T27" fmla="*/ 138 h 537"/>
                <a:gd name="T28" fmla="*/ 160 w 908"/>
                <a:gd name="T29" fmla="*/ 106 h 537"/>
                <a:gd name="T30" fmla="*/ 106 w 908"/>
                <a:gd name="T31" fmla="*/ 72 h 537"/>
                <a:gd name="T32" fmla="*/ 53 w 908"/>
                <a:gd name="T33" fmla="*/ 37 h 537"/>
                <a:gd name="T34" fmla="*/ 0 w 908"/>
                <a:gd name="T35" fmla="*/ 0 h 537"/>
                <a:gd name="T36" fmla="*/ 0 w 908"/>
                <a:gd name="T37" fmla="*/ 0 h 537"/>
                <a:gd name="T38" fmla="*/ 54 w 908"/>
                <a:gd name="T39" fmla="*/ 40 h 537"/>
                <a:gd name="T40" fmla="*/ 110 w 908"/>
                <a:gd name="T41" fmla="*/ 78 h 537"/>
                <a:gd name="T42" fmla="*/ 165 w 908"/>
                <a:gd name="T43" fmla="*/ 115 h 537"/>
                <a:gd name="T44" fmla="*/ 221 w 908"/>
                <a:gd name="T45" fmla="*/ 152 h 537"/>
                <a:gd name="T46" fmla="*/ 276 w 908"/>
                <a:gd name="T47" fmla="*/ 188 h 537"/>
                <a:gd name="T48" fmla="*/ 332 w 908"/>
                <a:gd name="T49" fmla="*/ 224 h 537"/>
                <a:gd name="T50" fmla="*/ 388 w 908"/>
                <a:gd name="T51" fmla="*/ 259 h 537"/>
                <a:gd name="T52" fmla="*/ 446 w 908"/>
                <a:gd name="T53" fmla="*/ 293 h 537"/>
                <a:gd name="T54" fmla="*/ 502 w 908"/>
                <a:gd name="T55" fmla="*/ 325 h 537"/>
                <a:gd name="T56" fmla="*/ 559 w 908"/>
                <a:gd name="T57" fmla="*/ 358 h 537"/>
                <a:gd name="T58" fmla="*/ 617 w 908"/>
                <a:gd name="T59" fmla="*/ 390 h 537"/>
                <a:gd name="T60" fmla="*/ 675 w 908"/>
                <a:gd name="T61" fmla="*/ 421 h 537"/>
                <a:gd name="T62" fmla="*/ 733 w 908"/>
                <a:gd name="T63" fmla="*/ 450 h 537"/>
                <a:gd name="T64" fmla="*/ 791 w 908"/>
                <a:gd name="T65" fmla="*/ 480 h 537"/>
                <a:gd name="T66" fmla="*/ 850 w 908"/>
                <a:gd name="T67" fmla="*/ 509 h 537"/>
                <a:gd name="T68" fmla="*/ 908 w 908"/>
                <a:gd name="T69" fmla="*/ 537 h 537"/>
                <a:gd name="T70" fmla="*/ 908 w 908"/>
                <a:gd name="T71" fmla="*/ 378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8" h="537">
                  <a:moveTo>
                    <a:pt x="908" y="378"/>
                  </a:moveTo>
                  <a:lnTo>
                    <a:pt x="908" y="378"/>
                  </a:lnTo>
                  <a:lnTo>
                    <a:pt x="848" y="367"/>
                  </a:lnTo>
                  <a:lnTo>
                    <a:pt x="789" y="356"/>
                  </a:lnTo>
                  <a:lnTo>
                    <a:pt x="730" y="341"/>
                  </a:lnTo>
                  <a:lnTo>
                    <a:pt x="671" y="325"/>
                  </a:lnTo>
                  <a:lnTo>
                    <a:pt x="612" y="309"/>
                  </a:lnTo>
                  <a:lnTo>
                    <a:pt x="555" y="289"/>
                  </a:lnTo>
                  <a:lnTo>
                    <a:pt x="496" y="268"/>
                  </a:lnTo>
                  <a:lnTo>
                    <a:pt x="439" y="246"/>
                  </a:lnTo>
                  <a:lnTo>
                    <a:pt x="383" y="222"/>
                  </a:lnTo>
                  <a:lnTo>
                    <a:pt x="325" y="195"/>
                  </a:lnTo>
                  <a:lnTo>
                    <a:pt x="270" y="167"/>
                  </a:lnTo>
                  <a:lnTo>
                    <a:pt x="215" y="138"/>
                  </a:lnTo>
                  <a:lnTo>
                    <a:pt x="160" y="106"/>
                  </a:lnTo>
                  <a:lnTo>
                    <a:pt x="106" y="72"/>
                  </a:lnTo>
                  <a:lnTo>
                    <a:pt x="53" y="37"/>
                  </a:lnTo>
                  <a:lnTo>
                    <a:pt x="0" y="0"/>
                  </a:lnTo>
                  <a:lnTo>
                    <a:pt x="0" y="0"/>
                  </a:lnTo>
                  <a:lnTo>
                    <a:pt x="54" y="40"/>
                  </a:lnTo>
                  <a:lnTo>
                    <a:pt x="110" y="78"/>
                  </a:lnTo>
                  <a:lnTo>
                    <a:pt x="165" y="115"/>
                  </a:lnTo>
                  <a:lnTo>
                    <a:pt x="221" y="152"/>
                  </a:lnTo>
                  <a:lnTo>
                    <a:pt x="276" y="188"/>
                  </a:lnTo>
                  <a:lnTo>
                    <a:pt x="332" y="224"/>
                  </a:lnTo>
                  <a:lnTo>
                    <a:pt x="388" y="259"/>
                  </a:lnTo>
                  <a:lnTo>
                    <a:pt x="446" y="293"/>
                  </a:lnTo>
                  <a:lnTo>
                    <a:pt x="502" y="325"/>
                  </a:lnTo>
                  <a:lnTo>
                    <a:pt x="559" y="358"/>
                  </a:lnTo>
                  <a:lnTo>
                    <a:pt x="617" y="390"/>
                  </a:lnTo>
                  <a:lnTo>
                    <a:pt x="675" y="421"/>
                  </a:lnTo>
                  <a:lnTo>
                    <a:pt x="733" y="450"/>
                  </a:lnTo>
                  <a:lnTo>
                    <a:pt x="791" y="480"/>
                  </a:lnTo>
                  <a:lnTo>
                    <a:pt x="850" y="509"/>
                  </a:lnTo>
                  <a:lnTo>
                    <a:pt x="908" y="537"/>
                  </a:lnTo>
                  <a:lnTo>
                    <a:pt x="908" y="378"/>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3" name="Freeform 68"/>
            <p:cNvSpPr>
              <a:spLocks/>
            </p:cNvSpPr>
            <p:nvPr userDrawn="1"/>
          </p:nvSpPr>
          <p:spPr bwMode="auto">
            <a:xfrm>
              <a:off x="5103813" y="2160588"/>
              <a:ext cx="2597150" cy="2982913"/>
            </a:xfrm>
            <a:custGeom>
              <a:avLst/>
              <a:gdLst>
                <a:gd name="T0" fmla="*/ 588 w 1636"/>
                <a:gd name="T1" fmla="*/ 1879 h 1879"/>
                <a:gd name="T2" fmla="*/ 632 w 1636"/>
                <a:gd name="T3" fmla="*/ 1826 h 1879"/>
                <a:gd name="T4" fmla="*/ 719 w 1636"/>
                <a:gd name="T5" fmla="*/ 1719 h 1879"/>
                <a:gd name="T6" fmla="*/ 802 w 1636"/>
                <a:gd name="T7" fmla="*/ 1611 h 1879"/>
                <a:gd name="T8" fmla="*/ 883 w 1636"/>
                <a:gd name="T9" fmla="*/ 1501 h 1879"/>
                <a:gd name="T10" fmla="*/ 961 w 1636"/>
                <a:gd name="T11" fmla="*/ 1389 h 1879"/>
                <a:gd name="T12" fmla="*/ 1035 w 1636"/>
                <a:gd name="T13" fmla="*/ 1275 h 1879"/>
                <a:gd name="T14" fmla="*/ 1107 w 1636"/>
                <a:gd name="T15" fmla="*/ 1160 h 1879"/>
                <a:gd name="T16" fmla="*/ 1175 w 1636"/>
                <a:gd name="T17" fmla="*/ 1043 h 1879"/>
                <a:gd name="T18" fmla="*/ 1241 w 1636"/>
                <a:gd name="T19" fmla="*/ 925 h 1879"/>
                <a:gd name="T20" fmla="*/ 1304 w 1636"/>
                <a:gd name="T21" fmla="*/ 806 h 1879"/>
                <a:gd name="T22" fmla="*/ 1363 w 1636"/>
                <a:gd name="T23" fmla="*/ 684 h 1879"/>
                <a:gd name="T24" fmla="*/ 1419 w 1636"/>
                <a:gd name="T25" fmla="*/ 563 h 1879"/>
                <a:gd name="T26" fmla="*/ 1473 w 1636"/>
                <a:gd name="T27" fmla="*/ 440 h 1879"/>
                <a:gd name="T28" fmla="*/ 1524 w 1636"/>
                <a:gd name="T29" fmla="*/ 315 h 1879"/>
                <a:gd name="T30" fmla="*/ 1571 w 1636"/>
                <a:gd name="T31" fmla="*/ 190 h 1879"/>
                <a:gd name="T32" fmla="*/ 1615 w 1636"/>
                <a:gd name="T33" fmla="*/ 63 h 1879"/>
                <a:gd name="T34" fmla="*/ 1636 w 1636"/>
                <a:gd name="T35" fmla="*/ 0 h 1879"/>
                <a:gd name="T36" fmla="*/ 1570 w 1636"/>
                <a:gd name="T37" fmla="*/ 49 h 1879"/>
                <a:gd name="T38" fmla="*/ 1442 w 1636"/>
                <a:gd name="T39" fmla="*/ 148 h 1879"/>
                <a:gd name="T40" fmla="*/ 1317 w 1636"/>
                <a:gd name="T41" fmla="*/ 250 h 1879"/>
                <a:gd name="T42" fmla="*/ 1197 w 1636"/>
                <a:gd name="T43" fmla="*/ 355 h 1879"/>
                <a:gd name="T44" fmla="*/ 1079 w 1636"/>
                <a:gd name="T45" fmla="*/ 463 h 1879"/>
                <a:gd name="T46" fmla="*/ 965 w 1636"/>
                <a:gd name="T47" fmla="*/ 573 h 1879"/>
                <a:gd name="T48" fmla="*/ 856 w 1636"/>
                <a:gd name="T49" fmla="*/ 687 h 1879"/>
                <a:gd name="T50" fmla="*/ 749 w 1636"/>
                <a:gd name="T51" fmla="*/ 802 h 1879"/>
                <a:gd name="T52" fmla="*/ 647 w 1636"/>
                <a:gd name="T53" fmla="*/ 921 h 1879"/>
                <a:gd name="T54" fmla="*/ 549 w 1636"/>
                <a:gd name="T55" fmla="*/ 1042 h 1879"/>
                <a:gd name="T56" fmla="*/ 453 w 1636"/>
                <a:gd name="T57" fmla="*/ 1165 h 1879"/>
                <a:gd name="T58" fmla="*/ 362 w 1636"/>
                <a:gd name="T59" fmla="*/ 1291 h 1879"/>
                <a:gd name="T60" fmla="*/ 276 w 1636"/>
                <a:gd name="T61" fmla="*/ 1418 h 1879"/>
                <a:gd name="T62" fmla="*/ 192 w 1636"/>
                <a:gd name="T63" fmla="*/ 1547 h 1879"/>
                <a:gd name="T64" fmla="*/ 113 w 1636"/>
                <a:gd name="T65" fmla="*/ 1679 h 1879"/>
                <a:gd name="T66" fmla="*/ 37 w 1636"/>
                <a:gd name="T67" fmla="*/ 1812 h 1879"/>
                <a:gd name="T68" fmla="*/ 0 w 1636"/>
                <a:gd name="T69" fmla="*/ 1879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36" h="1879">
                  <a:moveTo>
                    <a:pt x="0" y="1879"/>
                  </a:moveTo>
                  <a:lnTo>
                    <a:pt x="588" y="1879"/>
                  </a:lnTo>
                  <a:lnTo>
                    <a:pt x="588" y="1879"/>
                  </a:lnTo>
                  <a:lnTo>
                    <a:pt x="632" y="1826"/>
                  </a:lnTo>
                  <a:lnTo>
                    <a:pt x="676" y="1773"/>
                  </a:lnTo>
                  <a:lnTo>
                    <a:pt x="719" y="1719"/>
                  </a:lnTo>
                  <a:lnTo>
                    <a:pt x="760" y="1665"/>
                  </a:lnTo>
                  <a:lnTo>
                    <a:pt x="802" y="1611"/>
                  </a:lnTo>
                  <a:lnTo>
                    <a:pt x="842" y="1556"/>
                  </a:lnTo>
                  <a:lnTo>
                    <a:pt x="883" y="1501"/>
                  </a:lnTo>
                  <a:lnTo>
                    <a:pt x="922" y="1445"/>
                  </a:lnTo>
                  <a:lnTo>
                    <a:pt x="961" y="1389"/>
                  </a:lnTo>
                  <a:lnTo>
                    <a:pt x="998" y="1332"/>
                  </a:lnTo>
                  <a:lnTo>
                    <a:pt x="1035" y="1275"/>
                  </a:lnTo>
                  <a:lnTo>
                    <a:pt x="1071" y="1218"/>
                  </a:lnTo>
                  <a:lnTo>
                    <a:pt x="1107" y="1160"/>
                  </a:lnTo>
                  <a:lnTo>
                    <a:pt x="1142" y="1102"/>
                  </a:lnTo>
                  <a:lnTo>
                    <a:pt x="1175" y="1043"/>
                  </a:lnTo>
                  <a:lnTo>
                    <a:pt x="1208" y="985"/>
                  </a:lnTo>
                  <a:lnTo>
                    <a:pt x="1241" y="925"/>
                  </a:lnTo>
                  <a:lnTo>
                    <a:pt x="1272" y="865"/>
                  </a:lnTo>
                  <a:lnTo>
                    <a:pt x="1304" y="806"/>
                  </a:lnTo>
                  <a:lnTo>
                    <a:pt x="1334" y="745"/>
                  </a:lnTo>
                  <a:lnTo>
                    <a:pt x="1363" y="684"/>
                  </a:lnTo>
                  <a:lnTo>
                    <a:pt x="1391" y="624"/>
                  </a:lnTo>
                  <a:lnTo>
                    <a:pt x="1419" y="563"/>
                  </a:lnTo>
                  <a:lnTo>
                    <a:pt x="1446" y="501"/>
                  </a:lnTo>
                  <a:lnTo>
                    <a:pt x="1473" y="440"/>
                  </a:lnTo>
                  <a:lnTo>
                    <a:pt x="1498" y="377"/>
                  </a:lnTo>
                  <a:lnTo>
                    <a:pt x="1524" y="315"/>
                  </a:lnTo>
                  <a:lnTo>
                    <a:pt x="1548" y="253"/>
                  </a:lnTo>
                  <a:lnTo>
                    <a:pt x="1571" y="190"/>
                  </a:lnTo>
                  <a:lnTo>
                    <a:pt x="1594" y="127"/>
                  </a:lnTo>
                  <a:lnTo>
                    <a:pt x="1615" y="63"/>
                  </a:lnTo>
                  <a:lnTo>
                    <a:pt x="1636" y="0"/>
                  </a:lnTo>
                  <a:lnTo>
                    <a:pt x="1636" y="0"/>
                  </a:lnTo>
                  <a:lnTo>
                    <a:pt x="1636" y="0"/>
                  </a:lnTo>
                  <a:lnTo>
                    <a:pt x="1570" y="49"/>
                  </a:lnTo>
                  <a:lnTo>
                    <a:pt x="1506" y="98"/>
                  </a:lnTo>
                  <a:lnTo>
                    <a:pt x="1442" y="148"/>
                  </a:lnTo>
                  <a:lnTo>
                    <a:pt x="1379" y="198"/>
                  </a:lnTo>
                  <a:lnTo>
                    <a:pt x="1317" y="250"/>
                  </a:lnTo>
                  <a:lnTo>
                    <a:pt x="1256" y="302"/>
                  </a:lnTo>
                  <a:lnTo>
                    <a:pt x="1197" y="355"/>
                  </a:lnTo>
                  <a:lnTo>
                    <a:pt x="1137" y="409"/>
                  </a:lnTo>
                  <a:lnTo>
                    <a:pt x="1079" y="463"/>
                  </a:lnTo>
                  <a:lnTo>
                    <a:pt x="1021" y="518"/>
                  </a:lnTo>
                  <a:lnTo>
                    <a:pt x="965" y="573"/>
                  </a:lnTo>
                  <a:lnTo>
                    <a:pt x="910" y="629"/>
                  </a:lnTo>
                  <a:lnTo>
                    <a:pt x="856" y="687"/>
                  </a:lnTo>
                  <a:lnTo>
                    <a:pt x="802" y="744"/>
                  </a:lnTo>
                  <a:lnTo>
                    <a:pt x="749" y="802"/>
                  </a:lnTo>
                  <a:lnTo>
                    <a:pt x="697" y="861"/>
                  </a:lnTo>
                  <a:lnTo>
                    <a:pt x="647" y="921"/>
                  </a:lnTo>
                  <a:lnTo>
                    <a:pt x="597" y="981"/>
                  </a:lnTo>
                  <a:lnTo>
                    <a:pt x="549" y="1042"/>
                  </a:lnTo>
                  <a:lnTo>
                    <a:pt x="501" y="1103"/>
                  </a:lnTo>
                  <a:lnTo>
                    <a:pt x="453" y="1165"/>
                  </a:lnTo>
                  <a:lnTo>
                    <a:pt x="407" y="1228"/>
                  </a:lnTo>
                  <a:lnTo>
                    <a:pt x="362" y="1291"/>
                  </a:lnTo>
                  <a:lnTo>
                    <a:pt x="318" y="1354"/>
                  </a:lnTo>
                  <a:lnTo>
                    <a:pt x="276" y="1418"/>
                  </a:lnTo>
                  <a:lnTo>
                    <a:pt x="233" y="1482"/>
                  </a:lnTo>
                  <a:lnTo>
                    <a:pt x="192" y="1547"/>
                  </a:lnTo>
                  <a:lnTo>
                    <a:pt x="152" y="1612"/>
                  </a:lnTo>
                  <a:lnTo>
                    <a:pt x="113" y="1679"/>
                  </a:lnTo>
                  <a:lnTo>
                    <a:pt x="74" y="1745"/>
                  </a:lnTo>
                  <a:lnTo>
                    <a:pt x="37" y="1812"/>
                  </a:lnTo>
                  <a:lnTo>
                    <a:pt x="0" y="1879"/>
                  </a:lnTo>
                  <a:lnTo>
                    <a:pt x="0" y="1879"/>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7" name="Otsikko 1"/>
          <p:cNvSpPr>
            <a:spLocks noGrp="1"/>
          </p:cNvSpPr>
          <p:nvPr userDrawn="1">
            <p:ph type="ctrTitle"/>
          </p:nvPr>
        </p:nvSpPr>
        <p:spPr>
          <a:xfrm>
            <a:off x="683568" y="1347614"/>
            <a:ext cx="5832648" cy="2095528"/>
          </a:xfrm>
        </p:spPr>
        <p:txBody>
          <a:bodyPr anchor="b" anchorCtr="0">
            <a:noAutofit/>
          </a:bodyPr>
          <a:lstStyle>
            <a:lvl1pPr algn="l">
              <a:defRPr sz="4000">
                <a:solidFill>
                  <a:schemeClr val="tx1">
                    <a:lumMod val="85000"/>
                    <a:lumOff val="15000"/>
                  </a:schemeClr>
                </a:solidFill>
              </a:defRPr>
            </a:lvl1pPr>
          </a:lstStyle>
          <a:p>
            <a:r>
              <a:rPr lang="fi-FI"/>
              <a:t>Muokkaa perustyyl. napsautt.</a:t>
            </a:r>
            <a:endParaRPr lang="fi-FI" dirty="0"/>
          </a:p>
        </p:txBody>
      </p:sp>
      <p:sp>
        <p:nvSpPr>
          <p:cNvPr id="8"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14" name="Picture 13" descr="työkykyohjelman logo">
            <a:extLst>
              <a:ext uri="{FF2B5EF4-FFF2-40B4-BE49-F238E27FC236}">
                <a16:creationId xmlns:a16="http://schemas.microsoft.com/office/drawing/2014/main" id="{178ED2CD-2483-5F40-8C43-0CE3EDDC76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8224" y="4507749"/>
            <a:ext cx="2412801" cy="481764"/>
          </a:xfrm>
          <a:prstGeom prst="rect">
            <a:avLst/>
          </a:prstGeom>
        </p:spPr>
      </p:pic>
    </p:spTree>
    <p:extLst>
      <p:ext uri="{BB962C8B-B14F-4D97-AF65-F5344CB8AC3E}">
        <p14:creationId xmlns:p14="http://schemas.microsoft.com/office/powerpoint/2010/main" val="2282030290"/>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Pääotsikko VN">
    <p:spTree>
      <p:nvGrpSpPr>
        <p:cNvPr id="1" name=""/>
        <p:cNvGrpSpPr/>
        <p:nvPr/>
      </p:nvGrpSpPr>
      <p:grpSpPr>
        <a:xfrm>
          <a:off x="0" y="0"/>
          <a:ext cx="0" cy="0"/>
          <a:chOff x="0" y="0"/>
          <a:chExt cx="0" cy="0"/>
        </a:xfrm>
      </p:grpSpPr>
      <p:pic>
        <p:nvPicPr>
          <p:cNvPr id="60" name="Picture 59" descr="taustakuva"/>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7" y="0"/>
            <a:ext cx="9139646" cy="5143500"/>
          </a:xfrm>
          <a:prstGeom prst="rect">
            <a:avLst/>
          </a:prstGeom>
        </p:spPr>
      </p:pic>
      <p:sp>
        <p:nvSpPr>
          <p:cNvPr id="10" name="Otsikko 1"/>
          <p:cNvSpPr>
            <a:spLocks noGrp="1"/>
          </p:cNvSpPr>
          <p:nvPr userDrawn="1">
            <p:ph type="ctrTitle"/>
          </p:nvPr>
        </p:nvSpPr>
        <p:spPr>
          <a:xfrm>
            <a:off x="683568" y="1844374"/>
            <a:ext cx="5832648" cy="2095528"/>
          </a:xfrm>
        </p:spPr>
        <p:txBody>
          <a:bodyPr anchor="b" anchorCtr="0">
            <a:noAutofit/>
          </a:bodyPr>
          <a:lstStyle>
            <a:lvl1pPr algn="l">
              <a:defRPr sz="4000">
                <a:solidFill>
                  <a:srgbClr val="FFFFFF"/>
                </a:solidFill>
              </a:defRPr>
            </a:lvl1pPr>
          </a:lstStyle>
          <a:p>
            <a:r>
              <a:rPr lang="fi-FI"/>
              <a:t>Muokkaa perustyyl. napsautt.</a:t>
            </a:r>
            <a:endParaRPr lang="fi-FI" dirty="0"/>
          </a:p>
        </p:txBody>
      </p:sp>
      <p:sp>
        <p:nvSpPr>
          <p:cNvPr id="11" name="Alaotsikko 2"/>
          <p:cNvSpPr>
            <a:spLocks noGrp="1"/>
          </p:cNvSpPr>
          <p:nvPr userDrawn="1">
            <p:ph type="subTitle" idx="1"/>
          </p:nvPr>
        </p:nvSpPr>
        <p:spPr>
          <a:xfrm>
            <a:off x="683568" y="4064577"/>
            <a:ext cx="5832648" cy="667413"/>
          </a:xfrm>
        </p:spPr>
        <p:txBody>
          <a:bodyPr>
            <a:normAutofit/>
          </a:bodyPr>
          <a:lstStyle>
            <a:lvl1pPr marL="0" indent="0" algn="l">
              <a:spcBef>
                <a:spcPts val="0"/>
              </a:spcBef>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pic>
        <p:nvPicPr>
          <p:cNvPr id="52" name="Picture 51">
            <a:extLst>
              <a:ext uri="{FF2B5EF4-FFF2-40B4-BE49-F238E27FC236}">
                <a16:creationId xmlns:a16="http://schemas.microsoft.com/office/drawing/2014/main" id="{F07F2CD9-BDD8-2848-B9FD-12A39B1606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04248" y="4550883"/>
            <a:ext cx="2196777" cy="438630"/>
          </a:xfrm>
          <a:prstGeom prst="rect">
            <a:avLst/>
          </a:prstGeom>
        </p:spPr>
      </p:pic>
    </p:spTree>
    <p:extLst>
      <p:ext uri="{BB962C8B-B14F-4D97-AF65-F5344CB8AC3E}">
        <p14:creationId xmlns:p14="http://schemas.microsoft.com/office/powerpoint/2010/main" val="1336741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4" name="Picture 3" descr="työkykyohjelman logo">
            <a:extLst>
              <a:ext uri="{FF2B5EF4-FFF2-40B4-BE49-F238E27FC236}">
                <a16:creationId xmlns:a16="http://schemas.microsoft.com/office/drawing/2014/main" id="{043217B7-5BA6-1B4D-8DFE-E44A884E81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993316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4" name="Picture 3" descr="työkykyohjelman logo">
            <a:extLst>
              <a:ext uri="{FF2B5EF4-FFF2-40B4-BE49-F238E27FC236}">
                <a16:creationId xmlns:a16="http://schemas.microsoft.com/office/drawing/2014/main" id="{043217B7-5BA6-1B4D-8DFE-E44A884E81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2402829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Otsikko ja sisältö VN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3124695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1001513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7605713" y="0"/>
            <a:ext cx="1538287" cy="4587875"/>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11" name="Picture 10" descr="työkykyohjelman logo">
            <a:extLst>
              <a:ext uri="{FF2B5EF4-FFF2-40B4-BE49-F238E27FC236}">
                <a16:creationId xmlns:a16="http://schemas.microsoft.com/office/drawing/2014/main" id="{80809B85-DEF6-2A45-9E8D-29AF28A4B7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31990"/>
            <a:ext cx="1542059" cy="307903"/>
          </a:xfrm>
          <a:prstGeom prst="rect">
            <a:avLst/>
          </a:prstGeom>
        </p:spPr>
      </p:pic>
    </p:spTree>
    <p:extLst>
      <p:ext uri="{BB962C8B-B14F-4D97-AF65-F5344CB8AC3E}">
        <p14:creationId xmlns:p14="http://schemas.microsoft.com/office/powerpoint/2010/main" val="1980739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7605713" y="0"/>
            <a:ext cx="1538287" cy="4587875"/>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4044412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09600" y="234000"/>
            <a:ext cx="8077199" cy="974270"/>
          </a:xfrm>
          <a:prstGeom prst="rect">
            <a:avLst/>
          </a:prstGeom>
        </p:spPr>
        <p:txBody>
          <a:bodyPr vert="horz" lIns="91440" tIns="45720" rIns="91440" bIns="45720" rtlCol="0" anchor="b"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609600" y="1411201"/>
            <a:ext cx="8077199" cy="3248782"/>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4063746363"/>
      </p:ext>
    </p:extLst>
  </p:cSld>
  <p:clrMap bg1="lt1" tx1="dk1" bg2="lt2" tx2="dk2" accent1="accent1" accent2="accent2" accent3="accent3" accent4="accent4" accent5="accent5" accent6="accent6" hlink="hlink" folHlink="folHlink"/>
  <p:sldLayoutIdLst>
    <p:sldLayoutId id="2147483773" r:id="rId1"/>
    <p:sldLayoutId id="2147483779" r:id="rId2"/>
    <p:sldLayoutId id="2147483690" r:id="rId3"/>
    <p:sldLayoutId id="2147483776" r:id="rId4"/>
    <p:sldLayoutId id="2147483792" r:id="rId5"/>
    <p:sldLayoutId id="2147483783" r:id="rId6"/>
    <p:sldLayoutId id="2147483786" r:id="rId7"/>
    <p:sldLayoutId id="2147483775" r:id="rId8"/>
    <p:sldLayoutId id="2147483787" r:id="rId9"/>
    <p:sldLayoutId id="2147483778" r:id="rId10"/>
    <p:sldLayoutId id="2147483791" r:id="rId11"/>
    <p:sldLayoutId id="2147483789" r:id="rId12"/>
    <p:sldLayoutId id="2147483747" r:id="rId13"/>
    <p:sldLayoutId id="2147483780" r:id="rId14"/>
    <p:sldLayoutId id="2147483781" r:id="rId15"/>
    <p:sldLayoutId id="2147483777" r:id="rId16"/>
    <p:sldLayoutId id="2147483788" r:id="rId17"/>
    <p:sldLayoutId id="2147483691" r:id="rId18"/>
  </p:sldLayoutIdLst>
  <p:hf hdr="0" ftr="0"/>
  <p:txStyles>
    <p:titleStyle>
      <a:lvl1pPr algn="l" defTabSz="914400" rtl="0" eaLnBrk="1" latinLnBrk="0" hangingPunct="1">
        <a:spcBef>
          <a:spcPct val="0"/>
        </a:spcBef>
        <a:buNone/>
        <a:defRPr sz="3200" b="1" kern="1200">
          <a:solidFill>
            <a:schemeClr val="tx1">
              <a:lumMod val="85000"/>
              <a:lumOff val="15000"/>
            </a:schemeClr>
          </a:solidFill>
          <a:latin typeface="Arial Narrow" panose="020B0606020202030204" pitchFamily="34" charset="0"/>
          <a:ea typeface="+mj-ea"/>
          <a:cs typeface="+mj-cs"/>
        </a:defRPr>
      </a:lvl1pPr>
    </p:titleStyle>
    <p:bodyStyle>
      <a:lvl1pPr marL="268288" indent="-268288" algn="l" defTabSz="914400" rtl="0" eaLnBrk="1" latinLnBrk="0" hangingPunct="1">
        <a:spcBef>
          <a:spcPts val="14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19138" indent="-261938" algn="l" defTabSz="914400" rtl="0" eaLnBrk="1" latinLnBrk="0" hangingPunct="1">
        <a:spcBef>
          <a:spcPts val="14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987425" indent="-182563"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3pPr>
      <a:lvl4pPr marL="1168400" indent="-18097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1343025" indent="-17462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40318"/>
            <a:ext cx="5832648" cy="1663480"/>
          </a:xfrm>
        </p:spPr>
        <p:txBody>
          <a:bodyPr/>
          <a:lstStyle/>
          <a:p>
            <a:r>
              <a:rPr lang="fi-FI" dirty="0">
                <a:solidFill>
                  <a:schemeClr val="bg1"/>
                </a:solidFill>
              </a:rPr>
              <a:t>Palkkatyömalli</a:t>
            </a:r>
            <a:br>
              <a:rPr lang="fi-FI" dirty="0">
                <a:solidFill>
                  <a:schemeClr val="bg1"/>
                </a:solidFill>
              </a:rPr>
            </a:br>
            <a:r>
              <a:rPr lang="fi-FI" dirty="0">
                <a:solidFill>
                  <a:schemeClr val="bg1"/>
                </a:solidFill>
              </a:rPr>
              <a:t>Vaalijalassa</a:t>
            </a:r>
          </a:p>
        </p:txBody>
      </p:sp>
      <p:sp>
        <p:nvSpPr>
          <p:cNvPr id="3" name="Subtitle 2"/>
          <p:cNvSpPr>
            <a:spLocks noGrp="1"/>
          </p:cNvSpPr>
          <p:nvPr>
            <p:ph type="subTitle" idx="1"/>
          </p:nvPr>
        </p:nvSpPr>
        <p:spPr/>
        <p:txBody>
          <a:bodyPr/>
          <a:lstStyle/>
          <a:p>
            <a:r>
              <a:rPr lang="fi-FI" dirty="0">
                <a:solidFill>
                  <a:schemeClr val="bg1"/>
                </a:solidFill>
              </a:rPr>
              <a:t>Homma haltuun – Toiveista työhön –hanke </a:t>
            </a:r>
          </a:p>
          <a:p>
            <a:r>
              <a:rPr lang="fi-FI" dirty="0">
                <a:solidFill>
                  <a:schemeClr val="bg1"/>
                </a:solidFill>
              </a:rPr>
              <a:t>Pieksämäen pilotti</a:t>
            </a:r>
          </a:p>
        </p:txBody>
      </p:sp>
    </p:spTree>
    <p:extLst>
      <p:ext uri="{BB962C8B-B14F-4D97-AF65-F5344CB8AC3E}">
        <p14:creationId xmlns:p14="http://schemas.microsoft.com/office/powerpoint/2010/main" val="3449440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432785" y="235340"/>
            <a:ext cx="7739615" cy="680226"/>
          </a:xfrm>
        </p:spPr>
        <p:txBody>
          <a:bodyPr/>
          <a:lstStyle/>
          <a:p>
            <a:r>
              <a:rPr lang="fi-FI" dirty="0"/>
              <a:t>Palkkatyömalli Vaalijalassa</a:t>
            </a:r>
          </a:p>
        </p:txBody>
      </p:sp>
      <p:sp>
        <p:nvSpPr>
          <p:cNvPr id="5" name="Sisällön paikkamerkki 4"/>
          <p:cNvSpPr>
            <a:spLocks noGrp="1"/>
          </p:cNvSpPr>
          <p:nvPr>
            <p:ph idx="1"/>
          </p:nvPr>
        </p:nvSpPr>
        <p:spPr>
          <a:xfrm>
            <a:off x="432785" y="1347614"/>
            <a:ext cx="7739615" cy="3456385"/>
          </a:xfrm>
        </p:spPr>
        <p:txBody>
          <a:bodyPr>
            <a:normAutofit/>
          </a:bodyPr>
          <a:lstStyle/>
          <a:p>
            <a:pPr>
              <a:lnSpc>
                <a:spcPct val="120000"/>
              </a:lnSpc>
              <a:spcBef>
                <a:spcPts val="0"/>
              </a:spcBef>
              <a:buClr>
                <a:srgbClr val="F18700"/>
              </a:buClr>
            </a:pPr>
            <a:r>
              <a:rPr lang="fi-FI" sz="1600" dirty="0"/>
              <a:t>Tavoitteena on työllistää kehitysvammaisia osa-aikaiseen palkkatyöhön Vaalijalan omiin yksiköihin ja madaltaa kynnystä palkkatyöhön siirtymiseen sekä selkiyttää pakkatyöhön liittyviä käytäntöjä.</a:t>
            </a:r>
          </a:p>
          <a:p>
            <a:pPr>
              <a:lnSpc>
                <a:spcPct val="120000"/>
              </a:lnSpc>
              <a:spcBef>
                <a:spcPts val="0"/>
              </a:spcBef>
              <a:buClr>
                <a:srgbClr val="F18700"/>
              </a:buClr>
            </a:pPr>
            <a:r>
              <a:rPr lang="fi-FI" sz="1600" dirty="0"/>
              <a:t>Palkkatyöpaikkoja ja työtehtäviä on kartoitettu Vaalijalan eri yksiköistä yhdessä esihenkilöiden kanssa. </a:t>
            </a:r>
          </a:p>
          <a:p>
            <a:pPr>
              <a:lnSpc>
                <a:spcPct val="120000"/>
              </a:lnSpc>
              <a:spcBef>
                <a:spcPts val="0"/>
              </a:spcBef>
              <a:buClr>
                <a:srgbClr val="F18700"/>
              </a:buClr>
            </a:pPr>
            <a:r>
              <a:rPr lang="fi-FI" sz="1600" dirty="0"/>
              <a:t>Selvitetty palkkaamiseen liittyviä ehtoja ja sisältöjä sekä työnantajan että työntekijän näkökulmasta.  </a:t>
            </a:r>
          </a:p>
          <a:p>
            <a:pPr>
              <a:lnSpc>
                <a:spcPct val="120000"/>
              </a:lnSpc>
              <a:spcBef>
                <a:spcPts val="0"/>
              </a:spcBef>
              <a:buClr>
                <a:srgbClr val="F18700"/>
              </a:buClr>
            </a:pPr>
            <a:r>
              <a:rPr lang="fi-FI" sz="1600" dirty="0"/>
              <a:t>Sovittu palkkaamiseen liittyvistä käytännöistä ja työnjaosta yhdessä johdon ja henkilöstöhallinnon kanssa.</a:t>
            </a:r>
          </a:p>
          <a:p>
            <a:pPr>
              <a:lnSpc>
                <a:spcPct val="120000"/>
              </a:lnSpc>
              <a:spcBef>
                <a:spcPts val="0"/>
              </a:spcBef>
              <a:buClr>
                <a:srgbClr val="F18700"/>
              </a:buClr>
            </a:pPr>
            <a:r>
              <a:rPr lang="fi-FI" sz="1600" dirty="0"/>
              <a:t>Luotu ohjeet palkkaamiseen.</a:t>
            </a:r>
            <a:endParaRPr lang="fi-FI" sz="1600" b="1" dirty="0">
              <a:solidFill>
                <a:prstClr val="black"/>
              </a:solidFill>
            </a:endParaRPr>
          </a:p>
        </p:txBody>
      </p:sp>
    </p:spTree>
    <p:extLst>
      <p:ext uri="{BB962C8B-B14F-4D97-AF65-F5344CB8AC3E}">
        <p14:creationId xmlns:p14="http://schemas.microsoft.com/office/powerpoint/2010/main" val="1519246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3B9A104B-9BAA-49E9-8718-EC79015336EE}"/>
              </a:ext>
            </a:extLst>
          </p:cNvPr>
          <p:cNvSpPr>
            <a:spLocks noGrp="1"/>
          </p:cNvSpPr>
          <p:nvPr>
            <p:ph idx="1"/>
          </p:nvPr>
        </p:nvSpPr>
        <p:spPr>
          <a:xfrm>
            <a:off x="432785" y="1203599"/>
            <a:ext cx="7739615" cy="3600400"/>
          </a:xfrm>
        </p:spPr>
        <p:txBody>
          <a:bodyPr>
            <a:normAutofit fontScale="92500" lnSpcReduction="20000"/>
          </a:bodyPr>
          <a:lstStyle/>
          <a:p>
            <a:r>
              <a:rPr lang="fi-FI" dirty="0">
                <a:solidFill>
                  <a:prstClr val="black"/>
                </a:solidFill>
              </a:rPr>
              <a:t>Avopalveluiden asumisen ja tekemisen yksiköiden sekä Nenonpellon tukipalveluiden esihenkilöiden kanssa käydyissä keskusteluissa esille nousseita mahdollisia työtehtäviä olivat</a:t>
            </a:r>
          </a:p>
          <a:p>
            <a:pPr lvl="1"/>
            <a:r>
              <a:rPr lang="fi-FI" dirty="0">
                <a:solidFill>
                  <a:prstClr val="black"/>
                </a:solidFill>
              </a:rPr>
              <a:t>keittiö-, pyykkihuolto- ja puhtaanapitotehtävät</a:t>
            </a:r>
          </a:p>
          <a:p>
            <a:pPr lvl="1"/>
            <a:r>
              <a:rPr lang="fi-FI" dirty="0">
                <a:solidFill>
                  <a:prstClr val="black"/>
                </a:solidFill>
              </a:rPr>
              <a:t>tavaroiden järjestely- ja purkamistehtävät sekä kuljetuksessa avustaminen</a:t>
            </a:r>
          </a:p>
          <a:p>
            <a:pPr lvl="1"/>
            <a:r>
              <a:rPr lang="fi-FI" dirty="0">
                <a:solidFill>
                  <a:prstClr val="black"/>
                </a:solidFill>
              </a:rPr>
              <a:t>kiinteistöihin ja piha-alueisiin liittyvät tehtävät</a:t>
            </a:r>
          </a:p>
          <a:p>
            <a:pPr lvl="1"/>
            <a:r>
              <a:rPr lang="fi-FI" dirty="0">
                <a:solidFill>
                  <a:prstClr val="black"/>
                </a:solidFill>
              </a:rPr>
              <a:t>asiakkaiden avustaminen</a:t>
            </a:r>
          </a:p>
          <a:p>
            <a:pPr lvl="1"/>
            <a:r>
              <a:rPr lang="fi-FI" dirty="0">
                <a:solidFill>
                  <a:prstClr val="black"/>
                </a:solidFill>
              </a:rPr>
              <a:t>kausiluonteiset pihatyöt sekä ikkunanpesu</a:t>
            </a:r>
          </a:p>
          <a:p>
            <a:r>
              <a:rPr lang="fi-FI" dirty="0">
                <a:solidFill>
                  <a:prstClr val="black"/>
                </a:solidFill>
              </a:rPr>
              <a:t>Työtehtäviä voi joustavasti yhdistellä ja räätälöidä vastaamaan yksiköiden tarpeita sekä henkilön työkykyä ja toiveita.</a:t>
            </a:r>
          </a:p>
          <a:p>
            <a:endParaRPr lang="fi-FI" dirty="0"/>
          </a:p>
        </p:txBody>
      </p:sp>
      <p:sp>
        <p:nvSpPr>
          <p:cNvPr id="3" name="Otsikko 2">
            <a:extLst>
              <a:ext uri="{FF2B5EF4-FFF2-40B4-BE49-F238E27FC236}">
                <a16:creationId xmlns:a16="http://schemas.microsoft.com/office/drawing/2014/main" id="{C7429E18-613D-4B66-B2E4-04ACA929740B}"/>
              </a:ext>
            </a:extLst>
          </p:cNvPr>
          <p:cNvSpPr>
            <a:spLocks noGrp="1"/>
          </p:cNvSpPr>
          <p:nvPr>
            <p:ph type="title"/>
          </p:nvPr>
        </p:nvSpPr>
        <p:spPr>
          <a:xfrm>
            <a:off x="432785" y="235340"/>
            <a:ext cx="7739615" cy="752234"/>
          </a:xfrm>
        </p:spPr>
        <p:txBody>
          <a:bodyPr/>
          <a:lstStyle/>
          <a:p>
            <a:r>
              <a:rPr lang="fi-FI" dirty="0"/>
              <a:t>Työtehtäviä yksiköissä</a:t>
            </a:r>
          </a:p>
        </p:txBody>
      </p:sp>
    </p:spTree>
    <p:extLst>
      <p:ext uri="{BB962C8B-B14F-4D97-AF65-F5344CB8AC3E}">
        <p14:creationId xmlns:p14="http://schemas.microsoft.com/office/powerpoint/2010/main" val="105405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32785" y="235340"/>
            <a:ext cx="7739615" cy="680226"/>
          </a:xfrm>
        </p:spPr>
        <p:txBody>
          <a:bodyPr/>
          <a:lstStyle/>
          <a:p>
            <a:r>
              <a:rPr lang="fi-FI" dirty="0"/>
              <a:t>Työhönvalmennuksen tuki palkkatyömallissa</a:t>
            </a:r>
          </a:p>
        </p:txBody>
      </p:sp>
      <p:sp>
        <p:nvSpPr>
          <p:cNvPr id="3" name="Sisällön paikkamerkki 2"/>
          <p:cNvSpPr>
            <a:spLocks noGrp="1"/>
          </p:cNvSpPr>
          <p:nvPr>
            <p:ph idx="1"/>
          </p:nvPr>
        </p:nvSpPr>
        <p:spPr>
          <a:xfrm>
            <a:off x="432785" y="1059582"/>
            <a:ext cx="7739615" cy="3848578"/>
          </a:xfrm>
        </p:spPr>
        <p:txBody>
          <a:bodyPr>
            <a:noAutofit/>
          </a:bodyPr>
          <a:lstStyle/>
          <a:p>
            <a:pPr>
              <a:lnSpc>
                <a:spcPct val="120000"/>
              </a:lnSpc>
              <a:spcBef>
                <a:spcPts val="0"/>
              </a:spcBef>
              <a:buClr>
                <a:srgbClr val="F18700"/>
              </a:buClr>
            </a:pPr>
            <a:r>
              <a:rPr lang="fi-FI" sz="1500" dirty="0"/>
              <a:t>Laatukriteereihin perustuvan työhönvalmennuksen avulla asiakkaiden toiveet ja taidot kartoitetaan, ja </a:t>
            </a:r>
            <a:r>
              <a:rPr lang="fi-FI" sz="1500" dirty="0">
                <a:solidFill>
                  <a:prstClr val="black"/>
                </a:solidFill>
              </a:rPr>
              <a:t>etsitään sopivia työtehtäviä. </a:t>
            </a:r>
          </a:p>
          <a:p>
            <a:pPr>
              <a:lnSpc>
                <a:spcPct val="120000"/>
              </a:lnSpc>
              <a:spcBef>
                <a:spcPts val="0"/>
              </a:spcBef>
              <a:buClr>
                <a:srgbClr val="F18700"/>
              </a:buClr>
            </a:pPr>
            <a:r>
              <a:rPr lang="fi-FI" sz="1500" dirty="0">
                <a:solidFill>
                  <a:prstClr val="black"/>
                </a:solidFill>
              </a:rPr>
              <a:t>Asiakkaita tuetaan työhönvalmennuksen sekä työsuhteen aikana asiakaslähtöisesti yksilöllisten tarpeiden mukaisesti. </a:t>
            </a:r>
          </a:p>
          <a:p>
            <a:pPr>
              <a:lnSpc>
                <a:spcPct val="120000"/>
              </a:lnSpc>
              <a:spcBef>
                <a:spcPts val="0"/>
              </a:spcBef>
              <a:buClr>
                <a:srgbClr val="F18700"/>
              </a:buClr>
            </a:pPr>
            <a:r>
              <a:rPr lang="fi-FI" sz="1500" dirty="0">
                <a:solidFill>
                  <a:prstClr val="black"/>
                </a:solidFill>
              </a:rPr>
              <a:t>Työhönvalmentajat tukevat myös työnantajaa sekä toimivat yhteyshenkilöinä.</a:t>
            </a:r>
          </a:p>
          <a:p>
            <a:pPr>
              <a:lnSpc>
                <a:spcPct val="120000"/>
              </a:lnSpc>
              <a:spcBef>
                <a:spcPts val="0"/>
              </a:spcBef>
              <a:buClr>
                <a:srgbClr val="F18700"/>
              </a:buClr>
            </a:pPr>
            <a:r>
              <a:rPr lang="fi-FI" sz="1500" dirty="0">
                <a:solidFill>
                  <a:prstClr val="black"/>
                </a:solidFill>
              </a:rPr>
              <a:t>Palkkatyötä voi edeltää työkokeilu tai määräaikainen avotyötoiminta.</a:t>
            </a:r>
            <a:endParaRPr lang="fi-FI" sz="1500" dirty="0"/>
          </a:p>
          <a:p>
            <a:pPr>
              <a:lnSpc>
                <a:spcPct val="120000"/>
              </a:lnSpc>
              <a:spcBef>
                <a:spcPts val="0"/>
              </a:spcBef>
              <a:buClr>
                <a:srgbClr val="F18700"/>
              </a:buClr>
            </a:pPr>
            <a:r>
              <a:rPr lang="fi-FI" sz="1500" dirty="0"/>
              <a:t>Palkkauksissa yksiköihin edetään tarve edellä yleisiä periaatteita noudattaen ja yksiköiden käytännöt huomioiden.  </a:t>
            </a:r>
          </a:p>
          <a:p>
            <a:pPr>
              <a:lnSpc>
                <a:spcPct val="120000"/>
              </a:lnSpc>
              <a:spcBef>
                <a:spcPts val="0"/>
              </a:spcBef>
              <a:buClr>
                <a:srgbClr val="F18700"/>
              </a:buClr>
            </a:pPr>
            <a:r>
              <a:rPr lang="fi-FI" sz="1500" dirty="0"/>
              <a:t>Työaika ja työtehtävät määrittyvät työpaikan tarpeiden mukaan, ja ne räätälöidään vastaamaan työntekijän osaamista ja toimintakykyä. </a:t>
            </a:r>
          </a:p>
          <a:p>
            <a:pPr>
              <a:lnSpc>
                <a:spcPct val="120000"/>
              </a:lnSpc>
              <a:spcBef>
                <a:spcPts val="0"/>
              </a:spcBef>
              <a:buClr>
                <a:srgbClr val="F18700"/>
              </a:buClr>
            </a:pPr>
            <a:r>
              <a:rPr lang="fi-FI" sz="1500" dirty="0"/>
              <a:t>Työhönvalmentaja voi olla mukana tehtävien räätälöinnissä ja työn muokkaamisessa ja työtehtävien opettelussa.</a:t>
            </a:r>
          </a:p>
          <a:p>
            <a:pPr>
              <a:lnSpc>
                <a:spcPct val="120000"/>
              </a:lnSpc>
              <a:spcBef>
                <a:spcPts val="0"/>
              </a:spcBef>
              <a:buClr>
                <a:srgbClr val="F18700"/>
              </a:buClr>
            </a:pPr>
            <a:r>
              <a:rPr lang="fi-FI" sz="1500" dirty="0"/>
              <a:t>Hankkeen kautta työllistetyillä ei ole palkkatyöaikana asiakasvastuuta tai ohjauksellista vastuuta yksikön asiakkaisiin.</a:t>
            </a:r>
          </a:p>
        </p:txBody>
      </p:sp>
    </p:spTree>
    <p:extLst>
      <p:ext uri="{BB962C8B-B14F-4D97-AF65-F5344CB8AC3E}">
        <p14:creationId xmlns:p14="http://schemas.microsoft.com/office/powerpoint/2010/main" val="2814299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E0B84E2E-42E5-421F-8FB2-8213DF63498C}"/>
              </a:ext>
            </a:extLst>
          </p:cNvPr>
          <p:cNvSpPr>
            <a:spLocks noGrp="1"/>
          </p:cNvSpPr>
          <p:nvPr>
            <p:ph idx="1"/>
          </p:nvPr>
        </p:nvSpPr>
        <p:spPr>
          <a:xfrm>
            <a:off x="432785" y="1275606"/>
            <a:ext cx="7739615" cy="3528393"/>
          </a:xfrm>
        </p:spPr>
        <p:txBody>
          <a:bodyPr>
            <a:normAutofit lnSpcReduction="10000"/>
          </a:bodyPr>
          <a:lstStyle/>
          <a:p>
            <a:pPr>
              <a:spcBef>
                <a:spcPts val="0"/>
              </a:spcBef>
              <a:buClr>
                <a:srgbClr val="F18700"/>
              </a:buClr>
            </a:pPr>
            <a:r>
              <a:rPr lang="fi-FI" sz="1500" dirty="0"/>
              <a:t>Palkkauksessa noudatetaan Kunnallista yleistä virka- ja työehtosopimusta (KVTES) ja työsopimuslakia. </a:t>
            </a:r>
          </a:p>
          <a:p>
            <a:pPr>
              <a:spcBef>
                <a:spcPts val="0"/>
              </a:spcBef>
              <a:buClr>
                <a:srgbClr val="F18700"/>
              </a:buClr>
            </a:pPr>
            <a:r>
              <a:rPr lang="fi-FI" sz="1500" dirty="0"/>
              <a:t>Työnantaja hakee TE-palveluilta määrärahasidonnaista palkkatukea (vamman tai sairauden perusteella 50% palkkauskustannuksista) sekä tapauskohtaisesti työolosuhteiden järjestelytukea (esim. toisen työntekijän antama apu, työpaikalla tehtävät muutostyöt).</a:t>
            </a:r>
          </a:p>
          <a:p>
            <a:pPr>
              <a:spcBef>
                <a:spcPts val="0"/>
              </a:spcBef>
              <a:buClr>
                <a:srgbClr val="F18700"/>
              </a:buClr>
            </a:pPr>
            <a:r>
              <a:rPr lang="fi-FI" sz="1500" dirty="0"/>
              <a:t>Työsopimukset ja palkkatukihakemukset tehdään keskitetysti HR:stä.</a:t>
            </a:r>
          </a:p>
          <a:p>
            <a:pPr>
              <a:spcBef>
                <a:spcPts val="0"/>
              </a:spcBef>
              <a:buClr>
                <a:srgbClr val="F18700"/>
              </a:buClr>
            </a:pPr>
            <a:r>
              <a:rPr lang="fi-FI" sz="1500" dirty="0"/>
              <a:t>Työolosuhteiden järjestelytukihakemukset tehdään yksiköistä.</a:t>
            </a:r>
          </a:p>
          <a:p>
            <a:pPr>
              <a:spcBef>
                <a:spcPts val="0"/>
              </a:spcBef>
              <a:buClr>
                <a:srgbClr val="F18700"/>
              </a:buClr>
            </a:pPr>
            <a:r>
              <a:rPr lang="fi-FI" sz="1500" dirty="0"/>
              <a:t>Palkkakulut ohjautuvat yksikön kustannuspaikalta.</a:t>
            </a:r>
          </a:p>
          <a:p>
            <a:pPr>
              <a:spcBef>
                <a:spcPts val="0"/>
              </a:spcBef>
              <a:buClr>
                <a:srgbClr val="F18700"/>
              </a:buClr>
            </a:pPr>
            <a:r>
              <a:rPr lang="fi-FI" sz="1500" dirty="0"/>
              <a:t>Työntekijän tunnit suunnitellaan Titanialistalle ja työajan seurannasta sovitaan yksilöllisesti.</a:t>
            </a:r>
          </a:p>
          <a:p>
            <a:pPr>
              <a:spcBef>
                <a:spcPts val="0"/>
              </a:spcBef>
              <a:buClr>
                <a:srgbClr val="F18700"/>
              </a:buClr>
            </a:pPr>
            <a:r>
              <a:rPr lang="fi-FI" sz="1500" dirty="0"/>
              <a:t>Työntekijöiden tehtävänimikkeeksi on määritelty avustava työntekijä. Tehtävänimikkeen perusteena on, ettei työntekijältä vaadita aikaisempaa koulutusta tehtävään ja itsenäinen tekeminen voi olla haaste. </a:t>
            </a:r>
          </a:p>
          <a:p>
            <a:pPr>
              <a:spcBef>
                <a:spcPts val="0"/>
              </a:spcBef>
              <a:buClr>
                <a:srgbClr val="F18700"/>
              </a:buClr>
            </a:pPr>
            <a:r>
              <a:rPr lang="fi-FI" sz="1500" dirty="0"/>
              <a:t>Työsopimuksessa määritellään työaikaprosentti, palkka kokoaikaisena on 1828,87€ / kk.</a:t>
            </a:r>
          </a:p>
        </p:txBody>
      </p:sp>
      <p:sp>
        <p:nvSpPr>
          <p:cNvPr id="3" name="Otsikko 2">
            <a:extLst>
              <a:ext uri="{FF2B5EF4-FFF2-40B4-BE49-F238E27FC236}">
                <a16:creationId xmlns:a16="http://schemas.microsoft.com/office/drawing/2014/main" id="{6B7546B3-897B-43F6-8C76-EAF646F3ECB9}"/>
              </a:ext>
            </a:extLst>
          </p:cNvPr>
          <p:cNvSpPr>
            <a:spLocks noGrp="1"/>
          </p:cNvSpPr>
          <p:nvPr>
            <p:ph type="title"/>
          </p:nvPr>
        </p:nvSpPr>
        <p:spPr>
          <a:xfrm>
            <a:off x="432785" y="235340"/>
            <a:ext cx="7739615" cy="752234"/>
          </a:xfrm>
        </p:spPr>
        <p:txBody>
          <a:bodyPr/>
          <a:lstStyle/>
          <a:p>
            <a:r>
              <a:rPr lang="fi-FI" dirty="0"/>
              <a:t>Palkkauksen käytännöt palkkatyömallissa</a:t>
            </a:r>
          </a:p>
        </p:txBody>
      </p:sp>
    </p:spTree>
    <p:extLst>
      <p:ext uri="{BB962C8B-B14F-4D97-AF65-F5344CB8AC3E}">
        <p14:creationId xmlns:p14="http://schemas.microsoft.com/office/powerpoint/2010/main" val="3813173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FFFE13C5-7059-4044-A41A-504593A3F4F9}"/>
              </a:ext>
            </a:extLst>
          </p:cNvPr>
          <p:cNvSpPr>
            <a:spLocks noGrp="1"/>
          </p:cNvSpPr>
          <p:nvPr>
            <p:ph idx="1"/>
          </p:nvPr>
        </p:nvSpPr>
        <p:spPr>
          <a:xfrm>
            <a:off x="432785" y="1131591"/>
            <a:ext cx="7739615" cy="3672408"/>
          </a:xfrm>
        </p:spPr>
        <p:txBody>
          <a:bodyPr>
            <a:normAutofit/>
          </a:bodyPr>
          <a:lstStyle/>
          <a:p>
            <a:r>
              <a:rPr lang="fi-FI" sz="1600" dirty="0"/>
              <a:t>Kaikki palkkatyösuhteessa olevat ovat palkkatyöaikana juridisesti samassa asemassa kuin kuka tahansa palkkasuhteessa oleva työntekijä.</a:t>
            </a:r>
          </a:p>
          <a:p>
            <a:r>
              <a:rPr lang="fi-FI" sz="1600" dirty="0"/>
              <a:t>Palkkatyö on osa-aikaista. Päivittäisestä työajasta riippuen tauot ym. sovitaan yksilöllisesti. Osa-aikainen palkkatyö mahdollistaa myös työtoiminnan palkkatyösuhteen rinnalle. </a:t>
            </a:r>
          </a:p>
          <a:p>
            <a:r>
              <a:rPr lang="fi-FI" sz="1600" dirty="0"/>
              <a:t>Työtehtävät ovat räätälöityjä. Hankkeen kautta työllistetyillä ei ole palkkatyöaikana asiakasvastuuta. </a:t>
            </a:r>
          </a:p>
          <a:p>
            <a:pPr lvl="0"/>
            <a:r>
              <a:rPr lang="fi-FI" sz="1600" dirty="0"/>
              <a:t>Työkyvyttömyyseläkkeen lisäksi voi ansaita enintään 885,63 €/kk (1.8.2022 alkaen). Eläke on madollista jättää lepäämään kolmesta kuukaudesta kahteen vuoteen. </a:t>
            </a:r>
          </a:p>
          <a:p>
            <a:r>
              <a:rPr lang="fi-FI" sz="1600" dirty="0"/>
              <a:t>Palkan vaikutus mm. asumistukeen tarkistetaan. </a:t>
            </a:r>
            <a:endParaRPr lang="fi-FI" sz="1600" b="1" dirty="0"/>
          </a:p>
          <a:p>
            <a:endParaRPr lang="fi-FI" sz="1600" dirty="0"/>
          </a:p>
        </p:txBody>
      </p:sp>
      <p:sp>
        <p:nvSpPr>
          <p:cNvPr id="3" name="Otsikko 2">
            <a:extLst>
              <a:ext uri="{FF2B5EF4-FFF2-40B4-BE49-F238E27FC236}">
                <a16:creationId xmlns:a16="http://schemas.microsoft.com/office/drawing/2014/main" id="{8C8D2D91-CA2C-4DD4-9702-8691FA5E77B4}"/>
              </a:ext>
            </a:extLst>
          </p:cNvPr>
          <p:cNvSpPr>
            <a:spLocks noGrp="1"/>
          </p:cNvSpPr>
          <p:nvPr>
            <p:ph type="title"/>
          </p:nvPr>
        </p:nvSpPr>
        <p:spPr>
          <a:xfrm>
            <a:off x="432785" y="235340"/>
            <a:ext cx="7739615" cy="680226"/>
          </a:xfrm>
        </p:spPr>
        <p:txBody>
          <a:bodyPr/>
          <a:lstStyle/>
          <a:p>
            <a:r>
              <a:rPr lang="fi-FI"/>
              <a:t>Palkkatyö kehitysvammaisen näkökulmasta</a:t>
            </a:r>
            <a:endParaRPr lang="fi-FI" dirty="0"/>
          </a:p>
        </p:txBody>
      </p:sp>
    </p:spTree>
    <p:extLst>
      <p:ext uri="{BB962C8B-B14F-4D97-AF65-F5344CB8AC3E}">
        <p14:creationId xmlns:p14="http://schemas.microsoft.com/office/powerpoint/2010/main" val="2350088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ällön paikkamerkki 3">
            <a:extLst>
              <a:ext uri="{FF2B5EF4-FFF2-40B4-BE49-F238E27FC236}">
                <a16:creationId xmlns:a16="http://schemas.microsoft.com/office/drawing/2014/main" id="{55CD5365-B4B3-4E05-B018-2B3CCA08089A}"/>
              </a:ext>
            </a:extLst>
          </p:cNvPr>
          <p:cNvGraphicFramePr>
            <a:graphicFrameLocks noGrp="1"/>
          </p:cNvGraphicFramePr>
          <p:nvPr>
            <p:ph idx="1"/>
            <p:extLst>
              <p:ext uri="{D42A27DB-BD31-4B8C-83A1-F6EECF244321}">
                <p14:modId xmlns:p14="http://schemas.microsoft.com/office/powerpoint/2010/main" val="3541224231"/>
              </p:ext>
            </p:extLst>
          </p:nvPr>
        </p:nvGraphicFramePr>
        <p:xfrm>
          <a:off x="432785" y="1410997"/>
          <a:ext cx="7739615" cy="3393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tsikko 2">
            <a:extLst>
              <a:ext uri="{FF2B5EF4-FFF2-40B4-BE49-F238E27FC236}">
                <a16:creationId xmlns:a16="http://schemas.microsoft.com/office/drawing/2014/main" id="{CD0B6B55-7C12-4C7F-BDDB-844FC7F193FA}"/>
              </a:ext>
            </a:extLst>
          </p:cNvPr>
          <p:cNvSpPr>
            <a:spLocks noGrp="1"/>
          </p:cNvSpPr>
          <p:nvPr>
            <p:ph type="title"/>
          </p:nvPr>
        </p:nvSpPr>
        <p:spPr/>
        <p:txBody>
          <a:bodyPr/>
          <a:lstStyle/>
          <a:p>
            <a:r>
              <a:rPr lang="fi-FI" dirty="0"/>
              <a:t>Palkkatyömallin mukaisesti työllistyneet Vaalijalassa</a:t>
            </a:r>
          </a:p>
        </p:txBody>
      </p:sp>
    </p:spTree>
    <p:extLst>
      <p:ext uri="{BB962C8B-B14F-4D97-AF65-F5344CB8AC3E}">
        <p14:creationId xmlns:p14="http://schemas.microsoft.com/office/powerpoint/2010/main" val="1364077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p:cNvSpPr>
            <a:spLocks noGrp="1"/>
          </p:cNvSpPr>
          <p:nvPr>
            <p:ph type="ctrTitle"/>
          </p:nvPr>
        </p:nvSpPr>
        <p:spPr>
          <a:xfrm>
            <a:off x="4251079" y="843558"/>
            <a:ext cx="4634027" cy="3672408"/>
          </a:xfrm>
        </p:spPr>
        <p:txBody>
          <a:bodyPr/>
          <a:lstStyle/>
          <a:p>
            <a:br>
              <a:rPr lang="fi-FI" sz="1600" dirty="0">
                <a:solidFill>
                  <a:schemeClr val="bg1"/>
                </a:solidFill>
              </a:rPr>
            </a:br>
            <a:r>
              <a:rPr lang="fi-FI" sz="1800" dirty="0">
                <a:solidFill>
                  <a:schemeClr val="bg1"/>
                </a:solidFill>
              </a:rPr>
              <a:t>Vaalijala on toiminut suunnan näyttäjänä kehitysvammaisten työllistämisessä.</a:t>
            </a:r>
            <a:br>
              <a:rPr lang="fi-FI" sz="1800" dirty="0">
                <a:solidFill>
                  <a:schemeClr val="bg1"/>
                </a:solidFill>
              </a:rPr>
            </a:br>
            <a:br>
              <a:rPr lang="fi-FI" sz="1800" dirty="0">
                <a:solidFill>
                  <a:schemeClr val="bg1"/>
                </a:solidFill>
              </a:rPr>
            </a:br>
            <a:r>
              <a:rPr lang="fi-FI" sz="1800" dirty="0">
                <a:solidFill>
                  <a:schemeClr val="bg1"/>
                </a:solidFill>
              </a:rPr>
              <a:t>Kehitysvammaisten työllistyminen palkkatyöhön on koettu tärkeäksi. Hankkeen aikana saadun kokemuksen ja tuotetun materiaalin avulla on mahdollisuus vaikuttaa positiivisesti kehitysvammaisten ja muiden osatyökykyisten työllistymiseen myös jatkossa. </a:t>
            </a:r>
            <a:br>
              <a:rPr lang="fi-FI" sz="1800" dirty="0">
                <a:solidFill>
                  <a:schemeClr val="bg1"/>
                </a:solidFill>
              </a:rPr>
            </a:br>
            <a:br>
              <a:rPr lang="fi-FI" sz="1800" dirty="0">
                <a:solidFill>
                  <a:schemeClr val="bg1"/>
                </a:solidFill>
              </a:rPr>
            </a:br>
            <a:r>
              <a:rPr lang="fi-FI" sz="1800" dirty="0">
                <a:solidFill>
                  <a:schemeClr val="bg1"/>
                </a:solidFill>
              </a:rPr>
              <a:t>Työtehtävien räätälöinti ja työhönvalmennuksen rooli on nähty tärkeäksi. </a:t>
            </a:r>
            <a:br>
              <a:rPr lang="fi-FI" dirty="0"/>
            </a:br>
            <a:endParaRPr lang="fi-FI" dirty="0"/>
          </a:p>
        </p:txBody>
      </p:sp>
      <p:sp>
        <p:nvSpPr>
          <p:cNvPr id="9" name="Alaotsikko 8"/>
          <p:cNvSpPr>
            <a:spLocks noGrp="1"/>
          </p:cNvSpPr>
          <p:nvPr>
            <p:ph type="subTitle" idx="1"/>
          </p:nvPr>
        </p:nvSpPr>
        <p:spPr>
          <a:xfrm>
            <a:off x="4251079" y="5143500"/>
            <a:ext cx="4595595" cy="236561"/>
          </a:xfrm>
        </p:spPr>
        <p:txBody>
          <a:bodyPr>
            <a:normAutofit fontScale="62500" lnSpcReduction="20000"/>
          </a:bodyPr>
          <a:lstStyle/>
          <a:p>
            <a:endParaRPr lang="fi-FI" dirty="0"/>
          </a:p>
        </p:txBody>
      </p:sp>
    </p:spTree>
    <p:extLst>
      <p:ext uri="{BB962C8B-B14F-4D97-AF65-F5344CB8AC3E}">
        <p14:creationId xmlns:p14="http://schemas.microsoft.com/office/powerpoint/2010/main" val="2690514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ctrTitle"/>
          </p:nvPr>
        </p:nvSpPr>
        <p:spPr/>
        <p:txBody>
          <a:bodyPr/>
          <a:lstStyle/>
          <a:p>
            <a:r>
              <a:rPr lang="fi-FI" dirty="0"/>
              <a:t>Kiitos!</a:t>
            </a:r>
          </a:p>
        </p:txBody>
      </p:sp>
      <p:sp>
        <p:nvSpPr>
          <p:cNvPr id="5" name="Alaotsikko 4"/>
          <p:cNvSpPr>
            <a:spLocks noGrp="1"/>
          </p:cNvSpPr>
          <p:nvPr>
            <p:ph type="subTitle" idx="1"/>
          </p:nvPr>
        </p:nvSpPr>
        <p:spPr>
          <a:xfrm>
            <a:off x="4251079" y="5236046"/>
            <a:ext cx="4595595" cy="72008"/>
          </a:xfrm>
        </p:spPr>
        <p:txBody>
          <a:bodyPr>
            <a:normAutofit fontScale="25000" lnSpcReduction="20000"/>
          </a:bodyPr>
          <a:lstStyle/>
          <a:p>
            <a:endParaRPr lang="fi-FI" dirty="0"/>
          </a:p>
        </p:txBody>
      </p:sp>
    </p:spTree>
    <p:extLst>
      <p:ext uri="{BB962C8B-B14F-4D97-AF65-F5344CB8AC3E}">
        <p14:creationId xmlns:p14="http://schemas.microsoft.com/office/powerpoint/2010/main" val="2613582729"/>
      </p:ext>
    </p:extLst>
  </p:cSld>
  <p:clrMapOvr>
    <a:masterClrMapping/>
  </p:clrMapOvr>
</p:sld>
</file>

<file path=ppt/theme/theme1.xml><?xml version="1.0" encoding="utf-8"?>
<a:theme xmlns:a="http://schemas.openxmlformats.org/drawingml/2006/main" name="VN-uudistukset-ppt_01/2020">
  <a:themeElements>
    <a:clrScheme name="VN-tyollisyys">
      <a:dk1>
        <a:sysClr val="windowText" lastClr="000000"/>
      </a:dk1>
      <a:lt1>
        <a:srgbClr val="FFFFFF"/>
      </a:lt1>
      <a:dk2>
        <a:srgbClr val="365ABD"/>
      </a:dk2>
      <a:lt2>
        <a:srgbClr val="9B9183"/>
      </a:lt2>
      <a:accent1>
        <a:srgbClr val="F18700"/>
      </a:accent1>
      <a:accent2>
        <a:srgbClr val="00A79F"/>
      </a:accent2>
      <a:accent3>
        <a:srgbClr val="2699D6"/>
      </a:accent3>
      <a:accent4>
        <a:srgbClr val="D90066"/>
      </a:accent4>
      <a:accent5>
        <a:srgbClr val="8C4091"/>
      </a:accent5>
      <a:accent6>
        <a:srgbClr val="76B82A"/>
      </a:accent6>
      <a:hlink>
        <a:srgbClr val="00A9E0"/>
      </a:hlink>
      <a:folHlink>
        <a:srgbClr val="002F6C"/>
      </a:folHlink>
    </a:clrScheme>
    <a:fontScheme name="V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VN-tyollisyys.potx" id="{5A4FD749-049F-4662-B84B-9278351C808F}" vid="{43428384-F227-48C4-92C5-42AE54B5AC7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VN esityspohja, työllisyys (1)</Template>
  <TotalTime>0</TotalTime>
  <Words>534</Words>
  <Application>Microsoft Office PowerPoint</Application>
  <PresentationFormat>Näytössä katseltava esitys (16:9)</PresentationFormat>
  <Paragraphs>62</Paragraphs>
  <Slides>9</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Arial Narrow</vt:lpstr>
      <vt:lpstr>Calibri</vt:lpstr>
      <vt:lpstr>VN-uudistukset-ppt_01/2020</vt:lpstr>
      <vt:lpstr>Palkkatyömalli Vaalijalassa</vt:lpstr>
      <vt:lpstr>Palkkatyömalli Vaalijalassa</vt:lpstr>
      <vt:lpstr>Työtehtäviä yksiköissä</vt:lpstr>
      <vt:lpstr>Työhönvalmennuksen tuki palkkatyömallissa</vt:lpstr>
      <vt:lpstr>Palkkauksen käytännöt palkkatyömallissa</vt:lpstr>
      <vt:lpstr>Palkkatyö kehitysvammaisen näkökulmasta</vt:lpstr>
      <vt:lpstr>Palkkatyömallin mukaisesti työllistyneet Vaalijalassa</vt:lpstr>
      <vt:lpstr> Vaalijala on toiminut suunnan näyttäjänä kehitysvammaisten työllistämisessä.  Kehitysvammaisten työllistyminen palkkatyöhön on koettu tärkeäksi. Hankkeen aikana saadun kokemuksen ja tuotetun materiaalin avulla on mahdollisuus vaikuttaa positiivisesti kehitysvammaisten ja muiden osatyökykyisten työllistymiseen myös jatkossa.   Työtehtävien räätälöinti ja työhönvalmennuksen rooli on nähty tärkeäksi.  </vt:lpstr>
      <vt:lpstr>Kiitos!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2020-10-06T11:24:12Z</dcterms:created>
  <dcterms:modified xsi:type="dcterms:W3CDTF">2022-10-04T11:07:00Z</dcterms:modified>
</cp:coreProperties>
</file>