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306" r:id="rId5"/>
    <p:sldId id="265" r:id="rId6"/>
    <p:sldId id="331" r:id="rId7"/>
    <p:sldId id="307" r:id="rId8"/>
    <p:sldId id="324" r:id="rId9"/>
    <p:sldId id="256" r:id="rId10"/>
    <p:sldId id="308" r:id="rId11"/>
    <p:sldId id="329" r:id="rId12"/>
    <p:sldId id="271" r:id="rId13"/>
    <p:sldId id="332" r:id="rId14"/>
    <p:sldId id="325" r:id="rId15"/>
    <p:sldId id="328" r:id="rId16"/>
    <p:sldId id="321" r:id="rId17"/>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64FDD15-D7CE-3F2C-FC92-BD81E1D88FA6}" name="Ounaslehto Anu Elina" initials="OE" userId="S::anu.ounaslehto@ras.fi::d237e7f1-0058-4e20-8de1-ca693da3d0b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Ounaslehto Anu Elina" initials="OAE" lastIdx="1" clrIdx="0">
    <p:extLst>
      <p:ext uri="{19B8F6BF-5375-455C-9EA6-DF929625EA0E}">
        <p15:presenceInfo xmlns:p15="http://schemas.microsoft.com/office/powerpoint/2012/main" userId="S-1-5-21-3825756168-2403794188-4083277808-60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539" autoAdjust="0"/>
  </p:normalViewPr>
  <p:slideViewPr>
    <p:cSldViewPr snapToGrid="0">
      <p:cViewPr varScale="1">
        <p:scale>
          <a:sx n="77" d="100"/>
          <a:sy n="77" d="100"/>
        </p:scale>
        <p:origin x="883" y="72"/>
      </p:cViewPr>
      <p:guideLst/>
    </p:cSldViewPr>
  </p:slideViewPr>
  <p:notesTextViewPr>
    <p:cViewPr>
      <p:scale>
        <a:sx n="1" d="1"/>
        <a:sy n="1" d="1"/>
      </p:scale>
      <p:origin x="0" y="-605"/>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unaslehto Anu Elina" userId="d237e7f1-0058-4e20-8de1-ca693da3d0b8" providerId="ADAL" clId="{D8AA9565-5D9D-4B1B-BBE6-C7404DCC3F42}"/>
    <pc:docChg chg="modSld">
      <pc:chgData name="Ounaslehto Anu Elina" userId="d237e7f1-0058-4e20-8de1-ca693da3d0b8" providerId="ADAL" clId="{D8AA9565-5D9D-4B1B-BBE6-C7404DCC3F42}" dt="2022-12-15T12:10:28.683" v="23" actId="14100"/>
      <pc:docMkLst>
        <pc:docMk/>
      </pc:docMkLst>
      <pc:sldChg chg="addSp modSp">
        <pc:chgData name="Ounaslehto Anu Elina" userId="d237e7f1-0058-4e20-8de1-ca693da3d0b8" providerId="ADAL" clId="{D8AA9565-5D9D-4B1B-BBE6-C7404DCC3F42}" dt="2022-12-15T12:10:28.683" v="23" actId="14100"/>
        <pc:sldMkLst>
          <pc:docMk/>
          <pc:sldMk cId="2060754025" sldId="271"/>
        </pc:sldMkLst>
        <pc:picChg chg="add mod">
          <ac:chgData name="Ounaslehto Anu Elina" userId="d237e7f1-0058-4e20-8de1-ca693da3d0b8" providerId="ADAL" clId="{D8AA9565-5D9D-4B1B-BBE6-C7404DCC3F42}" dt="2022-12-15T12:10:28.683" v="23" actId="14100"/>
          <ac:picMkLst>
            <pc:docMk/>
            <pc:sldMk cId="2060754025" sldId="271"/>
            <ac:picMk id="2" creationId="{2119FA76-92E7-4F6D-BBE6-72B551867E81}"/>
          </ac:picMkLst>
        </pc:picChg>
        <pc:picChg chg="mod">
          <ac:chgData name="Ounaslehto Anu Elina" userId="d237e7f1-0058-4e20-8de1-ca693da3d0b8" providerId="ADAL" clId="{D8AA9565-5D9D-4B1B-BBE6-C7404DCC3F42}" dt="2022-12-15T12:09:19.630" v="10" actId="14100"/>
          <ac:picMkLst>
            <pc:docMk/>
            <pc:sldMk cId="2060754025" sldId="271"/>
            <ac:picMk id="9" creationId="{4F1CB5AA-1FE2-AEB4-E5D7-EE17742749DB}"/>
          </ac:picMkLst>
        </pc:picChg>
        <pc:picChg chg="mod">
          <ac:chgData name="Ounaslehto Anu Elina" userId="d237e7f1-0058-4e20-8de1-ca693da3d0b8" providerId="ADAL" clId="{D8AA9565-5D9D-4B1B-BBE6-C7404DCC3F42}" dt="2022-12-15T12:10:16.014" v="20" actId="1076"/>
          <ac:picMkLst>
            <pc:docMk/>
            <pc:sldMk cId="2060754025" sldId="271"/>
            <ac:picMk id="10" creationId="{0B362048-3348-2DC5-40E2-4C96ABD23BAB}"/>
          </ac:picMkLst>
        </pc:picChg>
      </pc:sldChg>
    </pc:docChg>
  </pc:docChgLst>
  <pc:docChgLst>
    <pc:chgData name="Karppinen Mirva" userId="891e7e96-dab2-4e95-a9ba-2152b6e4d659" providerId="ADAL" clId="{F1B9E236-EA24-4CF8-AB58-C18425EF4D70}"/>
    <pc:docChg chg="undo custSel addSld delSld modSld sldOrd">
      <pc:chgData name="Karppinen Mirva" userId="891e7e96-dab2-4e95-a9ba-2152b6e4d659" providerId="ADAL" clId="{F1B9E236-EA24-4CF8-AB58-C18425EF4D70}" dt="2022-12-15T11:56:08.456" v="6478" actId="20577"/>
      <pc:docMkLst>
        <pc:docMk/>
      </pc:docMkLst>
      <pc:sldChg chg="modNotesTx">
        <pc:chgData name="Karppinen Mirva" userId="891e7e96-dab2-4e95-a9ba-2152b6e4d659" providerId="ADAL" clId="{F1B9E236-EA24-4CF8-AB58-C18425EF4D70}" dt="2022-12-15T11:15:10.082" v="3494" actId="20577"/>
        <pc:sldMkLst>
          <pc:docMk/>
          <pc:sldMk cId="3715054958" sldId="256"/>
        </pc:sldMkLst>
      </pc:sldChg>
      <pc:sldChg chg="modNotesTx">
        <pc:chgData name="Karppinen Mirva" userId="891e7e96-dab2-4e95-a9ba-2152b6e4d659" providerId="ADAL" clId="{F1B9E236-EA24-4CF8-AB58-C18425EF4D70}" dt="2022-12-15T11:40:16.158" v="5963" actId="20577"/>
        <pc:sldMkLst>
          <pc:docMk/>
          <pc:sldMk cId="457660019" sldId="265"/>
        </pc:sldMkLst>
      </pc:sldChg>
      <pc:sldChg chg="modNotesTx">
        <pc:chgData name="Karppinen Mirva" userId="891e7e96-dab2-4e95-a9ba-2152b6e4d659" providerId="ADAL" clId="{F1B9E236-EA24-4CF8-AB58-C18425EF4D70}" dt="2022-12-15T11:48:15.830" v="6324" actId="20577"/>
        <pc:sldMkLst>
          <pc:docMk/>
          <pc:sldMk cId="2060754025" sldId="271"/>
        </pc:sldMkLst>
      </pc:sldChg>
      <pc:sldChg chg="modNotesTx">
        <pc:chgData name="Karppinen Mirva" userId="891e7e96-dab2-4e95-a9ba-2152b6e4d659" providerId="ADAL" clId="{F1B9E236-EA24-4CF8-AB58-C18425EF4D70}" dt="2022-12-15T11:39:26.321" v="5955" actId="20577"/>
        <pc:sldMkLst>
          <pc:docMk/>
          <pc:sldMk cId="1090532202" sldId="306"/>
        </pc:sldMkLst>
      </pc:sldChg>
      <pc:sldChg chg="modNotesTx">
        <pc:chgData name="Karppinen Mirva" userId="891e7e96-dab2-4e95-a9ba-2152b6e4d659" providerId="ADAL" clId="{F1B9E236-EA24-4CF8-AB58-C18425EF4D70}" dt="2022-12-12T08:03:49.609" v="1415" actId="20577"/>
        <pc:sldMkLst>
          <pc:docMk/>
          <pc:sldMk cId="1672954056" sldId="307"/>
        </pc:sldMkLst>
      </pc:sldChg>
      <pc:sldChg chg="modNotesTx">
        <pc:chgData name="Karppinen Mirva" userId="891e7e96-dab2-4e95-a9ba-2152b6e4d659" providerId="ADAL" clId="{F1B9E236-EA24-4CF8-AB58-C18425EF4D70}" dt="2022-12-15T11:18:40.226" v="4062" actId="20577"/>
        <pc:sldMkLst>
          <pc:docMk/>
          <pc:sldMk cId="2323746053" sldId="308"/>
        </pc:sldMkLst>
      </pc:sldChg>
      <pc:sldChg chg="modNotesTx">
        <pc:chgData name="Karppinen Mirva" userId="891e7e96-dab2-4e95-a9ba-2152b6e4d659" providerId="ADAL" clId="{F1B9E236-EA24-4CF8-AB58-C18425EF4D70}" dt="2022-12-15T11:42:39.421" v="6091" actId="20577"/>
        <pc:sldMkLst>
          <pc:docMk/>
          <pc:sldMk cId="3711849059" sldId="324"/>
        </pc:sldMkLst>
      </pc:sldChg>
      <pc:sldChg chg="modNotesTx">
        <pc:chgData name="Karppinen Mirva" userId="891e7e96-dab2-4e95-a9ba-2152b6e4d659" providerId="ADAL" clId="{F1B9E236-EA24-4CF8-AB58-C18425EF4D70}" dt="2022-12-15T11:56:08.456" v="6478" actId="20577"/>
        <pc:sldMkLst>
          <pc:docMk/>
          <pc:sldMk cId="872943325" sldId="328"/>
        </pc:sldMkLst>
      </pc:sldChg>
      <pc:sldChg chg="addSp delSp modSp ord modNotesTx">
        <pc:chgData name="Karppinen Mirva" userId="891e7e96-dab2-4e95-a9ba-2152b6e4d659" providerId="ADAL" clId="{F1B9E236-EA24-4CF8-AB58-C18425EF4D70}" dt="2022-12-15T11:23:36.761" v="4768" actId="20577"/>
        <pc:sldMkLst>
          <pc:docMk/>
          <pc:sldMk cId="1683088141" sldId="329"/>
        </pc:sldMkLst>
        <pc:spChg chg="add del mod">
          <ac:chgData name="Karppinen Mirva" userId="891e7e96-dab2-4e95-a9ba-2152b6e4d659" providerId="ADAL" clId="{F1B9E236-EA24-4CF8-AB58-C18425EF4D70}" dt="2022-12-12T11:04:14.125" v="1874" actId="931"/>
          <ac:spMkLst>
            <pc:docMk/>
            <pc:sldMk cId="1683088141" sldId="329"/>
            <ac:spMk id="4" creationId="{1D267D8A-8871-45D9-84C2-E6E8AC14FD6E}"/>
          </ac:spMkLst>
        </pc:spChg>
        <pc:picChg chg="del">
          <ac:chgData name="Karppinen Mirva" userId="891e7e96-dab2-4e95-a9ba-2152b6e4d659" providerId="ADAL" clId="{F1B9E236-EA24-4CF8-AB58-C18425EF4D70}" dt="2022-12-12T11:03:54.706" v="1873" actId="478"/>
          <ac:picMkLst>
            <pc:docMk/>
            <pc:sldMk cId="1683088141" sldId="329"/>
            <ac:picMk id="2" creationId="{1A0496C2-0815-99F3-94B1-AA3E3A6DFE00}"/>
          </ac:picMkLst>
        </pc:picChg>
        <pc:picChg chg="add mod">
          <ac:chgData name="Karppinen Mirva" userId="891e7e96-dab2-4e95-a9ba-2152b6e4d659" providerId="ADAL" clId="{F1B9E236-EA24-4CF8-AB58-C18425EF4D70}" dt="2022-12-12T11:04:36.314" v="1881" actId="1076"/>
          <ac:picMkLst>
            <pc:docMk/>
            <pc:sldMk cId="1683088141" sldId="329"/>
            <ac:picMk id="7" creationId="{36148744-9623-4036-B6AC-2630B4D57DAE}"/>
          </ac:picMkLst>
        </pc:picChg>
      </pc:sldChg>
      <pc:sldChg chg="modNotesTx">
        <pc:chgData name="Karppinen Mirva" userId="891e7e96-dab2-4e95-a9ba-2152b6e4d659" providerId="ADAL" clId="{F1B9E236-EA24-4CF8-AB58-C18425EF4D70}" dt="2022-12-12T08:00:31.212" v="1368" actId="20577"/>
        <pc:sldMkLst>
          <pc:docMk/>
          <pc:sldMk cId="2008369103" sldId="331"/>
        </pc:sldMkLst>
      </pc:sldChg>
      <pc:sldChg chg="addSp delSp modSp add ord modNotesTx">
        <pc:chgData name="Karppinen Mirva" userId="891e7e96-dab2-4e95-a9ba-2152b6e4d659" providerId="ADAL" clId="{F1B9E236-EA24-4CF8-AB58-C18425EF4D70}" dt="2022-12-15T11:51:22.115" v="6475" actId="20577"/>
        <pc:sldMkLst>
          <pc:docMk/>
          <pc:sldMk cId="3886059934" sldId="332"/>
        </pc:sldMkLst>
        <pc:spChg chg="mod">
          <ac:chgData name="Karppinen Mirva" userId="891e7e96-dab2-4e95-a9ba-2152b6e4d659" providerId="ADAL" clId="{F1B9E236-EA24-4CF8-AB58-C18425EF4D70}" dt="2022-12-12T11:38:31.620" v="2038" actId="14100"/>
          <ac:spMkLst>
            <pc:docMk/>
            <pc:sldMk cId="3886059934" sldId="332"/>
            <ac:spMk id="2" creationId="{4DDC51CF-219C-4E9E-830C-2D04168944CB}"/>
          </ac:spMkLst>
        </pc:spChg>
        <pc:spChg chg="del mod">
          <ac:chgData name="Karppinen Mirva" userId="891e7e96-dab2-4e95-a9ba-2152b6e4d659" providerId="ADAL" clId="{F1B9E236-EA24-4CF8-AB58-C18425EF4D70}" dt="2022-12-12T11:27:43.281" v="1882"/>
          <ac:spMkLst>
            <pc:docMk/>
            <pc:sldMk cId="3886059934" sldId="332"/>
            <ac:spMk id="3" creationId="{A1508046-4617-43BC-BA0E-B04EC424B35D}"/>
          </ac:spMkLst>
        </pc:spChg>
        <pc:spChg chg="del mod">
          <ac:chgData name="Karppinen Mirva" userId="891e7e96-dab2-4e95-a9ba-2152b6e4d659" providerId="ADAL" clId="{F1B9E236-EA24-4CF8-AB58-C18425EF4D70}" dt="2022-12-12T11:30:15.730" v="1962"/>
          <ac:spMkLst>
            <pc:docMk/>
            <pc:sldMk cId="3886059934" sldId="332"/>
            <ac:spMk id="4" creationId="{14DF1464-7CFE-4A09-8A21-56CC7FF38474}"/>
          </ac:spMkLst>
        </pc:spChg>
        <pc:spChg chg="add del mod">
          <ac:chgData name="Karppinen Mirva" userId="891e7e96-dab2-4e95-a9ba-2152b6e4d659" providerId="ADAL" clId="{F1B9E236-EA24-4CF8-AB58-C18425EF4D70}" dt="2022-12-12T11:28:42.609" v="1884"/>
          <ac:spMkLst>
            <pc:docMk/>
            <pc:sldMk cId="3886059934" sldId="332"/>
            <ac:spMk id="7" creationId="{D2DCC081-41A5-4266-80BB-450DF78D035F}"/>
          </ac:spMkLst>
        </pc:spChg>
        <pc:spChg chg="add del mod">
          <ac:chgData name="Karppinen Mirva" userId="891e7e96-dab2-4e95-a9ba-2152b6e4d659" providerId="ADAL" clId="{F1B9E236-EA24-4CF8-AB58-C18425EF4D70}" dt="2022-12-12T11:32:19.041" v="1965"/>
          <ac:spMkLst>
            <pc:docMk/>
            <pc:sldMk cId="3886059934" sldId="332"/>
            <ac:spMk id="11" creationId="{98385C12-879A-4CA7-95FB-D25381698C5D}"/>
          </ac:spMkLst>
        </pc:spChg>
        <pc:spChg chg="add del mod">
          <ac:chgData name="Karppinen Mirva" userId="891e7e96-dab2-4e95-a9ba-2152b6e4d659" providerId="ADAL" clId="{F1B9E236-EA24-4CF8-AB58-C18425EF4D70}" dt="2022-12-12T11:36:09.446" v="2031"/>
          <ac:spMkLst>
            <pc:docMk/>
            <pc:sldMk cId="3886059934" sldId="332"/>
            <ac:spMk id="14" creationId="{EEBEA3E5-90B7-4E72-AFF0-DCFBAB0097FE}"/>
          </ac:spMkLst>
        </pc:spChg>
        <pc:spChg chg="add del mod">
          <ac:chgData name="Karppinen Mirva" userId="891e7e96-dab2-4e95-a9ba-2152b6e4d659" providerId="ADAL" clId="{F1B9E236-EA24-4CF8-AB58-C18425EF4D70}" dt="2022-12-12T11:37:39.909" v="2033"/>
          <ac:spMkLst>
            <pc:docMk/>
            <pc:sldMk cId="3886059934" sldId="332"/>
            <ac:spMk id="17" creationId="{0735C976-0360-4FC0-BE11-887AF13C00EA}"/>
          </ac:spMkLst>
        </pc:spChg>
        <pc:picChg chg="add del mod">
          <ac:chgData name="Karppinen Mirva" userId="891e7e96-dab2-4e95-a9ba-2152b6e4d659" providerId="ADAL" clId="{F1B9E236-EA24-4CF8-AB58-C18425EF4D70}" dt="2022-12-12T11:27:52.335" v="1883" actId="478"/>
          <ac:picMkLst>
            <pc:docMk/>
            <pc:sldMk cId="3886059934" sldId="332"/>
            <ac:picMk id="5" creationId="{5F6B42B5-FF32-4B51-944D-AF2D8F881FDB}"/>
          </ac:picMkLst>
        </pc:picChg>
        <pc:picChg chg="add del mod">
          <ac:chgData name="Karppinen Mirva" userId="891e7e96-dab2-4e95-a9ba-2152b6e4d659" providerId="ADAL" clId="{F1B9E236-EA24-4CF8-AB58-C18425EF4D70}" dt="2022-12-12T11:36:06.939" v="2030" actId="478"/>
          <ac:picMkLst>
            <pc:docMk/>
            <pc:sldMk cId="3886059934" sldId="332"/>
            <ac:picMk id="8" creationId="{A4D92DBF-921F-440E-9E6A-B760C71624B5}"/>
          </ac:picMkLst>
        </pc:picChg>
        <pc:picChg chg="add del mod">
          <ac:chgData name="Karppinen Mirva" userId="891e7e96-dab2-4e95-a9ba-2152b6e4d659" providerId="ADAL" clId="{F1B9E236-EA24-4CF8-AB58-C18425EF4D70}" dt="2022-12-12T11:30:20.143" v="1964" actId="478"/>
          <ac:picMkLst>
            <pc:docMk/>
            <pc:sldMk cId="3886059934" sldId="332"/>
            <ac:picMk id="9" creationId="{8CAE1218-B2C6-4875-8BBF-533C797DA79E}"/>
          </ac:picMkLst>
        </pc:picChg>
        <pc:picChg chg="add mod">
          <ac:chgData name="Karppinen Mirva" userId="891e7e96-dab2-4e95-a9ba-2152b6e4d659" providerId="ADAL" clId="{F1B9E236-EA24-4CF8-AB58-C18425EF4D70}" dt="2022-12-12T11:37:58.483" v="2036" actId="14100"/>
          <ac:picMkLst>
            <pc:docMk/>
            <pc:sldMk cId="3886059934" sldId="332"/>
            <ac:picMk id="12" creationId="{0FCDA19F-D621-4335-AD05-953394E055C6}"/>
          </ac:picMkLst>
        </pc:picChg>
        <pc:picChg chg="add del mod">
          <ac:chgData name="Karppinen Mirva" userId="891e7e96-dab2-4e95-a9ba-2152b6e4d659" providerId="ADAL" clId="{F1B9E236-EA24-4CF8-AB58-C18425EF4D70}" dt="2022-12-12T11:36:15.631" v="2032" actId="478"/>
          <ac:picMkLst>
            <pc:docMk/>
            <pc:sldMk cId="3886059934" sldId="332"/>
            <ac:picMk id="15" creationId="{25E91DAE-BEA9-42C2-A138-C87C5E5DADDE}"/>
          </ac:picMkLst>
        </pc:picChg>
        <pc:picChg chg="add mod">
          <ac:chgData name="Karppinen Mirva" userId="891e7e96-dab2-4e95-a9ba-2152b6e4d659" providerId="ADAL" clId="{F1B9E236-EA24-4CF8-AB58-C18425EF4D70}" dt="2022-12-12T11:37:54.573" v="2035" actId="14100"/>
          <ac:picMkLst>
            <pc:docMk/>
            <pc:sldMk cId="3886059934" sldId="332"/>
            <ac:picMk id="18" creationId="{3884609E-4408-441C-B863-9E5617EDB68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7079B0-52B7-4D8D-BF9D-49C21F31F26D}" type="datetimeFigureOut">
              <a:t>15.12.2022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9C0A07-B421-4192-A35B-BA46BC9290A9}" type="slidenum">
              <a:t>‹#›</a:t>
            </a:fld>
            <a:endParaRPr lang="en-US"/>
          </a:p>
        </p:txBody>
      </p:sp>
    </p:spTree>
    <p:extLst>
      <p:ext uri="{BB962C8B-B14F-4D97-AF65-F5344CB8AC3E}">
        <p14:creationId xmlns:p14="http://schemas.microsoft.com/office/powerpoint/2010/main" val="2045683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rtl="0"/>
            <a:r>
              <a:rPr lang="fi-FI" sz="1200" kern="1200" dirty="0">
                <a:solidFill>
                  <a:schemeClr val="tx1"/>
                </a:solidFill>
                <a:effectLst/>
                <a:latin typeface="+mn-lt"/>
                <a:ea typeface="+mn-ea"/>
                <a:cs typeface="+mn-cs"/>
              </a:rPr>
              <a:t>Hei ja tervetuloa minunkin puolestani! Kerromme tiivistetysti lapset, nuoret ja perheet-kehittämisohjelman pilottihankkeesta. Minä olen Anu Ounaslehto ja toimin Rannikonseudun </a:t>
            </a:r>
            <a:r>
              <a:rPr lang="fi-FI" sz="1200" kern="1200" dirty="0" err="1">
                <a:solidFill>
                  <a:schemeClr val="tx1"/>
                </a:solidFill>
                <a:effectLst/>
                <a:latin typeface="+mn-lt"/>
                <a:ea typeface="+mn-ea"/>
                <a:cs typeface="+mn-cs"/>
              </a:rPr>
              <a:t>nepsykoordinaattorina</a:t>
            </a:r>
            <a:r>
              <a:rPr lang="fi-FI" sz="1200" kern="1200" dirty="0">
                <a:solidFill>
                  <a:schemeClr val="tx1"/>
                </a:solidFill>
                <a:effectLst/>
                <a:latin typeface="+mn-lt"/>
                <a:ea typeface="+mn-ea"/>
                <a:cs typeface="+mn-cs"/>
              </a:rPr>
              <a:t>, muita koordinaattoreita hankkeessa on Eeva Kallio Oulun eteläiseltä alueelta ja Mirva Karppinen lakeuden alueelta. </a:t>
            </a:r>
          </a:p>
          <a:p>
            <a:pPr rtl="0"/>
            <a:r>
              <a:rPr lang="fi-FI" sz="1200" kern="1200" dirty="0">
                <a:solidFill>
                  <a:schemeClr val="tx1"/>
                </a:solidFill>
                <a:effectLst/>
                <a:latin typeface="+mn-lt"/>
                <a:ea typeface="+mn-ea"/>
                <a:cs typeface="+mn-cs"/>
              </a:rPr>
              <a:t>Pohjois-Pohjanmaan </a:t>
            </a:r>
            <a:r>
              <a:rPr lang="fi-FI" sz="1200" kern="1200" dirty="0" err="1">
                <a:solidFill>
                  <a:schemeClr val="tx1"/>
                </a:solidFill>
                <a:effectLst/>
                <a:latin typeface="+mn-lt"/>
                <a:ea typeface="+mn-ea"/>
                <a:cs typeface="+mn-cs"/>
              </a:rPr>
              <a:t>hyvinvointialueella</a:t>
            </a:r>
            <a:r>
              <a:rPr lang="fi-FI" sz="1200" kern="1200" dirty="0">
                <a:solidFill>
                  <a:schemeClr val="tx1"/>
                </a:solidFill>
                <a:effectLst/>
                <a:latin typeface="+mn-lt"/>
                <a:ea typeface="+mn-ea"/>
                <a:cs typeface="+mn-cs"/>
              </a:rPr>
              <a:t> käynnistettiin neuropsykiatrisesti oireilevien lasten, nuorten ja perheiden tuen ja palveluiden kehittäminen, alueellisten </a:t>
            </a:r>
            <a:r>
              <a:rPr lang="fi-FI" sz="1200" kern="1200" dirty="0" err="1">
                <a:solidFill>
                  <a:schemeClr val="tx1"/>
                </a:solidFill>
                <a:effectLst/>
                <a:latin typeface="+mn-lt"/>
                <a:ea typeface="+mn-ea"/>
                <a:cs typeface="+mn-cs"/>
              </a:rPr>
              <a:t>nepsykoordinaattoreiden</a:t>
            </a:r>
            <a:r>
              <a:rPr lang="fi-FI" sz="1200" kern="1200" dirty="0">
                <a:solidFill>
                  <a:schemeClr val="tx1"/>
                </a:solidFill>
                <a:effectLst/>
                <a:latin typeface="+mn-lt"/>
                <a:ea typeface="+mn-ea"/>
                <a:cs typeface="+mn-cs"/>
              </a:rPr>
              <a:t> avulla. Tarve </a:t>
            </a:r>
            <a:r>
              <a:rPr lang="fi-FI" sz="1200" kern="1200" dirty="0" err="1">
                <a:solidFill>
                  <a:schemeClr val="tx1"/>
                </a:solidFill>
                <a:effectLst/>
                <a:latin typeface="+mn-lt"/>
                <a:ea typeface="+mn-ea"/>
                <a:cs typeface="+mn-cs"/>
              </a:rPr>
              <a:t>nepsy</a:t>
            </a:r>
            <a:r>
              <a:rPr lang="fi-FI" sz="1200" kern="1200" dirty="0">
                <a:solidFill>
                  <a:schemeClr val="tx1"/>
                </a:solidFill>
                <a:effectLst/>
                <a:latin typeface="+mn-lt"/>
                <a:ea typeface="+mn-ea"/>
                <a:cs typeface="+mn-cs"/>
              </a:rPr>
              <a:t>-kehittämiselle on tunnistettu ja osassa kunnista asiaa on lähdetty viemään eteenpäin kokoamalla moniammatillinen </a:t>
            </a:r>
            <a:r>
              <a:rPr lang="fi-FI" sz="1200" kern="1200" dirty="0" err="1">
                <a:solidFill>
                  <a:schemeClr val="tx1"/>
                </a:solidFill>
                <a:effectLst/>
                <a:latin typeface="+mn-lt"/>
                <a:ea typeface="+mn-ea"/>
                <a:cs typeface="+mn-cs"/>
              </a:rPr>
              <a:t>nepsy</a:t>
            </a:r>
            <a:r>
              <a:rPr lang="fi-FI" sz="1200" kern="1200" dirty="0">
                <a:solidFill>
                  <a:schemeClr val="tx1"/>
                </a:solidFill>
                <a:effectLst/>
                <a:latin typeface="+mn-lt"/>
                <a:ea typeface="+mn-ea"/>
                <a:cs typeface="+mn-cs"/>
              </a:rPr>
              <a:t>-osaajaverkosto, jonka aloitteesta on haettu hankerahoituksella meidät alueelliset </a:t>
            </a:r>
            <a:r>
              <a:rPr lang="fi-FI" sz="1200" kern="1200" dirty="0" err="1">
                <a:solidFill>
                  <a:schemeClr val="tx1"/>
                </a:solidFill>
                <a:effectLst/>
                <a:latin typeface="+mn-lt"/>
                <a:ea typeface="+mn-ea"/>
                <a:cs typeface="+mn-cs"/>
              </a:rPr>
              <a:t>nepsykoordinaattorit</a:t>
            </a:r>
            <a:r>
              <a:rPr lang="fi-FI" sz="1200" kern="1200" dirty="0">
                <a:solidFill>
                  <a:schemeClr val="tx1"/>
                </a:solidFill>
                <a:effectLst/>
                <a:latin typeface="+mn-lt"/>
                <a:ea typeface="+mn-ea"/>
                <a:cs typeface="+mn-cs"/>
              </a:rPr>
              <a:t>.   </a:t>
            </a:r>
          </a:p>
          <a:p>
            <a:pPr rtl="0"/>
            <a:r>
              <a:rPr lang="fi-FI" sz="1200" kern="1200" dirty="0">
                <a:solidFill>
                  <a:schemeClr val="tx1"/>
                </a:solidFill>
                <a:effectLst/>
                <a:latin typeface="+mn-lt"/>
                <a:ea typeface="+mn-ea"/>
                <a:cs typeface="+mn-cs"/>
              </a:rPr>
              <a:t>  </a:t>
            </a:r>
          </a:p>
          <a:p>
            <a:pPr rtl="0"/>
            <a:r>
              <a:rPr lang="fi-FI" sz="1200" kern="1200" dirty="0">
                <a:solidFill>
                  <a:schemeClr val="tx1"/>
                </a:solidFill>
                <a:effectLst/>
                <a:latin typeface="+mn-lt"/>
                <a:ea typeface="+mn-ea"/>
                <a:cs typeface="+mn-cs"/>
              </a:rPr>
              <a:t>Hankkeessa on kartoitettu asiakkaiden ja ammattilaisten koulutus- ja tuen tarpeita, sekä suunniteltu ja pilotoitu toimintaa, joka tukee neuropsykiatrisesti oireilevia lapsia, nuoria ja perheitä. </a:t>
            </a:r>
            <a:br>
              <a:rPr lang="fi-FI" dirty="0"/>
            </a:br>
            <a:endParaRPr lang="fi-FI" dirty="0"/>
          </a:p>
          <a:p>
            <a:endParaRPr lang="fi-FI" dirty="0"/>
          </a:p>
        </p:txBody>
      </p:sp>
      <p:sp>
        <p:nvSpPr>
          <p:cNvPr id="4" name="Dian numeron paikkamerkki 3"/>
          <p:cNvSpPr>
            <a:spLocks noGrp="1"/>
          </p:cNvSpPr>
          <p:nvPr>
            <p:ph type="sldNum" sz="quarter" idx="5"/>
          </p:nvPr>
        </p:nvSpPr>
        <p:spPr/>
        <p:txBody>
          <a:bodyPr/>
          <a:lstStyle/>
          <a:p>
            <a:fld id="{A69C0A07-B421-4192-A35B-BA46BC9290A9}" type="slidenum">
              <a:rPr lang="fi-FI" smtClean="0"/>
              <a:t>1</a:t>
            </a:fld>
            <a:endParaRPr lang="fi-FI"/>
          </a:p>
        </p:txBody>
      </p:sp>
    </p:spTree>
    <p:extLst>
      <p:ext uri="{BB962C8B-B14F-4D97-AF65-F5344CB8AC3E}">
        <p14:creationId xmlns:p14="http://schemas.microsoft.com/office/powerpoint/2010/main" val="38833491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rtl="0"/>
            <a:r>
              <a:rPr lang="fi-FI" sz="1200" kern="1200" dirty="0" err="1">
                <a:solidFill>
                  <a:schemeClr val="tx1"/>
                </a:solidFill>
                <a:effectLst/>
                <a:latin typeface="+mn-lt"/>
                <a:ea typeface="+mn-ea"/>
                <a:cs typeface="+mn-cs"/>
              </a:rPr>
              <a:t>Nepsyteemaisiin</a:t>
            </a:r>
            <a:r>
              <a:rPr lang="fi-FI" sz="1200" kern="1200" dirty="0">
                <a:solidFill>
                  <a:schemeClr val="tx1"/>
                </a:solidFill>
                <a:effectLst/>
                <a:latin typeface="+mn-lt"/>
                <a:ea typeface="+mn-ea"/>
                <a:cs typeface="+mn-cs"/>
              </a:rPr>
              <a:t> sähköisiin kyselyihin saatiin vastauksia yhteensä vajaa 2700kpl. Avoimia vastauksia saimme yhteensä vajaa 1600 kpl. Eli ihmiset olivat kirjoittaneet pitkiäkin tekstejä tilanteestaan ja kokemuksistaan. Vastausten määrä, pituus ja sisältö kertoivat selkeästi sen, että vastaajilla on halu vaikuttaa </a:t>
            </a:r>
            <a:r>
              <a:rPr lang="fi-FI" sz="1200" kern="1200" dirty="0" err="1">
                <a:solidFill>
                  <a:schemeClr val="tx1"/>
                </a:solidFill>
                <a:effectLst/>
                <a:latin typeface="+mn-lt"/>
                <a:ea typeface="+mn-ea"/>
                <a:cs typeface="+mn-cs"/>
              </a:rPr>
              <a:t>nepsy</a:t>
            </a:r>
            <a:r>
              <a:rPr lang="fi-FI" sz="1200" kern="1200" dirty="0">
                <a:solidFill>
                  <a:schemeClr val="tx1"/>
                </a:solidFill>
                <a:effectLst/>
                <a:latin typeface="+mn-lt"/>
                <a:ea typeface="+mn-ea"/>
                <a:cs typeface="+mn-cs"/>
              </a:rPr>
              <a:t>-piirteisten yhdenvertaisten palveluiden kehittämiseen. Saimme kiitosta perheiltä sekä ammattilaisilta siitä, että viimeinkin joku kysyi heidän kokemuksiaan ja ajatuksiaan </a:t>
            </a:r>
            <a:r>
              <a:rPr lang="fi-FI" sz="1200" kern="1200" dirty="0" err="1">
                <a:solidFill>
                  <a:schemeClr val="tx1"/>
                </a:solidFill>
                <a:effectLst/>
                <a:latin typeface="+mn-lt"/>
                <a:ea typeface="+mn-ea"/>
                <a:cs typeface="+mn-cs"/>
              </a:rPr>
              <a:t>nepsy</a:t>
            </a:r>
            <a:r>
              <a:rPr lang="fi-FI" sz="1200" kern="1200" dirty="0">
                <a:solidFill>
                  <a:schemeClr val="tx1"/>
                </a:solidFill>
                <a:effectLst/>
                <a:latin typeface="+mn-lt"/>
                <a:ea typeface="+mn-ea"/>
                <a:cs typeface="+mn-cs"/>
              </a:rPr>
              <a:t>-teemaan liittyen.   </a:t>
            </a:r>
          </a:p>
          <a:p>
            <a:pPr rtl="0"/>
            <a:endParaRPr lang="fi-FI" sz="1200" kern="1200" dirty="0">
              <a:solidFill>
                <a:schemeClr val="tx1"/>
              </a:solidFill>
              <a:effectLst/>
              <a:latin typeface="+mn-lt"/>
              <a:ea typeface="+mn-ea"/>
              <a:cs typeface="+mn-cs"/>
            </a:endParaRPr>
          </a:p>
          <a:p>
            <a:pPr rtl="0"/>
            <a:r>
              <a:rPr lang="fi-FI" sz="1200" kern="1200" dirty="0" err="1">
                <a:solidFill>
                  <a:schemeClr val="tx1"/>
                </a:solidFill>
                <a:effectLst/>
                <a:latin typeface="+mn-lt"/>
                <a:ea typeface="+mn-ea"/>
                <a:cs typeface="+mn-cs"/>
              </a:rPr>
              <a:t>Nepsy</a:t>
            </a:r>
            <a:r>
              <a:rPr lang="fi-FI" sz="1200" kern="1200" dirty="0">
                <a:solidFill>
                  <a:schemeClr val="tx1"/>
                </a:solidFill>
                <a:effectLst/>
                <a:latin typeface="+mn-lt"/>
                <a:ea typeface="+mn-ea"/>
                <a:cs typeface="+mn-cs"/>
              </a:rPr>
              <a:t>-teema koskettaa kaikkia palveluita ja joka ammattiryhmästä on tullut haastatteluiden kautta selkeästi esille </a:t>
            </a:r>
            <a:r>
              <a:rPr lang="fi-FI" sz="1200" kern="1200" dirty="0" err="1">
                <a:solidFill>
                  <a:schemeClr val="tx1"/>
                </a:solidFill>
                <a:effectLst/>
                <a:latin typeface="+mn-lt"/>
                <a:ea typeface="+mn-ea"/>
                <a:cs typeface="+mn-cs"/>
              </a:rPr>
              <a:t>nepsy</a:t>
            </a:r>
            <a:r>
              <a:rPr lang="fi-FI" sz="1200" kern="1200" dirty="0">
                <a:solidFill>
                  <a:schemeClr val="tx1"/>
                </a:solidFill>
                <a:effectLst/>
                <a:latin typeface="+mn-lt"/>
                <a:ea typeface="+mn-ea"/>
                <a:cs typeface="+mn-cs"/>
              </a:rPr>
              <a:t>-kehittämisen tarve. Perheiden kokemuksista heijastuu suuri tarve tulla kuulluksi, ilman syyllistämistä sekä saada ammattilaisilta keinoja ja tukea arkeen, huomioiden koko perheen tilanne. Ammattilaiset kaipaavat koulutusta, riittäviä resursseja, selkeää tuenpolkua sekä konsultaation mahdollisuutta ja alueellista koordinointia </a:t>
            </a:r>
            <a:r>
              <a:rPr lang="fi-FI" sz="1200" kern="1200" dirty="0" err="1">
                <a:solidFill>
                  <a:schemeClr val="tx1"/>
                </a:solidFill>
                <a:effectLst/>
                <a:latin typeface="+mn-lt"/>
                <a:ea typeface="+mn-ea"/>
                <a:cs typeface="+mn-cs"/>
              </a:rPr>
              <a:t>nepsy</a:t>
            </a:r>
            <a:r>
              <a:rPr lang="fi-FI" sz="1200" kern="1200" dirty="0">
                <a:solidFill>
                  <a:schemeClr val="tx1"/>
                </a:solidFill>
                <a:effectLst/>
                <a:latin typeface="+mn-lt"/>
                <a:ea typeface="+mn-ea"/>
                <a:cs typeface="+mn-cs"/>
              </a:rPr>
              <a:t>-asioissa.  </a:t>
            </a:r>
          </a:p>
          <a:p>
            <a:pPr rtl="0"/>
            <a:br>
              <a:rPr lang="fi-FI" dirty="0"/>
            </a:br>
            <a:endParaRPr lang="fi-FI" dirty="0"/>
          </a:p>
          <a:p>
            <a:endParaRPr lang="fi-FI" dirty="0"/>
          </a:p>
        </p:txBody>
      </p:sp>
      <p:sp>
        <p:nvSpPr>
          <p:cNvPr id="4" name="Dian numeron paikkamerkki 3"/>
          <p:cNvSpPr>
            <a:spLocks noGrp="1"/>
          </p:cNvSpPr>
          <p:nvPr>
            <p:ph type="sldNum" sz="quarter" idx="5"/>
          </p:nvPr>
        </p:nvSpPr>
        <p:spPr/>
        <p:txBody>
          <a:bodyPr/>
          <a:lstStyle/>
          <a:p>
            <a:fld id="{A69C0A07-B421-4192-A35B-BA46BC9290A9}" type="slidenum">
              <a:rPr lang="fi-FI" smtClean="0"/>
              <a:t>10</a:t>
            </a:fld>
            <a:endParaRPr lang="fi-FI"/>
          </a:p>
        </p:txBody>
      </p:sp>
    </p:spTree>
    <p:extLst>
      <p:ext uri="{BB962C8B-B14F-4D97-AF65-F5344CB8AC3E}">
        <p14:creationId xmlns:p14="http://schemas.microsoft.com/office/powerpoint/2010/main" val="3336822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kern="1200" dirty="0">
                <a:solidFill>
                  <a:schemeClr val="tx1"/>
                </a:solidFill>
                <a:effectLst/>
                <a:latin typeface="+mn-lt"/>
                <a:ea typeface="+mn-ea"/>
                <a:cs typeface="+mn-cs"/>
              </a:rPr>
              <a:t>- Hanke kesti 5 kk:tta, </a:t>
            </a:r>
          </a:p>
          <a:p>
            <a:pPr marL="171450" indent="-171450">
              <a:buFontTx/>
              <a:buChar char="-"/>
            </a:pPr>
            <a:r>
              <a:rPr lang="fi-FI" sz="1200" kern="1200" dirty="0">
                <a:solidFill>
                  <a:schemeClr val="tx1"/>
                </a:solidFill>
                <a:effectLst/>
                <a:latin typeface="+mn-lt"/>
                <a:ea typeface="+mn-ea"/>
                <a:cs typeface="+mn-cs"/>
              </a:rPr>
              <a:t>Hankkeessa pilotoitu toiminta on mahdollista integroida </a:t>
            </a:r>
            <a:r>
              <a:rPr lang="fi-FI" sz="1200" kern="1200" dirty="0" err="1">
                <a:solidFill>
                  <a:schemeClr val="tx1"/>
                </a:solidFill>
                <a:effectLst/>
                <a:latin typeface="+mn-lt"/>
                <a:ea typeface="+mn-ea"/>
                <a:cs typeface="+mn-cs"/>
              </a:rPr>
              <a:t>hyvinvointialueelle</a:t>
            </a:r>
            <a:r>
              <a:rPr lang="fi-FI" sz="1200" kern="1200" dirty="0">
                <a:solidFill>
                  <a:schemeClr val="tx1"/>
                </a:solidFill>
                <a:effectLst/>
                <a:latin typeface="+mn-lt"/>
                <a:ea typeface="+mn-ea"/>
                <a:cs typeface="+mn-cs"/>
              </a:rPr>
              <a:t> pienin kustannuksin muun muassa hyödyntäen järjestöjen osaamista sekä toimintaa. </a:t>
            </a:r>
          </a:p>
          <a:p>
            <a:pPr marL="171450" indent="-171450">
              <a:buFontTx/>
              <a:buChar char="-"/>
            </a:pPr>
            <a:r>
              <a:rPr lang="fi-FI" sz="1200" kern="1200" dirty="0">
                <a:solidFill>
                  <a:schemeClr val="tx1"/>
                </a:solidFill>
                <a:effectLst/>
                <a:latin typeface="+mn-lt"/>
                <a:ea typeface="+mn-ea"/>
                <a:cs typeface="+mn-cs"/>
              </a:rPr>
              <a:t>Aikaisemmin koottujen osaajaverkostojen ja ammattilaisten osaamista on hyödynnetty ja sen toimintaa tulisi tukea myös resurssoinnin keinoin </a:t>
            </a:r>
          </a:p>
          <a:p>
            <a:pPr marL="171450" indent="-171450">
              <a:buFontTx/>
              <a:buChar char="-"/>
            </a:pPr>
            <a:r>
              <a:rPr lang="fi-FI" sz="1200" kern="1200" dirty="0">
                <a:solidFill>
                  <a:schemeClr val="tx1"/>
                </a:solidFill>
                <a:effectLst/>
                <a:latin typeface="+mn-lt"/>
                <a:ea typeface="+mn-ea"/>
                <a:cs typeface="+mn-cs"/>
              </a:rPr>
              <a:t>Kokemuksemme ja kartoituksemme mukaan kunnat hyötyisivät </a:t>
            </a:r>
            <a:r>
              <a:rPr lang="fi-FI" sz="1200" kern="1200" dirty="0" err="1">
                <a:solidFill>
                  <a:schemeClr val="tx1"/>
                </a:solidFill>
                <a:effectLst/>
                <a:latin typeface="+mn-lt"/>
                <a:ea typeface="+mn-ea"/>
                <a:cs typeface="+mn-cs"/>
              </a:rPr>
              <a:t>nepsytiimistä</a:t>
            </a:r>
            <a:r>
              <a:rPr lang="fi-FI" sz="1200" kern="1200" dirty="0">
                <a:solidFill>
                  <a:schemeClr val="tx1"/>
                </a:solidFill>
                <a:effectLst/>
                <a:latin typeface="+mn-lt"/>
                <a:ea typeface="+mn-ea"/>
                <a:cs typeface="+mn-cs"/>
              </a:rPr>
              <a:t>, joka jalkautuisi ja antaisi tukea muiden ammattilaisten työhön. </a:t>
            </a:r>
          </a:p>
          <a:p>
            <a:pPr marL="171450" indent="-171450">
              <a:buFontTx/>
              <a:buChar char="-"/>
            </a:pPr>
            <a:r>
              <a:rPr lang="fi-FI" sz="1200" kern="1200" dirty="0">
                <a:solidFill>
                  <a:schemeClr val="tx1"/>
                </a:solidFill>
                <a:effectLst/>
                <a:latin typeface="+mn-lt"/>
                <a:ea typeface="+mn-ea"/>
                <a:cs typeface="+mn-cs"/>
              </a:rPr>
              <a:t>Myös erillinen nepsy-vastaanotto voisi olla tarpeellinen osa kunnan perusterveydenhuollon palveluita. </a:t>
            </a:r>
          </a:p>
          <a:p>
            <a:pPr marL="171450" indent="-171450">
              <a:buFontTx/>
              <a:buChar char="-"/>
            </a:pPr>
            <a:r>
              <a:rPr lang="fi-FI" sz="1200" kern="1200" dirty="0" err="1">
                <a:solidFill>
                  <a:schemeClr val="tx1"/>
                </a:solidFill>
                <a:effectLst/>
                <a:latin typeface="+mn-lt"/>
                <a:ea typeface="+mn-ea"/>
                <a:cs typeface="+mn-cs"/>
              </a:rPr>
              <a:t>Nepsy</a:t>
            </a:r>
            <a:r>
              <a:rPr lang="fi-FI" sz="1200" kern="1200" dirty="0">
                <a:solidFill>
                  <a:schemeClr val="tx1"/>
                </a:solidFill>
                <a:effectLst/>
                <a:latin typeface="+mn-lt"/>
                <a:ea typeface="+mn-ea"/>
                <a:cs typeface="+mn-cs"/>
              </a:rPr>
              <a:t>-palvelut vastaavat lasten, nuorten ja perheiden avuntarpeisiin, joten niiden tulisi olla tärkeä osa perhekeskuksen toimintaa.  </a:t>
            </a:r>
          </a:p>
          <a:p>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Nepsy</a:t>
            </a:r>
            <a:r>
              <a:rPr lang="fi-FI" sz="1200" kern="1200" dirty="0">
                <a:solidFill>
                  <a:schemeClr val="tx1"/>
                </a:solidFill>
                <a:effectLst/>
                <a:latin typeface="+mn-lt"/>
                <a:ea typeface="+mn-ea"/>
                <a:cs typeface="+mn-cs"/>
              </a:rPr>
              <a:t>-kehittämistyön tarve on tunnistettu valtakunnallisesti. Kehittämisen tulisi olla hyvin  suunniteltua ja koordinoitua, siinä voidaan hyödyntää jo valmiita hyviä toimintamalleja jalkauttamalla niitä osaksi organisaation toimintaa ja kulttuuria.  </a:t>
            </a:r>
          </a:p>
          <a:p>
            <a:endParaRPr lang="fi-FI" dirty="0"/>
          </a:p>
        </p:txBody>
      </p:sp>
      <p:sp>
        <p:nvSpPr>
          <p:cNvPr id="4" name="Dian numeron paikkamerkki 3"/>
          <p:cNvSpPr>
            <a:spLocks noGrp="1"/>
          </p:cNvSpPr>
          <p:nvPr>
            <p:ph type="sldNum" sz="quarter" idx="5"/>
          </p:nvPr>
        </p:nvSpPr>
        <p:spPr/>
        <p:txBody>
          <a:bodyPr/>
          <a:lstStyle/>
          <a:p>
            <a:fld id="{A69C0A07-B421-4192-A35B-BA46BC9290A9}" type="slidenum">
              <a:rPr lang="fi-FI" smtClean="0"/>
              <a:t>12</a:t>
            </a:fld>
            <a:endParaRPr lang="fi-FI"/>
          </a:p>
        </p:txBody>
      </p:sp>
    </p:spTree>
    <p:extLst>
      <p:ext uri="{BB962C8B-B14F-4D97-AF65-F5344CB8AC3E}">
        <p14:creationId xmlns:p14="http://schemas.microsoft.com/office/powerpoint/2010/main" val="3602226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Kommentteja</a:t>
            </a:r>
            <a:r>
              <a:rPr lang="en-US">
                <a:cs typeface="Calibri"/>
              </a:rPr>
              <a:t> ja </a:t>
            </a:r>
            <a:r>
              <a:rPr lang="en-US" err="1">
                <a:cs typeface="Calibri"/>
              </a:rPr>
              <a:t>kysymyksiä</a:t>
            </a:r>
            <a:r>
              <a:rPr lang="en-US">
                <a:cs typeface="Calibri"/>
              </a:rPr>
              <a:t> </a:t>
            </a:r>
            <a:r>
              <a:rPr lang="en-US" err="1">
                <a:cs typeface="Calibri"/>
              </a:rPr>
              <a:t>voi</a:t>
            </a:r>
            <a:r>
              <a:rPr lang="en-US">
                <a:cs typeface="Calibri"/>
              </a:rPr>
              <a:t> </a:t>
            </a:r>
            <a:r>
              <a:rPr lang="en-US" err="1">
                <a:cs typeface="Calibri"/>
              </a:rPr>
              <a:t>laittaa</a:t>
            </a:r>
            <a:r>
              <a:rPr lang="en-US">
                <a:cs typeface="Calibri"/>
              </a:rPr>
              <a:t> </a:t>
            </a:r>
            <a:r>
              <a:rPr lang="en-US" err="1">
                <a:cs typeface="Calibri"/>
              </a:rPr>
              <a:t>chatin</a:t>
            </a:r>
            <a:r>
              <a:rPr lang="en-US">
                <a:cs typeface="Calibri"/>
              </a:rPr>
              <a:t> kautta</a:t>
            </a:r>
          </a:p>
        </p:txBody>
      </p:sp>
      <p:sp>
        <p:nvSpPr>
          <p:cNvPr id="4" name="Slide Number Placeholder 3"/>
          <p:cNvSpPr>
            <a:spLocks noGrp="1"/>
          </p:cNvSpPr>
          <p:nvPr>
            <p:ph type="sldNum" sz="quarter" idx="5"/>
          </p:nvPr>
        </p:nvSpPr>
        <p:spPr/>
        <p:txBody>
          <a:bodyPr/>
          <a:lstStyle/>
          <a:p>
            <a:fld id="{A69C0A07-B421-4192-A35B-BA46BC9290A9}" type="slidenum">
              <a:rPr lang="en-US"/>
              <a:t>13</a:t>
            </a:fld>
            <a:endParaRPr lang="en-US"/>
          </a:p>
        </p:txBody>
      </p:sp>
    </p:spTree>
    <p:extLst>
      <p:ext uri="{BB962C8B-B14F-4D97-AF65-F5344CB8AC3E}">
        <p14:creationId xmlns:p14="http://schemas.microsoft.com/office/powerpoint/2010/main" val="1345015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fi-FI" dirty="0"/>
            </a:br>
            <a:r>
              <a:rPr lang="fi-FI" dirty="0"/>
              <a:t>Kyseessä on alueellinen hanketyö, olemme toimineet Lakeuden, Rannikonseudun ja Oulun eteläisellä alueella. Olemme tehneet myös tiivistä yhteistyötä yli kuntarajojen, mikä on ollut yksi hankkeen toimintaperiaatteista. </a:t>
            </a:r>
            <a:r>
              <a:rPr lang="fi-FI" sz="1200" kern="1200" dirty="0">
                <a:solidFill>
                  <a:schemeClr val="tx1"/>
                </a:solidFill>
                <a:effectLst/>
                <a:latin typeface="+mn-lt"/>
                <a:ea typeface="+mn-ea"/>
                <a:cs typeface="+mn-cs"/>
              </a:rPr>
              <a:t>Osaamisen ja tuen tarpeen kartoitusta on toteutettu koko pohjois-pohjanmaan </a:t>
            </a:r>
            <a:r>
              <a:rPr lang="fi-FI" sz="1200" kern="1200" dirty="0" err="1">
                <a:solidFill>
                  <a:schemeClr val="tx1"/>
                </a:solidFill>
                <a:effectLst/>
                <a:latin typeface="+mn-lt"/>
                <a:ea typeface="+mn-ea"/>
                <a:cs typeface="+mn-cs"/>
              </a:rPr>
              <a:t>hyvinvointialueella</a:t>
            </a:r>
            <a:r>
              <a:rPr lang="fi-FI" sz="1200" kern="1200" dirty="0">
                <a:solidFill>
                  <a:schemeClr val="tx1"/>
                </a:solidFill>
                <a:effectLst/>
                <a:latin typeface="+mn-lt"/>
                <a:ea typeface="+mn-ea"/>
                <a:cs typeface="+mn-cs"/>
              </a:rPr>
              <a:t>. Keskeistä on ollut myös verkostoituminen alueellisesti sekä valtakunnallisesti ja eri paikkakuntien hyvien toimintamallien esitteleminen </a:t>
            </a:r>
            <a:r>
              <a:rPr lang="fi-FI" sz="1200" kern="1200" dirty="0" err="1">
                <a:solidFill>
                  <a:schemeClr val="tx1"/>
                </a:solidFill>
                <a:effectLst/>
                <a:latin typeface="+mn-lt"/>
                <a:ea typeface="+mn-ea"/>
                <a:cs typeface="+mn-cs"/>
              </a:rPr>
              <a:t>hyvinvointialueen</a:t>
            </a:r>
            <a:r>
              <a:rPr lang="fi-FI" sz="1200" kern="1200" dirty="0">
                <a:solidFill>
                  <a:schemeClr val="tx1"/>
                </a:solidFill>
                <a:effectLst/>
                <a:latin typeface="+mn-lt"/>
                <a:ea typeface="+mn-ea"/>
                <a:cs typeface="+mn-cs"/>
              </a:rPr>
              <a:t> työryhmissä. Olemme lisäksi olleet osa valtakunnallista </a:t>
            </a:r>
            <a:r>
              <a:rPr lang="fi-FI" sz="1200" kern="1200" dirty="0" err="1">
                <a:solidFill>
                  <a:schemeClr val="tx1"/>
                </a:solidFill>
                <a:effectLst/>
                <a:latin typeface="+mn-lt"/>
                <a:ea typeface="+mn-ea"/>
                <a:cs typeface="+mn-cs"/>
              </a:rPr>
              <a:t>nepsykehittäjäverkostoa</a:t>
            </a:r>
            <a:r>
              <a:rPr lang="fi-FI" sz="1200" kern="1200" dirty="0">
                <a:solidFill>
                  <a:schemeClr val="tx1"/>
                </a:solidFill>
                <a:effectLst/>
                <a:latin typeface="+mn-lt"/>
                <a:ea typeface="+mn-ea"/>
                <a:cs typeface="+mn-cs"/>
              </a:rPr>
              <a:t>, jonka tärkeä tehtävä on luoda yhdenvertaiset palvelut kaikille </a:t>
            </a:r>
            <a:r>
              <a:rPr lang="fi-FI" sz="1200" kern="1200" dirty="0" err="1">
                <a:solidFill>
                  <a:schemeClr val="tx1"/>
                </a:solidFill>
                <a:effectLst/>
                <a:latin typeface="+mn-lt"/>
                <a:ea typeface="+mn-ea"/>
                <a:cs typeface="+mn-cs"/>
              </a:rPr>
              <a:t>hyvinvointialueille</a:t>
            </a:r>
            <a:r>
              <a:rPr lang="fi-FI" sz="1200" kern="1200" dirty="0">
                <a:solidFill>
                  <a:schemeClr val="tx1"/>
                </a:solidFill>
                <a:effectLst/>
                <a:latin typeface="+mn-lt"/>
                <a:ea typeface="+mn-ea"/>
                <a:cs typeface="+mn-cs"/>
              </a:rPr>
              <a:t> ja jakaa tietoa hyväksi todetuista toimintamalleista.</a:t>
            </a:r>
          </a:p>
          <a:p>
            <a:pPr rtl="0"/>
            <a:endParaRPr lang="fi-FI" dirty="0"/>
          </a:p>
          <a:p>
            <a:endParaRPr lang="fi-FI" dirty="0"/>
          </a:p>
        </p:txBody>
      </p:sp>
      <p:sp>
        <p:nvSpPr>
          <p:cNvPr id="4" name="Dian numeron paikkamerkki 3"/>
          <p:cNvSpPr>
            <a:spLocks noGrp="1"/>
          </p:cNvSpPr>
          <p:nvPr>
            <p:ph type="sldNum" sz="quarter" idx="5"/>
          </p:nvPr>
        </p:nvSpPr>
        <p:spPr/>
        <p:txBody>
          <a:bodyPr/>
          <a:lstStyle/>
          <a:p>
            <a:fld id="{A69C0A07-B421-4192-A35B-BA46BC9290A9}" type="slidenum">
              <a:rPr lang="fi-FI" smtClean="0"/>
              <a:t>2</a:t>
            </a:fld>
            <a:endParaRPr lang="fi-FI"/>
          </a:p>
        </p:txBody>
      </p:sp>
    </p:spTree>
    <p:extLst>
      <p:ext uri="{BB962C8B-B14F-4D97-AF65-F5344CB8AC3E}">
        <p14:creationId xmlns:p14="http://schemas.microsoft.com/office/powerpoint/2010/main" val="1014796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Tx/>
              <a:buChar char="-"/>
            </a:pPr>
            <a:r>
              <a:rPr lang="fi-FI" dirty="0"/>
              <a:t>Hanke-aika kesti 5 kk, se alkoi elokuun alussa ja päättyy tämän vuoden loppuun. Hanke ei saanut </a:t>
            </a:r>
            <a:r>
              <a:rPr lang="fi-FI" dirty="0" err="1"/>
              <a:t>jatkorahoitusta</a:t>
            </a:r>
            <a:r>
              <a:rPr lang="fi-FI" dirty="0"/>
              <a:t>.</a:t>
            </a:r>
          </a:p>
          <a:p>
            <a:pPr marL="171450" indent="-171450">
              <a:buFontTx/>
              <a:buChar char="-"/>
            </a:pPr>
            <a:r>
              <a:rPr lang="fi-FI" dirty="0"/>
              <a:t>Hankkeessa </a:t>
            </a:r>
            <a:r>
              <a:rPr lang="fi-FI" dirty="0" err="1"/>
              <a:t>nepsykoodinaattoreiden</a:t>
            </a:r>
            <a:r>
              <a:rPr lang="fi-FI" dirty="0"/>
              <a:t> rooli ei ollut paikata puuttuvia resursseja ja siinä keskityttiin alueelliseen kehittämistyöhön</a:t>
            </a:r>
          </a:p>
          <a:p>
            <a:pPr marL="171450" indent="-171450">
              <a:buFontTx/>
              <a:buChar char="-"/>
            </a:pPr>
            <a:r>
              <a:rPr lang="fi-FI" dirty="0"/>
              <a:t>Hankkeessa ei tehty kirjaamisvelvoitteista asiakastyötä</a:t>
            </a:r>
          </a:p>
          <a:p>
            <a:pPr marL="171450" indent="-171450">
              <a:buFontTx/>
              <a:buChar char="-"/>
            </a:pPr>
            <a:r>
              <a:rPr lang="fi-FI" dirty="0"/>
              <a:t>Hankkeessa oli tavoitteena luoda toimintamalleja, jotka ovat helposti jalkautettavissa muihinkin kuntiin</a:t>
            </a:r>
          </a:p>
          <a:p>
            <a:pPr marL="171450" indent="-171450">
              <a:buFontTx/>
              <a:buChar char="-"/>
            </a:pPr>
            <a:r>
              <a:rPr lang="fi-FI" dirty="0"/>
              <a:t>Keskeistä hankkeessa on ollut monialainen yhteistyö eri toimijoiden kanssa</a:t>
            </a:r>
          </a:p>
          <a:p>
            <a:endParaRPr lang="fi-FI" dirty="0"/>
          </a:p>
        </p:txBody>
      </p:sp>
      <p:sp>
        <p:nvSpPr>
          <p:cNvPr id="4" name="Dian numeron paikkamerkki 3"/>
          <p:cNvSpPr>
            <a:spLocks noGrp="1"/>
          </p:cNvSpPr>
          <p:nvPr>
            <p:ph type="sldNum" sz="quarter" idx="5"/>
          </p:nvPr>
        </p:nvSpPr>
        <p:spPr/>
        <p:txBody>
          <a:bodyPr/>
          <a:lstStyle/>
          <a:p>
            <a:fld id="{A69C0A07-B421-4192-A35B-BA46BC9290A9}" type="slidenum">
              <a:rPr lang="fi-FI" smtClean="0"/>
              <a:t>3</a:t>
            </a:fld>
            <a:endParaRPr lang="fi-FI"/>
          </a:p>
        </p:txBody>
      </p:sp>
    </p:spTree>
    <p:extLst>
      <p:ext uri="{BB962C8B-B14F-4D97-AF65-F5344CB8AC3E}">
        <p14:creationId xmlns:p14="http://schemas.microsoft.com/office/powerpoint/2010/main" val="2472978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kern="1200" dirty="0">
                <a:solidFill>
                  <a:schemeClr val="tx1"/>
                </a:solidFill>
                <a:effectLst/>
                <a:latin typeface="+mn-lt"/>
                <a:ea typeface="+mn-ea"/>
                <a:cs typeface="+mn-cs"/>
              </a:rPr>
              <a:t>Kehittää alueellisesti yhtenäistä toimintamallia, jonka avulla tuetaan neuropsykiatrisesti oireilevia tai jo diagnoosin saaneita lapsia, nuoria ja perheitä </a:t>
            </a:r>
          </a:p>
          <a:p>
            <a:r>
              <a:rPr lang="fi-FI" sz="1200" kern="1200" dirty="0">
                <a:solidFill>
                  <a:schemeClr val="tx1"/>
                </a:solidFill>
                <a:effectLst/>
                <a:latin typeface="+mn-lt"/>
                <a:ea typeface="+mn-ea"/>
                <a:cs typeface="+mn-cs"/>
              </a:rPr>
              <a:t>Tavoitteena ennaltaehkäistä isompia haasteita ja mahdollistaa varhainen tuki ilman terveydenhuollon tai sosiaalihuollon asiakkuutta </a:t>
            </a:r>
          </a:p>
          <a:p>
            <a:r>
              <a:rPr lang="fi-FI" sz="1200" kern="1200" dirty="0">
                <a:solidFill>
                  <a:schemeClr val="tx1"/>
                </a:solidFill>
                <a:effectLst/>
                <a:latin typeface="+mn-lt"/>
                <a:ea typeface="+mn-ea"/>
                <a:cs typeface="+mn-cs"/>
              </a:rPr>
              <a:t>Matalan kynnyksen palvelut </a:t>
            </a:r>
            <a:r>
              <a:rPr lang="fi-FI" sz="1200" kern="1200" dirty="0" err="1">
                <a:solidFill>
                  <a:schemeClr val="tx1"/>
                </a:solidFill>
                <a:effectLst/>
                <a:latin typeface="+mn-lt"/>
                <a:ea typeface="+mn-ea"/>
                <a:cs typeface="+mn-cs"/>
              </a:rPr>
              <a:t>nepsy</a:t>
            </a:r>
            <a:r>
              <a:rPr lang="fi-FI" sz="1200" kern="1200" dirty="0">
                <a:solidFill>
                  <a:schemeClr val="tx1"/>
                </a:solidFill>
                <a:effectLst/>
                <a:latin typeface="+mn-lt"/>
                <a:ea typeface="+mn-ea"/>
                <a:cs typeface="+mn-cs"/>
              </a:rPr>
              <a:t>-oireista kärsiville, sekä diagnoosin saaneille lapsille, nuorille ja perheille   </a:t>
            </a:r>
          </a:p>
          <a:p>
            <a:r>
              <a:rPr lang="fi-FI" sz="1200" kern="1200" dirty="0" err="1">
                <a:solidFill>
                  <a:schemeClr val="tx1"/>
                </a:solidFill>
                <a:effectLst/>
                <a:latin typeface="+mn-lt"/>
                <a:ea typeface="+mn-ea"/>
                <a:cs typeface="+mn-cs"/>
              </a:rPr>
              <a:t>Pohteen</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hyvinvointialueen</a:t>
            </a:r>
            <a:r>
              <a:rPr lang="fi-FI" sz="1200" kern="1200" dirty="0">
                <a:solidFill>
                  <a:schemeClr val="tx1"/>
                </a:solidFill>
                <a:effectLst/>
                <a:latin typeface="+mn-lt"/>
                <a:ea typeface="+mn-ea"/>
                <a:cs typeface="+mn-cs"/>
              </a:rPr>
              <a:t> kehittäminen yhdessä verkostojen kanssa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kern="1200" dirty="0">
                <a:solidFill>
                  <a:schemeClr val="tx1"/>
                </a:solidFill>
                <a:effectLst/>
                <a:latin typeface="+mn-lt"/>
                <a:ea typeface="+mn-ea"/>
                <a:cs typeface="+mn-cs"/>
              </a:rPr>
              <a:t>-Yhtenä tavoitteena on ollut henkilöstön tukeminen ja osaamisen vahvistaminen, sekä alueellisten </a:t>
            </a:r>
            <a:r>
              <a:rPr lang="fi-FI" sz="1200" kern="1200" dirty="0" err="1">
                <a:solidFill>
                  <a:schemeClr val="tx1"/>
                </a:solidFill>
                <a:effectLst/>
                <a:latin typeface="+mn-lt"/>
                <a:ea typeface="+mn-ea"/>
                <a:cs typeface="+mn-cs"/>
              </a:rPr>
              <a:t>nepsyverkostojen</a:t>
            </a:r>
            <a:r>
              <a:rPr lang="fi-FI" sz="1200" kern="1200" dirty="0">
                <a:solidFill>
                  <a:schemeClr val="tx1"/>
                </a:solidFill>
                <a:effectLst/>
                <a:latin typeface="+mn-lt"/>
                <a:ea typeface="+mn-ea"/>
                <a:cs typeface="+mn-cs"/>
              </a:rPr>
              <a:t> toiminnan tukeminen. - Tärkeä osa hanketyötä on ollut tiedottaminen ja ymmärryksen lisääminen väestön keskuudessa jakamalla tietoa eri vaikuttamiskanavissa. </a:t>
            </a:r>
          </a:p>
          <a:p>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Nepsykoordinaattorieina</a:t>
            </a:r>
            <a:r>
              <a:rPr lang="fi-FI" sz="1200" kern="1200" dirty="0">
                <a:solidFill>
                  <a:schemeClr val="tx1"/>
                </a:solidFill>
                <a:effectLst/>
                <a:latin typeface="+mn-lt"/>
                <a:ea typeface="+mn-ea"/>
                <a:cs typeface="+mn-cs"/>
              </a:rPr>
              <a:t> olemme nostaneet esiin alueellista osaamista sekä pyrkineet luomaan tiiviimpää yhteistyötä ammattilaisten ja eri toimijoiden välille </a:t>
            </a:r>
            <a:r>
              <a:rPr lang="fi-FI" sz="1200" kern="1200" dirty="0" err="1">
                <a:solidFill>
                  <a:schemeClr val="tx1"/>
                </a:solidFill>
                <a:effectLst/>
                <a:latin typeface="+mn-lt"/>
                <a:ea typeface="+mn-ea"/>
                <a:cs typeface="+mn-cs"/>
              </a:rPr>
              <a:t>nepsy</a:t>
            </a:r>
            <a:r>
              <a:rPr lang="fi-FI" sz="1200" kern="1200" dirty="0">
                <a:solidFill>
                  <a:schemeClr val="tx1"/>
                </a:solidFill>
                <a:effectLst/>
                <a:latin typeface="+mn-lt"/>
                <a:ea typeface="+mn-ea"/>
                <a:cs typeface="+mn-cs"/>
              </a:rPr>
              <a:t>-asioiden kehittämiseksi</a:t>
            </a:r>
            <a:endParaRPr lang="fi-FI" dirty="0"/>
          </a:p>
        </p:txBody>
      </p:sp>
      <p:sp>
        <p:nvSpPr>
          <p:cNvPr id="4" name="Dian numeron paikkamerkki 3"/>
          <p:cNvSpPr>
            <a:spLocks noGrp="1"/>
          </p:cNvSpPr>
          <p:nvPr>
            <p:ph type="sldNum" sz="quarter" idx="5"/>
          </p:nvPr>
        </p:nvSpPr>
        <p:spPr/>
        <p:txBody>
          <a:bodyPr/>
          <a:lstStyle/>
          <a:p>
            <a:fld id="{A69C0A07-B421-4192-A35B-BA46BC9290A9}" type="slidenum">
              <a:rPr lang="fi-FI" smtClean="0"/>
              <a:t>4</a:t>
            </a:fld>
            <a:endParaRPr lang="fi-FI"/>
          </a:p>
        </p:txBody>
      </p:sp>
    </p:spTree>
    <p:extLst>
      <p:ext uri="{BB962C8B-B14F-4D97-AF65-F5344CB8AC3E}">
        <p14:creationId xmlns:p14="http://schemas.microsoft.com/office/powerpoint/2010/main" val="3424137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Tx/>
              <a:buChar char="-"/>
            </a:pPr>
            <a:r>
              <a:rPr lang="fi-FI" dirty="0"/>
              <a:t>Tässä näette toimenpiteitä, mitä olemme hankkeessa toteuttaneet ja kerron niistä kohta vielä lisää</a:t>
            </a:r>
          </a:p>
          <a:p>
            <a:pPr marL="171450" indent="-171450">
              <a:buFontTx/>
              <a:buChar char="-"/>
            </a:pPr>
            <a:r>
              <a:rPr lang="fi-FI" dirty="0"/>
              <a:t>Tässä kohtaa haluan erityisesti mainita järjestöyhteistyön tärkeyden. Esimerkiksi </a:t>
            </a:r>
            <a:r>
              <a:rPr lang="fi-FI" dirty="0" err="1"/>
              <a:t>nepsy</a:t>
            </a:r>
            <a:r>
              <a:rPr lang="fi-FI" dirty="0"/>
              <a:t>-teemaiset keskusteluillat, koulutusilta ammattilaisille, vertaistukiryhmät on toteutettu yhteistyössä järjestöjen kanssa, hyödynnetty heidän osaamistaan.</a:t>
            </a:r>
          </a:p>
          <a:p>
            <a:pPr marL="171450" indent="-171450">
              <a:buFontTx/>
              <a:buChar char="-"/>
            </a:pPr>
            <a:r>
              <a:rPr lang="fi-FI" dirty="0"/>
              <a:t>Tiedottaminen on ollut yksi keskeinen osa hanketta, olemme halunneet nostaa </a:t>
            </a:r>
            <a:r>
              <a:rPr lang="fi-FI" dirty="0" err="1"/>
              <a:t>nepsy</a:t>
            </a:r>
            <a:r>
              <a:rPr lang="fi-FI" dirty="0"/>
              <a:t>-teemaa esiin ja jakaa tietoa eri verkostoissa, lehtijutut, radiohaastattelu, some, tallenteiden jako, kuukausikirjeet. Esimerkiksi ensi viikolla voitte lukea Kalevasta aiheeseen liittyvän haastattelun.</a:t>
            </a:r>
          </a:p>
          <a:p>
            <a:pPr marL="171450" indent="-171450">
              <a:buFontTx/>
              <a:buChar char="-"/>
            </a:pPr>
            <a:r>
              <a:rPr lang="fi-FI" dirty="0"/>
              <a:t>Ollaan selvitetty koulutusasioita ja viety tietoa eteenpäin</a:t>
            </a:r>
          </a:p>
        </p:txBody>
      </p:sp>
      <p:sp>
        <p:nvSpPr>
          <p:cNvPr id="4" name="Dian numeron paikkamerkki 3"/>
          <p:cNvSpPr>
            <a:spLocks noGrp="1"/>
          </p:cNvSpPr>
          <p:nvPr>
            <p:ph type="sldNum" sz="quarter" idx="5"/>
          </p:nvPr>
        </p:nvSpPr>
        <p:spPr/>
        <p:txBody>
          <a:bodyPr/>
          <a:lstStyle/>
          <a:p>
            <a:fld id="{A69C0A07-B421-4192-A35B-BA46BC9290A9}" type="slidenum">
              <a:rPr lang="fi-FI" smtClean="0"/>
              <a:t>5</a:t>
            </a:fld>
            <a:endParaRPr lang="fi-FI"/>
          </a:p>
        </p:txBody>
      </p:sp>
    </p:spTree>
    <p:extLst>
      <p:ext uri="{BB962C8B-B14F-4D97-AF65-F5344CB8AC3E}">
        <p14:creationId xmlns:p14="http://schemas.microsoft.com/office/powerpoint/2010/main" val="2367204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Hankkeen toimintaa</a:t>
            </a:r>
          </a:p>
          <a:p>
            <a:r>
              <a:rPr lang="fi-FI" dirty="0"/>
              <a:t>Idea lähti liikkeelle Limingasta ja se haluttiin toteuttaa myös muissa kunnissa, koska sille oli selkeä tarve. Järjestöjen </a:t>
            </a:r>
            <a:r>
              <a:rPr lang="fi-FI" dirty="0" err="1"/>
              <a:t>asiantuntijapuheenvuorot</a:t>
            </a:r>
            <a:r>
              <a:rPr lang="fi-FI" dirty="0"/>
              <a:t> ja yleistä keskustelua, aihe puhutti kovasti ja tämänkaltaisia tapahtumia toivottiin lisää.</a:t>
            </a:r>
          </a:p>
        </p:txBody>
      </p:sp>
      <p:sp>
        <p:nvSpPr>
          <p:cNvPr id="4" name="Dian numeron paikkamerkki 3"/>
          <p:cNvSpPr>
            <a:spLocks noGrp="1"/>
          </p:cNvSpPr>
          <p:nvPr>
            <p:ph type="sldNum" sz="quarter" idx="5"/>
          </p:nvPr>
        </p:nvSpPr>
        <p:spPr/>
        <p:txBody>
          <a:bodyPr/>
          <a:lstStyle/>
          <a:p>
            <a:fld id="{A69C0A07-B421-4192-A35B-BA46BC9290A9}" type="slidenum">
              <a:rPr lang="fi-FI" smtClean="0"/>
              <a:t>6</a:t>
            </a:fld>
            <a:endParaRPr lang="fi-FI"/>
          </a:p>
        </p:txBody>
      </p:sp>
    </p:spTree>
    <p:extLst>
      <p:ext uri="{BB962C8B-B14F-4D97-AF65-F5344CB8AC3E}">
        <p14:creationId xmlns:p14="http://schemas.microsoft.com/office/powerpoint/2010/main" val="2616762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Hankkeessa on kartoitettu vertaistuen tarvetta ja se on noussut kyllä vahvasti esiin, vertaistukea kaivataan kovasti. Vertaistukiryhmä </a:t>
            </a:r>
            <a:r>
              <a:rPr lang="fi-FI" dirty="0" err="1"/>
              <a:t>nepsy</a:t>
            </a:r>
            <a:r>
              <a:rPr lang="fi-FI" dirty="0"/>
              <a:t>-piirteisten lasten vanhemmille käynnistyi Limingassa elokuussa ja heti sen käynnistymisen jälkeen tuli toive omasta vertaisryhmästä myös Kempeleeseen. </a:t>
            </a:r>
            <a:r>
              <a:rPr lang="fi-FI" dirty="0" err="1"/>
              <a:t>Niimpä</a:t>
            </a:r>
            <a:r>
              <a:rPr lang="fi-FI" dirty="0"/>
              <a:t> lähdimme sitä käynnistelemään ja se starttasi Kempeleessä Marraskuussa. Vertaisryhmä löytyy myös </a:t>
            </a:r>
            <a:r>
              <a:rPr lang="fi-FI" dirty="0" err="1"/>
              <a:t>facebookista</a:t>
            </a:r>
            <a:r>
              <a:rPr lang="fi-FI" dirty="0"/>
              <a:t>.</a:t>
            </a:r>
          </a:p>
        </p:txBody>
      </p:sp>
      <p:sp>
        <p:nvSpPr>
          <p:cNvPr id="4" name="Dian numeron paikkamerkki 3"/>
          <p:cNvSpPr>
            <a:spLocks noGrp="1"/>
          </p:cNvSpPr>
          <p:nvPr>
            <p:ph type="sldNum" sz="quarter" idx="5"/>
          </p:nvPr>
        </p:nvSpPr>
        <p:spPr/>
        <p:txBody>
          <a:bodyPr/>
          <a:lstStyle/>
          <a:p>
            <a:fld id="{A69C0A07-B421-4192-A35B-BA46BC9290A9}" type="slidenum">
              <a:rPr lang="fi-FI" smtClean="0"/>
              <a:t>7</a:t>
            </a:fld>
            <a:endParaRPr lang="fi-FI"/>
          </a:p>
        </p:txBody>
      </p:sp>
    </p:spTree>
    <p:extLst>
      <p:ext uri="{BB962C8B-B14F-4D97-AF65-F5344CB8AC3E}">
        <p14:creationId xmlns:p14="http://schemas.microsoft.com/office/powerpoint/2010/main" val="1557394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Tässä näette </a:t>
            </a:r>
            <a:r>
              <a:rPr lang="fi-FI" dirty="0" err="1"/>
              <a:t>Nepsy</a:t>
            </a:r>
            <a:r>
              <a:rPr lang="fi-FI" dirty="0"/>
              <a:t>-kahvilan mainoksen. Kahvilatoiminta käynnistettiin matalalla kynnyksellä nopeasti Kempeleen Ohjaamolla syksyllä. Tässä oli mukana myös Kati Ripe-hankkeesta, kiitos Kati! Myös Kalajoen ohjaamon ja jelpin työntekijät ovat lähteneet tarjoamaan </a:t>
            </a:r>
            <a:r>
              <a:rPr lang="fi-FI" dirty="0" err="1"/>
              <a:t>nepsy</a:t>
            </a:r>
            <a:r>
              <a:rPr lang="fi-FI" dirty="0"/>
              <a:t>-ohjausta toiminnassaan.</a:t>
            </a:r>
          </a:p>
          <a:p>
            <a:endParaRPr lang="fi-FI" dirty="0"/>
          </a:p>
          <a:p>
            <a:r>
              <a:rPr lang="fi-FI" dirty="0"/>
              <a:t>Tarkistuslista tehtiin yhteistyössä Limingan kunnan mentoriopettajan ja vararehtorin kanssa. Tarkistuslistaa on tarkoitus lähteä kokeilemaan opettajan työn tueksi. Siitä voi nopeasti tarkistaa, millä asioilla voi olla vaikutusta oppilaan koulupäivän sujumiseen.</a:t>
            </a:r>
          </a:p>
        </p:txBody>
      </p:sp>
      <p:sp>
        <p:nvSpPr>
          <p:cNvPr id="4" name="Dian numeron paikkamerkki 3"/>
          <p:cNvSpPr>
            <a:spLocks noGrp="1"/>
          </p:cNvSpPr>
          <p:nvPr>
            <p:ph type="sldNum" sz="quarter" idx="5"/>
          </p:nvPr>
        </p:nvSpPr>
        <p:spPr/>
        <p:txBody>
          <a:bodyPr/>
          <a:lstStyle/>
          <a:p>
            <a:fld id="{A69C0A07-B421-4192-A35B-BA46BC9290A9}" type="slidenum">
              <a:rPr lang="fi-FI" smtClean="0"/>
              <a:t>8</a:t>
            </a:fld>
            <a:endParaRPr lang="fi-FI"/>
          </a:p>
        </p:txBody>
      </p:sp>
    </p:spTree>
    <p:extLst>
      <p:ext uri="{BB962C8B-B14F-4D97-AF65-F5344CB8AC3E}">
        <p14:creationId xmlns:p14="http://schemas.microsoft.com/office/powerpoint/2010/main" val="1733629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Digi </a:t>
            </a:r>
            <a:r>
              <a:rPr lang="fi-FI" dirty="0" err="1"/>
              <a:t>nepsy</a:t>
            </a:r>
            <a:r>
              <a:rPr lang="fi-FI" dirty="0"/>
              <a:t>-cafe on lähtenyt alun perin käyntiin Vantaalla Lapset SIB-hankkeesta 2021. Tätä ideaa soveltaen olen tarjonnut yhdessä Hanna-Kaisa Kalliokosken kanssa </a:t>
            </a:r>
            <a:r>
              <a:rPr lang="fi-FI" dirty="0" err="1"/>
              <a:t>teamsissa</a:t>
            </a:r>
            <a:r>
              <a:rPr lang="fi-FI" dirty="0"/>
              <a:t> digi </a:t>
            </a:r>
            <a:r>
              <a:rPr lang="fi-FI" dirty="0" err="1"/>
              <a:t>nepsy</a:t>
            </a:r>
            <a:r>
              <a:rPr lang="fi-FI" dirty="0"/>
              <a:t>-cafea 2 krt/kk. Joiden aiheet on poimittu </a:t>
            </a:r>
            <a:r>
              <a:rPr lang="fi-FI" dirty="0" err="1"/>
              <a:t>Rannikona</a:t>
            </a:r>
            <a:r>
              <a:rPr lang="fi-FI" dirty="0"/>
              <a:t> alueen henkilöstölle teetetyn kyselyn tulosten perusteella. Cafessa on annettu asiantuntija alustusten myötä tietoa halutuista aiheista, mahdollistettu vapaamuotoinen keskustelu </a:t>
            </a:r>
            <a:r>
              <a:rPr lang="fi-FI" dirty="0" err="1"/>
              <a:t>nepsy</a:t>
            </a:r>
            <a:r>
              <a:rPr lang="fi-FI" dirty="0"/>
              <a:t>-teeman ympärillä, myös yleisluontoinen konsultaatio on ollut mahdollista. Tapaamiset on tallennettu ja jaettu alueen ammattilaisille katsottaviksi. Aiheina on ollut: tunnetaitojen, itsesäätelyn ja toiminnanohjauksen tukeminen, positiivinen pedagogiikka, miten tuen </a:t>
            </a:r>
            <a:r>
              <a:rPr lang="fi-FI" dirty="0" err="1"/>
              <a:t>nepsy</a:t>
            </a:r>
            <a:r>
              <a:rPr lang="fi-FI" dirty="0"/>
              <a:t>-piirteistä arjessa sekä kokemuspuhujan puheenvuoro. </a:t>
            </a:r>
          </a:p>
        </p:txBody>
      </p:sp>
      <p:sp>
        <p:nvSpPr>
          <p:cNvPr id="4" name="Dian numeron paikkamerkki 3"/>
          <p:cNvSpPr>
            <a:spLocks noGrp="1"/>
          </p:cNvSpPr>
          <p:nvPr>
            <p:ph type="sldNum" sz="quarter" idx="5"/>
          </p:nvPr>
        </p:nvSpPr>
        <p:spPr/>
        <p:txBody>
          <a:bodyPr/>
          <a:lstStyle/>
          <a:p>
            <a:fld id="{A69C0A07-B421-4192-A35B-BA46BC9290A9}" type="slidenum">
              <a:rPr lang="fi-FI" smtClean="0"/>
              <a:t>9</a:t>
            </a:fld>
            <a:endParaRPr lang="fi-FI"/>
          </a:p>
        </p:txBody>
      </p:sp>
    </p:spTree>
    <p:extLst>
      <p:ext uri="{BB962C8B-B14F-4D97-AF65-F5344CB8AC3E}">
        <p14:creationId xmlns:p14="http://schemas.microsoft.com/office/powerpoint/2010/main" val="301611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1122363"/>
            <a:ext cx="9144000" cy="2387600"/>
          </a:xfrm>
        </p:spPr>
        <p:txBody>
          <a:bodyPr anchor="b"/>
          <a:lstStyle>
            <a:lvl1pPr algn="ctr">
              <a:defRPr sz="6000"/>
            </a:lvl1pPr>
          </a:lstStyle>
          <a:p>
            <a:r>
              <a:rPr lang="fi-FI"/>
              <a:t>Muokkaa perustyyl. napsautt.</a:t>
            </a:r>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15.12.2022</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2822443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15.12.2022</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012034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724900" y="365125"/>
            <a:ext cx="2628900" cy="5811838"/>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15.12.2022</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406455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Kansi nainen ja laps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9FC4CAA-3762-0741-BEDF-669A8DD6C2E3}"/>
              </a:ext>
            </a:extLst>
          </p:cNvPr>
          <p:cNvSpPr>
            <a:spLocks noGrp="1"/>
          </p:cNvSpPr>
          <p:nvPr>
            <p:ph type="ctrTitle"/>
          </p:nvPr>
        </p:nvSpPr>
        <p:spPr>
          <a:xfrm>
            <a:off x="6517677" y="701270"/>
            <a:ext cx="4836121" cy="3423160"/>
          </a:xfrm>
          <a:prstGeom prst="rect">
            <a:avLst/>
          </a:prstGeom>
        </p:spPr>
        <p:txBody>
          <a:bodyPr anchor="ctr">
            <a:noAutofit/>
          </a:bodyPr>
          <a:lstStyle>
            <a:lvl1pPr algn="l">
              <a:defRPr sz="5400" b="1">
                <a:latin typeface="Arial" panose="020B0604020202020204" pitchFamily="34" charset="0"/>
                <a:cs typeface="Arial" panose="020B0604020202020204" pitchFamily="34" charset="0"/>
              </a:defRPr>
            </a:lvl1pPr>
          </a:lstStyle>
          <a:p>
            <a:r>
              <a:rPr lang="en-GB"/>
              <a:t>Click to edit Master title style</a:t>
            </a:r>
            <a:endParaRPr lang="fi-FI"/>
          </a:p>
        </p:txBody>
      </p:sp>
      <p:sp>
        <p:nvSpPr>
          <p:cNvPr id="35" name="Alaotsikko 2">
            <a:extLst>
              <a:ext uri="{FF2B5EF4-FFF2-40B4-BE49-F238E27FC236}">
                <a16:creationId xmlns:a16="http://schemas.microsoft.com/office/drawing/2014/main" id="{8C887873-4F87-2A43-AC08-A4485D93E2EE}"/>
              </a:ext>
            </a:extLst>
          </p:cNvPr>
          <p:cNvSpPr>
            <a:spLocks noGrp="1"/>
          </p:cNvSpPr>
          <p:nvPr>
            <p:ph type="subTitle" idx="1" hasCustomPrompt="1"/>
          </p:nvPr>
        </p:nvSpPr>
        <p:spPr>
          <a:xfrm>
            <a:off x="6517677" y="4415481"/>
            <a:ext cx="4836121" cy="1512620"/>
          </a:xfrm>
          <a:prstGeom prst="rect">
            <a:avLst/>
          </a:prstGeom>
        </p:spPr>
        <p:txBody>
          <a:bodyPr wrap="square" anchor="b">
            <a:normAutofit/>
          </a:bodyPr>
          <a:lstStyle>
            <a:lvl1pPr marL="0" indent="0" algn="l">
              <a:lnSpc>
                <a:spcPts val="2260"/>
              </a:lnSpc>
              <a:buNone/>
              <a:defRPr sz="20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fi-FI"/>
              <a:t>Muokkaa tekstin perustyylejä napsauttamalla</a:t>
            </a:r>
          </a:p>
        </p:txBody>
      </p:sp>
      <p:pic>
        <p:nvPicPr>
          <p:cNvPr id="4" name="Kuva 3" descr="Kuva, joka sisältää kohteen teksti&#10;&#10;Kuvaus luotu automaattisesti">
            <a:extLst>
              <a:ext uri="{FF2B5EF4-FFF2-40B4-BE49-F238E27FC236}">
                <a16:creationId xmlns:a16="http://schemas.microsoft.com/office/drawing/2014/main" id="{78D99C3E-D1D3-1A4D-B31A-7795EBE4B103}"/>
              </a:ext>
            </a:extLst>
          </p:cNvPr>
          <p:cNvPicPr>
            <a:picLocks noChangeAspect="1"/>
          </p:cNvPicPr>
          <p:nvPr userDrawn="1"/>
        </p:nvPicPr>
        <p:blipFill>
          <a:blip r:embed="rId3"/>
          <a:stretch>
            <a:fillRect/>
          </a:stretch>
        </p:blipFill>
        <p:spPr>
          <a:xfrm>
            <a:off x="573505" y="413842"/>
            <a:ext cx="1729831" cy="793687"/>
          </a:xfrm>
          <a:prstGeom prst="rect">
            <a:avLst/>
          </a:prstGeom>
        </p:spPr>
      </p:pic>
      <p:sp>
        <p:nvSpPr>
          <p:cNvPr id="9" name="Alatunnisteen paikkamerkki 2">
            <a:extLst>
              <a:ext uri="{FF2B5EF4-FFF2-40B4-BE49-F238E27FC236}">
                <a16:creationId xmlns:a16="http://schemas.microsoft.com/office/drawing/2014/main" id="{CCB7DB9F-C6CE-9D48-9DE8-D65830F9DA86}"/>
              </a:ext>
            </a:extLst>
          </p:cNvPr>
          <p:cNvSpPr>
            <a:spLocks noGrp="1"/>
          </p:cNvSpPr>
          <p:nvPr>
            <p:ph type="ftr" sz="quarter" idx="10"/>
          </p:nvPr>
        </p:nvSpPr>
        <p:spPr>
          <a:xfrm>
            <a:off x="8610598" y="6301946"/>
            <a:ext cx="2743201" cy="265002"/>
          </a:xfrm>
          <a:prstGeom prst="rect">
            <a:avLst/>
          </a:prstGeom>
        </p:spPr>
        <p:txBody>
          <a:bodyPr/>
          <a:lstStyle/>
          <a:p>
            <a:endParaRPr lang="fi-FI"/>
          </a:p>
        </p:txBody>
      </p:sp>
    </p:spTree>
    <p:extLst>
      <p:ext uri="{BB962C8B-B14F-4D97-AF65-F5344CB8AC3E}">
        <p14:creationId xmlns:p14="http://schemas.microsoft.com/office/powerpoint/2010/main" val="4195163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Otsikko ja sisältö vaale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2381972-9CD0-8444-9782-AFD9D3BD9E30}"/>
              </a:ext>
            </a:extLst>
          </p:cNvPr>
          <p:cNvSpPr>
            <a:spLocks noGrp="1"/>
          </p:cNvSpPr>
          <p:nvPr>
            <p:ph type="title"/>
          </p:nvPr>
        </p:nvSpPr>
        <p:spPr>
          <a:xfrm>
            <a:off x="838200" y="457308"/>
            <a:ext cx="9141823" cy="1445241"/>
          </a:xfrm>
          <a:prstGeom prst="rect">
            <a:avLst/>
          </a:prstGeom>
        </p:spPr>
        <p:txBody>
          <a:bodyPr anchor="b"/>
          <a:lstStyle/>
          <a:p>
            <a:r>
              <a:rPr lang="en-GB"/>
              <a:t>Click to edit Master title style</a:t>
            </a:r>
            <a:endParaRPr lang="fi-FI"/>
          </a:p>
        </p:txBody>
      </p:sp>
      <p:sp>
        <p:nvSpPr>
          <p:cNvPr id="3" name="Sisällön paikkamerkki 2">
            <a:extLst>
              <a:ext uri="{FF2B5EF4-FFF2-40B4-BE49-F238E27FC236}">
                <a16:creationId xmlns:a16="http://schemas.microsoft.com/office/drawing/2014/main" id="{BB26E5B9-D87A-2546-976B-F366A08F6998}"/>
              </a:ext>
            </a:extLst>
          </p:cNvPr>
          <p:cNvSpPr>
            <a:spLocks noGrp="1"/>
          </p:cNvSpPr>
          <p:nvPr>
            <p:ph idx="1"/>
          </p:nvPr>
        </p:nvSpPr>
        <p:spPr>
          <a:xfrm>
            <a:off x="838200" y="2311053"/>
            <a:ext cx="10515600" cy="3718891"/>
          </a:xfrm>
          <a:prstGeom prst="rect">
            <a:avLst/>
          </a:prstGeom>
        </p:spPr>
        <p:txBody>
          <a:bodyPr/>
          <a:lstStyle>
            <a:lvl1pPr marL="457200" indent="-360000">
              <a:buFont typeface="+mj-lt"/>
              <a:buAutoNum type="arabicPeriod"/>
              <a:defRPr/>
            </a:lvl1pPr>
            <a:lvl2pPr marL="863100" indent="-288000">
              <a:buFont typeface="+mj-lt"/>
              <a:buAutoNum type="arabicPeriod"/>
              <a:defRPr/>
            </a:lvl2pPr>
            <a:lvl3pPr marL="1320300" indent="-252000">
              <a:buFont typeface="+mj-lt"/>
              <a:buAutoNum type="arabicPeriod"/>
              <a:defRPr/>
            </a:lvl3pPr>
            <a:lvl4pPr marL="1777500" indent="-216000">
              <a:buFont typeface="+mj-lt"/>
              <a:buAutoNum type="arabicPeriod"/>
              <a:defRPr/>
            </a:lvl4pPr>
            <a:lvl5pPr marL="2120400" indent="-180000">
              <a:buFont typeface="+mj-lt"/>
              <a:buAutoNum type="arabicPeriod"/>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5" name="Alatunnisteen paikkamerkki 4">
            <a:extLst>
              <a:ext uri="{FF2B5EF4-FFF2-40B4-BE49-F238E27FC236}">
                <a16:creationId xmlns:a16="http://schemas.microsoft.com/office/drawing/2014/main" id="{860F440E-8CB7-1649-9F3C-214BB2574BD6}"/>
              </a:ext>
            </a:extLst>
          </p:cNvPr>
          <p:cNvSpPr>
            <a:spLocks noGrp="1"/>
          </p:cNvSpPr>
          <p:nvPr>
            <p:ph type="ftr" sz="quarter" idx="11"/>
          </p:nvPr>
        </p:nvSpPr>
        <p:spPr>
          <a:xfrm>
            <a:off x="8610598" y="6301946"/>
            <a:ext cx="2743201" cy="265002"/>
          </a:xfrm>
          <a:prstGeom prst="rect">
            <a:avLst/>
          </a:prstGeom>
        </p:spPr>
        <p:txBody>
          <a:bodyPr/>
          <a:lstStyle>
            <a:lvl1pPr>
              <a:defRPr>
                <a:solidFill>
                  <a:schemeClr val="accent5"/>
                </a:solidFill>
              </a:defRPr>
            </a:lvl1pPr>
          </a:lstStyle>
          <a:p>
            <a:endParaRPr lang="fi-FI"/>
          </a:p>
        </p:txBody>
      </p:sp>
      <p:sp>
        <p:nvSpPr>
          <p:cNvPr id="6" name="Dian numeron paikkamerkki 5">
            <a:extLst>
              <a:ext uri="{FF2B5EF4-FFF2-40B4-BE49-F238E27FC236}">
                <a16:creationId xmlns:a16="http://schemas.microsoft.com/office/drawing/2014/main" id="{15ECA2F7-CCC7-C941-A264-7A177D54DB37}"/>
              </a:ext>
            </a:extLst>
          </p:cNvPr>
          <p:cNvSpPr>
            <a:spLocks noGrp="1"/>
          </p:cNvSpPr>
          <p:nvPr>
            <p:ph type="sldNum" sz="quarter" idx="12"/>
          </p:nvPr>
        </p:nvSpPr>
        <p:spPr>
          <a:xfrm>
            <a:off x="838200" y="6301946"/>
            <a:ext cx="2743200" cy="265002"/>
          </a:xfrm>
          <a:prstGeom prst="rect">
            <a:avLst/>
          </a:prstGeom>
        </p:spPr>
        <p:txBody>
          <a:bodyPr/>
          <a:lstStyle>
            <a:lvl1pPr>
              <a:defRPr>
                <a:solidFill>
                  <a:schemeClr val="accent5"/>
                </a:solidFill>
              </a:defRPr>
            </a:lvl1pPr>
          </a:lstStyle>
          <a:p>
            <a:fld id="{3CCEC50A-EC5D-6049-A135-EB130C1E40A7}" type="slidenum">
              <a:rPr lang="fi-FI" smtClean="0"/>
              <a:pPr/>
              <a:t>‹#›</a:t>
            </a:fld>
            <a:endParaRPr lang="fi-FI"/>
          </a:p>
        </p:txBody>
      </p:sp>
      <p:cxnSp>
        <p:nvCxnSpPr>
          <p:cNvPr id="9" name="Suora yhdysviiva 8">
            <a:extLst>
              <a:ext uri="{FF2B5EF4-FFF2-40B4-BE49-F238E27FC236}">
                <a16:creationId xmlns:a16="http://schemas.microsoft.com/office/drawing/2014/main" id="{D00A3EBD-9B84-8941-A4AC-234DEA51FA9C}"/>
              </a:ext>
            </a:extLst>
          </p:cNvPr>
          <p:cNvCxnSpPr>
            <a:cxnSpLocks/>
          </p:cNvCxnSpPr>
          <p:nvPr userDrawn="1"/>
        </p:nvCxnSpPr>
        <p:spPr>
          <a:xfrm>
            <a:off x="914399" y="2037712"/>
            <a:ext cx="898770" cy="0"/>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57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15.12.2022</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91875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831850" y="1709738"/>
            <a:ext cx="10515600" cy="2852737"/>
          </a:xfrm>
        </p:spPr>
        <p:txBody>
          <a:bodyPr anchor="b"/>
          <a:lstStyle>
            <a:lvl1pPr>
              <a:defRPr sz="6000"/>
            </a:lvl1pPr>
          </a:lstStyle>
          <a:p>
            <a:r>
              <a:rPr lang="fi-FI"/>
              <a:t>Muokkaa perustyyl. napsautt.</a:t>
            </a:r>
          </a:p>
        </p:txBody>
      </p:sp>
      <p:sp>
        <p:nvSpPr>
          <p:cNvPr id="3" name="Tekstin paikkamerkki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15.12.2022</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625772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15.12.2022</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368371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839788" y="365125"/>
            <a:ext cx="10515600" cy="1325563"/>
          </a:xfrm>
        </p:spPr>
        <p:txBody>
          <a:bodyPr/>
          <a:lstStyle/>
          <a:p>
            <a:r>
              <a:rPr lang="fi-FI"/>
              <a:t>Muokkaa perustyyl. napsautt.</a:t>
            </a:r>
          </a:p>
        </p:txBody>
      </p:sp>
      <p:sp>
        <p:nvSpPr>
          <p:cNvPr id="3" name="Tekstin paikkamerkki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A02ABAE3-D89C-4001-9AEC-5083F82B749C}" type="datetimeFigureOut">
              <a:rPr lang="fi-FI" smtClean="0"/>
              <a:t>15.12.2022</a:t>
            </a:fld>
            <a:endParaRPr lang="fi-FI"/>
          </a:p>
        </p:txBody>
      </p:sp>
      <p:sp>
        <p:nvSpPr>
          <p:cNvPr id="8" name="Alatunnisteen paikkamerkki 7"/>
          <p:cNvSpPr>
            <a:spLocks noGrp="1"/>
          </p:cNvSpPr>
          <p:nvPr>
            <p:ph type="ftr" sz="quarter" idx="11"/>
          </p:nvPr>
        </p:nvSpPr>
        <p:spPr/>
        <p:txBody>
          <a:bodyPr/>
          <a:lstStyle/>
          <a:p>
            <a:endParaRPr lang="fi-FI"/>
          </a:p>
        </p:txBody>
      </p:sp>
      <p:sp>
        <p:nvSpPr>
          <p:cNvPr id="9" name="Dian numeron paikkamerkki 8"/>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4234365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fld id="{A02ABAE3-D89C-4001-9AEC-5083F82B749C}" type="datetimeFigureOut">
              <a:rPr lang="fi-FI" smtClean="0"/>
              <a:t>15.12.2022</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23876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A02ABAE3-D89C-4001-9AEC-5083F82B749C}" type="datetimeFigureOut">
              <a:rPr lang="fi-FI" smtClean="0"/>
              <a:t>15.12.2022</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583615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Sisällön paikkamerkk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15.12.2022</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827074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Kuvan paikkamerkki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15.12.2022</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139981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perustyyl. napsautt.</a:t>
            </a:r>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2ABAE3-D89C-4001-9AEC-5083F82B749C}" type="datetimeFigureOut">
              <a:rPr lang="fi-FI" smtClean="0"/>
              <a:t>15.12.2022</a:t>
            </a:fld>
            <a:endParaRPr lang="fi-FI"/>
          </a:p>
        </p:txBody>
      </p:sp>
      <p:sp>
        <p:nvSpPr>
          <p:cNvPr id="5" name="Alatunnisteen paikkamerk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4AEF5D-7FAC-4949-84D2-DA5A9BB3D225}" type="slidenum">
              <a:rPr lang="fi-FI" smtClean="0"/>
              <a:t>‹#›</a:t>
            </a:fld>
            <a:endParaRPr lang="fi-FI"/>
          </a:p>
        </p:txBody>
      </p:sp>
    </p:spTree>
    <p:extLst>
      <p:ext uri="{BB962C8B-B14F-4D97-AF65-F5344CB8AC3E}">
        <p14:creationId xmlns:p14="http://schemas.microsoft.com/office/powerpoint/2010/main" val="10345201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mailto:anu.ounaslehto@ras.fi"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hyperlink" Target="mailto:mirva.karppinen@liminka.fi" TargetMode="External"/><Relationship Id="rId4" Type="http://schemas.openxmlformats.org/officeDocument/2006/relationships/hyperlink" Target="mailto:eeva.kallio@selanne.ne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3.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923502B-95F4-4CD4-B91A-7E498C3996B6}"/>
              </a:ext>
            </a:extLst>
          </p:cNvPr>
          <p:cNvSpPr>
            <a:spLocks noGrp="1"/>
          </p:cNvSpPr>
          <p:nvPr>
            <p:ph type="ctrTitle"/>
          </p:nvPr>
        </p:nvSpPr>
        <p:spPr>
          <a:xfrm>
            <a:off x="5854000" y="455464"/>
            <a:ext cx="5944068" cy="3423160"/>
          </a:xfrm>
        </p:spPr>
        <p:txBody>
          <a:bodyPr/>
          <a:lstStyle/>
          <a:p>
            <a:r>
              <a:rPr lang="fi-FI" sz="4400" noProof="1">
                <a:latin typeface="Cambria"/>
                <a:ea typeface="Cambria"/>
                <a:cs typeface="Arial"/>
              </a:rPr>
              <a:t>Nepsykoordinaattorit</a:t>
            </a:r>
            <a:endParaRPr lang="en-US" noProof="1">
              <a:latin typeface="Cambria"/>
              <a:ea typeface="Cambria"/>
            </a:endParaRPr>
          </a:p>
        </p:txBody>
      </p:sp>
      <p:sp>
        <p:nvSpPr>
          <p:cNvPr id="3" name="Alaotsikko 2">
            <a:extLst>
              <a:ext uri="{FF2B5EF4-FFF2-40B4-BE49-F238E27FC236}">
                <a16:creationId xmlns:a16="http://schemas.microsoft.com/office/drawing/2014/main" id="{0D6A27FB-A549-487D-8134-91DCB98C7CD8}"/>
              </a:ext>
            </a:extLst>
          </p:cNvPr>
          <p:cNvSpPr>
            <a:spLocks noGrp="1"/>
          </p:cNvSpPr>
          <p:nvPr>
            <p:ph type="subTitle" idx="1"/>
          </p:nvPr>
        </p:nvSpPr>
        <p:spPr>
          <a:xfrm>
            <a:off x="6517677" y="4415481"/>
            <a:ext cx="4836121" cy="2091336"/>
          </a:xfrm>
        </p:spPr>
        <p:txBody>
          <a:bodyPr>
            <a:normAutofit/>
          </a:bodyPr>
          <a:lstStyle/>
          <a:p>
            <a:endParaRPr lang="fi-FI" sz="3200" dirty="0"/>
          </a:p>
          <a:p>
            <a:r>
              <a:rPr lang="fi-FI" sz="1600" dirty="0">
                <a:latin typeface="Cambria"/>
                <a:ea typeface="Cambria"/>
                <a:cs typeface="Arial"/>
              </a:rPr>
              <a:t>Anu </a:t>
            </a:r>
            <a:r>
              <a:rPr lang="fi-FI" sz="1600" noProof="1">
                <a:latin typeface="Cambria"/>
                <a:ea typeface="Cambria"/>
                <a:cs typeface="Arial"/>
              </a:rPr>
              <a:t>Ounaslehto</a:t>
            </a:r>
            <a:r>
              <a:rPr lang="fi-FI" sz="1600" dirty="0">
                <a:latin typeface="Cambria"/>
                <a:ea typeface="Cambria"/>
                <a:cs typeface="Arial"/>
              </a:rPr>
              <a:t>, Rannikkoseutu</a:t>
            </a:r>
          </a:p>
          <a:p>
            <a:r>
              <a:rPr lang="fi-FI" sz="1600" dirty="0">
                <a:latin typeface="Cambria"/>
                <a:ea typeface="Cambria"/>
                <a:cs typeface="Arial"/>
              </a:rPr>
              <a:t>Eeva Kallio, Oulun eteläinen</a:t>
            </a:r>
          </a:p>
          <a:p>
            <a:r>
              <a:rPr lang="fi-FI" sz="1600" dirty="0">
                <a:latin typeface="Cambria"/>
                <a:ea typeface="Cambria"/>
                <a:cs typeface="Arial"/>
              </a:rPr>
              <a:t>Mirva Karppinen, Lakeus</a:t>
            </a:r>
            <a:endParaRPr lang="fi-FI" sz="1600" dirty="0">
              <a:latin typeface="Cambria"/>
              <a:ea typeface="Cambria"/>
            </a:endParaRPr>
          </a:p>
        </p:txBody>
      </p:sp>
      <p:pic>
        <p:nvPicPr>
          <p:cNvPr id="4" name="Picture 4" descr="Pohjois-Pohjanmaan hyvinvointialue | Facebook">
            <a:extLst>
              <a:ext uri="{FF2B5EF4-FFF2-40B4-BE49-F238E27FC236}">
                <a16:creationId xmlns:a16="http://schemas.microsoft.com/office/drawing/2014/main" id="{5484C139-2D0A-4AE8-A825-893AD833A0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592" y="5886087"/>
            <a:ext cx="746626" cy="746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53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DDC51CF-219C-4E9E-830C-2D04168944CB}"/>
              </a:ext>
            </a:extLst>
          </p:cNvPr>
          <p:cNvSpPr>
            <a:spLocks noGrp="1"/>
          </p:cNvSpPr>
          <p:nvPr>
            <p:ph type="title"/>
          </p:nvPr>
        </p:nvSpPr>
        <p:spPr>
          <a:xfrm>
            <a:off x="419615" y="365125"/>
            <a:ext cx="11352770" cy="1006475"/>
          </a:xfrm>
        </p:spPr>
        <p:txBody>
          <a:bodyPr/>
          <a:lstStyle/>
          <a:p>
            <a:r>
              <a:rPr lang="fi-FI" u="sng" dirty="0">
                <a:latin typeface="+mn-lt"/>
              </a:rPr>
              <a:t>Kyselyt Pohjois-Pohjanmaan hyvinvointialueelle:</a:t>
            </a:r>
          </a:p>
        </p:txBody>
      </p:sp>
      <p:pic>
        <p:nvPicPr>
          <p:cNvPr id="12" name="Sisällön paikkamerkki 11">
            <a:extLst>
              <a:ext uri="{FF2B5EF4-FFF2-40B4-BE49-F238E27FC236}">
                <a16:creationId xmlns:a16="http://schemas.microsoft.com/office/drawing/2014/main" id="{0FCDA19F-D621-4335-AD05-953394E055C6}"/>
              </a:ext>
            </a:extLst>
          </p:cNvPr>
          <p:cNvPicPr>
            <a:picLocks noGrp="1" noChangeAspect="1"/>
          </p:cNvPicPr>
          <p:nvPr>
            <p:ph sz="half" idx="2"/>
          </p:nvPr>
        </p:nvPicPr>
        <p:blipFill>
          <a:blip r:embed="rId3"/>
          <a:stretch>
            <a:fillRect/>
          </a:stretch>
        </p:blipFill>
        <p:spPr>
          <a:xfrm>
            <a:off x="6172202" y="1545069"/>
            <a:ext cx="5600183" cy="4603067"/>
          </a:xfrm>
          <a:prstGeom prst="rect">
            <a:avLst/>
          </a:prstGeom>
        </p:spPr>
      </p:pic>
      <p:pic>
        <p:nvPicPr>
          <p:cNvPr id="18" name="Sisällön paikkamerkki 17">
            <a:extLst>
              <a:ext uri="{FF2B5EF4-FFF2-40B4-BE49-F238E27FC236}">
                <a16:creationId xmlns:a16="http://schemas.microsoft.com/office/drawing/2014/main" id="{3884609E-4408-441C-B863-9E5617EDB680}"/>
              </a:ext>
            </a:extLst>
          </p:cNvPr>
          <p:cNvPicPr>
            <a:picLocks noGrp="1" noChangeAspect="1"/>
          </p:cNvPicPr>
          <p:nvPr>
            <p:ph sz="half" idx="1"/>
          </p:nvPr>
        </p:nvPicPr>
        <p:blipFill>
          <a:blip r:embed="rId4"/>
          <a:stretch>
            <a:fillRect/>
          </a:stretch>
        </p:blipFill>
        <p:spPr>
          <a:xfrm>
            <a:off x="419615" y="1545069"/>
            <a:ext cx="5457013" cy="4631894"/>
          </a:xfrm>
          <a:prstGeom prst="rect">
            <a:avLst/>
          </a:prstGeom>
        </p:spPr>
      </p:pic>
    </p:spTree>
    <p:extLst>
      <p:ext uri="{BB962C8B-B14F-4D97-AF65-F5344CB8AC3E}">
        <p14:creationId xmlns:p14="http://schemas.microsoft.com/office/powerpoint/2010/main" val="3886059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2">
            <a:extLst>
              <a:ext uri="{FF2B5EF4-FFF2-40B4-BE49-F238E27FC236}">
                <a16:creationId xmlns:a16="http://schemas.microsoft.com/office/drawing/2014/main" id="{9E7C9334-DFD0-FBFA-22AD-232CB69733B9}"/>
              </a:ext>
            </a:extLst>
          </p:cNvPr>
          <p:cNvPicPr>
            <a:picLocks noChangeAspect="1"/>
          </p:cNvPicPr>
          <p:nvPr/>
        </p:nvPicPr>
        <p:blipFill>
          <a:blip r:embed="rId2"/>
          <a:stretch>
            <a:fillRect/>
          </a:stretch>
        </p:blipFill>
        <p:spPr>
          <a:xfrm>
            <a:off x="683492" y="359930"/>
            <a:ext cx="10928925" cy="6126594"/>
          </a:xfrm>
          <a:prstGeom prst="rect">
            <a:avLst/>
          </a:prstGeom>
        </p:spPr>
      </p:pic>
    </p:spTree>
    <p:extLst>
      <p:ext uri="{BB962C8B-B14F-4D97-AF65-F5344CB8AC3E}">
        <p14:creationId xmlns:p14="http://schemas.microsoft.com/office/powerpoint/2010/main" val="5939872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uva 5" descr="Kahden aikuisille ja lasten yläreunassa kunkin muun">
            <a:extLst>
              <a:ext uri="{FF2B5EF4-FFF2-40B4-BE49-F238E27FC236}">
                <a16:creationId xmlns:a16="http://schemas.microsoft.com/office/drawing/2014/main" id="{8AD31FBC-AAD8-D0C2-01C8-D6453E1E5B7D}"/>
              </a:ext>
            </a:extLst>
          </p:cNvPr>
          <p:cNvPicPr>
            <a:picLocks noGrp="1" noChangeAspect="1"/>
          </p:cNvPicPr>
          <p:nvPr>
            <p:ph sz="half" idx="2"/>
          </p:nvPr>
        </p:nvPicPr>
        <p:blipFill rotWithShape="1">
          <a:blip r:embed="rId3"/>
          <a:srcRect l="5884" r="-1" b="-1"/>
          <a:stretch/>
        </p:blipFill>
        <p:spPr>
          <a:xfrm>
            <a:off x="3481001" y="10"/>
            <a:ext cx="8710997" cy="6857990"/>
          </a:xfrm>
          <a:prstGeom prst="rect">
            <a:avLst/>
          </a:prstGeom>
        </p:spPr>
      </p:pic>
      <p:sp>
        <p:nvSpPr>
          <p:cNvPr id="15"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tsikko 1">
            <a:extLst>
              <a:ext uri="{FF2B5EF4-FFF2-40B4-BE49-F238E27FC236}">
                <a16:creationId xmlns:a16="http://schemas.microsoft.com/office/drawing/2014/main" id="{FF70DCF0-7CFC-F244-C93B-F6F07CAF59D0}"/>
              </a:ext>
            </a:extLst>
          </p:cNvPr>
          <p:cNvSpPr>
            <a:spLocks noGrp="1"/>
          </p:cNvSpPr>
          <p:nvPr>
            <p:ph type="title"/>
          </p:nvPr>
        </p:nvSpPr>
        <p:spPr>
          <a:xfrm>
            <a:off x="838200" y="365125"/>
            <a:ext cx="3822189" cy="1531612"/>
          </a:xfrm>
        </p:spPr>
        <p:txBody>
          <a:bodyPr vert="horz" lIns="91440" tIns="45720" rIns="91440" bIns="45720" rtlCol="0" anchor="ctr">
            <a:normAutofit/>
          </a:bodyPr>
          <a:lstStyle/>
          <a:p>
            <a:r>
              <a:rPr lang="en-US" sz="4000" dirty="0">
                <a:latin typeface="Cambria"/>
                <a:ea typeface="Cambria"/>
              </a:rPr>
              <a:t>Yhteenveto:</a:t>
            </a:r>
          </a:p>
        </p:txBody>
      </p:sp>
      <p:sp>
        <p:nvSpPr>
          <p:cNvPr id="3" name="Sisällön paikkamerkki 2">
            <a:extLst>
              <a:ext uri="{FF2B5EF4-FFF2-40B4-BE49-F238E27FC236}">
                <a16:creationId xmlns:a16="http://schemas.microsoft.com/office/drawing/2014/main" id="{8DD96D39-BF3F-F9FB-E670-12C3F860C339}"/>
              </a:ext>
            </a:extLst>
          </p:cNvPr>
          <p:cNvSpPr>
            <a:spLocks noGrp="1"/>
          </p:cNvSpPr>
          <p:nvPr>
            <p:ph sz="half" idx="1"/>
          </p:nvPr>
        </p:nvSpPr>
        <p:spPr>
          <a:xfrm>
            <a:off x="838200" y="1704228"/>
            <a:ext cx="4507989" cy="4892387"/>
          </a:xfrm>
        </p:spPr>
        <p:txBody>
          <a:bodyPr vert="horz" lIns="91440" tIns="45720" rIns="91440" bIns="45720" rtlCol="0" anchor="t">
            <a:normAutofit/>
          </a:bodyPr>
          <a:lstStyle/>
          <a:p>
            <a:r>
              <a:rPr lang="en-US" sz="2000" dirty="0">
                <a:latin typeface="Cambria"/>
                <a:ea typeface="Cambria"/>
                <a:cs typeface="Calibri Light"/>
              </a:rPr>
              <a:t>Tiedon ja </a:t>
            </a:r>
            <a:r>
              <a:rPr lang="en-US" sz="2000" dirty="0" err="1">
                <a:latin typeface="Cambria"/>
                <a:ea typeface="Cambria"/>
                <a:cs typeface="Calibri Light"/>
              </a:rPr>
              <a:t>ymmärryksen</a:t>
            </a:r>
            <a:r>
              <a:rPr lang="en-US" sz="2000" dirty="0">
                <a:latin typeface="Cambria"/>
                <a:ea typeface="Cambria"/>
                <a:cs typeface="Calibri Light"/>
              </a:rPr>
              <a:t> </a:t>
            </a:r>
            <a:r>
              <a:rPr lang="en-US" sz="2000" dirty="0" err="1">
                <a:latin typeface="Cambria"/>
                <a:ea typeface="Cambria"/>
                <a:cs typeface="Calibri Light"/>
              </a:rPr>
              <a:t>lisääminen</a:t>
            </a:r>
            <a:r>
              <a:rPr lang="en-US" sz="2000" dirty="0">
                <a:latin typeface="Cambria"/>
                <a:ea typeface="Cambria"/>
                <a:cs typeface="Calibri Light"/>
              </a:rPr>
              <a:t> </a:t>
            </a:r>
          </a:p>
          <a:p>
            <a:r>
              <a:rPr lang="en-US" sz="2000" dirty="0" err="1">
                <a:latin typeface="Cambria"/>
                <a:ea typeface="Cambria"/>
                <a:cs typeface="Calibri Light"/>
              </a:rPr>
              <a:t>Palvelupolkujen</a:t>
            </a:r>
            <a:r>
              <a:rPr lang="en-US" sz="2000" dirty="0">
                <a:latin typeface="Cambria"/>
                <a:ea typeface="Cambria"/>
                <a:cs typeface="Calibri Light"/>
              </a:rPr>
              <a:t> </a:t>
            </a:r>
            <a:r>
              <a:rPr lang="en-US" sz="2000" dirty="0" err="1">
                <a:latin typeface="Cambria"/>
                <a:ea typeface="Cambria"/>
                <a:cs typeface="Calibri Light"/>
              </a:rPr>
              <a:t>selkiyttäminen</a:t>
            </a:r>
            <a:endParaRPr lang="en-US" sz="2000" dirty="0">
              <a:latin typeface="Cambria"/>
              <a:ea typeface="Cambria"/>
              <a:cs typeface="Calibri Light"/>
            </a:endParaRPr>
          </a:p>
          <a:p>
            <a:r>
              <a:rPr lang="en-US" sz="2000" dirty="0" err="1">
                <a:latin typeface="Cambria"/>
                <a:ea typeface="Cambria"/>
                <a:cs typeface="Calibri Light"/>
              </a:rPr>
              <a:t>Moniammatillinen</a:t>
            </a:r>
            <a:r>
              <a:rPr lang="en-US" sz="2000" dirty="0">
                <a:latin typeface="Cambria"/>
                <a:ea typeface="Cambria"/>
                <a:cs typeface="Calibri Light"/>
              </a:rPr>
              <a:t> </a:t>
            </a:r>
            <a:r>
              <a:rPr lang="en-US" sz="2000" dirty="0" err="1">
                <a:latin typeface="Cambria"/>
                <a:ea typeface="Cambria"/>
                <a:cs typeface="Calibri Light"/>
              </a:rPr>
              <a:t>yhteistyö</a:t>
            </a:r>
            <a:endParaRPr lang="en-US" sz="2000" dirty="0">
              <a:latin typeface="Cambria"/>
              <a:ea typeface="Cambria"/>
              <a:cs typeface="Calibri Light"/>
            </a:endParaRPr>
          </a:p>
          <a:p>
            <a:r>
              <a:rPr lang="en-US" sz="2000" dirty="0" err="1">
                <a:latin typeface="Cambria"/>
                <a:ea typeface="Cambria"/>
                <a:cs typeface="Calibri Light"/>
              </a:rPr>
              <a:t>Resurssien</a:t>
            </a:r>
            <a:r>
              <a:rPr lang="en-US" sz="2000" dirty="0">
                <a:latin typeface="Cambria"/>
                <a:ea typeface="Cambria"/>
                <a:cs typeface="Calibri Light"/>
              </a:rPr>
              <a:t> </a:t>
            </a:r>
            <a:r>
              <a:rPr lang="en-US" sz="2000" dirty="0" err="1">
                <a:latin typeface="Cambria"/>
                <a:ea typeface="Cambria"/>
                <a:cs typeface="Calibri Light"/>
              </a:rPr>
              <a:t>tunnistaminen</a:t>
            </a:r>
            <a:r>
              <a:rPr lang="en-US" sz="2000" dirty="0">
                <a:latin typeface="Cambria"/>
                <a:ea typeface="Cambria"/>
                <a:cs typeface="Calibri Light"/>
              </a:rPr>
              <a:t> ja </a:t>
            </a:r>
            <a:r>
              <a:rPr lang="en-US" sz="2000" dirty="0" err="1">
                <a:latin typeface="Cambria"/>
                <a:ea typeface="Cambria"/>
                <a:cs typeface="Calibri Light"/>
              </a:rPr>
              <a:t>kohdentaminen</a:t>
            </a:r>
            <a:r>
              <a:rPr lang="en-US" sz="2000" dirty="0">
                <a:latin typeface="Cambria"/>
                <a:ea typeface="Cambria"/>
                <a:cs typeface="Calibri Light"/>
              </a:rPr>
              <a:t> </a:t>
            </a:r>
            <a:r>
              <a:rPr lang="en-US" sz="2000" dirty="0" err="1">
                <a:latin typeface="Cambria"/>
                <a:ea typeface="Cambria"/>
                <a:cs typeface="Calibri Light"/>
              </a:rPr>
              <a:t>oikein</a:t>
            </a:r>
          </a:p>
          <a:p>
            <a:r>
              <a:rPr lang="en-US" sz="2000" dirty="0" err="1">
                <a:latin typeface="Cambria"/>
                <a:ea typeface="Cambria"/>
                <a:cs typeface="Calibri Light"/>
              </a:rPr>
              <a:t>Varhainen</a:t>
            </a:r>
            <a:r>
              <a:rPr lang="en-US" sz="2000" dirty="0">
                <a:latin typeface="Cambria"/>
                <a:ea typeface="Cambria"/>
                <a:cs typeface="Calibri Light"/>
              </a:rPr>
              <a:t> </a:t>
            </a:r>
            <a:r>
              <a:rPr lang="en-US" sz="2000" dirty="0" err="1">
                <a:latin typeface="Cambria"/>
                <a:ea typeface="Cambria"/>
                <a:cs typeface="Calibri Light"/>
              </a:rPr>
              <a:t>tuki</a:t>
            </a:r>
            <a:r>
              <a:rPr lang="en-US" sz="2000" dirty="0">
                <a:latin typeface="Cambria"/>
                <a:ea typeface="Cambria"/>
                <a:cs typeface="Calibri Light"/>
              </a:rPr>
              <a:t> ja </a:t>
            </a:r>
            <a:r>
              <a:rPr lang="en-US" sz="2000" dirty="0" err="1">
                <a:latin typeface="Cambria"/>
                <a:ea typeface="Cambria"/>
                <a:cs typeface="Calibri Light"/>
              </a:rPr>
              <a:t>ennaltaehkäisy</a:t>
            </a:r>
            <a:r>
              <a:rPr lang="en-US" sz="2000" dirty="0">
                <a:latin typeface="Cambria"/>
                <a:ea typeface="Cambria"/>
                <a:cs typeface="Calibri Light"/>
              </a:rPr>
              <a:t> </a:t>
            </a:r>
          </a:p>
          <a:p>
            <a:r>
              <a:rPr lang="en-US" sz="2000" dirty="0" err="1">
                <a:latin typeface="Cambria"/>
                <a:ea typeface="Cambria"/>
                <a:cs typeface="Calibri Light"/>
              </a:rPr>
              <a:t>Matalankynnyksen</a:t>
            </a:r>
            <a:r>
              <a:rPr lang="en-US" sz="2000" dirty="0">
                <a:latin typeface="Cambria"/>
                <a:ea typeface="Cambria"/>
                <a:cs typeface="Calibri Light"/>
              </a:rPr>
              <a:t> </a:t>
            </a:r>
            <a:r>
              <a:rPr lang="en-US" sz="2000" dirty="0" err="1">
                <a:latin typeface="Cambria"/>
                <a:ea typeface="Cambria"/>
                <a:cs typeface="Calibri Light"/>
              </a:rPr>
              <a:t>palvelut</a:t>
            </a:r>
            <a:endParaRPr lang="en-US" sz="2000" dirty="0">
              <a:latin typeface="Cambria"/>
              <a:ea typeface="Cambria"/>
              <a:cs typeface="Calibri Light"/>
            </a:endParaRPr>
          </a:p>
          <a:p>
            <a:r>
              <a:rPr lang="en-US" sz="2000" dirty="0" err="1">
                <a:latin typeface="Cambria"/>
                <a:ea typeface="Cambria"/>
                <a:cs typeface="Calibri Light"/>
              </a:rPr>
              <a:t>Vanhemmuuden</a:t>
            </a:r>
            <a:r>
              <a:rPr lang="en-US" sz="2000" dirty="0">
                <a:latin typeface="Cambria"/>
                <a:ea typeface="Cambria"/>
                <a:cs typeface="Calibri Light"/>
              </a:rPr>
              <a:t> tukeminen</a:t>
            </a:r>
          </a:p>
          <a:p>
            <a:r>
              <a:rPr lang="en-US" sz="2000" dirty="0" err="1">
                <a:latin typeface="Cambria"/>
                <a:ea typeface="Cambria"/>
                <a:cs typeface="Calibri Light"/>
              </a:rPr>
              <a:t>Perheet</a:t>
            </a:r>
            <a:r>
              <a:rPr lang="en-US" sz="2000" dirty="0">
                <a:latin typeface="Cambria"/>
                <a:ea typeface="Cambria"/>
                <a:cs typeface="Calibri Light"/>
              </a:rPr>
              <a:t> </a:t>
            </a:r>
            <a:r>
              <a:rPr lang="en-US" sz="2000" dirty="0" err="1">
                <a:latin typeface="Cambria"/>
                <a:ea typeface="Cambria"/>
                <a:cs typeface="Calibri Light"/>
              </a:rPr>
              <a:t>asiantuntijaroolissa</a:t>
            </a:r>
            <a:endParaRPr lang="en-US" sz="2000" dirty="0">
              <a:latin typeface="Cambria"/>
              <a:ea typeface="Cambria"/>
              <a:cs typeface="Calibri Light"/>
            </a:endParaRPr>
          </a:p>
          <a:p>
            <a:r>
              <a:rPr lang="en-US" sz="2000" dirty="0" err="1">
                <a:latin typeface="Cambria"/>
                <a:ea typeface="Cambria"/>
                <a:cs typeface="Calibri"/>
              </a:rPr>
              <a:t>Huomaa</a:t>
            </a:r>
            <a:r>
              <a:rPr lang="en-US" sz="2000" dirty="0">
                <a:latin typeface="Cambria"/>
                <a:ea typeface="Cambria"/>
                <a:cs typeface="Calibri"/>
              </a:rPr>
              <a:t> </a:t>
            </a:r>
            <a:r>
              <a:rPr lang="en-US" sz="2000" dirty="0" err="1">
                <a:latin typeface="Cambria"/>
                <a:ea typeface="Cambria"/>
                <a:cs typeface="Calibri"/>
              </a:rPr>
              <a:t>hyvä-ajattelutapa</a:t>
            </a:r>
            <a:endParaRPr lang="en-US" sz="2000" dirty="0">
              <a:latin typeface="Cambria"/>
              <a:ea typeface="Cambria"/>
              <a:cs typeface="Calibri"/>
            </a:endParaRPr>
          </a:p>
          <a:p>
            <a:r>
              <a:rPr lang="en-US" sz="2000" dirty="0">
                <a:latin typeface="Cambria"/>
                <a:ea typeface="Cambria"/>
                <a:cs typeface="Calibri Light"/>
              </a:rPr>
              <a:t>Ideoiden ja </a:t>
            </a:r>
            <a:r>
              <a:rPr lang="en-US" sz="2000" dirty="0" err="1">
                <a:latin typeface="Cambria"/>
                <a:ea typeface="Cambria"/>
                <a:cs typeface="Calibri Light"/>
              </a:rPr>
              <a:t>toimintamallien</a:t>
            </a:r>
            <a:r>
              <a:rPr lang="en-US" sz="2000" dirty="0">
                <a:latin typeface="Cambria"/>
                <a:ea typeface="Cambria"/>
                <a:cs typeface="Calibri Light"/>
              </a:rPr>
              <a:t> </a:t>
            </a:r>
            <a:r>
              <a:rPr lang="en-US" sz="2000" dirty="0" err="1">
                <a:latin typeface="Cambria"/>
                <a:ea typeface="Cambria"/>
                <a:cs typeface="Calibri Light"/>
              </a:rPr>
              <a:t>jalkauttaminen</a:t>
            </a:r>
            <a:r>
              <a:rPr lang="en-US" sz="2000" dirty="0">
                <a:latin typeface="Cambria"/>
                <a:ea typeface="Cambria"/>
                <a:cs typeface="Calibri Light"/>
              </a:rPr>
              <a:t> yli kuntarajojen</a:t>
            </a:r>
            <a:br>
              <a:rPr lang="en-US" sz="1700" dirty="0">
                <a:latin typeface="Cambria"/>
              </a:rPr>
            </a:br>
            <a:endParaRPr lang="en-US" sz="1700" dirty="0">
              <a:latin typeface="Calibri Light"/>
              <a:cs typeface="Calibri Light"/>
            </a:endParaRPr>
          </a:p>
        </p:txBody>
      </p:sp>
    </p:spTree>
    <p:extLst>
      <p:ext uri="{BB962C8B-B14F-4D97-AF65-F5344CB8AC3E}">
        <p14:creationId xmlns:p14="http://schemas.microsoft.com/office/powerpoint/2010/main" val="872943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BA67EFE-2216-4D05-9011-57604C856552}"/>
              </a:ext>
            </a:extLst>
          </p:cNvPr>
          <p:cNvSpPr>
            <a:spLocks noGrp="1"/>
          </p:cNvSpPr>
          <p:nvPr>
            <p:ph type="title"/>
          </p:nvPr>
        </p:nvSpPr>
        <p:spPr/>
        <p:txBody>
          <a:bodyPr/>
          <a:lstStyle/>
          <a:p>
            <a:r>
              <a:rPr lang="fi-FI"/>
              <a:t>Kiitos!</a:t>
            </a:r>
          </a:p>
        </p:txBody>
      </p:sp>
      <p:sp>
        <p:nvSpPr>
          <p:cNvPr id="3" name="Sisällön paikkamerkki 2">
            <a:extLst>
              <a:ext uri="{FF2B5EF4-FFF2-40B4-BE49-F238E27FC236}">
                <a16:creationId xmlns:a16="http://schemas.microsoft.com/office/drawing/2014/main" id="{F0AE0815-3A38-4849-8223-B42EE7670D42}"/>
              </a:ext>
            </a:extLst>
          </p:cNvPr>
          <p:cNvSpPr>
            <a:spLocks noGrp="1"/>
          </p:cNvSpPr>
          <p:nvPr>
            <p:ph idx="1"/>
          </p:nvPr>
        </p:nvSpPr>
        <p:spPr/>
        <p:txBody>
          <a:bodyPr>
            <a:normAutofit/>
          </a:bodyPr>
          <a:lstStyle/>
          <a:p>
            <a:pPr marL="97200" indent="0">
              <a:buNone/>
            </a:pPr>
            <a:r>
              <a:rPr lang="fi-FI" sz="1200"/>
              <a:t>Anu Ounaslehto		Eeva Kallio			Mirva Karppinen</a:t>
            </a:r>
          </a:p>
          <a:p>
            <a:pPr marL="97200" indent="0">
              <a:buNone/>
            </a:pPr>
            <a:r>
              <a:rPr lang="fi-FI" sz="1200"/>
              <a:t>Nepsykoordinaattori		Nepsykoordinaattori		Nepsykoordinaattori</a:t>
            </a:r>
          </a:p>
          <a:p>
            <a:pPr marL="97200" indent="0">
              <a:buNone/>
            </a:pPr>
            <a:r>
              <a:rPr lang="fi-FI" sz="1200"/>
              <a:t>Rannikkoseutu		Oulun eteläinen		Lakeus</a:t>
            </a:r>
          </a:p>
          <a:p>
            <a:pPr marL="97200" indent="0">
              <a:buNone/>
            </a:pPr>
            <a:r>
              <a:rPr lang="fi-FI" sz="1200">
                <a:hlinkClick r:id="rId3"/>
              </a:rPr>
              <a:t>anu.ounaslehto@ras.fi</a:t>
            </a:r>
            <a:r>
              <a:rPr lang="fi-FI" sz="1200"/>
              <a:t>		</a:t>
            </a:r>
            <a:r>
              <a:rPr lang="fi-FI" sz="1200">
                <a:hlinkClick r:id="rId4"/>
              </a:rPr>
              <a:t>eeva.kallio@selanne.net</a:t>
            </a:r>
            <a:r>
              <a:rPr lang="fi-FI" sz="1200"/>
              <a:t>		</a:t>
            </a:r>
            <a:r>
              <a:rPr lang="fi-FI" sz="1200">
                <a:hlinkClick r:id="rId5"/>
              </a:rPr>
              <a:t>mirva.karppinen@liminka.fi</a:t>
            </a:r>
            <a:r>
              <a:rPr lang="fi-FI" sz="1200"/>
              <a:t> </a:t>
            </a:r>
          </a:p>
          <a:p>
            <a:pPr marL="97200" indent="0">
              <a:buNone/>
            </a:pPr>
            <a:r>
              <a:rPr lang="fi-FI" sz="1200"/>
              <a:t>0401357685		                          040 5372368			040 3580037</a:t>
            </a:r>
          </a:p>
        </p:txBody>
      </p:sp>
      <p:sp>
        <p:nvSpPr>
          <p:cNvPr id="4" name="Dian numeron paikkamerkki 3">
            <a:extLst>
              <a:ext uri="{FF2B5EF4-FFF2-40B4-BE49-F238E27FC236}">
                <a16:creationId xmlns:a16="http://schemas.microsoft.com/office/drawing/2014/main" id="{26DC7AE5-CD01-4D4F-A471-3A409466E359}"/>
              </a:ext>
            </a:extLst>
          </p:cNvPr>
          <p:cNvSpPr>
            <a:spLocks noGrp="1"/>
          </p:cNvSpPr>
          <p:nvPr>
            <p:ph type="sldNum" sz="quarter" idx="12"/>
          </p:nvPr>
        </p:nvSpPr>
        <p:spPr/>
        <p:txBody>
          <a:bodyPr/>
          <a:lstStyle/>
          <a:p>
            <a:fld id="{3CCEC50A-EC5D-6049-A135-EB130C1E40A7}" type="slidenum">
              <a:rPr lang="fi-FI" smtClean="0"/>
              <a:pPr/>
              <a:t>13</a:t>
            </a:fld>
            <a:endParaRPr lang="fi-FI"/>
          </a:p>
        </p:txBody>
      </p:sp>
      <p:pic>
        <p:nvPicPr>
          <p:cNvPr id="6" name="Kuva 5">
            <a:extLst>
              <a:ext uri="{FF2B5EF4-FFF2-40B4-BE49-F238E27FC236}">
                <a16:creationId xmlns:a16="http://schemas.microsoft.com/office/drawing/2014/main" id="{559F0838-7417-4C69-90A1-294FE8803E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2229" y="0"/>
            <a:ext cx="1238423" cy="1105054"/>
          </a:xfrm>
          <a:prstGeom prst="rect">
            <a:avLst/>
          </a:prstGeom>
        </p:spPr>
      </p:pic>
    </p:spTree>
    <p:extLst>
      <p:ext uri="{BB962C8B-B14F-4D97-AF65-F5344CB8AC3E}">
        <p14:creationId xmlns:p14="http://schemas.microsoft.com/office/powerpoint/2010/main" val="3526654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35">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37">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39">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41">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43">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9" name="Isosceles Triangle 45">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Kuva 3" descr="Kuva, joka sisältää kohteen kartta&#10;&#10;Kuvaus luotu automaattisesti">
            <a:extLst>
              <a:ext uri="{FF2B5EF4-FFF2-40B4-BE49-F238E27FC236}">
                <a16:creationId xmlns:a16="http://schemas.microsoft.com/office/drawing/2014/main" id="{930EB2E0-D152-0C55-F729-320F564A9FA3}"/>
              </a:ext>
            </a:extLst>
          </p:cNvPr>
          <p:cNvPicPr>
            <a:picLocks noChangeAspect="1"/>
          </p:cNvPicPr>
          <p:nvPr/>
        </p:nvPicPr>
        <p:blipFill>
          <a:blip r:embed="rId3"/>
          <a:stretch>
            <a:fillRect/>
          </a:stretch>
        </p:blipFill>
        <p:spPr>
          <a:xfrm>
            <a:off x="900383" y="643467"/>
            <a:ext cx="9862749" cy="5915194"/>
          </a:xfrm>
          <a:prstGeom prst="rect">
            <a:avLst/>
          </a:prstGeom>
          <a:ln>
            <a:noFill/>
          </a:ln>
        </p:spPr>
      </p:pic>
      <p:sp>
        <p:nvSpPr>
          <p:cNvPr id="60" name="Isosceles Triangle 47">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7660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Kuva 4" descr="Muistio, silmälaseja ja kynttilän asetelma">
            <a:extLst>
              <a:ext uri="{FF2B5EF4-FFF2-40B4-BE49-F238E27FC236}">
                <a16:creationId xmlns:a16="http://schemas.microsoft.com/office/drawing/2014/main" id="{0C1F7895-A755-48BE-F6D6-7838C7204C3F}"/>
              </a:ext>
            </a:extLst>
          </p:cNvPr>
          <p:cNvPicPr>
            <a:picLocks noGrp="1" noChangeAspect="1"/>
          </p:cNvPicPr>
          <p:nvPr>
            <p:ph sz="half" idx="2"/>
          </p:nvPr>
        </p:nvPicPr>
        <p:blipFill rotWithShape="1">
          <a:blip r:embed="rId3"/>
          <a:srcRect t="21860" r="9091" b="1531"/>
          <a:stretch/>
        </p:blipFill>
        <p:spPr>
          <a:xfrm>
            <a:off x="20" y="25410"/>
            <a:ext cx="12191980" cy="6857990"/>
          </a:xfrm>
          <a:prstGeom prst="rect">
            <a:avLst/>
          </a:prstGeom>
        </p:spPr>
      </p:pic>
      <p:sp>
        <p:nvSpPr>
          <p:cNvPr id="31" name="Rectangle 30">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9020448B-38E2-2503-4975-FF665ADC88B6}"/>
              </a:ext>
            </a:extLst>
          </p:cNvPr>
          <p:cNvSpPr>
            <a:spLocks noGrp="1"/>
          </p:cNvSpPr>
          <p:nvPr>
            <p:ph type="title"/>
          </p:nvPr>
        </p:nvSpPr>
        <p:spPr>
          <a:xfrm>
            <a:off x="594804" y="640263"/>
            <a:ext cx="6835711" cy="1344975"/>
          </a:xfrm>
        </p:spPr>
        <p:txBody>
          <a:bodyPr vert="horz" lIns="91440" tIns="45720" rIns="91440" bIns="45720" rtlCol="0" anchor="ctr">
            <a:normAutofit/>
          </a:bodyPr>
          <a:lstStyle/>
          <a:p>
            <a:r>
              <a:rPr lang="en-US" sz="3200" b="1" dirty="0" err="1">
                <a:latin typeface="Cambria"/>
                <a:ea typeface="Cambria"/>
              </a:rPr>
              <a:t>Hankkeen</a:t>
            </a:r>
            <a:r>
              <a:rPr lang="en-US" sz="3200" b="1" dirty="0"/>
              <a:t> </a:t>
            </a:r>
            <a:r>
              <a:rPr lang="en-US" sz="3200" b="1" dirty="0" err="1">
                <a:latin typeface="Cambria"/>
                <a:ea typeface="Cambria"/>
              </a:rPr>
              <a:t>reunaehdot</a:t>
            </a:r>
            <a:r>
              <a:rPr lang="en-US" sz="3200" b="1" dirty="0"/>
              <a:t> </a:t>
            </a:r>
            <a:r>
              <a:rPr lang="en-US" sz="3200" b="1" dirty="0">
                <a:latin typeface="Cambria"/>
                <a:ea typeface="Cambria"/>
              </a:rPr>
              <a:t>ja</a:t>
            </a:r>
            <a:r>
              <a:rPr lang="en-US" sz="3200" b="1" dirty="0"/>
              <a:t> </a:t>
            </a:r>
            <a:r>
              <a:rPr lang="en-US" sz="3200" b="1" dirty="0" err="1">
                <a:latin typeface="Cambria"/>
                <a:ea typeface="Cambria"/>
              </a:rPr>
              <a:t>tavoitteet</a:t>
            </a:r>
            <a:endParaRPr lang="en-US" sz="3200" b="1" dirty="0">
              <a:latin typeface="Cambria"/>
              <a:ea typeface="Cambria"/>
            </a:endParaRPr>
          </a:p>
          <a:p>
            <a:endParaRPr lang="en-US" sz="4000"/>
          </a:p>
        </p:txBody>
      </p:sp>
      <p:sp>
        <p:nvSpPr>
          <p:cNvPr id="3" name="Sisällön paikkamerkki 2">
            <a:extLst>
              <a:ext uri="{FF2B5EF4-FFF2-40B4-BE49-F238E27FC236}">
                <a16:creationId xmlns:a16="http://schemas.microsoft.com/office/drawing/2014/main" id="{063DE53E-98D7-EE08-806C-3F883354D143}"/>
              </a:ext>
            </a:extLst>
          </p:cNvPr>
          <p:cNvSpPr>
            <a:spLocks noGrp="1"/>
          </p:cNvSpPr>
          <p:nvPr>
            <p:ph sz="half" idx="1"/>
          </p:nvPr>
        </p:nvSpPr>
        <p:spPr>
          <a:xfrm>
            <a:off x="594109" y="1804263"/>
            <a:ext cx="6823705" cy="4090510"/>
          </a:xfrm>
        </p:spPr>
        <p:txBody>
          <a:bodyPr vert="horz" lIns="91440" tIns="45720" rIns="91440" bIns="45720" rtlCol="0" anchor="t">
            <a:normAutofit/>
          </a:bodyPr>
          <a:lstStyle/>
          <a:p>
            <a:pPr>
              <a:spcBef>
                <a:spcPts val="0"/>
              </a:spcBef>
            </a:pPr>
            <a:r>
              <a:rPr lang="en-US" sz="2400" dirty="0" err="1"/>
              <a:t>Hankerahoitus</a:t>
            </a:r>
            <a:r>
              <a:rPr lang="en-US" sz="2400" dirty="0"/>
              <a:t> 1.8.-31.12.2022 </a:t>
            </a:r>
          </a:p>
          <a:p>
            <a:pPr>
              <a:spcBef>
                <a:spcPts val="0"/>
              </a:spcBef>
            </a:pPr>
            <a:r>
              <a:rPr lang="en-US" sz="2400" dirty="0" err="1"/>
              <a:t>Hankkeen</a:t>
            </a:r>
            <a:r>
              <a:rPr lang="en-US" sz="2400" dirty="0"/>
              <a:t> </a:t>
            </a:r>
            <a:r>
              <a:rPr lang="en-US" sz="2400" dirty="0" err="1"/>
              <a:t>rooli</a:t>
            </a:r>
            <a:r>
              <a:rPr lang="en-US" sz="2400" dirty="0"/>
              <a:t> </a:t>
            </a:r>
            <a:r>
              <a:rPr lang="en-US" sz="2400" dirty="0" err="1"/>
              <a:t>ei</a:t>
            </a:r>
            <a:r>
              <a:rPr lang="en-US" sz="2400" dirty="0"/>
              <a:t> ole </a:t>
            </a:r>
            <a:r>
              <a:rPr lang="en-US" sz="2400" dirty="0" err="1"/>
              <a:t>paikata</a:t>
            </a:r>
            <a:r>
              <a:rPr lang="en-US" sz="2400" dirty="0"/>
              <a:t>  </a:t>
            </a:r>
            <a:r>
              <a:rPr lang="en-US" sz="2400" dirty="0" err="1"/>
              <a:t>puuttuvia</a:t>
            </a:r>
            <a:r>
              <a:rPr lang="en-US" sz="2400" dirty="0"/>
              <a:t> </a:t>
            </a:r>
            <a:r>
              <a:rPr lang="en-US" sz="2400" dirty="0" err="1"/>
              <a:t>resursseja</a:t>
            </a:r>
            <a:r>
              <a:rPr lang="en-US" sz="2400" dirty="0"/>
              <a:t> </a:t>
            </a:r>
            <a:endParaRPr lang="en-US" sz="2400" dirty="0">
              <a:cs typeface="Calibri"/>
            </a:endParaRPr>
          </a:p>
          <a:p>
            <a:pPr>
              <a:spcBef>
                <a:spcPts val="0"/>
              </a:spcBef>
            </a:pPr>
            <a:r>
              <a:rPr lang="en-US" sz="2400" dirty="0" err="1"/>
              <a:t>Hankkeessa</a:t>
            </a:r>
            <a:r>
              <a:rPr lang="en-US" sz="2400" dirty="0"/>
              <a:t> on </a:t>
            </a:r>
            <a:r>
              <a:rPr lang="en-US" sz="2400" dirty="0" err="1"/>
              <a:t>keskitytty</a:t>
            </a:r>
            <a:r>
              <a:rPr lang="en-US" sz="2400" dirty="0"/>
              <a:t> </a:t>
            </a:r>
            <a:r>
              <a:rPr lang="en-US" sz="2400" dirty="0" err="1"/>
              <a:t>alueelliseen</a:t>
            </a:r>
            <a:r>
              <a:rPr lang="en-US" sz="2400" dirty="0"/>
              <a:t> </a:t>
            </a:r>
            <a:r>
              <a:rPr lang="en-US" sz="2400" dirty="0" err="1"/>
              <a:t>kehittämistyöhön</a:t>
            </a:r>
            <a:r>
              <a:rPr lang="en-US" sz="2400" dirty="0"/>
              <a:t> </a:t>
            </a:r>
            <a:endParaRPr lang="en-US" sz="2400" dirty="0">
              <a:cs typeface="Calibri"/>
            </a:endParaRPr>
          </a:p>
          <a:p>
            <a:pPr>
              <a:spcBef>
                <a:spcPts val="0"/>
              </a:spcBef>
            </a:pPr>
            <a:r>
              <a:rPr lang="en-US" sz="2400" dirty="0"/>
              <a:t>Ei ole </a:t>
            </a:r>
            <a:r>
              <a:rPr lang="en-US" sz="2400" dirty="0" err="1"/>
              <a:t>tehty</a:t>
            </a:r>
            <a:r>
              <a:rPr lang="en-US" sz="2400" dirty="0"/>
              <a:t> </a:t>
            </a:r>
            <a:r>
              <a:rPr lang="en-US" sz="2400" dirty="0" err="1"/>
              <a:t>kirjaamisvelvoitteista</a:t>
            </a:r>
            <a:r>
              <a:rPr lang="en-US" sz="2400" dirty="0"/>
              <a:t> </a:t>
            </a:r>
            <a:r>
              <a:rPr lang="en-US" sz="2400" dirty="0" err="1"/>
              <a:t>asiakastyötä</a:t>
            </a:r>
            <a:endParaRPr lang="en-US" sz="2400" dirty="0" err="1">
              <a:cs typeface="Calibri"/>
            </a:endParaRPr>
          </a:p>
          <a:p>
            <a:pPr>
              <a:spcBef>
                <a:spcPts val="0"/>
              </a:spcBef>
            </a:pPr>
            <a:r>
              <a:rPr lang="en-US" sz="2400" dirty="0" err="1"/>
              <a:t>Toiminta</a:t>
            </a:r>
            <a:r>
              <a:rPr lang="en-US" sz="2400" dirty="0"/>
              <a:t> </a:t>
            </a:r>
            <a:r>
              <a:rPr lang="en-US" sz="2400" dirty="0" err="1"/>
              <a:t>voi</a:t>
            </a:r>
            <a:r>
              <a:rPr lang="en-US" sz="2400" dirty="0"/>
              <a:t> </a:t>
            </a:r>
            <a:r>
              <a:rPr lang="en-US" sz="2400" dirty="0" err="1"/>
              <a:t>siirtyä</a:t>
            </a:r>
            <a:r>
              <a:rPr lang="en-US" sz="2400" dirty="0"/>
              <a:t> </a:t>
            </a:r>
            <a:r>
              <a:rPr lang="en-US" sz="2400" dirty="0" err="1"/>
              <a:t>muihinkin</a:t>
            </a:r>
            <a:r>
              <a:rPr lang="en-US" sz="2400" dirty="0"/>
              <a:t> </a:t>
            </a:r>
            <a:r>
              <a:rPr lang="en-US" sz="2400" dirty="0" err="1"/>
              <a:t>kuntiin</a:t>
            </a:r>
            <a:r>
              <a:rPr lang="en-US" sz="2400" dirty="0"/>
              <a:t> </a:t>
            </a:r>
            <a:endParaRPr lang="en-US" sz="2400" dirty="0">
              <a:cs typeface="Calibri"/>
            </a:endParaRPr>
          </a:p>
          <a:p>
            <a:pPr>
              <a:spcBef>
                <a:spcPts val="0"/>
              </a:spcBef>
            </a:pPr>
            <a:r>
              <a:rPr lang="en-US" sz="2400" dirty="0" err="1"/>
              <a:t>Monialaisuus</a:t>
            </a:r>
            <a:r>
              <a:rPr lang="en-US" sz="2400" dirty="0"/>
              <a:t> </a:t>
            </a:r>
            <a:r>
              <a:rPr lang="en-US" sz="2400" dirty="0" err="1"/>
              <a:t>eri</a:t>
            </a:r>
            <a:r>
              <a:rPr lang="en-US" sz="2400" dirty="0"/>
              <a:t> </a:t>
            </a:r>
            <a:r>
              <a:rPr lang="en-US" sz="2400" dirty="0" err="1"/>
              <a:t>toimijoiden</a:t>
            </a:r>
            <a:r>
              <a:rPr lang="en-US" sz="2400" dirty="0"/>
              <a:t> </a:t>
            </a:r>
            <a:r>
              <a:rPr lang="en-US" sz="2400" dirty="0" err="1"/>
              <a:t>kesken</a:t>
            </a:r>
            <a:endParaRPr lang="en-US" sz="2400" dirty="0" err="1">
              <a:cs typeface="Calibri"/>
            </a:endParaRPr>
          </a:p>
          <a:p>
            <a:pPr>
              <a:spcBef>
                <a:spcPts val="0"/>
              </a:spcBef>
            </a:pPr>
            <a:endParaRPr lang="en-US" sz="2400"/>
          </a:p>
          <a:p>
            <a:pPr>
              <a:spcBef>
                <a:spcPts val="0"/>
              </a:spcBef>
            </a:pPr>
            <a:endParaRPr lang="en-US" sz="2400"/>
          </a:p>
          <a:p>
            <a:endParaRPr lang="en-US" sz="2400"/>
          </a:p>
        </p:txBody>
      </p:sp>
    </p:spTree>
    <p:extLst>
      <p:ext uri="{BB962C8B-B14F-4D97-AF65-F5344CB8AC3E}">
        <p14:creationId xmlns:p14="http://schemas.microsoft.com/office/powerpoint/2010/main" val="2008369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3" name="Rectangle 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uva 5" descr="Vanhemmat ja lapsen pelaaminen">
            <a:extLst>
              <a:ext uri="{FF2B5EF4-FFF2-40B4-BE49-F238E27FC236}">
                <a16:creationId xmlns:a16="http://schemas.microsoft.com/office/drawing/2014/main" id="{C209A4D9-AA8E-B8D1-34D3-C7F13FEB3EAC}"/>
              </a:ext>
            </a:extLst>
          </p:cNvPr>
          <p:cNvPicPr>
            <a:picLocks noChangeAspect="1"/>
          </p:cNvPicPr>
          <p:nvPr/>
        </p:nvPicPr>
        <p:blipFill rotWithShape="1">
          <a:blip r:embed="rId3"/>
          <a:srcRect l="3422" r="2460" b="-1"/>
          <a:stretch/>
        </p:blipFill>
        <p:spPr>
          <a:xfrm>
            <a:off x="1" y="10"/>
            <a:ext cx="9669642" cy="6857990"/>
          </a:xfrm>
          <a:prstGeom prst="rect">
            <a:avLst/>
          </a:prstGeom>
        </p:spPr>
      </p:pic>
      <p:sp>
        <p:nvSpPr>
          <p:cNvPr id="34" name="Rectangle 1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kstiruutu 5">
            <a:extLst>
              <a:ext uri="{FF2B5EF4-FFF2-40B4-BE49-F238E27FC236}">
                <a16:creationId xmlns:a16="http://schemas.microsoft.com/office/drawing/2014/main" id="{AA2D7A70-264A-BF09-7FF8-A9858F0007D9}"/>
              </a:ext>
            </a:extLst>
          </p:cNvPr>
          <p:cNvSpPr txBox="1"/>
          <p:nvPr/>
        </p:nvSpPr>
        <p:spPr>
          <a:xfrm>
            <a:off x="7531610" y="365125"/>
            <a:ext cx="3822189" cy="1899912"/>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000" err="1">
                <a:solidFill>
                  <a:schemeClr val="accent1">
                    <a:lumMod val="75000"/>
                  </a:schemeClr>
                </a:solidFill>
                <a:latin typeface="Cambria"/>
                <a:ea typeface="Cambria"/>
                <a:cs typeface="+mj-cs"/>
              </a:rPr>
              <a:t>Hankkeen</a:t>
            </a:r>
            <a:r>
              <a:rPr lang="en-US" sz="4000">
                <a:solidFill>
                  <a:schemeClr val="accent1">
                    <a:lumMod val="75000"/>
                  </a:schemeClr>
                </a:solidFill>
                <a:latin typeface="Cambria"/>
                <a:ea typeface="Cambria"/>
                <a:cs typeface="+mj-cs"/>
              </a:rPr>
              <a:t> </a:t>
            </a:r>
            <a:r>
              <a:rPr lang="en-US" sz="4000" err="1">
                <a:solidFill>
                  <a:schemeClr val="accent1">
                    <a:lumMod val="75000"/>
                  </a:schemeClr>
                </a:solidFill>
                <a:latin typeface="Cambria"/>
                <a:ea typeface="Cambria"/>
                <a:cs typeface="+mj-cs"/>
              </a:rPr>
              <a:t>tehtävät</a:t>
            </a:r>
            <a:r>
              <a:rPr lang="en-US" sz="4000">
                <a:solidFill>
                  <a:schemeClr val="accent1">
                    <a:lumMod val="75000"/>
                  </a:schemeClr>
                </a:solidFill>
                <a:latin typeface="Cambria"/>
                <a:ea typeface="Cambria"/>
                <a:cs typeface="+mj-cs"/>
              </a:rPr>
              <a:t>:</a:t>
            </a:r>
          </a:p>
        </p:txBody>
      </p:sp>
      <p:sp>
        <p:nvSpPr>
          <p:cNvPr id="3" name="Sisällön paikkamerkki 2">
            <a:extLst>
              <a:ext uri="{FF2B5EF4-FFF2-40B4-BE49-F238E27FC236}">
                <a16:creationId xmlns:a16="http://schemas.microsoft.com/office/drawing/2014/main" id="{BE24CCDA-1073-9B6A-A2CA-7F28357E3242}"/>
              </a:ext>
            </a:extLst>
          </p:cNvPr>
          <p:cNvSpPr>
            <a:spLocks noGrp="1"/>
          </p:cNvSpPr>
          <p:nvPr>
            <p:ph idx="1"/>
          </p:nvPr>
        </p:nvSpPr>
        <p:spPr>
          <a:xfrm>
            <a:off x="7421176" y="2058723"/>
            <a:ext cx="4473397" cy="4118240"/>
          </a:xfrm>
        </p:spPr>
        <p:txBody>
          <a:bodyPr vert="horz" lIns="91440" tIns="45720" rIns="91440" bIns="45720" rtlCol="0" anchor="t">
            <a:noAutofit/>
          </a:bodyPr>
          <a:lstStyle/>
          <a:p>
            <a:r>
              <a:rPr lang="en-US" sz="1600" dirty="0" err="1">
                <a:latin typeface="Cambria"/>
                <a:ea typeface="Cambria"/>
              </a:rPr>
              <a:t>POPsote-hanke</a:t>
            </a:r>
            <a:r>
              <a:rPr lang="en-US" sz="1600" dirty="0">
                <a:latin typeface="Cambria"/>
                <a:ea typeface="Cambria"/>
              </a:rPr>
              <a:t>, </a:t>
            </a:r>
            <a:r>
              <a:rPr lang="en-US" sz="1600" dirty="0" err="1">
                <a:latin typeface="Cambria"/>
                <a:ea typeface="Cambria"/>
              </a:rPr>
              <a:t>rahoitus</a:t>
            </a:r>
            <a:r>
              <a:rPr lang="en-US" sz="1600" dirty="0">
                <a:latin typeface="Cambria"/>
                <a:ea typeface="Cambria"/>
              </a:rPr>
              <a:t> </a:t>
            </a:r>
            <a:r>
              <a:rPr lang="en-US" sz="1600" dirty="0" err="1">
                <a:latin typeface="Cambria"/>
                <a:ea typeface="Cambria"/>
              </a:rPr>
              <a:t>joulukuuhun</a:t>
            </a:r>
            <a:r>
              <a:rPr lang="en-US" sz="1600" dirty="0">
                <a:latin typeface="Cambria"/>
                <a:ea typeface="Cambria"/>
              </a:rPr>
              <a:t> 2022 (LNP-</a:t>
            </a:r>
            <a:r>
              <a:rPr lang="en-US" sz="1600" dirty="0" err="1">
                <a:latin typeface="Cambria"/>
                <a:ea typeface="Cambria"/>
              </a:rPr>
              <a:t>kehittämisohjelman</a:t>
            </a:r>
            <a:r>
              <a:rPr lang="en-US" sz="1600" dirty="0">
                <a:latin typeface="Cambria"/>
                <a:ea typeface="Cambria"/>
              </a:rPr>
              <a:t> </a:t>
            </a:r>
            <a:r>
              <a:rPr lang="en-US" sz="1600" dirty="0" err="1">
                <a:latin typeface="Cambria"/>
                <a:ea typeface="Cambria"/>
              </a:rPr>
              <a:t>pilotti</a:t>
            </a:r>
            <a:r>
              <a:rPr lang="en-US" sz="1600" dirty="0">
                <a:latin typeface="Cambria"/>
                <a:ea typeface="Cambria"/>
              </a:rPr>
              <a:t>)</a:t>
            </a:r>
            <a:endParaRPr lang="en-US" sz="1600" dirty="0">
              <a:latin typeface="Cambria"/>
              <a:ea typeface="Cambria"/>
              <a:cs typeface="Calibri"/>
            </a:endParaRPr>
          </a:p>
          <a:p>
            <a:r>
              <a:rPr lang="en-US" sz="1600" dirty="0" err="1">
                <a:latin typeface="Cambria"/>
                <a:ea typeface="Cambria"/>
              </a:rPr>
              <a:t>Kehittää</a:t>
            </a:r>
            <a:r>
              <a:rPr lang="en-US" sz="1600" dirty="0">
                <a:latin typeface="Cambria"/>
                <a:ea typeface="Cambria"/>
              </a:rPr>
              <a:t> </a:t>
            </a:r>
            <a:r>
              <a:rPr lang="en-US" sz="1600" dirty="0" err="1">
                <a:latin typeface="Cambria"/>
                <a:ea typeface="Cambria"/>
              </a:rPr>
              <a:t>alueellisesti</a:t>
            </a:r>
            <a:r>
              <a:rPr lang="en-US" sz="1600" dirty="0">
                <a:latin typeface="Cambria"/>
                <a:ea typeface="Cambria"/>
              </a:rPr>
              <a:t> </a:t>
            </a:r>
            <a:r>
              <a:rPr lang="en-US" sz="1600" dirty="0" err="1">
                <a:latin typeface="Cambria"/>
                <a:ea typeface="Cambria"/>
              </a:rPr>
              <a:t>yhtenäistä</a:t>
            </a:r>
            <a:r>
              <a:rPr lang="en-US" sz="1600" dirty="0">
                <a:latin typeface="Cambria"/>
                <a:ea typeface="Cambria"/>
              </a:rPr>
              <a:t> </a:t>
            </a:r>
            <a:r>
              <a:rPr lang="en-US" sz="1600" dirty="0" err="1">
                <a:latin typeface="Cambria"/>
                <a:ea typeface="Cambria"/>
              </a:rPr>
              <a:t>toimintamallia</a:t>
            </a:r>
            <a:r>
              <a:rPr lang="en-US" sz="1600" dirty="0">
                <a:latin typeface="Cambria"/>
                <a:ea typeface="Cambria"/>
              </a:rPr>
              <a:t>, </a:t>
            </a:r>
            <a:r>
              <a:rPr lang="en-US" sz="1600" dirty="0" err="1">
                <a:latin typeface="Cambria"/>
                <a:ea typeface="Cambria"/>
              </a:rPr>
              <a:t>jonka</a:t>
            </a:r>
            <a:r>
              <a:rPr lang="en-US" sz="1600" dirty="0">
                <a:latin typeface="Cambria"/>
                <a:ea typeface="Cambria"/>
              </a:rPr>
              <a:t> </a:t>
            </a:r>
            <a:r>
              <a:rPr lang="en-US" sz="1600" dirty="0" err="1">
                <a:latin typeface="Cambria"/>
                <a:ea typeface="Cambria"/>
              </a:rPr>
              <a:t>avulla</a:t>
            </a:r>
            <a:r>
              <a:rPr lang="en-US" sz="1600" dirty="0">
                <a:latin typeface="Cambria"/>
                <a:ea typeface="Cambria"/>
              </a:rPr>
              <a:t> </a:t>
            </a:r>
            <a:r>
              <a:rPr lang="en-US" sz="1600" dirty="0" err="1">
                <a:latin typeface="Cambria"/>
                <a:ea typeface="Cambria"/>
              </a:rPr>
              <a:t>tuetaan</a:t>
            </a:r>
            <a:r>
              <a:rPr lang="en-US" sz="1600" dirty="0">
                <a:latin typeface="Cambria"/>
                <a:ea typeface="Cambria"/>
              </a:rPr>
              <a:t> </a:t>
            </a:r>
            <a:r>
              <a:rPr lang="en-US" sz="1600" dirty="0" err="1">
                <a:latin typeface="Cambria"/>
                <a:ea typeface="Cambria"/>
              </a:rPr>
              <a:t>neuropsykiatrisista</a:t>
            </a:r>
            <a:r>
              <a:rPr lang="en-US" sz="1600" dirty="0">
                <a:latin typeface="Cambria"/>
                <a:ea typeface="Cambria"/>
              </a:rPr>
              <a:t> </a:t>
            </a:r>
            <a:r>
              <a:rPr lang="en-US" sz="1600" dirty="0" err="1">
                <a:latin typeface="Cambria"/>
                <a:ea typeface="Cambria"/>
              </a:rPr>
              <a:t>piirteistä</a:t>
            </a:r>
            <a:r>
              <a:rPr lang="en-US" sz="1600" dirty="0">
                <a:latin typeface="Cambria"/>
                <a:ea typeface="Cambria"/>
              </a:rPr>
              <a:t> </a:t>
            </a:r>
            <a:r>
              <a:rPr lang="en-US" sz="1600" dirty="0" err="1">
                <a:latin typeface="Cambria"/>
                <a:ea typeface="Cambria"/>
              </a:rPr>
              <a:t>kärsiviä</a:t>
            </a:r>
            <a:r>
              <a:rPr lang="en-US" sz="1600" dirty="0">
                <a:latin typeface="Cambria"/>
                <a:ea typeface="Cambria"/>
              </a:rPr>
              <a:t> tai jo </a:t>
            </a:r>
            <a:r>
              <a:rPr lang="en-US" sz="1600" dirty="0" err="1">
                <a:latin typeface="Cambria"/>
                <a:ea typeface="Cambria"/>
              </a:rPr>
              <a:t>diagnoosin</a:t>
            </a:r>
            <a:r>
              <a:rPr lang="en-US" sz="1600" dirty="0">
                <a:latin typeface="Cambria"/>
                <a:ea typeface="Cambria"/>
              </a:rPr>
              <a:t> </a:t>
            </a:r>
            <a:r>
              <a:rPr lang="en-US" sz="1600" dirty="0" err="1">
                <a:latin typeface="Cambria"/>
                <a:ea typeface="Cambria"/>
              </a:rPr>
              <a:t>saaneita</a:t>
            </a:r>
            <a:r>
              <a:rPr lang="en-US" sz="1600" dirty="0">
                <a:latin typeface="Cambria"/>
                <a:ea typeface="Cambria"/>
              </a:rPr>
              <a:t> </a:t>
            </a:r>
            <a:r>
              <a:rPr lang="en-US" sz="1600" dirty="0" err="1">
                <a:latin typeface="Cambria"/>
                <a:ea typeface="Cambria"/>
              </a:rPr>
              <a:t>lapsia</a:t>
            </a:r>
            <a:r>
              <a:rPr lang="en-US" sz="1600" dirty="0">
                <a:latin typeface="Cambria"/>
                <a:ea typeface="Cambria"/>
              </a:rPr>
              <a:t>, </a:t>
            </a:r>
            <a:r>
              <a:rPr lang="en-US" sz="1600" dirty="0" err="1">
                <a:latin typeface="Cambria"/>
                <a:ea typeface="Cambria"/>
              </a:rPr>
              <a:t>nuoria</a:t>
            </a:r>
            <a:r>
              <a:rPr lang="en-US" sz="1600" dirty="0">
                <a:latin typeface="Cambria"/>
                <a:ea typeface="Cambria"/>
              </a:rPr>
              <a:t> ja </a:t>
            </a:r>
            <a:r>
              <a:rPr lang="en-US" sz="1600" dirty="0" err="1">
                <a:latin typeface="Cambria"/>
                <a:ea typeface="Cambria"/>
              </a:rPr>
              <a:t>perheitä</a:t>
            </a:r>
            <a:endParaRPr lang="en-US" sz="1600" dirty="0">
              <a:latin typeface="Cambria"/>
              <a:ea typeface="Cambria"/>
              <a:cs typeface="Calibri"/>
            </a:endParaRPr>
          </a:p>
          <a:p>
            <a:r>
              <a:rPr lang="en-US" sz="1600" dirty="0" err="1">
                <a:latin typeface="Cambria"/>
                <a:ea typeface="Cambria"/>
                <a:cs typeface="+mn-lt"/>
              </a:rPr>
              <a:t>Tavoitteena</a:t>
            </a:r>
            <a:r>
              <a:rPr lang="en-US" sz="1600" dirty="0">
                <a:latin typeface="Cambria"/>
                <a:ea typeface="Cambria"/>
                <a:cs typeface="+mn-lt"/>
              </a:rPr>
              <a:t> </a:t>
            </a:r>
            <a:r>
              <a:rPr lang="en-US" sz="1600" dirty="0" err="1">
                <a:latin typeface="Cambria"/>
                <a:ea typeface="Cambria"/>
                <a:cs typeface="+mn-lt"/>
              </a:rPr>
              <a:t>ennaltaehkäistä</a:t>
            </a:r>
            <a:r>
              <a:rPr lang="en-US" sz="1600" dirty="0">
                <a:latin typeface="Cambria"/>
                <a:ea typeface="Cambria"/>
                <a:cs typeface="+mn-lt"/>
              </a:rPr>
              <a:t> </a:t>
            </a:r>
            <a:r>
              <a:rPr lang="en-US" sz="1600" dirty="0" err="1">
                <a:latin typeface="Cambria"/>
                <a:ea typeface="Cambria"/>
                <a:cs typeface="+mn-lt"/>
              </a:rPr>
              <a:t>isompia</a:t>
            </a:r>
            <a:r>
              <a:rPr lang="en-US" sz="1600" dirty="0">
                <a:latin typeface="Cambria"/>
                <a:ea typeface="Cambria"/>
                <a:cs typeface="+mn-lt"/>
              </a:rPr>
              <a:t> </a:t>
            </a:r>
            <a:r>
              <a:rPr lang="en-US" sz="1600" dirty="0" err="1">
                <a:latin typeface="Cambria"/>
                <a:ea typeface="Cambria"/>
                <a:cs typeface="+mn-lt"/>
              </a:rPr>
              <a:t>haasteita</a:t>
            </a:r>
            <a:r>
              <a:rPr lang="en-US" sz="1600" dirty="0">
                <a:latin typeface="Cambria"/>
                <a:ea typeface="Cambria"/>
                <a:cs typeface="+mn-lt"/>
              </a:rPr>
              <a:t> ja </a:t>
            </a:r>
            <a:r>
              <a:rPr lang="en-US" sz="1600" dirty="0" err="1">
                <a:latin typeface="Cambria"/>
                <a:ea typeface="Cambria"/>
                <a:cs typeface="+mn-lt"/>
              </a:rPr>
              <a:t>mahdollistaa</a:t>
            </a:r>
            <a:r>
              <a:rPr lang="en-US" sz="1600" dirty="0">
                <a:latin typeface="Cambria"/>
                <a:ea typeface="Cambria"/>
                <a:cs typeface="+mn-lt"/>
              </a:rPr>
              <a:t> </a:t>
            </a:r>
            <a:r>
              <a:rPr lang="en-US" sz="1600" dirty="0" err="1">
                <a:latin typeface="Cambria"/>
                <a:ea typeface="Cambria"/>
                <a:cs typeface="+mn-lt"/>
              </a:rPr>
              <a:t>varhainen</a:t>
            </a:r>
            <a:r>
              <a:rPr lang="en-US" sz="1600" dirty="0">
                <a:latin typeface="Cambria"/>
                <a:ea typeface="Cambria"/>
                <a:cs typeface="+mn-lt"/>
              </a:rPr>
              <a:t> </a:t>
            </a:r>
            <a:r>
              <a:rPr lang="en-US" sz="1600" dirty="0" err="1">
                <a:latin typeface="Cambria"/>
                <a:ea typeface="Cambria"/>
                <a:cs typeface="+mn-lt"/>
              </a:rPr>
              <a:t>tuki</a:t>
            </a:r>
            <a:r>
              <a:rPr lang="en-US" sz="1600" dirty="0">
                <a:latin typeface="Cambria"/>
                <a:ea typeface="Cambria"/>
              </a:rPr>
              <a:t> </a:t>
            </a:r>
            <a:r>
              <a:rPr lang="en-US" sz="1600" dirty="0" err="1">
                <a:latin typeface="Cambria"/>
                <a:ea typeface="Cambria"/>
              </a:rPr>
              <a:t>ilman</a:t>
            </a:r>
            <a:r>
              <a:rPr lang="en-US" sz="1600" dirty="0">
                <a:latin typeface="Cambria"/>
                <a:ea typeface="Cambria"/>
              </a:rPr>
              <a:t> </a:t>
            </a:r>
            <a:r>
              <a:rPr lang="en-US" sz="1600" dirty="0" err="1">
                <a:latin typeface="Cambria"/>
                <a:ea typeface="Cambria"/>
              </a:rPr>
              <a:t>terveydenhuollon</a:t>
            </a:r>
            <a:r>
              <a:rPr lang="en-US" sz="1600" dirty="0">
                <a:latin typeface="Cambria"/>
                <a:ea typeface="Cambria"/>
              </a:rPr>
              <a:t> tai </a:t>
            </a:r>
            <a:r>
              <a:rPr lang="en-US" sz="1600" dirty="0" err="1">
                <a:latin typeface="Cambria"/>
                <a:ea typeface="Cambria"/>
              </a:rPr>
              <a:t>sosiaalihuollon</a:t>
            </a:r>
            <a:r>
              <a:rPr lang="en-US" sz="1600" dirty="0">
                <a:latin typeface="Cambria"/>
                <a:ea typeface="Cambria"/>
              </a:rPr>
              <a:t> </a:t>
            </a:r>
            <a:r>
              <a:rPr lang="en-US" sz="1600" dirty="0" err="1">
                <a:latin typeface="Cambria"/>
                <a:ea typeface="Cambria"/>
              </a:rPr>
              <a:t>asiakkuutta</a:t>
            </a:r>
            <a:endParaRPr lang="en-US" sz="1600" dirty="0">
              <a:latin typeface="Cambria"/>
              <a:ea typeface="Cambria"/>
              <a:cs typeface="Calibri"/>
            </a:endParaRPr>
          </a:p>
          <a:p>
            <a:r>
              <a:rPr lang="en-US" sz="1600" dirty="0">
                <a:latin typeface="Cambria"/>
                <a:ea typeface="Cambria"/>
              </a:rPr>
              <a:t>Matalan </a:t>
            </a:r>
            <a:r>
              <a:rPr lang="en-US" sz="1600" dirty="0" err="1">
                <a:latin typeface="Cambria"/>
                <a:ea typeface="Cambria"/>
              </a:rPr>
              <a:t>kynnyksen</a:t>
            </a:r>
            <a:r>
              <a:rPr lang="en-US" sz="1600" dirty="0">
                <a:latin typeface="Cambria"/>
                <a:ea typeface="Cambria"/>
              </a:rPr>
              <a:t> </a:t>
            </a:r>
            <a:r>
              <a:rPr lang="en-US" sz="1600" dirty="0" err="1">
                <a:latin typeface="Cambria"/>
                <a:ea typeface="Cambria"/>
              </a:rPr>
              <a:t>palvelut</a:t>
            </a:r>
            <a:r>
              <a:rPr lang="en-US" sz="1600" dirty="0">
                <a:latin typeface="Cambria"/>
                <a:ea typeface="Cambria"/>
              </a:rPr>
              <a:t> </a:t>
            </a:r>
            <a:r>
              <a:rPr lang="en-US" sz="1600" dirty="0" err="1">
                <a:latin typeface="Cambria"/>
                <a:ea typeface="Cambria"/>
              </a:rPr>
              <a:t>nepsy-oireista</a:t>
            </a:r>
            <a:r>
              <a:rPr lang="en-US" sz="1600" dirty="0">
                <a:latin typeface="Cambria"/>
                <a:ea typeface="Cambria"/>
              </a:rPr>
              <a:t> </a:t>
            </a:r>
            <a:r>
              <a:rPr lang="en-US" sz="1600" dirty="0" err="1">
                <a:latin typeface="Cambria"/>
                <a:ea typeface="Cambria"/>
              </a:rPr>
              <a:t>kärsiville</a:t>
            </a:r>
            <a:r>
              <a:rPr lang="en-US" sz="1600" dirty="0">
                <a:latin typeface="Cambria"/>
                <a:ea typeface="Cambria"/>
              </a:rPr>
              <a:t>, </a:t>
            </a:r>
            <a:r>
              <a:rPr lang="en-US" sz="1600" dirty="0" err="1">
                <a:latin typeface="Cambria"/>
                <a:ea typeface="Cambria"/>
              </a:rPr>
              <a:t>sekä</a:t>
            </a:r>
            <a:r>
              <a:rPr lang="en-US" sz="1600" dirty="0">
                <a:latin typeface="Cambria"/>
                <a:ea typeface="Cambria"/>
              </a:rPr>
              <a:t> </a:t>
            </a:r>
            <a:r>
              <a:rPr lang="en-US" sz="1600" dirty="0" err="1">
                <a:latin typeface="Cambria"/>
                <a:ea typeface="Cambria"/>
              </a:rPr>
              <a:t>diagnoosin</a:t>
            </a:r>
            <a:r>
              <a:rPr lang="en-US" sz="1600" dirty="0">
                <a:latin typeface="Cambria"/>
                <a:ea typeface="Cambria"/>
              </a:rPr>
              <a:t> </a:t>
            </a:r>
            <a:r>
              <a:rPr lang="en-US" sz="1600" dirty="0" err="1">
                <a:latin typeface="Cambria"/>
                <a:ea typeface="Cambria"/>
              </a:rPr>
              <a:t>saaneille</a:t>
            </a:r>
            <a:r>
              <a:rPr lang="en-US" sz="1600" dirty="0">
                <a:latin typeface="Cambria"/>
                <a:ea typeface="Cambria"/>
              </a:rPr>
              <a:t> </a:t>
            </a:r>
            <a:r>
              <a:rPr lang="en-US" sz="1600" dirty="0" err="1">
                <a:latin typeface="Cambria"/>
                <a:ea typeface="Cambria"/>
              </a:rPr>
              <a:t>lapsille</a:t>
            </a:r>
            <a:r>
              <a:rPr lang="en-US" sz="1600" dirty="0">
                <a:latin typeface="Cambria"/>
                <a:ea typeface="Cambria"/>
              </a:rPr>
              <a:t>, </a:t>
            </a:r>
            <a:r>
              <a:rPr lang="en-US" sz="1600" dirty="0" err="1">
                <a:latin typeface="Cambria"/>
                <a:ea typeface="Cambria"/>
              </a:rPr>
              <a:t>nuorille</a:t>
            </a:r>
            <a:r>
              <a:rPr lang="en-US" sz="1600" dirty="0">
                <a:latin typeface="Cambria"/>
                <a:ea typeface="Cambria"/>
              </a:rPr>
              <a:t> ja </a:t>
            </a:r>
            <a:r>
              <a:rPr lang="en-US" sz="1600" dirty="0" err="1">
                <a:latin typeface="Cambria"/>
                <a:ea typeface="Cambria"/>
              </a:rPr>
              <a:t>perheille</a:t>
            </a:r>
            <a:r>
              <a:rPr lang="en-US" sz="1600" dirty="0">
                <a:latin typeface="Cambria"/>
                <a:ea typeface="Cambria"/>
              </a:rPr>
              <a:t> </a:t>
            </a:r>
            <a:endParaRPr lang="en-US" sz="1600" dirty="0">
              <a:latin typeface="Cambria"/>
              <a:ea typeface="Cambria"/>
              <a:cs typeface="Calibri"/>
            </a:endParaRPr>
          </a:p>
          <a:p>
            <a:r>
              <a:rPr lang="en-US" sz="1600" dirty="0" err="1">
                <a:latin typeface="Cambria"/>
                <a:ea typeface="Cambria"/>
              </a:rPr>
              <a:t>Henkilöstön</a:t>
            </a:r>
            <a:r>
              <a:rPr lang="en-US" sz="1600" dirty="0">
                <a:latin typeface="Cambria"/>
                <a:ea typeface="Cambria"/>
              </a:rPr>
              <a:t> </a:t>
            </a:r>
            <a:r>
              <a:rPr lang="en-US" sz="1600" dirty="0" err="1">
                <a:latin typeface="Cambria"/>
                <a:ea typeface="Cambria"/>
              </a:rPr>
              <a:t>tukeminen</a:t>
            </a:r>
            <a:r>
              <a:rPr lang="en-US" sz="1600" dirty="0">
                <a:latin typeface="Cambria"/>
                <a:ea typeface="Cambria"/>
              </a:rPr>
              <a:t> ja </a:t>
            </a:r>
            <a:r>
              <a:rPr lang="en-US" sz="1600" dirty="0" err="1">
                <a:latin typeface="Cambria"/>
                <a:ea typeface="Cambria"/>
              </a:rPr>
              <a:t>osaamisen</a:t>
            </a:r>
            <a:r>
              <a:rPr lang="en-US" sz="1600" dirty="0">
                <a:latin typeface="Cambria"/>
                <a:ea typeface="Cambria"/>
              </a:rPr>
              <a:t> </a:t>
            </a:r>
            <a:r>
              <a:rPr lang="en-US" sz="1600" dirty="0" err="1">
                <a:latin typeface="Cambria"/>
                <a:ea typeface="Cambria"/>
              </a:rPr>
              <a:t>vahvistaminen</a:t>
            </a:r>
            <a:r>
              <a:rPr lang="en-US" sz="1600" dirty="0">
                <a:latin typeface="Cambria"/>
                <a:ea typeface="Cambria"/>
              </a:rPr>
              <a:t> </a:t>
            </a:r>
            <a:endParaRPr lang="en-US" sz="1600" dirty="0">
              <a:latin typeface="Cambria"/>
              <a:ea typeface="Cambria"/>
              <a:cs typeface="Calibri"/>
            </a:endParaRPr>
          </a:p>
          <a:p>
            <a:r>
              <a:rPr lang="en-US" sz="1600" dirty="0">
                <a:latin typeface="Cambria"/>
                <a:ea typeface="Cambria"/>
              </a:rPr>
              <a:t> </a:t>
            </a:r>
            <a:r>
              <a:rPr lang="en-US" sz="1600" dirty="0" err="1">
                <a:latin typeface="Cambria"/>
                <a:ea typeface="Cambria"/>
              </a:rPr>
              <a:t>Alueellisten</a:t>
            </a:r>
            <a:r>
              <a:rPr lang="en-US" sz="1600" dirty="0">
                <a:latin typeface="Cambria"/>
                <a:ea typeface="Cambria"/>
              </a:rPr>
              <a:t> </a:t>
            </a:r>
            <a:r>
              <a:rPr lang="en-US" sz="1600" dirty="0" err="1">
                <a:latin typeface="Cambria"/>
                <a:ea typeface="Cambria"/>
              </a:rPr>
              <a:t>nepsy-verkostojen</a:t>
            </a:r>
            <a:r>
              <a:rPr lang="en-US" sz="1600" dirty="0">
                <a:latin typeface="Cambria"/>
                <a:ea typeface="Cambria"/>
              </a:rPr>
              <a:t> </a:t>
            </a:r>
            <a:r>
              <a:rPr lang="en-US" sz="1600" dirty="0" err="1">
                <a:latin typeface="Cambria"/>
                <a:ea typeface="Cambria"/>
              </a:rPr>
              <a:t>toiminnan</a:t>
            </a:r>
            <a:r>
              <a:rPr lang="en-US" sz="1600" dirty="0">
                <a:latin typeface="Cambria"/>
                <a:ea typeface="Cambria"/>
              </a:rPr>
              <a:t> </a:t>
            </a:r>
            <a:r>
              <a:rPr lang="en-US" sz="1600" dirty="0" err="1">
                <a:latin typeface="Cambria"/>
                <a:ea typeface="Cambria"/>
              </a:rPr>
              <a:t>tukeminen</a:t>
            </a:r>
            <a:r>
              <a:rPr lang="en-US" sz="1600" dirty="0">
                <a:latin typeface="Cambria"/>
                <a:ea typeface="Cambria"/>
              </a:rPr>
              <a:t> </a:t>
            </a:r>
            <a:endParaRPr lang="en-US" sz="1600" dirty="0">
              <a:latin typeface="Cambria"/>
              <a:ea typeface="Cambria"/>
              <a:cs typeface="Calibri"/>
            </a:endParaRPr>
          </a:p>
          <a:p>
            <a:endParaRPr lang="en-US" sz="1300" dirty="0"/>
          </a:p>
        </p:txBody>
      </p:sp>
      <p:pic>
        <p:nvPicPr>
          <p:cNvPr id="2" name="Picture 3">
            <a:extLst>
              <a:ext uri="{FF2B5EF4-FFF2-40B4-BE49-F238E27FC236}">
                <a16:creationId xmlns:a16="http://schemas.microsoft.com/office/drawing/2014/main" id="{660C3217-498B-6C4F-E20B-80FA46072468}"/>
              </a:ext>
            </a:extLst>
          </p:cNvPr>
          <p:cNvPicPr>
            <a:picLocks noChangeAspect="1"/>
          </p:cNvPicPr>
          <p:nvPr/>
        </p:nvPicPr>
        <p:blipFill>
          <a:blip r:embed="rId4"/>
          <a:stretch>
            <a:fillRect/>
          </a:stretch>
        </p:blipFill>
        <p:spPr>
          <a:xfrm>
            <a:off x="10775706" y="133350"/>
            <a:ext cx="1238250" cy="1104900"/>
          </a:xfrm>
          <a:prstGeom prst="rect">
            <a:avLst/>
          </a:prstGeom>
        </p:spPr>
      </p:pic>
    </p:spTree>
    <p:extLst>
      <p:ext uri="{BB962C8B-B14F-4D97-AF65-F5344CB8AC3E}">
        <p14:creationId xmlns:p14="http://schemas.microsoft.com/office/powerpoint/2010/main" val="16729540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Kuva 8" descr="Sadekuplilla ulkona leikkivä lapsi">
            <a:extLst>
              <a:ext uri="{FF2B5EF4-FFF2-40B4-BE49-F238E27FC236}">
                <a16:creationId xmlns:a16="http://schemas.microsoft.com/office/drawing/2014/main" id="{78D04EA7-8B54-73A0-22FE-337B598D38A6}"/>
              </a:ext>
            </a:extLst>
          </p:cNvPr>
          <p:cNvPicPr>
            <a:picLocks noGrp="1" noChangeAspect="1"/>
          </p:cNvPicPr>
          <p:nvPr>
            <p:ph sz="half" idx="2"/>
          </p:nvPr>
        </p:nvPicPr>
        <p:blipFill rotWithShape="1">
          <a:blip r:embed="rId3"/>
          <a:srcRect l="5884" r="-1" b="-1"/>
          <a:stretch/>
        </p:blipFill>
        <p:spPr>
          <a:xfrm>
            <a:off x="-637308" y="10"/>
            <a:ext cx="9669642" cy="6857990"/>
          </a:xfrm>
          <a:prstGeom prst="rect">
            <a:avLst/>
          </a:prstGeom>
        </p:spPr>
      </p:pic>
      <p:sp>
        <p:nvSpPr>
          <p:cNvPr id="22" name="Rectangle 2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75F691E8-F040-E7C1-2B4E-2A49CD48FE2B}"/>
              </a:ext>
            </a:extLst>
          </p:cNvPr>
          <p:cNvSpPr>
            <a:spLocks noGrp="1"/>
          </p:cNvSpPr>
          <p:nvPr>
            <p:ph type="title"/>
          </p:nvPr>
        </p:nvSpPr>
        <p:spPr>
          <a:xfrm>
            <a:off x="7301967" y="365125"/>
            <a:ext cx="4051832" cy="1899912"/>
          </a:xfrm>
        </p:spPr>
        <p:txBody>
          <a:bodyPr vert="horz" lIns="91440" tIns="45720" rIns="91440" bIns="45720" rtlCol="0" anchor="ctr">
            <a:normAutofit/>
          </a:bodyPr>
          <a:lstStyle/>
          <a:p>
            <a:r>
              <a:rPr lang="en-US" sz="4000" err="1">
                <a:latin typeface="Cambria"/>
                <a:ea typeface="Cambria"/>
              </a:rPr>
              <a:t>Hankkeen</a:t>
            </a:r>
            <a:r>
              <a:rPr lang="en-US" sz="4000">
                <a:latin typeface="Cambria"/>
                <a:ea typeface="Cambria"/>
              </a:rPr>
              <a:t> </a:t>
            </a:r>
            <a:r>
              <a:rPr lang="en-US" sz="4000" err="1">
                <a:latin typeface="Cambria"/>
                <a:ea typeface="Cambria"/>
              </a:rPr>
              <a:t>toimenpiteet</a:t>
            </a:r>
            <a:r>
              <a:rPr lang="en-US" sz="4000">
                <a:latin typeface="Cambria"/>
                <a:ea typeface="Cambria"/>
              </a:rPr>
              <a:t>:</a:t>
            </a:r>
          </a:p>
        </p:txBody>
      </p:sp>
      <p:sp>
        <p:nvSpPr>
          <p:cNvPr id="3" name="Sisällön paikkamerkki 2">
            <a:extLst>
              <a:ext uri="{FF2B5EF4-FFF2-40B4-BE49-F238E27FC236}">
                <a16:creationId xmlns:a16="http://schemas.microsoft.com/office/drawing/2014/main" id="{A60A7F18-09F8-CFFE-ED7C-265A185FBB5D}"/>
              </a:ext>
            </a:extLst>
          </p:cNvPr>
          <p:cNvSpPr>
            <a:spLocks noGrp="1"/>
          </p:cNvSpPr>
          <p:nvPr>
            <p:ph sz="half" idx="1"/>
          </p:nvPr>
        </p:nvSpPr>
        <p:spPr>
          <a:xfrm>
            <a:off x="7239337" y="1964476"/>
            <a:ext cx="4229283" cy="4431692"/>
          </a:xfrm>
        </p:spPr>
        <p:txBody>
          <a:bodyPr vert="horz" lIns="91440" tIns="45720" rIns="91440" bIns="45720" rtlCol="0" anchor="t">
            <a:normAutofit fontScale="77500" lnSpcReduction="20000"/>
          </a:bodyPr>
          <a:lstStyle/>
          <a:p>
            <a:r>
              <a:rPr lang="en-US" sz="2000" dirty="0" err="1">
                <a:latin typeface="Cambria"/>
                <a:ea typeface="Cambria"/>
                <a:cs typeface="Calibri"/>
              </a:rPr>
              <a:t>Nepsy-teemaiset</a:t>
            </a:r>
            <a:r>
              <a:rPr lang="en-US" sz="2000" dirty="0">
                <a:latin typeface="Cambria"/>
                <a:ea typeface="Cambria"/>
                <a:cs typeface="Calibri"/>
              </a:rPr>
              <a:t> </a:t>
            </a:r>
            <a:r>
              <a:rPr lang="en-US" sz="2000" dirty="0" err="1">
                <a:latin typeface="Cambria"/>
                <a:ea typeface="Cambria"/>
                <a:cs typeface="Calibri"/>
              </a:rPr>
              <a:t>keskusteluillat</a:t>
            </a:r>
            <a:endParaRPr lang="en-US" sz="2000" dirty="0">
              <a:latin typeface="Cambria"/>
              <a:ea typeface="Cambria"/>
              <a:cs typeface="Calibri"/>
            </a:endParaRPr>
          </a:p>
          <a:p>
            <a:r>
              <a:rPr lang="en-US" sz="2000" dirty="0" err="1">
                <a:latin typeface="Cambria"/>
                <a:ea typeface="Cambria"/>
                <a:cs typeface="Calibri"/>
              </a:rPr>
              <a:t>Koulutusilta</a:t>
            </a:r>
            <a:r>
              <a:rPr lang="en-US" sz="2000" dirty="0">
                <a:latin typeface="Cambria"/>
                <a:ea typeface="Cambria"/>
                <a:cs typeface="Calibri"/>
              </a:rPr>
              <a:t> </a:t>
            </a:r>
            <a:r>
              <a:rPr lang="en-US" sz="2000" dirty="0" err="1">
                <a:latin typeface="Cambria"/>
                <a:ea typeface="Cambria"/>
                <a:cs typeface="Calibri"/>
              </a:rPr>
              <a:t>ammattilaisille</a:t>
            </a:r>
            <a:r>
              <a:rPr lang="en-US" sz="2000" dirty="0">
                <a:latin typeface="Cambria"/>
                <a:ea typeface="Cambria"/>
                <a:cs typeface="Calibri"/>
              </a:rPr>
              <a:t> </a:t>
            </a:r>
          </a:p>
          <a:p>
            <a:r>
              <a:rPr lang="en-US" sz="2000" dirty="0" err="1">
                <a:latin typeface="Cambria"/>
                <a:ea typeface="Cambria"/>
                <a:cs typeface="Calibri"/>
              </a:rPr>
              <a:t>Nepsy-teemaiset</a:t>
            </a:r>
            <a:r>
              <a:rPr lang="en-US" sz="2000" dirty="0">
                <a:latin typeface="Cambria"/>
                <a:ea typeface="Cambria"/>
                <a:cs typeface="Calibri"/>
              </a:rPr>
              <a:t> </a:t>
            </a:r>
            <a:r>
              <a:rPr lang="en-US" sz="2000" dirty="0" err="1">
                <a:latin typeface="Cambria"/>
                <a:ea typeface="Cambria"/>
                <a:cs typeface="Calibri"/>
              </a:rPr>
              <a:t>näyttelyt</a:t>
            </a:r>
            <a:r>
              <a:rPr lang="en-US" sz="2000" dirty="0">
                <a:latin typeface="Cambria"/>
                <a:ea typeface="Cambria"/>
                <a:cs typeface="Calibri"/>
              </a:rPr>
              <a:t> </a:t>
            </a:r>
            <a:r>
              <a:rPr lang="en-US" sz="2000" dirty="0" err="1">
                <a:latin typeface="Cambria"/>
                <a:ea typeface="Cambria"/>
                <a:cs typeface="Calibri"/>
              </a:rPr>
              <a:t>kirjastoilla</a:t>
            </a:r>
            <a:endParaRPr lang="en-US" sz="2000" dirty="0">
              <a:latin typeface="Cambria"/>
              <a:ea typeface="Cambria"/>
              <a:cs typeface="Calibri"/>
            </a:endParaRPr>
          </a:p>
          <a:p>
            <a:r>
              <a:rPr lang="en-US" sz="2000" dirty="0" err="1">
                <a:latin typeface="Cambria"/>
                <a:ea typeface="Cambria"/>
                <a:cs typeface="Calibri"/>
              </a:rPr>
              <a:t>Vertaistukiryhmät</a:t>
            </a:r>
            <a:r>
              <a:rPr lang="en-US" sz="2000" dirty="0">
                <a:latin typeface="Cambria"/>
                <a:ea typeface="Cambria"/>
                <a:cs typeface="Calibri"/>
              </a:rPr>
              <a:t> </a:t>
            </a:r>
            <a:r>
              <a:rPr lang="en-US" sz="2000" dirty="0" err="1">
                <a:latin typeface="Cambria"/>
                <a:ea typeface="Cambria"/>
                <a:cs typeface="Calibri"/>
              </a:rPr>
              <a:t>nepsy-piirteisten</a:t>
            </a:r>
            <a:r>
              <a:rPr lang="en-US" sz="2000" dirty="0">
                <a:latin typeface="Cambria"/>
                <a:ea typeface="Cambria"/>
                <a:cs typeface="Calibri"/>
              </a:rPr>
              <a:t> </a:t>
            </a:r>
            <a:r>
              <a:rPr lang="en-US" sz="2000" dirty="0" err="1">
                <a:latin typeface="Cambria"/>
                <a:ea typeface="Cambria"/>
                <a:cs typeface="Calibri"/>
              </a:rPr>
              <a:t>lasten</a:t>
            </a:r>
            <a:r>
              <a:rPr lang="en-US" sz="2000" dirty="0">
                <a:latin typeface="Cambria"/>
                <a:ea typeface="Cambria"/>
                <a:cs typeface="Calibri"/>
              </a:rPr>
              <a:t> </a:t>
            </a:r>
            <a:r>
              <a:rPr lang="en-US" sz="2000" dirty="0" err="1">
                <a:latin typeface="Cambria"/>
                <a:ea typeface="Cambria"/>
                <a:cs typeface="Calibri"/>
              </a:rPr>
              <a:t>vanhemmille</a:t>
            </a:r>
            <a:endParaRPr lang="en-US" sz="2000" dirty="0">
              <a:latin typeface="Cambria"/>
              <a:ea typeface="Cambria"/>
              <a:cs typeface="Calibri"/>
            </a:endParaRPr>
          </a:p>
          <a:p>
            <a:r>
              <a:rPr lang="en-US" sz="2000" dirty="0" err="1">
                <a:latin typeface="Cambria"/>
                <a:ea typeface="Cambria"/>
                <a:cs typeface="Calibri"/>
              </a:rPr>
              <a:t>Järjestöyhteistyö</a:t>
            </a:r>
            <a:r>
              <a:rPr lang="en-US" sz="2000" dirty="0">
                <a:latin typeface="Cambria"/>
                <a:ea typeface="Cambria"/>
                <a:cs typeface="Calibri"/>
              </a:rPr>
              <a:t> (ADHD-, </a:t>
            </a:r>
            <a:r>
              <a:rPr lang="en-US" sz="2000" dirty="0" err="1">
                <a:latin typeface="Cambria"/>
                <a:ea typeface="Cambria"/>
                <a:cs typeface="Calibri"/>
              </a:rPr>
              <a:t>Autismi</a:t>
            </a:r>
            <a:r>
              <a:rPr lang="en-US" sz="2000" dirty="0">
                <a:latin typeface="Cambria"/>
                <a:ea typeface="Cambria"/>
                <a:cs typeface="Calibri"/>
              </a:rPr>
              <a:t>-, </a:t>
            </a:r>
            <a:r>
              <a:rPr lang="en-US" sz="2000" dirty="0" err="1">
                <a:latin typeface="Cambria"/>
                <a:ea typeface="Cambria"/>
                <a:cs typeface="Calibri"/>
              </a:rPr>
              <a:t>Pohjois-Suomen</a:t>
            </a:r>
            <a:r>
              <a:rPr lang="en-US" sz="2000" dirty="0">
                <a:latin typeface="Cambria"/>
                <a:ea typeface="Cambria"/>
                <a:cs typeface="Calibri"/>
              </a:rPr>
              <a:t> </a:t>
            </a:r>
            <a:r>
              <a:rPr lang="en-US" sz="2000" dirty="0" err="1">
                <a:latin typeface="Cambria"/>
                <a:ea typeface="Cambria"/>
                <a:cs typeface="Calibri"/>
              </a:rPr>
              <a:t>Autismikirjo</a:t>
            </a:r>
            <a:r>
              <a:rPr lang="en-US" sz="2000" dirty="0">
                <a:latin typeface="Cambria"/>
                <a:ea typeface="Cambria"/>
                <a:cs typeface="Calibri"/>
              </a:rPr>
              <a:t> </a:t>
            </a:r>
            <a:r>
              <a:rPr lang="en-US" sz="2000" dirty="0" err="1">
                <a:latin typeface="Cambria"/>
                <a:ea typeface="Cambria"/>
                <a:cs typeface="Calibri"/>
              </a:rPr>
              <a:t>ry</a:t>
            </a:r>
            <a:r>
              <a:rPr lang="en-US" sz="2000" dirty="0">
                <a:latin typeface="Cambria"/>
                <a:ea typeface="Cambria"/>
                <a:cs typeface="Calibri"/>
              </a:rPr>
              <a:t> ja </a:t>
            </a:r>
            <a:r>
              <a:rPr lang="en-US" sz="2000" dirty="0" err="1">
                <a:latin typeface="Cambria"/>
                <a:ea typeface="Cambria"/>
                <a:cs typeface="Calibri"/>
              </a:rPr>
              <a:t>Vanhempainliitto</a:t>
            </a:r>
            <a:r>
              <a:rPr lang="en-US" sz="2000" dirty="0">
                <a:latin typeface="Cambria"/>
                <a:ea typeface="Cambria"/>
                <a:cs typeface="Calibri"/>
              </a:rPr>
              <a:t>)</a:t>
            </a:r>
          </a:p>
          <a:p>
            <a:r>
              <a:rPr lang="en-US" sz="2000" dirty="0">
                <a:latin typeface="Cambria"/>
                <a:ea typeface="Cambria"/>
                <a:cs typeface="Calibri"/>
              </a:rPr>
              <a:t>Digi </a:t>
            </a:r>
            <a:r>
              <a:rPr lang="en-US" sz="2000" dirty="0" err="1">
                <a:latin typeface="Cambria"/>
                <a:ea typeface="Cambria"/>
                <a:cs typeface="Calibri"/>
              </a:rPr>
              <a:t>nepsy</a:t>
            </a:r>
            <a:r>
              <a:rPr lang="en-US" sz="2000" dirty="0">
                <a:latin typeface="Cambria"/>
                <a:ea typeface="Cambria"/>
                <a:cs typeface="Calibri"/>
              </a:rPr>
              <a:t>-café, </a:t>
            </a:r>
            <a:r>
              <a:rPr lang="en-US" sz="2000" dirty="0" err="1">
                <a:latin typeface="Cambria"/>
                <a:ea typeface="Cambria"/>
                <a:cs typeface="Calibri"/>
              </a:rPr>
              <a:t>tallenteiden</a:t>
            </a:r>
            <a:r>
              <a:rPr lang="en-US" sz="2000" dirty="0">
                <a:latin typeface="Cambria"/>
                <a:ea typeface="Cambria"/>
                <a:cs typeface="Calibri"/>
              </a:rPr>
              <a:t> </a:t>
            </a:r>
            <a:r>
              <a:rPr lang="en-US" sz="2000" dirty="0" err="1">
                <a:latin typeface="Cambria"/>
                <a:ea typeface="Cambria"/>
                <a:cs typeface="Calibri"/>
              </a:rPr>
              <a:t>jako</a:t>
            </a:r>
          </a:p>
          <a:p>
            <a:r>
              <a:rPr lang="en-US" sz="2000" dirty="0" err="1">
                <a:latin typeface="Cambria"/>
                <a:ea typeface="Cambria"/>
                <a:cs typeface="Calibri"/>
              </a:rPr>
              <a:t>Vertaistukiryhmä</a:t>
            </a:r>
            <a:r>
              <a:rPr lang="en-US" sz="2000" dirty="0">
                <a:latin typeface="Cambria"/>
                <a:ea typeface="Cambria"/>
                <a:cs typeface="Calibri"/>
              </a:rPr>
              <a:t> </a:t>
            </a:r>
            <a:r>
              <a:rPr lang="en-US" sz="2000" dirty="0" err="1">
                <a:latin typeface="Cambria"/>
                <a:ea typeface="Cambria"/>
                <a:cs typeface="Calibri"/>
              </a:rPr>
              <a:t>vanhemmille</a:t>
            </a:r>
            <a:r>
              <a:rPr lang="en-US" sz="2000" dirty="0">
                <a:latin typeface="Cambria"/>
                <a:ea typeface="Cambria"/>
                <a:cs typeface="Calibri"/>
              </a:rPr>
              <a:t> </a:t>
            </a:r>
            <a:r>
              <a:rPr lang="en-US" sz="2000" dirty="0" err="1">
                <a:latin typeface="Cambria"/>
                <a:ea typeface="Cambria"/>
                <a:cs typeface="Calibri"/>
              </a:rPr>
              <a:t>verkossa</a:t>
            </a:r>
            <a:endParaRPr lang="en-US" sz="2000" dirty="0">
              <a:latin typeface="Cambria"/>
              <a:ea typeface="Cambria"/>
              <a:cs typeface="Calibri"/>
            </a:endParaRPr>
          </a:p>
          <a:p>
            <a:r>
              <a:rPr lang="en-US" sz="2000" dirty="0" err="1">
                <a:latin typeface="Cambria"/>
                <a:ea typeface="Cambria"/>
                <a:cs typeface="Calibri"/>
              </a:rPr>
              <a:t>Nepsy-kahvila</a:t>
            </a:r>
            <a:r>
              <a:rPr lang="en-US" sz="2000" dirty="0">
                <a:latin typeface="Cambria"/>
                <a:ea typeface="Cambria"/>
                <a:cs typeface="Calibri"/>
              </a:rPr>
              <a:t> </a:t>
            </a:r>
            <a:r>
              <a:rPr lang="en-US" sz="2000" dirty="0" err="1">
                <a:latin typeface="Cambria"/>
                <a:ea typeface="Cambria"/>
                <a:cs typeface="Calibri"/>
              </a:rPr>
              <a:t>Ohjaamolla</a:t>
            </a:r>
            <a:endParaRPr lang="en-US" sz="2000" dirty="0">
              <a:latin typeface="Cambria"/>
              <a:ea typeface="Cambria"/>
              <a:cs typeface="Calibri"/>
            </a:endParaRPr>
          </a:p>
          <a:p>
            <a:r>
              <a:rPr lang="en-US" sz="2000" dirty="0" err="1">
                <a:latin typeface="Cambria"/>
                <a:ea typeface="Cambria"/>
                <a:cs typeface="Calibri"/>
              </a:rPr>
              <a:t>Kyselyt</a:t>
            </a:r>
            <a:r>
              <a:rPr lang="en-US" sz="2000" dirty="0">
                <a:latin typeface="Cambria"/>
                <a:ea typeface="Cambria"/>
                <a:cs typeface="Calibri"/>
              </a:rPr>
              <a:t> </a:t>
            </a:r>
            <a:r>
              <a:rPr lang="en-US" sz="2000" dirty="0" err="1">
                <a:latin typeface="Cambria"/>
                <a:ea typeface="Cambria"/>
                <a:cs typeface="Calibri"/>
              </a:rPr>
              <a:t>perheille</a:t>
            </a:r>
            <a:r>
              <a:rPr lang="en-US" sz="2000" dirty="0">
                <a:latin typeface="Cambria"/>
                <a:ea typeface="Cambria"/>
                <a:cs typeface="Calibri"/>
              </a:rPr>
              <a:t> ja </a:t>
            </a:r>
            <a:r>
              <a:rPr lang="en-US" sz="2000" dirty="0" err="1">
                <a:latin typeface="Cambria"/>
                <a:ea typeface="Cambria"/>
                <a:cs typeface="Calibri"/>
              </a:rPr>
              <a:t>ammattilaisille</a:t>
            </a:r>
            <a:endParaRPr lang="en-US" sz="2000" dirty="0">
              <a:latin typeface="Cambria"/>
              <a:ea typeface="Cambria"/>
              <a:cs typeface="Calibri"/>
            </a:endParaRPr>
          </a:p>
          <a:p>
            <a:r>
              <a:rPr lang="en-US" sz="2000" dirty="0" err="1">
                <a:latin typeface="Cambria"/>
                <a:ea typeface="Cambria"/>
                <a:cs typeface="Calibri"/>
              </a:rPr>
              <a:t>Kehittämistyö</a:t>
            </a:r>
            <a:r>
              <a:rPr lang="en-US" sz="2000" dirty="0">
                <a:latin typeface="Cambria"/>
                <a:ea typeface="Cambria"/>
                <a:cs typeface="Calibri"/>
              </a:rPr>
              <a:t> </a:t>
            </a:r>
            <a:r>
              <a:rPr lang="en-US" sz="2000" dirty="0" err="1">
                <a:latin typeface="Cambria"/>
                <a:ea typeface="Cambria"/>
                <a:cs typeface="Calibri"/>
              </a:rPr>
              <a:t>Pohjois-Pohjanmaan</a:t>
            </a:r>
            <a:r>
              <a:rPr lang="en-US" sz="2000" dirty="0">
                <a:latin typeface="Cambria"/>
                <a:ea typeface="Cambria"/>
                <a:cs typeface="Calibri"/>
              </a:rPr>
              <a:t> </a:t>
            </a:r>
            <a:r>
              <a:rPr lang="en-US" sz="2000" dirty="0" err="1">
                <a:latin typeface="Cambria"/>
                <a:ea typeface="Cambria"/>
                <a:cs typeface="Calibri"/>
              </a:rPr>
              <a:t>hyvinvointialueella</a:t>
            </a:r>
            <a:endParaRPr lang="en-US" sz="2000" dirty="0">
              <a:latin typeface="Cambria"/>
              <a:ea typeface="Cambria"/>
              <a:cs typeface="Calibri"/>
            </a:endParaRPr>
          </a:p>
          <a:p>
            <a:r>
              <a:rPr lang="en-US" sz="2000" dirty="0" err="1">
                <a:latin typeface="Cambria"/>
                <a:ea typeface="Cambria"/>
                <a:cs typeface="Calibri"/>
              </a:rPr>
              <a:t>Nepsynäkökulma</a:t>
            </a:r>
            <a:r>
              <a:rPr lang="en-US" sz="2000" dirty="0">
                <a:latin typeface="Cambria"/>
                <a:ea typeface="Cambria"/>
                <a:cs typeface="Calibri"/>
              </a:rPr>
              <a:t> ja </a:t>
            </a:r>
            <a:r>
              <a:rPr lang="en-US" sz="2000" dirty="0" err="1">
                <a:latin typeface="Cambria"/>
                <a:ea typeface="Cambria"/>
                <a:cs typeface="Calibri"/>
              </a:rPr>
              <a:t>tiedottaminen</a:t>
            </a:r>
            <a:r>
              <a:rPr lang="en-US" sz="2000" dirty="0">
                <a:latin typeface="Cambria"/>
                <a:ea typeface="Cambria"/>
                <a:cs typeface="Calibri"/>
              </a:rPr>
              <a:t> </a:t>
            </a:r>
            <a:r>
              <a:rPr lang="en-US" sz="2000" dirty="0" err="1">
                <a:latin typeface="Cambria"/>
                <a:ea typeface="Cambria"/>
                <a:cs typeface="Calibri"/>
              </a:rPr>
              <a:t>eri</a:t>
            </a:r>
            <a:r>
              <a:rPr lang="en-US" sz="2000" dirty="0">
                <a:latin typeface="Cambria"/>
                <a:ea typeface="Cambria"/>
                <a:cs typeface="Calibri"/>
              </a:rPr>
              <a:t> </a:t>
            </a:r>
            <a:r>
              <a:rPr lang="en-US" sz="2000" dirty="0" err="1">
                <a:latin typeface="Cambria"/>
                <a:ea typeface="Cambria"/>
                <a:cs typeface="Calibri"/>
              </a:rPr>
              <a:t>verkostoissa</a:t>
            </a:r>
            <a:endParaRPr lang="en-US" sz="2000" dirty="0" err="1">
              <a:ea typeface="+mn-lt"/>
              <a:cs typeface="+mn-lt"/>
            </a:endParaRPr>
          </a:p>
          <a:p>
            <a:r>
              <a:rPr lang="en-US" sz="2000" dirty="0" err="1">
                <a:latin typeface="Cambria"/>
                <a:ea typeface="Cambria"/>
                <a:cs typeface="Calibri"/>
              </a:rPr>
              <a:t>Tarkistuslista</a:t>
            </a:r>
            <a:r>
              <a:rPr lang="en-US" sz="2000" dirty="0">
                <a:latin typeface="Cambria"/>
                <a:ea typeface="Cambria"/>
                <a:cs typeface="Calibri"/>
              </a:rPr>
              <a:t> </a:t>
            </a:r>
            <a:r>
              <a:rPr lang="en-US" sz="2000" dirty="0" err="1">
                <a:latin typeface="Cambria"/>
                <a:ea typeface="Cambria"/>
                <a:cs typeface="Calibri"/>
              </a:rPr>
              <a:t>opettajan</a:t>
            </a:r>
            <a:r>
              <a:rPr lang="en-US" sz="2000" dirty="0">
                <a:latin typeface="Cambria"/>
                <a:ea typeface="Cambria"/>
                <a:cs typeface="Calibri"/>
              </a:rPr>
              <a:t> </a:t>
            </a:r>
            <a:r>
              <a:rPr lang="en-US" sz="2000" dirty="0" err="1">
                <a:latin typeface="Cambria"/>
                <a:ea typeface="Cambria"/>
                <a:cs typeface="Calibri"/>
              </a:rPr>
              <a:t>työn</a:t>
            </a:r>
            <a:r>
              <a:rPr lang="en-US" sz="2000" dirty="0">
                <a:latin typeface="Cambria"/>
                <a:ea typeface="Cambria"/>
                <a:cs typeface="Calibri"/>
              </a:rPr>
              <a:t> </a:t>
            </a:r>
            <a:r>
              <a:rPr lang="en-US" sz="2000" dirty="0" err="1">
                <a:latin typeface="Cambria"/>
                <a:ea typeface="Cambria"/>
                <a:cs typeface="Calibri"/>
              </a:rPr>
              <a:t>tueksi</a:t>
            </a:r>
            <a:r>
              <a:rPr lang="en-US" sz="2000" dirty="0">
                <a:latin typeface="Cambria"/>
                <a:ea typeface="Cambria"/>
                <a:cs typeface="Calibri"/>
              </a:rPr>
              <a:t> </a:t>
            </a:r>
          </a:p>
          <a:p>
            <a:endParaRPr lang="en-US" sz="2000" dirty="0">
              <a:latin typeface="Cambria"/>
              <a:ea typeface="Cambria"/>
              <a:cs typeface="Calibri"/>
            </a:endParaRPr>
          </a:p>
        </p:txBody>
      </p:sp>
    </p:spTree>
    <p:extLst>
      <p:ext uri="{BB962C8B-B14F-4D97-AF65-F5344CB8AC3E}">
        <p14:creationId xmlns:p14="http://schemas.microsoft.com/office/powerpoint/2010/main" val="3711849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9" name="Rectangle 8">
            <a:extLst>
              <a:ext uri="{FF2B5EF4-FFF2-40B4-BE49-F238E27FC236}">
                <a16:creationId xmlns:a16="http://schemas.microsoft.com/office/drawing/2014/main" id="{20D5D19D-0789-4518-B5DC-D47ADF69D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1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Kuva 4">
            <a:extLst>
              <a:ext uri="{FF2B5EF4-FFF2-40B4-BE49-F238E27FC236}">
                <a16:creationId xmlns:a16="http://schemas.microsoft.com/office/drawing/2014/main" id="{A60CA934-134C-1D81-5ED8-9FA32C7C5BFA}"/>
              </a:ext>
            </a:extLst>
          </p:cNvPr>
          <p:cNvPicPr>
            <a:picLocks noChangeAspect="1"/>
          </p:cNvPicPr>
          <p:nvPr/>
        </p:nvPicPr>
        <p:blipFill rotWithShape="1">
          <a:blip r:embed="rId3"/>
          <a:srcRect b="1268"/>
          <a:stretch/>
        </p:blipFill>
        <p:spPr>
          <a:xfrm>
            <a:off x="5865644" y="382152"/>
            <a:ext cx="6149759" cy="6104535"/>
          </a:xfrm>
          <a:prstGeom prst="rect">
            <a:avLst/>
          </a:prstGeom>
        </p:spPr>
      </p:pic>
      <p:pic>
        <p:nvPicPr>
          <p:cNvPr id="3" name="Picture 4">
            <a:extLst>
              <a:ext uri="{FF2B5EF4-FFF2-40B4-BE49-F238E27FC236}">
                <a16:creationId xmlns:a16="http://schemas.microsoft.com/office/drawing/2014/main" id="{A2AA84BF-D23E-7DE1-44B1-3762DA9063C1}"/>
              </a:ext>
            </a:extLst>
          </p:cNvPr>
          <p:cNvPicPr>
            <a:picLocks noChangeAspect="1"/>
          </p:cNvPicPr>
          <p:nvPr/>
        </p:nvPicPr>
        <p:blipFill>
          <a:blip r:embed="rId4"/>
          <a:stretch>
            <a:fillRect/>
          </a:stretch>
        </p:blipFill>
        <p:spPr>
          <a:xfrm>
            <a:off x="195679" y="386679"/>
            <a:ext cx="5706991" cy="6007498"/>
          </a:xfrm>
          <a:prstGeom prst="rect">
            <a:avLst/>
          </a:prstGeom>
        </p:spPr>
      </p:pic>
      <p:pic>
        <p:nvPicPr>
          <p:cNvPr id="5" name="Picture 5">
            <a:extLst>
              <a:ext uri="{FF2B5EF4-FFF2-40B4-BE49-F238E27FC236}">
                <a16:creationId xmlns:a16="http://schemas.microsoft.com/office/drawing/2014/main" id="{177DB898-2042-BAB0-4C21-3D8CC749A860}"/>
              </a:ext>
            </a:extLst>
          </p:cNvPr>
          <p:cNvPicPr>
            <a:picLocks noChangeAspect="1"/>
          </p:cNvPicPr>
          <p:nvPr/>
        </p:nvPicPr>
        <p:blipFill>
          <a:blip r:embed="rId5"/>
          <a:stretch>
            <a:fillRect/>
          </a:stretch>
        </p:blipFill>
        <p:spPr>
          <a:xfrm>
            <a:off x="10693644" y="168519"/>
            <a:ext cx="1238250" cy="1104900"/>
          </a:xfrm>
          <a:prstGeom prst="rect">
            <a:avLst/>
          </a:prstGeom>
        </p:spPr>
      </p:pic>
    </p:spTree>
    <p:extLst>
      <p:ext uri="{BB962C8B-B14F-4D97-AF65-F5344CB8AC3E}">
        <p14:creationId xmlns:p14="http://schemas.microsoft.com/office/powerpoint/2010/main" val="3715054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3" name="Rectangle 19">
            <a:extLst>
              <a:ext uri="{FF2B5EF4-FFF2-40B4-BE49-F238E27FC236}">
                <a16:creationId xmlns:a16="http://schemas.microsoft.com/office/drawing/2014/main" id="{3756B343-807D-456E-AA26-80E96B75D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21">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4641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2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234"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25">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77786"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kstiruutu 2">
            <a:extLst>
              <a:ext uri="{FF2B5EF4-FFF2-40B4-BE49-F238E27FC236}">
                <a16:creationId xmlns:a16="http://schemas.microsoft.com/office/drawing/2014/main" id="{B817FFF0-A407-1F42-BC6C-E8376B0A2CE9}"/>
              </a:ext>
            </a:extLst>
          </p:cNvPr>
          <p:cNvSpPr txBox="1"/>
          <p:nvPr/>
        </p:nvSpPr>
        <p:spPr>
          <a:xfrm>
            <a:off x="7263592" y="2031101"/>
            <a:ext cx="4258404" cy="150862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marL="400050" indent="-285750">
              <a:lnSpc>
                <a:spcPct val="90000"/>
              </a:lnSpc>
              <a:spcAft>
                <a:spcPts val="600"/>
              </a:spcAft>
              <a:buFont typeface="Arial"/>
              <a:buChar char="•"/>
            </a:pPr>
            <a:r>
              <a:rPr lang="en-US" sz="2000" b="1"/>
              <a:t>29.11. Klo 18-19:30</a:t>
            </a:r>
            <a:endParaRPr lang="fi-FI" sz="2000" b="1">
              <a:cs typeface="Calibri" panose="020F0502020204030204"/>
            </a:endParaRPr>
          </a:p>
          <a:p>
            <a:pPr marL="400050" indent="-285750">
              <a:lnSpc>
                <a:spcPct val="90000"/>
              </a:lnSpc>
              <a:spcAft>
                <a:spcPts val="600"/>
              </a:spcAft>
              <a:buFont typeface="Arial"/>
              <a:buChar char="•"/>
            </a:pPr>
            <a:r>
              <a:rPr lang="en-US" sz="2000" b="1"/>
              <a:t>20.12. Klo 18-19:30</a:t>
            </a:r>
            <a:endParaRPr lang="en-US" sz="2000" b="1">
              <a:cs typeface="Calibri"/>
            </a:endParaRPr>
          </a:p>
        </p:txBody>
      </p:sp>
      <p:sp>
        <p:nvSpPr>
          <p:cNvPr id="57" name="Rectangle 27">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677179"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kstiruutu 3">
            <a:extLst>
              <a:ext uri="{FF2B5EF4-FFF2-40B4-BE49-F238E27FC236}">
                <a16:creationId xmlns:a16="http://schemas.microsoft.com/office/drawing/2014/main" id="{AFDF9833-77B3-E467-818C-11A1AF82417C}"/>
              </a:ext>
            </a:extLst>
          </p:cNvPr>
          <p:cNvSpPr txBox="1"/>
          <p:nvPr/>
        </p:nvSpPr>
        <p:spPr>
          <a:xfrm>
            <a:off x="7106478" y="1391478"/>
            <a:ext cx="4406346" cy="7786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
              <a:lnSpc>
                <a:spcPct val="90000"/>
              </a:lnSpc>
              <a:spcAft>
                <a:spcPts val="600"/>
              </a:spcAft>
            </a:pPr>
            <a:r>
              <a:rPr lang="en-US" sz="2400" err="1">
                <a:latin typeface="Baguet Script"/>
                <a:ea typeface="+mn-lt"/>
                <a:cs typeface="+mn-lt"/>
              </a:rPr>
              <a:t>Vertaistukiryhmä</a:t>
            </a:r>
            <a:r>
              <a:rPr lang="en-US" sz="2400">
                <a:latin typeface="Baguet Script"/>
                <a:ea typeface="+mn-lt"/>
                <a:cs typeface="+mn-lt"/>
              </a:rPr>
              <a:t> </a:t>
            </a:r>
            <a:r>
              <a:rPr lang="en-US" sz="2400" err="1">
                <a:latin typeface="Baguet Script"/>
                <a:ea typeface="+mn-lt"/>
                <a:cs typeface="+mn-lt"/>
              </a:rPr>
              <a:t>kokoontuu</a:t>
            </a:r>
            <a:r>
              <a:rPr lang="en-US" sz="2400">
                <a:latin typeface="Baguet Script"/>
                <a:ea typeface="+mn-lt"/>
                <a:cs typeface="+mn-lt"/>
              </a:rPr>
              <a:t>:</a:t>
            </a:r>
            <a:endParaRPr lang="fi-FI" sz="2400">
              <a:latin typeface="Baguet Script"/>
            </a:endParaRPr>
          </a:p>
          <a:p>
            <a:pPr algn="l"/>
            <a:endParaRPr lang="fi-FI">
              <a:cs typeface="Calibri"/>
            </a:endParaRPr>
          </a:p>
        </p:txBody>
      </p:sp>
      <p:pic>
        <p:nvPicPr>
          <p:cNvPr id="5" name="Kuva 5" descr="Kuva, joka sisältää kohteen teksti&#10;&#10;Kuvaus luotu automaattisesti">
            <a:extLst>
              <a:ext uri="{FF2B5EF4-FFF2-40B4-BE49-F238E27FC236}">
                <a16:creationId xmlns:a16="http://schemas.microsoft.com/office/drawing/2014/main" id="{035A341E-4465-BB8F-67F8-8D079B0C0342}"/>
              </a:ext>
            </a:extLst>
          </p:cNvPr>
          <p:cNvPicPr>
            <a:picLocks noChangeAspect="1"/>
          </p:cNvPicPr>
          <p:nvPr/>
        </p:nvPicPr>
        <p:blipFill>
          <a:blip r:embed="rId3"/>
          <a:stretch>
            <a:fillRect/>
          </a:stretch>
        </p:blipFill>
        <p:spPr>
          <a:xfrm>
            <a:off x="402021" y="415159"/>
            <a:ext cx="6014544" cy="5856889"/>
          </a:xfrm>
          <a:prstGeom prst="rect">
            <a:avLst/>
          </a:prstGeom>
        </p:spPr>
      </p:pic>
      <p:pic>
        <p:nvPicPr>
          <p:cNvPr id="2" name="Picture 5">
            <a:extLst>
              <a:ext uri="{FF2B5EF4-FFF2-40B4-BE49-F238E27FC236}">
                <a16:creationId xmlns:a16="http://schemas.microsoft.com/office/drawing/2014/main" id="{16C5C9E1-07A6-AF9D-EDAC-23FB2F89CA96}"/>
              </a:ext>
            </a:extLst>
          </p:cNvPr>
          <p:cNvPicPr>
            <a:picLocks noChangeAspect="1"/>
          </p:cNvPicPr>
          <p:nvPr/>
        </p:nvPicPr>
        <p:blipFill>
          <a:blip r:embed="rId4"/>
          <a:stretch>
            <a:fillRect/>
          </a:stretch>
        </p:blipFill>
        <p:spPr>
          <a:xfrm>
            <a:off x="10681921" y="4396"/>
            <a:ext cx="1238250" cy="1104900"/>
          </a:xfrm>
          <a:prstGeom prst="rect">
            <a:avLst/>
          </a:prstGeom>
        </p:spPr>
      </p:pic>
    </p:spTree>
    <p:extLst>
      <p:ext uri="{BB962C8B-B14F-4D97-AF65-F5344CB8AC3E}">
        <p14:creationId xmlns:p14="http://schemas.microsoft.com/office/powerpoint/2010/main" val="2323746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6" descr="Kuva, joka sisältää kohteen teksti&#10;&#10;Kuvaus luotu automaattisesti">
            <a:extLst>
              <a:ext uri="{FF2B5EF4-FFF2-40B4-BE49-F238E27FC236}">
                <a16:creationId xmlns:a16="http://schemas.microsoft.com/office/drawing/2014/main" id="{6018EEB9-D1A6-09CB-42C3-F7ADE318D6BD}"/>
              </a:ext>
            </a:extLst>
          </p:cNvPr>
          <p:cNvPicPr>
            <a:picLocks noGrp="1" noChangeAspect="1"/>
          </p:cNvPicPr>
          <p:nvPr>
            <p:ph sz="half" idx="1"/>
          </p:nvPr>
        </p:nvPicPr>
        <p:blipFill>
          <a:blip r:embed="rId3"/>
          <a:stretch>
            <a:fillRect/>
          </a:stretch>
        </p:blipFill>
        <p:spPr>
          <a:xfrm>
            <a:off x="250031" y="339725"/>
            <a:ext cx="5849938" cy="6015038"/>
          </a:xfrm>
        </p:spPr>
      </p:pic>
      <p:pic>
        <p:nvPicPr>
          <p:cNvPr id="7" name="Sisällön paikkamerkki 6">
            <a:extLst>
              <a:ext uri="{FF2B5EF4-FFF2-40B4-BE49-F238E27FC236}">
                <a16:creationId xmlns:a16="http://schemas.microsoft.com/office/drawing/2014/main" id="{36148744-9623-4036-B6AC-2630B4D57DAE}"/>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629399" y="304709"/>
            <a:ext cx="4884820" cy="6050054"/>
          </a:xfrm>
        </p:spPr>
      </p:pic>
    </p:spTree>
    <p:extLst>
      <p:ext uri="{BB962C8B-B14F-4D97-AF65-F5344CB8AC3E}">
        <p14:creationId xmlns:p14="http://schemas.microsoft.com/office/powerpoint/2010/main" val="1683088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Kuva 9" descr="Kuva, joka sisältää kohteen teksti, virvoitusjuoma&#10;&#10;Kuvaus luotu automaattisesti">
            <a:extLst>
              <a:ext uri="{FF2B5EF4-FFF2-40B4-BE49-F238E27FC236}">
                <a16:creationId xmlns:a16="http://schemas.microsoft.com/office/drawing/2014/main" id="{4F1CB5AA-1FE2-AEB4-E5D7-EE17742749DB}"/>
              </a:ext>
            </a:extLst>
          </p:cNvPr>
          <p:cNvPicPr>
            <a:picLocks noChangeAspect="1"/>
          </p:cNvPicPr>
          <p:nvPr/>
        </p:nvPicPr>
        <p:blipFill>
          <a:blip r:embed="rId3"/>
          <a:stretch>
            <a:fillRect/>
          </a:stretch>
        </p:blipFill>
        <p:spPr>
          <a:xfrm>
            <a:off x="647169" y="621180"/>
            <a:ext cx="4606639" cy="2784903"/>
          </a:xfrm>
          <a:prstGeom prst="rect">
            <a:avLst/>
          </a:prstGeom>
        </p:spPr>
      </p:pic>
      <p:cxnSp>
        <p:nvCxnSpPr>
          <p:cNvPr id="19" name="Straight Connector 18">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10" name="Kuva 10" descr="Kuva, joka sisältää kohteen teksti, kahvi, erilainen, virvoitusjuoma&#10;&#10;Kuvaus luotu automaattisesti">
            <a:extLst>
              <a:ext uri="{FF2B5EF4-FFF2-40B4-BE49-F238E27FC236}">
                <a16:creationId xmlns:a16="http://schemas.microsoft.com/office/drawing/2014/main" id="{0B362048-3348-2DC5-40E2-4C96ABD23BAB}"/>
              </a:ext>
            </a:extLst>
          </p:cNvPr>
          <p:cNvPicPr>
            <a:picLocks noChangeAspect="1"/>
          </p:cNvPicPr>
          <p:nvPr/>
        </p:nvPicPr>
        <p:blipFill>
          <a:blip r:embed="rId4"/>
          <a:stretch>
            <a:fillRect/>
          </a:stretch>
        </p:blipFill>
        <p:spPr>
          <a:xfrm>
            <a:off x="2884822" y="3009086"/>
            <a:ext cx="5564122" cy="3300874"/>
          </a:xfrm>
          <a:prstGeom prst="rect">
            <a:avLst/>
          </a:prstGeom>
        </p:spPr>
      </p:pic>
      <p:sp>
        <p:nvSpPr>
          <p:cNvPr id="4" name="Dian numeron paikkamerkki 3">
            <a:extLst>
              <a:ext uri="{FF2B5EF4-FFF2-40B4-BE49-F238E27FC236}">
                <a16:creationId xmlns:a16="http://schemas.microsoft.com/office/drawing/2014/main" id="{E624A65C-AA45-447A-8844-317AE313584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3CCEC50A-EC5D-6049-A135-EB130C1E40A7}" type="slidenum">
              <a:rPr lang="en-US" smtClean="0">
                <a:solidFill>
                  <a:schemeClr val="tx1">
                    <a:tint val="75000"/>
                  </a:schemeClr>
                </a:solidFill>
              </a:rPr>
              <a:pPr>
                <a:spcAft>
                  <a:spcPts val="600"/>
                </a:spcAft>
              </a:pPr>
              <a:t>9</a:t>
            </a:fld>
            <a:endParaRPr lang="en-US">
              <a:solidFill>
                <a:schemeClr val="tx1">
                  <a:tint val="75000"/>
                </a:schemeClr>
              </a:solidFill>
            </a:endParaRPr>
          </a:p>
        </p:txBody>
      </p:sp>
      <p:pic>
        <p:nvPicPr>
          <p:cNvPr id="7" name="Picture 4" descr="Pohjois-Pohjanmaan hyvinvointialue | Facebook">
            <a:extLst>
              <a:ext uri="{FF2B5EF4-FFF2-40B4-BE49-F238E27FC236}">
                <a16:creationId xmlns:a16="http://schemas.microsoft.com/office/drawing/2014/main" id="{B80C0433-8848-40B6-AB50-F9F9E6E2987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574" y="53458"/>
            <a:ext cx="746626" cy="746626"/>
          </a:xfrm>
          <a:prstGeom prst="rect">
            <a:avLst/>
          </a:prstGeom>
          <a:noFill/>
          <a:extLst>
            <a:ext uri="{909E8E84-426E-40DD-AFC4-6F175D3DCCD1}">
              <a14:hiddenFill xmlns:a14="http://schemas.microsoft.com/office/drawing/2010/main">
                <a:solidFill>
                  <a:srgbClr val="FFFFFF"/>
                </a:solidFill>
              </a14:hiddenFill>
            </a:ext>
          </a:extLst>
        </p:spPr>
      </p:pic>
      <p:pic>
        <p:nvPicPr>
          <p:cNvPr id="2" name="Kuva 1">
            <a:extLst>
              <a:ext uri="{FF2B5EF4-FFF2-40B4-BE49-F238E27FC236}">
                <a16:creationId xmlns:a16="http://schemas.microsoft.com/office/drawing/2014/main" id="{2119FA76-92E7-4F6D-BBE6-72B551867E81}"/>
              </a:ext>
            </a:extLst>
          </p:cNvPr>
          <p:cNvPicPr>
            <a:picLocks noChangeAspect="1"/>
          </p:cNvPicPr>
          <p:nvPr/>
        </p:nvPicPr>
        <p:blipFill>
          <a:blip r:embed="rId6"/>
          <a:stretch>
            <a:fillRect/>
          </a:stretch>
        </p:blipFill>
        <p:spPr>
          <a:xfrm>
            <a:off x="5423965" y="418453"/>
            <a:ext cx="5761819" cy="2590633"/>
          </a:xfrm>
          <a:prstGeom prst="rect">
            <a:avLst/>
          </a:prstGeom>
        </p:spPr>
      </p:pic>
    </p:spTree>
    <p:extLst>
      <p:ext uri="{BB962C8B-B14F-4D97-AF65-F5344CB8AC3E}">
        <p14:creationId xmlns:p14="http://schemas.microsoft.com/office/powerpoint/2010/main" val="2060754025"/>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Asiakirja" ma:contentTypeID="0x010100D3343254E190C44F9A4D3A438D764804" ma:contentTypeVersion="11" ma:contentTypeDescription="Luo uusi asiakirja." ma:contentTypeScope="" ma:versionID="6b2032aface6bc9b7cbb8e2b8b673f52">
  <xsd:schema xmlns:xsd="http://www.w3.org/2001/XMLSchema" xmlns:xs="http://www.w3.org/2001/XMLSchema" xmlns:p="http://schemas.microsoft.com/office/2006/metadata/properties" xmlns:ns2="5006fd50-7a0f-4225-84ea-65035d7175f7" xmlns:ns3="279bd9fa-3f56-4cc2-b371-4c1f87f48e1d" targetNamespace="http://schemas.microsoft.com/office/2006/metadata/properties" ma:root="true" ma:fieldsID="dda69e8c080ae0b274a1ec7830297847" ns2:_="" ns3:_="">
    <xsd:import namespace="5006fd50-7a0f-4225-84ea-65035d7175f7"/>
    <xsd:import namespace="279bd9fa-3f56-4cc2-b371-4c1f87f48e1d"/>
    <xsd:element name="properties">
      <xsd:complexType>
        <xsd:sequence>
          <xsd:element name="documentManagement">
            <xsd:complexType>
              <xsd:all>
                <xsd:element ref="ns2:MediaServiceMetadata" minOccurs="0"/>
                <xsd:element ref="ns2:MediaServiceFastMetadata" minOccurs="0"/>
                <xsd:element ref="ns2:AJANKOHTAISET"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06fd50-7a0f-4225-84ea-65035d7175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AJANKOHTAISET" ma:index="10" nillable="true" ma:displayName="AJANKOHTAISET" ma:format="Dropdown" ma:internalName="AJANKOHTAISET">
      <xsd:simpleType>
        <xsd:restriction base="dms:Text">
          <xsd:maxLength value="255"/>
        </xsd:restriction>
      </xsd:simpleType>
    </xsd:element>
    <xsd:element name="lcf76f155ced4ddcb4097134ff3c332f" ma:index="12" nillable="true" ma:taxonomy="true" ma:internalName="lcf76f155ced4ddcb4097134ff3c332f" ma:taxonomyFieldName="MediaServiceImageTags" ma:displayName="Kuvien tunnisteet" ma:readOnly="false" ma:fieldId="{5cf76f15-5ced-4ddc-b409-7134ff3c332f}" ma:taxonomyMulti="true" ma:sspId="1d8b662d-c9b3-47ff-8a46-ad64d43ce930"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79bd9fa-3f56-4cc2-b371-4c1f87f48e1d"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7dd69d21-2aa2-47da-98bc-ebe834e7882f}" ma:internalName="TaxCatchAll" ma:showField="CatchAllData" ma:web="279bd9fa-3f56-4cc2-b371-4c1f87f48e1d">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006fd50-7a0f-4225-84ea-65035d7175f7">
      <Terms xmlns="http://schemas.microsoft.com/office/infopath/2007/PartnerControls"/>
    </lcf76f155ced4ddcb4097134ff3c332f>
    <AJANKOHTAISET xmlns="5006fd50-7a0f-4225-84ea-65035d7175f7" xsi:nil="true"/>
    <TaxCatchAll xmlns="279bd9fa-3f56-4cc2-b371-4c1f87f48e1d" xsi:nil="true"/>
  </documentManagement>
</p:properties>
</file>

<file path=customXml/itemProps1.xml><?xml version="1.0" encoding="utf-8"?>
<ds:datastoreItem xmlns:ds="http://schemas.openxmlformats.org/officeDocument/2006/customXml" ds:itemID="{A67DB665-7756-4F0F-AA86-DF4C1963B037}">
  <ds:schemaRefs>
    <ds:schemaRef ds:uri="http://schemas.microsoft.com/sharepoint/v3/contenttype/forms"/>
  </ds:schemaRefs>
</ds:datastoreItem>
</file>

<file path=customXml/itemProps2.xml><?xml version="1.0" encoding="utf-8"?>
<ds:datastoreItem xmlns:ds="http://schemas.openxmlformats.org/officeDocument/2006/customXml" ds:itemID="{56688B86-3DF9-4678-B9E6-425661C8B5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006fd50-7a0f-4225-84ea-65035d7175f7"/>
    <ds:schemaRef ds:uri="279bd9fa-3f56-4cc2-b371-4c1f87f48e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BC24385-CA55-4E5C-8865-20AFE97CE2A8}">
  <ds:schemaRefs>
    <ds:schemaRef ds:uri="http://purl.org/dc/dcmitype/"/>
    <ds:schemaRef ds:uri="http://purl.org/dc/elements/1.1/"/>
    <ds:schemaRef ds:uri="5006fd50-7a0f-4225-84ea-65035d7175f7"/>
    <ds:schemaRef ds:uri="http://www.w3.org/XML/1998/namespace"/>
    <ds:schemaRef ds:uri="http://schemas.microsoft.com/office/2006/documentManagement/types"/>
    <ds:schemaRef ds:uri="279bd9fa-3f56-4cc2-b371-4c1f87f48e1d"/>
    <ds:schemaRef ds:uri="http://schemas.microsoft.com/office/infopath/2007/PartnerControls"/>
    <ds:schemaRef ds:uri="http://schemas.openxmlformats.org/package/2006/metadata/core-propertie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645</TotalTime>
  <Words>1363</Words>
  <Application>Microsoft Office PowerPoint</Application>
  <PresentationFormat>Laajakuva</PresentationFormat>
  <Paragraphs>108</Paragraphs>
  <Slides>13</Slides>
  <Notes>12</Notes>
  <HiddenSlides>0</HiddenSlides>
  <MMClips>0</MMClips>
  <ScaleCrop>false</ScaleCrop>
  <HeadingPairs>
    <vt:vector size="6" baseType="variant">
      <vt:variant>
        <vt:lpstr>Käytetyt fontit</vt:lpstr>
      </vt:variant>
      <vt:variant>
        <vt:i4>5</vt:i4>
      </vt:variant>
      <vt:variant>
        <vt:lpstr>Teema</vt:lpstr>
      </vt:variant>
      <vt:variant>
        <vt:i4>1</vt:i4>
      </vt:variant>
      <vt:variant>
        <vt:lpstr>Dian otsikot</vt:lpstr>
      </vt:variant>
      <vt:variant>
        <vt:i4>13</vt:i4>
      </vt:variant>
    </vt:vector>
  </HeadingPairs>
  <TitlesOfParts>
    <vt:vector size="19" baseType="lpstr">
      <vt:lpstr>Arial</vt:lpstr>
      <vt:lpstr>Baguet Script</vt:lpstr>
      <vt:lpstr>Calibri</vt:lpstr>
      <vt:lpstr>Calibri Light</vt:lpstr>
      <vt:lpstr>Cambria</vt:lpstr>
      <vt:lpstr>Office-teema</vt:lpstr>
      <vt:lpstr>Nepsykoordinaattorit</vt:lpstr>
      <vt:lpstr>PowerPoint-esitys</vt:lpstr>
      <vt:lpstr>Hankkeen reunaehdot ja tavoitteet </vt:lpstr>
      <vt:lpstr>PowerPoint-esitys</vt:lpstr>
      <vt:lpstr>Hankkeen toimenpiteet:</vt:lpstr>
      <vt:lpstr>PowerPoint-esitys</vt:lpstr>
      <vt:lpstr>PowerPoint-esitys</vt:lpstr>
      <vt:lpstr>PowerPoint-esitys</vt:lpstr>
      <vt:lpstr>PowerPoint-esitys</vt:lpstr>
      <vt:lpstr>Kyselyt Pohjois-Pohjanmaan hyvinvointialueelle:</vt:lpstr>
      <vt:lpstr>PowerPoint-esitys</vt:lpstr>
      <vt:lpstr>Yhteenveto:</vt:lpstr>
      <vt:lpstr>Kiitos!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Karppinen Mirva</dc:creator>
  <cp:lastModifiedBy>Ounaslehto Anu Elina</cp:lastModifiedBy>
  <cp:revision>246</cp:revision>
  <dcterms:created xsi:type="dcterms:W3CDTF">2022-11-04T10:06:27Z</dcterms:created>
  <dcterms:modified xsi:type="dcterms:W3CDTF">2022-12-15T15:59:25Z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0x010100D3343254E190C44F9A4D3A438D764804</vt:lpwstr>
  </property>
  <property fmtid="{D5CDD505-2E9C-101B-9397-08002B2CF9AE}" pid="3" name="MediaServiceImageTags">
    <vt:lpwstr/>
  </property>
</Properties>
</file>