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306" r:id="rId5"/>
    <p:sldId id="265" r:id="rId6"/>
    <p:sldId id="307" r:id="rId7"/>
    <p:sldId id="324" r:id="rId8"/>
    <p:sldId id="256" r:id="rId9"/>
    <p:sldId id="308" r:id="rId10"/>
    <p:sldId id="271" r:id="rId11"/>
    <p:sldId id="325" r:id="rId12"/>
    <p:sldId id="302" r:id="rId13"/>
    <p:sldId id="293" r:id="rId14"/>
    <p:sldId id="260" r:id="rId15"/>
    <p:sldId id="295" r:id="rId16"/>
    <p:sldId id="261" r:id="rId17"/>
    <p:sldId id="296" r:id="rId18"/>
    <p:sldId id="263" r:id="rId19"/>
    <p:sldId id="297" r:id="rId20"/>
    <p:sldId id="264" r:id="rId21"/>
    <p:sldId id="298" r:id="rId22"/>
    <p:sldId id="266" r:id="rId23"/>
    <p:sldId id="299" r:id="rId24"/>
    <p:sldId id="267" r:id="rId25"/>
    <p:sldId id="269" r:id="rId26"/>
    <p:sldId id="300" r:id="rId27"/>
    <p:sldId id="322" r:id="rId28"/>
    <p:sldId id="305" r:id="rId29"/>
    <p:sldId id="309" r:id="rId30"/>
    <p:sldId id="310" r:id="rId31"/>
    <p:sldId id="312" r:id="rId32"/>
    <p:sldId id="313" r:id="rId33"/>
    <p:sldId id="314" r:id="rId34"/>
    <p:sldId id="315" r:id="rId35"/>
    <p:sldId id="311" r:id="rId36"/>
    <p:sldId id="317" r:id="rId37"/>
    <p:sldId id="319" r:id="rId38"/>
    <p:sldId id="320" r:id="rId39"/>
    <p:sldId id="326" r:id="rId40"/>
    <p:sldId id="321"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4FDD15-D7CE-3F2C-FC92-BD81E1D88FA6}" name="Ounaslehto Anu Elina" initials="OE" userId="S::anu.ounaslehto@ras.fi::d237e7f1-0058-4e20-8de1-ca693da3d0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unaslehto Anu Elina" initials="OAE" lastIdx="1" clrIdx="0">
    <p:extLst>
      <p:ext uri="{19B8F6BF-5375-455C-9EA6-DF929625EA0E}">
        <p15:presenceInfo xmlns:p15="http://schemas.microsoft.com/office/powerpoint/2012/main" userId="S-1-5-21-3825756168-2403794188-4083277808-60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79"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79B0-52B7-4D8D-BF9D-49C21F31F26D}" type="datetimeFigureOut">
              <a:t>25.11.2022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C0A07-B421-4192-A35B-BA46BC9290A9}" type="slidenum">
              <a:t>‹#›</a:t>
            </a:fld>
            <a:endParaRPr lang="en-US"/>
          </a:p>
        </p:txBody>
      </p:sp>
    </p:spTree>
    <p:extLst>
      <p:ext uri="{BB962C8B-B14F-4D97-AF65-F5344CB8AC3E}">
        <p14:creationId xmlns:p14="http://schemas.microsoft.com/office/powerpoint/2010/main" val="2045683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1</a:t>
            </a:fld>
            <a:endParaRPr lang="fi-FI"/>
          </a:p>
        </p:txBody>
      </p:sp>
    </p:spTree>
    <p:extLst>
      <p:ext uri="{BB962C8B-B14F-4D97-AF65-F5344CB8AC3E}">
        <p14:creationId xmlns:p14="http://schemas.microsoft.com/office/powerpoint/2010/main" val="144168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A69C0A07-B421-4192-A35B-BA46BC9290A9}" type="slidenum">
              <a:rPr lang="fi-FI" smtClean="0"/>
              <a:t>10</a:t>
            </a:fld>
            <a:endParaRPr lang="fi-FI"/>
          </a:p>
        </p:txBody>
      </p:sp>
    </p:spTree>
    <p:extLst>
      <p:ext uri="{BB962C8B-B14F-4D97-AF65-F5344CB8AC3E}">
        <p14:creationId xmlns:p14="http://schemas.microsoft.com/office/powerpoint/2010/main" val="193680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9C0A07-B421-4192-A35B-BA46BC9290A9}" type="slidenum">
              <a:rPr lang="en-US"/>
              <a:t>11</a:t>
            </a:fld>
            <a:endParaRPr lang="en-US"/>
          </a:p>
        </p:txBody>
      </p:sp>
    </p:spTree>
    <p:extLst>
      <p:ext uri="{BB962C8B-B14F-4D97-AF65-F5344CB8AC3E}">
        <p14:creationId xmlns:p14="http://schemas.microsoft.com/office/powerpoint/2010/main" val="618235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12</a:t>
            </a:fld>
            <a:endParaRPr lang="fi-FI"/>
          </a:p>
        </p:txBody>
      </p:sp>
    </p:spTree>
    <p:extLst>
      <p:ext uri="{BB962C8B-B14F-4D97-AF65-F5344CB8AC3E}">
        <p14:creationId xmlns:p14="http://schemas.microsoft.com/office/powerpoint/2010/main" val="326941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69C0A07-B421-4192-A35B-BA46BC9290A9}" type="slidenum">
              <a:rPr lang="en-US"/>
              <a:t>13</a:t>
            </a:fld>
            <a:endParaRPr lang="en-US"/>
          </a:p>
        </p:txBody>
      </p:sp>
    </p:spTree>
    <p:extLst>
      <p:ext uri="{BB962C8B-B14F-4D97-AF65-F5344CB8AC3E}">
        <p14:creationId xmlns:p14="http://schemas.microsoft.com/office/powerpoint/2010/main" val="2418660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14</a:t>
            </a:fld>
            <a:endParaRPr lang="fi-FI"/>
          </a:p>
        </p:txBody>
      </p:sp>
    </p:spTree>
    <p:extLst>
      <p:ext uri="{BB962C8B-B14F-4D97-AF65-F5344CB8AC3E}">
        <p14:creationId xmlns:p14="http://schemas.microsoft.com/office/powerpoint/2010/main" val="359063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69C0A07-B421-4192-A35B-BA46BC9290A9}" type="slidenum">
              <a:rPr lang="en-US"/>
              <a:t>15</a:t>
            </a:fld>
            <a:endParaRPr lang="en-US"/>
          </a:p>
        </p:txBody>
      </p:sp>
    </p:spTree>
    <p:extLst>
      <p:ext uri="{BB962C8B-B14F-4D97-AF65-F5344CB8AC3E}">
        <p14:creationId xmlns:p14="http://schemas.microsoft.com/office/powerpoint/2010/main" val="2315044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16</a:t>
            </a:fld>
            <a:endParaRPr lang="fi-FI"/>
          </a:p>
        </p:txBody>
      </p:sp>
    </p:spTree>
    <p:extLst>
      <p:ext uri="{BB962C8B-B14F-4D97-AF65-F5344CB8AC3E}">
        <p14:creationId xmlns:p14="http://schemas.microsoft.com/office/powerpoint/2010/main" val="2824532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69C0A07-B421-4192-A35B-BA46BC9290A9}" type="slidenum">
              <a:rPr lang="en-US"/>
              <a:t>17</a:t>
            </a:fld>
            <a:endParaRPr lang="en-US"/>
          </a:p>
        </p:txBody>
      </p:sp>
    </p:spTree>
    <p:extLst>
      <p:ext uri="{BB962C8B-B14F-4D97-AF65-F5344CB8AC3E}">
        <p14:creationId xmlns:p14="http://schemas.microsoft.com/office/powerpoint/2010/main" val="2017686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A69C0A07-B421-4192-A35B-BA46BC9290A9}" type="slidenum">
              <a:rPr lang="en-US"/>
              <a:t>19</a:t>
            </a:fld>
            <a:endParaRPr lang="en-US"/>
          </a:p>
        </p:txBody>
      </p:sp>
    </p:spTree>
    <p:extLst>
      <p:ext uri="{BB962C8B-B14F-4D97-AF65-F5344CB8AC3E}">
        <p14:creationId xmlns:p14="http://schemas.microsoft.com/office/powerpoint/2010/main" val="81057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69C0A07-B421-4192-A35B-BA46BC9290A9}" type="slidenum">
              <a:rPr lang="en-US"/>
              <a:t>21</a:t>
            </a:fld>
            <a:endParaRPr lang="en-US"/>
          </a:p>
        </p:txBody>
      </p:sp>
    </p:spTree>
    <p:extLst>
      <p:ext uri="{BB962C8B-B14F-4D97-AF65-F5344CB8AC3E}">
        <p14:creationId xmlns:p14="http://schemas.microsoft.com/office/powerpoint/2010/main" val="183519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2</a:t>
            </a:fld>
            <a:endParaRPr lang="fi-FI"/>
          </a:p>
        </p:txBody>
      </p:sp>
    </p:spTree>
    <p:extLst>
      <p:ext uri="{BB962C8B-B14F-4D97-AF65-F5344CB8AC3E}">
        <p14:creationId xmlns:p14="http://schemas.microsoft.com/office/powerpoint/2010/main" val="1014796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69C0A07-B421-4192-A35B-BA46BC9290A9}" type="slidenum">
              <a:rPr lang="en-US"/>
              <a:t>22</a:t>
            </a:fld>
            <a:endParaRPr lang="en-US"/>
          </a:p>
        </p:txBody>
      </p:sp>
    </p:spTree>
    <p:extLst>
      <p:ext uri="{BB962C8B-B14F-4D97-AF65-F5344CB8AC3E}">
        <p14:creationId xmlns:p14="http://schemas.microsoft.com/office/powerpoint/2010/main" val="63372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25</a:t>
            </a:fld>
            <a:endParaRPr lang="fi-FI"/>
          </a:p>
        </p:txBody>
      </p:sp>
    </p:spTree>
    <p:extLst>
      <p:ext uri="{BB962C8B-B14F-4D97-AF65-F5344CB8AC3E}">
        <p14:creationId xmlns:p14="http://schemas.microsoft.com/office/powerpoint/2010/main" val="3805431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69C0A07-B421-4192-A35B-BA46BC9290A9}" type="slidenum">
              <a:rPr lang="fi-FI" smtClean="0"/>
              <a:t>27</a:t>
            </a:fld>
            <a:endParaRPr lang="fi-FI"/>
          </a:p>
        </p:txBody>
      </p:sp>
    </p:spTree>
    <p:extLst>
      <p:ext uri="{BB962C8B-B14F-4D97-AF65-F5344CB8AC3E}">
        <p14:creationId xmlns:p14="http://schemas.microsoft.com/office/powerpoint/2010/main" val="3707580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28</a:t>
            </a:fld>
            <a:endParaRPr lang="fi-FI"/>
          </a:p>
        </p:txBody>
      </p:sp>
    </p:spTree>
    <p:extLst>
      <p:ext uri="{BB962C8B-B14F-4D97-AF65-F5344CB8AC3E}">
        <p14:creationId xmlns:p14="http://schemas.microsoft.com/office/powerpoint/2010/main" val="4099204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29</a:t>
            </a:fld>
            <a:endParaRPr lang="fi-FI"/>
          </a:p>
        </p:txBody>
      </p:sp>
    </p:spTree>
    <p:extLst>
      <p:ext uri="{BB962C8B-B14F-4D97-AF65-F5344CB8AC3E}">
        <p14:creationId xmlns:p14="http://schemas.microsoft.com/office/powerpoint/2010/main" val="1624542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30</a:t>
            </a:fld>
            <a:endParaRPr lang="fi-FI"/>
          </a:p>
        </p:txBody>
      </p:sp>
    </p:spTree>
    <p:extLst>
      <p:ext uri="{BB962C8B-B14F-4D97-AF65-F5344CB8AC3E}">
        <p14:creationId xmlns:p14="http://schemas.microsoft.com/office/powerpoint/2010/main" val="529058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31</a:t>
            </a:fld>
            <a:endParaRPr lang="fi-FI"/>
          </a:p>
        </p:txBody>
      </p:sp>
    </p:spTree>
    <p:extLst>
      <p:ext uri="{BB962C8B-B14F-4D97-AF65-F5344CB8AC3E}">
        <p14:creationId xmlns:p14="http://schemas.microsoft.com/office/powerpoint/2010/main" val="2571472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32</a:t>
            </a:fld>
            <a:endParaRPr lang="fi-FI"/>
          </a:p>
        </p:txBody>
      </p:sp>
    </p:spTree>
    <p:extLst>
      <p:ext uri="{BB962C8B-B14F-4D97-AF65-F5344CB8AC3E}">
        <p14:creationId xmlns:p14="http://schemas.microsoft.com/office/powerpoint/2010/main" val="3278047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33</a:t>
            </a:fld>
            <a:endParaRPr lang="fi-FI"/>
          </a:p>
        </p:txBody>
      </p:sp>
    </p:spTree>
    <p:extLst>
      <p:ext uri="{BB962C8B-B14F-4D97-AF65-F5344CB8AC3E}">
        <p14:creationId xmlns:p14="http://schemas.microsoft.com/office/powerpoint/2010/main" val="2508025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34</a:t>
            </a:fld>
            <a:endParaRPr lang="fi-FI"/>
          </a:p>
        </p:txBody>
      </p:sp>
    </p:spTree>
    <p:extLst>
      <p:ext uri="{BB962C8B-B14F-4D97-AF65-F5344CB8AC3E}">
        <p14:creationId xmlns:p14="http://schemas.microsoft.com/office/powerpoint/2010/main" val="333562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3</a:t>
            </a:fld>
            <a:endParaRPr lang="fi-FI"/>
          </a:p>
        </p:txBody>
      </p:sp>
    </p:spTree>
    <p:extLst>
      <p:ext uri="{BB962C8B-B14F-4D97-AF65-F5344CB8AC3E}">
        <p14:creationId xmlns:p14="http://schemas.microsoft.com/office/powerpoint/2010/main" val="1216192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35</a:t>
            </a:fld>
            <a:endParaRPr lang="fi-FI"/>
          </a:p>
        </p:txBody>
      </p:sp>
    </p:spTree>
    <p:extLst>
      <p:ext uri="{BB962C8B-B14F-4D97-AF65-F5344CB8AC3E}">
        <p14:creationId xmlns:p14="http://schemas.microsoft.com/office/powerpoint/2010/main" val="3646325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9C0A07-B421-4192-A35B-BA46BC9290A9}" type="slidenum">
              <a:rPr lang="en-US"/>
              <a:t>37</a:t>
            </a:fld>
            <a:endParaRPr lang="en-US"/>
          </a:p>
        </p:txBody>
      </p:sp>
    </p:spTree>
    <p:extLst>
      <p:ext uri="{BB962C8B-B14F-4D97-AF65-F5344CB8AC3E}">
        <p14:creationId xmlns:p14="http://schemas.microsoft.com/office/powerpoint/2010/main" val="134501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4</a:t>
            </a:fld>
            <a:endParaRPr lang="fi-FI"/>
          </a:p>
        </p:txBody>
      </p:sp>
    </p:spTree>
    <p:extLst>
      <p:ext uri="{BB962C8B-B14F-4D97-AF65-F5344CB8AC3E}">
        <p14:creationId xmlns:p14="http://schemas.microsoft.com/office/powerpoint/2010/main" val="331943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5</a:t>
            </a:fld>
            <a:endParaRPr lang="fi-FI"/>
          </a:p>
        </p:txBody>
      </p:sp>
    </p:spTree>
    <p:extLst>
      <p:ext uri="{BB962C8B-B14F-4D97-AF65-F5344CB8AC3E}">
        <p14:creationId xmlns:p14="http://schemas.microsoft.com/office/powerpoint/2010/main" val="261676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6</a:t>
            </a:fld>
            <a:endParaRPr lang="fi-FI"/>
          </a:p>
        </p:txBody>
      </p:sp>
    </p:spTree>
    <p:extLst>
      <p:ext uri="{BB962C8B-B14F-4D97-AF65-F5344CB8AC3E}">
        <p14:creationId xmlns:p14="http://schemas.microsoft.com/office/powerpoint/2010/main" val="396068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7</a:t>
            </a:fld>
            <a:endParaRPr lang="fi-FI"/>
          </a:p>
        </p:txBody>
      </p:sp>
    </p:spTree>
    <p:extLst>
      <p:ext uri="{BB962C8B-B14F-4D97-AF65-F5344CB8AC3E}">
        <p14:creationId xmlns:p14="http://schemas.microsoft.com/office/powerpoint/2010/main" val="341634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8</a:t>
            </a:fld>
            <a:endParaRPr lang="fi-FI"/>
          </a:p>
        </p:txBody>
      </p:sp>
    </p:spTree>
    <p:extLst>
      <p:ext uri="{BB962C8B-B14F-4D97-AF65-F5344CB8AC3E}">
        <p14:creationId xmlns:p14="http://schemas.microsoft.com/office/powerpoint/2010/main" val="339187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9C0A07-B421-4192-A35B-BA46BC9290A9}" type="slidenum">
              <a:rPr lang="fi-FI" smtClean="0"/>
              <a:t>9</a:t>
            </a:fld>
            <a:endParaRPr lang="fi-FI"/>
          </a:p>
        </p:txBody>
      </p:sp>
    </p:spTree>
    <p:extLst>
      <p:ext uri="{BB962C8B-B14F-4D97-AF65-F5344CB8AC3E}">
        <p14:creationId xmlns:p14="http://schemas.microsoft.com/office/powerpoint/2010/main" val="178322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25.11.2022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25.11.2022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25.11.2022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ansi nainen ja lap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C4CAA-3762-0741-BEDF-669A8DD6C2E3}"/>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a:t>Click to edit Master title style</a:t>
            </a:r>
            <a:endParaRPr lang="fi-FI"/>
          </a:p>
        </p:txBody>
      </p:sp>
      <p:sp>
        <p:nvSpPr>
          <p:cNvPr id="35" name="Alaotsikko 2">
            <a:extLst>
              <a:ext uri="{FF2B5EF4-FFF2-40B4-BE49-F238E27FC236}">
                <a16:creationId xmlns:a16="http://schemas.microsoft.com/office/drawing/2014/main" id="{8C887873-4F87-2A43-AC08-A4485D93E2EE}"/>
              </a:ext>
            </a:extLst>
          </p:cNvPr>
          <p:cNvSpPr>
            <a:spLocks noGrp="1"/>
          </p:cNvSpPr>
          <p:nvPr>
            <p:ph type="subTitle" idx="1" hasCustomPrompt="1"/>
          </p:nvPr>
        </p:nvSpPr>
        <p:spPr>
          <a:xfrm>
            <a:off x="6517677" y="4415481"/>
            <a:ext cx="4836121" cy="1512620"/>
          </a:xfrm>
          <a:prstGeom prst="rect">
            <a:avLst/>
          </a:prstGeom>
        </p:spPr>
        <p:txBody>
          <a:bodyPr wrap="square"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78D99C3E-D1D3-1A4D-B31A-7795EBE4B103}"/>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9" name="Alatunnisteen paikkamerkki 2">
            <a:extLst>
              <a:ext uri="{FF2B5EF4-FFF2-40B4-BE49-F238E27FC236}">
                <a16:creationId xmlns:a16="http://schemas.microsoft.com/office/drawing/2014/main" id="{CCB7DB9F-C6CE-9D48-9DE8-D65830F9DA86}"/>
              </a:ext>
            </a:extLst>
          </p:cNvPr>
          <p:cNvSpPr>
            <a:spLocks noGrp="1"/>
          </p:cNvSpPr>
          <p:nvPr>
            <p:ph type="ftr" sz="quarter" idx="10"/>
          </p:nvPr>
        </p:nvSpPr>
        <p:spPr>
          <a:xfrm>
            <a:off x="8610598" y="6301946"/>
            <a:ext cx="2743201" cy="265002"/>
          </a:xfrm>
          <a:prstGeom prst="rect">
            <a:avLst/>
          </a:prstGeom>
        </p:spPr>
        <p:txBody>
          <a:bodyPr/>
          <a:lstStyle/>
          <a:p>
            <a:endParaRPr lang="fi-FI"/>
          </a:p>
        </p:txBody>
      </p:sp>
    </p:spTree>
    <p:extLst>
      <p:ext uri="{BB962C8B-B14F-4D97-AF65-F5344CB8AC3E}">
        <p14:creationId xmlns:p14="http://schemas.microsoft.com/office/powerpoint/2010/main" val="4195163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9141823" cy="1445241"/>
          </a:xfrm>
          <a:prstGeom prst="rect">
            <a:avLst/>
          </a:prstGeom>
        </p:spPr>
        <p:txBody>
          <a:bodyPr anchor="b"/>
          <a:lstStyle/>
          <a:p>
            <a:r>
              <a:rPr lang="en-GB"/>
              <a:t>Click to edit Master title style</a:t>
            </a:r>
            <a:endParaRPr lang="fi-FI"/>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18891"/>
          </a:xfrm>
          <a:prstGeom prst="rect">
            <a:avLst/>
          </a:prstGeom>
        </p:spPr>
        <p:txBody>
          <a:bodyPr/>
          <a:lstStyle>
            <a:lvl1pPr marL="457200" indent="-360000">
              <a:buFont typeface="+mj-lt"/>
              <a:buAutoNum type="arabicPeriod"/>
              <a:defRPr/>
            </a:lvl1pPr>
            <a:lvl2pPr marL="863100" indent="-288000">
              <a:buFont typeface="+mj-lt"/>
              <a:buAutoNum type="arabicPeriod"/>
              <a:defRPr/>
            </a:lvl2pPr>
            <a:lvl3pPr marL="1320300" indent="-252000">
              <a:buFont typeface="+mj-lt"/>
              <a:buAutoNum type="arabicPeriod"/>
              <a:defRPr/>
            </a:lvl3pPr>
            <a:lvl4pPr marL="1777500" indent="-216000">
              <a:buFont typeface="+mj-lt"/>
              <a:buAutoNum type="arabicPeriod"/>
              <a:defRPr/>
            </a:lvl4pPr>
            <a:lvl5pPr marL="2120400" indent="-180000">
              <a:buFont typeface="+mj-lt"/>
              <a:buAutoNum type="arabi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endParaRPr lang="fi-FI"/>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cxnSp>
        <p:nvCxnSpPr>
          <p:cNvPr id="9" name="Suora yhdysviiva 8">
            <a:extLst>
              <a:ext uri="{FF2B5EF4-FFF2-40B4-BE49-F238E27FC236}">
                <a16:creationId xmlns:a16="http://schemas.microsoft.com/office/drawing/2014/main" id="{D00A3EBD-9B84-8941-A4AC-234DEA51FA9C}"/>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ansi 01 nainen ja laps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6" name="Otsikko 1">
            <a:extLst>
              <a:ext uri="{FF2B5EF4-FFF2-40B4-BE49-F238E27FC236}">
                <a16:creationId xmlns:a16="http://schemas.microsoft.com/office/drawing/2014/main" id="{3CEEAE62-3569-B64E-9A2A-D9AACEAC986E}"/>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a:t>Click to edit Master title style</a:t>
            </a:r>
            <a:endParaRPr lang="fi-FI"/>
          </a:p>
        </p:txBody>
      </p:sp>
      <p:sp>
        <p:nvSpPr>
          <p:cNvPr id="17" name="Tekstin paikkamerkki 2">
            <a:extLst>
              <a:ext uri="{FF2B5EF4-FFF2-40B4-BE49-F238E27FC236}">
                <a16:creationId xmlns:a16="http://schemas.microsoft.com/office/drawing/2014/main" id="{A310C77D-9586-ED4D-B213-5F322B4B129B}"/>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2CB39477-FA92-1241-B9E6-C807F3A777CC}"/>
              </a:ext>
            </a:extLst>
          </p:cNvPr>
          <p:cNvPicPr>
            <a:picLocks noChangeAspect="1"/>
          </p:cNvPicPr>
          <p:nvPr userDrawn="1"/>
        </p:nvPicPr>
        <p:blipFill>
          <a:blip r:embed="rId4"/>
          <a:srcRect/>
          <a:stretch/>
        </p:blipFill>
        <p:spPr>
          <a:xfrm>
            <a:off x="10292431" y="457308"/>
            <a:ext cx="1428260" cy="532764"/>
          </a:xfrm>
          <a:prstGeom prst="rect">
            <a:avLst/>
          </a:prstGeom>
        </p:spPr>
      </p:pic>
      <p:cxnSp>
        <p:nvCxnSpPr>
          <p:cNvPr id="12" name="Suora yhdysviiva 11">
            <a:extLst>
              <a:ext uri="{FF2B5EF4-FFF2-40B4-BE49-F238E27FC236}">
                <a16:creationId xmlns:a16="http://schemas.microsoft.com/office/drawing/2014/main" id="{0F3BD7B6-6515-894C-8E95-0FB576929817}"/>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21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25.11.2022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25.11.2022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25.11.2022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25.11.2022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25.11.2022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25.11.2022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25.11.2022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25.11.2022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25.11.2022</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anu.ounaslehto@ras.fi"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mailto:mirva.karppinen@liminka.fi" TargetMode="External"/><Relationship Id="rId4" Type="http://schemas.openxmlformats.org/officeDocument/2006/relationships/hyperlink" Target="mailto:eeva.kallio@selanne.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23502B-95F4-4CD4-B91A-7E498C3996B6}"/>
              </a:ext>
            </a:extLst>
          </p:cNvPr>
          <p:cNvSpPr>
            <a:spLocks noGrp="1"/>
          </p:cNvSpPr>
          <p:nvPr>
            <p:ph type="ctrTitle"/>
          </p:nvPr>
        </p:nvSpPr>
        <p:spPr>
          <a:xfrm>
            <a:off x="5854000" y="455464"/>
            <a:ext cx="5944068" cy="3423160"/>
          </a:xfrm>
        </p:spPr>
        <p:txBody>
          <a:bodyPr/>
          <a:lstStyle/>
          <a:p>
            <a:r>
              <a:rPr lang="fi-FI" sz="4400" dirty="0">
                <a:latin typeface="Cambria"/>
                <a:ea typeface="Cambria"/>
                <a:cs typeface="Arial"/>
              </a:rPr>
              <a:t>Nepsykoordinaattorit</a:t>
            </a:r>
            <a:endParaRPr lang="en-US" dirty="0">
              <a:latin typeface="Cambria"/>
              <a:ea typeface="Cambria"/>
            </a:endParaRPr>
          </a:p>
        </p:txBody>
      </p:sp>
      <p:sp>
        <p:nvSpPr>
          <p:cNvPr id="3" name="Alaotsikko 2">
            <a:extLst>
              <a:ext uri="{FF2B5EF4-FFF2-40B4-BE49-F238E27FC236}">
                <a16:creationId xmlns:a16="http://schemas.microsoft.com/office/drawing/2014/main" id="{0D6A27FB-A549-487D-8134-91DCB98C7CD8}"/>
              </a:ext>
            </a:extLst>
          </p:cNvPr>
          <p:cNvSpPr>
            <a:spLocks noGrp="1"/>
          </p:cNvSpPr>
          <p:nvPr>
            <p:ph type="subTitle" idx="1"/>
          </p:nvPr>
        </p:nvSpPr>
        <p:spPr>
          <a:xfrm>
            <a:off x="6517677" y="4415481"/>
            <a:ext cx="4836121" cy="2091336"/>
          </a:xfrm>
        </p:spPr>
        <p:txBody>
          <a:bodyPr>
            <a:normAutofit/>
          </a:bodyPr>
          <a:lstStyle/>
          <a:p>
            <a:endParaRPr lang="fi-FI" sz="3200" dirty="0"/>
          </a:p>
          <a:p>
            <a:r>
              <a:rPr lang="fi-FI" sz="1600" dirty="0">
                <a:latin typeface="Cambria"/>
                <a:ea typeface="Cambria"/>
                <a:cs typeface="Arial"/>
              </a:rPr>
              <a:t>Anu Ounaslehto, Rannikkoseutu</a:t>
            </a:r>
          </a:p>
          <a:p>
            <a:r>
              <a:rPr lang="fi-FI" sz="1600" dirty="0">
                <a:latin typeface="Cambria"/>
                <a:ea typeface="Cambria"/>
                <a:cs typeface="Arial"/>
              </a:rPr>
              <a:t>Eeva Kallio, Oulun eteläinen</a:t>
            </a:r>
          </a:p>
          <a:p>
            <a:r>
              <a:rPr lang="fi-FI" sz="1600" dirty="0">
                <a:latin typeface="Cambria"/>
                <a:ea typeface="Cambria"/>
                <a:cs typeface="Arial"/>
              </a:rPr>
              <a:t>Mirva Karppinen, Lakeus</a:t>
            </a:r>
            <a:endParaRPr lang="fi-FI" sz="1600" dirty="0">
              <a:latin typeface="Cambria"/>
              <a:ea typeface="Cambria"/>
            </a:endParaRPr>
          </a:p>
        </p:txBody>
      </p:sp>
      <p:pic>
        <p:nvPicPr>
          <p:cNvPr id="4" name="Picture 4" descr="Pohjois-Pohjanmaan hyvinvointialue | Facebook">
            <a:extLst>
              <a:ext uri="{FF2B5EF4-FFF2-40B4-BE49-F238E27FC236}">
                <a16:creationId xmlns:a16="http://schemas.microsoft.com/office/drawing/2014/main" id="{5484C139-2D0A-4AE8-A825-893AD833A0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92" y="5886087"/>
            <a:ext cx="746626" cy="74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3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FECB7C6F-61DF-0EE9-084F-225AD2E0802E}"/>
              </a:ext>
            </a:extLst>
          </p:cNvPr>
          <p:cNvSpPr txBox="1"/>
          <p:nvPr/>
        </p:nvSpPr>
        <p:spPr>
          <a:xfrm>
            <a:off x="519289" y="491067"/>
            <a:ext cx="113980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0000"/>
                </a:solidFill>
                <a:latin typeface="Arial"/>
                <a:cs typeface="Segoe UI"/>
              </a:rPr>
              <a:t> </a:t>
            </a:r>
          </a:p>
          <a:p>
            <a:endParaRPr lang="en-US" sz="1600">
              <a:solidFill>
                <a:srgbClr val="FF0000"/>
              </a:solidFill>
              <a:latin typeface="Arial"/>
              <a:cs typeface="Segoe UI"/>
            </a:endParaRPr>
          </a:p>
          <a:p>
            <a:r>
              <a:rPr lang="en-US" sz="1600">
                <a:solidFill>
                  <a:srgbClr val="FF0000"/>
                </a:solidFill>
                <a:latin typeface="Arial"/>
                <a:cs typeface="Segoe UI"/>
              </a:rPr>
              <a:t> </a:t>
            </a:r>
          </a:p>
          <a:p>
            <a:endParaRPr lang="en-US" sz="1600">
              <a:latin typeface="Arial"/>
              <a:cs typeface="Arial"/>
            </a:endParaRPr>
          </a:p>
        </p:txBody>
      </p:sp>
      <p:pic>
        <p:nvPicPr>
          <p:cNvPr id="3" name="Kuva 2">
            <a:extLst>
              <a:ext uri="{FF2B5EF4-FFF2-40B4-BE49-F238E27FC236}">
                <a16:creationId xmlns:a16="http://schemas.microsoft.com/office/drawing/2014/main" id="{637F2BFE-6F03-4B1E-AF06-8306E9C1D9A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6472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B922324-7954-F3F4-AECA-9555D23B1EF5}"/>
              </a:ext>
            </a:extLst>
          </p:cNvPr>
          <p:cNvPicPr>
            <a:picLocks noGrp="1" noChangeAspect="1"/>
          </p:cNvPicPr>
          <p:nvPr>
            <p:ph idx="1"/>
          </p:nvPr>
        </p:nvPicPr>
        <p:blipFill>
          <a:blip r:embed="rId3"/>
          <a:stretch>
            <a:fillRect/>
          </a:stretch>
        </p:blipFill>
        <p:spPr>
          <a:xfrm>
            <a:off x="74644" y="134338"/>
            <a:ext cx="8207312" cy="2729333"/>
          </a:xfrm>
          <a:prstGeom prst="rect">
            <a:avLst/>
          </a:prstGeom>
        </p:spPr>
      </p:pic>
      <p:sp>
        <p:nvSpPr>
          <p:cNvPr id="4" name="TextBox 3">
            <a:extLst>
              <a:ext uri="{FF2B5EF4-FFF2-40B4-BE49-F238E27FC236}">
                <a16:creationId xmlns:a16="http://schemas.microsoft.com/office/drawing/2014/main" id="{D454A978-23FC-F476-BEC2-3BBEBAC22C95}"/>
              </a:ext>
            </a:extLst>
          </p:cNvPr>
          <p:cNvSpPr txBox="1"/>
          <p:nvPr/>
        </p:nvSpPr>
        <p:spPr>
          <a:xfrm>
            <a:off x="5883003" y="1910771"/>
            <a:ext cx="8956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64%</a:t>
            </a:r>
            <a:endParaRPr lang="en-US"/>
          </a:p>
        </p:txBody>
      </p:sp>
      <p:sp>
        <p:nvSpPr>
          <p:cNvPr id="6" name="TextBox 5">
            <a:extLst>
              <a:ext uri="{FF2B5EF4-FFF2-40B4-BE49-F238E27FC236}">
                <a16:creationId xmlns:a16="http://schemas.microsoft.com/office/drawing/2014/main" id="{0AB01568-10AE-A830-9348-51B2E7D75523}"/>
              </a:ext>
            </a:extLst>
          </p:cNvPr>
          <p:cNvSpPr txBox="1"/>
          <p:nvPr/>
        </p:nvSpPr>
        <p:spPr>
          <a:xfrm>
            <a:off x="5271448" y="1616956"/>
            <a:ext cx="8245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36%</a:t>
            </a:r>
            <a:endParaRPr lang="en-US"/>
          </a:p>
        </p:txBody>
      </p:sp>
      <p:pic>
        <p:nvPicPr>
          <p:cNvPr id="8" name="Picture 5">
            <a:extLst>
              <a:ext uri="{FF2B5EF4-FFF2-40B4-BE49-F238E27FC236}">
                <a16:creationId xmlns:a16="http://schemas.microsoft.com/office/drawing/2014/main" id="{12D3BE09-FA59-4C77-B2ED-ADBA1BFF0689}"/>
              </a:ext>
            </a:extLst>
          </p:cNvPr>
          <p:cNvPicPr>
            <a:picLocks noChangeAspect="1"/>
          </p:cNvPicPr>
          <p:nvPr/>
        </p:nvPicPr>
        <p:blipFill>
          <a:blip r:embed="rId4"/>
          <a:stretch>
            <a:fillRect/>
          </a:stretch>
        </p:blipFill>
        <p:spPr>
          <a:xfrm>
            <a:off x="74644" y="2939143"/>
            <a:ext cx="7426763" cy="3026405"/>
          </a:xfrm>
          <a:prstGeom prst="rect">
            <a:avLst/>
          </a:prstGeom>
        </p:spPr>
      </p:pic>
      <p:sp>
        <p:nvSpPr>
          <p:cNvPr id="9" name="Tekstiruutu 8">
            <a:extLst>
              <a:ext uri="{FF2B5EF4-FFF2-40B4-BE49-F238E27FC236}">
                <a16:creationId xmlns:a16="http://schemas.microsoft.com/office/drawing/2014/main" id="{5185EECE-0F31-4997-8C84-7EBFFEA8E8C1}"/>
              </a:ext>
            </a:extLst>
          </p:cNvPr>
          <p:cNvSpPr txBox="1"/>
          <p:nvPr/>
        </p:nvSpPr>
        <p:spPr>
          <a:xfrm>
            <a:off x="5910391" y="4083013"/>
            <a:ext cx="914400" cy="369332"/>
          </a:xfrm>
          <a:prstGeom prst="rect">
            <a:avLst/>
          </a:prstGeom>
          <a:noFill/>
        </p:spPr>
        <p:txBody>
          <a:bodyPr wrap="square" rtlCol="0">
            <a:spAutoFit/>
          </a:bodyPr>
          <a:lstStyle/>
          <a:p>
            <a:r>
              <a:rPr lang="fi-FI" dirty="0"/>
              <a:t>8%</a:t>
            </a:r>
          </a:p>
        </p:txBody>
      </p:sp>
      <p:sp>
        <p:nvSpPr>
          <p:cNvPr id="10" name="Tekstiruutu 9">
            <a:extLst>
              <a:ext uri="{FF2B5EF4-FFF2-40B4-BE49-F238E27FC236}">
                <a16:creationId xmlns:a16="http://schemas.microsoft.com/office/drawing/2014/main" id="{8E8D7235-3FC7-4A39-A389-3C55394A959A}"/>
              </a:ext>
            </a:extLst>
          </p:cNvPr>
          <p:cNvSpPr txBox="1"/>
          <p:nvPr/>
        </p:nvSpPr>
        <p:spPr>
          <a:xfrm>
            <a:off x="6311789" y="4136901"/>
            <a:ext cx="914400" cy="369332"/>
          </a:xfrm>
          <a:prstGeom prst="rect">
            <a:avLst/>
          </a:prstGeom>
          <a:noFill/>
        </p:spPr>
        <p:txBody>
          <a:bodyPr wrap="square" rtlCol="0">
            <a:spAutoFit/>
          </a:bodyPr>
          <a:lstStyle/>
          <a:p>
            <a:r>
              <a:rPr lang="fi-FI" dirty="0"/>
              <a:t>13%</a:t>
            </a:r>
          </a:p>
        </p:txBody>
      </p:sp>
      <p:sp>
        <p:nvSpPr>
          <p:cNvPr id="11" name="Tekstiruutu 10">
            <a:extLst>
              <a:ext uri="{FF2B5EF4-FFF2-40B4-BE49-F238E27FC236}">
                <a16:creationId xmlns:a16="http://schemas.microsoft.com/office/drawing/2014/main" id="{6F7907A0-A533-41BB-9DA5-0DDA07090356}"/>
              </a:ext>
            </a:extLst>
          </p:cNvPr>
          <p:cNvSpPr txBox="1"/>
          <p:nvPr/>
        </p:nvSpPr>
        <p:spPr>
          <a:xfrm>
            <a:off x="6458971" y="4982809"/>
            <a:ext cx="914399" cy="369332"/>
          </a:xfrm>
          <a:prstGeom prst="rect">
            <a:avLst/>
          </a:prstGeom>
          <a:noFill/>
        </p:spPr>
        <p:txBody>
          <a:bodyPr wrap="square" rtlCol="0">
            <a:spAutoFit/>
          </a:bodyPr>
          <a:lstStyle/>
          <a:p>
            <a:r>
              <a:rPr lang="fi-FI"/>
              <a:t>44%</a:t>
            </a:r>
          </a:p>
        </p:txBody>
      </p:sp>
      <p:sp>
        <p:nvSpPr>
          <p:cNvPr id="12" name="Tekstiruutu 11">
            <a:extLst>
              <a:ext uri="{FF2B5EF4-FFF2-40B4-BE49-F238E27FC236}">
                <a16:creationId xmlns:a16="http://schemas.microsoft.com/office/drawing/2014/main" id="{73CF1FE1-EDFB-45D0-A1FA-F473AE0948EE}"/>
              </a:ext>
            </a:extLst>
          </p:cNvPr>
          <p:cNvSpPr txBox="1"/>
          <p:nvPr/>
        </p:nvSpPr>
        <p:spPr>
          <a:xfrm>
            <a:off x="5544571" y="4738735"/>
            <a:ext cx="914400" cy="369332"/>
          </a:xfrm>
          <a:prstGeom prst="rect">
            <a:avLst/>
          </a:prstGeom>
          <a:noFill/>
        </p:spPr>
        <p:txBody>
          <a:bodyPr wrap="square" rtlCol="0">
            <a:spAutoFit/>
          </a:bodyPr>
          <a:lstStyle/>
          <a:p>
            <a:r>
              <a:rPr lang="fi-FI"/>
              <a:t>33%</a:t>
            </a:r>
          </a:p>
        </p:txBody>
      </p:sp>
      <p:sp>
        <p:nvSpPr>
          <p:cNvPr id="13" name="Tekstiruutu 12">
            <a:extLst>
              <a:ext uri="{FF2B5EF4-FFF2-40B4-BE49-F238E27FC236}">
                <a16:creationId xmlns:a16="http://schemas.microsoft.com/office/drawing/2014/main" id="{850DAC84-C56D-4AD8-8EB9-570D0011F26C}"/>
              </a:ext>
            </a:extLst>
          </p:cNvPr>
          <p:cNvSpPr txBox="1"/>
          <p:nvPr/>
        </p:nvSpPr>
        <p:spPr>
          <a:xfrm>
            <a:off x="5686236" y="5596769"/>
            <a:ext cx="914400" cy="369332"/>
          </a:xfrm>
          <a:prstGeom prst="rect">
            <a:avLst/>
          </a:prstGeom>
          <a:noFill/>
        </p:spPr>
        <p:txBody>
          <a:bodyPr wrap="square" rtlCol="0">
            <a:spAutoFit/>
          </a:bodyPr>
          <a:lstStyle/>
          <a:p>
            <a:r>
              <a:rPr lang="fi-FI"/>
              <a:t>1%</a:t>
            </a:r>
          </a:p>
        </p:txBody>
      </p:sp>
    </p:spTree>
    <p:extLst>
      <p:ext uri="{BB962C8B-B14F-4D97-AF65-F5344CB8AC3E}">
        <p14:creationId xmlns:p14="http://schemas.microsoft.com/office/powerpoint/2010/main" val="302647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5812FC-68CB-416B-891E-AB2C415D00B6}"/>
              </a:ext>
            </a:extLst>
          </p:cNvPr>
          <p:cNvSpPr>
            <a:spLocks noGrp="1"/>
          </p:cNvSpPr>
          <p:nvPr>
            <p:ph type="title"/>
          </p:nvPr>
        </p:nvSpPr>
        <p:spPr>
          <a:xfrm>
            <a:off x="287694" y="18255"/>
            <a:ext cx="10515600" cy="1325563"/>
          </a:xfrm>
        </p:spPr>
        <p:txBody>
          <a:bodyPr>
            <a:normAutofit/>
          </a:bodyPr>
          <a:lstStyle/>
          <a:p>
            <a:r>
              <a:rPr lang="fi-FI" sz="2400" i="1" u="sng"/>
              <a:t>Avoimia vastauksia diagnosoinnista</a:t>
            </a:r>
          </a:p>
        </p:txBody>
      </p:sp>
      <p:sp>
        <p:nvSpPr>
          <p:cNvPr id="3" name="Sisällön paikkamerkki 2">
            <a:extLst>
              <a:ext uri="{FF2B5EF4-FFF2-40B4-BE49-F238E27FC236}">
                <a16:creationId xmlns:a16="http://schemas.microsoft.com/office/drawing/2014/main" id="{C7DFF1EB-913F-4AF3-AC0F-468BA291B2CE}"/>
              </a:ext>
            </a:extLst>
          </p:cNvPr>
          <p:cNvSpPr>
            <a:spLocks noGrp="1"/>
          </p:cNvSpPr>
          <p:nvPr>
            <p:ph sz="half" idx="1"/>
          </p:nvPr>
        </p:nvSpPr>
        <p:spPr>
          <a:xfrm>
            <a:off x="183502" y="1147092"/>
            <a:ext cx="5181600" cy="4351338"/>
          </a:xfrm>
        </p:spPr>
        <p:txBody>
          <a:bodyPr vert="horz" lIns="91440" tIns="45720" rIns="91440" bIns="45720" rtlCol="0" anchor="t">
            <a:noAutofit/>
          </a:bodyPr>
          <a:lstStyle/>
          <a:p>
            <a:pPr marL="0" lvl="0" indent="0">
              <a:lnSpc>
                <a:spcPct val="100000"/>
              </a:lnSpc>
              <a:spcBef>
                <a:spcPts val="0"/>
              </a:spcBef>
              <a:buNone/>
              <a:defRPr/>
            </a:pPr>
            <a:r>
              <a:rPr lang="fi-FI" sz="1200" i="1" dirty="0">
                <a:solidFill>
                  <a:srgbClr val="FF0000"/>
                </a:solidFill>
              </a:rPr>
              <a:t>”loppuvuoden lapsi ja vielä poika”… mitä sillä on väliä, jos apua ja vinkkejä tarvitaan. Ja miksi pitäisi odottaa jotakin tiettyä kehittymistä, jos monessa muussa osa-alueessa on selvästi havaittavissa viivästymää tai lapsen arkea hankaloittavaa asiaa.</a:t>
            </a:r>
            <a:endParaRPr lang="fi-FI" sz="1200" i="1" dirty="0">
              <a:solidFill>
                <a:srgbClr val="FF0000"/>
              </a:solidFill>
              <a:cs typeface="Calibri"/>
            </a:endParaRPr>
          </a:p>
          <a:p>
            <a:pPr marL="0" lvl="0" indent="0">
              <a:lnSpc>
                <a:spcPct val="100000"/>
              </a:lnSpc>
              <a:spcBef>
                <a:spcPts val="0"/>
              </a:spcBef>
              <a:buNone/>
              <a:defRPr/>
            </a:pPr>
            <a:r>
              <a:rPr lang="fi-FI" sz="1200" i="1" dirty="0">
                <a:solidFill>
                  <a:srgbClr val="FF0000"/>
                </a:solidFill>
              </a:rPr>
              <a:t>Ainut asia mikä diagnoosin saamista vei eteenpäin oli se että lapsella sama opettaja 1lk-4lk, joka oppi tuntemaan vuosien aikana lapsen ja tietää mikä asia olisi pitänyt kehittyä/oppia vuosien saatossa jos se olisi mahd.”</a:t>
            </a:r>
            <a:endParaRPr lang="fi-FI" sz="1200" i="1" dirty="0">
              <a:solidFill>
                <a:srgbClr val="FF0000"/>
              </a:solidFill>
              <a:cs typeface="Calibri"/>
            </a:endParaRPr>
          </a:p>
          <a:p>
            <a:pPr marL="0" lvl="0" indent="0">
              <a:lnSpc>
                <a:spcPct val="100000"/>
              </a:lnSpc>
              <a:spcBef>
                <a:spcPts val="0"/>
              </a:spcBef>
              <a:buNone/>
              <a:defRPr/>
            </a:pPr>
            <a:endParaRPr lang="fi-FI" sz="1200" i="1" dirty="0">
              <a:cs typeface="Calibri"/>
            </a:endParaRPr>
          </a:p>
          <a:p>
            <a:pPr marL="0" lvl="0" indent="0">
              <a:lnSpc>
                <a:spcPct val="100000"/>
              </a:lnSpc>
              <a:spcBef>
                <a:spcPts val="0"/>
              </a:spcBef>
              <a:buNone/>
              <a:defRPr/>
            </a:pPr>
            <a:endParaRPr lang="fi-FI" sz="1200" i="1" dirty="0">
              <a:cs typeface="Calibri"/>
            </a:endParaRPr>
          </a:p>
          <a:p>
            <a:pPr marL="171450" indent="-171450">
              <a:lnSpc>
                <a:spcPct val="100000"/>
              </a:lnSpc>
              <a:spcBef>
                <a:spcPts val="0"/>
              </a:spcBef>
              <a:buFontTx/>
              <a:buChar char="-"/>
              <a:defRPr/>
            </a:pPr>
            <a:endParaRPr lang="fi-FI" sz="1200" i="1" dirty="0">
              <a:solidFill>
                <a:schemeClr val="accent6">
                  <a:lumMod val="75000"/>
                </a:schemeClr>
              </a:solidFill>
              <a:cs typeface="Calibri"/>
            </a:endParaRPr>
          </a:p>
          <a:p>
            <a:pPr marL="0" indent="0">
              <a:lnSpc>
                <a:spcPct val="100000"/>
              </a:lnSpc>
              <a:spcBef>
                <a:spcPts val="0"/>
              </a:spcBef>
              <a:buNone/>
              <a:defRPr/>
            </a:pPr>
            <a:r>
              <a:rPr lang="fi-FI" sz="1200" i="1" dirty="0">
                <a:solidFill>
                  <a:schemeClr val="accent6">
                    <a:lumMod val="75000"/>
                  </a:schemeClr>
                </a:solidFill>
              </a:rPr>
              <a:t>”Yksikään taho ei tunnu kantavan viimeistä vastuuta nepsy-lasten ongelmista kouluympäristössä. Koulu hakee ensisijaisesti syytä haasteille kotioloista ilman minkäänlaista faktaa. Se aiheuttaa valitettavasti luottamuspulaa koulun ja kodin välillä. vaikka kuinka yrittäisi vanhempana ymmärtää systeemiä ja byrokratiaa asian taustalla ja sitä tosiasiaa, että joskus se syy valitettavasti myös on todellinen. Ja kun pitkän ja piinaavan prosessin jälkeen koti olojen todetaan olevan kunnossa, painostetaan vanhempia painostamaan terveydenhuoltoa diagnoosin saamiseksi, joka on ilmeisesti ainoa keino saada resursseja lapsen tukemiseksi, vaikka lain mukaan näin ei tulisi olla.”</a:t>
            </a:r>
            <a:endParaRPr lang="fi-FI" sz="1200" i="1" dirty="0">
              <a:solidFill>
                <a:schemeClr val="accent6">
                  <a:lumMod val="75000"/>
                </a:schemeClr>
              </a:solidFill>
              <a:cs typeface="Calibri"/>
            </a:endParaRPr>
          </a:p>
          <a:p>
            <a:pPr marL="0" indent="0">
              <a:lnSpc>
                <a:spcPct val="100000"/>
              </a:lnSpc>
              <a:spcBef>
                <a:spcPts val="0"/>
              </a:spcBef>
              <a:buNone/>
              <a:defRPr/>
            </a:pPr>
            <a:endParaRPr lang="fi-FI" sz="1200" i="1" dirty="0">
              <a:cs typeface="Calibri"/>
            </a:endParaRPr>
          </a:p>
          <a:p>
            <a:pPr marL="0" indent="0">
              <a:lnSpc>
                <a:spcPct val="100000"/>
              </a:lnSpc>
              <a:spcBef>
                <a:spcPts val="0"/>
              </a:spcBef>
              <a:buNone/>
              <a:defRPr/>
            </a:pPr>
            <a:endParaRPr lang="fi-FI" sz="1200" i="1" dirty="0">
              <a:cs typeface="Calibri"/>
            </a:endParaRPr>
          </a:p>
          <a:p>
            <a:pPr marL="0" indent="0">
              <a:lnSpc>
                <a:spcPct val="100000"/>
              </a:lnSpc>
              <a:spcBef>
                <a:spcPts val="0"/>
              </a:spcBef>
              <a:buNone/>
              <a:defRPr/>
            </a:pPr>
            <a:r>
              <a:rPr lang="fi-FI" sz="1200" i="1" dirty="0">
                <a:solidFill>
                  <a:srgbClr val="FF0000"/>
                </a:solidFill>
              </a:rPr>
              <a:t>”Tuki saatiin, mutta diagnosointi kesti yli 4 vuotta ja ehti tuhota lapsen itsetunnon, kaverisuhteet.”</a:t>
            </a:r>
            <a:endParaRPr lang="fi-FI" sz="1200" i="1" dirty="0">
              <a:solidFill>
                <a:srgbClr val="FF0000"/>
              </a:solidFill>
              <a:cs typeface="Calibri"/>
            </a:endParaRPr>
          </a:p>
          <a:p>
            <a:endParaRPr lang="fi-FI" sz="1200" dirty="0"/>
          </a:p>
          <a:p>
            <a:endParaRPr lang="fi-FI" sz="1200" dirty="0"/>
          </a:p>
          <a:p>
            <a:endParaRPr lang="fi-FI" sz="1200" dirty="0"/>
          </a:p>
          <a:p>
            <a:endParaRPr lang="fi-FI" sz="1200" dirty="0"/>
          </a:p>
          <a:p>
            <a:endParaRPr lang="fi-FI" sz="1200" dirty="0"/>
          </a:p>
          <a:p>
            <a:endParaRPr lang="fi-FI" sz="1200" dirty="0">
              <a:latin typeface="Segoe UI" panose="020B0502040204020203" pitchFamily="34" charset="0"/>
              <a:ea typeface="Times New Roman" panose="02020603050405020304" pitchFamily="18" charset="0"/>
            </a:endParaRPr>
          </a:p>
          <a:p>
            <a:pPr marL="171450" lvl="0" indent="-171450">
              <a:lnSpc>
                <a:spcPct val="100000"/>
              </a:lnSpc>
              <a:spcBef>
                <a:spcPts val="0"/>
              </a:spcBef>
              <a:buFontTx/>
              <a:buChar char="-"/>
              <a:defRPr/>
            </a:pPr>
            <a:endParaRPr lang="fi-FI" sz="1200" dirty="0">
              <a:solidFill>
                <a:prstClr val="black"/>
              </a:solidFill>
            </a:endParaRPr>
          </a:p>
          <a:p>
            <a:endParaRPr lang="fi-FI" dirty="0"/>
          </a:p>
        </p:txBody>
      </p:sp>
      <p:sp>
        <p:nvSpPr>
          <p:cNvPr id="4" name="Sisällön paikkamerkki 3">
            <a:extLst>
              <a:ext uri="{FF2B5EF4-FFF2-40B4-BE49-F238E27FC236}">
                <a16:creationId xmlns:a16="http://schemas.microsoft.com/office/drawing/2014/main" id="{B5CA9899-2C2A-4CA4-B051-C7EABF49252F}"/>
              </a:ext>
            </a:extLst>
          </p:cNvPr>
          <p:cNvSpPr>
            <a:spLocks noGrp="1"/>
          </p:cNvSpPr>
          <p:nvPr>
            <p:ph sz="half" idx="2"/>
          </p:nvPr>
        </p:nvSpPr>
        <p:spPr>
          <a:xfrm>
            <a:off x="5116508" y="5175968"/>
            <a:ext cx="5181600" cy="4351338"/>
          </a:xfrm>
        </p:spPr>
        <p:txBody>
          <a:bodyPr vert="horz" lIns="91440" tIns="45720" rIns="91440" bIns="45720" rtlCol="0" anchor="t">
            <a:normAutofit/>
          </a:bodyPr>
          <a:lstStyle/>
          <a:p>
            <a:pPr marL="0" lvl="0" indent="0">
              <a:buNone/>
            </a:pPr>
            <a:endParaRPr lang="fi-FI" sz="900" i="1">
              <a:solidFill>
                <a:prstClr val="black"/>
              </a:solidFill>
            </a:endParaRPr>
          </a:p>
          <a:p>
            <a:pPr marL="0" lvl="0" indent="0">
              <a:buNone/>
            </a:pPr>
            <a:r>
              <a:rPr lang="fi-FI" sz="1200" i="1">
                <a:solidFill>
                  <a:schemeClr val="accent1"/>
                </a:solidFill>
              </a:rPr>
              <a:t>”Meillä on useammalla lapsella diagnoosi ja se ensinnäkään että niitä on alettu edes tutkimaan on ollut valtavan taistelun takana, mikä tuntuu kohtuuttomalle ottaen huomioon näiden perinnöllisyystekijät. Lisäksi tuntuu että kaikki kelan valmennukset yms. vaatisivat sitä että vanhemmat ovat pois töistä, mikä olisi varmaan ihan ok jos olisi yksi lapsi mutta kun on useampia niin se on täysin mahdotonta.”</a:t>
            </a:r>
            <a:endParaRPr lang="fi-FI" sz="1200" i="1">
              <a:solidFill>
                <a:schemeClr val="accent1"/>
              </a:solidFill>
              <a:cs typeface="Calibri"/>
            </a:endParaRPr>
          </a:p>
          <a:p>
            <a:endParaRPr lang="fi-FI"/>
          </a:p>
        </p:txBody>
      </p:sp>
      <p:sp>
        <p:nvSpPr>
          <p:cNvPr id="6" name="Tekstiruutu 5">
            <a:extLst>
              <a:ext uri="{FF2B5EF4-FFF2-40B4-BE49-F238E27FC236}">
                <a16:creationId xmlns:a16="http://schemas.microsoft.com/office/drawing/2014/main" id="{14C9ABCB-C480-441A-B021-9ED01F2C8087}"/>
              </a:ext>
            </a:extLst>
          </p:cNvPr>
          <p:cNvSpPr txBox="1"/>
          <p:nvPr/>
        </p:nvSpPr>
        <p:spPr>
          <a:xfrm>
            <a:off x="7706164" y="366614"/>
            <a:ext cx="4189445" cy="1015663"/>
          </a:xfrm>
          <a:prstGeom prst="rect">
            <a:avLst/>
          </a:prstGeom>
          <a:noFill/>
        </p:spPr>
        <p:txBody>
          <a:bodyPr wrap="square" rtlCol="0">
            <a:spAutoFit/>
          </a:bodyPr>
          <a:lstStyle/>
          <a:p>
            <a:pPr lvl="0"/>
            <a:r>
              <a:rPr lang="fi-FI" sz="1200" i="1">
                <a:solidFill>
                  <a:prstClr val="black"/>
                </a:solidFill>
              </a:rPr>
              <a:t>”Aina seuraava taho jututtaa poikaa ja ilmoittaa, että seuraava taho päättää onko testeille tarvetta. En tiedä mistä tämä pompottelu johtuu, mutta ei ainakaan ole tilanne parantunut tämän vuoden aikana. Tukeahan ei saa ennen kuin testit on tehty ja mahdollinen diagnoosi saatu.”</a:t>
            </a:r>
          </a:p>
        </p:txBody>
      </p:sp>
      <p:sp>
        <p:nvSpPr>
          <p:cNvPr id="7" name="Tekstiruutu 6">
            <a:extLst>
              <a:ext uri="{FF2B5EF4-FFF2-40B4-BE49-F238E27FC236}">
                <a16:creationId xmlns:a16="http://schemas.microsoft.com/office/drawing/2014/main" id="{9432F7EA-7430-413D-89B4-EB9F1500EC0D}"/>
              </a:ext>
            </a:extLst>
          </p:cNvPr>
          <p:cNvSpPr txBox="1"/>
          <p:nvPr/>
        </p:nvSpPr>
        <p:spPr>
          <a:xfrm>
            <a:off x="8027308" y="1718127"/>
            <a:ext cx="3246119" cy="3416320"/>
          </a:xfrm>
          <a:prstGeom prst="rect">
            <a:avLst/>
          </a:prstGeom>
          <a:noFill/>
        </p:spPr>
        <p:txBody>
          <a:bodyPr wrap="square" lIns="91440" tIns="45720" rIns="91440" bIns="45720" rtlCol="0" anchor="t">
            <a:spAutoFit/>
          </a:bodyPr>
          <a:lstStyle/>
          <a:p>
            <a:pPr lvl="0">
              <a:lnSpc>
                <a:spcPct val="90000"/>
              </a:lnSpc>
              <a:spcBef>
                <a:spcPts val="1000"/>
              </a:spcBef>
            </a:pPr>
            <a:r>
              <a:rPr lang="fi-FI" sz="1200" i="1" dirty="0">
                <a:solidFill>
                  <a:srgbClr val="FF0000"/>
                </a:solidFill>
              </a:rPr>
              <a:t>”Diagnoosin saaminen on epäselvä, pitkä ja työläs prosessi. Tukipalvelut hajanaisia, ruuhkaisia ja kukaan ei koordinoi kokonaisuutta tai pidä huolta perheestä. Saa vanhempana olla taistelussa potilasvahinkoilmoitusten avulla, että hoitoa saa. Oireiden täytyy pahentua todella paljon, ennen kuin joku muukin huolestuu. Lastensuojeluilmoitus on ainoa keino saada palveluja, mutta samalla kuntoutus, mt., ja muu terveydenhuolto sakkaa. Ihan levällään koko homma ja saa olla korkeakoulutettu ja sinnikäs vanhempi että asiat jotenkin etenee. Samalla pitää itse pitää sellaista himmeliä kasassa - koulun kanssa yhteistyö ja tukiopetus, toimintaterapia, lastenlääkäri, sosiaalityö, mielenterveyspalvelut yms. Ihan täyspäiväistä koordinointia aikataulujen, yhteydenpitojen, päätösten ja jonotusten suhteen. Voisiko olla joku manageri vai koordinoimaan perheen </a:t>
            </a:r>
            <a:r>
              <a:rPr lang="fi-FI" sz="1200" i="1" dirty="0" err="1">
                <a:solidFill>
                  <a:srgbClr val="FF0000"/>
                </a:solidFill>
              </a:rPr>
              <a:t>casea</a:t>
            </a:r>
            <a:r>
              <a:rPr lang="fi-FI" sz="1200" i="1" dirty="0">
                <a:solidFill>
                  <a:srgbClr val="FF0000"/>
                </a:solidFill>
              </a:rPr>
              <a:t> eri tahojen kanssa?”</a:t>
            </a:r>
          </a:p>
        </p:txBody>
      </p:sp>
      <p:sp>
        <p:nvSpPr>
          <p:cNvPr id="8" name="Tekstiruutu 7">
            <a:extLst>
              <a:ext uri="{FF2B5EF4-FFF2-40B4-BE49-F238E27FC236}">
                <a16:creationId xmlns:a16="http://schemas.microsoft.com/office/drawing/2014/main" id="{73FFE06F-0E2D-4C91-8A3D-BEF31ADF10F1}"/>
              </a:ext>
            </a:extLst>
          </p:cNvPr>
          <p:cNvSpPr txBox="1"/>
          <p:nvPr/>
        </p:nvSpPr>
        <p:spPr>
          <a:xfrm>
            <a:off x="5545494" y="1147092"/>
            <a:ext cx="1819469" cy="2800767"/>
          </a:xfrm>
          <a:prstGeom prst="rect">
            <a:avLst/>
          </a:prstGeom>
          <a:noFill/>
        </p:spPr>
        <p:txBody>
          <a:bodyPr wrap="square" rtlCol="0">
            <a:spAutoFit/>
          </a:bodyPr>
          <a:lstStyle/>
          <a:p>
            <a:pPr lvl="0">
              <a:defRPr/>
            </a:pPr>
            <a:r>
              <a:rPr lang="fi-FI" sz="1100" i="1" dirty="0">
                <a:solidFill>
                  <a:srgbClr val="FF0000"/>
                </a:solidFill>
              </a:rPr>
              <a:t>”Lapsi meni niin huonoon kuntoon, että apua oli pakko alkaa saamaan. Apua kysyttiin aktiivisesti aikaisemmin, mutta avunsaanti tökkäsi toistuvasti yhteen tahoon/vastaanottavaan henkilöön. Huono vointi -&gt; itsetuhoisuus-&gt; erikoissairaanhoito-&gt; tutkimus jaksolle sairaalaan ja sen jälkeen on ollut helpompi elää kolmen diagnoosin sekä tukien kanssa.”</a:t>
            </a:r>
          </a:p>
        </p:txBody>
      </p:sp>
    </p:spTree>
    <p:extLst>
      <p:ext uri="{BB962C8B-B14F-4D97-AF65-F5344CB8AC3E}">
        <p14:creationId xmlns:p14="http://schemas.microsoft.com/office/powerpoint/2010/main" val="124204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E1C1894B-C81A-6096-F3A6-E0B2A6E91EB0}"/>
              </a:ext>
            </a:extLst>
          </p:cNvPr>
          <p:cNvPicPr>
            <a:picLocks noChangeAspect="1"/>
          </p:cNvPicPr>
          <p:nvPr/>
        </p:nvPicPr>
        <p:blipFill>
          <a:blip r:embed="rId3"/>
          <a:stretch>
            <a:fillRect/>
          </a:stretch>
        </p:blipFill>
        <p:spPr>
          <a:xfrm>
            <a:off x="300574" y="865440"/>
            <a:ext cx="3052360" cy="5105990"/>
          </a:xfrm>
          <a:prstGeom prst="rect">
            <a:avLst/>
          </a:prstGeom>
        </p:spPr>
      </p:pic>
      <p:pic>
        <p:nvPicPr>
          <p:cNvPr id="7" name="Picture 7">
            <a:extLst>
              <a:ext uri="{FF2B5EF4-FFF2-40B4-BE49-F238E27FC236}">
                <a16:creationId xmlns:a16="http://schemas.microsoft.com/office/drawing/2014/main" id="{6D946F71-1435-651D-CED2-8B2779DDB0A2}"/>
              </a:ext>
            </a:extLst>
          </p:cNvPr>
          <p:cNvPicPr>
            <a:picLocks noChangeAspect="1"/>
          </p:cNvPicPr>
          <p:nvPr/>
        </p:nvPicPr>
        <p:blipFill>
          <a:blip r:embed="rId4"/>
          <a:stretch>
            <a:fillRect/>
          </a:stretch>
        </p:blipFill>
        <p:spPr>
          <a:xfrm>
            <a:off x="300574" y="306623"/>
            <a:ext cx="8403004" cy="558817"/>
          </a:xfrm>
          <a:prstGeom prst="rect">
            <a:avLst/>
          </a:prstGeom>
        </p:spPr>
      </p:pic>
      <p:pic>
        <p:nvPicPr>
          <p:cNvPr id="2" name="Picture 2">
            <a:extLst>
              <a:ext uri="{FF2B5EF4-FFF2-40B4-BE49-F238E27FC236}">
                <a16:creationId xmlns:a16="http://schemas.microsoft.com/office/drawing/2014/main" id="{3C31B845-456E-2B3A-B9A5-F8D42C1FFF12}"/>
              </a:ext>
            </a:extLst>
          </p:cNvPr>
          <p:cNvPicPr>
            <a:picLocks noChangeAspect="1"/>
          </p:cNvPicPr>
          <p:nvPr/>
        </p:nvPicPr>
        <p:blipFill>
          <a:blip r:embed="rId5"/>
          <a:stretch>
            <a:fillRect/>
          </a:stretch>
        </p:blipFill>
        <p:spPr>
          <a:xfrm>
            <a:off x="5561234" y="2837245"/>
            <a:ext cx="4392275" cy="3134185"/>
          </a:xfrm>
          <a:prstGeom prst="rect">
            <a:avLst/>
          </a:prstGeom>
        </p:spPr>
      </p:pic>
    </p:spTree>
    <p:extLst>
      <p:ext uri="{BB962C8B-B14F-4D97-AF65-F5344CB8AC3E}">
        <p14:creationId xmlns:p14="http://schemas.microsoft.com/office/powerpoint/2010/main" val="83234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474F88-A02F-4E97-9DC3-612BC9121C25}"/>
              </a:ext>
            </a:extLst>
          </p:cNvPr>
          <p:cNvSpPr>
            <a:spLocks noGrp="1"/>
          </p:cNvSpPr>
          <p:nvPr>
            <p:ph type="title"/>
          </p:nvPr>
        </p:nvSpPr>
        <p:spPr>
          <a:xfrm>
            <a:off x="241041" y="111721"/>
            <a:ext cx="10108474" cy="793115"/>
          </a:xfrm>
        </p:spPr>
        <p:txBody>
          <a:bodyPr>
            <a:normAutofit/>
          </a:bodyPr>
          <a:lstStyle/>
          <a:p>
            <a:r>
              <a:rPr lang="fi-FI" sz="2400" i="1" u="sng" dirty="0"/>
              <a:t>”Jos et ole saanut mistään tukea, mistä arvelet sen johtuvan?”</a:t>
            </a:r>
          </a:p>
        </p:txBody>
      </p:sp>
      <p:sp>
        <p:nvSpPr>
          <p:cNvPr id="3" name="Sisällön paikkamerkki 2">
            <a:extLst>
              <a:ext uri="{FF2B5EF4-FFF2-40B4-BE49-F238E27FC236}">
                <a16:creationId xmlns:a16="http://schemas.microsoft.com/office/drawing/2014/main" id="{F948A621-C15E-4E29-B13F-F461DDDFF4C0}"/>
              </a:ext>
            </a:extLst>
          </p:cNvPr>
          <p:cNvSpPr>
            <a:spLocks noGrp="1"/>
          </p:cNvSpPr>
          <p:nvPr>
            <p:ph idx="1"/>
          </p:nvPr>
        </p:nvSpPr>
        <p:spPr>
          <a:xfrm>
            <a:off x="1642185" y="1068965"/>
            <a:ext cx="5152053" cy="2032159"/>
          </a:xfrm>
        </p:spPr>
        <p:txBody>
          <a:bodyPr/>
          <a:lstStyle/>
          <a:p>
            <a:endParaRPr lang="fi-FI" sz="1200" dirty="0">
              <a:solidFill>
                <a:prstClr val="black"/>
              </a:solidFill>
            </a:endParaRPr>
          </a:p>
          <a:p>
            <a:endParaRPr lang="fi-FI" sz="1200" dirty="0">
              <a:latin typeface="Segoe UI" panose="020B0502040204020203" pitchFamily="34" charset="0"/>
              <a:ea typeface="Times New Roman" panose="02020603050405020304" pitchFamily="18" charset="0"/>
            </a:endParaRPr>
          </a:p>
          <a:p>
            <a:endParaRPr lang="fi-FI" sz="1200" dirty="0"/>
          </a:p>
          <a:p>
            <a:endParaRPr lang="fi-FI" dirty="0"/>
          </a:p>
        </p:txBody>
      </p:sp>
      <p:sp>
        <p:nvSpPr>
          <p:cNvPr id="4" name="Tekstiruutu 3">
            <a:extLst>
              <a:ext uri="{FF2B5EF4-FFF2-40B4-BE49-F238E27FC236}">
                <a16:creationId xmlns:a16="http://schemas.microsoft.com/office/drawing/2014/main" id="{9FD13804-39BB-4018-8480-FFDDFB4F163D}"/>
              </a:ext>
            </a:extLst>
          </p:cNvPr>
          <p:cNvSpPr txBox="1"/>
          <p:nvPr/>
        </p:nvSpPr>
        <p:spPr>
          <a:xfrm>
            <a:off x="382553" y="3117245"/>
            <a:ext cx="2519265" cy="2419124"/>
          </a:xfrm>
          <a:prstGeom prst="rect">
            <a:avLst/>
          </a:prstGeom>
          <a:noFill/>
        </p:spPr>
        <p:txBody>
          <a:bodyPr wrap="square" rtlCol="0">
            <a:spAutoFit/>
          </a:bodyPr>
          <a:lstStyle/>
          <a:p>
            <a:pPr lvl="0">
              <a:lnSpc>
                <a:spcPct val="90000"/>
              </a:lnSpc>
              <a:spcBef>
                <a:spcPts val="1000"/>
              </a:spcBef>
            </a:pPr>
            <a:r>
              <a:rPr lang="fi-FI" sz="1400" i="1" dirty="0">
                <a:solidFill>
                  <a:schemeClr val="tx2">
                    <a:lumMod val="50000"/>
                  </a:schemeClr>
                </a:solidFill>
                <a:latin typeface="Segoe UI" panose="020B0502040204020203" pitchFamily="34" charset="0"/>
                <a:ea typeface="Times New Roman" panose="02020603050405020304" pitchFamily="18" charset="0"/>
              </a:rPr>
              <a:t>”Tukea on äärimmäisen vaikea saada, vaikka olisi diagnoositkin! Kukaan ei ota koppia, perhettä vaan komennetaan hakemaan apua "muualta", eikä kukaan osaa edes neuvoa mistä... mahtavien </a:t>
            </a:r>
            <a:r>
              <a:rPr lang="fi-FI" sz="1400" i="1" dirty="0" err="1">
                <a:solidFill>
                  <a:schemeClr val="tx2">
                    <a:lumMod val="50000"/>
                  </a:schemeClr>
                </a:solidFill>
                <a:latin typeface="Segoe UI" panose="020B0502040204020203" pitchFamily="34" charset="0"/>
                <a:ea typeface="Times New Roman" panose="02020603050405020304" pitchFamily="18" charset="0"/>
              </a:rPr>
              <a:t>nepsyjen</a:t>
            </a:r>
            <a:r>
              <a:rPr lang="fi-FI" sz="1400" i="1" dirty="0">
                <a:solidFill>
                  <a:schemeClr val="tx2">
                    <a:lumMod val="50000"/>
                  </a:schemeClr>
                </a:solidFill>
                <a:latin typeface="Segoe UI" panose="020B0502040204020203" pitchFamily="34" charset="0"/>
                <a:ea typeface="Times New Roman" panose="02020603050405020304" pitchFamily="18" charset="0"/>
              </a:rPr>
              <a:t> potentiaali menee ihan hukkaan :( Vanhemmat uupuu jatkuvaan taisteluun lapsen oikeuksista.”</a:t>
            </a:r>
          </a:p>
        </p:txBody>
      </p:sp>
      <p:sp>
        <p:nvSpPr>
          <p:cNvPr id="6" name="Tekstiruutu 5">
            <a:extLst>
              <a:ext uri="{FF2B5EF4-FFF2-40B4-BE49-F238E27FC236}">
                <a16:creationId xmlns:a16="http://schemas.microsoft.com/office/drawing/2014/main" id="{9F951C77-810D-49F7-AA4B-122CBC54AE20}"/>
              </a:ext>
            </a:extLst>
          </p:cNvPr>
          <p:cNvSpPr txBox="1"/>
          <p:nvPr/>
        </p:nvSpPr>
        <p:spPr>
          <a:xfrm>
            <a:off x="3951903" y="2831630"/>
            <a:ext cx="3088433" cy="2613023"/>
          </a:xfrm>
          <a:prstGeom prst="rect">
            <a:avLst/>
          </a:prstGeom>
          <a:noFill/>
        </p:spPr>
        <p:txBody>
          <a:bodyPr wrap="square" rtlCol="0">
            <a:spAutoFit/>
          </a:bodyPr>
          <a:lstStyle/>
          <a:p>
            <a:pPr lvl="0">
              <a:lnSpc>
                <a:spcPct val="90000"/>
              </a:lnSpc>
              <a:spcBef>
                <a:spcPts val="1000"/>
              </a:spcBef>
            </a:pPr>
            <a:r>
              <a:rPr lang="fi-FI" sz="1400" i="1" dirty="0">
                <a:solidFill>
                  <a:srgbClr val="FF0000"/>
                </a:solidFill>
              </a:rPr>
              <a:t>”Avun saaminen alussa oli hyvin vaikeaa. Lapsen häiriökäyttäytyminen peilattiin minun vanhemmuuteeni. Neuvolan ja esikoulun ensimmäinen mielipide oli, että koska lapsella on hankaluuksia käytöksen kanssa se johtuu vain ja ainoastaan kotioloista. Meistä tehtiin jatkuvasti lastensuojeluilmoituksia, jotka puolestaan työllistivät sosiaalityöntekijöitä aiheettomasti. Ainoan avun sain itse ottamalla yhteyttä </a:t>
            </a:r>
            <a:r>
              <a:rPr lang="fi-FI" sz="1400" i="1" dirty="0" err="1">
                <a:solidFill>
                  <a:srgbClr val="FF0000"/>
                </a:solidFill>
              </a:rPr>
              <a:t>oyssiin</a:t>
            </a:r>
            <a:r>
              <a:rPr lang="fi-FI" sz="1400" i="1" dirty="0">
                <a:solidFill>
                  <a:srgbClr val="FF0000"/>
                </a:solidFill>
              </a:rPr>
              <a:t>.”</a:t>
            </a:r>
          </a:p>
        </p:txBody>
      </p:sp>
      <p:sp>
        <p:nvSpPr>
          <p:cNvPr id="7" name="Tekstiruutu 6">
            <a:extLst>
              <a:ext uri="{FF2B5EF4-FFF2-40B4-BE49-F238E27FC236}">
                <a16:creationId xmlns:a16="http://schemas.microsoft.com/office/drawing/2014/main" id="{CEBDC999-70AF-4886-9EF8-02F5F52977BC}"/>
              </a:ext>
            </a:extLst>
          </p:cNvPr>
          <p:cNvSpPr txBox="1"/>
          <p:nvPr/>
        </p:nvSpPr>
        <p:spPr>
          <a:xfrm>
            <a:off x="2146822" y="1052844"/>
            <a:ext cx="2715208" cy="1449628"/>
          </a:xfrm>
          <a:prstGeom prst="rect">
            <a:avLst/>
          </a:prstGeom>
          <a:noFill/>
        </p:spPr>
        <p:txBody>
          <a:bodyPr wrap="square" rtlCol="0">
            <a:spAutoFit/>
          </a:bodyPr>
          <a:lstStyle/>
          <a:p>
            <a:pPr lvl="0">
              <a:lnSpc>
                <a:spcPct val="90000"/>
              </a:lnSpc>
              <a:spcBef>
                <a:spcPts val="1000"/>
              </a:spcBef>
            </a:pPr>
            <a:r>
              <a:rPr lang="fi-FI" sz="1400" i="1" dirty="0">
                <a:solidFill>
                  <a:schemeClr val="tx2"/>
                </a:solidFill>
              </a:rPr>
              <a:t>”Minua ei uskottu. Neuvola kuittasi kaiken olan kohautuksella ja sosiaalityöntekijät etsivät vikaa äidistä. Psykiatri sanoi että näin pientä lasta diagnosoida(10-vuotias), mutta lääkkeitä olisi pitänyt syödä.”</a:t>
            </a:r>
          </a:p>
        </p:txBody>
      </p:sp>
      <p:sp>
        <p:nvSpPr>
          <p:cNvPr id="8" name="Tekstiruutu 7">
            <a:extLst>
              <a:ext uri="{FF2B5EF4-FFF2-40B4-BE49-F238E27FC236}">
                <a16:creationId xmlns:a16="http://schemas.microsoft.com/office/drawing/2014/main" id="{203142DC-3041-4451-8806-A6CFC3094E2B}"/>
              </a:ext>
            </a:extLst>
          </p:cNvPr>
          <p:cNvSpPr txBox="1"/>
          <p:nvPr/>
        </p:nvSpPr>
        <p:spPr>
          <a:xfrm>
            <a:off x="7562850" y="904836"/>
            <a:ext cx="3638939" cy="2806922"/>
          </a:xfrm>
          <a:prstGeom prst="rect">
            <a:avLst/>
          </a:prstGeom>
          <a:noFill/>
        </p:spPr>
        <p:txBody>
          <a:bodyPr wrap="square" rtlCol="0">
            <a:spAutoFit/>
          </a:bodyPr>
          <a:lstStyle/>
          <a:p>
            <a:pPr lvl="0">
              <a:lnSpc>
                <a:spcPct val="90000"/>
              </a:lnSpc>
              <a:spcBef>
                <a:spcPts val="1000"/>
              </a:spcBef>
            </a:pPr>
            <a:r>
              <a:rPr lang="fi-FI" sz="1400" i="1" dirty="0">
                <a:solidFill>
                  <a:srgbClr val="FF0000"/>
                </a:solidFill>
              </a:rPr>
              <a:t>”Jokainen taho on ilmaissut syvää huolta ja lisännyt painetta vanhemmille, mutta varsinainen konkreettinen tuki ja tiedonantaminen on puuttunut. Vanhempi joutuu opiskelemaan nepsy-lapsen tukipalvelujen erityisasiantuntijoiksi oman työnkäynnin </a:t>
            </a:r>
            <a:r>
              <a:rPr lang="fi-FI" sz="1400" i="1" dirty="0" err="1">
                <a:solidFill>
                  <a:srgbClr val="FF0000"/>
                </a:solidFill>
              </a:rPr>
              <a:t>oheella</a:t>
            </a:r>
            <a:r>
              <a:rPr lang="fi-FI" sz="1400" i="1" dirty="0">
                <a:solidFill>
                  <a:srgbClr val="FF0000"/>
                </a:solidFill>
              </a:rPr>
              <a:t>. Varsinainen hoitopolku puuttuu. Koulussa ei ymmärretty nepsy-lasta, vaan asiat hoidettiin pakottamalla ja tekemällä lastensuojeluilmoituksia, siihen saakka kunnes saatiin diagnoosi. Tämä aiheutti koko perheelle traumoja. Vaatiiko diagnoosin saaminen lastensuojeluilmoituksen, eikö palveluihin ole normaalia reittiä?”</a:t>
            </a:r>
          </a:p>
        </p:txBody>
      </p:sp>
    </p:spTree>
    <p:extLst>
      <p:ext uri="{BB962C8B-B14F-4D97-AF65-F5344CB8AC3E}">
        <p14:creationId xmlns:p14="http://schemas.microsoft.com/office/powerpoint/2010/main" val="3113903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C6F9273-3B0D-5FDA-F49E-8DF258195774}"/>
              </a:ext>
            </a:extLst>
          </p:cNvPr>
          <p:cNvPicPr>
            <a:picLocks noGrp="1" noChangeAspect="1"/>
          </p:cNvPicPr>
          <p:nvPr>
            <p:ph idx="1"/>
          </p:nvPr>
        </p:nvPicPr>
        <p:blipFill>
          <a:blip r:embed="rId3"/>
          <a:stretch>
            <a:fillRect/>
          </a:stretch>
        </p:blipFill>
        <p:spPr>
          <a:xfrm>
            <a:off x="842142" y="1118698"/>
            <a:ext cx="8893260" cy="3246039"/>
          </a:xfrm>
          <a:prstGeom prst="rect">
            <a:avLst/>
          </a:prstGeom>
        </p:spPr>
      </p:pic>
      <p:sp>
        <p:nvSpPr>
          <p:cNvPr id="6" name="TextBox 5">
            <a:extLst>
              <a:ext uri="{FF2B5EF4-FFF2-40B4-BE49-F238E27FC236}">
                <a16:creationId xmlns:a16="http://schemas.microsoft.com/office/drawing/2014/main" id="{B530B673-A9C8-5BAF-F887-9617DECE320C}"/>
              </a:ext>
            </a:extLst>
          </p:cNvPr>
          <p:cNvSpPr txBox="1"/>
          <p:nvPr/>
        </p:nvSpPr>
        <p:spPr>
          <a:xfrm>
            <a:off x="7643467" y="3429000"/>
            <a:ext cx="11941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43%</a:t>
            </a:r>
            <a:endParaRPr lang="en-US"/>
          </a:p>
        </p:txBody>
      </p:sp>
      <p:sp>
        <p:nvSpPr>
          <p:cNvPr id="7" name="TextBox 6">
            <a:extLst>
              <a:ext uri="{FF2B5EF4-FFF2-40B4-BE49-F238E27FC236}">
                <a16:creationId xmlns:a16="http://schemas.microsoft.com/office/drawing/2014/main" id="{D4DC4641-3AD8-EA79-7F68-E9FCAEDF3131}"/>
              </a:ext>
            </a:extLst>
          </p:cNvPr>
          <p:cNvSpPr txBox="1"/>
          <p:nvPr/>
        </p:nvSpPr>
        <p:spPr>
          <a:xfrm>
            <a:off x="7728766" y="2375289"/>
            <a:ext cx="1023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18%</a:t>
            </a:r>
            <a:endParaRPr lang="en-US"/>
          </a:p>
        </p:txBody>
      </p:sp>
      <p:sp>
        <p:nvSpPr>
          <p:cNvPr id="8" name="TextBox 7">
            <a:extLst>
              <a:ext uri="{FF2B5EF4-FFF2-40B4-BE49-F238E27FC236}">
                <a16:creationId xmlns:a16="http://schemas.microsoft.com/office/drawing/2014/main" id="{B2BAAA43-2D67-4A8A-E12C-A77A89B6670C}"/>
              </a:ext>
            </a:extLst>
          </p:cNvPr>
          <p:cNvSpPr txBox="1"/>
          <p:nvPr/>
        </p:nvSpPr>
        <p:spPr>
          <a:xfrm>
            <a:off x="8527007" y="2741717"/>
            <a:ext cx="12083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39%</a:t>
            </a:r>
            <a:endParaRPr lang="en-US"/>
          </a:p>
        </p:txBody>
      </p:sp>
    </p:spTree>
    <p:extLst>
      <p:ext uri="{BB962C8B-B14F-4D97-AF65-F5344CB8AC3E}">
        <p14:creationId xmlns:p14="http://schemas.microsoft.com/office/powerpoint/2010/main" val="4144044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EAEBE7-C7AE-4C52-BD3C-BA6203C28A7C}"/>
              </a:ext>
            </a:extLst>
          </p:cNvPr>
          <p:cNvSpPr>
            <a:spLocks noGrp="1"/>
          </p:cNvSpPr>
          <p:nvPr>
            <p:ph type="title"/>
          </p:nvPr>
        </p:nvSpPr>
        <p:spPr>
          <a:xfrm>
            <a:off x="464488" y="27986"/>
            <a:ext cx="10515600" cy="1325563"/>
          </a:xfrm>
        </p:spPr>
        <p:txBody>
          <a:bodyPr>
            <a:normAutofit/>
          </a:bodyPr>
          <a:lstStyle/>
          <a:p>
            <a:r>
              <a:rPr lang="fi-FI" sz="2400" i="1" u="sng"/>
              <a:t>Onko saamanne tuki ollut oikea-aikaista?</a:t>
            </a:r>
          </a:p>
        </p:txBody>
      </p:sp>
      <p:sp>
        <p:nvSpPr>
          <p:cNvPr id="3" name="Sisällön paikkamerkki 2">
            <a:extLst>
              <a:ext uri="{FF2B5EF4-FFF2-40B4-BE49-F238E27FC236}">
                <a16:creationId xmlns:a16="http://schemas.microsoft.com/office/drawing/2014/main" id="{31390160-4153-46C5-A0D7-06D9FBC4035A}"/>
              </a:ext>
            </a:extLst>
          </p:cNvPr>
          <p:cNvSpPr>
            <a:spLocks noGrp="1"/>
          </p:cNvSpPr>
          <p:nvPr>
            <p:ph idx="1"/>
          </p:nvPr>
        </p:nvSpPr>
        <p:spPr>
          <a:xfrm>
            <a:off x="313414" y="3429000"/>
            <a:ext cx="6659880" cy="2595300"/>
          </a:xfrm>
        </p:spPr>
        <p:txBody>
          <a:bodyPr>
            <a:normAutofit/>
          </a:bodyPr>
          <a:lstStyle/>
          <a:p>
            <a:pPr>
              <a:buFontTx/>
              <a:buChar char="-"/>
            </a:pPr>
            <a:endParaRPr lang="fi-FI" sz="1200" dirty="0"/>
          </a:p>
          <a:p>
            <a:endParaRPr lang="fi-FI" sz="1200" dirty="0"/>
          </a:p>
          <a:p>
            <a:endParaRPr lang="fi-FI" sz="1200" dirty="0"/>
          </a:p>
          <a:p>
            <a:endParaRPr lang="fi-FI" dirty="0"/>
          </a:p>
        </p:txBody>
      </p:sp>
      <p:sp>
        <p:nvSpPr>
          <p:cNvPr id="5" name="Tekstiruutu 4">
            <a:extLst>
              <a:ext uri="{FF2B5EF4-FFF2-40B4-BE49-F238E27FC236}">
                <a16:creationId xmlns:a16="http://schemas.microsoft.com/office/drawing/2014/main" id="{6EFFC785-5B6A-470E-A8A6-9EF08A882A37}"/>
              </a:ext>
            </a:extLst>
          </p:cNvPr>
          <p:cNvSpPr txBox="1"/>
          <p:nvPr/>
        </p:nvSpPr>
        <p:spPr>
          <a:xfrm>
            <a:off x="564543" y="1518699"/>
            <a:ext cx="2973787" cy="1255728"/>
          </a:xfrm>
          <a:prstGeom prst="rect">
            <a:avLst/>
          </a:prstGeom>
          <a:noFill/>
        </p:spPr>
        <p:txBody>
          <a:bodyPr wrap="square" rtlCol="0">
            <a:spAutoFit/>
          </a:bodyPr>
          <a:lstStyle/>
          <a:p>
            <a:pPr lvl="0">
              <a:lnSpc>
                <a:spcPct val="90000"/>
              </a:lnSpc>
              <a:spcBef>
                <a:spcPts val="1000"/>
              </a:spcBef>
            </a:pPr>
            <a:r>
              <a:rPr lang="fi-FI" sz="1400" i="1">
                <a:solidFill>
                  <a:srgbClr val="FF0000"/>
                </a:solidFill>
              </a:rPr>
              <a:t>”Varhainen tunnistaminen palveluissa ei toiminut, vaikka äitinä epäilin ja toin esiin asiaa jo useita vuosia. Vanhempia ei oikeasti kuulla, he ovat kuitenkin lastensa parhaita asiantuntijoita.”</a:t>
            </a:r>
          </a:p>
        </p:txBody>
      </p:sp>
      <p:sp>
        <p:nvSpPr>
          <p:cNvPr id="6" name="Tekstiruutu 5">
            <a:extLst>
              <a:ext uri="{FF2B5EF4-FFF2-40B4-BE49-F238E27FC236}">
                <a16:creationId xmlns:a16="http://schemas.microsoft.com/office/drawing/2014/main" id="{B52D5484-F618-4D68-9932-952E63AC6F42}"/>
              </a:ext>
            </a:extLst>
          </p:cNvPr>
          <p:cNvSpPr txBox="1"/>
          <p:nvPr/>
        </p:nvSpPr>
        <p:spPr>
          <a:xfrm>
            <a:off x="6787169" y="3591700"/>
            <a:ext cx="3411110" cy="867930"/>
          </a:xfrm>
          <a:prstGeom prst="rect">
            <a:avLst/>
          </a:prstGeom>
          <a:noFill/>
        </p:spPr>
        <p:txBody>
          <a:bodyPr wrap="square" rtlCol="0">
            <a:spAutoFit/>
          </a:bodyPr>
          <a:lstStyle/>
          <a:p>
            <a:pPr lvl="0">
              <a:lnSpc>
                <a:spcPct val="90000"/>
              </a:lnSpc>
              <a:spcBef>
                <a:spcPts val="1000"/>
              </a:spcBef>
            </a:pPr>
            <a:r>
              <a:rPr lang="fi-FI" sz="1400" i="1" dirty="0"/>
              <a:t>”Minua ei ole otettu tosissaan, vaan minun kuvitellaan ylireagoivan. Olen myös saanut kuulla, että lapsesta tulee kyllä "tolkku", kun kasvatetaan "oikein".”</a:t>
            </a:r>
          </a:p>
        </p:txBody>
      </p:sp>
      <p:sp>
        <p:nvSpPr>
          <p:cNvPr id="7" name="Tekstiruutu 6">
            <a:extLst>
              <a:ext uri="{FF2B5EF4-FFF2-40B4-BE49-F238E27FC236}">
                <a16:creationId xmlns:a16="http://schemas.microsoft.com/office/drawing/2014/main" id="{CE370AF2-4A7C-4241-907C-1E20183CE7C7}"/>
              </a:ext>
            </a:extLst>
          </p:cNvPr>
          <p:cNvSpPr txBox="1"/>
          <p:nvPr/>
        </p:nvSpPr>
        <p:spPr>
          <a:xfrm>
            <a:off x="2207811" y="3591700"/>
            <a:ext cx="3514477" cy="1643527"/>
          </a:xfrm>
          <a:prstGeom prst="rect">
            <a:avLst/>
          </a:prstGeom>
          <a:noFill/>
        </p:spPr>
        <p:txBody>
          <a:bodyPr wrap="square" rtlCol="0">
            <a:spAutoFit/>
          </a:bodyPr>
          <a:lstStyle/>
          <a:p>
            <a:pPr lvl="0">
              <a:lnSpc>
                <a:spcPct val="90000"/>
              </a:lnSpc>
              <a:spcBef>
                <a:spcPts val="1000"/>
              </a:spcBef>
            </a:pPr>
            <a:r>
              <a:rPr lang="fi-FI" sz="1400" i="1" dirty="0">
                <a:solidFill>
                  <a:schemeClr val="tx2">
                    <a:lumMod val="75000"/>
                  </a:schemeClr>
                </a:solidFill>
              </a:rPr>
              <a:t>”Koulun opettaja ei näe lapsen haasteita ja hänen seulontakaavakkeissa ei näy mitään ongelmia, jolloin näyttää siltä että ongelmia ei ole. Samalla opettaja kuitenkin viestii kotiin koulussa näkyvistä haasteista. Viime vuonna kouluterveydenhoitaja jätti pisteyttämättä </a:t>
            </a:r>
            <a:r>
              <a:rPr lang="fi-FI" sz="1400" i="1" dirty="0" err="1">
                <a:solidFill>
                  <a:schemeClr val="tx2">
                    <a:lumMod val="75000"/>
                  </a:schemeClr>
                </a:solidFill>
              </a:rPr>
              <a:t>nepsyseulat</a:t>
            </a:r>
            <a:r>
              <a:rPr lang="fi-FI" sz="1400" i="1" dirty="0">
                <a:solidFill>
                  <a:schemeClr val="tx2">
                    <a:lumMod val="75000"/>
                  </a:schemeClr>
                </a:solidFill>
              </a:rPr>
              <a:t> kokonaan kun opettaja oli kertonut että lapsella ei ole </a:t>
            </a:r>
            <a:r>
              <a:rPr lang="fi-FI" sz="1400" i="1" dirty="0" err="1">
                <a:solidFill>
                  <a:schemeClr val="tx2">
                    <a:lumMod val="75000"/>
                  </a:schemeClr>
                </a:solidFill>
              </a:rPr>
              <a:t>nepsyhaasteita</a:t>
            </a:r>
            <a:r>
              <a:rPr lang="fi-FI" sz="1400" i="1" dirty="0">
                <a:solidFill>
                  <a:schemeClr val="tx2">
                    <a:lumMod val="75000"/>
                  </a:schemeClr>
                </a:solidFill>
              </a:rPr>
              <a:t>.”</a:t>
            </a:r>
          </a:p>
        </p:txBody>
      </p:sp>
      <p:sp>
        <p:nvSpPr>
          <p:cNvPr id="10" name="Tekstiruutu 9">
            <a:extLst>
              <a:ext uri="{FF2B5EF4-FFF2-40B4-BE49-F238E27FC236}">
                <a16:creationId xmlns:a16="http://schemas.microsoft.com/office/drawing/2014/main" id="{F91A604E-9787-4C0B-826A-4A805EF272CC}"/>
              </a:ext>
            </a:extLst>
          </p:cNvPr>
          <p:cNvSpPr txBox="1"/>
          <p:nvPr/>
        </p:nvSpPr>
        <p:spPr>
          <a:xfrm>
            <a:off x="5508874" y="1121245"/>
            <a:ext cx="5505061" cy="1815882"/>
          </a:xfrm>
          <a:prstGeom prst="rect">
            <a:avLst/>
          </a:prstGeom>
          <a:noFill/>
        </p:spPr>
        <p:txBody>
          <a:bodyPr wrap="square" rtlCol="0">
            <a:spAutoFit/>
          </a:bodyPr>
          <a:lstStyle/>
          <a:p>
            <a:r>
              <a:rPr lang="fi-FI" sz="1400" i="1" dirty="0">
                <a:solidFill>
                  <a:srgbClr val="FF0000"/>
                </a:solidFill>
              </a:rPr>
              <a:t>”Tuki ei ole tullut ollenkaan ajoissa. Ongelmat kasautuvat ja kumuloituvat, kun niihin ei ole mitään apua saatavilla. Osa kouluista on täysi kykenemättömiä ja haluttomia puuttumaan. Meillä oireilua kesti noin kolme vuotta, ennen kuin tilanne eskaloitui pahaksi, ja senkin jälkeen jouduin apua hakemaan päivittäin kolmen viikon ajan. Soitin aivan kaikkialle ja lopulta apukanavat avautuivat </a:t>
            </a:r>
            <a:r>
              <a:rPr lang="fi-FI" sz="1400" i="1" dirty="0" err="1">
                <a:solidFill>
                  <a:srgbClr val="FF0000"/>
                </a:solidFill>
              </a:rPr>
              <a:t>OYS:n</a:t>
            </a:r>
            <a:r>
              <a:rPr lang="fi-FI" sz="1400" i="1" dirty="0">
                <a:solidFill>
                  <a:srgbClr val="FF0000"/>
                </a:solidFill>
              </a:rPr>
              <a:t> nuorisopsykiatrisen osasto jakson kautta. Tämä on ehdottomasti aivan liian myöhään ja aivan liian kallis reitti.”</a:t>
            </a:r>
            <a:endParaRPr lang="fi-FI" sz="1400" dirty="0">
              <a:solidFill>
                <a:srgbClr val="FF0000"/>
              </a:solidFill>
            </a:endParaRPr>
          </a:p>
        </p:txBody>
      </p:sp>
    </p:spTree>
    <p:extLst>
      <p:ext uri="{BB962C8B-B14F-4D97-AF65-F5344CB8AC3E}">
        <p14:creationId xmlns:p14="http://schemas.microsoft.com/office/powerpoint/2010/main" val="301066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1F4A146-5AFB-1FC8-E556-72069D14F84D}"/>
              </a:ext>
            </a:extLst>
          </p:cNvPr>
          <p:cNvPicPr>
            <a:picLocks noGrp="1" noChangeAspect="1"/>
          </p:cNvPicPr>
          <p:nvPr>
            <p:ph idx="1"/>
          </p:nvPr>
        </p:nvPicPr>
        <p:blipFill>
          <a:blip r:embed="rId3"/>
          <a:stretch>
            <a:fillRect/>
          </a:stretch>
        </p:blipFill>
        <p:spPr>
          <a:xfrm>
            <a:off x="1367625" y="1153622"/>
            <a:ext cx="9233959" cy="4316876"/>
          </a:xfrm>
          <a:prstGeom prst="rect">
            <a:avLst/>
          </a:prstGeom>
        </p:spPr>
      </p:pic>
    </p:spTree>
    <p:extLst>
      <p:ext uri="{BB962C8B-B14F-4D97-AF65-F5344CB8AC3E}">
        <p14:creationId xmlns:p14="http://schemas.microsoft.com/office/powerpoint/2010/main" val="360420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A0F7F3-3504-4032-9093-27C35A4CE686}"/>
              </a:ext>
            </a:extLst>
          </p:cNvPr>
          <p:cNvSpPr>
            <a:spLocks noGrp="1"/>
          </p:cNvSpPr>
          <p:nvPr>
            <p:ph type="title"/>
          </p:nvPr>
        </p:nvSpPr>
        <p:spPr>
          <a:xfrm>
            <a:off x="462502" y="20089"/>
            <a:ext cx="10515600" cy="1325563"/>
          </a:xfrm>
        </p:spPr>
        <p:txBody>
          <a:bodyPr>
            <a:normAutofit/>
          </a:bodyPr>
          <a:lstStyle/>
          <a:p>
            <a:r>
              <a:rPr lang="fi-FI" sz="2400" i="1" u="sng" dirty="0"/>
              <a:t>Minkä ikäiselle lapselle olisit toivonut tukea?</a:t>
            </a:r>
          </a:p>
        </p:txBody>
      </p:sp>
      <p:sp>
        <p:nvSpPr>
          <p:cNvPr id="3" name="Sisällön paikkamerkki 2">
            <a:extLst>
              <a:ext uri="{FF2B5EF4-FFF2-40B4-BE49-F238E27FC236}">
                <a16:creationId xmlns:a16="http://schemas.microsoft.com/office/drawing/2014/main" id="{D4CC5903-BDC9-4373-92B8-F30FB9F5DC85}"/>
              </a:ext>
            </a:extLst>
          </p:cNvPr>
          <p:cNvSpPr>
            <a:spLocks noGrp="1"/>
          </p:cNvSpPr>
          <p:nvPr>
            <p:ph idx="1"/>
          </p:nvPr>
        </p:nvSpPr>
        <p:spPr>
          <a:xfrm>
            <a:off x="462502" y="1426954"/>
            <a:ext cx="2119685" cy="1545728"/>
          </a:xfrm>
        </p:spPr>
        <p:txBody>
          <a:bodyPr>
            <a:normAutofit lnSpcReduction="10000"/>
          </a:bodyPr>
          <a:lstStyle/>
          <a:p>
            <a:pPr marL="0" indent="0">
              <a:buNone/>
            </a:pPr>
            <a:r>
              <a:rPr lang="fi-FI" sz="1400" i="1" dirty="0">
                <a:solidFill>
                  <a:srgbClr val="002060"/>
                </a:solidFill>
              </a:rPr>
              <a:t>”Tutkimuksiin pääseminen on liian hidasta, tulisi aloittaa tarpeeksi varhaisessa vaiheessa jo ennen eskari-ikää tai ihan viimeistään eskarissa jos piirteet ovat näkyvissä ja huolta on.”</a:t>
            </a:r>
          </a:p>
          <a:p>
            <a:endParaRPr lang="fi-FI" sz="1200" dirty="0"/>
          </a:p>
          <a:p>
            <a:endParaRPr lang="fi-FI" sz="1200" dirty="0"/>
          </a:p>
          <a:p>
            <a:endParaRPr lang="fi-FI" sz="1200" dirty="0"/>
          </a:p>
          <a:p>
            <a:endParaRPr lang="fi-FI" sz="1200" dirty="0"/>
          </a:p>
        </p:txBody>
      </p:sp>
      <p:sp>
        <p:nvSpPr>
          <p:cNvPr id="4" name="Tekstiruutu 3">
            <a:extLst>
              <a:ext uri="{FF2B5EF4-FFF2-40B4-BE49-F238E27FC236}">
                <a16:creationId xmlns:a16="http://schemas.microsoft.com/office/drawing/2014/main" id="{5C7A7125-ED45-46D5-92B0-F4EB7FAAEC7B}"/>
              </a:ext>
            </a:extLst>
          </p:cNvPr>
          <p:cNvSpPr txBox="1"/>
          <p:nvPr/>
        </p:nvSpPr>
        <p:spPr>
          <a:xfrm>
            <a:off x="622216" y="4822966"/>
            <a:ext cx="3336897" cy="1643527"/>
          </a:xfrm>
          <a:prstGeom prst="rect">
            <a:avLst/>
          </a:prstGeom>
          <a:noFill/>
        </p:spPr>
        <p:txBody>
          <a:bodyPr wrap="square" rtlCol="0">
            <a:spAutoFit/>
          </a:bodyPr>
          <a:lstStyle/>
          <a:p>
            <a:pPr lvl="0">
              <a:lnSpc>
                <a:spcPct val="90000"/>
              </a:lnSpc>
              <a:spcBef>
                <a:spcPts val="1000"/>
              </a:spcBef>
            </a:pPr>
            <a:r>
              <a:rPr lang="fi-FI" sz="1400" i="1" dirty="0">
                <a:solidFill>
                  <a:srgbClr val="FF0000"/>
                </a:solidFill>
              </a:rPr>
              <a:t>” </a:t>
            </a:r>
            <a:r>
              <a:rPr lang="fi-FI" sz="1400" i="1" dirty="0" err="1">
                <a:solidFill>
                  <a:srgbClr val="FF0000"/>
                </a:solidFill>
              </a:rPr>
              <a:t>Adhd</a:t>
            </a:r>
            <a:r>
              <a:rPr lang="fi-FI" sz="1400" i="1" dirty="0">
                <a:solidFill>
                  <a:srgbClr val="FF0000"/>
                </a:solidFill>
              </a:rPr>
              <a:t> on todettu vasta juuri ennen 17v syntymäpäivää. Koko ala- ja yläkoulu on ollut yhtä selviytymistaistelua, eikä kukaan ole ymmärtänyt, mistä ongelmat johtuvat. Lapsi on ollut vain "hankala", "itsekäs", "itseään täynnä" ja "hänen oikeudenmukaisuuden tajunsa on ylikorostunut".”</a:t>
            </a:r>
          </a:p>
        </p:txBody>
      </p:sp>
      <p:sp>
        <p:nvSpPr>
          <p:cNvPr id="5" name="Tekstiruutu 4">
            <a:extLst>
              <a:ext uri="{FF2B5EF4-FFF2-40B4-BE49-F238E27FC236}">
                <a16:creationId xmlns:a16="http://schemas.microsoft.com/office/drawing/2014/main" id="{4A1CAD02-2E53-4EAB-AE78-1473B4E97153}"/>
              </a:ext>
            </a:extLst>
          </p:cNvPr>
          <p:cNvSpPr txBox="1"/>
          <p:nvPr/>
        </p:nvSpPr>
        <p:spPr>
          <a:xfrm>
            <a:off x="6766560" y="365125"/>
            <a:ext cx="3601941" cy="1061829"/>
          </a:xfrm>
          <a:prstGeom prst="rect">
            <a:avLst/>
          </a:prstGeom>
          <a:noFill/>
        </p:spPr>
        <p:txBody>
          <a:bodyPr wrap="square" rtlCol="0">
            <a:spAutoFit/>
          </a:bodyPr>
          <a:lstStyle/>
          <a:p>
            <a:pPr lvl="0">
              <a:lnSpc>
                <a:spcPct val="90000"/>
              </a:lnSpc>
              <a:spcBef>
                <a:spcPts val="1000"/>
              </a:spcBef>
            </a:pPr>
            <a:r>
              <a:rPr lang="fi-FI" sz="1400" i="1" dirty="0">
                <a:solidFill>
                  <a:srgbClr val="FF0000"/>
                </a:solidFill>
              </a:rPr>
              <a:t>”Lasten pitäisi ehdottomasti saada tukea heti, kun sen tarve huomataan. Tilanne ehtii todella murheelliseksi monissa tapauksissa, kun apua joutuu odottamaan pahimmassa tapauksissa vuosien ajan.”</a:t>
            </a:r>
          </a:p>
        </p:txBody>
      </p:sp>
      <p:sp>
        <p:nvSpPr>
          <p:cNvPr id="6" name="Tekstiruutu 5">
            <a:extLst>
              <a:ext uri="{FF2B5EF4-FFF2-40B4-BE49-F238E27FC236}">
                <a16:creationId xmlns:a16="http://schemas.microsoft.com/office/drawing/2014/main" id="{6D681E8E-F443-489D-B669-C2CBF742D9E4}"/>
              </a:ext>
            </a:extLst>
          </p:cNvPr>
          <p:cNvSpPr txBox="1"/>
          <p:nvPr/>
        </p:nvSpPr>
        <p:spPr>
          <a:xfrm>
            <a:off x="8650208" y="1432847"/>
            <a:ext cx="3156668" cy="2806922"/>
          </a:xfrm>
          <a:prstGeom prst="rect">
            <a:avLst/>
          </a:prstGeom>
          <a:noFill/>
        </p:spPr>
        <p:txBody>
          <a:bodyPr wrap="square" rtlCol="0">
            <a:spAutoFit/>
          </a:bodyPr>
          <a:lstStyle/>
          <a:p>
            <a:pPr lvl="0">
              <a:lnSpc>
                <a:spcPct val="90000"/>
              </a:lnSpc>
              <a:spcBef>
                <a:spcPts val="1000"/>
              </a:spcBef>
            </a:pPr>
            <a:r>
              <a:rPr lang="fi-FI" sz="1400" i="1" dirty="0">
                <a:solidFill>
                  <a:schemeClr val="accent1"/>
                </a:solidFill>
              </a:rPr>
              <a:t>”Kun haasteiden ilmeneminen oli vanhemmille selvää, eivät ammattilaiset ottaneet asiaa aluksi tosissaan. Opettaja oli myös havainnut ongelmat ja oli vanhempien puolella. Sitä vastoin koulupsykologi ensin kyseenalaisti ongelmia ja vielä pahemmin </a:t>
            </a:r>
            <a:r>
              <a:rPr lang="fi-FI" sz="1400" i="1" dirty="0" err="1">
                <a:solidFill>
                  <a:schemeClr val="accent1"/>
                </a:solidFill>
              </a:rPr>
              <a:t>mt</a:t>
            </a:r>
            <a:r>
              <a:rPr lang="fi-FI" sz="1400" i="1" dirty="0">
                <a:solidFill>
                  <a:schemeClr val="accent1"/>
                </a:solidFill>
              </a:rPr>
              <a:t> vastaanotto kyseenalaisti ongelmat. Vanhempana itkin vastaanotolla, kun en enää jaksanut ilman tukea, ilman apua. Vasta siinä vaiheessa vanhempia alettiin kuuntelemaan. Pitääkö vanhempien taistella voimiensa äärirajoihin, jotta saa apua lapselleen?”</a:t>
            </a:r>
          </a:p>
        </p:txBody>
      </p:sp>
      <p:sp>
        <p:nvSpPr>
          <p:cNvPr id="7" name="Tekstiruutu 6">
            <a:extLst>
              <a:ext uri="{FF2B5EF4-FFF2-40B4-BE49-F238E27FC236}">
                <a16:creationId xmlns:a16="http://schemas.microsoft.com/office/drawing/2014/main" id="{60C582D6-C7DD-4A3B-AF0B-2D5E7CB59421}"/>
              </a:ext>
            </a:extLst>
          </p:cNvPr>
          <p:cNvSpPr txBox="1"/>
          <p:nvPr/>
        </p:nvSpPr>
        <p:spPr>
          <a:xfrm>
            <a:off x="6972191" y="4629067"/>
            <a:ext cx="2679589" cy="1837426"/>
          </a:xfrm>
          <a:prstGeom prst="rect">
            <a:avLst/>
          </a:prstGeom>
          <a:noFill/>
        </p:spPr>
        <p:txBody>
          <a:bodyPr wrap="square" rtlCol="0">
            <a:spAutoFit/>
          </a:bodyPr>
          <a:lstStyle/>
          <a:p>
            <a:pPr lvl="0">
              <a:lnSpc>
                <a:spcPct val="90000"/>
              </a:lnSpc>
              <a:spcBef>
                <a:spcPts val="1000"/>
              </a:spcBef>
            </a:pPr>
            <a:r>
              <a:rPr lang="fi-FI" sz="1400" i="1" dirty="0"/>
              <a:t>”Lapseni ei ole saanut mitään terveydenhuollon palveluja, tutkimuksia, lääkityksiä.. häntä on nakeltu jonosta toiseen, käsittämätöntä. Minulla on masentunut, ahdistunut, itsetuhoinen nuori, joka on nyt sijoitettu lastenkotiin osana psykiatrista hoitoa.”</a:t>
            </a:r>
          </a:p>
        </p:txBody>
      </p:sp>
      <p:sp>
        <p:nvSpPr>
          <p:cNvPr id="8" name="Tekstiruutu 7">
            <a:extLst>
              <a:ext uri="{FF2B5EF4-FFF2-40B4-BE49-F238E27FC236}">
                <a16:creationId xmlns:a16="http://schemas.microsoft.com/office/drawing/2014/main" id="{B38B0FA2-9489-402E-83E3-935E7E087E7E}"/>
              </a:ext>
            </a:extLst>
          </p:cNvPr>
          <p:cNvSpPr txBox="1"/>
          <p:nvPr/>
        </p:nvSpPr>
        <p:spPr>
          <a:xfrm>
            <a:off x="3394617" y="1771990"/>
            <a:ext cx="3864663" cy="2613023"/>
          </a:xfrm>
          <a:prstGeom prst="rect">
            <a:avLst/>
          </a:prstGeom>
          <a:noFill/>
        </p:spPr>
        <p:txBody>
          <a:bodyPr wrap="square" rtlCol="0">
            <a:spAutoFit/>
          </a:bodyPr>
          <a:lstStyle/>
          <a:p>
            <a:pPr lvl="0">
              <a:lnSpc>
                <a:spcPct val="90000"/>
              </a:lnSpc>
              <a:spcBef>
                <a:spcPts val="1000"/>
              </a:spcBef>
            </a:pPr>
            <a:r>
              <a:rPr lang="fi-FI" sz="1400" i="1" dirty="0">
                <a:solidFill>
                  <a:srgbClr val="FF0000"/>
                </a:solidFill>
              </a:rPr>
              <a:t>”Etenkin vauva- ja pikkulapsivaiheessa haasteiden väheksyminen ja kuuntelevan kohtaamisen puuttuminen terveydenhuollossa luo pitkälle kantavan epäluottamuksen. Kouluikäisen kanssa asiat on sujuneet jo paremmin, mutta luottamuksen rakentumisen kannalta 0-5v ikä olisi todella tärkeä. Päälle jää helposti sellainen tunne, että vanhempi joutuu taistelemaan järjestelmää vastaan, jos alkuvaiheessa ei uskota tai vanhempien esiin nostamat haasteet ohitetaan. Myös vanhempien väsymys kumuloituu ja aiheuttaa lisähaasteita vanhemmuuteen ja sitä kautta lapsen hyvinvointiin.”</a:t>
            </a:r>
          </a:p>
        </p:txBody>
      </p:sp>
    </p:spTree>
    <p:extLst>
      <p:ext uri="{BB962C8B-B14F-4D97-AF65-F5344CB8AC3E}">
        <p14:creationId xmlns:p14="http://schemas.microsoft.com/office/powerpoint/2010/main" val="1830205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08A9353-9140-AA8F-42C0-473C6849C11A}"/>
              </a:ext>
            </a:extLst>
          </p:cNvPr>
          <p:cNvPicPr>
            <a:picLocks noGrp="1" noChangeAspect="1"/>
          </p:cNvPicPr>
          <p:nvPr>
            <p:ph idx="1"/>
          </p:nvPr>
        </p:nvPicPr>
        <p:blipFill>
          <a:blip r:embed="rId3"/>
          <a:stretch>
            <a:fillRect/>
          </a:stretch>
        </p:blipFill>
        <p:spPr>
          <a:xfrm>
            <a:off x="643467" y="1384300"/>
            <a:ext cx="8977611" cy="3366603"/>
          </a:xfrm>
          <a:prstGeom prst="rect">
            <a:avLst/>
          </a:prstGeom>
        </p:spPr>
      </p:pic>
      <p:sp>
        <p:nvSpPr>
          <p:cNvPr id="2" name="TextBox 1">
            <a:extLst>
              <a:ext uri="{FF2B5EF4-FFF2-40B4-BE49-F238E27FC236}">
                <a16:creationId xmlns:a16="http://schemas.microsoft.com/office/drawing/2014/main" id="{BB229141-8DB6-6D34-689C-F9C84401BF8B}"/>
              </a:ext>
            </a:extLst>
          </p:cNvPr>
          <p:cNvSpPr txBox="1"/>
          <p:nvPr/>
        </p:nvSpPr>
        <p:spPr>
          <a:xfrm>
            <a:off x="8131293" y="3816919"/>
            <a:ext cx="12226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55%</a:t>
            </a:r>
            <a:endParaRPr lang="en-US"/>
          </a:p>
        </p:txBody>
      </p:sp>
      <p:sp>
        <p:nvSpPr>
          <p:cNvPr id="3" name="TextBox 2">
            <a:extLst>
              <a:ext uri="{FF2B5EF4-FFF2-40B4-BE49-F238E27FC236}">
                <a16:creationId xmlns:a16="http://schemas.microsoft.com/office/drawing/2014/main" id="{734BB930-EEE9-FCD0-2FF6-8DC191569095}"/>
              </a:ext>
            </a:extLst>
          </p:cNvPr>
          <p:cNvSpPr txBox="1"/>
          <p:nvPr/>
        </p:nvSpPr>
        <p:spPr>
          <a:xfrm>
            <a:off x="8572002" y="2882935"/>
            <a:ext cx="7819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24%</a:t>
            </a:r>
            <a:endParaRPr lang="en-US"/>
          </a:p>
        </p:txBody>
      </p:sp>
      <p:sp>
        <p:nvSpPr>
          <p:cNvPr id="4" name="TextBox 3">
            <a:extLst>
              <a:ext uri="{FF2B5EF4-FFF2-40B4-BE49-F238E27FC236}">
                <a16:creationId xmlns:a16="http://schemas.microsoft.com/office/drawing/2014/main" id="{FBBAADE6-0E52-7AF7-63F3-2073FA65A945}"/>
              </a:ext>
            </a:extLst>
          </p:cNvPr>
          <p:cNvSpPr txBox="1"/>
          <p:nvPr/>
        </p:nvSpPr>
        <p:spPr>
          <a:xfrm>
            <a:off x="7756092" y="2882935"/>
            <a:ext cx="909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20%</a:t>
            </a:r>
            <a:endParaRPr lang="en-US"/>
          </a:p>
        </p:txBody>
      </p:sp>
    </p:spTree>
    <p:extLst>
      <p:ext uri="{BB962C8B-B14F-4D97-AF65-F5344CB8AC3E}">
        <p14:creationId xmlns:p14="http://schemas.microsoft.com/office/powerpoint/2010/main" val="314802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3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3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4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Isosceles Triangle 4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3" descr="Kuva, joka sisältää kohteen kartta&#10;&#10;Kuvaus luotu automaattisesti">
            <a:extLst>
              <a:ext uri="{FF2B5EF4-FFF2-40B4-BE49-F238E27FC236}">
                <a16:creationId xmlns:a16="http://schemas.microsoft.com/office/drawing/2014/main" id="{930EB2E0-D152-0C55-F729-320F564A9FA3}"/>
              </a:ext>
            </a:extLst>
          </p:cNvPr>
          <p:cNvPicPr>
            <a:picLocks noChangeAspect="1"/>
          </p:cNvPicPr>
          <p:nvPr/>
        </p:nvPicPr>
        <p:blipFill>
          <a:blip r:embed="rId3"/>
          <a:stretch>
            <a:fillRect/>
          </a:stretch>
        </p:blipFill>
        <p:spPr>
          <a:xfrm>
            <a:off x="900383" y="643467"/>
            <a:ext cx="9862749" cy="5915194"/>
          </a:xfrm>
          <a:prstGeom prst="rect">
            <a:avLst/>
          </a:prstGeom>
          <a:ln>
            <a:noFill/>
          </a:ln>
        </p:spPr>
      </p:pic>
      <p:sp>
        <p:nvSpPr>
          <p:cNvPr id="60" name="Isosceles Triangle 4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660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6B75AC-1B0D-4A2F-A05D-1AF9FBE799A7}"/>
              </a:ext>
            </a:extLst>
          </p:cNvPr>
          <p:cNvSpPr>
            <a:spLocks noGrp="1"/>
          </p:cNvSpPr>
          <p:nvPr>
            <p:ph type="title"/>
          </p:nvPr>
        </p:nvSpPr>
        <p:spPr>
          <a:xfrm>
            <a:off x="520148" y="349856"/>
            <a:ext cx="10515600" cy="755229"/>
          </a:xfrm>
        </p:spPr>
        <p:txBody>
          <a:bodyPr>
            <a:normAutofit/>
          </a:bodyPr>
          <a:lstStyle/>
          <a:p>
            <a:r>
              <a:rPr lang="fi-FI" sz="2400" i="1" dirty="0"/>
              <a:t>”Vanhemmuuden tuki”</a:t>
            </a:r>
          </a:p>
        </p:txBody>
      </p:sp>
      <p:sp>
        <p:nvSpPr>
          <p:cNvPr id="3" name="Sisällön paikkamerkki 2">
            <a:extLst>
              <a:ext uri="{FF2B5EF4-FFF2-40B4-BE49-F238E27FC236}">
                <a16:creationId xmlns:a16="http://schemas.microsoft.com/office/drawing/2014/main" id="{A04A55BC-E1C5-4EE0-95C7-FC00AC955679}"/>
              </a:ext>
            </a:extLst>
          </p:cNvPr>
          <p:cNvSpPr>
            <a:spLocks noGrp="1"/>
          </p:cNvSpPr>
          <p:nvPr>
            <p:ph idx="1"/>
          </p:nvPr>
        </p:nvSpPr>
        <p:spPr>
          <a:xfrm>
            <a:off x="246490" y="4621081"/>
            <a:ext cx="3999506" cy="2088641"/>
          </a:xfrm>
        </p:spPr>
        <p:txBody>
          <a:bodyPr>
            <a:normAutofit/>
          </a:bodyPr>
          <a:lstStyle/>
          <a:p>
            <a:pPr marL="0" indent="0">
              <a:buNone/>
            </a:pPr>
            <a:r>
              <a:rPr lang="fi-FI" sz="1400" i="1" dirty="0">
                <a:solidFill>
                  <a:srgbClr val="002060"/>
                </a:solidFill>
              </a:rPr>
              <a:t>”Osittain tuntuu siltä, että terveydenhuollossa oletetaan vanhempien tietävän kaiken ADHD:stä jo ennen diagnoosin saamista. Toki oireet ovat tutut, mutta muutenhan diagnoosi on uusi. Vanhemmat kantavat ison vastuun lapsen lääkitsemisestä ilman, että lääkkeen vaikutuksista saa kovinkaan kummoista tietämystä.”</a:t>
            </a:r>
          </a:p>
          <a:p>
            <a:endParaRPr lang="fi-FI" sz="1200" dirty="0"/>
          </a:p>
        </p:txBody>
      </p:sp>
      <p:sp>
        <p:nvSpPr>
          <p:cNvPr id="4" name="Tekstiruutu 3">
            <a:extLst>
              <a:ext uri="{FF2B5EF4-FFF2-40B4-BE49-F238E27FC236}">
                <a16:creationId xmlns:a16="http://schemas.microsoft.com/office/drawing/2014/main" id="{42EF8660-F33C-4698-ADC9-91C805D37A8C}"/>
              </a:ext>
            </a:extLst>
          </p:cNvPr>
          <p:cNvSpPr txBox="1"/>
          <p:nvPr/>
        </p:nvSpPr>
        <p:spPr>
          <a:xfrm>
            <a:off x="720918" y="2236919"/>
            <a:ext cx="2099144" cy="1643527"/>
          </a:xfrm>
          <a:prstGeom prst="rect">
            <a:avLst/>
          </a:prstGeom>
          <a:noFill/>
        </p:spPr>
        <p:txBody>
          <a:bodyPr wrap="square" rtlCol="0">
            <a:spAutoFit/>
          </a:bodyPr>
          <a:lstStyle/>
          <a:p>
            <a:pPr lvl="0">
              <a:lnSpc>
                <a:spcPct val="90000"/>
              </a:lnSpc>
              <a:spcBef>
                <a:spcPts val="1000"/>
              </a:spcBef>
            </a:pPr>
            <a:r>
              <a:rPr lang="fi-FI" sz="1400" i="1" dirty="0">
                <a:solidFill>
                  <a:srgbClr val="FF0000"/>
                </a:solidFill>
              </a:rPr>
              <a:t>”Oman lapsen hoito ja käytös ei ole kuormittavaa. Kuormittavaa on, kun lapsen ympäristö ei ymmärrä lasta sekä myös se, että kaikki tuki on monen mutkan takana.”</a:t>
            </a:r>
          </a:p>
        </p:txBody>
      </p:sp>
      <p:sp>
        <p:nvSpPr>
          <p:cNvPr id="6" name="Tekstiruutu 5">
            <a:extLst>
              <a:ext uri="{FF2B5EF4-FFF2-40B4-BE49-F238E27FC236}">
                <a16:creationId xmlns:a16="http://schemas.microsoft.com/office/drawing/2014/main" id="{6C00435C-1F15-4C53-9204-A5DD747C5FB5}"/>
              </a:ext>
            </a:extLst>
          </p:cNvPr>
          <p:cNvSpPr txBox="1"/>
          <p:nvPr/>
        </p:nvSpPr>
        <p:spPr>
          <a:xfrm>
            <a:off x="3452894" y="1217856"/>
            <a:ext cx="2528515" cy="1255728"/>
          </a:xfrm>
          <a:prstGeom prst="rect">
            <a:avLst/>
          </a:prstGeom>
          <a:noFill/>
        </p:spPr>
        <p:txBody>
          <a:bodyPr wrap="square" rtlCol="0">
            <a:spAutoFit/>
          </a:bodyPr>
          <a:lstStyle/>
          <a:p>
            <a:pPr lvl="0">
              <a:lnSpc>
                <a:spcPct val="90000"/>
              </a:lnSpc>
              <a:spcBef>
                <a:spcPts val="1000"/>
              </a:spcBef>
            </a:pPr>
            <a:r>
              <a:rPr lang="fi-FI" sz="1400" i="1" dirty="0">
                <a:solidFill>
                  <a:srgbClr val="44546A"/>
                </a:solidFill>
              </a:rPr>
              <a:t>”Eniten kaipaisi vertaistukea ja matalan kynnyksen tilaisuuksia, esim. keskustelutilaisuuksia. On vaikea löytää kohderyhmää, jossa olisi samantyyppisiä haasteita kuin itsellä.”</a:t>
            </a:r>
          </a:p>
        </p:txBody>
      </p:sp>
      <p:sp>
        <p:nvSpPr>
          <p:cNvPr id="7" name="Tekstiruutu 6">
            <a:extLst>
              <a:ext uri="{FF2B5EF4-FFF2-40B4-BE49-F238E27FC236}">
                <a16:creationId xmlns:a16="http://schemas.microsoft.com/office/drawing/2014/main" id="{5B64A640-5545-477D-9B8E-08FB99041945}"/>
              </a:ext>
            </a:extLst>
          </p:cNvPr>
          <p:cNvSpPr txBox="1"/>
          <p:nvPr/>
        </p:nvSpPr>
        <p:spPr>
          <a:xfrm>
            <a:off x="4900762" y="3368754"/>
            <a:ext cx="5478449" cy="2031325"/>
          </a:xfrm>
          <a:prstGeom prst="rect">
            <a:avLst/>
          </a:prstGeom>
          <a:noFill/>
        </p:spPr>
        <p:txBody>
          <a:bodyPr wrap="square" rtlCol="0">
            <a:spAutoFit/>
          </a:bodyPr>
          <a:lstStyle/>
          <a:p>
            <a:pPr lvl="0">
              <a:lnSpc>
                <a:spcPct val="90000"/>
              </a:lnSpc>
              <a:spcBef>
                <a:spcPts val="1000"/>
              </a:spcBef>
            </a:pPr>
            <a:r>
              <a:rPr lang="fi-FI" sz="1400" i="1" dirty="0"/>
              <a:t>”Olen ollut jo pelkän arjen hoitamisesta kuormittunut, jonka lisäksi olen äitinä ollut se kaikkien tahojen koollekutsuja, tiedottaja ja yhteyksien/infon ylläpitäjä. </a:t>
            </a:r>
            <a:r>
              <a:rPr lang="fi-FI" sz="1400" i="1" dirty="0" err="1"/>
              <a:t>Varh.kasv</a:t>
            </a:r>
            <a:r>
              <a:rPr lang="fi-FI" sz="1400" i="1" dirty="0"/>
              <a:t>. ja koko peruskoulun henkilöstöllä ei ole ollut tietoa ja ymmärrystä tarpeeksi (yhtä erit. opettajaa ja ohjaajaa lukuun ottamatta). Järkyttäviä kommentteja ja tilanteita olen kokenut vanhempana saati mitä itse lapsi saanut kokea, leimaamista ja ymmärtämättömyyttä haasteista ja kohtaamisissa. Nuoret myös väliinputoajia, jos vanhemmat ei enää jaksa tai ole keinoja. Matalankynnyksen apua ja valmennusta pitäisi olla saatavilla. Paljon olisi asiaa ja puhuttavaa asian tiimoilta.”</a:t>
            </a:r>
          </a:p>
        </p:txBody>
      </p:sp>
      <p:sp>
        <p:nvSpPr>
          <p:cNvPr id="8" name="Tekstiruutu 7">
            <a:extLst>
              <a:ext uri="{FF2B5EF4-FFF2-40B4-BE49-F238E27FC236}">
                <a16:creationId xmlns:a16="http://schemas.microsoft.com/office/drawing/2014/main" id="{111A513B-F0E1-422B-9809-47A2EF2A6F87}"/>
              </a:ext>
            </a:extLst>
          </p:cNvPr>
          <p:cNvSpPr txBox="1"/>
          <p:nvPr/>
        </p:nvSpPr>
        <p:spPr>
          <a:xfrm>
            <a:off x="7164125" y="437231"/>
            <a:ext cx="4306957" cy="2613023"/>
          </a:xfrm>
          <a:prstGeom prst="rect">
            <a:avLst/>
          </a:prstGeom>
          <a:noFill/>
        </p:spPr>
        <p:txBody>
          <a:bodyPr wrap="square" rtlCol="0">
            <a:spAutoFit/>
          </a:bodyPr>
          <a:lstStyle/>
          <a:p>
            <a:pPr lvl="0">
              <a:lnSpc>
                <a:spcPct val="90000"/>
              </a:lnSpc>
              <a:spcBef>
                <a:spcPts val="1000"/>
              </a:spcBef>
            </a:pPr>
            <a:r>
              <a:rPr lang="fi-FI" sz="1400" i="1" dirty="0">
                <a:solidFill>
                  <a:srgbClr val="FF0000"/>
                </a:solidFill>
              </a:rPr>
              <a:t>”Neuvolassa viivyteltiin liian pitkään että me vanhemmat ehdimme uupua. Väitettiin aina temperamentiksi ja vähäteltiin. Itse piti pysyä tiukkana ja hakea tausta infoa tueksi johon pystyi vetoamaan sitten kun apua VAATI. Prosessi ollut kokoajan todella voimia syövä ja raskas. Tuntuu että apua ei saa vaan siitä pitää taistella. Itse pitää olla paremmin kärryillä asioista entä tavan viranomaiset ovat jotta apua saa. Olen lapselleni tukihenkilö, avustaja, auto kuski terapioihin jopa välillä kuin terapeutti. Sanotaan että vanhempien tehtävä on olla vanhempi ei kuntoutuksen asiantuntija. Nyt asia on päinvastoin. Kaikki tämä vie vanhemmuudelta tilaa ja voimia.”</a:t>
            </a:r>
            <a:endParaRPr lang="fi-FI" sz="1400" dirty="0">
              <a:solidFill>
                <a:srgbClr val="FF0000"/>
              </a:solidFill>
            </a:endParaRPr>
          </a:p>
        </p:txBody>
      </p:sp>
    </p:spTree>
    <p:extLst>
      <p:ext uri="{BB962C8B-B14F-4D97-AF65-F5344CB8AC3E}">
        <p14:creationId xmlns:p14="http://schemas.microsoft.com/office/powerpoint/2010/main" val="685566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73891325-99DA-A4EE-3DA7-1D17267D8EBC}"/>
              </a:ext>
            </a:extLst>
          </p:cNvPr>
          <p:cNvPicPr>
            <a:picLocks noChangeAspect="1"/>
          </p:cNvPicPr>
          <p:nvPr/>
        </p:nvPicPr>
        <p:blipFill>
          <a:blip r:embed="rId3"/>
          <a:stretch>
            <a:fillRect/>
          </a:stretch>
        </p:blipFill>
        <p:spPr>
          <a:xfrm>
            <a:off x="309282" y="42771"/>
            <a:ext cx="5555876" cy="777308"/>
          </a:xfrm>
          <a:prstGeom prst="rect">
            <a:avLst/>
          </a:prstGeom>
        </p:spPr>
      </p:pic>
      <p:pic>
        <p:nvPicPr>
          <p:cNvPr id="10" name="Picture 10">
            <a:extLst>
              <a:ext uri="{FF2B5EF4-FFF2-40B4-BE49-F238E27FC236}">
                <a16:creationId xmlns:a16="http://schemas.microsoft.com/office/drawing/2014/main" id="{862135CD-C8B9-A25B-007C-740F32DF42AE}"/>
              </a:ext>
            </a:extLst>
          </p:cNvPr>
          <p:cNvPicPr>
            <a:picLocks noChangeAspect="1"/>
          </p:cNvPicPr>
          <p:nvPr/>
        </p:nvPicPr>
        <p:blipFill>
          <a:blip r:embed="rId4"/>
          <a:stretch>
            <a:fillRect/>
          </a:stretch>
        </p:blipFill>
        <p:spPr>
          <a:xfrm>
            <a:off x="320489" y="1061540"/>
            <a:ext cx="3438241" cy="4734919"/>
          </a:xfrm>
          <a:prstGeom prst="rect">
            <a:avLst/>
          </a:prstGeom>
        </p:spPr>
      </p:pic>
      <p:pic>
        <p:nvPicPr>
          <p:cNvPr id="11" name="Picture 11">
            <a:extLst>
              <a:ext uri="{FF2B5EF4-FFF2-40B4-BE49-F238E27FC236}">
                <a16:creationId xmlns:a16="http://schemas.microsoft.com/office/drawing/2014/main" id="{0B6E507A-A2BC-63FA-7386-BFC73F7058AB}"/>
              </a:ext>
            </a:extLst>
          </p:cNvPr>
          <p:cNvPicPr>
            <a:picLocks noChangeAspect="1"/>
          </p:cNvPicPr>
          <p:nvPr/>
        </p:nvPicPr>
        <p:blipFill>
          <a:blip r:embed="rId5"/>
          <a:stretch>
            <a:fillRect/>
          </a:stretch>
        </p:blipFill>
        <p:spPr>
          <a:xfrm>
            <a:off x="3715871" y="1061540"/>
            <a:ext cx="3062252" cy="2861729"/>
          </a:xfrm>
          <a:prstGeom prst="rect">
            <a:avLst/>
          </a:prstGeom>
        </p:spPr>
      </p:pic>
      <p:pic>
        <p:nvPicPr>
          <p:cNvPr id="2" name="Picture 2">
            <a:extLst>
              <a:ext uri="{FF2B5EF4-FFF2-40B4-BE49-F238E27FC236}">
                <a16:creationId xmlns:a16="http://schemas.microsoft.com/office/drawing/2014/main" id="{89CE17F5-CBC2-44CC-409D-563AE338DA7A}"/>
              </a:ext>
            </a:extLst>
          </p:cNvPr>
          <p:cNvPicPr>
            <a:picLocks noChangeAspect="1"/>
          </p:cNvPicPr>
          <p:nvPr/>
        </p:nvPicPr>
        <p:blipFill>
          <a:blip r:embed="rId6"/>
          <a:stretch>
            <a:fillRect/>
          </a:stretch>
        </p:blipFill>
        <p:spPr>
          <a:xfrm>
            <a:off x="7156244" y="2981740"/>
            <a:ext cx="4337741" cy="3104705"/>
          </a:xfrm>
          <a:prstGeom prst="rect">
            <a:avLst/>
          </a:prstGeom>
        </p:spPr>
      </p:pic>
    </p:spTree>
    <p:extLst>
      <p:ext uri="{BB962C8B-B14F-4D97-AF65-F5344CB8AC3E}">
        <p14:creationId xmlns:p14="http://schemas.microsoft.com/office/powerpoint/2010/main" val="175303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E4EDB82-49FB-5AAF-2774-6D3DCC03C3B4}"/>
              </a:ext>
            </a:extLst>
          </p:cNvPr>
          <p:cNvPicPr>
            <a:picLocks noGrp="1" noChangeAspect="1"/>
          </p:cNvPicPr>
          <p:nvPr>
            <p:ph idx="1"/>
          </p:nvPr>
        </p:nvPicPr>
        <p:blipFill>
          <a:blip r:embed="rId3"/>
          <a:stretch>
            <a:fillRect/>
          </a:stretch>
        </p:blipFill>
        <p:spPr>
          <a:xfrm>
            <a:off x="595952" y="1653871"/>
            <a:ext cx="10813780" cy="3379305"/>
          </a:xfrm>
          <a:prstGeom prst="rect">
            <a:avLst/>
          </a:prstGeom>
        </p:spPr>
      </p:pic>
      <p:sp>
        <p:nvSpPr>
          <p:cNvPr id="2" name="TextBox 1">
            <a:extLst>
              <a:ext uri="{FF2B5EF4-FFF2-40B4-BE49-F238E27FC236}">
                <a16:creationId xmlns:a16="http://schemas.microsoft.com/office/drawing/2014/main" id="{58EB7563-AEB8-9765-7201-82646FCDCBBC}"/>
              </a:ext>
            </a:extLst>
          </p:cNvPr>
          <p:cNvSpPr txBox="1"/>
          <p:nvPr/>
        </p:nvSpPr>
        <p:spPr>
          <a:xfrm>
            <a:off x="7732309" y="4005562"/>
            <a:ext cx="12368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50%</a:t>
            </a:r>
            <a:endParaRPr lang="en-US"/>
          </a:p>
        </p:txBody>
      </p:sp>
      <p:sp>
        <p:nvSpPr>
          <p:cNvPr id="3" name="TextBox 2">
            <a:extLst>
              <a:ext uri="{FF2B5EF4-FFF2-40B4-BE49-F238E27FC236}">
                <a16:creationId xmlns:a16="http://schemas.microsoft.com/office/drawing/2014/main" id="{7E5A743D-2619-932D-584A-11251A064705}"/>
              </a:ext>
            </a:extLst>
          </p:cNvPr>
          <p:cNvSpPr txBox="1"/>
          <p:nvPr/>
        </p:nvSpPr>
        <p:spPr>
          <a:xfrm>
            <a:off x="8350723" y="3244185"/>
            <a:ext cx="8529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26%</a:t>
            </a:r>
            <a:endParaRPr lang="en-US"/>
          </a:p>
        </p:txBody>
      </p:sp>
      <p:sp>
        <p:nvSpPr>
          <p:cNvPr id="4" name="TextBox 3">
            <a:extLst>
              <a:ext uri="{FF2B5EF4-FFF2-40B4-BE49-F238E27FC236}">
                <a16:creationId xmlns:a16="http://schemas.microsoft.com/office/drawing/2014/main" id="{D638A947-FF63-AEB4-4A6F-B0B8A7E0BF15}"/>
              </a:ext>
            </a:extLst>
          </p:cNvPr>
          <p:cNvSpPr txBox="1"/>
          <p:nvPr/>
        </p:nvSpPr>
        <p:spPr>
          <a:xfrm>
            <a:off x="7295312" y="3168919"/>
            <a:ext cx="7392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21%</a:t>
            </a:r>
            <a:endParaRPr lang="en-US"/>
          </a:p>
        </p:txBody>
      </p:sp>
      <p:sp>
        <p:nvSpPr>
          <p:cNvPr id="6" name="TextBox 5">
            <a:extLst>
              <a:ext uri="{FF2B5EF4-FFF2-40B4-BE49-F238E27FC236}">
                <a16:creationId xmlns:a16="http://schemas.microsoft.com/office/drawing/2014/main" id="{4FA7986C-E77C-F3FC-B184-A72E390AB92F}"/>
              </a:ext>
            </a:extLst>
          </p:cNvPr>
          <p:cNvSpPr txBox="1"/>
          <p:nvPr/>
        </p:nvSpPr>
        <p:spPr>
          <a:xfrm>
            <a:off x="7781236" y="2416791"/>
            <a:ext cx="5970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3%</a:t>
            </a:r>
            <a:endParaRPr lang="en-US"/>
          </a:p>
        </p:txBody>
      </p:sp>
    </p:spTree>
    <p:extLst>
      <p:ext uri="{BB962C8B-B14F-4D97-AF65-F5344CB8AC3E}">
        <p14:creationId xmlns:p14="http://schemas.microsoft.com/office/powerpoint/2010/main" val="4109761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53819A-72BB-4593-9D11-A7C88D32996D}"/>
              </a:ext>
            </a:extLst>
          </p:cNvPr>
          <p:cNvSpPr>
            <a:spLocks noGrp="1"/>
          </p:cNvSpPr>
          <p:nvPr>
            <p:ph type="title"/>
          </p:nvPr>
        </p:nvSpPr>
        <p:spPr>
          <a:xfrm>
            <a:off x="306355" y="0"/>
            <a:ext cx="10515600" cy="1325563"/>
          </a:xfrm>
        </p:spPr>
        <p:txBody>
          <a:bodyPr>
            <a:normAutofit/>
          </a:bodyPr>
          <a:lstStyle/>
          <a:p>
            <a:r>
              <a:rPr lang="fi-FI" sz="2400" i="1" u="sng" dirty="0"/>
              <a:t>”Työntekijöiden välinen yhteistyö”</a:t>
            </a:r>
          </a:p>
        </p:txBody>
      </p:sp>
      <p:sp>
        <p:nvSpPr>
          <p:cNvPr id="3" name="Sisällön paikkamerkki 2">
            <a:extLst>
              <a:ext uri="{FF2B5EF4-FFF2-40B4-BE49-F238E27FC236}">
                <a16:creationId xmlns:a16="http://schemas.microsoft.com/office/drawing/2014/main" id="{8F13E4B0-9922-4C2D-9F4A-4880CA4250A4}"/>
              </a:ext>
            </a:extLst>
          </p:cNvPr>
          <p:cNvSpPr>
            <a:spLocks noGrp="1"/>
          </p:cNvSpPr>
          <p:nvPr>
            <p:ph idx="1"/>
          </p:nvPr>
        </p:nvSpPr>
        <p:spPr>
          <a:xfrm>
            <a:off x="474307" y="2152028"/>
            <a:ext cx="4187024" cy="4705972"/>
          </a:xfrm>
        </p:spPr>
        <p:txBody>
          <a:bodyPr/>
          <a:lstStyle/>
          <a:p>
            <a:pPr marL="0" indent="0">
              <a:buNone/>
            </a:pPr>
            <a:r>
              <a:rPr lang="fi-FI" sz="1400" i="1" dirty="0">
                <a:solidFill>
                  <a:srgbClr val="FF0000"/>
                </a:solidFill>
              </a:rPr>
              <a:t>”</a:t>
            </a:r>
            <a:r>
              <a:rPr lang="fi-FI" sz="1400" i="1" dirty="0" err="1">
                <a:solidFill>
                  <a:srgbClr val="FF0000"/>
                </a:solidFill>
              </a:rPr>
              <a:t>Nepsylapsia</a:t>
            </a:r>
            <a:r>
              <a:rPr lang="fi-FI" sz="1400" i="1" dirty="0">
                <a:solidFill>
                  <a:srgbClr val="FF0000"/>
                </a:solidFill>
              </a:rPr>
              <a:t> on karkeasti arvioiden viidennes koko oppilasaineksesta. Se tarkoittaa, että viidennes lapsista on koko ajan tuen tarpeessa. Resurssit eivät todellakaan riitä. Pitäisi lähteä miettimään, miten koko koulujärjestelmää muutetaan sellaiseen suuntaan, että tuen tarvetta ei ole. Että koko perusopetus ja vaatimustaso on sellainen, ettei tarvita koko ajan ylimääräistä työtä kaikkien pitämiseksi mukana. Suurimpia ongelmia on itseohjautuvuuden vaatiminen jo alakouluikäisiltä, struktuurin puute ja normaalista lukujärjestyksestä poikkeava erikoisohjelma.”</a:t>
            </a:r>
          </a:p>
          <a:p>
            <a:endParaRPr lang="en-US" sz="1200" dirty="0">
              <a:latin typeface="Times"/>
              <a:cs typeface="Segoe UI"/>
            </a:endParaRPr>
          </a:p>
          <a:p>
            <a:endParaRPr lang="fi-FI" sz="1200" dirty="0"/>
          </a:p>
          <a:p>
            <a:endParaRPr lang="fi-FI" sz="1200" dirty="0"/>
          </a:p>
          <a:p>
            <a:endParaRPr lang="fi-FI" dirty="0"/>
          </a:p>
        </p:txBody>
      </p:sp>
      <p:sp>
        <p:nvSpPr>
          <p:cNvPr id="4" name="Tekstiruutu 3">
            <a:extLst>
              <a:ext uri="{FF2B5EF4-FFF2-40B4-BE49-F238E27FC236}">
                <a16:creationId xmlns:a16="http://schemas.microsoft.com/office/drawing/2014/main" id="{57427205-D68E-4559-BFAF-A1627EF22133}"/>
              </a:ext>
            </a:extLst>
          </p:cNvPr>
          <p:cNvSpPr txBox="1"/>
          <p:nvPr/>
        </p:nvSpPr>
        <p:spPr>
          <a:xfrm>
            <a:off x="5165588" y="1001716"/>
            <a:ext cx="4635610" cy="1061829"/>
          </a:xfrm>
          <a:prstGeom prst="rect">
            <a:avLst/>
          </a:prstGeom>
          <a:noFill/>
        </p:spPr>
        <p:txBody>
          <a:bodyPr wrap="square" rtlCol="0">
            <a:spAutoFit/>
          </a:bodyPr>
          <a:lstStyle/>
          <a:p>
            <a:pPr lvl="0">
              <a:lnSpc>
                <a:spcPct val="90000"/>
              </a:lnSpc>
              <a:spcBef>
                <a:spcPts val="1000"/>
              </a:spcBef>
            </a:pPr>
            <a:r>
              <a:rPr lang="fi-FI" sz="1400" i="1" dirty="0">
                <a:solidFill>
                  <a:srgbClr val="FF0000"/>
                </a:solidFill>
              </a:rPr>
              <a:t>”Eri ammattilaisten välinen yhteistyö ei toimi lainkaan. Koulu-sosiaalitoimisto-poliklinikka-terapeutti, kukaan ei tiedä toisistaan mitään eivätkä suostu yhteispalavereihin. Tulos on se, että perhettä pompotellaan paikasta toiseen ja muka autetaan. Todellisuudessa perhe jää selviämään yksin.” </a:t>
            </a:r>
          </a:p>
        </p:txBody>
      </p:sp>
      <p:sp>
        <p:nvSpPr>
          <p:cNvPr id="5" name="Tekstiruutu 4">
            <a:extLst>
              <a:ext uri="{FF2B5EF4-FFF2-40B4-BE49-F238E27FC236}">
                <a16:creationId xmlns:a16="http://schemas.microsoft.com/office/drawing/2014/main" id="{CDA4B5DA-77E7-4603-AD9B-BAE5065FB40F}"/>
              </a:ext>
            </a:extLst>
          </p:cNvPr>
          <p:cNvSpPr txBox="1"/>
          <p:nvPr/>
        </p:nvSpPr>
        <p:spPr>
          <a:xfrm>
            <a:off x="5085751" y="2801529"/>
            <a:ext cx="2934032" cy="1449628"/>
          </a:xfrm>
          <a:prstGeom prst="rect">
            <a:avLst/>
          </a:prstGeom>
          <a:noFill/>
        </p:spPr>
        <p:txBody>
          <a:bodyPr wrap="square" rtlCol="0">
            <a:spAutoFit/>
          </a:bodyPr>
          <a:lstStyle/>
          <a:p>
            <a:pPr lvl="0">
              <a:lnSpc>
                <a:spcPct val="90000"/>
              </a:lnSpc>
              <a:spcBef>
                <a:spcPts val="1000"/>
              </a:spcBef>
            </a:pPr>
            <a:r>
              <a:rPr lang="fi-FI" sz="1400" i="1" dirty="0">
                <a:solidFill>
                  <a:schemeClr val="tx2"/>
                </a:solidFill>
              </a:rPr>
              <a:t>”</a:t>
            </a:r>
            <a:r>
              <a:rPr lang="fi-FI" sz="1400" i="1" dirty="0" err="1">
                <a:solidFill>
                  <a:schemeClr val="tx2"/>
                </a:solidFill>
              </a:rPr>
              <a:t>Nepsyperheiden</a:t>
            </a:r>
            <a:r>
              <a:rPr lang="fi-FI" sz="1400" i="1" dirty="0">
                <a:solidFill>
                  <a:schemeClr val="tx2"/>
                </a:solidFill>
              </a:rPr>
              <a:t> tuetta jääminen tulee johtamaan isoihin kustannuksiin tulevaisuudessa. Johtaa siihen että vanhemmat menettävät terveytensä ja työkykynsä ja lapset syrjäytyvät ja saavat aikuisena mielenterveysongelmia.”</a:t>
            </a:r>
          </a:p>
        </p:txBody>
      </p:sp>
      <p:sp>
        <p:nvSpPr>
          <p:cNvPr id="6" name="Tekstiruutu 5">
            <a:extLst>
              <a:ext uri="{FF2B5EF4-FFF2-40B4-BE49-F238E27FC236}">
                <a16:creationId xmlns:a16="http://schemas.microsoft.com/office/drawing/2014/main" id="{A8CB03FA-0CA1-4752-8253-54285CB5877F}"/>
              </a:ext>
            </a:extLst>
          </p:cNvPr>
          <p:cNvSpPr txBox="1"/>
          <p:nvPr/>
        </p:nvSpPr>
        <p:spPr>
          <a:xfrm>
            <a:off x="2760887" y="4900658"/>
            <a:ext cx="3045349" cy="1449628"/>
          </a:xfrm>
          <a:prstGeom prst="rect">
            <a:avLst/>
          </a:prstGeom>
          <a:noFill/>
        </p:spPr>
        <p:txBody>
          <a:bodyPr wrap="square" rtlCol="0">
            <a:spAutoFit/>
          </a:bodyPr>
          <a:lstStyle/>
          <a:p>
            <a:pPr lvl="0">
              <a:lnSpc>
                <a:spcPct val="90000"/>
              </a:lnSpc>
              <a:spcBef>
                <a:spcPts val="1000"/>
              </a:spcBef>
            </a:pPr>
            <a:r>
              <a:rPr lang="en-US" sz="1400" i="1" dirty="0">
                <a:solidFill>
                  <a:srgbClr val="FF0000"/>
                </a:solidFill>
                <a:cs typeface="Segoe UI"/>
              </a:rPr>
              <a:t>“Eri </a:t>
            </a:r>
            <a:r>
              <a:rPr lang="en-US" sz="1400" i="1" dirty="0" err="1">
                <a:solidFill>
                  <a:srgbClr val="FF0000"/>
                </a:solidFill>
                <a:cs typeface="Segoe UI"/>
              </a:rPr>
              <a:t>viranomaiset</a:t>
            </a:r>
            <a:r>
              <a:rPr lang="en-US" sz="1400" i="1" dirty="0">
                <a:solidFill>
                  <a:srgbClr val="FF0000"/>
                </a:solidFill>
                <a:cs typeface="Segoe UI"/>
              </a:rPr>
              <a:t>/</a:t>
            </a:r>
            <a:r>
              <a:rPr lang="en-US" sz="1400" i="1" dirty="0" err="1">
                <a:solidFill>
                  <a:srgbClr val="FF0000"/>
                </a:solidFill>
                <a:cs typeface="Segoe UI"/>
              </a:rPr>
              <a:t>tahot</a:t>
            </a:r>
            <a:r>
              <a:rPr lang="en-US" sz="1400" i="1" dirty="0">
                <a:solidFill>
                  <a:srgbClr val="FF0000"/>
                </a:solidFill>
                <a:cs typeface="Segoe UI"/>
              </a:rPr>
              <a:t> </a:t>
            </a:r>
            <a:r>
              <a:rPr lang="en-US" sz="1400" i="1" dirty="0" err="1">
                <a:solidFill>
                  <a:srgbClr val="FF0000"/>
                </a:solidFill>
                <a:cs typeface="Segoe UI"/>
              </a:rPr>
              <a:t>eivät</a:t>
            </a:r>
            <a:r>
              <a:rPr lang="en-US" sz="1400" i="1" dirty="0">
                <a:solidFill>
                  <a:srgbClr val="FF0000"/>
                </a:solidFill>
                <a:cs typeface="Segoe UI"/>
              </a:rPr>
              <a:t> </a:t>
            </a:r>
            <a:r>
              <a:rPr lang="en-US" sz="1400" i="1" dirty="0" err="1">
                <a:solidFill>
                  <a:srgbClr val="FF0000"/>
                </a:solidFill>
                <a:cs typeface="Segoe UI"/>
              </a:rPr>
              <a:t>keskustele</a:t>
            </a:r>
            <a:r>
              <a:rPr lang="en-US" sz="1400" i="1" dirty="0">
                <a:solidFill>
                  <a:srgbClr val="FF0000"/>
                </a:solidFill>
                <a:cs typeface="Segoe UI"/>
              </a:rPr>
              <a:t> </a:t>
            </a:r>
            <a:r>
              <a:rPr lang="en-US" sz="1400" i="1" dirty="0" err="1">
                <a:solidFill>
                  <a:srgbClr val="FF0000"/>
                </a:solidFill>
                <a:cs typeface="Segoe UI"/>
              </a:rPr>
              <a:t>keskenään</a:t>
            </a:r>
            <a:r>
              <a:rPr lang="en-US" sz="1400" i="1" dirty="0">
                <a:solidFill>
                  <a:srgbClr val="FF0000"/>
                </a:solidFill>
                <a:cs typeface="Segoe UI"/>
              </a:rPr>
              <a:t>. </a:t>
            </a:r>
            <a:r>
              <a:rPr lang="en-US" sz="1400" i="1" dirty="0" err="1">
                <a:solidFill>
                  <a:srgbClr val="FF0000"/>
                </a:solidFill>
                <a:cs typeface="Segoe UI"/>
              </a:rPr>
              <a:t>Kaikki</a:t>
            </a:r>
            <a:r>
              <a:rPr lang="en-US" sz="1400" i="1" dirty="0">
                <a:solidFill>
                  <a:srgbClr val="FF0000"/>
                </a:solidFill>
                <a:cs typeface="Segoe UI"/>
              </a:rPr>
              <a:t> </a:t>
            </a:r>
            <a:r>
              <a:rPr lang="en-US" sz="1400" i="1" dirty="0" err="1">
                <a:solidFill>
                  <a:srgbClr val="FF0000"/>
                </a:solidFill>
                <a:cs typeface="Segoe UI"/>
              </a:rPr>
              <a:t>lähtee</a:t>
            </a:r>
            <a:r>
              <a:rPr lang="en-US" sz="1400" i="1" dirty="0">
                <a:solidFill>
                  <a:srgbClr val="FF0000"/>
                </a:solidFill>
                <a:cs typeface="Segoe UI"/>
              </a:rPr>
              <a:t> </a:t>
            </a:r>
            <a:r>
              <a:rPr lang="en-US" sz="1400" i="1" dirty="0" err="1">
                <a:solidFill>
                  <a:srgbClr val="FF0000"/>
                </a:solidFill>
                <a:cs typeface="Segoe UI"/>
              </a:rPr>
              <a:t>aina</a:t>
            </a:r>
            <a:r>
              <a:rPr lang="en-US" sz="1400" i="1" dirty="0">
                <a:solidFill>
                  <a:srgbClr val="FF0000"/>
                </a:solidFill>
                <a:cs typeface="Segoe UI"/>
              </a:rPr>
              <a:t> </a:t>
            </a:r>
            <a:r>
              <a:rPr lang="en-US" sz="1400" i="1" dirty="0" err="1">
                <a:solidFill>
                  <a:srgbClr val="FF0000"/>
                </a:solidFill>
                <a:cs typeface="Segoe UI"/>
              </a:rPr>
              <a:t>täysin</a:t>
            </a:r>
            <a:r>
              <a:rPr lang="en-US" sz="1400" i="1" dirty="0">
                <a:solidFill>
                  <a:srgbClr val="FF0000"/>
                </a:solidFill>
                <a:cs typeface="Segoe UI"/>
              </a:rPr>
              <a:t> </a:t>
            </a:r>
            <a:r>
              <a:rPr lang="en-US" sz="1400" i="1" dirty="0" err="1">
                <a:solidFill>
                  <a:srgbClr val="FF0000"/>
                </a:solidFill>
                <a:cs typeface="Segoe UI"/>
              </a:rPr>
              <a:t>nollasta</a:t>
            </a:r>
            <a:r>
              <a:rPr lang="en-US" sz="1400" i="1" dirty="0">
                <a:solidFill>
                  <a:srgbClr val="FF0000"/>
                </a:solidFill>
                <a:cs typeface="Segoe UI"/>
              </a:rPr>
              <a:t> </a:t>
            </a:r>
            <a:r>
              <a:rPr lang="en-US" sz="1400" i="1" dirty="0" err="1">
                <a:solidFill>
                  <a:srgbClr val="FF0000"/>
                </a:solidFill>
                <a:cs typeface="Segoe UI"/>
              </a:rPr>
              <a:t>uudessa</a:t>
            </a:r>
            <a:r>
              <a:rPr lang="en-US" sz="1400" i="1" dirty="0">
                <a:solidFill>
                  <a:srgbClr val="FF0000"/>
                </a:solidFill>
                <a:cs typeface="Segoe UI"/>
              </a:rPr>
              <a:t> </a:t>
            </a:r>
            <a:r>
              <a:rPr lang="en-US" sz="1400" i="1" dirty="0" err="1">
                <a:solidFill>
                  <a:srgbClr val="FF0000"/>
                </a:solidFill>
                <a:cs typeface="Segoe UI"/>
              </a:rPr>
              <a:t>paikassa</a:t>
            </a:r>
            <a:r>
              <a:rPr lang="en-US" sz="1400" i="1" dirty="0">
                <a:solidFill>
                  <a:srgbClr val="FF0000"/>
                </a:solidFill>
                <a:cs typeface="Segoe UI"/>
              </a:rPr>
              <a:t>- </a:t>
            </a:r>
            <a:r>
              <a:rPr lang="en-US" sz="1400" i="1" dirty="0" err="1">
                <a:solidFill>
                  <a:srgbClr val="FF0000"/>
                </a:solidFill>
                <a:cs typeface="Segoe UI"/>
              </a:rPr>
              <a:t>turhauttavaa</a:t>
            </a:r>
            <a:r>
              <a:rPr lang="en-US" sz="1400" i="1" dirty="0">
                <a:solidFill>
                  <a:srgbClr val="FF0000"/>
                </a:solidFill>
                <a:cs typeface="Segoe UI"/>
              </a:rPr>
              <a:t> ja </a:t>
            </a:r>
            <a:r>
              <a:rPr lang="en-US" sz="1400" i="1" dirty="0" err="1">
                <a:solidFill>
                  <a:srgbClr val="FF0000"/>
                </a:solidFill>
                <a:cs typeface="Segoe UI"/>
              </a:rPr>
              <a:t>lisää</a:t>
            </a:r>
            <a:r>
              <a:rPr lang="en-US" sz="1400" i="1" dirty="0">
                <a:solidFill>
                  <a:srgbClr val="FF0000"/>
                </a:solidFill>
                <a:cs typeface="Segoe UI"/>
              </a:rPr>
              <a:t> </a:t>
            </a:r>
            <a:r>
              <a:rPr lang="en-US" sz="1400" i="1" dirty="0" err="1">
                <a:solidFill>
                  <a:srgbClr val="FF0000"/>
                </a:solidFill>
                <a:cs typeface="Segoe UI"/>
              </a:rPr>
              <a:t>vanhempien</a:t>
            </a:r>
            <a:r>
              <a:rPr lang="en-US" sz="1400" i="1" dirty="0">
                <a:solidFill>
                  <a:srgbClr val="FF0000"/>
                </a:solidFill>
                <a:cs typeface="Segoe UI"/>
              </a:rPr>
              <a:t> </a:t>
            </a:r>
            <a:r>
              <a:rPr lang="en-US" sz="1400" i="1" dirty="0" err="1">
                <a:solidFill>
                  <a:srgbClr val="FF0000"/>
                </a:solidFill>
                <a:cs typeface="Segoe UI"/>
              </a:rPr>
              <a:t>rasitusta</a:t>
            </a:r>
            <a:r>
              <a:rPr lang="en-US" sz="1400" i="1" dirty="0">
                <a:solidFill>
                  <a:srgbClr val="FF0000"/>
                </a:solidFill>
                <a:cs typeface="Segoe UI"/>
              </a:rPr>
              <a:t>. </a:t>
            </a:r>
            <a:r>
              <a:rPr lang="en-US" sz="1400" i="1" dirty="0" err="1">
                <a:solidFill>
                  <a:srgbClr val="FF0000"/>
                </a:solidFill>
                <a:cs typeface="Segoe UI"/>
              </a:rPr>
              <a:t>Myös</a:t>
            </a:r>
            <a:r>
              <a:rPr lang="en-US" sz="1400" i="1" dirty="0">
                <a:solidFill>
                  <a:srgbClr val="FF0000"/>
                </a:solidFill>
                <a:cs typeface="Segoe UI"/>
              </a:rPr>
              <a:t> </a:t>
            </a:r>
            <a:r>
              <a:rPr lang="en-US" sz="1400" i="1" dirty="0" err="1">
                <a:solidFill>
                  <a:srgbClr val="FF0000"/>
                </a:solidFill>
                <a:cs typeface="Segoe UI"/>
              </a:rPr>
              <a:t>vanhempien</a:t>
            </a:r>
            <a:r>
              <a:rPr lang="en-US" sz="1400" i="1" dirty="0">
                <a:solidFill>
                  <a:srgbClr val="FF0000"/>
                </a:solidFill>
                <a:cs typeface="Segoe UI"/>
              </a:rPr>
              <a:t> </a:t>
            </a:r>
            <a:r>
              <a:rPr lang="en-US" sz="1400" i="1" dirty="0" err="1">
                <a:solidFill>
                  <a:srgbClr val="FF0000"/>
                </a:solidFill>
                <a:cs typeface="Segoe UI"/>
              </a:rPr>
              <a:t>syyllistämistä</a:t>
            </a:r>
            <a:r>
              <a:rPr lang="en-US" sz="1400" i="1" dirty="0">
                <a:solidFill>
                  <a:srgbClr val="FF0000"/>
                </a:solidFill>
                <a:cs typeface="Segoe UI"/>
              </a:rPr>
              <a:t> </a:t>
            </a:r>
            <a:r>
              <a:rPr lang="en-US" sz="1400" i="1" dirty="0" err="1">
                <a:solidFill>
                  <a:srgbClr val="FF0000"/>
                </a:solidFill>
                <a:cs typeface="Segoe UI"/>
              </a:rPr>
              <a:t>päiväkodissa</a:t>
            </a:r>
            <a:r>
              <a:rPr lang="en-US" sz="1400" i="1" dirty="0">
                <a:solidFill>
                  <a:srgbClr val="FF0000"/>
                </a:solidFill>
                <a:cs typeface="Segoe UI"/>
              </a:rPr>
              <a:t> ja </a:t>
            </a:r>
            <a:r>
              <a:rPr lang="en-US" sz="1400" i="1" dirty="0" err="1">
                <a:solidFill>
                  <a:srgbClr val="FF0000"/>
                </a:solidFill>
                <a:cs typeface="Segoe UI"/>
              </a:rPr>
              <a:t>neuvolassa</a:t>
            </a:r>
            <a:r>
              <a:rPr lang="en-US" sz="1400" i="1" dirty="0">
                <a:solidFill>
                  <a:srgbClr val="FF0000"/>
                </a:solidFill>
                <a:cs typeface="Segoe UI"/>
              </a:rPr>
              <a:t>.”</a:t>
            </a:r>
            <a:r>
              <a:rPr lang="en-US" sz="1400" i="1" dirty="0">
                <a:solidFill>
                  <a:prstClr val="black"/>
                </a:solidFill>
                <a:cs typeface="Segoe UI"/>
              </a:rPr>
              <a:t> </a:t>
            </a:r>
          </a:p>
        </p:txBody>
      </p:sp>
      <p:sp>
        <p:nvSpPr>
          <p:cNvPr id="7" name="Tekstiruutu 6">
            <a:extLst>
              <a:ext uri="{FF2B5EF4-FFF2-40B4-BE49-F238E27FC236}">
                <a16:creationId xmlns:a16="http://schemas.microsoft.com/office/drawing/2014/main" id="{4807DA9D-C910-4EFA-BF14-375960FF62A0}"/>
              </a:ext>
            </a:extLst>
          </p:cNvPr>
          <p:cNvSpPr txBox="1"/>
          <p:nvPr/>
        </p:nvSpPr>
        <p:spPr>
          <a:xfrm>
            <a:off x="8340011" y="2519265"/>
            <a:ext cx="3377682" cy="4164217"/>
          </a:xfrm>
          <a:prstGeom prst="rect">
            <a:avLst/>
          </a:prstGeom>
          <a:noFill/>
        </p:spPr>
        <p:txBody>
          <a:bodyPr wrap="square" rtlCol="0">
            <a:spAutoFit/>
          </a:bodyPr>
          <a:lstStyle/>
          <a:p>
            <a:pPr lvl="0">
              <a:lnSpc>
                <a:spcPct val="90000"/>
              </a:lnSpc>
              <a:spcBef>
                <a:spcPts val="1000"/>
              </a:spcBef>
            </a:pPr>
            <a:r>
              <a:rPr lang="fi-FI" sz="1400" i="1" dirty="0">
                <a:solidFill>
                  <a:schemeClr val="tx1">
                    <a:lumMod val="95000"/>
                    <a:lumOff val="5000"/>
                  </a:schemeClr>
                </a:solidFill>
              </a:rPr>
              <a:t>”Toivoisin jalkautumista koteihin arvioita tehdessä ja myös tiivistä yhteistyötä perhetyön ja kotipalvelun kanssa. Perhetyö on mukana lapsen arjessa ja on siksi paras asiantuntija vanhempien lisäksi. On jäänyt fiilis, että eri instanssit kokevat arvovaltatappiota, jos perhetyöntekijä tietää lapsesta enemmän, kuin 1-2krt tavannut korkeamman tittelin omaava ammattihenkilö. Saati, jos vanhempi tunnistaa oman lapsensa oireilun ilman, että sitä sairaanhoitaja/lääkäri on ensin sanonut. Vaatii erityislapsen vanhempana älyttömästi ylimääräisiä voimavaroja taistella lapsen ja perheen oikeuksien puolesta tutkimuksiin ja erilaisiin tukitoimiin ym. Ammattilaisten pitäisi ymmärtää, että pelkästään arki </a:t>
            </a:r>
            <a:r>
              <a:rPr lang="fi-FI" sz="1400" i="1" dirty="0" err="1">
                <a:solidFill>
                  <a:schemeClr val="tx1">
                    <a:lumMod val="95000"/>
                    <a:lumOff val="5000"/>
                  </a:schemeClr>
                </a:solidFill>
              </a:rPr>
              <a:t>nepsylapsen</a:t>
            </a:r>
            <a:r>
              <a:rPr lang="fi-FI" sz="1400" i="1" dirty="0">
                <a:solidFill>
                  <a:schemeClr val="tx1">
                    <a:lumMod val="95000"/>
                    <a:lumOff val="5000"/>
                  </a:schemeClr>
                </a:solidFill>
              </a:rPr>
              <a:t> kanssa on tosi kuormittavaa! Siihen päälle vielä työn yhteensovittaminen ja kaikki lääkäri/terapia/tutkimuskäynnit</a:t>
            </a:r>
            <a:r>
              <a:rPr lang="fi-FI" sz="1400" i="1" dirty="0">
                <a:solidFill>
                  <a:srgbClr val="C00000"/>
                </a:solidFill>
              </a:rPr>
              <a:t>. ”</a:t>
            </a:r>
          </a:p>
        </p:txBody>
      </p:sp>
    </p:spTree>
    <p:extLst>
      <p:ext uri="{BB962C8B-B14F-4D97-AF65-F5344CB8AC3E}">
        <p14:creationId xmlns:p14="http://schemas.microsoft.com/office/powerpoint/2010/main" val="1504015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6C5774-3B58-4382-B4C4-F6F74981A98A}"/>
              </a:ext>
            </a:extLst>
          </p:cNvPr>
          <p:cNvSpPr>
            <a:spLocks noGrp="1"/>
          </p:cNvSpPr>
          <p:nvPr>
            <p:ph type="title"/>
          </p:nvPr>
        </p:nvSpPr>
        <p:spPr/>
        <p:txBody>
          <a:bodyPr>
            <a:normAutofit/>
          </a:bodyPr>
          <a:lstStyle/>
          <a:p>
            <a:r>
              <a:rPr lang="fi-FI" sz="2400" i="1" u="sng"/>
              <a:t>”Kiitokset”</a:t>
            </a:r>
          </a:p>
        </p:txBody>
      </p:sp>
      <p:sp>
        <p:nvSpPr>
          <p:cNvPr id="3" name="Sisällön paikkamerkki 2">
            <a:extLst>
              <a:ext uri="{FF2B5EF4-FFF2-40B4-BE49-F238E27FC236}">
                <a16:creationId xmlns:a16="http://schemas.microsoft.com/office/drawing/2014/main" id="{52345E77-6780-459D-8AAC-487082B89E6B}"/>
              </a:ext>
            </a:extLst>
          </p:cNvPr>
          <p:cNvSpPr>
            <a:spLocks noGrp="1"/>
          </p:cNvSpPr>
          <p:nvPr>
            <p:ph idx="1"/>
          </p:nvPr>
        </p:nvSpPr>
        <p:spPr>
          <a:xfrm>
            <a:off x="540690" y="1825625"/>
            <a:ext cx="4086970" cy="472302"/>
          </a:xfrm>
        </p:spPr>
        <p:txBody>
          <a:bodyPr>
            <a:normAutofit fontScale="92500" lnSpcReduction="10000"/>
          </a:bodyPr>
          <a:lstStyle/>
          <a:p>
            <a:pPr marL="0" lvl="0" indent="0">
              <a:buNone/>
            </a:pPr>
            <a:r>
              <a:rPr lang="fi-FI" sz="1500" i="1">
                <a:solidFill>
                  <a:srgbClr val="FF0000"/>
                </a:solidFill>
              </a:rPr>
              <a:t>”Olen saanut tukea ja "kuuntelevia korvia" koululta, opettajalta ja erityisopettajalta. ISO kiitos heille siitä.”</a:t>
            </a:r>
          </a:p>
          <a:p>
            <a:endParaRPr lang="fi-FI"/>
          </a:p>
        </p:txBody>
      </p:sp>
      <p:sp>
        <p:nvSpPr>
          <p:cNvPr id="4" name="Tekstiruutu 3">
            <a:extLst>
              <a:ext uri="{FF2B5EF4-FFF2-40B4-BE49-F238E27FC236}">
                <a16:creationId xmlns:a16="http://schemas.microsoft.com/office/drawing/2014/main" id="{05D4A68E-63A9-4877-8B5E-0615B3BEB50A}"/>
              </a:ext>
            </a:extLst>
          </p:cNvPr>
          <p:cNvSpPr txBox="1"/>
          <p:nvPr/>
        </p:nvSpPr>
        <p:spPr>
          <a:xfrm flipH="1" flipV="1">
            <a:off x="7754373" y="3306328"/>
            <a:ext cx="2956034" cy="1236831"/>
          </a:xfrm>
          <a:prstGeom prst="rect">
            <a:avLst/>
          </a:prstGeom>
          <a:noFill/>
        </p:spPr>
        <p:txBody>
          <a:bodyPr wrap="square" rtlCol="0">
            <a:spAutoFit/>
          </a:bodyPr>
          <a:lstStyle/>
          <a:p>
            <a:endParaRPr lang="fi-FI"/>
          </a:p>
        </p:txBody>
      </p:sp>
      <p:sp>
        <p:nvSpPr>
          <p:cNvPr id="5" name="Tekstiruutu 4">
            <a:extLst>
              <a:ext uri="{FF2B5EF4-FFF2-40B4-BE49-F238E27FC236}">
                <a16:creationId xmlns:a16="http://schemas.microsoft.com/office/drawing/2014/main" id="{7D843008-8F2F-41CE-BBFE-AE612045AC50}"/>
              </a:ext>
            </a:extLst>
          </p:cNvPr>
          <p:cNvSpPr txBox="1"/>
          <p:nvPr/>
        </p:nvSpPr>
        <p:spPr>
          <a:xfrm>
            <a:off x="5499252" y="1159773"/>
            <a:ext cx="3021496" cy="1061829"/>
          </a:xfrm>
          <a:prstGeom prst="rect">
            <a:avLst/>
          </a:prstGeom>
          <a:noFill/>
        </p:spPr>
        <p:txBody>
          <a:bodyPr wrap="square" rtlCol="0">
            <a:spAutoFit/>
          </a:bodyPr>
          <a:lstStyle/>
          <a:p>
            <a:pPr lvl="0">
              <a:lnSpc>
                <a:spcPct val="90000"/>
              </a:lnSpc>
              <a:spcBef>
                <a:spcPts val="1000"/>
              </a:spcBef>
            </a:pPr>
            <a:r>
              <a:rPr lang="fi-FI" sz="1400" i="1">
                <a:solidFill>
                  <a:srgbClr val="0070C0"/>
                </a:solidFill>
              </a:rPr>
              <a:t>”</a:t>
            </a:r>
            <a:r>
              <a:rPr lang="fi-FI" sz="1400" i="1" err="1">
                <a:solidFill>
                  <a:srgbClr val="0070C0"/>
                </a:solidFill>
              </a:rPr>
              <a:t>Oys:n</a:t>
            </a:r>
            <a:r>
              <a:rPr lang="fi-FI" sz="1400" i="1">
                <a:solidFill>
                  <a:srgbClr val="0070C0"/>
                </a:solidFill>
              </a:rPr>
              <a:t> osasto 53:sta pitäisi kaikkien muidenkin tahojen ottaa mallia! Siellä nähdään vanhemmat ja perhe niin kuin kuuluukin. Sieltä ollaan saatu apua ja olen heille paljosta kiitollinen! ”</a:t>
            </a:r>
          </a:p>
        </p:txBody>
      </p:sp>
      <p:sp>
        <p:nvSpPr>
          <p:cNvPr id="6" name="Tekstiruutu 5">
            <a:extLst>
              <a:ext uri="{FF2B5EF4-FFF2-40B4-BE49-F238E27FC236}">
                <a16:creationId xmlns:a16="http://schemas.microsoft.com/office/drawing/2014/main" id="{01CC3700-5EA0-4A9D-9982-5D46DE9EA60A}"/>
              </a:ext>
            </a:extLst>
          </p:cNvPr>
          <p:cNvSpPr txBox="1"/>
          <p:nvPr/>
        </p:nvSpPr>
        <p:spPr>
          <a:xfrm>
            <a:off x="214687" y="2692824"/>
            <a:ext cx="3021496" cy="867930"/>
          </a:xfrm>
          <a:prstGeom prst="rect">
            <a:avLst/>
          </a:prstGeom>
          <a:noFill/>
        </p:spPr>
        <p:txBody>
          <a:bodyPr wrap="square" rtlCol="0">
            <a:spAutoFit/>
          </a:bodyPr>
          <a:lstStyle/>
          <a:p>
            <a:pPr lvl="0">
              <a:lnSpc>
                <a:spcPct val="90000"/>
              </a:lnSpc>
              <a:spcBef>
                <a:spcPts val="1000"/>
              </a:spcBef>
            </a:pPr>
            <a:r>
              <a:rPr lang="fi-FI" sz="1400" i="1">
                <a:ea typeface="+mn-lt"/>
                <a:cs typeface="Calibri" panose="020F0502020204030204"/>
              </a:rPr>
              <a:t>”Ylivieskassa on aika hyvin tilanne parantunut siitä mitä se oli n 10v sitten kun vanhin nepsy-lapsemme alkoi oireilemaan enemmän.”</a:t>
            </a:r>
            <a:endParaRPr lang="fi-FI" sz="1400" i="1">
              <a:cs typeface="Calibri"/>
            </a:endParaRPr>
          </a:p>
        </p:txBody>
      </p:sp>
      <p:sp>
        <p:nvSpPr>
          <p:cNvPr id="7" name="Tekstiruutu 6">
            <a:extLst>
              <a:ext uri="{FF2B5EF4-FFF2-40B4-BE49-F238E27FC236}">
                <a16:creationId xmlns:a16="http://schemas.microsoft.com/office/drawing/2014/main" id="{5A424FF6-DFE6-4AC9-9075-DBCED366E283}"/>
              </a:ext>
            </a:extLst>
          </p:cNvPr>
          <p:cNvSpPr txBox="1"/>
          <p:nvPr/>
        </p:nvSpPr>
        <p:spPr>
          <a:xfrm>
            <a:off x="2584175" y="3924743"/>
            <a:ext cx="2520564" cy="1837426"/>
          </a:xfrm>
          <a:prstGeom prst="rect">
            <a:avLst/>
          </a:prstGeom>
          <a:noFill/>
        </p:spPr>
        <p:txBody>
          <a:bodyPr wrap="square" rtlCol="0">
            <a:spAutoFit/>
          </a:bodyPr>
          <a:lstStyle/>
          <a:p>
            <a:pPr lvl="0">
              <a:lnSpc>
                <a:spcPct val="90000"/>
              </a:lnSpc>
              <a:spcBef>
                <a:spcPts val="1000"/>
              </a:spcBef>
            </a:pPr>
            <a:r>
              <a:rPr lang="fi-FI" sz="1400" dirty="0">
                <a:solidFill>
                  <a:schemeClr val="tx2"/>
                </a:solidFill>
                <a:ea typeface="+mn-lt"/>
                <a:cs typeface="Calibri" panose="020F0502020204030204"/>
              </a:rPr>
              <a:t>”Olen tyytyväinen saamaamme tukeen. Keskusteluissa olen huomannut, että tuen saaminen vaihtelee paljon ja joillakin menee kauan, että he pääsevät tuen piiriin, jos pääsevät ollenkaan. Toivoisin terveydenhuollolta tasalaatuisuutta tässä asiassa.”  </a:t>
            </a:r>
          </a:p>
        </p:txBody>
      </p:sp>
      <p:sp>
        <p:nvSpPr>
          <p:cNvPr id="8" name="Tekstiruutu 7">
            <a:extLst>
              <a:ext uri="{FF2B5EF4-FFF2-40B4-BE49-F238E27FC236}">
                <a16:creationId xmlns:a16="http://schemas.microsoft.com/office/drawing/2014/main" id="{8AF1686D-BF4C-459E-8A44-FA75EC3D7870}"/>
              </a:ext>
            </a:extLst>
          </p:cNvPr>
          <p:cNvSpPr txBox="1"/>
          <p:nvPr/>
        </p:nvSpPr>
        <p:spPr>
          <a:xfrm>
            <a:off x="5695195" y="2899632"/>
            <a:ext cx="3790921" cy="1643527"/>
          </a:xfrm>
          <a:prstGeom prst="rect">
            <a:avLst/>
          </a:prstGeom>
          <a:noFill/>
        </p:spPr>
        <p:txBody>
          <a:bodyPr wrap="square" rtlCol="0">
            <a:spAutoFit/>
          </a:bodyPr>
          <a:lstStyle/>
          <a:p>
            <a:pPr lvl="0">
              <a:lnSpc>
                <a:spcPct val="90000"/>
              </a:lnSpc>
              <a:spcBef>
                <a:spcPts val="1000"/>
              </a:spcBef>
            </a:pPr>
            <a:r>
              <a:rPr lang="fi-FI" sz="1400" dirty="0">
                <a:solidFill>
                  <a:srgbClr val="C00000"/>
                </a:solidFill>
                <a:ea typeface="+mn-lt"/>
                <a:cs typeface="Calibri" panose="020F0502020204030204"/>
              </a:rPr>
              <a:t>”Ylivieskassa lasten nepsy-jutut ovat olleet tosi hyvällä meidän perheen näkökulmasta. Kun kuopus esim. </a:t>
            </a:r>
            <a:r>
              <a:rPr lang="fi-FI" sz="1400" dirty="0" err="1">
                <a:solidFill>
                  <a:srgbClr val="C00000"/>
                </a:solidFill>
                <a:ea typeface="+mn-lt"/>
                <a:cs typeface="Calibri" panose="020F0502020204030204"/>
              </a:rPr>
              <a:t>tarvi</a:t>
            </a:r>
            <a:r>
              <a:rPr lang="fi-FI" sz="1400" dirty="0">
                <a:solidFill>
                  <a:srgbClr val="C00000"/>
                </a:solidFill>
                <a:ea typeface="+mn-lt"/>
                <a:cs typeface="Calibri" panose="020F0502020204030204"/>
              </a:rPr>
              <a:t> tukea mielialan ja nepsy-haasteiden takia meitä oli yhdessä palaverissa minä, ope, koulunkäynninohjaaja, erityisope, </a:t>
            </a:r>
            <a:r>
              <a:rPr lang="fi-FI" sz="1400" dirty="0" err="1">
                <a:solidFill>
                  <a:srgbClr val="C00000"/>
                </a:solidFill>
                <a:ea typeface="+mn-lt"/>
                <a:cs typeface="Calibri" panose="020F0502020204030204"/>
              </a:rPr>
              <a:t>koulupsyykkari</a:t>
            </a:r>
            <a:r>
              <a:rPr lang="fi-FI" sz="1400" dirty="0">
                <a:solidFill>
                  <a:srgbClr val="C00000"/>
                </a:solidFill>
                <a:ea typeface="+mn-lt"/>
                <a:cs typeface="Calibri" panose="020F0502020204030204"/>
              </a:rPr>
              <a:t>, kuraattori ja nepsy-valmentaja. </a:t>
            </a:r>
            <a:r>
              <a:rPr lang="fi-FI" sz="1400" dirty="0" err="1">
                <a:solidFill>
                  <a:srgbClr val="C00000"/>
                </a:solidFill>
                <a:ea typeface="+mn-lt"/>
                <a:cs typeface="Calibri" panose="020F0502020204030204"/>
              </a:rPr>
              <a:t>Oon</a:t>
            </a:r>
            <a:r>
              <a:rPr lang="fi-FI" sz="1400" dirty="0">
                <a:solidFill>
                  <a:srgbClr val="C00000"/>
                </a:solidFill>
                <a:ea typeface="+mn-lt"/>
                <a:cs typeface="Calibri" panose="020F0502020204030204"/>
              </a:rPr>
              <a:t> erittäin onnellinen, et asutaan just </a:t>
            </a:r>
            <a:r>
              <a:rPr lang="fi-FI" sz="1400" dirty="0" err="1">
                <a:solidFill>
                  <a:srgbClr val="C00000"/>
                </a:solidFill>
                <a:ea typeface="+mn-lt"/>
                <a:cs typeface="Calibri" panose="020F0502020204030204"/>
              </a:rPr>
              <a:t>Ykassa</a:t>
            </a:r>
            <a:r>
              <a:rPr lang="fi-FI" sz="1400" dirty="0">
                <a:solidFill>
                  <a:srgbClr val="C00000"/>
                </a:solidFill>
                <a:ea typeface="+mn-lt"/>
                <a:cs typeface="Calibri" panose="020F0502020204030204"/>
              </a:rPr>
              <a:t>, mitä tulee nepsy-juttuihin.”</a:t>
            </a:r>
          </a:p>
        </p:txBody>
      </p:sp>
    </p:spTree>
    <p:extLst>
      <p:ext uri="{BB962C8B-B14F-4D97-AF65-F5344CB8AC3E}">
        <p14:creationId xmlns:p14="http://schemas.microsoft.com/office/powerpoint/2010/main" val="40424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2723E685-2519-49C6-8BA3-5BB0BB3629C5}"/>
              </a:ext>
            </a:extLst>
          </p:cNvPr>
          <p:cNvSpPr>
            <a:spLocks noGrp="1"/>
          </p:cNvSpPr>
          <p:nvPr>
            <p:ph type="sldNum" sz="quarter" idx="12"/>
          </p:nvPr>
        </p:nvSpPr>
        <p:spPr/>
        <p:txBody>
          <a:bodyPr/>
          <a:lstStyle/>
          <a:p>
            <a:fld id="{3CCEC50A-EC5D-6049-A135-EB130C1E40A7}" type="slidenum">
              <a:rPr lang="fi-FI" smtClean="0"/>
              <a:pPr/>
              <a:t>25</a:t>
            </a:fld>
            <a:endParaRPr lang="fi-FI"/>
          </a:p>
        </p:txBody>
      </p:sp>
      <p:sp>
        <p:nvSpPr>
          <p:cNvPr id="3" name="Otsikko 2">
            <a:extLst>
              <a:ext uri="{FF2B5EF4-FFF2-40B4-BE49-F238E27FC236}">
                <a16:creationId xmlns:a16="http://schemas.microsoft.com/office/drawing/2014/main" id="{1F44FCA4-E8A7-450F-AE79-202374F87300}"/>
              </a:ext>
            </a:extLst>
          </p:cNvPr>
          <p:cNvSpPr>
            <a:spLocks noGrp="1"/>
          </p:cNvSpPr>
          <p:nvPr>
            <p:ph type="title"/>
          </p:nvPr>
        </p:nvSpPr>
        <p:spPr>
          <a:xfrm>
            <a:off x="790909" y="4276518"/>
            <a:ext cx="5580981" cy="2025428"/>
          </a:xfrm>
        </p:spPr>
        <p:txBody>
          <a:bodyPr>
            <a:normAutofit fontScale="90000"/>
          </a:bodyPr>
          <a:lstStyle/>
          <a:p>
            <a:pPr>
              <a:lnSpc>
                <a:spcPct val="150000"/>
              </a:lnSpc>
            </a:pPr>
            <a:r>
              <a:rPr lang="fi-FI" sz="2400" dirty="0"/>
              <a:t>Yhteenveto:</a:t>
            </a:r>
            <a:br>
              <a:rPr lang="fi-FI" sz="2400" dirty="0"/>
            </a:br>
            <a:br>
              <a:rPr lang="fi-FI" dirty="0"/>
            </a:br>
            <a:r>
              <a:rPr lang="fi-FI" sz="2000" dirty="0"/>
              <a:t>- varhaisen tuen merkitys korostuu</a:t>
            </a:r>
            <a:br>
              <a:rPr lang="fi-FI" sz="2000" dirty="0"/>
            </a:br>
            <a:r>
              <a:rPr lang="fi-FI" sz="2000" dirty="0"/>
              <a:t>- ennaltaehkäisevyys ja matalankynnyksen palvelut</a:t>
            </a:r>
            <a:br>
              <a:rPr lang="fi-FI" sz="2000" dirty="0"/>
            </a:br>
            <a:r>
              <a:rPr lang="fi-FI" sz="2000" dirty="0"/>
              <a:t>- resurssit ja niiden kohdentaminen</a:t>
            </a:r>
            <a:br>
              <a:rPr lang="fi-FI" sz="2000" dirty="0"/>
            </a:br>
            <a:r>
              <a:rPr lang="fi-FI" sz="2000" dirty="0"/>
              <a:t>- mitkä keinot eivät maksa mitään?</a:t>
            </a:r>
            <a:br>
              <a:rPr lang="fi-FI" sz="2000" dirty="0"/>
            </a:br>
            <a:r>
              <a:rPr lang="fi-FI" sz="2000" dirty="0"/>
              <a:t>- ammattilaiset ja perheet tekevät parhaansa niillä tiedoilla, taidoilla ja resursseilla mitä heillä tällä hetkellä on, miten autamme heitä luomaan parempaa arkea?</a:t>
            </a:r>
            <a:r>
              <a:rPr lang="fi-FI" sz="1400" dirty="0"/>
              <a:t> </a:t>
            </a:r>
          </a:p>
        </p:txBody>
      </p:sp>
      <p:sp>
        <p:nvSpPr>
          <p:cNvPr id="4" name="Tekstiruutu 3">
            <a:extLst>
              <a:ext uri="{FF2B5EF4-FFF2-40B4-BE49-F238E27FC236}">
                <a16:creationId xmlns:a16="http://schemas.microsoft.com/office/drawing/2014/main" id="{81A495F6-2A86-4954-BCC2-4A5E86118EE6}"/>
              </a:ext>
            </a:extLst>
          </p:cNvPr>
          <p:cNvSpPr txBox="1"/>
          <p:nvPr/>
        </p:nvSpPr>
        <p:spPr>
          <a:xfrm>
            <a:off x="419878" y="130628"/>
            <a:ext cx="6531428" cy="1837426"/>
          </a:xfrm>
          <a:prstGeom prst="rect">
            <a:avLst/>
          </a:prstGeom>
          <a:noFill/>
        </p:spPr>
        <p:txBody>
          <a:bodyPr wrap="square" rtlCol="0">
            <a:spAutoFit/>
          </a:bodyPr>
          <a:lstStyle/>
          <a:p>
            <a:pPr lvl="0">
              <a:lnSpc>
                <a:spcPct val="90000"/>
              </a:lnSpc>
              <a:spcBef>
                <a:spcPts val="1000"/>
              </a:spcBef>
            </a:pPr>
            <a:r>
              <a:rPr lang="fi-FI" sz="1400" i="1" dirty="0">
                <a:solidFill>
                  <a:schemeClr val="tx2">
                    <a:lumMod val="75000"/>
                  </a:schemeClr>
                </a:solidFill>
              </a:rPr>
              <a:t>”Kehitettävä SELKEÄ hoitopolku vanhemmille tiedoksi siitä, kun he ensimmäisen kerran hakevat apua lapsen haasteisiin. Koulutusta lisättävä sekä varhaiskasvatuksen että neuvoloiden henkilökunnalle, tukea tarjottava heti ensimmäisestä avunpyynnöstä alkaen. Ei niin, että he ketkä jaksavat taistella lapselle tukea ja apua saadakseen, vaan niin että huoli otetaan heti vakavasti ja kerrotaan millaista apua ja tukea on saatavilla. Ei niin, että vanhemmat etsivät itse tietoa ja tukea vuosikaudet ja yrittävät selviytyä. Kun lapsi saa heti tukea varhaiskasvatukseen, hänen kasvunsa ja kehityksenä saa paremmat eväät. Eli koulutusta lisättävä ammattilaisille ja tukea tarjottava vanhemmille heti, oli taho sitten neuvola, varhaiskasvatus, tai koulu.”</a:t>
            </a:r>
          </a:p>
        </p:txBody>
      </p:sp>
    </p:spTree>
    <p:extLst>
      <p:ext uri="{BB962C8B-B14F-4D97-AF65-F5344CB8AC3E}">
        <p14:creationId xmlns:p14="http://schemas.microsoft.com/office/powerpoint/2010/main" val="4238968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23502B-95F4-4CD4-B91A-7E498C3996B6}"/>
              </a:ext>
            </a:extLst>
          </p:cNvPr>
          <p:cNvSpPr>
            <a:spLocks noGrp="1"/>
          </p:cNvSpPr>
          <p:nvPr>
            <p:ph type="ctrTitle"/>
          </p:nvPr>
        </p:nvSpPr>
        <p:spPr>
          <a:xfrm>
            <a:off x="6246521" y="149748"/>
            <a:ext cx="5944068" cy="3848983"/>
          </a:xfrm>
        </p:spPr>
        <p:txBody>
          <a:bodyPr/>
          <a:lstStyle/>
          <a:p>
            <a:r>
              <a:rPr lang="fi-FI" sz="4400" b="0">
                <a:latin typeface="Arial"/>
                <a:cs typeface="Arial"/>
              </a:rPr>
              <a:t>Kysely ammattilaisille, jotka kohtaavat työssään nepsy-piirteisiä asiakkaita</a:t>
            </a:r>
            <a:endParaRPr lang="en-US"/>
          </a:p>
        </p:txBody>
      </p:sp>
      <p:sp>
        <p:nvSpPr>
          <p:cNvPr id="3" name="Alaotsikko 2">
            <a:extLst>
              <a:ext uri="{FF2B5EF4-FFF2-40B4-BE49-F238E27FC236}">
                <a16:creationId xmlns:a16="http://schemas.microsoft.com/office/drawing/2014/main" id="{0D6A27FB-A549-487D-8134-91DCB98C7CD8}"/>
              </a:ext>
            </a:extLst>
          </p:cNvPr>
          <p:cNvSpPr>
            <a:spLocks noGrp="1"/>
          </p:cNvSpPr>
          <p:nvPr>
            <p:ph type="subTitle" idx="1"/>
          </p:nvPr>
        </p:nvSpPr>
        <p:spPr>
          <a:xfrm>
            <a:off x="6517677" y="4415481"/>
            <a:ext cx="4836121" cy="2091336"/>
          </a:xfrm>
        </p:spPr>
        <p:txBody>
          <a:bodyPr>
            <a:normAutofit/>
          </a:bodyPr>
          <a:lstStyle/>
          <a:p>
            <a:endParaRPr lang="fi-FI" sz="3200"/>
          </a:p>
          <a:p>
            <a:r>
              <a:rPr lang="fi-FI" sz="1200">
                <a:latin typeface="Arial"/>
                <a:cs typeface="Arial"/>
              </a:rPr>
              <a:t>25.11.2022 Anu Ounaslehto, Eeva Kallio, Mirva Karppinen</a:t>
            </a:r>
            <a:endParaRPr lang="fi-FI" sz="1200"/>
          </a:p>
        </p:txBody>
      </p:sp>
      <p:pic>
        <p:nvPicPr>
          <p:cNvPr id="4" name="Picture 4" descr="Pohjois-Pohjanmaan hyvinvointialue | Facebook">
            <a:extLst>
              <a:ext uri="{FF2B5EF4-FFF2-40B4-BE49-F238E27FC236}">
                <a16:creationId xmlns:a16="http://schemas.microsoft.com/office/drawing/2014/main" id="{5484C139-2D0A-4AE8-A825-893AD833A0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592" y="5886087"/>
            <a:ext cx="746626" cy="746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7001C7-6488-111F-34EA-14FABCF95915}"/>
              </a:ext>
            </a:extLst>
          </p:cNvPr>
          <p:cNvSpPr txBox="1"/>
          <p:nvPr/>
        </p:nvSpPr>
        <p:spPr>
          <a:xfrm>
            <a:off x="6328522" y="4664448"/>
            <a:ext cx="47064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Vastauksia 924</a:t>
            </a:r>
            <a:endParaRPr lang="en-US" sz="3600"/>
          </a:p>
        </p:txBody>
      </p:sp>
    </p:spTree>
    <p:extLst>
      <p:ext uri="{BB962C8B-B14F-4D97-AF65-F5344CB8AC3E}">
        <p14:creationId xmlns:p14="http://schemas.microsoft.com/office/powerpoint/2010/main" val="3745673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a:extLst>
              <a:ext uri="{FF2B5EF4-FFF2-40B4-BE49-F238E27FC236}">
                <a16:creationId xmlns:a16="http://schemas.microsoft.com/office/drawing/2014/main" id="{19241B25-9D4C-A1F4-F9FC-242303A77765}"/>
              </a:ext>
            </a:extLst>
          </p:cNvPr>
          <p:cNvPicPr>
            <a:picLocks noChangeAspect="1"/>
          </p:cNvPicPr>
          <p:nvPr/>
        </p:nvPicPr>
        <p:blipFill rotWithShape="1">
          <a:blip r:embed="rId3"/>
          <a:srcRect b="9291"/>
          <a:stretch/>
        </p:blipFill>
        <p:spPr>
          <a:xfrm>
            <a:off x="-2260" y="0"/>
            <a:ext cx="12194260" cy="6858000"/>
          </a:xfrm>
          <a:prstGeom prst="rect">
            <a:avLst/>
          </a:prstGeom>
        </p:spPr>
      </p:pic>
    </p:spTree>
    <p:extLst>
      <p:ext uri="{BB962C8B-B14F-4D97-AF65-F5344CB8AC3E}">
        <p14:creationId xmlns:p14="http://schemas.microsoft.com/office/powerpoint/2010/main" val="3452550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D56FAD7F-5191-E3BA-237C-4889903B8F2D}"/>
              </a:ext>
            </a:extLst>
          </p:cNvPr>
          <p:cNvPicPr>
            <a:picLocks noGrp="1" noChangeAspect="1"/>
          </p:cNvPicPr>
          <p:nvPr>
            <p:ph idx="1"/>
          </p:nvPr>
        </p:nvPicPr>
        <p:blipFill>
          <a:blip r:embed="rId3"/>
          <a:stretch>
            <a:fillRect/>
          </a:stretch>
        </p:blipFill>
        <p:spPr>
          <a:xfrm>
            <a:off x="643467" y="1316142"/>
            <a:ext cx="7581435" cy="2937805"/>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iruutu 1">
            <a:extLst>
              <a:ext uri="{FF2B5EF4-FFF2-40B4-BE49-F238E27FC236}">
                <a16:creationId xmlns:a16="http://schemas.microsoft.com/office/drawing/2014/main" id="{932CFAF9-A92C-42D7-AE99-7C6813242FAB}"/>
              </a:ext>
            </a:extLst>
          </p:cNvPr>
          <p:cNvSpPr txBox="1"/>
          <p:nvPr/>
        </p:nvSpPr>
        <p:spPr>
          <a:xfrm>
            <a:off x="6398149" y="3059668"/>
            <a:ext cx="1091979" cy="369332"/>
          </a:xfrm>
          <a:prstGeom prst="rect">
            <a:avLst/>
          </a:prstGeom>
          <a:noFill/>
        </p:spPr>
        <p:txBody>
          <a:bodyPr wrap="square" rtlCol="0">
            <a:spAutoFit/>
          </a:bodyPr>
          <a:lstStyle/>
          <a:p>
            <a:r>
              <a:rPr lang="fi-FI"/>
              <a:t>49%</a:t>
            </a:r>
          </a:p>
        </p:txBody>
      </p:sp>
      <p:sp>
        <p:nvSpPr>
          <p:cNvPr id="3" name="Tekstiruutu 2">
            <a:extLst>
              <a:ext uri="{FF2B5EF4-FFF2-40B4-BE49-F238E27FC236}">
                <a16:creationId xmlns:a16="http://schemas.microsoft.com/office/drawing/2014/main" id="{26AA2243-7A4E-4926-AFE6-97A4DC97BB7F}"/>
              </a:ext>
            </a:extLst>
          </p:cNvPr>
          <p:cNvSpPr txBox="1"/>
          <p:nvPr/>
        </p:nvSpPr>
        <p:spPr>
          <a:xfrm>
            <a:off x="7059310" y="2448187"/>
            <a:ext cx="1359673" cy="369332"/>
          </a:xfrm>
          <a:prstGeom prst="rect">
            <a:avLst/>
          </a:prstGeom>
          <a:noFill/>
        </p:spPr>
        <p:txBody>
          <a:bodyPr wrap="square" rtlCol="0">
            <a:spAutoFit/>
          </a:bodyPr>
          <a:lstStyle/>
          <a:p>
            <a:r>
              <a:rPr lang="fi-FI"/>
              <a:t>14%</a:t>
            </a:r>
          </a:p>
        </p:txBody>
      </p:sp>
      <p:sp>
        <p:nvSpPr>
          <p:cNvPr id="4" name="Tekstiruutu 3">
            <a:extLst>
              <a:ext uri="{FF2B5EF4-FFF2-40B4-BE49-F238E27FC236}">
                <a16:creationId xmlns:a16="http://schemas.microsoft.com/office/drawing/2014/main" id="{2A2584F5-BCC2-4F99-BD88-3F7C52A54B4F}"/>
              </a:ext>
            </a:extLst>
          </p:cNvPr>
          <p:cNvSpPr txBox="1"/>
          <p:nvPr/>
        </p:nvSpPr>
        <p:spPr>
          <a:xfrm>
            <a:off x="7261330" y="3218354"/>
            <a:ext cx="1009226" cy="369332"/>
          </a:xfrm>
          <a:prstGeom prst="rect">
            <a:avLst/>
          </a:prstGeom>
          <a:noFill/>
        </p:spPr>
        <p:txBody>
          <a:bodyPr wrap="square" rtlCol="0">
            <a:spAutoFit/>
          </a:bodyPr>
          <a:lstStyle/>
          <a:p>
            <a:r>
              <a:rPr lang="fi-FI"/>
              <a:t>37%</a:t>
            </a:r>
          </a:p>
        </p:txBody>
      </p:sp>
    </p:spTree>
    <p:extLst>
      <p:ext uri="{BB962C8B-B14F-4D97-AF65-F5344CB8AC3E}">
        <p14:creationId xmlns:p14="http://schemas.microsoft.com/office/powerpoint/2010/main" val="245239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7485356-FD8A-A5C0-3D18-597559DB87FD}"/>
              </a:ext>
            </a:extLst>
          </p:cNvPr>
          <p:cNvPicPr>
            <a:picLocks noGrp="1" noChangeAspect="1"/>
          </p:cNvPicPr>
          <p:nvPr>
            <p:ph idx="1"/>
          </p:nvPr>
        </p:nvPicPr>
        <p:blipFill>
          <a:blip r:embed="rId3"/>
          <a:stretch>
            <a:fillRect/>
          </a:stretch>
        </p:blipFill>
        <p:spPr>
          <a:xfrm>
            <a:off x="1009409" y="1538895"/>
            <a:ext cx="4593537" cy="327959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7B451392-1DCF-7A22-A7BA-6DF5D8B55FF4}"/>
              </a:ext>
            </a:extLst>
          </p:cNvPr>
          <p:cNvPicPr>
            <a:picLocks noChangeAspect="1"/>
          </p:cNvPicPr>
          <p:nvPr/>
        </p:nvPicPr>
        <p:blipFill>
          <a:blip r:embed="rId4"/>
          <a:stretch>
            <a:fillRect/>
          </a:stretch>
        </p:blipFill>
        <p:spPr>
          <a:xfrm>
            <a:off x="6432605" y="959497"/>
            <a:ext cx="4503249" cy="4636907"/>
          </a:xfrm>
          <a:prstGeom prst="rect">
            <a:avLst/>
          </a:prstGeom>
        </p:spPr>
      </p:pic>
    </p:spTree>
    <p:extLst>
      <p:ext uri="{BB962C8B-B14F-4D97-AF65-F5344CB8AC3E}">
        <p14:creationId xmlns:p14="http://schemas.microsoft.com/office/powerpoint/2010/main" val="326929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5" descr="Vanhemmat ja lapsen pelaaminen">
            <a:extLst>
              <a:ext uri="{FF2B5EF4-FFF2-40B4-BE49-F238E27FC236}">
                <a16:creationId xmlns:a16="http://schemas.microsoft.com/office/drawing/2014/main" id="{C209A4D9-AA8E-B8D1-34D3-C7F13FEB3EAC}"/>
              </a:ext>
            </a:extLst>
          </p:cNvPr>
          <p:cNvPicPr>
            <a:picLocks noChangeAspect="1"/>
          </p:cNvPicPr>
          <p:nvPr/>
        </p:nvPicPr>
        <p:blipFill rotWithShape="1">
          <a:blip r:embed="rId3"/>
          <a:srcRect l="3422" r="2460" b="-1"/>
          <a:stretch/>
        </p:blipFill>
        <p:spPr>
          <a:xfrm>
            <a:off x="1" y="10"/>
            <a:ext cx="9669642" cy="6857990"/>
          </a:xfrm>
          <a:prstGeom prst="rect">
            <a:avLst/>
          </a:prstGeom>
        </p:spPr>
      </p:pic>
      <p:sp>
        <p:nvSpPr>
          <p:cNvPr id="34"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iruutu 5">
            <a:extLst>
              <a:ext uri="{FF2B5EF4-FFF2-40B4-BE49-F238E27FC236}">
                <a16:creationId xmlns:a16="http://schemas.microsoft.com/office/drawing/2014/main" id="{AA2D7A70-264A-BF09-7FF8-A9858F0007D9}"/>
              </a:ext>
            </a:extLst>
          </p:cNvPr>
          <p:cNvSpPr txBox="1"/>
          <p:nvPr/>
        </p:nvSpPr>
        <p:spPr>
          <a:xfrm>
            <a:off x="7531610" y="365125"/>
            <a:ext cx="3822189" cy="189991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err="1">
                <a:solidFill>
                  <a:schemeClr val="accent1">
                    <a:lumMod val="75000"/>
                  </a:schemeClr>
                </a:solidFill>
                <a:latin typeface="Cambria"/>
                <a:ea typeface="Cambria"/>
                <a:cs typeface="+mj-cs"/>
              </a:rPr>
              <a:t>Hankkeen</a:t>
            </a:r>
            <a:r>
              <a:rPr lang="en-US" sz="4000">
                <a:solidFill>
                  <a:schemeClr val="accent1">
                    <a:lumMod val="75000"/>
                  </a:schemeClr>
                </a:solidFill>
                <a:latin typeface="Cambria"/>
                <a:ea typeface="Cambria"/>
                <a:cs typeface="+mj-cs"/>
              </a:rPr>
              <a:t> </a:t>
            </a:r>
            <a:r>
              <a:rPr lang="en-US" sz="4000" err="1">
                <a:solidFill>
                  <a:schemeClr val="accent1">
                    <a:lumMod val="75000"/>
                  </a:schemeClr>
                </a:solidFill>
                <a:latin typeface="Cambria"/>
                <a:ea typeface="Cambria"/>
                <a:cs typeface="+mj-cs"/>
              </a:rPr>
              <a:t>tehtävät</a:t>
            </a:r>
            <a:r>
              <a:rPr lang="en-US" sz="4000">
                <a:solidFill>
                  <a:schemeClr val="accent1">
                    <a:lumMod val="75000"/>
                  </a:schemeClr>
                </a:solidFill>
                <a:latin typeface="Cambria"/>
                <a:ea typeface="Cambria"/>
                <a:cs typeface="+mj-cs"/>
              </a:rPr>
              <a:t>:</a:t>
            </a:r>
          </a:p>
        </p:txBody>
      </p:sp>
      <p:sp>
        <p:nvSpPr>
          <p:cNvPr id="3" name="Sisällön paikkamerkki 2">
            <a:extLst>
              <a:ext uri="{FF2B5EF4-FFF2-40B4-BE49-F238E27FC236}">
                <a16:creationId xmlns:a16="http://schemas.microsoft.com/office/drawing/2014/main" id="{BE24CCDA-1073-9B6A-A2CA-7F28357E3242}"/>
              </a:ext>
            </a:extLst>
          </p:cNvPr>
          <p:cNvSpPr>
            <a:spLocks noGrp="1"/>
          </p:cNvSpPr>
          <p:nvPr>
            <p:ph idx="1"/>
          </p:nvPr>
        </p:nvSpPr>
        <p:spPr>
          <a:xfrm>
            <a:off x="7421176" y="2058723"/>
            <a:ext cx="4473397" cy="4118240"/>
          </a:xfrm>
        </p:spPr>
        <p:txBody>
          <a:bodyPr vert="horz" lIns="91440" tIns="45720" rIns="91440" bIns="45720" rtlCol="0" anchor="t">
            <a:noAutofit/>
          </a:bodyPr>
          <a:lstStyle/>
          <a:p>
            <a:r>
              <a:rPr lang="en-US" sz="1600" err="1">
                <a:latin typeface="Cambria"/>
                <a:ea typeface="Cambria"/>
              </a:rPr>
              <a:t>POPsote-hanke</a:t>
            </a:r>
            <a:r>
              <a:rPr lang="en-US" sz="1600">
                <a:latin typeface="Cambria"/>
                <a:ea typeface="Cambria"/>
              </a:rPr>
              <a:t>, </a:t>
            </a:r>
            <a:r>
              <a:rPr lang="en-US" sz="1600" err="1">
                <a:latin typeface="Cambria"/>
                <a:ea typeface="Cambria"/>
              </a:rPr>
              <a:t>rahoitus</a:t>
            </a:r>
            <a:r>
              <a:rPr lang="en-US" sz="1600">
                <a:latin typeface="Cambria"/>
                <a:ea typeface="Cambria"/>
              </a:rPr>
              <a:t> </a:t>
            </a:r>
            <a:r>
              <a:rPr lang="en-US" sz="1600" err="1">
                <a:latin typeface="Cambria"/>
                <a:ea typeface="Cambria"/>
              </a:rPr>
              <a:t>joulukuuhun</a:t>
            </a:r>
            <a:r>
              <a:rPr lang="en-US" sz="1600">
                <a:latin typeface="Cambria"/>
                <a:ea typeface="Cambria"/>
              </a:rPr>
              <a:t> 2022 (LNP-</a:t>
            </a:r>
            <a:r>
              <a:rPr lang="en-US" sz="1600" err="1">
                <a:latin typeface="Cambria"/>
                <a:ea typeface="Cambria"/>
              </a:rPr>
              <a:t>kehittämisohjelman</a:t>
            </a:r>
            <a:r>
              <a:rPr lang="en-US" sz="1600">
                <a:latin typeface="Cambria"/>
                <a:ea typeface="Cambria"/>
              </a:rPr>
              <a:t> </a:t>
            </a:r>
            <a:r>
              <a:rPr lang="en-US" sz="1600" err="1">
                <a:latin typeface="Cambria"/>
                <a:ea typeface="Cambria"/>
              </a:rPr>
              <a:t>pilotti</a:t>
            </a:r>
            <a:r>
              <a:rPr lang="en-US" sz="1600">
                <a:latin typeface="Cambria"/>
                <a:ea typeface="Cambria"/>
              </a:rPr>
              <a:t>)</a:t>
            </a:r>
            <a:endParaRPr lang="en-US" sz="1600">
              <a:latin typeface="Cambria"/>
              <a:ea typeface="Cambria"/>
              <a:cs typeface="Calibri"/>
            </a:endParaRPr>
          </a:p>
          <a:p>
            <a:r>
              <a:rPr lang="en-US" sz="1600" err="1">
                <a:latin typeface="Cambria"/>
                <a:ea typeface="Cambria"/>
              </a:rPr>
              <a:t>Kehittää</a:t>
            </a:r>
            <a:r>
              <a:rPr lang="en-US" sz="1600">
                <a:latin typeface="Cambria"/>
                <a:ea typeface="Cambria"/>
              </a:rPr>
              <a:t> </a:t>
            </a:r>
            <a:r>
              <a:rPr lang="en-US" sz="1600" err="1">
                <a:latin typeface="Cambria"/>
                <a:ea typeface="Cambria"/>
              </a:rPr>
              <a:t>alueellisesti</a:t>
            </a:r>
            <a:r>
              <a:rPr lang="en-US" sz="1600">
                <a:latin typeface="Cambria"/>
                <a:ea typeface="Cambria"/>
              </a:rPr>
              <a:t> </a:t>
            </a:r>
            <a:r>
              <a:rPr lang="en-US" sz="1600" err="1">
                <a:latin typeface="Cambria"/>
                <a:ea typeface="Cambria"/>
              </a:rPr>
              <a:t>yhtenäistä</a:t>
            </a:r>
            <a:r>
              <a:rPr lang="en-US" sz="1600">
                <a:latin typeface="Cambria"/>
                <a:ea typeface="Cambria"/>
              </a:rPr>
              <a:t> </a:t>
            </a:r>
            <a:r>
              <a:rPr lang="en-US" sz="1600" err="1">
                <a:latin typeface="Cambria"/>
                <a:ea typeface="Cambria"/>
              </a:rPr>
              <a:t>toimintamallia</a:t>
            </a:r>
            <a:r>
              <a:rPr lang="en-US" sz="1600">
                <a:latin typeface="Cambria"/>
                <a:ea typeface="Cambria"/>
              </a:rPr>
              <a:t>, </a:t>
            </a:r>
            <a:r>
              <a:rPr lang="en-US" sz="1600" err="1">
                <a:latin typeface="Cambria"/>
                <a:ea typeface="Cambria"/>
              </a:rPr>
              <a:t>jonka</a:t>
            </a:r>
            <a:r>
              <a:rPr lang="en-US" sz="1600">
                <a:latin typeface="Cambria"/>
                <a:ea typeface="Cambria"/>
              </a:rPr>
              <a:t> </a:t>
            </a:r>
            <a:r>
              <a:rPr lang="en-US" sz="1600" err="1">
                <a:latin typeface="Cambria"/>
                <a:ea typeface="Cambria"/>
              </a:rPr>
              <a:t>avulla</a:t>
            </a:r>
            <a:r>
              <a:rPr lang="en-US" sz="1600">
                <a:latin typeface="Cambria"/>
                <a:ea typeface="Cambria"/>
              </a:rPr>
              <a:t> </a:t>
            </a:r>
            <a:r>
              <a:rPr lang="en-US" sz="1600" err="1">
                <a:latin typeface="Cambria"/>
                <a:ea typeface="Cambria"/>
              </a:rPr>
              <a:t>tuetaan</a:t>
            </a:r>
            <a:r>
              <a:rPr lang="en-US" sz="1600">
                <a:latin typeface="Cambria"/>
                <a:ea typeface="Cambria"/>
              </a:rPr>
              <a:t> </a:t>
            </a:r>
            <a:r>
              <a:rPr lang="en-US" sz="1600" err="1">
                <a:latin typeface="Cambria"/>
                <a:ea typeface="Cambria"/>
              </a:rPr>
              <a:t>neuropsykiatrisista</a:t>
            </a:r>
            <a:r>
              <a:rPr lang="en-US" sz="1600">
                <a:latin typeface="Cambria"/>
                <a:ea typeface="Cambria"/>
              </a:rPr>
              <a:t> </a:t>
            </a:r>
            <a:r>
              <a:rPr lang="en-US" sz="1600" err="1">
                <a:latin typeface="Cambria"/>
                <a:ea typeface="Cambria"/>
              </a:rPr>
              <a:t>piirteistä</a:t>
            </a:r>
            <a:r>
              <a:rPr lang="en-US" sz="1600">
                <a:latin typeface="Cambria"/>
                <a:ea typeface="Cambria"/>
              </a:rPr>
              <a:t> </a:t>
            </a:r>
            <a:r>
              <a:rPr lang="en-US" sz="1600" err="1">
                <a:latin typeface="Cambria"/>
                <a:ea typeface="Cambria"/>
              </a:rPr>
              <a:t>kärsiviä</a:t>
            </a:r>
            <a:r>
              <a:rPr lang="en-US" sz="1600">
                <a:latin typeface="Cambria"/>
                <a:ea typeface="Cambria"/>
              </a:rPr>
              <a:t> tai jo </a:t>
            </a:r>
            <a:r>
              <a:rPr lang="en-US" sz="1600" err="1">
                <a:latin typeface="Cambria"/>
                <a:ea typeface="Cambria"/>
              </a:rPr>
              <a:t>diagnoosin</a:t>
            </a:r>
            <a:r>
              <a:rPr lang="en-US" sz="1600">
                <a:latin typeface="Cambria"/>
                <a:ea typeface="Cambria"/>
              </a:rPr>
              <a:t> </a:t>
            </a:r>
            <a:r>
              <a:rPr lang="en-US" sz="1600" err="1">
                <a:latin typeface="Cambria"/>
                <a:ea typeface="Cambria"/>
              </a:rPr>
              <a:t>saaneita</a:t>
            </a:r>
            <a:r>
              <a:rPr lang="en-US" sz="1600">
                <a:latin typeface="Cambria"/>
                <a:ea typeface="Cambria"/>
              </a:rPr>
              <a:t> </a:t>
            </a:r>
            <a:r>
              <a:rPr lang="en-US" sz="1600" err="1">
                <a:latin typeface="Cambria"/>
                <a:ea typeface="Cambria"/>
              </a:rPr>
              <a:t>lapsia</a:t>
            </a:r>
            <a:r>
              <a:rPr lang="en-US" sz="1600">
                <a:latin typeface="Cambria"/>
                <a:ea typeface="Cambria"/>
              </a:rPr>
              <a:t>, </a:t>
            </a:r>
            <a:r>
              <a:rPr lang="en-US" sz="1600" err="1">
                <a:latin typeface="Cambria"/>
                <a:ea typeface="Cambria"/>
              </a:rPr>
              <a:t>nuoria</a:t>
            </a:r>
            <a:r>
              <a:rPr lang="en-US" sz="1600">
                <a:latin typeface="Cambria"/>
                <a:ea typeface="Cambria"/>
              </a:rPr>
              <a:t> ja </a:t>
            </a:r>
            <a:r>
              <a:rPr lang="en-US" sz="1600" err="1">
                <a:latin typeface="Cambria"/>
                <a:ea typeface="Cambria"/>
              </a:rPr>
              <a:t>perheitä</a:t>
            </a:r>
            <a:endParaRPr lang="en-US" sz="1600" err="1">
              <a:latin typeface="Cambria"/>
              <a:ea typeface="Cambria"/>
              <a:cs typeface="Calibri"/>
            </a:endParaRPr>
          </a:p>
          <a:p>
            <a:r>
              <a:rPr lang="en-US" sz="1600" err="1">
                <a:latin typeface="Cambria"/>
                <a:ea typeface="Cambria"/>
                <a:cs typeface="+mn-lt"/>
              </a:rPr>
              <a:t>Tavoitteena</a:t>
            </a:r>
            <a:r>
              <a:rPr lang="en-US" sz="1600">
                <a:latin typeface="Cambria"/>
                <a:ea typeface="Cambria"/>
                <a:cs typeface="+mn-lt"/>
              </a:rPr>
              <a:t> </a:t>
            </a:r>
            <a:r>
              <a:rPr lang="en-US" sz="1600" err="1">
                <a:latin typeface="Cambria"/>
                <a:ea typeface="Cambria"/>
                <a:cs typeface="+mn-lt"/>
              </a:rPr>
              <a:t>ennaltaehkäistä</a:t>
            </a:r>
            <a:r>
              <a:rPr lang="en-US" sz="1600">
                <a:latin typeface="Cambria"/>
                <a:ea typeface="Cambria"/>
                <a:cs typeface="+mn-lt"/>
              </a:rPr>
              <a:t> </a:t>
            </a:r>
            <a:r>
              <a:rPr lang="en-US" sz="1600" err="1">
                <a:latin typeface="Cambria"/>
                <a:ea typeface="Cambria"/>
                <a:cs typeface="+mn-lt"/>
              </a:rPr>
              <a:t>isompia</a:t>
            </a:r>
            <a:r>
              <a:rPr lang="en-US" sz="1600">
                <a:latin typeface="Cambria"/>
                <a:ea typeface="Cambria"/>
                <a:cs typeface="+mn-lt"/>
              </a:rPr>
              <a:t> </a:t>
            </a:r>
            <a:r>
              <a:rPr lang="en-US" sz="1600" err="1">
                <a:latin typeface="Cambria"/>
                <a:ea typeface="Cambria"/>
                <a:cs typeface="+mn-lt"/>
              </a:rPr>
              <a:t>haasteita</a:t>
            </a:r>
            <a:r>
              <a:rPr lang="en-US" sz="1600">
                <a:latin typeface="Cambria"/>
                <a:ea typeface="Cambria"/>
                <a:cs typeface="+mn-lt"/>
              </a:rPr>
              <a:t> ja </a:t>
            </a:r>
            <a:r>
              <a:rPr lang="en-US" sz="1600" err="1">
                <a:latin typeface="Cambria"/>
                <a:ea typeface="Cambria"/>
                <a:cs typeface="+mn-lt"/>
              </a:rPr>
              <a:t>mahdollistaa</a:t>
            </a:r>
            <a:r>
              <a:rPr lang="en-US" sz="1600">
                <a:latin typeface="Cambria"/>
                <a:ea typeface="Cambria"/>
                <a:cs typeface="+mn-lt"/>
              </a:rPr>
              <a:t> </a:t>
            </a:r>
            <a:r>
              <a:rPr lang="en-US" sz="1600" err="1">
                <a:latin typeface="Cambria"/>
                <a:ea typeface="Cambria"/>
                <a:cs typeface="+mn-lt"/>
              </a:rPr>
              <a:t>varhainen</a:t>
            </a:r>
            <a:r>
              <a:rPr lang="en-US" sz="1600">
                <a:latin typeface="Cambria"/>
                <a:ea typeface="Cambria"/>
                <a:cs typeface="+mn-lt"/>
              </a:rPr>
              <a:t> </a:t>
            </a:r>
            <a:r>
              <a:rPr lang="en-US" sz="1600" err="1">
                <a:latin typeface="Cambria"/>
                <a:ea typeface="Cambria"/>
                <a:cs typeface="+mn-lt"/>
              </a:rPr>
              <a:t>tuki</a:t>
            </a:r>
            <a:r>
              <a:rPr lang="en-US" sz="1600">
                <a:latin typeface="Cambria"/>
                <a:ea typeface="Cambria"/>
              </a:rPr>
              <a:t> </a:t>
            </a:r>
            <a:r>
              <a:rPr lang="en-US" sz="1600" err="1">
                <a:latin typeface="Cambria"/>
                <a:ea typeface="Cambria"/>
              </a:rPr>
              <a:t>ilman</a:t>
            </a:r>
            <a:r>
              <a:rPr lang="en-US" sz="1600">
                <a:latin typeface="Cambria"/>
                <a:ea typeface="Cambria"/>
              </a:rPr>
              <a:t> </a:t>
            </a:r>
            <a:r>
              <a:rPr lang="en-US" sz="1600" err="1">
                <a:latin typeface="Cambria"/>
                <a:ea typeface="Cambria"/>
              </a:rPr>
              <a:t>terveydenhuollon</a:t>
            </a:r>
            <a:r>
              <a:rPr lang="en-US" sz="1600">
                <a:latin typeface="Cambria"/>
                <a:ea typeface="Cambria"/>
              </a:rPr>
              <a:t> tai </a:t>
            </a:r>
            <a:r>
              <a:rPr lang="en-US" sz="1600" err="1">
                <a:latin typeface="Cambria"/>
                <a:ea typeface="Cambria"/>
              </a:rPr>
              <a:t>sosiaalihuollon</a:t>
            </a:r>
            <a:r>
              <a:rPr lang="en-US" sz="1600">
                <a:latin typeface="Cambria"/>
                <a:ea typeface="Cambria"/>
              </a:rPr>
              <a:t> </a:t>
            </a:r>
            <a:r>
              <a:rPr lang="en-US" sz="1600" err="1">
                <a:latin typeface="Cambria"/>
                <a:ea typeface="Cambria"/>
              </a:rPr>
              <a:t>asiakkuutta</a:t>
            </a:r>
            <a:endParaRPr lang="en-US" sz="1600" err="1">
              <a:latin typeface="Cambria"/>
              <a:ea typeface="Cambria"/>
              <a:cs typeface="Calibri"/>
            </a:endParaRPr>
          </a:p>
          <a:p>
            <a:r>
              <a:rPr lang="en-US" sz="1600">
                <a:latin typeface="Cambria"/>
                <a:ea typeface="Cambria"/>
              </a:rPr>
              <a:t>Matalan </a:t>
            </a:r>
            <a:r>
              <a:rPr lang="en-US" sz="1600" err="1">
                <a:latin typeface="Cambria"/>
                <a:ea typeface="Cambria"/>
              </a:rPr>
              <a:t>kynnyksen</a:t>
            </a:r>
            <a:r>
              <a:rPr lang="en-US" sz="1600">
                <a:latin typeface="Cambria"/>
                <a:ea typeface="Cambria"/>
              </a:rPr>
              <a:t> </a:t>
            </a:r>
            <a:r>
              <a:rPr lang="en-US" sz="1600" err="1">
                <a:latin typeface="Cambria"/>
                <a:ea typeface="Cambria"/>
              </a:rPr>
              <a:t>palvelut</a:t>
            </a:r>
            <a:r>
              <a:rPr lang="en-US" sz="1600">
                <a:latin typeface="Cambria"/>
                <a:ea typeface="Cambria"/>
              </a:rPr>
              <a:t> </a:t>
            </a:r>
            <a:r>
              <a:rPr lang="en-US" sz="1600" err="1">
                <a:latin typeface="Cambria"/>
                <a:ea typeface="Cambria"/>
              </a:rPr>
              <a:t>nepsy-oireista</a:t>
            </a:r>
            <a:r>
              <a:rPr lang="en-US" sz="1600">
                <a:latin typeface="Cambria"/>
                <a:ea typeface="Cambria"/>
              </a:rPr>
              <a:t> </a:t>
            </a:r>
            <a:r>
              <a:rPr lang="en-US" sz="1600" err="1">
                <a:latin typeface="Cambria"/>
                <a:ea typeface="Cambria"/>
              </a:rPr>
              <a:t>kärsiville</a:t>
            </a:r>
            <a:r>
              <a:rPr lang="en-US" sz="1600">
                <a:latin typeface="Cambria"/>
                <a:ea typeface="Cambria"/>
              </a:rPr>
              <a:t>, </a:t>
            </a:r>
            <a:r>
              <a:rPr lang="en-US" sz="1600" err="1">
                <a:latin typeface="Cambria"/>
                <a:ea typeface="Cambria"/>
              </a:rPr>
              <a:t>sekä</a:t>
            </a:r>
            <a:r>
              <a:rPr lang="en-US" sz="1600">
                <a:latin typeface="Cambria"/>
                <a:ea typeface="Cambria"/>
              </a:rPr>
              <a:t> </a:t>
            </a:r>
            <a:r>
              <a:rPr lang="en-US" sz="1600" err="1">
                <a:latin typeface="Cambria"/>
                <a:ea typeface="Cambria"/>
              </a:rPr>
              <a:t>diagnoosin</a:t>
            </a:r>
            <a:r>
              <a:rPr lang="en-US" sz="1600">
                <a:latin typeface="Cambria"/>
                <a:ea typeface="Cambria"/>
              </a:rPr>
              <a:t> </a:t>
            </a:r>
            <a:r>
              <a:rPr lang="en-US" sz="1600" err="1">
                <a:latin typeface="Cambria"/>
                <a:ea typeface="Cambria"/>
              </a:rPr>
              <a:t>saaneille</a:t>
            </a:r>
            <a:r>
              <a:rPr lang="en-US" sz="1600">
                <a:latin typeface="Cambria"/>
                <a:ea typeface="Cambria"/>
              </a:rPr>
              <a:t> </a:t>
            </a:r>
            <a:r>
              <a:rPr lang="en-US" sz="1600" err="1">
                <a:latin typeface="Cambria"/>
                <a:ea typeface="Cambria"/>
              </a:rPr>
              <a:t>lapsille</a:t>
            </a:r>
            <a:r>
              <a:rPr lang="en-US" sz="1600">
                <a:latin typeface="Cambria"/>
                <a:ea typeface="Cambria"/>
              </a:rPr>
              <a:t>, </a:t>
            </a:r>
            <a:r>
              <a:rPr lang="en-US" sz="1600" err="1">
                <a:latin typeface="Cambria"/>
                <a:ea typeface="Cambria"/>
              </a:rPr>
              <a:t>nuorille</a:t>
            </a:r>
            <a:r>
              <a:rPr lang="en-US" sz="1600">
                <a:latin typeface="Cambria"/>
                <a:ea typeface="Cambria"/>
              </a:rPr>
              <a:t> ja </a:t>
            </a:r>
            <a:r>
              <a:rPr lang="en-US" sz="1600" err="1">
                <a:latin typeface="Cambria"/>
                <a:ea typeface="Cambria"/>
              </a:rPr>
              <a:t>perheille</a:t>
            </a:r>
            <a:r>
              <a:rPr lang="en-US" sz="1600">
                <a:latin typeface="Cambria"/>
                <a:ea typeface="Cambria"/>
              </a:rPr>
              <a:t> </a:t>
            </a:r>
            <a:endParaRPr lang="en-US" sz="1600">
              <a:latin typeface="Cambria"/>
              <a:ea typeface="Cambria"/>
              <a:cs typeface="Calibri"/>
            </a:endParaRPr>
          </a:p>
          <a:p>
            <a:r>
              <a:rPr lang="en-US" sz="1600" err="1">
                <a:latin typeface="Cambria"/>
                <a:ea typeface="Cambria"/>
              </a:rPr>
              <a:t>Henkilöstön</a:t>
            </a:r>
            <a:r>
              <a:rPr lang="en-US" sz="1600">
                <a:latin typeface="Cambria"/>
                <a:ea typeface="Cambria"/>
              </a:rPr>
              <a:t> </a:t>
            </a:r>
            <a:r>
              <a:rPr lang="en-US" sz="1600" err="1">
                <a:latin typeface="Cambria"/>
                <a:ea typeface="Cambria"/>
              </a:rPr>
              <a:t>tukeminen</a:t>
            </a:r>
            <a:r>
              <a:rPr lang="en-US" sz="1600">
                <a:latin typeface="Cambria"/>
                <a:ea typeface="Cambria"/>
              </a:rPr>
              <a:t> ja </a:t>
            </a:r>
            <a:r>
              <a:rPr lang="en-US" sz="1600" err="1">
                <a:latin typeface="Cambria"/>
                <a:ea typeface="Cambria"/>
              </a:rPr>
              <a:t>osaamisen</a:t>
            </a:r>
            <a:r>
              <a:rPr lang="en-US" sz="1600">
                <a:latin typeface="Cambria"/>
                <a:ea typeface="Cambria"/>
              </a:rPr>
              <a:t> </a:t>
            </a:r>
            <a:r>
              <a:rPr lang="en-US" sz="1600" err="1">
                <a:latin typeface="Cambria"/>
                <a:ea typeface="Cambria"/>
              </a:rPr>
              <a:t>vahvistaminen</a:t>
            </a:r>
            <a:r>
              <a:rPr lang="en-US" sz="1600">
                <a:latin typeface="Cambria"/>
                <a:ea typeface="Cambria"/>
              </a:rPr>
              <a:t> </a:t>
            </a:r>
            <a:endParaRPr lang="en-US" sz="1600">
              <a:latin typeface="Cambria"/>
              <a:ea typeface="Cambria"/>
              <a:cs typeface="Calibri"/>
            </a:endParaRPr>
          </a:p>
          <a:p>
            <a:r>
              <a:rPr lang="en-US" sz="1600">
                <a:latin typeface="Cambria"/>
                <a:ea typeface="Cambria"/>
              </a:rPr>
              <a:t> </a:t>
            </a:r>
            <a:r>
              <a:rPr lang="en-US" sz="1600" err="1">
                <a:latin typeface="Cambria"/>
                <a:ea typeface="Cambria"/>
              </a:rPr>
              <a:t>Alueellisten</a:t>
            </a:r>
            <a:r>
              <a:rPr lang="en-US" sz="1600">
                <a:latin typeface="Cambria"/>
                <a:ea typeface="Cambria"/>
              </a:rPr>
              <a:t> </a:t>
            </a:r>
            <a:r>
              <a:rPr lang="en-US" sz="1600" err="1">
                <a:latin typeface="Cambria"/>
                <a:ea typeface="Cambria"/>
              </a:rPr>
              <a:t>nepsy-verkostojen</a:t>
            </a:r>
            <a:r>
              <a:rPr lang="en-US" sz="1600">
                <a:latin typeface="Cambria"/>
                <a:ea typeface="Cambria"/>
              </a:rPr>
              <a:t> </a:t>
            </a:r>
            <a:r>
              <a:rPr lang="en-US" sz="1600" err="1">
                <a:latin typeface="Cambria"/>
                <a:ea typeface="Cambria"/>
              </a:rPr>
              <a:t>toiminnan</a:t>
            </a:r>
            <a:r>
              <a:rPr lang="en-US" sz="1600">
                <a:latin typeface="Cambria"/>
                <a:ea typeface="Cambria"/>
              </a:rPr>
              <a:t> </a:t>
            </a:r>
            <a:r>
              <a:rPr lang="en-US" sz="1600" err="1">
                <a:latin typeface="Cambria"/>
                <a:ea typeface="Cambria"/>
              </a:rPr>
              <a:t>tukeminen</a:t>
            </a:r>
            <a:r>
              <a:rPr lang="en-US" sz="1600">
                <a:latin typeface="Cambria"/>
                <a:ea typeface="Cambria"/>
              </a:rPr>
              <a:t> </a:t>
            </a:r>
            <a:endParaRPr lang="en-US" sz="1600">
              <a:latin typeface="Cambria"/>
              <a:ea typeface="Cambria"/>
              <a:cs typeface="Calibri"/>
            </a:endParaRPr>
          </a:p>
          <a:p>
            <a:endParaRPr lang="en-US" sz="1300"/>
          </a:p>
        </p:txBody>
      </p:sp>
      <p:pic>
        <p:nvPicPr>
          <p:cNvPr id="2" name="Picture 3">
            <a:extLst>
              <a:ext uri="{FF2B5EF4-FFF2-40B4-BE49-F238E27FC236}">
                <a16:creationId xmlns:a16="http://schemas.microsoft.com/office/drawing/2014/main" id="{660C3217-498B-6C4F-E20B-80FA46072468}"/>
              </a:ext>
            </a:extLst>
          </p:cNvPr>
          <p:cNvPicPr>
            <a:picLocks noChangeAspect="1"/>
          </p:cNvPicPr>
          <p:nvPr/>
        </p:nvPicPr>
        <p:blipFill>
          <a:blip r:embed="rId4"/>
          <a:stretch>
            <a:fillRect/>
          </a:stretch>
        </p:blipFill>
        <p:spPr>
          <a:xfrm>
            <a:off x="10775706" y="133350"/>
            <a:ext cx="1238250" cy="1104900"/>
          </a:xfrm>
          <a:prstGeom prst="rect">
            <a:avLst/>
          </a:prstGeom>
        </p:spPr>
      </p:pic>
    </p:spTree>
    <p:extLst>
      <p:ext uri="{BB962C8B-B14F-4D97-AF65-F5344CB8AC3E}">
        <p14:creationId xmlns:p14="http://schemas.microsoft.com/office/powerpoint/2010/main" val="1672954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D6F2CB0-F5E7-2CF8-2550-6FAE5731A073}"/>
              </a:ext>
            </a:extLst>
          </p:cNvPr>
          <p:cNvPicPr>
            <a:picLocks noGrp="1" noChangeAspect="1"/>
          </p:cNvPicPr>
          <p:nvPr>
            <p:ph idx="1"/>
          </p:nvPr>
        </p:nvPicPr>
        <p:blipFill>
          <a:blip r:embed="rId3"/>
          <a:stretch>
            <a:fillRect/>
          </a:stretch>
        </p:blipFill>
        <p:spPr>
          <a:xfrm>
            <a:off x="5255813" y="1597227"/>
            <a:ext cx="4247962" cy="3176964"/>
          </a:xfrm>
        </p:spPr>
      </p:pic>
      <p:pic>
        <p:nvPicPr>
          <p:cNvPr id="5" name="Picture 5">
            <a:extLst>
              <a:ext uri="{FF2B5EF4-FFF2-40B4-BE49-F238E27FC236}">
                <a16:creationId xmlns:a16="http://schemas.microsoft.com/office/drawing/2014/main" id="{80034D72-2429-6C09-07F3-40A3BCD14FBF}"/>
              </a:ext>
            </a:extLst>
          </p:cNvPr>
          <p:cNvPicPr>
            <a:picLocks noChangeAspect="1"/>
          </p:cNvPicPr>
          <p:nvPr/>
        </p:nvPicPr>
        <p:blipFill>
          <a:blip r:embed="rId4"/>
          <a:stretch>
            <a:fillRect/>
          </a:stretch>
        </p:blipFill>
        <p:spPr>
          <a:xfrm>
            <a:off x="129988" y="402289"/>
            <a:ext cx="7696199" cy="640978"/>
          </a:xfrm>
          <a:prstGeom prst="rect">
            <a:avLst/>
          </a:prstGeom>
        </p:spPr>
      </p:pic>
      <p:pic>
        <p:nvPicPr>
          <p:cNvPr id="6" name="Picture 6">
            <a:extLst>
              <a:ext uri="{FF2B5EF4-FFF2-40B4-BE49-F238E27FC236}">
                <a16:creationId xmlns:a16="http://schemas.microsoft.com/office/drawing/2014/main" id="{A6457243-61F1-91F0-18EC-BC3B3B64A2B3}"/>
              </a:ext>
            </a:extLst>
          </p:cNvPr>
          <p:cNvPicPr>
            <a:picLocks noChangeAspect="1"/>
          </p:cNvPicPr>
          <p:nvPr/>
        </p:nvPicPr>
        <p:blipFill>
          <a:blip r:embed="rId5"/>
          <a:stretch>
            <a:fillRect/>
          </a:stretch>
        </p:blipFill>
        <p:spPr>
          <a:xfrm>
            <a:off x="129988" y="1743837"/>
            <a:ext cx="3942306" cy="3370326"/>
          </a:xfrm>
          <a:prstGeom prst="rect">
            <a:avLst/>
          </a:prstGeom>
        </p:spPr>
      </p:pic>
    </p:spTree>
    <p:extLst>
      <p:ext uri="{BB962C8B-B14F-4D97-AF65-F5344CB8AC3E}">
        <p14:creationId xmlns:p14="http://schemas.microsoft.com/office/powerpoint/2010/main" val="2556763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312E08B-0D05-7294-B78D-7D73E7AAF65A}"/>
              </a:ext>
            </a:extLst>
          </p:cNvPr>
          <p:cNvPicPr>
            <a:picLocks noGrp="1" noChangeAspect="1"/>
          </p:cNvPicPr>
          <p:nvPr>
            <p:ph idx="1"/>
          </p:nvPr>
        </p:nvPicPr>
        <p:blipFill>
          <a:blip r:embed="rId3"/>
          <a:stretch>
            <a:fillRect/>
          </a:stretch>
        </p:blipFill>
        <p:spPr>
          <a:xfrm>
            <a:off x="4707172" y="1839316"/>
            <a:ext cx="4827744" cy="3601427"/>
          </a:xfrm>
        </p:spPr>
      </p:pic>
      <p:pic>
        <p:nvPicPr>
          <p:cNvPr id="5" name="Picture 5">
            <a:extLst>
              <a:ext uri="{FF2B5EF4-FFF2-40B4-BE49-F238E27FC236}">
                <a16:creationId xmlns:a16="http://schemas.microsoft.com/office/drawing/2014/main" id="{E89676BB-42ED-4EB3-51B5-60D3EB210A91}"/>
              </a:ext>
            </a:extLst>
          </p:cNvPr>
          <p:cNvPicPr>
            <a:picLocks noChangeAspect="1"/>
          </p:cNvPicPr>
          <p:nvPr/>
        </p:nvPicPr>
        <p:blipFill>
          <a:blip r:embed="rId4"/>
          <a:stretch>
            <a:fillRect/>
          </a:stretch>
        </p:blipFill>
        <p:spPr>
          <a:xfrm>
            <a:off x="62752" y="356210"/>
            <a:ext cx="7550523" cy="688314"/>
          </a:xfrm>
          <a:prstGeom prst="rect">
            <a:avLst/>
          </a:prstGeom>
        </p:spPr>
      </p:pic>
      <p:pic>
        <p:nvPicPr>
          <p:cNvPr id="6" name="Picture 6">
            <a:extLst>
              <a:ext uri="{FF2B5EF4-FFF2-40B4-BE49-F238E27FC236}">
                <a16:creationId xmlns:a16="http://schemas.microsoft.com/office/drawing/2014/main" id="{3762DE30-0C7C-1508-8D16-1ECBE280B834}"/>
              </a:ext>
            </a:extLst>
          </p:cNvPr>
          <p:cNvPicPr>
            <a:picLocks noChangeAspect="1"/>
          </p:cNvPicPr>
          <p:nvPr/>
        </p:nvPicPr>
        <p:blipFill>
          <a:blip r:embed="rId5"/>
          <a:stretch>
            <a:fillRect/>
          </a:stretch>
        </p:blipFill>
        <p:spPr>
          <a:xfrm>
            <a:off x="62752" y="1264723"/>
            <a:ext cx="3599365" cy="4328553"/>
          </a:xfrm>
          <a:prstGeom prst="rect">
            <a:avLst/>
          </a:prstGeom>
        </p:spPr>
      </p:pic>
    </p:spTree>
    <p:extLst>
      <p:ext uri="{BB962C8B-B14F-4D97-AF65-F5344CB8AC3E}">
        <p14:creationId xmlns:p14="http://schemas.microsoft.com/office/powerpoint/2010/main" val="2346250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Isosceles Triangle 3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28FB499A-9775-0E03-8075-60EF48D19753}"/>
              </a:ext>
            </a:extLst>
          </p:cNvPr>
          <p:cNvPicPr>
            <a:picLocks noGrp="1" noChangeAspect="1"/>
          </p:cNvPicPr>
          <p:nvPr>
            <p:ph idx="1"/>
          </p:nvPr>
        </p:nvPicPr>
        <p:blipFill>
          <a:blip r:embed="rId3"/>
          <a:stretch>
            <a:fillRect/>
          </a:stretch>
        </p:blipFill>
        <p:spPr>
          <a:xfrm>
            <a:off x="345116" y="233625"/>
            <a:ext cx="6318077" cy="2385074"/>
          </a:xfrm>
          <a:prstGeom prst="rect">
            <a:avLst/>
          </a:prstGeom>
          <a:ln>
            <a:noFill/>
          </a:ln>
        </p:spPr>
      </p:pic>
      <p:sp>
        <p:nvSpPr>
          <p:cNvPr id="41" name="Isosceles Triangle 4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iruutu 1">
            <a:extLst>
              <a:ext uri="{FF2B5EF4-FFF2-40B4-BE49-F238E27FC236}">
                <a16:creationId xmlns:a16="http://schemas.microsoft.com/office/drawing/2014/main" id="{7AF1E5A7-C685-4AD5-92E7-DD26E4BE3DA2}"/>
              </a:ext>
            </a:extLst>
          </p:cNvPr>
          <p:cNvSpPr txBox="1"/>
          <p:nvPr/>
        </p:nvSpPr>
        <p:spPr>
          <a:xfrm>
            <a:off x="5263764" y="1574199"/>
            <a:ext cx="1052205" cy="369332"/>
          </a:xfrm>
          <a:prstGeom prst="rect">
            <a:avLst/>
          </a:prstGeom>
          <a:noFill/>
        </p:spPr>
        <p:txBody>
          <a:bodyPr wrap="square" rtlCol="0">
            <a:spAutoFit/>
          </a:bodyPr>
          <a:lstStyle/>
          <a:p>
            <a:r>
              <a:rPr lang="fi-FI"/>
              <a:t>45%</a:t>
            </a:r>
          </a:p>
        </p:txBody>
      </p:sp>
      <p:sp>
        <p:nvSpPr>
          <p:cNvPr id="3" name="Tekstiruutu 2">
            <a:extLst>
              <a:ext uri="{FF2B5EF4-FFF2-40B4-BE49-F238E27FC236}">
                <a16:creationId xmlns:a16="http://schemas.microsoft.com/office/drawing/2014/main" id="{51D6F6C4-2F8D-4F1C-B1D6-4FD234CE69E9}"/>
              </a:ext>
            </a:extLst>
          </p:cNvPr>
          <p:cNvSpPr txBox="1"/>
          <p:nvPr/>
        </p:nvSpPr>
        <p:spPr>
          <a:xfrm>
            <a:off x="5901185" y="1574199"/>
            <a:ext cx="1176793" cy="369332"/>
          </a:xfrm>
          <a:prstGeom prst="rect">
            <a:avLst/>
          </a:prstGeom>
          <a:noFill/>
        </p:spPr>
        <p:txBody>
          <a:bodyPr wrap="square" rtlCol="0">
            <a:spAutoFit/>
          </a:bodyPr>
          <a:lstStyle/>
          <a:p>
            <a:r>
              <a:rPr lang="fi-FI"/>
              <a:t>52%</a:t>
            </a:r>
          </a:p>
        </p:txBody>
      </p:sp>
      <p:sp>
        <p:nvSpPr>
          <p:cNvPr id="4" name="Tekstiruutu 3">
            <a:extLst>
              <a:ext uri="{FF2B5EF4-FFF2-40B4-BE49-F238E27FC236}">
                <a16:creationId xmlns:a16="http://schemas.microsoft.com/office/drawing/2014/main" id="{615525FB-88AF-4CBE-B808-3EC01E01C5D6}"/>
              </a:ext>
            </a:extLst>
          </p:cNvPr>
          <p:cNvSpPr txBox="1"/>
          <p:nvPr/>
        </p:nvSpPr>
        <p:spPr>
          <a:xfrm>
            <a:off x="5654036" y="671110"/>
            <a:ext cx="811033" cy="369332"/>
          </a:xfrm>
          <a:prstGeom prst="rect">
            <a:avLst/>
          </a:prstGeom>
          <a:noFill/>
        </p:spPr>
        <p:txBody>
          <a:bodyPr wrap="square" rtlCol="0">
            <a:spAutoFit/>
          </a:bodyPr>
          <a:lstStyle/>
          <a:p>
            <a:r>
              <a:rPr lang="fi-FI"/>
              <a:t>1%</a:t>
            </a:r>
          </a:p>
        </p:txBody>
      </p:sp>
      <p:sp>
        <p:nvSpPr>
          <p:cNvPr id="6" name="Tekstiruutu 5">
            <a:extLst>
              <a:ext uri="{FF2B5EF4-FFF2-40B4-BE49-F238E27FC236}">
                <a16:creationId xmlns:a16="http://schemas.microsoft.com/office/drawing/2014/main" id="{DB106029-C85C-44A0-93B2-595DC9AF0580}"/>
              </a:ext>
            </a:extLst>
          </p:cNvPr>
          <p:cNvSpPr txBox="1"/>
          <p:nvPr/>
        </p:nvSpPr>
        <p:spPr>
          <a:xfrm>
            <a:off x="5481082" y="2457048"/>
            <a:ext cx="1669774" cy="369332"/>
          </a:xfrm>
          <a:prstGeom prst="rect">
            <a:avLst/>
          </a:prstGeom>
          <a:noFill/>
        </p:spPr>
        <p:txBody>
          <a:bodyPr wrap="square" rtlCol="0">
            <a:spAutoFit/>
          </a:bodyPr>
          <a:lstStyle/>
          <a:p>
            <a:r>
              <a:rPr lang="fi-FI"/>
              <a:t>2%</a:t>
            </a:r>
          </a:p>
        </p:txBody>
      </p:sp>
      <p:pic>
        <p:nvPicPr>
          <p:cNvPr id="14" name="Picture 5">
            <a:extLst>
              <a:ext uri="{FF2B5EF4-FFF2-40B4-BE49-F238E27FC236}">
                <a16:creationId xmlns:a16="http://schemas.microsoft.com/office/drawing/2014/main" id="{A6A7E50F-6B64-48B9-81EB-122C1A750B21}"/>
              </a:ext>
            </a:extLst>
          </p:cNvPr>
          <p:cNvPicPr>
            <a:picLocks noChangeAspect="1"/>
          </p:cNvPicPr>
          <p:nvPr/>
        </p:nvPicPr>
        <p:blipFill>
          <a:blip r:embed="rId4"/>
          <a:stretch>
            <a:fillRect/>
          </a:stretch>
        </p:blipFill>
        <p:spPr>
          <a:xfrm>
            <a:off x="362336" y="2903515"/>
            <a:ext cx="7021493" cy="2475075"/>
          </a:xfrm>
          <a:prstGeom prst="rect">
            <a:avLst/>
          </a:prstGeom>
          <a:ln>
            <a:noFill/>
          </a:ln>
        </p:spPr>
      </p:pic>
      <p:sp>
        <p:nvSpPr>
          <p:cNvPr id="15" name="Tekstiruutu 14">
            <a:extLst>
              <a:ext uri="{FF2B5EF4-FFF2-40B4-BE49-F238E27FC236}">
                <a16:creationId xmlns:a16="http://schemas.microsoft.com/office/drawing/2014/main" id="{BD4F2165-A1BF-4257-9CC9-DDB23CD52225}"/>
              </a:ext>
            </a:extLst>
          </p:cNvPr>
          <p:cNvSpPr txBox="1"/>
          <p:nvPr/>
        </p:nvSpPr>
        <p:spPr>
          <a:xfrm>
            <a:off x="5865957" y="4537008"/>
            <a:ext cx="1594471" cy="369332"/>
          </a:xfrm>
          <a:prstGeom prst="rect">
            <a:avLst/>
          </a:prstGeom>
          <a:noFill/>
        </p:spPr>
        <p:txBody>
          <a:bodyPr wrap="square" rtlCol="0">
            <a:spAutoFit/>
          </a:bodyPr>
          <a:lstStyle/>
          <a:p>
            <a:r>
              <a:rPr lang="fi-FI"/>
              <a:t>86%</a:t>
            </a:r>
          </a:p>
        </p:txBody>
      </p:sp>
      <p:sp>
        <p:nvSpPr>
          <p:cNvPr id="16" name="Tekstiruutu 15">
            <a:extLst>
              <a:ext uri="{FF2B5EF4-FFF2-40B4-BE49-F238E27FC236}">
                <a16:creationId xmlns:a16="http://schemas.microsoft.com/office/drawing/2014/main" id="{9E806552-7B18-4DF1-8F20-51C034C80AB0}"/>
              </a:ext>
            </a:extLst>
          </p:cNvPr>
          <p:cNvSpPr txBox="1"/>
          <p:nvPr/>
        </p:nvSpPr>
        <p:spPr>
          <a:xfrm>
            <a:off x="5703564" y="3684937"/>
            <a:ext cx="703238" cy="338554"/>
          </a:xfrm>
          <a:prstGeom prst="rect">
            <a:avLst/>
          </a:prstGeom>
          <a:noFill/>
        </p:spPr>
        <p:txBody>
          <a:bodyPr wrap="square" rtlCol="0">
            <a:spAutoFit/>
          </a:bodyPr>
          <a:lstStyle/>
          <a:p>
            <a:r>
              <a:rPr lang="fi-FI" sz="1600"/>
              <a:t>10%</a:t>
            </a:r>
          </a:p>
        </p:txBody>
      </p:sp>
      <p:sp>
        <p:nvSpPr>
          <p:cNvPr id="17" name="Tekstiruutu 16">
            <a:extLst>
              <a:ext uri="{FF2B5EF4-FFF2-40B4-BE49-F238E27FC236}">
                <a16:creationId xmlns:a16="http://schemas.microsoft.com/office/drawing/2014/main" id="{F146B07A-B039-4C1D-A250-55F7CEE6F699}"/>
              </a:ext>
            </a:extLst>
          </p:cNvPr>
          <p:cNvSpPr txBox="1"/>
          <p:nvPr/>
        </p:nvSpPr>
        <p:spPr>
          <a:xfrm>
            <a:off x="5309351" y="3684937"/>
            <a:ext cx="591834" cy="338554"/>
          </a:xfrm>
          <a:prstGeom prst="rect">
            <a:avLst/>
          </a:prstGeom>
          <a:noFill/>
        </p:spPr>
        <p:txBody>
          <a:bodyPr wrap="square" rtlCol="0">
            <a:spAutoFit/>
          </a:bodyPr>
          <a:lstStyle/>
          <a:p>
            <a:r>
              <a:rPr lang="fi-FI" sz="1600"/>
              <a:t>4%</a:t>
            </a:r>
          </a:p>
        </p:txBody>
      </p:sp>
    </p:spTree>
    <p:extLst>
      <p:ext uri="{BB962C8B-B14F-4D97-AF65-F5344CB8AC3E}">
        <p14:creationId xmlns:p14="http://schemas.microsoft.com/office/powerpoint/2010/main" val="3489679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4581003-F090-2FA9-DB66-F84765A802EF}"/>
              </a:ext>
            </a:extLst>
          </p:cNvPr>
          <p:cNvPicPr>
            <a:picLocks noGrp="1" noChangeAspect="1"/>
          </p:cNvPicPr>
          <p:nvPr>
            <p:ph idx="1"/>
          </p:nvPr>
        </p:nvPicPr>
        <p:blipFill>
          <a:blip r:embed="rId3"/>
          <a:stretch>
            <a:fillRect/>
          </a:stretch>
        </p:blipFill>
        <p:spPr>
          <a:xfrm>
            <a:off x="7267492" y="2853354"/>
            <a:ext cx="4133074" cy="2945978"/>
          </a:xfrm>
        </p:spPr>
      </p:pic>
      <p:pic>
        <p:nvPicPr>
          <p:cNvPr id="5" name="Picture 5">
            <a:extLst>
              <a:ext uri="{FF2B5EF4-FFF2-40B4-BE49-F238E27FC236}">
                <a16:creationId xmlns:a16="http://schemas.microsoft.com/office/drawing/2014/main" id="{49787E0D-77B6-E180-B29D-B2AC287A776C}"/>
              </a:ext>
            </a:extLst>
          </p:cNvPr>
          <p:cNvPicPr>
            <a:picLocks noChangeAspect="1"/>
          </p:cNvPicPr>
          <p:nvPr/>
        </p:nvPicPr>
        <p:blipFill>
          <a:blip r:embed="rId4"/>
          <a:stretch>
            <a:fillRect/>
          </a:stretch>
        </p:blipFill>
        <p:spPr>
          <a:xfrm>
            <a:off x="125661" y="385484"/>
            <a:ext cx="3637117" cy="5829298"/>
          </a:xfrm>
          <a:prstGeom prst="rect">
            <a:avLst/>
          </a:prstGeom>
        </p:spPr>
      </p:pic>
      <p:pic>
        <p:nvPicPr>
          <p:cNvPr id="6" name="Picture 6">
            <a:extLst>
              <a:ext uri="{FF2B5EF4-FFF2-40B4-BE49-F238E27FC236}">
                <a16:creationId xmlns:a16="http://schemas.microsoft.com/office/drawing/2014/main" id="{276B25C9-A2BF-03A4-DE47-0D171E1C54A2}"/>
              </a:ext>
            </a:extLst>
          </p:cNvPr>
          <p:cNvPicPr>
            <a:picLocks noChangeAspect="1"/>
          </p:cNvPicPr>
          <p:nvPr/>
        </p:nvPicPr>
        <p:blipFill>
          <a:blip r:embed="rId5"/>
          <a:stretch>
            <a:fillRect/>
          </a:stretch>
        </p:blipFill>
        <p:spPr>
          <a:xfrm>
            <a:off x="3402106" y="1368740"/>
            <a:ext cx="3325906" cy="2618935"/>
          </a:xfrm>
          <a:prstGeom prst="rect">
            <a:avLst/>
          </a:prstGeom>
        </p:spPr>
      </p:pic>
    </p:spTree>
    <p:extLst>
      <p:ext uri="{BB962C8B-B14F-4D97-AF65-F5344CB8AC3E}">
        <p14:creationId xmlns:p14="http://schemas.microsoft.com/office/powerpoint/2010/main" val="1479244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F89F53E-48FD-4112-AD47-96946D33EAB7}"/>
              </a:ext>
            </a:extLst>
          </p:cNvPr>
          <p:cNvPicPr>
            <a:picLocks noGrp="1" noChangeAspect="1"/>
          </p:cNvPicPr>
          <p:nvPr>
            <p:ph idx="1"/>
          </p:nvPr>
        </p:nvPicPr>
        <p:blipFill>
          <a:blip r:embed="rId3"/>
          <a:stretch>
            <a:fillRect/>
          </a:stretch>
        </p:blipFill>
        <p:spPr>
          <a:xfrm>
            <a:off x="4842344" y="2726065"/>
            <a:ext cx="4368479" cy="3112582"/>
          </a:xfrm>
        </p:spPr>
      </p:pic>
      <p:pic>
        <p:nvPicPr>
          <p:cNvPr id="5" name="Picture 5">
            <a:extLst>
              <a:ext uri="{FF2B5EF4-FFF2-40B4-BE49-F238E27FC236}">
                <a16:creationId xmlns:a16="http://schemas.microsoft.com/office/drawing/2014/main" id="{92DCFAE8-FD3B-04DB-DB15-BC0C2F852034}"/>
              </a:ext>
            </a:extLst>
          </p:cNvPr>
          <p:cNvPicPr>
            <a:picLocks noChangeAspect="1"/>
          </p:cNvPicPr>
          <p:nvPr/>
        </p:nvPicPr>
        <p:blipFill>
          <a:blip r:embed="rId4"/>
          <a:stretch>
            <a:fillRect/>
          </a:stretch>
        </p:blipFill>
        <p:spPr>
          <a:xfrm>
            <a:off x="242047" y="369295"/>
            <a:ext cx="10464051" cy="684555"/>
          </a:xfrm>
          <a:prstGeom prst="rect">
            <a:avLst/>
          </a:prstGeom>
        </p:spPr>
      </p:pic>
      <p:pic>
        <p:nvPicPr>
          <p:cNvPr id="6" name="Picture 6">
            <a:extLst>
              <a:ext uri="{FF2B5EF4-FFF2-40B4-BE49-F238E27FC236}">
                <a16:creationId xmlns:a16="http://schemas.microsoft.com/office/drawing/2014/main" id="{869CFB7F-658A-62CE-A797-19DB728CBE57}"/>
              </a:ext>
            </a:extLst>
          </p:cNvPr>
          <p:cNvPicPr>
            <a:picLocks noChangeAspect="1"/>
          </p:cNvPicPr>
          <p:nvPr/>
        </p:nvPicPr>
        <p:blipFill>
          <a:blip r:embed="rId5"/>
          <a:stretch>
            <a:fillRect/>
          </a:stretch>
        </p:blipFill>
        <p:spPr>
          <a:xfrm>
            <a:off x="515693" y="1366882"/>
            <a:ext cx="3213176" cy="4599086"/>
          </a:xfrm>
          <a:prstGeom prst="rect">
            <a:avLst/>
          </a:prstGeom>
        </p:spPr>
      </p:pic>
    </p:spTree>
    <p:extLst>
      <p:ext uri="{BB962C8B-B14F-4D97-AF65-F5344CB8AC3E}">
        <p14:creationId xmlns:p14="http://schemas.microsoft.com/office/powerpoint/2010/main" val="964144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1FD21D4-5BFA-3F56-ADCB-71CD48EF0B8E}"/>
              </a:ext>
            </a:extLst>
          </p:cNvPr>
          <p:cNvPicPr>
            <a:picLocks noGrp="1" noChangeAspect="1"/>
          </p:cNvPicPr>
          <p:nvPr>
            <p:ph idx="1"/>
          </p:nvPr>
        </p:nvPicPr>
        <p:blipFill>
          <a:blip r:embed="rId3"/>
          <a:stretch>
            <a:fillRect/>
          </a:stretch>
        </p:blipFill>
        <p:spPr>
          <a:xfrm>
            <a:off x="7402665" y="3218162"/>
            <a:ext cx="4193082" cy="2996666"/>
          </a:xfrm>
        </p:spPr>
      </p:pic>
      <p:pic>
        <p:nvPicPr>
          <p:cNvPr id="5" name="Picture 5">
            <a:extLst>
              <a:ext uri="{FF2B5EF4-FFF2-40B4-BE49-F238E27FC236}">
                <a16:creationId xmlns:a16="http://schemas.microsoft.com/office/drawing/2014/main" id="{3992690A-A92B-CF02-D388-367D3573097E}"/>
              </a:ext>
            </a:extLst>
          </p:cNvPr>
          <p:cNvPicPr>
            <a:picLocks noChangeAspect="1"/>
          </p:cNvPicPr>
          <p:nvPr/>
        </p:nvPicPr>
        <p:blipFill>
          <a:blip r:embed="rId4"/>
          <a:stretch>
            <a:fillRect/>
          </a:stretch>
        </p:blipFill>
        <p:spPr>
          <a:xfrm>
            <a:off x="421341" y="529265"/>
            <a:ext cx="7696200" cy="622352"/>
          </a:xfrm>
          <a:prstGeom prst="rect">
            <a:avLst/>
          </a:prstGeom>
        </p:spPr>
      </p:pic>
      <p:pic>
        <p:nvPicPr>
          <p:cNvPr id="6" name="Picture 6">
            <a:extLst>
              <a:ext uri="{FF2B5EF4-FFF2-40B4-BE49-F238E27FC236}">
                <a16:creationId xmlns:a16="http://schemas.microsoft.com/office/drawing/2014/main" id="{4A5A58C3-A12D-6BF9-0929-EBADEA63B61D}"/>
              </a:ext>
            </a:extLst>
          </p:cNvPr>
          <p:cNvPicPr>
            <a:picLocks noChangeAspect="1"/>
          </p:cNvPicPr>
          <p:nvPr/>
        </p:nvPicPr>
        <p:blipFill>
          <a:blip r:embed="rId5"/>
          <a:stretch>
            <a:fillRect/>
          </a:stretch>
        </p:blipFill>
        <p:spPr>
          <a:xfrm>
            <a:off x="421341" y="1290459"/>
            <a:ext cx="2923723" cy="4812838"/>
          </a:xfrm>
          <a:prstGeom prst="rect">
            <a:avLst/>
          </a:prstGeom>
        </p:spPr>
      </p:pic>
      <p:pic>
        <p:nvPicPr>
          <p:cNvPr id="7" name="Picture 7">
            <a:extLst>
              <a:ext uri="{FF2B5EF4-FFF2-40B4-BE49-F238E27FC236}">
                <a16:creationId xmlns:a16="http://schemas.microsoft.com/office/drawing/2014/main" id="{E1E9C11E-7C45-705F-6163-A7FB57C2044E}"/>
              </a:ext>
            </a:extLst>
          </p:cNvPr>
          <p:cNvPicPr>
            <a:picLocks noChangeAspect="1"/>
          </p:cNvPicPr>
          <p:nvPr/>
        </p:nvPicPr>
        <p:blipFill>
          <a:blip r:embed="rId6"/>
          <a:stretch>
            <a:fillRect/>
          </a:stretch>
        </p:blipFill>
        <p:spPr>
          <a:xfrm>
            <a:off x="3521624" y="1290459"/>
            <a:ext cx="2778319" cy="2996666"/>
          </a:xfrm>
          <a:prstGeom prst="rect">
            <a:avLst/>
          </a:prstGeom>
        </p:spPr>
      </p:pic>
    </p:spTree>
    <p:extLst>
      <p:ext uri="{BB962C8B-B14F-4D97-AF65-F5344CB8AC3E}">
        <p14:creationId xmlns:p14="http://schemas.microsoft.com/office/powerpoint/2010/main" val="2076044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B216BD-0469-42D2-88BA-6108C0DBF138}"/>
              </a:ext>
            </a:extLst>
          </p:cNvPr>
          <p:cNvSpPr>
            <a:spLocks noGrp="1"/>
          </p:cNvSpPr>
          <p:nvPr>
            <p:ph type="title" idx="4294967295"/>
          </p:nvPr>
        </p:nvSpPr>
        <p:spPr>
          <a:xfrm>
            <a:off x="800100" y="463184"/>
            <a:ext cx="10591800" cy="1290638"/>
          </a:xfrm>
        </p:spPr>
        <p:txBody>
          <a:bodyPr>
            <a:normAutofit/>
          </a:bodyPr>
          <a:lstStyle/>
          <a:p>
            <a:r>
              <a:rPr lang="fi-FI" sz="2800" i="1" dirty="0">
                <a:ea typeface="+mj-lt"/>
                <a:cs typeface="+mj-lt"/>
              </a:rPr>
              <a:t>Millaisia hyviä ideoita tai toimivia käytäntöjä olet huomannut käytettävän nepsy-piirteisten lasten, nuorten ja perheiden auttamiseksi? </a:t>
            </a:r>
            <a:endParaRPr lang="fi-FI" sz="2800" dirty="0"/>
          </a:p>
        </p:txBody>
      </p:sp>
      <p:sp>
        <p:nvSpPr>
          <p:cNvPr id="5" name="Tekstiruutu 4">
            <a:extLst>
              <a:ext uri="{FF2B5EF4-FFF2-40B4-BE49-F238E27FC236}">
                <a16:creationId xmlns:a16="http://schemas.microsoft.com/office/drawing/2014/main" id="{3FC160DE-9A8C-4AE3-8960-1976CE592441}"/>
              </a:ext>
            </a:extLst>
          </p:cNvPr>
          <p:cNvSpPr txBox="1"/>
          <p:nvPr/>
        </p:nvSpPr>
        <p:spPr>
          <a:xfrm>
            <a:off x="5804491" y="2100089"/>
            <a:ext cx="5672183" cy="856645"/>
          </a:xfrm>
          <a:prstGeom prst="rect">
            <a:avLst/>
          </a:prstGeom>
          <a:noFill/>
        </p:spPr>
        <p:txBody>
          <a:bodyPr wrap="square" rtlCol="0">
            <a:spAutoFit/>
          </a:bodyPr>
          <a:lstStyle/>
          <a:p>
            <a:pPr lvl="0" algn="just">
              <a:spcBef>
                <a:spcPts val="100"/>
              </a:spcBef>
            </a:pPr>
            <a:r>
              <a:rPr lang="fi-FI" sz="1600" i="1">
                <a:solidFill>
                  <a:prstClr val="black"/>
                </a:solidFill>
                <a:ea typeface="+mn-lt"/>
                <a:cs typeface="Calibri" panose="020F0502020204030204"/>
              </a:rPr>
              <a:t>”</a:t>
            </a:r>
            <a:r>
              <a:rPr lang="fi-FI" sz="1600" i="1" err="1">
                <a:solidFill>
                  <a:prstClr val="black"/>
                </a:solidFill>
                <a:ea typeface="+mn-lt"/>
                <a:cs typeface="Calibri" panose="020F0502020204030204"/>
              </a:rPr>
              <a:t>Nepsy</a:t>
            </a:r>
            <a:r>
              <a:rPr lang="fi-FI" sz="1600" i="1">
                <a:solidFill>
                  <a:prstClr val="black"/>
                </a:solidFill>
                <a:ea typeface="+mn-lt"/>
                <a:cs typeface="Calibri" panose="020F0502020204030204"/>
              </a:rPr>
              <a:t>-valmentajien kouluttaminen kaikkiin niihin ympäristöihin, </a:t>
            </a:r>
            <a:endParaRPr lang="fi-FI" sz="1600">
              <a:solidFill>
                <a:prstClr val="black"/>
              </a:solidFill>
              <a:ea typeface="+mn-lt"/>
              <a:cs typeface="Calibri" panose="020F0502020204030204"/>
            </a:endParaRPr>
          </a:p>
          <a:p>
            <a:pPr lvl="0" algn="just">
              <a:spcBef>
                <a:spcPts val="100"/>
              </a:spcBef>
            </a:pPr>
            <a:r>
              <a:rPr lang="fi-FI" sz="1600" i="1">
                <a:solidFill>
                  <a:prstClr val="black"/>
                </a:solidFill>
                <a:ea typeface="+mn-lt"/>
                <a:cs typeface="Calibri" panose="020F0502020204030204"/>
              </a:rPr>
              <a:t>joissa lapsia ja nuoria on, sekä heidän asiantuntijuutensa </a:t>
            </a:r>
            <a:endParaRPr lang="fi-FI" sz="1600">
              <a:solidFill>
                <a:prstClr val="black"/>
              </a:solidFill>
              <a:ea typeface="+mn-lt"/>
              <a:cs typeface="Calibri" panose="020F0502020204030204"/>
            </a:endParaRPr>
          </a:p>
          <a:p>
            <a:pPr lvl="0" algn="just">
              <a:spcBef>
                <a:spcPts val="100"/>
              </a:spcBef>
            </a:pPr>
            <a:r>
              <a:rPr lang="fi-FI" sz="1600" i="1">
                <a:solidFill>
                  <a:prstClr val="black"/>
                </a:solidFill>
                <a:ea typeface="+mn-lt"/>
                <a:cs typeface="Calibri" panose="020F0502020204030204"/>
              </a:rPr>
              <a:t>hyödyntäminen varhaisessa vaiheessa.”</a:t>
            </a:r>
            <a:r>
              <a:rPr lang="fi-FI" sz="1600">
                <a:solidFill>
                  <a:prstClr val="black"/>
                </a:solidFill>
                <a:ea typeface="+mn-lt"/>
                <a:cs typeface="Calibri" panose="020F0502020204030204"/>
              </a:rPr>
              <a:t> </a:t>
            </a:r>
            <a:endParaRPr lang="fi-FI" sz="1600">
              <a:solidFill>
                <a:prstClr val="black"/>
              </a:solidFill>
              <a:cs typeface="Calibri" panose="020F0502020204030204"/>
            </a:endParaRPr>
          </a:p>
        </p:txBody>
      </p:sp>
      <p:sp>
        <p:nvSpPr>
          <p:cNvPr id="6" name="Tekstiruutu 5">
            <a:extLst>
              <a:ext uri="{FF2B5EF4-FFF2-40B4-BE49-F238E27FC236}">
                <a16:creationId xmlns:a16="http://schemas.microsoft.com/office/drawing/2014/main" id="{896BE77E-CFDE-42AE-B216-C74EDF759E6B}"/>
              </a:ext>
            </a:extLst>
          </p:cNvPr>
          <p:cNvSpPr txBox="1"/>
          <p:nvPr/>
        </p:nvSpPr>
        <p:spPr>
          <a:xfrm>
            <a:off x="463583" y="4975579"/>
            <a:ext cx="5984240" cy="933589"/>
          </a:xfrm>
          <a:prstGeom prst="rect">
            <a:avLst/>
          </a:prstGeom>
          <a:noFill/>
        </p:spPr>
        <p:txBody>
          <a:bodyPr wrap="square" rtlCol="0">
            <a:spAutoFit/>
          </a:bodyPr>
          <a:lstStyle/>
          <a:p>
            <a:pPr lvl="0">
              <a:spcBef>
                <a:spcPts val="400"/>
              </a:spcBef>
            </a:pPr>
            <a:r>
              <a:rPr lang="fi-FI" sz="1600" i="1" dirty="0">
                <a:solidFill>
                  <a:srgbClr val="00B0F0"/>
                </a:solidFill>
                <a:ea typeface="+mn-lt"/>
                <a:cs typeface="Calibri" panose="020F0502020204030204"/>
              </a:rPr>
              <a:t>”</a:t>
            </a:r>
            <a:r>
              <a:rPr lang="fi-FI" sz="1600" i="1">
                <a:solidFill>
                  <a:srgbClr val="00B0F0"/>
                </a:solidFill>
                <a:ea typeface="+mn-lt"/>
                <a:cs typeface="Calibri" panose="020F0502020204030204"/>
              </a:rPr>
              <a:t>Asioista suoraan puhuminen, tiivis seuranta ja avoin yhteydenpito. </a:t>
            </a:r>
            <a:endParaRPr lang="fi-FI" sz="1600">
              <a:solidFill>
                <a:srgbClr val="00B0F0"/>
              </a:solidFill>
              <a:ea typeface="+mn-lt"/>
              <a:cs typeface="Calibri" panose="020F0502020204030204"/>
            </a:endParaRPr>
          </a:p>
          <a:p>
            <a:pPr lvl="0">
              <a:spcBef>
                <a:spcPts val="400"/>
              </a:spcBef>
            </a:pPr>
            <a:r>
              <a:rPr lang="fi-FI" sz="1600" i="1">
                <a:solidFill>
                  <a:srgbClr val="00B0F0"/>
                </a:solidFill>
                <a:ea typeface="+mn-lt"/>
                <a:cs typeface="Calibri" panose="020F0502020204030204"/>
              </a:rPr>
              <a:t>Myös lasta ja nuorta tulee kuunnella ja kysyä hänen mielipiteitään. </a:t>
            </a:r>
            <a:endParaRPr lang="fi-FI" sz="1600">
              <a:solidFill>
                <a:srgbClr val="00B0F0"/>
              </a:solidFill>
              <a:ea typeface="+mn-lt"/>
              <a:cs typeface="Calibri" panose="020F0502020204030204"/>
            </a:endParaRPr>
          </a:p>
          <a:p>
            <a:pPr lvl="0">
              <a:spcBef>
                <a:spcPts val="400"/>
              </a:spcBef>
            </a:pPr>
            <a:r>
              <a:rPr lang="fi-FI" sz="1600" i="1">
                <a:solidFill>
                  <a:srgbClr val="00B0F0"/>
                </a:solidFill>
                <a:ea typeface="+mn-lt"/>
                <a:cs typeface="Calibri" panose="020F0502020204030204"/>
              </a:rPr>
              <a:t>Ei kannata tarjota sellaista tukea, jota ei tarvita.”</a:t>
            </a:r>
            <a:r>
              <a:rPr lang="fi-FI" sz="1600">
                <a:solidFill>
                  <a:srgbClr val="00B0F0"/>
                </a:solidFill>
                <a:ea typeface="+mn-lt"/>
                <a:cs typeface="Calibri" panose="020F0502020204030204"/>
              </a:rPr>
              <a:t> </a:t>
            </a:r>
          </a:p>
        </p:txBody>
      </p:sp>
      <p:sp>
        <p:nvSpPr>
          <p:cNvPr id="7" name="Tekstiruutu 6">
            <a:extLst>
              <a:ext uri="{FF2B5EF4-FFF2-40B4-BE49-F238E27FC236}">
                <a16:creationId xmlns:a16="http://schemas.microsoft.com/office/drawing/2014/main" id="{9415B2FC-317A-4CAB-BDFD-0D97AB3A4B17}"/>
              </a:ext>
            </a:extLst>
          </p:cNvPr>
          <p:cNvSpPr txBox="1"/>
          <p:nvPr/>
        </p:nvSpPr>
        <p:spPr>
          <a:xfrm>
            <a:off x="463584" y="3564704"/>
            <a:ext cx="6212188" cy="628826"/>
          </a:xfrm>
          <a:prstGeom prst="rect">
            <a:avLst/>
          </a:prstGeom>
          <a:noFill/>
        </p:spPr>
        <p:txBody>
          <a:bodyPr wrap="square" rtlCol="0">
            <a:spAutoFit/>
          </a:bodyPr>
          <a:lstStyle/>
          <a:p>
            <a:pPr marL="97790" lvl="0">
              <a:lnSpc>
                <a:spcPct val="90000"/>
              </a:lnSpc>
              <a:spcBef>
                <a:spcPts val="1000"/>
              </a:spcBef>
            </a:pPr>
            <a:r>
              <a:rPr lang="fi-FI" sz="1600" i="1">
                <a:solidFill>
                  <a:schemeClr val="accent6">
                    <a:lumMod val="75000"/>
                  </a:schemeClr>
                </a:solidFill>
                <a:ea typeface="+mn-lt"/>
                <a:cs typeface="Calibri" panose="020F0502020204030204"/>
              </a:rPr>
              <a:t>"Vertaistukiryhmät, erityiskoulut, joissa huomioidaan lapsen/ nuoren</a:t>
            </a:r>
            <a:endParaRPr lang="fi-FI" sz="1600">
              <a:solidFill>
                <a:schemeClr val="accent6">
                  <a:lumMod val="75000"/>
                </a:schemeClr>
              </a:solidFill>
            </a:endParaRPr>
          </a:p>
          <a:p>
            <a:pPr marL="97790" lvl="0">
              <a:lnSpc>
                <a:spcPct val="0"/>
              </a:lnSpc>
              <a:spcBef>
                <a:spcPts val="1000"/>
              </a:spcBef>
            </a:pPr>
            <a:r>
              <a:rPr lang="fi-FI" sz="1600" i="1">
                <a:solidFill>
                  <a:schemeClr val="accent6">
                    <a:lumMod val="75000"/>
                  </a:schemeClr>
                </a:solidFill>
                <a:ea typeface="+mn-lt"/>
                <a:cs typeface="Calibri" panose="020F0502020204030204"/>
              </a:rPr>
              <a:t> kehityspolku ja annetaan aikaa lapselle/ nuorelle kehittyä ja edetä</a:t>
            </a:r>
            <a:endParaRPr lang="fi-FI" sz="1600">
              <a:solidFill>
                <a:schemeClr val="accent6">
                  <a:lumMod val="75000"/>
                </a:schemeClr>
              </a:solidFill>
              <a:ea typeface="+mn-lt"/>
              <a:cs typeface="Calibri" panose="020F0502020204030204"/>
            </a:endParaRPr>
          </a:p>
          <a:p>
            <a:pPr marL="97790" lvl="0">
              <a:lnSpc>
                <a:spcPct val="0"/>
              </a:lnSpc>
              <a:spcBef>
                <a:spcPts val="1000"/>
              </a:spcBef>
            </a:pPr>
            <a:r>
              <a:rPr lang="fi-FI" sz="1600" i="1">
                <a:solidFill>
                  <a:schemeClr val="accent6">
                    <a:lumMod val="75000"/>
                  </a:schemeClr>
                </a:solidFill>
                <a:ea typeface="+mn-lt"/>
                <a:cs typeface="Calibri" panose="020F0502020204030204"/>
              </a:rPr>
              <a:t> opinnoissaan omaa tahtia."</a:t>
            </a:r>
            <a:endParaRPr lang="fi-FI" sz="1600">
              <a:solidFill>
                <a:schemeClr val="accent6">
                  <a:lumMod val="75000"/>
                </a:schemeClr>
              </a:solidFill>
              <a:cs typeface="Calibri"/>
            </a:endParaRPr>
          </a:p>
        </p:txBody>
      </p:sp>
      <p:sp>
        <p:nvSpPr>
          <p:cNvPr id="11" name="Tekstiruutu 10">
            <a:extLst>
              <a:ext uri="{FF2B5EF4-FFF2-40B4-BE49-F238E27FC236}">
                <a16:creationId xmlns:a16="http://schemas.microsoft.com/office/drawing/2014/main" id="{0CB929AF-92F8-44E1-94DA-175C17BD0CD8}"/>
              </a:ext>
            </a:extLst>
          </p:cNvPr>
          <p:cNvSpPr txBox="1"/>
          <p:nvPr/>
        </p:nvSpPr>
        <p:spPr>
          <a:xfrm>
            <a:off x="7215340" y="3564704"/>
            <a:ext cx="3824367" cy="1364476"/>
          </a:xfrm>
          <a:prstGeom prst="rect">
            <a:avLst/>
          </a:prstGeom>
          <a:noFill/>
        </p:spPr>
        <p:txBody>
          <a:bodyPr wrap="square" rtlCol="0">
            <a:spAutoFit/>
          </a:bodyPr>
          <a:lstStyle/>
          <a:p>
            <a:pPr algn="just">
              <a:spcBef>
                <a:spcPts val="400"/>
              </a:spcBef>
            </a:pPr>
            <a:r>
              <a:rPr lang="fi-FI" sz="1600" i="1">
                <a:solidFill>
                  <a:schemeClr val="accent1">
                    <a:lumMod val="75000"/>
                  </a:schemeClr>
                </a:solidFill>
                <a:ea typeface="+mn-lt"/>
                <a:cs typeface="+mn-lt"/>
              </a:rPr>
              <a:t>”Olennaista on aina perehtyminen kunkin lapsen/nuoren tilanteeseen, avoin yhteistyö ja keskustelu kodin/koulun välillä.”</a:t>
            </a:r>
          </a:p>
          <a:p>
            <a:pPr algn="just">
              <a:spcBef>
                <a:spcPts val="400"/>
              </a:spcBef>
            </a:pPr>
            <a:endParaRPr lang="fi-FI" sz="1400" i="1">
              <a:solidFill>
                <a:srgbClr val="000000"/>
              </a:solidFill>
              <a:ea typeface="+mn-lt"/>
              <a:cs typeface="+mn-lt"/>
            </a:endParaRPr>
          </a:p>
          <a:p>
            <a:pPr algn="just">
              <a:spcBef>
                <a:spcPts val="400"/>
              </a:spcBef>
            </a:pPr>
            <a:endParaRPr lang="fi-FI" sz="1400" i="1">
              <a:ea typeface="+mn-lt"/>
              <a:cs typeface="+mn-lt"/>
            </a:endParaRPr>
          </a:p>
        </p:txBody>
      </p:sp>
      <p:sp>
        <p:nvSpPr>
          <p:cNvPr id="12" name="Tekstiruutu 11">
            <a:extLst>
              <a:ext uri="{FF2B5EF4-FFF2-40B4-BE49-F238E27FC236}">
                <a16:creationId xmlns:a16="http://schemas.microsoft.com/office/drawing/2014/main" id="{FC91F3A1-52D7-49E1-ABE2-F2459779E92A}"/>
              </a:ext>
            </a:extLst>
          </p:cNvPr>
          <p:cNvSpPr txBox="1"/>
          <p:nvPr/>
        </p:nvSpPr>
        <p:spPr>
          <a:xfrm>
            <a:off x="6447823" y="4975579"/>
            <a:ext cx="5359400" cy="830997"/>
          </a:xfrm>
          <a:prstGeom prst="rect">
            <a:avLst/>
          </a:prstGeom>
          <a:noFill/>
        </p:spPr>
        <p:txBody>
          <a:bodyPr wrap="square" rtlCol="0">
            <a:spAutoFit/>
          </a:bodyPr>
          <a:lstStyle/>
          <a:p>
            <a:pPr lvl="0" algn="just">
              <a:spcBef>
                <a:spcPts val="100"/>
              </a:spcBef>
            </a:pPr>
            <a:r>
              <a:rPr lang="fi-FI" sz="1600" i="1" dirty="0">
                <a:solidFill>
                  <a:schemeClr val="accent1">
                    <a:lumMod val="75000"/>
                  </a:schemeClr>
                </a:solidFill>
                <a:ea typeface="+mn-lt"/>
                <a:cs typeface="Calibri" panose="020F0502020204030204"/>
              </a:rPr>
              <a:t>”Nepsy-valmentajien kouluttaminen kaikkiin niihin toimintaympäristöihin joissa lapsia ja nuoria on, sekä heidän asiantuntijuutensa hyödyntäminen varhaisessa vaiheessa.”</a:t>
            </a:r>
            <a:endParaRPr lang="fi-FI" sz="1600" dirty="0">
              <a:solidFill>
                <a:schemeClr val="accent1">
                  <a:lumMod val="75000"/>
                </a:schemeClr>
              </a:solidFill>
              <a:cs typeface="Calibri" panose="020F0502020204030204"/>
            </a:endParaRPr>
          </a:p>
        </p:txBody>
      </p:sp>
      <p:sp>
        <p:nvSpPr>
          <p:cNvPr id="4" name="Tekstiruutu 3">
            <a:extLst>
              <a:ext uri="{FF2B5EF4-FFF2-40B4-BE49-F238E27FC236}">
                <a16:creationId xmlns:a16="http://schemas.microsoft.com/office/drawing/2014/main" id="{B62E3E93-9D63-91E5-873E-C36BF1B408DF}"/>
              </a:ext>
            </a:extLst>
          </p:cNvPr>
          <p:cNvSpPr txBox="1"/>
          <p:nvPr/>
        </p:nvSpPr>
        <p:spPr>
          <a:xfrm>
            <a:off x="1910218" y="4431083"/>
            <a:ext cx="69345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i-FI" i="1">
                <a:solidFill>
                  <a:srgbClr val="FF0000"/>
                </a:solidFill>
                <a:cs typeface="Calibri"/>
              </a:rPr>
              <a:t>”Varhainen tunnistaminen ja tuki alkaen lastenneuvolasta.”</a:t>
            </a:r>
            <a:r>
              <a:rPr lang="fi-FI">
                <a:solidFill>
                  <a:srgbClr val="FF0000"/>
                </a:solidFill>
                <a:cs typeface="Calibri"/>
              </a:rPr>
              <a:t> </a:t>
            </a:r>
            <a:endParaRPr lang="fi-FI">
              <a:ea typeface="+mn-lt"/>
              <a:cs typeface="+mn-lt"/>
            </a:endParaRPr>
          </a:p>
          <a:p>
            <a:pPr algn="l"/>
            <a:endParaRPr lang="fi-FI">
              <a:cs typeface="Calibri"/>
            </a:endParaRPr>
          </a:p>
        </p:txBody>
      </p:sp>
      <p:sp>
        <p:nvSpPr>
          <p:cNvPr id="3" name="Tekstiruutu 3">
            <a:extLst>
              <a:ext uri="{FF2B5EF4-FFF2-40B4-BE49-F238E27FC236}">
                <a16:creationId xmlns:a16="http://schemas.microsoft.com/office/drawing/2014/main" id="{5C1C1380-4703-4DDE-ACD4-59307C4C518F}"/>
              </a:ext>
            </a:extLst>
          </p:cNvPr>
          <p:cNvSpPr txBox="1"/>
          <p:nvPr/>
        </p:nvSpPr>
        <p:spPr>
          <a:xfrm>
            <a:off x="642258" y="1969857"/>
            <a:ext cx="4310743" cy="1323439"/>
          </a:xfrm>
          <a:prstGeom prst="rect">
            <a:avLst/>
          </a:prstGeom>
          <a:noFill/>
        </p:spPr>
        <p:txBody>
          <a:bodyPr wrap="square" rtlCol="0">
            <a:spAutoFit/>
          </a:bodyPr>
          <a:lstStyle/>
          <a:p>
            <a:r>
              <a:rPr lang="fi-FI" sz="1600" dirty="0">
                <a:solidFill>
                  <a:srgbClr val="FF0000"/>
                </a:solidFill>
              </a:rPr>
              <a:t>”</a:t>
            </a:r>
            <a:r>
              <a:rPr lang="fi-FI" sz="1600" dirty="0" err="1">
                <a:solidFill>
                  <a:srgbClr val="FF0000"/>
                </a:solidFill>
              </a:rPr>
              <a:t>Nepsy</a:t>
            </a:r>
            <a:r>
              <a:rPr lang="fi-FI" sz="1600" dirty="0">
                <a:solidFill>
                  <a:srgbClr val="FF0000"/>
                </a:solidFill>
              </a:rPr>
              <a:t>-tiimit, </a:t>
            </a:r>
            <a:r>
              <a:rPr lang="fi-FI" sz="1600" dirty="0" err="1">
                <a:solidFill>
                  <a:srgbClr val="FF0000"/>
                </a:solidFill>
              </a:rPr>
              <a:t>nepsy</a:t>
            </a:r>
            <a:r>
              <a:rPr lang="fi-FI" sz="1600" dirty="0">
                <a:solidFill>
                  <a:srgbClr val="FF0000"/>
                </a:solidFill>
              </a:rPr>
              <a:t>-vastaava työyhteisössä, </a:t>
            </a:r>
            <a:r>
              <a:rPr lang="fi-FI" sz="1600" dirty="0" err="1">
                <a:solidFill>
                  <a:srgbClr val="FF0000"/>
                </a:solidFill>
              </a:rPr>
              <a:t>nepsy</a:t>
            </a:r>
            <a:r>
              <a:rPr lang="fi-FI" sz="1600" dirty="0">
                <a:solidFill>
                  <a:srgbClr val="FF0000"/>
                </a:solidFill>
              </a:rPr>
              <a:t>-valmentajan konsultaatiomahdollisuus, </a:t>
            </a:r>
            <a:r>
              <a:rPr lang="fi-FI" sz="1600" dirty="0" err="1">
                <a:solidFill>
                  <a:srgbClr val="FF0000"/>
                </a:solidFill>
              </a:rPr>
              <a:t>nepsy</a:t>
            </a:r>
            <a:r>
              <a:rPr lang="fi-FI" sz="1600" dirty="0">
                <a:solidFill>
                  <a:srgbClr val="FF0000"/>
                </a:solidFill>
              </a:rPr>
              <a:t>-valmennuksen mahdollistaminen asiakkaalle varhaisessa vaiheessa ilman diagnoosia.”</a:t>
            </a:r>
          </a:p>
        </p:txBody>
      </p:sp>
      <p:sp>
        <p:nvSpPr>
          <p:cNvPr id="8" name="Tekstiruutu 7">
            <a:extLst>
              <a:ext uri="{FF2B5EF4-FFF2-40B4-BE49-F238E27FC236}">
                <a16:creationId xmlns:a16="http://schemas.microsoft.com/office/drawing/2014/main" id="{8094643E-E67C-4EF2-A3C7-171F61C0BA31}"/>
              </a:ext>
            </a:extLst>
          </p:cNvPr>
          <p:cNvSpPr txBox="1"/>
          <p:nvPr/>
        </p:nvSpPr>
        <p:spPr>
          <a:xfrm>
            <a:off x="4315024" y="3013423"/>
            <a:ext cx="6212188" cy="369332"/>
          </a:xfrm>
          <a:prstGeom prst="rect">
            <a:avLst/>
          </a:prstGeom>
          <a:noFill/>
        </p:spPr>
        <p:txBody>
          <a:bodyPr wrap="square" lIns="91440" tIns="45720" rIns="91440" bIns="45720" rtlCol="0" anchor="t">
            <a:spAutoFit/>
          </a:bodyPr>
          <a:lstStyle/>
          <a:p>
            <a:pPr algn="just">
              <a:spcBef>
                <a:spcPts val="400"/>
              </a:spcBef>
            </a:pPr>
            <a:endParaRPr lang="fi-FI"/>
          </a:p>
        </p:txBody>
      </p:sp>
    </p:spTree>
    <p:extLst>
      <p:ext uri="{BB962C8B-B14F-4D97-AF65-F5344CB8AC3E}">
        <p14:creationId xmlns:p14="http://schemas.microsoft.com/office/powerpoint/2010/main" val="1549829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A67EFE-2216-4D05-9011-57604C856552}"/>
              </a:ext>
            </a:extLst>
          </p:cNvPr>
          <p:cNvSpPr>
            <a:spLocks noGrp="1"/>
          </p:cNvSpPr>
          <p:nvPr>
            <p:ph type="title"/>
          </p:nvPr>
        </p:nvSpPr>
        <p:spPr/>
        <p:txBody>
          <a:bodyPr/>
          <a:lstStyle/>
          <a:p>
            <a:r>
              <a:rPr lang="fi-FI"/>
              <a:t>Kiitos!</a:t>
            </a:r>
          </a:p>
        </p:txBody>
      </p:sp>
      <p:sp>
        <p:nvSpPr>
          <p:cNvPr id="3" name="Sisällön paikkamerkki 2">
            <a:extLst>
              <a:ext uri="{FF2B5EF4-FFF2-40B4-BE49-F238E27FC236}">
                <a16:creationId xmlns:a16="http://schemas.microsoft.com/office/drawing/2014/main" id="{F0AE0815-3A38-4849-8223-B42EE7670D42}"/>
              </a:ext>
            </a:extLst>
          </p:cNvPr>
          <p:cNvSpPr>
            <a:spLocks noGrp="1"/>
          </p:cNvSpPr>
          <p:nvPr>
            <p:ph idx="1"/>
          </p:nvPr>
        </p:nvSpPr>
        <p:spPr/>
        <p:txBody>
          <a:bodyPr>
            <a:normAutofit/>
          </a:bodyPr>
          <a:lstStyle/>
          <a:p>
            <a:pPr marL="97200" indent="0">
              <a:buNone/>
            </a:pPr>
            <a:r>
              <a:rPr lang="fi-FI" sz="1200"/>
              <a:t>Anu Ounaslehto		Eeva Kallio			Mirva Karppinen</a:t>
            </a:r>
          </a:p>
          <a:p>
            <a:pPr marL="97200" indent="0">
              <a:buNone/>
            </a:pPr>
            <a:r>
              <a:rPr lang="fi-FI" sz="1200"/>
              <a:t>Nepsykoordinaattori		Nepsykoordinaattori		Nepsykoordinaattori</a:t>
            </a:r>
          </a:p>
          <a:p>
            <a:pPr marL="97200" indent="0">
              <a:buNone/>
            </a:pPr>
            <a:r>
              <a:rPr lang="fi-FI" sz="1200"/>
              <a:t>Rannikkoseutu		Oulun eteläinen		Lakeus</a:t>
            </a:r>
          </a:p>
          <a:p>
            <a:pPr marL="97200" indent="0">
              <a:buNone/>
            </a:pPr>
            <a:r>
              <a:rPr lang="fi-FI" sz="1200">
                <a:hlinkClick r:id="rId3"/>
              </a:rPr>
              <a:t>anu.ounaslehto@ras.fi</a:t>
            </a:r>
            <a:r>
              <a:rPr lang="fi-FI" sz="1200"/>
              <a:t>		</a:t>
            </a:r>
            <a:r>
              <a:rPr lang="fi-FI" sz="1200">
                <a:hlinkClick r:id="rId4"/>
              </a:rPr>
              <a:t>eeva.kallio@selanne.net</a:t>
            </a:r>
            <a:r>
              <a:rPr lang="fi-FI" sz="1200"/>
              <a:t>		</a:t>
            </a:r>
            <a:r>
              <a:rPr lang="fi-FI" sz="1200">
                <a:hlinkClick r:id="rId5"/>
              </a:rPr>
              <a:t>mirva.karppinen@liminka.fi</a:t>
            </a:r>
            <a:r>
              <a:rPr lang="fi-FI" sz="1200"/>
              <a:t> </a:t>
            </a:r>
          </a:p>
          <a:p>
            <a:pPr marL="97200" indent="0">
              <a:buNone/>
            </a:pPr>
            <a:r>
              <a:rPr lang="fi-FI" sz="1200"/>
              <a:t>0401357685		                          040 5372368			040 3580037</a:t>
            </a:r>
          </a:p>
        </p:txBody>
      </p:sp>
      <p:sp>
        <p:nvSpPr>
          <p:cNvPr id="4" name="Dian numeron paikkamerkki 3">
            <a:extLst>
              <a:ext uri="{FF2B5EF4-FFF2-40B4-BE49-F238E27FC236}">
                <a16:creationId xmlns:a16="http://schemas.microsoft.com/office/drawing/2014/main" id="{26DC7AE5-CD01-4D4F-A471-3A409466E359}"/>
              </a:ext>
            </a:extLst>
          </p:cNvPr>
          <p:cNvSpPr>
            <a:spLocks noGrp="1"/>
          </p:cNvSpPr>
          <p:nvPr>
            <p:ph type="sldNum" sz="quarter" idx="12"/>
          </p:nvPr>
        </p:nvSpPr>
        <p:spPr/>
        <p:txBody>
          <a:bodyPr/>
          <a:lstStyle/>
          <a:p>
            <a:fld id="{3CCEC50A-EC5D-6049-A135-EB130C1E40A7}" type="slidenum">
              <a:rPr lang="fi-FI" smtClean="0"/>
              <a:pPr/>
              <a:t>37</a:t>
            </a:fld>
            <a:endParaRPr lang="fi-FI"/>
          </a:p>
        </p:txBody>
      </p:sp>
      <p:pic>
        <p:nvPicPr>
          <p:cNvPr id="6" name="Kuva 5">
            <a:extLst>
              <a:ext uri="{FF2B5EF4-FFF2-40B4-BE49-F238E27FC236}">
                <a16:creationId xmlns:a16="http://schemas.microsoft.com/office/drawing/2014/main" id="{559F0838-7417-4C69-90A1-294FE8803E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29" y="0"/>
            <a:ext cx="1238423" cy="1105054"/>
          </a:xfrm>
          <a:prstGeom prst="rect">
            <a:avLst/>
          </a:prstGeom>
        </p:spPr>
      </p:pic>
    </p:spTree>
    <p:extLst>
      <p:ext uri="{BB962C8B-B14F-4D97-AF65-F5344CB8AC3E}">
        <p14:creationId xmlns:p14="http://schemas.microsoft.com/office/powerpoint/2010/main" val="352665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8" descr="Sadekuplilla ulkona leikkivä lapsi">
            <a:extLst>
              <a:ext uri="{FF2B5EF4-FFF2-40B4-BE49-F238E27FC236}">
                <a16:creationId xmlns:a16="http://schemas.microsoft.com/office/drawing/2014/main" id="{78D04EA7-8B54-73A0-22FE-337B598D38A6}"/>
              </a:ext>
            </a:extLst>
          </p:cNvPr>
          <p:cNvPicPr>
            <a:picLocks noGrp="1" noChangeAspect="1"/>
          </p:cNvPicPr>
          <p:nvPr>
            <p:ph sz="half" idx="2"/>
          </p:nvPr>
        </p:nvPicPr>
        <p:blipFill rotWithShape="1">
          <a:blip r:embed="rId3"/>
          <a:srcRect l="5884" r="-1" b="-1"/>
          <a:stretch/>
        </p:blipFill>
        <p:spPr>
          <a:xfrm>
            <a:off x="-637308"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5F691E8-F040-E7C1-2B4E-2A49CD48FE2B}"/>
              </a:ext>
            </a:extLst>
          </p:cNvPr>
          <p:cNvSpPr>
            <a:spLocks noGrp="1"/>
          </p:cNvSpPr>
          <p:nvPr>
            <p:ph type="title"/>
          </p:nvPr>
        </p:nvSpPr>
        <p:spPr>
          <a:xfrm>
            <a:off x="7301967" y="365125"/>
            <a:ext cx="4051832" cy="1899912"/>
          </a:xfrm>
        </p:spPr>
        <p:txBody>
          <a:bodyPr vert="horz" lIns="91440" tIns="45720" rIns="91440" bIns="45720" rtlCol="0" anchor="ctr">
            <a:normAutofit/>
          </a:bodyPr>
          <a:lstStyle/>
          <a:p>
            <a:r>
              <a:rPr lang="en-US" sz="4000" err="1">
                <a:latin typeface="Cambria"/>
                <a:ea typeface="Cambria"/>
              </a:rPr>
              <a:t>Hankkeen</a:t>
            </a:r>
            <a:r>
              <a:rPr lang="en-US" sz="4000">
                <a:latin typeface="Cambria"/>
                <a:ea typeface="Cambria"/>
              </a:rPr>
              <a:t> </a:t>
            </a:r>
            <a:r>
              <a:rPr lang="en-US" sz="4000" err="1">
                <a:latin typeface="Cambria"/>
                <a:ea typeface="Cambria"/>
              </a:rPr>
              <a:t>toimenpiteet</a:t>
            </a:r>
            <a:r>
              <a:rPr lang="en-US" sz="4000">
                <a:latin typeface="Cambria"/>
                <a:ea typeface="Cambria"/>
              </a:rPr>
              <a:t>:</a:t>
            </a:r>
          </a:p>
        </p:txBody>
      </p:sp>
      <p:sp>
        <p:nvSpPr>
          <p:cNvPr id="3" name="Sisällön paikkamerkki 2">
            <a:extLst>
              <a:ext uri="{FF2B5EF4-FFF2-40B4-BE49-F238E27FC236}">
                <a16:creationId xmlns:a16="http://schemas.microsoft.com/office/drawing/2014/main" id="{A60A7F18-09F8-CFFE-ED7C-265A185FBB5D}"/>
              </a:ext>
            </a:extLst>
          </p:cNvPr>
          <p:cNvSpPr>
            <a:spLocks noGrp="1"/>
          </p:cNvSpPr>
          <p:nvPr>
            <p:ph sz="half" idx="1"/>
          </p:nvPr>
        </p:nvSpPr>
        <p:spPr>
          <a:xfrm>
            <a:off x="7239337" y="1964476"/>
            <a:ext cx="4229283" cy="4431692"/>
          </a:xfrm>
        </p:spPr>
        <p:txBody>
          <a:bodyPr vert="horz" lIns="91440" tIns="45720" rIns="91440" bIns="45720" rtlCol="0" anchor="t">
            <a:normAutofit fontScale="85000" lnSpcReduction="10000"/>
          </a:bodyPr>
          <a:lstStyle/>
          <a:p>
            <a:r>
              <a:rPr lang="en-US" sz="2000" err="1">
                <a:latin typeface="Cambria"/>
                <a:ea typeface="Cambria"/>
                <a:cs typeface="Calibri"/>
              </a:rPr>
              <a:t>Nepsy-teemaiset</a:t>
            </a:r>
            <a:r>
              <a:rPr lang="en-US" sz="2000">
                <a:latin typeface="Cambria"/>
                <a:ea typeface="Cambria"/>
                <a:cs typeface="Calibri"/>
              </a:rPr>
              <a:t> </a:t>
            </a:r>
            <a:r>
              <a:rPr lang="en-US" sz="2000" err="1">
                <a:latin typeface="Cambria"/>
                <a:ea typeface="Cambria"/>
                <a:cs typeface="Calibri"/>
              </a:rPr>
              <a:t>keskusteluillat</a:t>
            </a:r>
            <a:endParaRPr lang="en-US" sz="2000">
              <a:latin typeface="Cambria"/>
              <a:ea typeface="Cambria"/>
              <a:cs typeface="Calibri"/>
            </a:endParaRPr>
          </a:p>
          <a:p>
            <a:r>
              <a:rPr lang="en-US" sz="2000" err="1">
                <a:latin typeface="Cambria"/>
                <a:ea typeface="Cambria"/>
                <a:cs typeface="Calibri"/>
              </a:rPr>
              <a:t>Koulutusilta</a:t>
            </a:r>
            <a:r>
              <a:rPr lang="en-US" sz="2000">
                <a:latin typeface="Cambria"/>
                <a:ea typeface="Cambria"/>
                <a:cs typeface="Calibri"/>
              </a:rPr>
              <a:t> </a:t>
            </a:r>
            <a:r>
              <a:rPr lang="en-US" sz="2000" err="1">
                <a:latin typeface="Cambria"/>
                <a:ea typeface="Cambria"/>
                <a:cs typeface="Calibri"/>
              </a:rPr>
              <a:t>ammattilaisille</a:t>
            </a:r>
            <a:r>
              <a:rPr lang="en-US" sz="2000">
                <a:latin typeface="Cambria"/>
                <a:ea typeface="Cambria"/>
                <a:cs typeface="Calibri"/>
              </a:rPr>
              <a:t> </a:t>
            </a:r>
          </a:p>
          <a:p>
            <a:r>
              <a:rPr lang="en-US" sz="2000" err="1">
                <a:latin typeface="Cambria"/>
                <a:ea typeface="Cambria"/>
                <a:cs typeface="Calibri"/>
              </a:rPr>
              <a:t>Nepsy-teemaiset</a:t>
            </a:r>
            <a:r>
              <a:rPr lang="en-US" sz="2000">
                <a:latin typeface="Cambria"/>
                <a:ea typeface="Cambria"/>
                <a:cs typeface="Calibri"/>
              </a:rPr>
              <a:t> </a:t>
            </a:r>
            <a:r>
              <a:rPr lang="en-US" sz="2000" err="1">
                <a:latin typeface="Cambria"/>
                <a:ea typeface="Cambria"/>
                <a:cs typeface="Calibri"/>
              </a:rPr>
              <a:t>näyttelyt</a:t>
            </a:r>
            <a:r>
              <a:rPr lang="en-US" sz="2000">
                <a:latin typeface="Cambria"/>
                <a:ea typeface="Cambria"/>
                <a:cs typeface="Calibri"/>
              </a:rPr>
              <a:t> </a:t>
            </a:r>
            <a:r>
              <a:rPr lang="en-US" sz="2000" err="1">
                <a:latin typeface="Cambria"/>
                <a:ea typeface="Cambria"/>
                <a:cs typeface="Calibri"/>
              </a:rPr>
              <a:t>kirjastoilla</a:t>
            </a:r>
            <a:endParaRPr lang="en-US" sz="2000">
              <a:latin typeface="Cambria"/>
              <a:ea typeface="Cambria"/>
              <a:cs typeface="Calibri"/>
            </a:endParaRPr>
          </a:p>
          <a:p>
            <a:r>
              <a:rPr lang="en-US" sz="2000" err="1">
                <a:latin typeface="Cambria"/>
                <a:ea typeface="Cambria"/>
                <a:cs typeface="Calibri"/>
              </a:rPr>
              <a:t>Vertaistukiryhmät</a:t>
            </a:r>
            <a:r>
              <a:rPr lang="en-US" sz="2000">
                <a:latin typeface="Cambria"/>
                <a:ea typeface="Cambria"/>
                <a:cs typeface="Calibri"/>
              </a:rPr>
              <a:t> </a:t>
            </a:r>
            <a:r>
              <a:rPr lang="en-US" sz="2000" err="1">
                <a:latin typeface="Cambria"/>
                <a:ea typeface="Cambria"/>
                <a:cs typeface="Calibri"/>
              </a:rPr>
              <a:t>nepsy-piirteisten</a:t>
            </a:r>
            <a:r>
              <a:rPr lang="en-US" sz="2000">
                <a:latin typeface="Cambria"/>
                <a:ea typeface="Cambria"/>
                <a:cs typeface="Calibri"/>
              </a:rPr>
              <a:t> </a:t>
            </a:r>
            <a:r>
              <a:rPr lang="en-US" sz="2000" err="1">
                <a:latin typeface="Cambria"/>
                <a:ea typeface="Cambria"/>
                <a:cs typeface="Calibri"/>
              </a:rPr>
              <a:t>lasten</a:t>
            </a:r>
            <a:r>
              <a:rPr lang="en-US" sz="2000">
                <a:latin typeface="Cambria"/>
                <a:ea typeface="Cambria"/>
                <a:cs typeface="Calibri"/>
              </a:rPr>
              <a:t> </a:t>
            </a:r>
            <a:r>
              <a:rPr lang="en-US" sz="2000" err="1">
                <a:latin typeface="Cambria"/>
                <a:ea typeface="Cambria"/>
                <a:cs typeface="Calibri"/>
              </a:rPr>
              <a:t>vanhemmille</a:t>
            </a:r>
            <a:endParaRPr lang="en-US" sz="2000">
              <a:latin typeface="Cambria"/>
              <a:ea typeface="Cambria"/>
              <a:cs typeface="Calibri"/>
            </a:endParaRPr>
          </a:p>
          <a:p>
            <a:r>
              <a:rPr lang="en-US" sz="2000" err="1">
                <a:latin typeface="Cambria"/>
                <a:ea typeface="Cambria"/>
                <a:cs typeface="Calibri"/>
              </a:rPr>
              <a:t>Järjestöyhteistyö</a:t>
            </a:r>
            <a:r>
              <a:rPr lang="en-US" sz="2000">
                <a:latin typeface="Cambria"/>
                <a:ea typeface="Cambria"/>
                <a:cs typeface="Calibri"/>
              </a:rPr>
              <a:t> (ADHD-, </a:t>
            </a:r>
            <a:r>
              <a:rPr lang="en-US" sz="2000" err="1">
                <a:latin typeface="Cambria"/>
                <a:ea typeface="Cambria"/>
                <a:cs typeface="Calibri"/>
              </a:rPr>
              <a:t>Autismi</a:t>
            </a:r>
            <a:r>
              <a:rPr lang="en-US" sz="2000">
                <a:latin typeface="Cambria"/>
                <a:ea typeface="Cambria"/>
                <a:cs typeface="Calibri"/>
              </a:rPr>
              <a:t>-, </a:t>
            </a:r>
            <a:r>
              <a:rPr lang="en-US" sz="2000" dirty="0">
                <a:latin typeface="Cambria"/>
                <a:ea typeface="Cambria"/>
                <a:cs typeface="Calibri"/>
              </a:rPr>
              <a:t>Pohjois-Suomen</a:t>
            </a:r>
            <a:r>
              <a:rPr lang="en-US" sz="2000">
                <a:latin typeface="Cambria"/>
                <a:ea typeface="Cambria"/>
                <a:cs typeface="Calibri"/>
              </a:rPr>
              <a:t> </a:t>
            </a:r>
            <a:r>
              <a:rPr lang="en-US" sz="2000" err="1">
                <a:latin typeface="Cambria"/>
                <a:ea typeface="Cambria"/>
                <a:cs typeface="Calibri"/>
              </a:rPr>
              <a:t>Autismikirjo</a:t>
            </a:r>
            <a:r>
              <a:rPr lang="en-US" sz="2000">
                <a:latin typeface="Cambria"/>
                <a:ea typeface="Cambria"/>
                <a:cs typeface="Calibri"/>
              </a:rPr>
              <a:t> </a:t>
            </a:r>
            <a:r>
              <a:rPr lang="en-US" sz="2000" dirty="0">
                <a:latin typeface="Cambria"/>
                <a:ea typeface="Cambria"/>
                <a:cs typeface="Calibri"/>
              </a:rPr>
              <a:t>ry</a:t>
            </a:r>
            <a:r>
              <a:rPr lang="en-US" sz="2000">
                <a:latin typeface="Cambria"/>
                <a:ea typeface="Cambria"/>
                <a:cs typeface="Calibri"/>
              </a:rPr>
              <a:t> ja </a:t>
            </a:r>
            <a:r>
              <a:rPr lang="en-US" sz="2000" err="1">
                <a:latin typeface="Cambria"/>
                <a:ea typeface="Cambria"/>
                <a:cs typeface="Calibri"/>
              </a:rPr>
              <a:t>Vanhempainliitto</a:t>
            </a:r>
            <a:r>
              <a:rPr lang="en-US" sz="2000">
                <a:latin typeface="Cambria"/>
                <a:ea typeface="Cambria"/>
                <a:cs typeface="Calibri"/>
              </a:rPr>
              <a:t>)</a:t>
            </a:r>
          </a:p>
          <a:p>
            <a:r>
              <a:rPr lang="en-US" sz="2000">
                <a:latin typeface="Cambria"/>
                <a:ea typeface="Cambria"/>
                <a:cs typeface="Calibri"/>
              </a:rPr>
              <a:t>Digi </a:t>
            </a:r>
            <a:r>
              <a:rPr lang="en-US" sz="2000" err="1">
                <a:latin typeface="Cambria"/>
                <a:ea typeface="Cambria"/>
                <a:cs typeface="Calibri"/>
              </a:rPr>
              <a:t>nepsy</a:t>
            </a:r>
            <a:r>
              <a:rPr lang="en-US" sz="2000">
                <a:latin typeface="Cambria"/>
                <a:ea typeface="Cambria"/>
                <a:cs typeface="Calibri"/>
              </a:rPr>
              <a:t>-café </a:t>
            </a:r>
          </a:p>
          <a:p>
            <a:r>
              <a:rPr lang="en-US" sz="2000" err="1">
                <a:latin typeface="Cambria"/>
                <a:ea typeface="Cambria"/>
                <a:cs typeface="Calibri"/>
              </a:rPr>
              <a:t>Vertaistapahtuma</a:t>
            </a:r>
            <a:r>
              <a:rPr lang="en-US" sz="2000">
                <a:latin typeface="Cambria"/>
                <a:ea typeface="Cambria"/>
                <a:cs typeface="Calibri"/>
              </a:rPr>
              <a:t> </a:t>
            </a:r>
            <a:r>
              <a:rPr lang="en-US" sz="2000" err="1">
                <a:latin typeface="Cambria"/>
                <a:ea typeface="Cambria"/>
                <a:cs typeface="Calibri"/>
              </a:rPr>
              <a:t>vanhemmille</a:t>
            </a:r>
            <a:r>
              <a:rPr lang="en-US" sz="2000">
                <a:latin typeface="Cambria"/>
                <a:ea typeface="Cambria"/>
                <a:cs typeface="Calibri"/>
              </a:rPr>
              <a:t> </a:t>
            </a:r>
            <a:r>
              <a:rPr lang="en-US" sz="2000" err="1">
                <a:latin typeface="Cambria"/>
                <a:ea typeface="Cambria"/>
                <a:cs typeface="Calibri"/>
              </a:rPr>
              <a:t>verkossa</a:t>
            </a:r>
            <a:endParaRPr lang="en-US" sz="2000" dirty="0">
              <a:latin typeface="Cambria"/>
              <a:ea typeface="Cambria"/>
              <a:cs typeface="Calibri"/>
            </a:endParaRPr>
          </a:p>
          <a:p>
            <a:r>
              <a:rPr lang="en-US" sz="2000" err="1">
                <a:latin typeface="Cambria"/>
                <a:ea typeface="Cambria"/>
                <a:cs typeface="Calibri"/>
              </a:rPr>
              <a:t>Kyselyt</a:t>
            </a:r>
            <a:r>
              <a:rPr lang="en-US" sz="2000">
                <a:latin typeface="Cambria"/>
                <a:ea typeface="Cambria"/>
                <a:cs typeface="Calibri"/>
              </a:rPr>
              <a:t> </a:t>
            </a:r>
            <a:r>
              <a:rPr lang="en-US" sz="2000" err="1">
                <a:latin typeface="Cambria"/>
                <a:ea typeface="Cambria"/>
                <a:cs typeface="Calibri"/>
              </a:rPr>
              <a:t>perheille</a:t>
            </a:r>
            <a:r>
              <a:rPr lang="en-US" sz="2000">
                <a:latin typeface="Cambria"/>
                <a:ea typeface="Cambria"/>
                <a:cs typeface="Calibri"/>
              </a:rPr>
              <a:t> ja </a:t>
            </a:r>
            <a:r>
              <a:rPr lang="en-US" sz="2000" err="1">
                <a:latin typeface="Cambria"/>
                <a:ea typeface="Cambria"/>
                <a:cs typeface="Calibri"/>
              </a:rPr>
              <a:t>ammattilaisille</a:t>
            </a:r>
            <a:endParaRPr lang="en-US" sz="2000">
              <a:latin typeface="Cambria"/>
              <a:ea typeface="Cambria"/>
              <a:cs typeface="Calibri"/>
            </a:endParaRPr>
          </a:p>
          <a:p>
            <a:r>
              <a:rPr lang="en-US" sz="2000" err="1">
                <a:latin typeface="Cambria"/>
                <a:ea typeface="Cambria"/>
                <a:cs typeface="Calibri"/>
              </a:rPr>
              <a:t>Kehittämistyö</a:t>
            </a:r>
            <a:r>
              <a:rPr lang="en-US" sz="2000">
                <a:latin typeface="Cambria"/>
                <a:ea typeface="Cambria"/>
                <a:cs typeface="Calibri"/>
              </a:rPr>
              <a:t> </a:t>
            </a:r>
            <a:r>
              <a:rPr lang="en-US" sz="2000" err="1">
                <a:latin typeface="Cambria"/>
                <a:ea typeface="Cambria"/>
                <a:cs typeface="Calibri"/>
              </a:rPr>
              <a:t>Pohjois-Pohjanmaan</a:t>
            </a:r>
            <a:r>
              <a:rPr lang="en-US" sz="2000">
                <a:latin typeface="Cambria"/>
                <a:ea typeface="Cambria"/>
                <a:cs typeface="Calibri"/>
              </a:rPr>
              <a:t> </a:t>
            </a:r>
            <a:r>
              <a:rPr lang="en-US" sz="2000" err="1">
                <a:latin typeface="Cambria"/>
                <a:ea typeface="Cambria"/>
                <a:cs typeface="Calibri"/>
              </a:rPr>
              <a:t>hyvinvointialueella</a:t>
            </a:r>
            <a:endParaRPr lang="en-US" sz="2000">
              <a:latin typeface="Cambria"/>
              <a:ea typeface="Cambria"/>
              <a:cs typeface="Calibri"/>
            </a:endParaRPr>
          </a:p>
          <a:p>
            <a:r>
              <a:rPr lang="en-US" sz="2000" err="1">
                <a:latin typeface="Cambria"/>
                <a:ea typeface="Cambria"/>
                <a:cs typeface="Calibri"/>
              </a:rPr>
              <a:t>Nepsynäkökulma</a:t>
            </a:r>
            <a:r>
              <a:rPr lang="en-US" sz="2000">
                <a:latin typeface="Cambria"/>
                <a:ea typeface="Cambria"/>
                <a:cs typeface="Calibri"/>
              </a:rPr>
              <a:t> </a:t>
            </a:r>
            <a:r>
              <a:rPr lang="en-US" sz="2000" err="1">
                <a:latin typeface="Cambria"/>
                <a:ea typeface="Cambria"/>
                <a:cs typeface="Calibri"/>
              </a:rPr>
              <a:t>eri</a:t>
            </a:r>
            <a:r>
              <a:rPr lang="en-US" sz="2000">
                <a:latin typeface="Cambria"/>
                <a:ea typeface="Cambria"/>
                <a:cs typeface="Calibri"/>
              </a:rPr>
              <a:t> </a:t>
            </a:r>
            <a:r>
              <a:rPr lang="en-US" sz="2000" err="1">
                <a:latin typeface="Cambria"/>
                <a:ea typeface="Cambria"/>
                <a:cs typeface="Calibri"/>
              </a:rPr>
              <a:t>verkostoissa</a:t>
            </a:r>
            <a:endParaRPr lang="en-US" sz="2000" dirty="0">
              <a:ea typeface="+mn-lt"/>
              <a:cs typeface="+mn-lt"/>
            </a:endParaRPr>
          </a:p>
          <a:p>
            <a:endParaRPr lang="en-US" sz="2000">
              <a:latin typeface="Cambria"/>
              <a:ea typeface="Cambria"/>
              <a:cs typeface="Calibri"/>
            </a:endParaRPr>
          </a:p>
        </p:txBody>
      </p:sp>
    </p:spTree>
    <p:extLst>
      <p:ext uri="{BB962C8B-B14F-4D97-AF65-F5344CB8AC3E}">
        <p14:creationId xmlns:p14="http://schemas.microsoft.com/office/powerpoint/2010/main" val="371184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Rectangle 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4">
            <a:extLst>
              <a:ext uri="{FF2B5EF4-FFF2-40B4-BE49-F238E27FC236}">
                <a16:creationId xmlns:a16="http://schemas.microsoft.com/office/drawing/2014/main" id="{A60CA934-134C-1D81-5ED8-9FA32C7C5BFA}"/>
              </a:ext>
            </a:extLst>
          </p:cNvPr>
          <p:cNvPicPr>
            <a:picLocks noChangeAspect="1"/>
          </p:cNvPicPr>
          <p:nvPr/>
        </p:nvPicPr>
        <p:blipFill rotWithShape="1">
          <a:blip r:embed="rId3"/>
          <a:srcRect b="1268"/>
          <a:stretch/>
        </p:blipFill>
        <p:spPr>
          <a:xfrm>
            <a:off x="5865644" y="382152"/>
            <a:ext cx="6149759" cy="6104535"/>
          </a:xfrm>
          <a:prstGeom prst="rect">
            <a:avLst/>
          </a:prstGeom>
        </p:spPr>
      </p:pic>
      <p:pic>
        <p:nvPicPr>
          <p:cNvPr id="3" name="Picture 4">
            <a:extLst>
              <a:ext uri="{FF2B5EF4-FFF2-40B4-BE49-F238E27FC236}">
                <a16:creationId xmlns:a16="http://schemas.microsoft.com/office/drawing/2014/main" id="{A2AA84BF-D23E-7DE1-44B1-3762DA9063C1}"/>
              </a:ext>
            </a:extLst>
          </p:cNvPr>
          <p:cNvPicPr>
            <a:picLocks noChangeAspect="1"/>
          </p:cNvPicPr>
          <p:nvPr/>
        </p:nvPicPr>
        <p:blipFill>
          <a:blip r:embed="rId4"/>
          <a:stretch>
            <a:fillRect/>
          </a:stretch>
        </p:blipFill>
        <p:spPr>
          <a:xfrm>
            <a:off x="195679" y="386679"/>
            <a:ext cx="5706991" cy="6007498"/>
          </a:xfrm>
          <a:prstGeom prst="rect">
            <a:avLst/>
          </a:prstGeom>
        </p:spPr>
      </p:pic>
      <p:pic>
        <p:nvPicPr>
          <p:cNvPr id="5" name="Picture 5">
            <a:extLst>
              <a:ext uri="{FF2B5EF4-FFF2-40B4-BE49-F238E27FC236}">
                <a16:creationId xmlns:a16="http://schemas.microsoft.com/office/drawing/2014/main" id="{177DB898-2042-BAB0-4C21-3D8CC749A860}"/>
              </a:ext>
            </a:extLst>
          </p:cNvPr>
          <p:cNvPicPr>
            <a:picLocks noChangeAspect="1"/>
          </p:cNvPicPr>
          <p:nvPr/>
        </p:nvPicPr>
        <p:blipFill>
          <a:blip r:embed="rId5"/>
          <a:stretch>
            <a:fillRect/>
          </a:stretch>
        </p:blipFill>
        <p:spPr>
          <a:xfrm>
            <a:off x="10693644" y="168519"/>
            <a:ext cx="1238250" cy="1104900"/>
          </a:xfrm>
          <a:prstGeom prst="rect">
            <a:avLst/>
          </a:prstGeom>
        </p:spPr>
      </p:pic>
    </p:spTree>
    <p:extLst>
      <p:ext uri="{BB962C8B-B14F-4D97-AF65-F5344CB8AC3E}">
        <p14:creationId xmlns:p14="http://schemas.microsoft.com/office/powerpoint/2010/main" val="371505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19">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B817FFF0-A407-1F42-BC6C-E8376B0A2CE9}"/>
              </a:ext>
            </a:extLst>
          </p:cNvPr>
          <p:cNvSpPr txBox="1"/>
          <p:nvPr/>
        </p:nvSpPr>
        <p:spPr>
          <a:xfrm>
            <a:off x="7263592" y="2031101"/>
            <a:ext cx="4258404" cy="150862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00050" indent="-285750">
              <a:lnSpc>
                <a:spcPct val="90000"/>
              </a:lnSpc>
              <a:spcAft>
                <a:spcPts val="600"/>
              </a:spcAft>
              <a:buFont typeface="Arial"/>
              <a:buChar char="•"/>
            </a:pPr>
            <a:r>
              <a:rPr lang="en-US" sz="2000" b="1"/>
              <a:t>29.11. Klo 18-19:30</a:t>
            </a:r>
            <a:endParaRPr lang="fi-FI" sz="2000" b="1">
              <a:cs typeface="Calibri" panose="020F0502020204030204"/>
            </a:endParaRPr>
          </a:p>
          <a:p>
            <a:pPr marL="400050" indent="-285750">
              <a:lnSpc>
                <a:spcPct val="90000"/>
              </a:lnSpc>
              <a:spcAft>
                <a:spcPts val="600"/>
              </a:spcAft>
              <a:buFont typeface="Arial"/>
              <a:buChar char="•"/>
            </a:pPr>
            <a:r>
              <a:rPr lang="en-US" sz="2000" b="1"/>
              <a:t>20.12. Klo 18-19:30</a:t>
            </a:r>
            <a:endParaRPr lang="en-US" sz="2000" b="1">
              <a:cs typeface="Calibri"/>
            </a:endParaRPr>
          </a:p>
        </p:txBody>
      </p:sp>
      <p:sp>
        <p:nvSpPr>
          <p:cNvPr id="57" name="Rectangle 2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iruutu 3">
            <a:extLst>
              <a:ext uri="{FF2B5EF4-FFF2-40B4-BE49-F238E27FC236}">
                <a16:creationId xmlns:a16="http://schemas.microsoft.com/office/drawing/2014/main" id="{AFDF9833-77B3-E467-818C-11A1AF82417C}"/>
              </a:ext>
            </a:extLst>
          </p:cNvPr>
          <p:cNvSpPr txBox="1"/>
          <p:nvPr/>
        </p:nvSpPr>
        <p:spPr>
          <a:xfrm>
            <a:off x="7106478" y="1391478"/>
            <a:ext cx="4406346"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lnSpc>
                <a:spcPct val="90000"/>
              </a:lnSpc>
              <a:spcAft>
                <a:spcPts val="600"/>
              </a:spcAft>
            </a:pPr>
            <a:r>
              <a:rPr lang="en-US" sz="2400" err="1">
                <a:latin typeface="Baguet Script"/>
                <a:ea typeface="+mn-lt"/>
                <a:cs typeface="+mn-lt"/>
              </a:rPr>
              <a:t>Vertaistukiryhmä</a:t>
            </a:r>
            <a:r>
              <a:rPr lang="en-US" sz="2400">
                <a:latin typeface="Baguet Script"/>
                <a:ea typeface="+mn-lt"/>
                <a:cs typeface="+mn-lt"/>
              </a:rPr>
              <a:t> </a:t>
            </a:r>
            <a:r>
              <a:rPr lang="en-US" sz="2400" err="1">
                <a:latin typeface="Baguet Script"/>
                <a:ea typeface="+mn-lt"/>
                <a:cs typeface="+mn-lt"/>
              </a:rPr>
              <a:t>kokoontuu</a:t>
            </a:r>
            <a:r>
              <a:rPr lang="en-US" sz="2400">
                <a:latin typeface="Baguet Script"/>
                <a:ea typeface="+mn-lt"/>
                <a:cs typeface="+mn-lt"/>
              </a:rPr>
              <a:t>:</a:t>
            </a:r>
            <a:endParaRPr lang="fi-FI" sz="2400">
              <a:latin typeface="Baguet Script"/>
            </a:endParaRPr>
          </a:p>
          <a:p>
            <a:pPr algn="l"/>
            <a:endParaRPr lang="fi-FI">
              <a:cs typeface="Calibri"/>
            </a:endParaRPr>
          </a:p>
        </p:txBody>
      </p:sp>
      <p:pic>
        <p:nvPicPr>
          <p:cNvPr id="5" name="Kuva 5" descr="Kuva, joka sisältää kohteen teksti&#10;&#10;Kuvaus luotu automaattisesti">
            <a:extLst>
              <a:ext uri="{FF2B5EF4-FFF2-40B4-BE49-F238E27FC236}">
                <a16:creationId xmlns:a16="http://schemas.microsoft.com/office/drawing/2014/main" id="{035A341E-4465-BB8F-67F8-8D079B0C0342}"/>
              </a:ext>
            </a:extLst>
          </p:cNvPr>
          <p:cNvPicPr>
            <a:picLocks noChangeAspect="1"/>
          </p:cNvPicPr>
          <p:nvPr/>
        </p:nvPicPr>
        <p:blipFill>
          <a:blip r:embed="rId3"/>
          <a:stretch>
            <a:fillRect/>
          </a:stretch>
        </p:blipFill>
        <p:spPr>
          <a:xfrm>
            <a:off x="402021" y="415159"/>
            <a:ext cx="6014544" cy="5856889"/>
          </a:xfrm>
          <a:prstGeom prst="rect">
            <a:avLst/>
          </a:prstGeom>
        </p:spPr>
      </p:pic>
      <p:pic>
        <p:nvPicPr>
          <p:cNvPr id="2" name="Picture 5">
            <a:extLst>
              <a:ext uri="{FF2B5EF4-FFF2-40B4-BE49-F238E27FC236}">
                <a16:creationId xmlns:a16="http://schemas.microsoft.com/office/drawing/2014/main" id="{16C5C9E1-07A6-AF9D-EDAC-23FB2F89CA96}"/>
              </a:ext>
            </a:extLst>
          </p:cNvPr>
          <p:cNvPicPr>
            <a:picLocks noChangeAspect="1"/>
          </p:cNvPicPr>
          <p:nvPr/>
        </p:nvPicPr>
        <p:blipFill>
          <a:blip r:embed="rId4"/>
          <a:stretch>
            <a:fillRect/>
          </a:stretch>
        </p:blipFill>
        <p:spPr>
          <a:xfrm>
            <a:off x="10681921" y="4396"/>
            <a:ext cx="1238250" cy="1104900"/>
          </a:xfrm>
          <a:prstGeom prst="rect">
            <a:avLst/>
          </a:prstGeom>
        </p:spPr>
      </p:pic>
    </p:spTree>
    <p:extLst>
      <p:ext uri="{BB962C8B-B14F-4D97-AF65-F5344CB8AC3E}">
        <p14:creationId xmlns:p14="http://schemas.microsoft.com/office/powerpoint/2010/main" val="232374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E624A65C-AA45-447A-8844-317AE313584B}"/>
              </a:ext>
            </a:extLst>
          </p:cNvPr>
          <p:cNvSpPr>
            <a:spLocks noGrp="1"/>
          </p:cNvSpPr>
          <p:nvPr>
            <p:ph type="sldNum" sz="quarter" idx="12"/>
          </p:nvPr>
        </p:nvSpPr>
        <p:spPr/>
        <p:txBody>
          <a:bodyPr/>
          <a:lstStyle/>
          <a:p>
            <a:fld id="{3CCEC50A-EC5D-6049-A135-EB130C1E40A7}" type="slidenum">
              <a:rPr lang="fi-FI" smtClean="0"/>
              <a:pPr/>
              <a:t>7</a:t>
            </a:fld>
            <a:endParaRPr lang="fi-FI"/>
          </a:p>
        </p:txBody>
      </p:sp>
      <p:pic>
        <p:nvPicPr>
          <p:cNvPr id="7" name="Picture 4" descr="Pohjois-Pohjanmaan hyvinvointialue | Facebook">
            <a:extLst>
              <a:ext uri="{FF2B5EF4-FFF2-40B4-BE49-F238E27FC236}">
                <a16:creationId xmlns:a16="http://schemas.microsoft.com/office/drawing/2014/main" id="{B80C0433-8848-40B6-AB50-F9F9E6E298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74" y="53458"/>
            <a:ext cx="746626" cy="746626"/>
          </a:xfrm>
          <a:prstGeom prst="rect">
            <a:avLst/>
          </a:prstGeom>
          <a:noFill/>
          <a:extLst>
            <a:ext uri="{909E8E84-426E-40DD-AFC4-6F175D3DCCD1}">
              <a14:hiddenFill xmlns:a14="http://schemas.microsoft.com/office/drawing/2010/main">
                <a:solidFill>
                  <a:srgbClr val="FFFFFF"/>
                </a:solidFill>
              </a14:hiddenFill>
            </a:ext>
          </a:extLst>
        </p:spPr>
      </p:pic>
      <p:pic>
        <p:nvPicPr>
          <p:cNvPr id="16" name="Kuva 15">
            <a:extLst>
              <a:ext uri="{FF2B5EF4-FFF2-40B4-BE49-F238E27FC236}">
                <a16:creationId xmlns:a16="http://schemas.microsoft.com/office/drawing/2014/main" id="{C938729B-B010-46B1-9759-B59F67F49B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800083"/>
            <a:ext cx="5855136" cy="4910251"/>
          </a:xfrm>
          <a:prstGeom prst="rect">
            <a:avLst/>
          </a:prstGeom>
        </p:spPr>
      </p:pic>
      <p:pic>
        <p:nvPicPr>
          <p:cNvPr id="20" name="Sisällön paikkamerkki 19">
            <a:extLst>
              <a:ext uri="{FF2B5EF4-FFF2-40B4-BE49-F238E27FC236}">
                <a16:creationId xmlns:a16="http://schemas.microsoft.com/office/drawing/2014/main" id="{0CF0CA75-D263-408E-AFAF-C3B1D7081242}"/>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40862" y="800084"/>
            <a:ext cx="5562779" cy="4844936"/>
          </a:xfrm>
        </p:spPr>
      </p:pic>
    </p:spTree>
    <p:extLst>
      <p:ext uri="{BB962C8B-B14F-4D97-AF65-F5344CB8AC3E}">
        <p14:creationId xmlns:p14="http://schemas.microsoft.com/office/powerpoint/2010/main" val="206075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a:extLst>
              <a:ext uri="{FF2B5EF4-FFF2-40B4-BE49-F238E27FC236}">
                <a16:creationId xmlns:a16="http://schemas.microsoft.com/office/drawing/2014/main" id="{9E7C9334-DFD0-FBFA-22AD-232CB69733B9}"/>
              </a:ext>
            </a:extLst>
          </p:cNvPr>
          <p:cNvPicPr>
            <a:picLocks noChangeAspect="1"/>
          </p:cNvPicPr>
          <p:nvPr/>
        </p:nvPicPr>
        <p:blipFill>
          <a:blip r:embed="rId3"/>
          <a:stretch>
            <a:fillRect/>
          </a:stretch>
        </p:blipFill>
        <p:spPr>
          <a:xfrm>
            <a:off x="683492" y="359930"/>
            <a:ext cx="10928925" cy="6126594"/>
          </a:xfrm>
          <a:prstGeom prst="rect">
            <a:avLst/>
          </a:prstGeom>
        </p:spPr>
      </p:pic>
    </p:spTree>
    <p:extLst>
      <p:ext uri="{BB962C8B-B14F-4D97-AF65-F5344CB8AC3E}">
        <p14:creationId xmlns:p14="http://schemas.microsoft.com/office/powerpoint/2010/main" val="59398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23502B-95F4-4CD4-B91A-7E498C3996B6}"/>
              </a:ext>
            </a:extLst>
          </p:cNvPr>
          <p:cNvSpPr>
            <a:spLocks noGrp="1"/>
          </p:cNvSpPr>
          <p:nvPr>
            <p:ph type="ctrTitle"/>
          </p:nvPr>
        </p:nvSpPr>
        <p:spPr>
          <a:xfrm>
            <a:off x="6517677" y="701270"/>
            <a:ext cx="5157488" cy="3423160"/>
          </a:xfrm>
        </p:spPr>
        <p:txBody>
          <a:bodyPr/>
          <a:lstStyle/>
          <a:p>
            <a:r>
              <a:rPr lang="fi-FI" sz="4000" b="0"/>
              <a:t>Kysely nepsy-piirteisen lapsen tai nuoren huoltajille</a:t>
            </a:r>
            <a:endParaRPr lang="fi-FI" sz="4000"/>
          </a:p>
        </p:txBody>
      </p:sp>
      <p:sp>
        <p:nvSpPr>
          <p:cNvPr id="3" name="Alaotsikko 2">
            <a:extLst>
              <a:ext uri="{FF2B5EF4-FFF2-40B4-BE49-F238E27FC236}">
                <a16:creationId xmlns:a16="http://schemas.microsoft.com/office/drawing/2014/main" id="{0D6A27FB-A549-487D-8134-91DCB98C7CD8}"/>
              </a:ext>
            </a:extLst>
          </p:cNvPr>
          <p:cNvSpPr>
            <a:spLocks noGrp="1"/>
          </p:cNvSpPr>
          <p:nvPr>
            <p:ph type="subTitle" idx="1"/>
          </p:nvPr>
        </p:nvSpPr>
        <p:spPr>
          <a:xfrm>
            <a:off x="6517677" y="4415481"/>
            <a:ext cx="4836121" cy="2091336"/>
          </a:xfrm>
        </p:spPr>
        <p:txBody>
          <a:bodyPr>
            <a:normAutofit/>
          </a:bodyPr>
          <a:lstStyle/>
          <a:p>
            <a:r>
              <a:rPr lang="fi-FI" sz="3200"/>
              <a:t>Vastauksia 1770</a:t>
            </a:r>
          </a:p>
          <a:p>
            <a:endParaRPr lang="fi-FI"/>
          </a:p>
          <a:p>
            <a:r>
              <a:rPr lang="fi-FI" sz="1400"/>
              <a:t>25.11.2022</a:t>
            </a:r>
          </a:p>
          <a:p>
            <a:r>
              <a:rPr lang="fi-FI" sz="1400"/>
              <a:t>Anu Ounaslehto, Eeva Kallio, Mirva Karppinen</a:t>
            </a:r>
          </a:p>
        </p:txBody>
      </p:sp>
      <p:pic>
        <p:nvPicPr>
          <p:cNvPr id="4" name="Picture 4" descr="Pohjois-Pohjanmaan hyvinvointialue | Facebook">
            <a:extLst>
              <a:ext uri="{FF2B5EF4-FFF2-40B4-BE49-F238E27FC236}">
                <a16:creationId xmlns:a16="http://schemas.microsoft.com/office/drawing/2014/main" id="{5484C139-2D0A-4AE8-A825-893AD833A0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92" y="5886087"/>
            <a:ext cx="746626" cy="74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91800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3343254E190C44F9A4D3A438D764804" ma:contentTypeVersion="9" ma:contentTypeDescription="Luo uusi asiakirja." ma:contentTypeScope="" ma:versionID="3971dc2ee9d8bcd4eca9205e21fc5a5d">
  <xsd:schema xmlns:xsd="http://www.w3.org/2001/XMLSchema" xmlns:xs="http://www.w3.org/2001/XMLSchema" xmlns:p="http://schemas.microsoft.com/office/2006/metadata/properties" xmlns:ns2="5006fd50-7a0f-4225-84ea-65035d7175f7" xmlns:ns3="279bd9fa-3f56-4cc2-b371-4c1f87f48e1d" targetNamespace="http://schemas.microsoft.com/office/2006/metadata/properties" ma:root="true" ma:fieldsID="c2f6fa32caebd93eecbd1dbd4d20a975" ns2:_="" ns3:_="">
    <xsd:import namespace="5006fd50-7a0f-4225-84ea-65035d7175f7"/>
    <xsd:import namespace="279bd9fa-3f56-4cc2-b371-4c1f87f48e1d"/>
    <xsd:element name="properties">
      <xsd:complexType>
        <xsd:sequence>
          <xsd:element name="documentManagement">
            <xsd:complexType>
              <xsd:all>
                <xsd:element ref="ns2:MediaServiceMetadata" minOccurs="0"/>
                <xsd:element ref="ns2:MediaServiceFastMetadata" minOccurs="0"/>
                <xsd:element ref="ns2:AJANKOHTAISET"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6fd50-7a0f-4225-84ea-65035d717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JANKOHTAISET" ma:index="10" nillable="true" ma:displayName="AJANKOHTAISET" ma:format="Dropdown" ma:internalName="AJANKOHTAISET">
      <xsd:simpleType>
        <xsd:restriction base="dms:Text">
          <xsd:maxLength value="255"/>
        </xsd:restriction>
      </xsd:simpleType>
    </xsd:element>
    <xsd:element name="lcf76f155ced4ddcb4097134ff3c332f" ma:index="12" nillable="true" ma:taxonomy="true" ma:internalName="lcf76f155ced4ddcb4097134ff3c332f" ma:taxonomyFieldName="MediaServiceImageTags" ma:displayName="Kuvien tunnisteet" ma:readOnly="false" ma:fieldId="{5cf76f15-5ced-4ddc-b409-7134ff3c332f}" ma:taxonomyMulti="true" ma:sspId="1d8b662d-c9b3-47ff-8a46-ad64d43ce93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9bd9fa-3f56-4cc2-b371-4c1f87f48e1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dd69d21-2aa2-47da-98bc-ebe834e7882f}" ma:internalName="TaxCatchAll" ma:showField="CatchAllData" ma:web="279bd9fa-3f56-4cc2-b371-4c1f87f48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06fd50-7a0f-4225-84ea-65035d7175f7">
      <Terms xmlns="http://schemas.microsoft.com/office/infopath/2007/PartnerControls"/>
    </lcf76f155ced4ddcb4097134ff3c332f>
    <AJANKOHTAISET xmlns="5006fd50-7a0f-4225-84ea-65035d7175f7" xsi:nil="true"/>
    <TaxCatchAll xmlns="279bd9fa-3f56-4cc2-b371-4c1f87f48e1d" xsi:nil="true"/>
  </documentManagement>
</p:properties>
</file>

<file path=customXml/itemProps1.xml><?xml version="1.0" encoding="utf-8"?>
<ds:datastoreItem xmlns:ds="http://schemas.openxmlformats.org/officeDocument/2006/customXml" ds:itemID="{1E1B7350-B268-4FCB-8F56-CED167974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6fd50-7a0f-4225-84ea-65035d7175f7"/>
    <ds:schemaRef ds:uri="279bd9fa-3f56-4cc2-b371-4c1f87f48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7DB665-7756-4F0F-AA86-DF4C1963B037}">
  <ds:schemaRefs>
    <ds:schemaRef ds:uri="http://schemas.microsoft.com/sharepoint/v3/contenttype/forms"/>
  </ds:schemaRefs>
</ds:datastoreItem>
</file>

<file path=customXml/itemProps3.xml><?xml version="1.0" encoding="utf-8"?>
<ds:datastoreItem xmlns:ds="http://schemas.openxmlformats.org/officeDocument/2006/customXml" ds:itemID="{FBC24385-CA55-4E5C-8865-20AFE97CE2A8}">
  <ds:schemaRefs>
    <ds:schemaRef ds:uri="279bd9fa-3f56-4cc2-b371-4c1f87f48e1d"/>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terms/"/>
    <ds:schemaRef ds:uri="http://purl.org/dc/dcmitype/"/>
    <ds:schemaRef ds:uri="5006fd50-7a0f-4225-84ea-65035d7175f7"/>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1120</TotalTime>
  <Words>2640</Words>
  <Application>Microsoft Office PowerPoint</Application>
  <PresentationFormat>Laajakuva</PresentationFormat>
  <Paragraphs>185</Paragraphs>
  <Slides>37</Slides>
  <Notes>31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37</vt:i4>
      </vt:variant>
    </vt:vector>
  </HeadingPairs>
  <TitlesOfParts>
    <vt:vector size="46" baseType="lpstr">
      <vt:lpstr>Arial</vt:lpstr>
      <vt:lpstr>Baguet Script</vt:lpstr>
      <vt:lpstr>Calibri</vt:lpstr>
      <vt:lpstr>Calibri Light</vt:lpstr>
      <vt:lpstr>Cambria</vt:lpstr>
      <vt:lpstr>Segoe UI</vt:lpstr>
      <vt:lpstr>Times</vt:lpstr>
      <vt:lpstr>Times New Roman</vt:lpstr>
      <vt:lpstr>Office-teema</vt:lpstr>
      <vt:lpstr>Nepsykoordinaattorit</vt:lpstr>
      <vt:lpstr>PowerPoint-esitys</vt:lpstr>
      <vt:lpstr>PowerPoint-esitys</vt:lpstr>
      <vt:lpstr>Hankkeen toimenpiteet:</vt:lpstr>
      <vt:lpstr>PowerPoint-esitys</vt:lpstr>
      <vt:lpstr>PowerPoint-esitys</vt:lpstr>
      <vt:lpstr>PowerPoint-esitys</vt:lpstr>
      <vt:lpstr>PowerPoint-esitys</vt:lpstr>
      <vt:lpstr>Kysely nepsy-piirteisen lapsen tai nuoren huoltajille</vt:lpstr>
      <vt:lpstr>PowerPoint-esitys</vt:lpstr>
      <vt:lpstr>PowerPoint-esitys</vt:lpstr>
      <vt:lpstr>Avoimia vastauksia diagnosoinnista</vt:lpstr>
      <vt:lpstr>PowerPoint-esitys</vt:lpstr>
      <vt:lpstr>”Jos et ole saanut mistään tukea, mistä arvelet sen johtuvan?”</vt:lpstr>
      <vt:lpstr>PowerPoint-esitys</vt:lpstr>
      <vt:lpstr>Onko saamanne tuki ollut oikea-aikaista?</vt:lpstr>
      <vt:lpstr>PowerPoint-esitys</vt:lpstr>
      <vt:lpstr>Minkä ikäiselle lapselle olisit toivonut tukea?</vt:lpstr>
      <vt:lpstr>PowerPoint-esitys</vt:lpstr>
      <vt:lpstr>”Vanhemmuuden tuki”</vt:lpstr>
      <vt:lpstr>PowerPoint-esitys</vt:lpstr>
      <vt:lpstr>PowerPoint-esitys</vt:lpstr>
      <vt:lpstr>”Työntekijöiden välinen yhteistyö”</vt:lpstr>
      <vt:lpstr>”Kiitokset”</vt:lpstr>
      <vt:lpstr>Yhteenveto:  - varhaisen tuen merkitys korostuu - ennaltaehkäisevyys ja matalankynnyksen palvelut - resurssit ja niiden kohdentaminen - mitkä keinot eivät maksa mitään? - ammattilaiset ja perheet tekevät parhaansa niillä tiedoilla, taidoilla ja resursseilla mitä heillä tällä hetkellä on, miten autamme heitä luomaan parempaa arkea? </vt:lpstr>
      <vt:lpstr>Kysely ammattilaisille, jotka kohtaavat työssään nepsy-piirteisiä asiakkaita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Millaisia hyviä ideoita tai toimivia käytäntöjä olet huomannut käytettävän nepsy-piirteisten lasten, nuorten ja perheiden auttamiseksi? </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Karppinen Mirva</dc:creator>
  <cp:lastModifiedBy>Karppinen Mirva</cp:lastModifiedBy>
  <cp:revision>19</cp:revision>
  <dcterms:created xsi:type="dcterms:W3CDTF">2022-11-04T10:06:27Z</dcterms:created>
  <dcterms:modified xsi:type="dcterms:W3CDTF">2022-11-25T10:35:25Z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0x010100D3343254E190C44F9A4D3A438D764804</vt:lpwstr>
  </property>
  <property fmtid="{D5CDD505-2E9C-101B-9397-08002B2CF9AE}" pid="3" name="MediaServiceImageTags">
    <vt:lpwstr/>
  </property>
</Properties>
</file>