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volventa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22" autoAdjust="0"/>
  </p:normalViewPr>
  <p:slideViewPr>
    <p:cSldViewPr>
      <p:cViewPr varScale="1">
        <p:scale>
          <a:sx n="40" d="100"/>
          <a:sy n="40" d="100"/>
        </p:scale>
        <p:origin x="24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eams.microsoft.com/l/meetup-join/19%3ameeting_YWQzOGI5MjYtMjI4ZS00YmJkLWFiOTctODVmMTVlNDdkODlm%40thread.v2/0?context=%7b%22Tid%22%3a%223015e227-a0a8-462c-8e54-07b925fd85cc%22%2c%22Oid%22%3a%22d5ae8a5f-6173-4c24-871a-b3bb6dc7357e%22%7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sv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hyperlink" Target="https://teams.microsoft.com/l/meetup-join/19%3ameeting_YWQzOGI5MjYtMjI4ZS00YmJkLWFiOTctODVmMTVlNDdkODlm%40thread.v2/0?context=%7b%22Tid%22%3a%223015e227-a0a8-462c-8e54-07b925fd85cc%22%2c%22Oid%22%3a%22d5ae8a5f-6173-4c24-871a-b3bb6dc7357e%22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99375" y="-55834"/>
            <a:ext cx="3791548" cy="1074923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892366"/>
            <a:ext cx="7590299" cy="1061137"/>
            <a:chOff x="0" y="0"/>
            <a:chExt cx="1992941" cy="2923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92941" cy="292349"/>
            </a:xfrm>
            <a:custGeom>
              <a:avLst/>
              <a:gdLst/>
              <a:ahLst/>
              <a:cxnLst/>
              <a:rect l="l" t="t" r="r" b="b"/>
              <a:pathLst>
                <a:path w="1992941" h="292349">
                  <a:moveTo>
                    <a:pt x="0" y="0"/>
                  </a:moveTo>
                  <a:lnTo>
                    <a:pt x="1992941" y="0"/>
                  </a:lnTo>
                  <a:lnTo>
                    <a:pt x="1992941" y="292349"/>
                  </a:lnTo>
                  <a:lnTo>
                    <a:pt x="0" y="292349"/>
                  </a:lnTo>
                  <a:close/>
                </a:path>
              </a:pathLst>
            </a:custGeom>
            <a:solidFill>
              <a:srgbClr val="033D6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9325296"/>
            <a:ext cx="7560000" cy="951475"/>
            <a:chOff x="0" y="0"/>
            <a:chExt cx="5408907" cy="668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08907" cy="668928"/>
            </a:xfrm>
            <a:custGeom>
              <a:avLst/>
              <a:gdLst/>
              <a:ahLst/>
              <a:cxnLst/>
              <a:rect l="l" t="t" r="r" b="b"/>
              <a:pathLst>
                <a:path w="5408907" h="668928">
                  <a:moveTo>
                    <a:pt x="0" y="0"/>
                  </a:moveTo>
                  <a:lnTo>
                    <a:pt x="5408907" y="0"/>
                  </a:lnTo>
                  <a:lnTo>
                    <a:pt x="5408907" y="668928"/>
                  </a:lnTo>
                  <a:lnTo>
                    <a:pt x="0" y="668928"/>
                  </a:lnTo>
                  <a:close/>
                </a:path>
              </a:pathLst>
            </a:custGeom>
            <a:solidFill>
              <a:srgbClr val="033D68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62850" y="212309"/>
            <a:ext cx="2402213" cy="5293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694720">
            <a:off x="-31322" y="5205458"/>
            <a:ext cx="3793799" cy="22571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33419" y="2232143"/>
            <a:ext cx="647700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2567" spc="-77" dirty="0">
                <a:solidFill>
                  <a:srgbClr val="FFFFFF"/>
                </a:solidFill>
                <a:latin typeface="Evolventa Bold"/>
              </a:rPr>
              <a:t>Infoa ja </a:t>
            </a:r>
            <a:r>
              <a:rPr lang="en-US" sz="2567" spc="-77" dirty="0" err="1">
                <a:solidFill>
                  <a:srgbClr val="FFFFFF"/>
                </a:solidFill>
                <a:latin typeface="Evolventa Bold"/>
              </a:rPr>
              <a:t>ajatustenvaihtoa</a:t>
            </a:r>
            <a:r>
              <a:rPr lang="en-US" sz="2567" spc="-77" dirty="0">
                <a:solidFill>
                  <a:srgbClr val="FFFFFF"/>
                </a:solidFill>
                <a:latin typeface="Evolventa Bold"/>
              </a:rPr>
              <a:t>                     </a:t>
            </a:r>
            <a:r>
              <a:rPr lang="en-US" sz="2567" spc="-77" dirty="0" err="1">
                <a:solidFill>
                  <a:srgbClr val="FFFFFF"/>
                </a:solidFill>
                <a:latin typeface="Evolventa Bold"/>
              </a:rPr>
              <a:t>työkyky-teemoista</a:t>
            </a:r>
            <a:r>
              <a:rPr lang="en-US" sz="2567" spc="-77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2567" spc="-77" dirty="0" err="1">
                <a:solidFill>
                  <a:srgbClr val="FFFFFF"/>
                </a:solidFill>
                <a:latin typeface="Evolventa Bold"/>
              </a:rPr>
              <a:t>arjen</a:t>
            </a:r>
            <a:r>
              <a:rPr lang="en-US" sz="2567" spc="-77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2567" spc="-77" dirty="0" err="1">
                <a:solidFill>
                  <a:srgbClr val="FFFFFF"/>
                </a:solidFill>
                <a:latin typeface="Evolventa Bold"/>
              </a:rPr>
              <a:t>avuksi</a:t>
            </a:r>
            <a:r>
              <a:rPr lang="en-US" sz="2567" spc="-77">
                <a:solidFill>
                  <a:srgbClr val="FFFFFF"/>
                </a:solidFill>
                <a:latin typeface="Evolventa Bold"/>
              </a:rPr>
              <a:t>                                         terveydenhuollon</a:t>
            </a:r>
            <a:r>
              <a:rPr lang="en-US" sz="2567" spc="-77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2567" spc="-77" dirty="0" err="1">
                <a:solidFill>
                  <a:srgbClr val="FFFFFF"/>
                </a:solidFill>
                <a:latin typeface="Evolventa Bold"/>
              </a:rPr>
              <a:t>ammattilaisille</a:t>
            </a:r>
            <a:endParaRPr lang="en-US" sz="2567" spc="-77" dirty="0">
              <a:solidFill>
                <a:srgbClr val="FFFFFF"/>
              </a:solidFill>
              <a:latin typeface="Evolvent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33732" y="1146502"/>
            <a:ext cx="4084009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5867" spc="-176" dirty="0" err="1">
                <a:solidFill>
                  <a:schemeClr val="bg1"/>
                </a:solidFill>
                <a:latin typeface="Evolventa Bold"/>
              </a:rPr>
              <a:t>KuumaLinja</a:t>
            </a:r>
            <a:endParaRPr lang="en-US" sz="5867" spc="-176" dirty="0">
              <a:solidFill>
                <a:schemeClr val="bg1"/>
              </a:solidFill>
              <a:latin typeface="Evolvent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79281" y="5789547"/>
            <a:ext cx="3677219" cy="735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0"/>
              </a:lnSpc>
            </a:pPr>
            <a:r>
              <a:rPr lang="en-US" sz="1309" dirty="0">
                <a:solidFill>
                  <a:srgbClr val="033D68"/>
                </a:solidFill>
                <a:latin typeface="Evolventa Bold"/>
              </a:rPr>
              <a:t>1.10.2021 KLO: 12:00-13:30</a:t>
            </a:r>
          </a:p>
          <a:p>
            <a:pPr algn="l">
              <a:lnSpc>
                <a:spcPts val="2030"/>
              </a:lnSpc>
            </a:pP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Aiheena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: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Usein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kysytyt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kysymykset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– Q&amp;A</a:t>
            </a:r>
          </a:p>
          <a:p>
            <a:pPr algn="l">
              <a:lnSpc>
                <a:spcPts val="2030"/>
              </a:lnSpc>
            </a:pPr>
            <a:r>
              <a:rPr lang="en-US" sz="1200" dirty="0">
                <a:solidFill>
                  <a:srgbClr val="FFFFFF"/>
                </a:solidFill>
                <a:latin typeface="Evolventa Bold"/>
              </a:rPr>
              <a:t>+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vapaata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keskustelua</a:t>
            </a:r>
            <a:endParaRPr lang="en-US" sz="1200" dirty="0">
              <a:solidFill>
                <a:srgbClr val="FFFFFF"/>
              </a:solidFill>
              <a:latin typeface="Evolventa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75737" y="6650025"/>
            <a:ext cx="3677219" cy="98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0"/>
              </a:lnSpc>
            </a:pPr>
            <a:r>
              <a:rPr lang="en-US" sz="1309" dirty="0">
                <a:solidFill>
                  <a:srgbClr val="033D68"/>
                </a:solidFill>
                <a:latin typeface="Evolventa Bold"/>
              </a:rPr>
              <a:t>5.11.2021 KLO: 12:00-13:30</a:t>
            </a:r>
          </a:p>
          <a:p>
            <a:pPr>
              <a:lnSpc>
                <a:spcPts val="2030"/>
              </a:lnSpc>
            </a:pP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Aiheena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: </a:t>
            </a: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Sosiaalityö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terveydenhuollon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tukena</a:t>
            </a:r>
            <a:endParaRPr lang="en-US" sz="1200" i="1" dirty="0">
              <a:solidFill>
                <a:srgbClr val="FF0000"/>
              </a:solidFill>
              <a:latin typeface="Evolventa Bold"/>
            </a:endParaRPr>
          </a:p>
          <a:p>
            <a:pPr>
              <a:lnSpc>
                <a:spcPts val="2030"/>
              </a:lnSpc>
            </a:pP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Asiantuntijapuheenvuoro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: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sosiaalityöntekijä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Anne Pulkkinen +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vapaata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keskustelua</a:t>
            </a:r>
            <a:endParaRPr lang="en-US" sz="1200" dirty="0">
              <a:solidFill>
                <a:srgbClr val="FFFFFF"/>
              </a:solidFill>
              <a:latin typeface="Evolventa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149" y="9486915"/>
            <a:ext cx="7560000" cy="191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214" dirty="0" err="1">
                <a:solidFill>
                  <a:srgbClr val="FFFFFF"/>
                </a:solidFill>
                <a:latin typeface="Evolventa Bold"/>
              </a:rPr>
              <a:t>Lisäinfoa</a:t>
            </a:r>
            <a:r>
              <a:rPr lang="en-US" sz="1214" dirty="0">
                <a:solidFill>
                  <a:srgbClr val="FFFFFF"/>
                </a:solidFill>
                <a:latin typeface="Evolventa Bold"/>
              </a:rPr>
              <a:t>: Susanna Holopainen, </a:t>
            </a:r>
            <a:r>
              <a:rPr lang="en-US" sz="1214" dirty="0" err="1">
                <a:solidFill>
                  <a:srgbClr val="FFFFFF"/>
                </a:solidFill>
                <a:latin typeface="Evolventa Bold"/>
              </a:rPr>
              <a:t>projektipäällikkö</a:t>
            </a:r>
            <a:r>
              <a:rPr lang="en-US" sz="1214" dirty="0">
                <a:solidFill>
                  <a:srgbClr val="FFFFFF"/>
                </a:solidFill>
                <a:latin typeface="Evolventa Bold"/>
              </a:rPr>
              <a:t> p. 044 482 3365 susanna.holopainen@phhyky.fi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9938" y="9815010"/>
            <a:ext cx="6970481" cy="270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4"/>
              </a:lnSpc>
            </a:pPr>
            <a:r>
              <a:rPr lang="en-US" sz="1726" dirty="0" err="1">
                <a:solidFill>
                  <a:srgbClr val="FFFFFF"/>
                </a:solidFill>
                <a:latin typeface="Evolventa Bold"/>
              </a:rPr>
              <a:t>klikkaa</a:t>
            </a:r>
            <a:r>
              <a:rPr lang="en-US" sz="1726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1726" dirty="0" err="1">
                <a:solidFill>
                  <a:srgbClr val="FFFFFF"/>
                </a:solidFill>
                <a:latin typeface="Evolventa Bold"/>
              </a:rPr>
              <a:t>itsesi</a:t>
            </a:r>
            <a:r>
              <a:rPr lang="en-US" sz="1726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1726" dirty="0" err="1">
                <a:solidFill>
                  <a:srgbClr val="FFFFFF"/>
                </a:solidFill>
                <a:latin typeface="Evolventa Bold"/>
              </a:rPr>
              <a:t>sisään</a:t>
            </a:r>
            <a:r>
              <a:rPr lang="en-US" sz="1726" dirty="0">
                <a:solidFill>
                  <a:srgbClr val="FFFFFF"/>
                </a:solidFill>
                <a:latin typeface="Evolventa Bold"/>
              </a:rPr>
              <a:t>: </a:t>
            </a:r>
            <a:r>
              <a:rPr lang="fi-FI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KuumaLinja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-linkki</a:t>
            </a:r>
            <a:r>
              <a:rPr lang="en-US" sz="1726" dirty="0">
                <a:solidFill>
                  <a:srgbClr val="FFFFFF"/>
                </a:solidFill>
                <a:latin typeface="Evolventa Bold"/>
              </a:rPr>
              <a:t> </a:t>
            </a:r>
            <a:endParaRPr lang="en-US" sz="1726" dirty="0">
              <a:solidFill>
                <a:srgbClr val="FF0000"/>
              </a:solidFill>
              <a:latin typeface="Evolventa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875737" y="3289727"/>
            <a:ext cx="3679267" cy="1246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0"/>
              </a:lnSpc>
            </a:pPr>
            <a:r>
              <a:rPr lang="en-US" sz="1309" dirty="0">
                <a:solidFill>
                  <a:srgbClr val="033D68"/>
                </a:solidFill>
                <a:latin typeface="Evolventa Bold"/>
              </a:rPr>
              <a:t>6.8.2021 KLO: 12:00-13:30</a:t>
            </a:r>
          </a:p>
          <a:p>
            <a:pPr algn="l">
              <a:lnSpc>
                <a:spcPts val="2030"/>
              </a:lnSpc>
            </a:pP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Aiheena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: </a:t>
            </a: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Työkyvyn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arvioinnin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toistuvat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haasteet</a:t>
            </a:r>
            <a:endParaRPr lang="en-US" sz="1200" dirty="0">
              <a:solidFill>
                <a:schemeClr val="bg1"/>
              </a:solidFill>
              <a:latin typeface="Evolventa Bold"/>
            </a:endParaRPr>
          </a:p>
          <a:p>
            <a:pPr>
              <a:lnSpc>
                <a:spcPts val="2030"/>
              </a:lnSpc>
            </a:pP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Asiantuntijapuheenvuoro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: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työterveyshuollon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erikoislääkäri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Henni Hyytiä-Ilmonen +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vapaata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keskustelua</a:t>
            </a:r>
            <a:endParaRPr lang="en-US" sz="1200" dirty="0">
              <a:solidFill>
                <a:srgbClr val="FFFFFF"/>
              </a:solidFill>
              <a:latin typeface="Evolventa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79281" y="4668038"/>
            <a:ext cx="3711017" cy="98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0"/>
              </a:lnSpc>
            </a:pPr>
            <a:r>
              <a:rPr lang="en-US" sz="1309" dirty="0">
                <a:solidFill>
                  <a:srgbClr val="033D68"/>
                </a:solidFill>
                <a:latin typeface="Evolventa Bold"/>
              </a:rPr>
              <a:t>3.9.2021 KLO: 12:00-13:30</a:t>
            </a:r>
          </a:p>
          <a:p>
            <a:pPr algn="l">
              <a:lnSpc>
                <a:spcPts val="2030"/>
              </a:lnSpc>
            </a:pP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Aiheena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: Kelan </a:t>
            </a: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kiemurat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 </a:t>
            </a:r>
          </a:p>
          <a:p>
            <a:pPr algn="l">
              <a:lnSpc>
                <a:spcPts val="2030"/>
              </a:lnSpc>
            </a:pP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Asiantuntijapuheenvuoro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: KELA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kuntoutuksen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asiantuntija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Satu Laakoli +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vapaata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keskustelua</a:t>
            </a:r>
            <a:endParaRPr lang="en-US" sz="1200" dirty="0">
              <a:solidFill>
                <a:srgbClr val="FFFFFF"/>
              </a:solidFill>
              <a:latin typeface="Evolventa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868235" y="7833023"/>
            <a:ext cx="3711016" cy="1246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0"/>
              </a:lnSpc>
            </a:pPr>
            <a:r>
              <a:rPr lang="en-US" sz="1309" dirty="0">
                <a:solidFill>
                  <a:srgbClr val="033D68"/>
                </a:solidFill>
                <a:latin typeface="Evolventa Bold"/>
              </a:rPr>
              <a:t>3.12.2021 KLO: 12:00-13:30</a:t>
            </a:r>
          </a:p>
          <a:p>
            <a:pPr>
              <a:lnSpc>
                <a:spcPts val="2030"/>
              </a:lnSpc>
            </a:pP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Aiheena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: </a:t>
            </a: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Työttömän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terveystarkastuksen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Evolventa Bold"/>
              </a:rPr>
              <a:t>erityispiirteet</a:t>
            </a:r>
            <a:r>
              <a:rPr lang="en-US" sz="1200" dirty="0">
                <a:solidFill>
                  <a:schemeClr val="bg1"/>
                </a:solidFill>
                <a:latin typeface="Evolventa Bold"/>
              </a:rPr>
              <a:t> </a:t>
            </a:r>
            <a:r>
              <a:rPr lang="en-US" sz="1200" i="1" dirty="0">
                <a:solidFill>
                  <a:srgbClr val="FF0000"/>
                </a:solidFill>
                <a:latin typeface="Evolventa Bold"/>
                <a:sym typeface="Wingdings" panose="05000000000000000000" pitchFamily="2" charset="2"/>
              </a:rPr>
              <a:t> </a:t>
            </a:r>
            <a:endParaRPr lang="en-US" sz="1200" i="1" dirty="0">
              <a:solidFill>
                <a:srgbClr val="FF0000"/>
              </a:solidFill>
              <a:latin typeface="Evolventa Bold"/>
            </a:endParaRPr>
          </a:p>
          <a:p>
            <a:pPr>
              <a:lnSpc>
                <a:spcPts val="2030"/>
              </a:lnSpc>
            </a:pP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Asiantuntijapuheenvuoro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: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työterveyshoitaja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Niina Tanhuanpää +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vapaata</a:t>
            </a:r>
            <a:r>
              <a:rPr lang="en-US" sz="1200" dirty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Evolventa Bold"/>
              </a:rPr>
              <a:t>keskustelua</a:t>
            </a:r>
            <a:endParaRPr lang="en-US" sz="1200" dirty="0">
              <a:solidFill>
                <a:srgbClr val="FFFFFF"/>
              </a:solidFill>
              <a:latin typeface="Evolventa Bold"/>
            </a:endParaRP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4498260E-20CE-436A-8FFF-D9BDA735675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3634">
            <a:off x="362272" y="3779734"/>
            <a:ext cx="2313141" cy="1349332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B484110-24F0-4D8A-9FAA-37048E982FA3}"/>
              </a:ext>
            </a:extLst>
          </p:cNvPr>
          <p:cNvSpPr txBox="1"/>
          <p:nvPr/>
        </p:nvSpPr>
        <p:spPr>
          <a:xfrm rot="503268">
            <a:off x="529498" y="3983912"/>
            <a:ext cx="199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Tämä</a:t>
            </a:r>
            <a:r>
              <a:rPr lang="en-US" sz="1200" dirty="0"/>
              <a:t> </a:t>
            </a:r>
            <a:r>
              <a:rPr lang="en-US" sz="1200" dirty="0" err="1"/>
              <a:t>helpommaksi</a:t>
            </a:r>
            <a:r>
              <a:rPr lang="en-US" sz="1200" dirty="0"/>
              <a:t> </a:t>
            </a:r>
            <a:r>
              <a:rPr lang="en-US" sz="1200" dirty="0" err="1"/>
              <a:t>asiantuntijalta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 err="1"/>
              <a:t>kysyminen</a:t>
            </a:r>
            <a:r>
              <a:rPr lang="en-US" sz="1200" dirty="0"/>
              <a:t> </a:t>
            </a:r>
            <a:r>
              <a:rPr lang="en-US" sz="1200" dirty="0" err="1"/>
              <a:t>ei</a:t>
            </a:r>
            <a:r>
              <a:rPr lang="en-US" sz="1200" dirty="0"/>
              <a:t> tule !</a:t>
            </a:r>
            <a:endParaRPr lang="fi-FI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 descr="Ryhmittele">
            <a:extLst>
              <a:ext uri="{FF2B5EF4-FFF2-40B4-BE49-F238E27FC236}">
                <a16:creationId xmlns:a16="http://schemas.microsoft.com/office/drawing/2014/main" id="{591CE0EA-ED66-4044-BA14-5395B8988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850" y="7521410"/>
            <a:ext cx="1477328" cy="147732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F67B918-864E-43C4-936C-64634517D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65607" y="2192"/>
            <a:ext cx="3845924" cy="1090339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6903" y="280510"/>
            <a:ext cx="7560000" cy="970062"/>
            <a:chOff x="0" y="0"/>
            <a:chExt cx="4920772" cy="6689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0772" cy="668928"/>
            </a:xfrm>
            <a:custGeom>
              <a:avLst/>
              <a:gdLst/>
              <a:ahLst/>
              <a:cxnLst/>
              <a:rect l="l" t="t" r="r" b="b"/>
              <a:pathLst>
                <a:path w="4920772" h="668928">
                  <a:moveTo>
                    <a:pt x="0" y="0"/>
                  </a:moveTo>
                  <a:lnTo>
                    <a:pt x="4920772" y="0"/>
                  </a:lnTo>
                  <a:lnTo>
                    <a:pt x="4920772" y="668928"/>
                  </a:lnTo>
                  <a:lnTo>
                    <a:pt x="0" y="668928"/>
                  </a:lnTo>
                  <a:close/>
                </a:path>
              </a:pathLst>
            </a:custGeom>
            <a:solidFill>
              <a:srgbClr val="033D68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3546" y="9908750"/>
            <a:ext cx="2601193" cy="57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8"/>
          <p:cNvGrpSpPr/>
          <p:nvPr/>
        </p:nvGrpSpPr>
        <p:grpSpPr>
          <a:xfrm>
            <a:off x="-3500" y="8986356"/>
            <a:ext cx="7560000" cy="793270"/>
            <a:chOff x="0" y="0"/>
            <a:chExt cx="4920772" cy="5163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20772" cy="516336"/>
            </a:xfrm>
            <a:custGeom>
              <a:avLst/>
              <a:gdLst/>
              <a:ahLst/>
              <a:cxnLst/>
              <a:rect l="l" t="t" r="r" b="b"/>
              <a:pathLst>
                <a:path w="4920772" h="516336">
                  <a:moveTo>
                    <a:pt x="0" y="0"/>
                  </a:moveTo>
                  <a:lnTo>
                    <a:pt x="4920772" y="0"/>
                  </a:lnTo>
                  <a:lnTo>
                    <a:pt x="4920772" y="516336"/>
                  </a:lnTo>
                  <a:lnTo>
                    <a:pt x="0" y="516336"/>
                  </a:lnTo>
                  <a:close/>
                </a:path>
              </a:pathLst>
            </a:custGeom>
            <a:solidFill>
              <a:srgbClr val="033D6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21695" y="9938461"/>
            <a:ext cx="2337877" cy="56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3"/>
          <p:cNvSpPr txBox="1"/>
          <p:nvPr/>
        </p:nvSpPr>
        <p:spPr>
          <a:xfrm>
            <a:off x="-56385" y="553945"/>
            <a:ext cx="756000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67" spc="-110" dirty="0">
                <a:solidFill>
                  <a:srgbClr val="FFFFFF"/>
                </a:solidFill>
                <a:latin typeface="Evolventa Bold"/>
              </a:rPr>
              <a:t>MIKÄ IHMEEN KUUMALINJA?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566" y="9208090"/>
            <a:ext cx="7560000" cy="568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667" spc="-110" dirty="0">
                <a:solidFill>
                  <a:srgbClr val="FFFFFF"/>
                </a:solidFill>
                <a:latin typeface="Evolventa Bold"/>
              </a:rPr>
              <a:t>TERVETULOA MUKAAN!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6DCAB787-E3A2-4016-8DB2-BE456437CE2F}"/>
              </a:ext>
            </a:extLst>
          </p:cNvPr>
          <p:cNvSpPr txBox="1"/>
          <p:nvPr/>
        </p:nvSpPr>
        <p:spPr>
          <a:xfrm>
            <a:off x="1844969" y="7598355"/>
            <a:ext cx="5374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Asiantuntijoina</a:t>
            </a:r>
            <a:r>
              <a:rPr lang="en-US" sz="1600" dirty="0"/>
              <a:t> </a:t>
            </a:r>
            <a:r>
              <a:rPr lang="en-US" sz="1600" dirty="0" err="1"/>
              <a:t>KuumallaLinjalla</a:t>
            </a:r>
            <a:r>
              <a:rPr lang="en-US" sz="1600" dirty="0"/>
              <a:t> </a:t>
            </a:r>
            <a:r>
              <a:rPr lang="en-US" sz="1600" dirty="0" err="1"/>
              <a:t>kysymyksiin</a:t>
            </a:r>
            <a:r>
              <a:rPr lang="en-US" sz="1600" dirty="0"/>
              <a:t> </a:t>
            </a:r>
            <a:r>
              <a:rPr lang="en-US" sz="1600" dirty="0" err="1"/>
              <a:t>vastaa</a:t>
            </a:r>
            <a:r>
              <a:rPr lang="en-US" sz="1600" dirty="0"/>
              <a:t>: </a:t>
            </a:r>
          </a:p>
          <a:p>
            <a:pPr algn="ctr"/>
            <a:r>
              <a:rPr lang="en-US" sz="1600" dirty="0" err="1"/>
              <a:t>Työterveyshuollon</a:t>
            </a:r>
            <a:r>
              <a:rPr lang="en-US" sz="1600" dirty="0"/>
              <a:t> </a:t>
            </a:r>
            <a:r>
              <a:rPr lang="en-US" sz="1600" dirty="0" err="1"/>
              <a:t>erikoislääkäri</a:t>
            </a:r>
            <a:r>
              <a:rPr lang="en-US" sz="1600" dirty="0"/>
              <a:t> </a:t>
            </a:r>
            <a:r>
              <a:rPr lang="en-US" sz="1600" b="1" dirty="0"/>
              <a:t>Henni </a:t>
            </a:r>
            <a:r>
              <a:rPr lang="en-US" sz="1600" dirty="0"/>
              <a:t>Hyytiä-Ilmonen</a:t>
            </a:r>
          </a:p>
          <a:p>
            <a:pPr algn="ctr"/>
            <a:r>
              <a:rPr lang="en-US" sz="1600" dirty="0"/>
              <a:t>KELA </a:t>
            </a:r>
            <a:r>
              <a:rPr lang="en-US" sz="1600" dirty="0" err="1"/>
              <a:t>kuntoutuksen</a:t>
            </a:r>
            <a:r>
              <a:rPr lang="en-US" sz="1600" dirty="0"/>
              <a:t> </a:t>
            </a:r>
            <a:r>
              <a:rPr lang="en-US" sz="1600" dirty="0" err="1"/>
              <a:t>asiantuntija</a:t>
            </a:r>
            <a:r>
              <a:rPr lang="en-US" sz="1600" dirty="0"/>
              <a:t> </a:t>
            </a:r>
            <a:r>
              <a:rPr lang="en-US" sz="1600" b="1" dirty="0"/>
              <a:t>Satu </a:t>
            </a:r>
            <a:r>
              <a:rPr lang="en-US" sz="1600" dirty="0" err="1"/>
              <a:t>Laakoli</a:t>
            </a:r>
            <a:endParaRPr lang="en-US" sz="1600" dirty="0"/>
          </a:p>
          <a:p>
            <a:pPr algn="ctr"/>
            <a:r>
              <a:rPr lang="en-US" sz="1600" dirty="0" err="1"/>
              <a:t>Sosiaalityöntekijä</a:t>
            </a:r>
            <a:r>
              <a:rPr lang="en-US" sz="1600" dirty="0"/>
              <a:t> </a:t>
            </a:r>
            <a:r>
              <a:rPr lang="en-US" sz="1600" b="1" dirty="0"/>
              <a:t>Anne </a:t>
            </a:r>
            <a:r>
              <a:rPr lang="en-US" sz="1600" dirty="0"/>
              <a:t>Pulkkinen</a:t>
            </a:r>
          </a:p>
          <a:p>
            <a:pPr algn="ctr"/>
            <a:r>
              <a:rPr lang="en-US" sz="1600" dirty="0" err="1"/>
              <a:t>Työterveyshoitaja</a:t>
            </a:r>
            <a:r>
              <a:rPr lang="en-US" sz="1600" dirty="0"/>
              <a:t> </a:t>
            </a:r>
            <a:r>
              <a:rPr lang="en-US" sz="1600" b="1" dirty="0"/>
              <a:t>Niina </a:t>
            </a:r>
            <a:r>
              <a:rPr lang="en-US" sz="1600" dirty="0"/>
              <a:t>Tanhuanpää</a:t>
            </a:r>
            <a:endParaRPr lang="fi-FI" sz="1600" dirty="0"/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70783E5B-C9AB-4369-93C3-FA89B6B24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2945" y="9923090"/>
            <a:ext cx="2140543" cy="59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8E319759-6568-44A1-8D88-BBFCC45E38BB}"/>
              </a:ext>
            </a:extLst>
          </p:cNvPr>
          <p:cNvSpPr txBox="1"/>
          <p:nvPr/>
        </p:nvSpPr>
        <p:spPr>
          <a:xfrm>
            <a:off x="24209" y="1346735"/>
            <a:ext cx="75426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err="1"/>
              <a:t>KuumaLinja</a:t>
            </a:r>
            <a:r>
              <a:rPr lang="fi-FI" sz="1600" dirty="0"/>
              <a:t> on kynnyksetön foorumi </a:t>
            </a:r>
            <a:br>
              <a:rPr lang="fi-FI" sz="1600" dirty="0"/>
            </a:br>
            <a:r>
              <a:rPr lang="fi-FI" sz="1600" b="1" dirty="0"/>
              <a:t>terveydenhuollon ammattilaisille</a:t>
            </a:r>
            <a:r>
              <a:rPr lang="fi-FI" sz="1600" dirty="0"/>
              <a:t>, eli juuri sinulle!</a:t>
            </a:r>
          </a:p>
          <a:p>
            <a:pPr algn="ctr"/>
            <a:r>
              <a:rPr lang="fi-FI" sz="1600" dirty="0" err="1"/>
              <a:t>KuumallaLinjalla</a:t>
            </a:r>
            <a:r>
              <a:rPr lang="fi-FI" sz="1600" dirty="0"/>
              <a:t> pääset </a:t>
            </a:r>
            <a:r>
              <a:rPr lang="fi-FI" sz="1600" b="1" dirty="0"/>
              <a:t>kysymään apua, neuvoa ja tietoa arjessa esiin nouseviin työkyvyn arvioinnin haasteisiin vakioasiantuntijoilta. </a:t>
            </a:r>
            <a:r>
              <a:rPr lang="fi-FI" sz="1600" dirty="0"/>
              <a:t>Tarjoamme kanavan osaamisen lisäämiseen, konsultaatioon. Me autamme, neuvomme ja opastamme. </a:t>
            </a:r>
          </a:p>
          <a:p>
            <a:pPr algn="ctr"/>
            <a:r>
              <a:rPr lang="fi-FI" sz="1600" dirty="0" err="1"/>
              <a:t>KuumallaLinjalla</a:t>
            </a:r>
            <a:r>
              <a:rPr lang="fi-FI" sz="1600" dirty="0"/>
              <a:t> käsiteltäviä </a:t>
            </a:r>
            <a:r>
              <a:rPr lang="fi-FI" sz="1600" b="1" dirty="0"/>
              <a:t>teemoja – aiheita</a:t>
            </a:r>
            <a:r>
              <a:rPr lang="fi-FI" sz="1600" dirty="0"/>
              <a:t>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600" dirty="0"/>
              <a:t>Työkykyhaasteiden selvittäminen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600" dirty="0"/>
              <a:t>Yleisimmät kysymykset ja vastaukset työkyvyn arvioinnin saralla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600" dirty="0"/>
              <a:t>Etuustuntemusta – Kelan työkykykoukerot selviksi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sz="1600" dirty="0"/>
              <a:t>B-lausuntovinkkejä potilastapauksiin</a:t>
            </a:r>
          </a:p>
          <a:p>
            <a:pPr algn="ctr"/>
            <a:endParaRPr lang="fi-FI" sz="1600" dirty="0"/>
          </a:p>
          <a:p>
            <a:pPr algn="ctr"/>
            <a:r>
              <a:rPr lang="fi-FI" sz="1600" dirty="0" err="1"/>
              <a:t>KuumaLinja</a:t>
            </a:r>
            <a:r>
              <a:rPr lang="fi-FI" sz="1600" dirty="0"/>
              <a:t> on auki joka </a:t>
            </a:r>
            <a:r>
              <a:rPr lang="fi-FI" sz="1600" b="1" dirty="0"/>
              <a:t>kuukauden 1. perjantai-iltapäivä</a:t>
            </a:r>
            <a:r>
              <a:rPr lang="fi-FI" sz="1600" dirty="0"/>
              <a:t>. </a:t>
            </a:r>
          </a:p>
          <a:p>
            <a:pPr algn="ctr"/>
            <a:r>
              <a:rPr lang="fi-FI" sz="1600" dirty="0"/>
              <a:t>Katso tarkemmat tiedot aiheista edelliseltä sivulta. </a:t>
            </a:r>
          </a:p>
          <a:p>
            <a:pPr algn="ctr"/>
            <a:r>
              <a:rPr lang="fi-FI" sz="1600" dirty="0"/>
              <a:t>Kokoonnumme </a:t>
            </a:r>
            <a:r>
              <a:rPr lang="fi-FI" sz="1600" b="1" dirty="0" err="1"/>
              <a:t>Teams</a:t>
            </a:r>
            <a:r>
              <a:rPr lang="fi-FI" sz="1600" b="1" dirty="0"/>
              <a:t>-linja</a:t>
            </a:r>
            <a:r>
              <a:rPr lang="fi-FI" sz="1600" dirty="0"/>
              <a:t>lle. </a:t>
            </a:r>
          </a:p>
          <a:p>
            <a:pPr algn="ctr"/>
            <a:r>
              <a:rPr lang="fi-FI" sz="1600" dirty="0"/>
              <a:t>Linkki on aina sama, jolloin </a:t>
            </a:r>
            <a:r>
              <a:rPr lang="fi-FI" sz="1600" dirty="0" err="1"/>
              <a:t>chättiikenttää</a:t>
            </a:r>
            <a:r>
              <a:rPr lang="fi-FI" sz="1600" dirty="0"/>
              <a:t> voi käyttää pika-apuna varsinaisen </a:t>
            </a:r>
            <a:r>
              <a:rPr lang="fi-FI" sz="1600" dirty="0" err="1"/>
              <a:t>KuumanLinjan</a:t>
            </a:r>
            <a:r>
              <a:rPr lang="fi-FI" sz="1600" dirty="0"/>
              <a:t> ulkopuolisena aikana. </a:t>
            </a:r>
            <a:r>
              <a:rPr lang="fi-FI" sz="1600" dirty="0" err="1"/>
              <a:t>Chätissä</a:t>
            </a:r>
            <a:r>
              <a:rPr lang="fi-FI" sz="1600" dirty="0"/>
              <a:t> asiantuntijat vastaavat kysymyksiin mahdollisuuksien mukaan. </a:t>
            </a:r>
          </a:p>
          <a:p>
            <a:pPr algn="ctr"/>
            <a:r>
              <a:rPr lang="fi-FI" sz="1600" dirty="0"/>
              <a:t>Mieltäsi askarruttavia kysymyksiä – arkisia </a:t>
            </a:r>
            <a:r>
              <a:rPr lang="fi-FI" sz="1600" dirty="0" err="1"/>
              <a:t>caseja</a:t>
            </a:r>
            <a:r>
              <a:rPr lang="fi-FI" sz="1600" dirty="0"/>
              <a:t>, voit laittaa myös ennakkoon ja tapaamisten välillä, </a:t>
            </a:r>
            <a:r>
              <a:rPr lang="fi-FI" sz="1600" dirty="0" err="1"/>
              <a:t>KuumanLinjan</a:t>
            </a:r>
            <a:r>
              <a:rPr lang="fi-FI" sz="1600" dirty="0"/>
              <a:t> </a:t>
            </a:r>
            <a:r>
              <a:rPr lang="fi-FI" sz="1600" dirty="0" err="1"/>
              <a:t>chättiin</a:t>
            </a:r>
            <a:endParaRPr lang="fi-FI" sz="1600" dirty="0"/>
          </a:p>
          <a:p>
            <a:pPr algn="ctr"/>
            <a:endParaRPr lang="fi-FI" sz="1600" dirty="0"/>
          </a:p>
          <a:p>
            <a:pPr algn="ctr"/>
            <a:r>
              <a:rPr lang="fi-FI" sz="1600" dirty="0"/>
              <a:t>Erillistä ilmoittautumista ei tarvita, klikkaat vaan itsesi mukaan:</a:t>
            </a:r>
          </a:p>
          <a:p>
            <a:pPr algn="ctr"/>
            <a:r>
              <a:rPr lang="fi-FI" sz="16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KuumaLinja</a:t>
            </a:r>
            <a:r>
              <a:rPr lang="fi-FI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-linkki</a:t>
            </a:r>
            <a:endParaRPr lang="fi-FI" sz="1600" b="1" dirty="0">
              <a:solidFill>
                <a:srgbClr val="FF0000"/>
              </a:solidFill>
            </a:endParaRPr>
          </a:p>
          <a:p>
            <a:pPr algn="ctr"/>
            <a:r>
              <a:rPr lang="fi-FI" sz="1600" dirty="0" err="1"/>
              <a:t>KuumallaLinjalla</a:t>
            </a:r>
            <a:r>
              <a:rPr lang="fi-FI" sz="1600" dirty="0"/>
              <a:t> kohtaamme ja keskustelemme rennolla otteella, </a:t>
            </a:r>
          </a:p>
          <a:p>
            <a:pPr algn="ctr"/>
            <a:r>
              <a:rPr lang="fi-FI" sz="1600" dirty="0"/>
              <a:t>mutta vahvasti aiheesta.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297</Words>
  <Application>Microsoft Office PowerPoint</Application>
  <PresentationFormat>Mukautettu</PresentationFormat>
  <Paragraphs>46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Evolventa Bold</vt:lpstr>
      <vt:lpstr>Arial</vt:lpstr>
      <vt:lpstr>Calibri</vt:lpstr>
      <vt:lpstr>Office Theme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Yellow Clean and Bold Vaccine Scheduling General Health Flyer</dc:title>
  <dc:creator>Marjut Suokas</dc:creator>
  <cp:lastModifiedBy>Sten Outi</cp:lastModifiedBy>
  <cp:revision>42</cp:revision>
  <dcterms:created xsi:type="dcterms:W3CDTF">2006-08-16T00:00:00Z</dcterms:created>
  <dcterms:modified xsi:type="dcterms:W3CDTF">2022-12-08T09:13:18Z</dcterms:modified>
  <dc:identifier>DAEi90zz0Gg</dc:identifier>
</cp:coreProperties>
</file>