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57" r:id="rId5"/>
    <p:sldMasterId id="2147483770" r:id="rId6"/>
    <p:sldMasterId id="2147483777" r:id="rId7"/>
    <p:sldMasterId id="2147483791" r:id="rId8"/>
  </p:sldMasterIdLst>
  <p:notesMasterIdLst>
    <p:notesMasterId r:id="rId44"/>
  </p:notesMasterIdLst>
  <p:handoutMasterIdLst>
    <p:handoutMasterId r:id="rId45"/>
  </p:handoutMasterIdLst>
  <p:sldIdLst>
    <p:sldId id="666" r:id="rId9"/>
    <p:sldId id="1012" r:id="rId10"/>
    <p:sldId id="1015" r:id="rId11"/>
    <p:sldId id="1029" r:id="rId12"/>
    <p:sldId id="258" r:id="rId13"/>
    <p:sldId id="1016" r:id="rId14"/>
    <p:sldId id="1027" r:id="rId15"/>
    <p:sldId id="625" r:id="rId16"/>
    <p:sldId id="584" r:id="rId17"/>
    <p:sldId id="572" r:id="rId18"/>
    <p:sldId id="594" r:id="rId19"/>
    <p:sldId id="626" r:id="rId20"/>
    <p:sldId id="669" r:id="rId21"/>
    <p:sldId id="501" r:id="rId22"/>
    <p:sldId id="1034" r:id="rId23"/>
    <p:sldId id="1020" r:id="rId24"/>
    <p:sldId id="661" r:id="rId25"/>
    <p:sldId id="1021" r:id="rId26"/>
    <p:sldId id="1025" r:id="rId27"/>
    <p:sldId id="1022" r:id="rId28"/>
    <p:sldId id="1023" r:id="rId29"/>
    <p:sldId id="1024" r:id="rId30"/>
    <p:sldId id="1004" r:id="rId31"/>
    <p:sldId id="260" r:id="rId32"/>
    <p:sldId id="671" r:id="rId33"/>
    <p:sldId id="1001" r:id="rId34"/>
    <p:sldId id="988" r:id="rId35"/>
    <p:sldId id="262" r:id="rId36"/>
    <p:sldId id="263" r:id="rId37"/>
    <p:sldId id="1018" r:id="rId38"/>
    <p:sldId id="1033" r:id="rId39"/>
    <p:sldId id="1014" r:id="rId40"/>
    <p:sldId id="1028" r:id="rId41"/>
    <p:sldId id="700" r:id="rId42"/>
    <p:sldId id="264"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2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äyrynen Päivi" initials="VP" lastIdx="8" clrIdx="0"/>
  <p:cmAuthor id="1" name="Päivi Väyrynen" initials="PV"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5E"/>
    <a:srgbClr val="D90066"/>
    <a:srgbClr val="BE3F72"/>
    <a:srgbClr val="D10062"/>
    <a:srgbClr val="7BC143"/>
    <a:srgbClr val="FFFFFF"/>
    <a:srgbClr val="078390"/>
    <a:srgbClr val="5191CD"/>
    <a:srgbClr val="D13800"/>
    <a:srgbClr val="297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94660"/>
  </p:normalViewPr>
  <p:slideViewPr>
    <p:cSldViewPr snapToGrid="0">
      <p:cViewPr varScale="1">
        <p:scale>
          <a:sx n="62" d="100"/>
          <a:sy n="62" d="100"/>
        </p:scale>
        <p:origin x="1116" y="56"/>
      </p:cViewPr>
      <p:guideLst>
        <p:guide orient="horz" pos="2160"/>
        <p:guide pos="3840"/>
        <p:guide orient="horz" pos="323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65220-514D-4443-9C82-0D366192B2C1}"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fi-FI"/>
        </a:p>
      </dgm:t>
    </dgm:pt>
    <dgm:pt modelId="{AC04FE29-64EE-4E83-BDFD-D4E84AC5D628}">
      <dgm:prSet phldrT="[Teksti]"/>
      <dgm:spPr>
        <a:xfrm>
          <a:off x="4518347" y="2283950"/>
          <a:ext cx="1835050" cy="713669"/>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fi-FI">
              <a:solidFill>
                <a:sysClr val="windowText" lastClr="000000"/>
              </a:solidFill>
              <a:latin typeface="Calibri"/>
              <a:ea typeface="+mn-ea"/>
              <a:cs typeface="+mn-cs"/>
            </a:rPr>
            <a:t>PDSA</a:t>
          </a:r>
        </a:p>
      </dgm:t>
    </dgm:pt>
    <dgm:pt modelId="{98A74F64-7F3D-49C5-B88E-28AAF890DEB4}" type="parTrans" cxnId="{9AAAEE19-170B-4C8F-962B-112969467F76}">
      <dgm:prSet/>
      <dgm:spPr/>
      <dgm:t>
        <a:bodyPr/>
        <a:lstStyle/>
        <a:p>
          <a:endParaRPr lang="fi-FI">
            <a:solidFill>
              <a:schemeClr val="tx1"/>
            </a:solidFill>
          </a:endParaRPr>
        </a:p>
      </dgm:t>
    </dgm:pt>
    <dgm:pt modelId="{12159FF1-4DDB-438E-B96A-758D051E10CB}" type="sibTrans" cxnId="{9AAAEE19-170B-4C8F-962B-112969467F76}">
      <dgm:prSet/>
      <dgm:spPr/>
      <dgm:t>
        <a:bodyPr/>
        <a:lstStyle/>
        <a:p>
          <a:endParaRPr lang="fi-FI">
            <a:solidFill>
              <a:schemeClr val="tx1"/>
            </a:solidFill>
          </a:endParaRPr>
        </a:p>
      </dgm:t>
    </dgm:pt>
    <dgm:pt modelId="{FF533211-AC10-4B83-87D5-6FFBDBC9D1D6}">
      <dgm:prSet phldrT="[Teksti]" custT="1"/>
      <dgm:spPr>
        <a:xfrm>
          <a:off x="4383083" y="1956"/>
          <a:ext cx="2206562" cy="2065404"/>
        </a:xfrm>
        <a:prstGeom prst="ellipse">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pPr>
            <a:buNone/>
          </a:pPr>
          <a:endParaRPr lang="fi-FI" sz="2300">
            <a:solidFill>
              <a:sysClr val="windowText" lastClr="000000"/>
            </a:solidFill>
            <a:latin typeface="Calibri"/>
            <a:ea typeface="+mn-ea"/>
            <a:cs typeface="+mn-cs"/>
          </a:endParaRPr>
        </a:p>
        <a:p>
          <a:pPr>
            <a:buNone/>
          </a:pPr>
          <a:endParaRPr lang="fi-FI" sz="2300">
            <a:solidFill>
              <a:sysClr val="windowText" lastClr="000000"/>
            </a:solidFill>
            <a:latin typeface="Calibri"/>
            <a:ea typeface="+mn-ea"/>
            <a:cs typeface="+mn-cs"/>
          </a:endParaRPr>
        </a:p>
        <a:p>
          <a:pPr>
            <a:buNone/>
          </a:pPr>
          <a:endParaRPr lang="fi-FI" sz="2400" b="1">
            <a:solidFill>
              <a:sysClr val="windowText" lastClr="000000"/>
            </a:solidFill>
            <a:latin typeface="Calibri"/>
            <a:ea typeface="+mn-ea"/>
            <a:cs typeface="+mn-cs"/>
          </a:endParaRPr>
        </a:p>
        <a:p>
          <a:pPr>
            <a:buNone/>
          </a:pPr>
          <a:r>
            <a:rPr lang="fi-FI" sz="2400" b="1">
              <a:solidFill>
                <a:sysClr val="windowText" lastClr="000000"/>
              </a:solidFill>
              <a:latin typeface="Calibri"/>
              <a:ea typeface="+mn-ea"/>
              <a:cs typeface="+mn-cs"/>
            </a:rPr>
            <a:t>4.Act -vakauta</a:t>
          </a:r>
        </a:p>
      </dgm:t>
    </dgm:pt>
    <dgm:pt modelId="{FDD19BA4-4450-4AF1-A378-B003BEC66D9E}" type="parTrans" cxnId="{2378C267-3C81-44AA-8253-7F2D678517A5}">
      <dgm:prSet/>
      <dgm:spPr/>
      <dgm:t>
        <a:bodyPr/>
        <a:lstStyle/>
        <a:p>
          <a:endParaRPr lang="fi-FI">
            <a:solidFill>
              <a:schemeClr val="tx1"/>
            </a:solidFill>
          </a:endParaRPr>
        </a:p>
      </dgm:t>
    </dgm:pt>
    <dgm:pt modelId="{456BDA17-2984-4EB0-ABCA-D15D59548D2B}" type="sibTrans" cxnId="{2378C267-3C81-44AA-8253-7F2D678517A5}">
      <dgm:prSet/>
      <dgm:spPr>
        <a:xfrm>
          <a:off x="3874214" y="950716"/>
          <a:ext cx="3986916" cy="3986916"/>
        </a:xfrm>
        <a:prstGeom prst="blockArc">
          <a:avLst>
            <a:gd name="adj1" fmla="val 15522433"/>
            <a:gd name="adj2" fmla="val 21174420"/>
            <a:gd name="adj3" fmla="val 4640"/>
          </a:avLst>
        </a:prstGeom>
        <a:solidFill>
          <a:srgbClr val="4BACC6">
            <a:hueOff val="0"/>
            <a:satOff val="0"/>
            <a:lumOff val="0"/>
            <a:alphaOff val="0"/>
          </a:srgbClr>
        </a:solidFill>
        <a:ln>
          <a:noFill/>
        </a:ln>
        <a:effectLst/>
      </dgm:spPr>
      <dgm:t>
        <a:bodyPr/>
        <a:lstStyle/>
        <a:p>
          <a:endParaRPr lang="fi-FI">
            <a:solidFill>
              <a:schemeClr val="tx1"/>
            </a:solidFill>
          </a:endParaRPr>
        </a:p>
      </dgm:t>
    </dgm:pt>
    <dgm:pt modelId="{DB2B0606-9D52-417F-BE79-9962143A907E}">
      <dgm:prSet phldrT="[Teksti]" custT="1"/>
      <dgm:spPr>
        <a:xfrm>
          <a:off x="6678432" y="1887269"/>
          <a:ext cx="2243107" cy="1632927"/>
        </a:xfrm>
        <a:prstGeom prst="ellipse">
          <a:avLst/>
        </a:prstGeom>
        <a:blipFill rotWithShape="0">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pPr>
            <a:buNone/>
          </a:pPr>
          <a:endParaRPr lang="fi-FI" sz="1400">
            <a:solidFill>
              <a:sysClr val="windowText" lastClr="000000"/>
            </a:solidFill>
            <a:latin typeface="Calibri"/>
            <a:ea typeface="+mn-ea"/>
            <a:cs typeface="+mn-cs"/>
          </a:endParaRPr>
        </a:p>
        <a:p>
          <a:pPr>
            <a:buNone/>
          </a:pPr>
          <a:endParaRPr lang="fi-FI" sz="2400" b="1">
            <a:solidFill>
              <a:sysClr val="windowText" lastClr="000000"/>
            </a:solidFill>
            <a:latin typeface="Calibri"/>
            <a:ea typeface="+mn-ea"/>
            <a:cs typeface="+mn-cs"/>
          </a:endParaRPr>
        </a:p>
        <a:p>
          <a:pPr>
            <a:buNone/>
          </a:pPr>
          <a:endParaRPr lang="fi-FI" sz="2400" b="1">
            <a:solidFill>
              <a:sysClr val="windowText" lastClr="000000"/>
            </a:solidFill>
            <a:latin typeface="Calibri"/>
            <a:ea typeface="+mn-ea"/>
            <a:cs typeface="+mn-cs"/>
          </a:endParaRPr>
        </a:p>
        <a:p>
          <a:pPr>
            <a:buNone/>
          </a:pPr>
          <a:endParaRPr lang="fi-FI" sz="2400" b="1">
            <a:solidFill>
              <a:sysClr val="windowText" lastClr="000000"/>
            </a:solidFill>
            <a:latin typeface="Calibri"/>
            <a:ea typeface="+mn-ea"/>
            <a:cs typeface="+mn-cs"/>
          </a:endParaRPr>
        </a:p>
        <a:p>
          <a:pPr>
            <a:buNone/>
          </a:pPr>
          <a:r>
            <a:rPr lang="fi-FI" sz="2400" b="1">
              <a:solidFill>
                <a:sysClr val="windowText" lastClr="000000"/>
              </a:solidFill>
              <a:latin typeface="Calibri"/>
              <a:ea typeface="+mn-ea"/>
              <a:cs typeface="+mn-cs"/>
            </a:rPr>
            <a:t>1.Plan - suunnittele</a:t>
          </a:r>
        </a:p>
      </dgm:t>
    </dgm:pt>
    <dgm:pt modelId="{77573D43-036D-416A-8020-B6AFC9C3E108}" type="parTrans" cxnId="{77E80361-83B4-4682-8956-9ED564DEE86C}">
      <dgm:prSet/>
      <dgm:spPr/>
      <dgm:t>
        <a:bodyPr/>
        <a:lstStyle/>
        <a:p>
          <a:endParaRPr lang="fi-FI">
            <a:solidFill>
              <a:schemeClr val="tx1"/>
            </a:solidFill>
          </a:endParaRPr>
        </a:p>
      </dgm:t>
    </dgm:pt>
    <dgm:pt modelId="{F7A76ED6-1F60-483B-981B-B4D737F01266}" type="sibTrans" cxnId="{77E80361-83B4-4682-8956-9ED564DEE86C}">
      <dgm:prSet/>
      <dgm:spPr>
        <a:xfrm>
          <a:off x="3875286" y="461372"/>
          <a:ext cx="3986916" cy="3986916"/>
        </a:xfrm>
        <a:prstGeom prst="blockArc">
          <a:avLst>
            <a:gd name="adj1" fmla="val 440634"/>
            <a:gd name="adj2" fmla="val 6114581"/>
            <a:gd name="adj3" fmla="val 4640"/>
          </a:avLst>
        </a:prstGeom>
        <a:solidFill>
          <a:srgbClr val="4BACC6">
            <a:hueOff val="-3311292"/>
            <a:satOff val="13270"/>
            <a:lumOff val="2876"/>
            <a:alphaOff val="0"/>
          </a:srgbClr>
        </a:solidFill>
        <a:ln>
          <a:noFill/>
        </a:ln>
        <a:effectLst/>
      </dgm:spPr>
      <dgm:t>
        <a:bodyPr/>
        <a:lstStyle/>
        <a:p>
          <a:endParaRPr lang="fi-FI">
            <a:solidFill>
              <a:schemeClr val="tx1"/>
            </a:solidFill>
          </a:endParaRPr>
        </a:p>
      </dgm:t>
    </dgm:pt>
    <dgm:pt modelId="{19F9FEB4-6921-4C28-A9BC-74F3FD0D0CEA}">
      <dgm:prSet phldrT="[Teksti]" custT="1"/>
      <dgm:spPr>
        <a:xfrm>
          <a:off x="4371780" y="3424423"/>
          <a:ext cx="2190235" cy="1871414"/>
        </a:xfrm>
        <a:prstGeom prst="ellipse">
          <a:avLst/>
        </a:prstGeom>
        <a:blipFill rotWithShape="0">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pPr>
            <a:buNone/>
          </a:pPr>
          <a:endParaRPr lang="fi-FI" sz="2300">
            <a:solidFill>
              <a:sysClr val="windowText" lastClr="000000"/>
            </a:solidFill>
            <a:latin typeface="Calibri"/>
            <a:ea typeface="+mn-ea"/>
            <a:cs typeface="+mn-cs"/>
          </a:endParaRPr>
        </a:p>
        <a:p>
          <a:pPr>
            <a:buNone/>
          </a:pPr>
          <a:endParaRPr lang="fi-FI" sz="2400" b="1">
            <a:solidFill>
              <a:sysClr val="windowText" lastClr="000000"/>
            </a:solidFill>
            <a:latin typeface="Calibri"/>
            <a:ea typeface="+mn-ea"/>
            <a:cs typeface="+mn-cs"/>
          </a:endParaRPr>
        </a:p>
        <a:p>
          <a:pPr>
            <a:buNone/>
          </a:pPr>
          <a:r>
            <a:rPr lang="fi-FI" sz="2400" b="1">
              <a:solidFill>
                <a:sysClr val="windowText" lastClr="000000"/>
              </a:solidFill>
              <a:latin typeface="Calibri"/>
              <a:ea typeface="+mn-ea"/>
              <a:cs typeface="+mn-cs"/>
            </a:rPr>
            <a:t>     2.Do -testaa</a:t>
          </a:r>
        </a:p>
      </dgm:t>
    </dgm:pt>
    <dgm:pt modelId="{C0506F9B-2A2B-402F-9D6F-BAFD297D8DEC}" type="parTrans" cxnId="{B90F9FD0-8811-4C7B-BEEC-CCB707461B3A}">
      <dgm:prSet/>
      <dgm:spPr/>
      <dgm:t>
        <a:bodyPr/>
        <a:lstStyle/>
        <a:p>
          <a:endParaRPr lang="fi-FI">
            <a:solidFill>
              <a:schemeClr val="tx1"/>
            </a:solidFill>
          </a:endParaRPr>
        </a:p>
      </dgm:t>
    </dgm:pt>
    <dgm:pt modelId="{25888327-EECF-47D4-A28F-F2FAD99A7440}" type="sibTrans" cxnId="{B90F9FD0-8811-4C7B-BEEC-CCB707461B3A}">
      <dgm:prSet/>
      <dgm:spPr>
        <a:xfrm>
          <a:off x="3257407" y="431477"/>
          <a:ext cx="3986916" cy="3986916"/>
        </a:xfrm>
        <a:prstGeom prst="blockArc">
          <a:avLst>
            <a:gd name="adj1" fmla="val 5017814"/>
            <a:gd name="adj2" fmla="val 10384827"/>
            <a:gd name="adj3" fmla="val 4640"/>
          </a:avLst>
        </a:prstGeom>
        <a:solidFill>
          <a:srgbClr val="4BACC6">
            <a:hueOff val="-6622584"/>
            <a:satOff val="26541"/>
            <a:lumOff val="5752"/>
            <a:alphaOff val="0"/>
          </a:srgbClr>
        </a:solidFill>
        <a:ln>
          <a:noFill/>
        </a:ln>
        <a:effectLst/>
      </dgm:spPr>
      <dgm:t>
        <a:bodyPr/>
        <a:lstStyle/>
        <a:p>
          <a:endParaRPr lang="fi-FI">
            <a:solidFill>
              <a:schemeClr val="tx1"/>
            </a:solidFill>
          </a:endParaRPr>
        </a:p>
      </dgm:t>
    </dgm:pt>
    <dgm:pt modelId="{7BBF2A3A-7024-4EAC-9BA8-2BC4BED1D2B2}">
      <dgm:prSet phldrT="[Teksti]" custT="1"/>
      <dgm:spPr>
        <a:xfrm>
          <a:off x="2297334" y="1690461"/>
          <a:ext cx="2040998" cy="1938132"/>
        </a:xfrm>
        <a:prstGeom prst="ellipse">
          <a:avLst/>
        </a:prstGeom>
        <a:blipFill rotWithShape="0">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t>
        <a:bodyPr/>
        <a:lstStyle/>
        <a:p>
          <a:pPr>
            <a:buNone/>
          </a:pPr>
          <a:endParaRPr lang="fi-FI" sz="2300">
            <a:solidFill>
              <a:sysClr val="windowText" lastClr="000000"/>
            </a:solidFill>
            <a:latin typeface="Calibri"/>
            <a:ea typeface="+mn-ea"/>
            <a:cs typeface="+mn-cs"/>
          </a:endParaRPr>
        </a:p>
        <a:p>
          <a:pPr>
            <a:buNone/>
          </a:pPr>
          <a:endParaRPr lang="fi-FI" sz="2300">
            <a:solidFill>
              <a:sysClr val="windowText" lastClr="000000"/>
            </a:solidFill>
            <a:latin typeface="Calibri"/>
            <a:ea typeface="+mn-ea"/>
            <a:cs typeface="+mn-cs"/>
          </a:endParaRPr>
        </a:p>
        <a:p>
          <a:pPr>
            <a:buNone/>
          </a:pPr>
          <a:endParaRPr lang="fi-FI" sz="2400" b="1">
            <a:solidFill>
              <a:sysClr val="windowText" lastClr="000000"/>
            </a:solidFill>
            <a:latin typeface="Calibri"/>
            <a:ea typeface="+mn-ea"/>
            <a:cs typeface="+mn-cs"/>
          </a:endParaRPr>
        </a:p>
        <a:p>
          <a:pPr>
            <a:buNone/>
          </a:pPr>
          <a:r>
            <a:rPr lang="fi-FI" sz="2400" b="1">
              <a:solidFill>
                <a:sysClr val="windowText" lastClr="000000"/>
              </a:solidFill>
              <a:latin typeface="Calibri"/>
              <a:ea typeface="+mn-ea"/>
              <a:cs typeface="+mn-cs"/>
            </a:rPr>
            <a:t>3.Study -arvioi</a:t>
          </a:r>
        </a:p>
      </dgm:t>
    </dgm:pt>
    <dgm:pt modelId="{290EA1B9-011A-4945-AFEE-CB520E8E906E}" type="sibTrans" cxnId="{4BE840D1-044A-487C-A7E2-93FD8107AA9A}">
      <dgm:prSet/>
      <dgm:spPr>
        <a:xfrm>
          <a:off x="3247270" y="972860"/>
          <a:ext cx="3986916" cy="3986916"/>
        </a:xfrm>
        <a:prstGeom prst="blockArc">
          <a:avLst>
            <a:gd name="adj1" fmla="val 11343896"/>
            <a:gd name="adj2" fmla="val 16634820"/>
            <a:gd name="adj3" fmla="val 4640"/>
          </a:avLst>
        </a:prstGeom>
        <a:solidFill>
          <a:srgbClr val="4BACC6">
            <a:hueOff val="-9933876"/>
            <a:satOff val="39811"/>
            <a:lumOff val="8628"/>
            <a:alphaOff val="0"/>
          </a:srgbClr>
        </a:solidFill>
        <a:ln>
          <a:noFill/>
        </a:ln>
        <a:effectLst/>
      </dgm:spPr>
      <dgm:t>
        <a:bodyPr/>
        <a:lstStyle/>
        <a:p>
          <a:endParaRPr lang="fi-FI">
            <a:solidFill>
              <a:schemeClr val="tx1"/>
            </a:solidFill>
          </a:endParaRPr>
        </a:p>
      </dgm:t>
    </dgm:pt>
    <dgm:pt modelId="{8C7999A3-96A6-4EFA-B73C-70B36764C406}" type="parTrans" cxnId="{4BE840D1-044A-487C-A7E2-93FD8107AA9A}">
      <dgm:prSet/>
      <dgm:spPr/>
      <dgm:t>
        <a:bodyPr/>
        <a:lstStyle/>
        <a:p>
          <a:endParaRPr lang="fi-FI">
            <a:solidFill>
              <a:schemeClr val="tx1"/>
            </a:solidFill>
          </a:endParaRPr>
        </a:p>
      </dgm:t>
    </dgm:pt>
    <dgm:pt modelId="{9E7FE54F-3BBD-4E59-93C4-DDFCAAC17D38}" type="pres">
      <dgm:prSet presAssocID="{2CA65220-514D-4443-9C82-0D366192B2C1}" presName="Name0" presStyleCnt="0">
        <dgm:presLayoutVars>
          <dgm:chMax val="1"/>
          <dgm:dir/>
          <dgm:animLvl val="ctr"/>
          <dgm:resizeHandles val="exact"/>
        </dgm:presLayoutVars>
      </dgm:prSet>
      <dgm:spPr/>
    </dgm:pt>
    <dgm:pt modelId="{5EA12FE7-BCA1-4F0E-AAA5-4B49EE4AF3CE}" type="pres">
      <dgm:prSet presAssocID="{AC04FE29-64EE-4E83-BDFD-D4E84AC5D628}" presName="centerShape" presStyleLbl="node0" presStyleIdx="0" presStyleCnt="1" custScaleY="38891"/>
      <dgm:spPr/>
    </dgm:pt>
    <dgm:pt modelId="{15E3BD86-D644-4FF4-9192-5F0953CC5D22}" type="pres">
      <dgm:prSet presAssocID="{FF533211-AC10-4B83-87D5-6FFBDBC9D1D6}" presName="node" presStyleLbl="node1" presStyleIdx="0" presStyleCnt="4" custScaleX="171779" custScaleY="160790" custRadScaleRad="82524" custRadScaleInc="6002">
        <dgm:presLayoutVars>
          <dgm:bulletEnabled val="1"/>
        </dgm:presLayoutVars>
      </dgm:prSet>
      <dgm:spPr/>
    </dgm:pt>
    <dgm:pt modelId="{B2903CBC-8B27-4EFA-97B0-2A00D79B9293}" type="pres">
      <dgm:prSet presAssocID="{FF533211-AC10-4B83-87D5-6FFBDBC9D1D6}" presName="dummy" presStyleCnt="0"/>
      <dgm:spPr/>
    </dgm:pt>
    <dgm:pt modelId="{DD5B55C3-464A-49AB-9E4A-9B11F3C0532A}" type="pres">
      <dgm:prSet presAssocID="{456BDA17-2984-4EB0-ABCA-D15D59548D2B}" presName="sibTrans" presStyleLbl="sibTrans2D1" presStyleIdx="0" presStyleCnt="4"/>
      <dgm:spPr/>
    </dgm:pt>
    <dgm:pt modelId="{D5838C62-985B-4E2C-B1CF-F20C39328E8D}" type="pres">
      <dgm:prSet presAssocID="{DB2B0606-9D52-417F-BE79-9962143A907E}" presName="node" presStyleLbl="node1" presStyleIdx="1" presStyleCnt="4" custScaleX="174624" custScaleY="127122" custRadScaleRad="121453" custRadScaleInc="5084">
        <dgm:presLayoutVars>
          <dgm:bulletEnabled val="1"/>
        </dgm:presLayoutVars>
      </dgm:prSet>
      <dgm:spPr/>
    </dgm:pt>
    <dgm:pt modelId="{2FAE36A8-7935-41BE-BA13-A1F1A3D11A98}" type="pres">
      <dgm:prSet presAssocID="{DB2B0606-9D52-417F-BE79-9962143A907E}" presName="dummy" presStyleCnt="0"/>
      <dgm:spPr/>
    </dgm:pt>
    <dgm:pt modelId="{8597B249-A30D-4E32-AF2F-8733866FC086}" type="pres">
      <dgm:prSet presAssocID="{F7A76ED6-1F60-483B-981B-B4D737F01266}" presName="sibTrans" presStyleLbl="sibTrans2D1" presStyleIdx="1" presStyleCnt="4"/>
      <dgm:spPr/>
    </dgm:pt>
    <dgm:pt modelId="{81FA79AA-814C-4C91-B5B3-C28E4E111532}" type="pres">
      <dgm:prSet presAssocID="{19F9FEB4-6921-4C28-A9BC-74F3FD0D0CEA}" presName="node" presStyleLbl="node1" presStyleIdx="2" presStyleCnt="4" custScaleX="170508" custScaleY="145688" custRadScaleRad="88312" custRadScaleInc="-3446">
        <dgm:presLayoutVars>
          <dgm:bulletEnabled val="1"/>
        </dgm:presLayoutVars>
      </dgm:prSet>
      <dgm:spPr/>
    </dgm:pt>
    <dgm:pt modelId="{3FAD9534-11D7-47C5-BFC4-0E437EBDDBFD}" type="pres">
      <dgm:prSet presAssocID="{19F9FEB4-6921-4C28-A9BC-74F3FD0D0CEA}" presName="dummy" presStyleCnt="0"/>
      <dgm:spPr/>
    </dgm:pt>
    <dgm:pt modelId="{21D41BED-9D41-46BF-887D-B6CBB0E53040}" type="pres">
      <dgm:prSet presAssocID="{25888327-EECF-47D4-A28F-F2FAD99A7440}" presName="sibTrans" presStyleLbl="sibTrans2D1" presStyleIdx="2" presStyleCnt="4"/>
      <dgm:spPr/>
    </dgm:pt>
    <dgm:pt modelId="{D2FC614A-FA92-4020-9A86-81BC1C772E5D}" type="pres">
      <dgm:prSet presAssocID="{7BBF2A3A-7024-4EAC-9BA8-2BC4BED1D2B2}" presName="node" presStyleLbl="node1" presStyleIdx="3" presStyleCnt="4" custScaleX="158890" custScaleY="150882" custRadScaleRad="108777" custRadScaleInc="-1690">
        <dgm:presLayoutVars>
          <dgm:bulletEnabled val="1"/>
        </dgm:presLayoutVars>
      </dgm:prSet>
      <dgm:spPr/>
    </dgm:pt>
    <dgm:pt modelId="{9F28A291-0AAC-46B5-BB27-E5DF0F3ADDCB}" type="pres">
      <dgm:prSet presAssocID="{7BBF2A3A-7024-4EAC-9BA8-2BC4BED1D2B2}" presName="dummy" presStyleCnt="0"/>
      <dgm:spPr/>
    </dgm:pt>
    <dgm:pt modelId="{7FBB66B9-19D6-44D1-A6AB-AD6B5DCBC51F}" type="pres">
      <dgm:prSet presAssocID="{290EA1B9-011A-4945-AFEE-CB520E8E906E}" presName="sibTrans" presStyleLbl="sibTrans2D1" presStyleIdx="3" presStyleCnt="4"/>
      <dgm:spPr/>
    </dgm:pt>
  </dgm:ptLst>
  <dgm:cxnLst>
    <dgm:cxn modelId="{9F8A0B17-E9CC-42F8-A7A7-77024F85EA42}" type="presOf" srcId="{456BDA17-2984-4EB0-ABCA-D15D59548D2B}" destId="{DD5B55C3-464A-49AB-9E4A-9B11F3C0532A}" srcOrd="0" destOrd="0" presId="urn:microsoft.com/office/officeart/2005/8/layout/radial6"/>
    <dgm:cxn modelId="{9AAAEE19-170B-4C8F-962B-112969467F76}" srcId="{2CA65220-514D-4443-9C82-0D366192B2C1}" destId="{AC04FE29-64EE-4E83-BDFD-D4E84AC5D628}" srcOrd="0" destOrd="0" parTransId="{98A74F64-7F3D-49C5-B88E-28AAF890DEB4}" sibTransId="{12159FF1-4DDB-438E-B96A-758D051E10CB}"/>
    <dgm:cxn modelId="{C5C8072F-156C-49A3-9581-043B9DD8D567}" type="presOf" srcId="{19F9FEB4-6921-4C28-A9BC-74F3FD0D0CEA}" destId="{81FA79AA-814C-4C91-B5B3-C28E4E111532}" srcOrd="0" destOrd="0" presId="urn:microsoft.com/office/officeart/2005/8/layout/radial6"/>
    <dgm:cxn modelId="{FB40393D-7CA9-466E-8FC6-C393311FFD91}" type="presOf" srcId="{F7A76ED6-1F60-483B-981B-B4D737F01266}" destId="{8597B249-A30D-4E32-AF2F-8733866FC086}" srcOrd="0" destOrd="0" presId="urn:microsoft.com/office/officeart/2005/8/layout/radial6"/>
    <dgm:cxn modelId="{1BEB885D-9390-4567-B34F-A75CC2C893BA}" type="presOf" srcId="{25888327-EECF-47D4-A28F-F2FAD99A7440}" destId="{21D41BED-9D41-46BF-887D-B6CBB0E53040}" srcOrd="0" destOrd="0" presId="urn:microsoft.com/office/officeart/2005/8/layout/radial6"/>
    <dgm:cxn modelId="{77E80361-83B4-4682-8956-9ED564DEE86C}" srcId="{AC04FE29-64EE-4E83-BDFD-D4E84AC5D628}" destId="{DB2B0606-9D52-417F-BE79-9962143A907E}" srcOrd="1" destOrd="0" parTransId="{77573D43-036D-416A-8020-B6AFC9C3E108}" sibTransId="{F7A76ED6-1F60-483B-981B-B4D737F01266}"/>
    <dgm:cxn modelId="{3A906367-714C-4CAE-9936-2B68D2F26C86}" type="presOf" srcId="{AC04FE29-64EE-4E83-BDFD-D4E84AC5D628}" destId="{5EA12FE7-BCA1-4F0E-AAA5-4B49EE4AF3CE}" srcOrd="0" destOrd="0" presId="urn:microsoft.com/office/officeart/2005/8/layout/radial6"/>
    <dgm:cxn modelId="{2378C267-3C81-44AA-8253-7F2D678517A5}" srcId="{AC04FE29-64EE-4E83-BDFD-D4E84AC5D628}" destId="{FF533211-AC10-4B83-87D5-6FFBDBC9D1D6}" srcOrd="0" destOrd="0" parTransId="{FDD19BA4-4450-4AF1-A378-B003BEC66D9E}" sibTransId="{456BDA17-2984-4EB0-ABCA-D15D59548D2B}"/>
    <dgm:cxn modelId="{F459D09A-B8D4-4A4B-9682-F6C56FE63A52}" type="presOf" srcId="{FF533211-AC10-4B83-87D5-6FFBDBC9D1D6}" destId="{15E3BD86-D644-4FF4-9192-5F0953CC5D22}" srcOrd="0" destOrd="0" presId="urn:microsoft.com/office/officeart/2005/8/layout/radial6"/>
    <dgm:cxn modelId="{1E8A45BC-35F1-4F28-A1B2-A3FA9E71D3BE}" type="presOf" srcId="{290EA1B9-011A-4945-AFEE-CB520E8E906E}" destId="{7FBB66B9-19D6-44D1-A6AB-AD6B5DCBC51F}" srcOrd="0" destOrd="0" presId="urn:microsoft.com/office/officeart/2005/8/layout/radial6"/>
    <dgm:cxn modelId="{5DDCEEBF-A2AC-450A-8CD3-AFCE04F89BA7}" type="presOf" srcId="{DB2B0606-9D52-417F-BE79-9962143A907E}" destId="{D5838C62-985B-4E2C-B1CF-F20C39328E8D}" srcOrd="0" destOrd="0" presId="urn:microsoft.com/office/officeart/2005/8/layout/radial6"/>
    <dgm:cxn modelId="{B90F9FD0-8811-4C7B-BEEC-CCB707461B3A}" srcId="{AC04FE29-64EE-4E83-BDFD-D4E84AC5D628}" destId="{19F9FEB4-6921-4C28-A9BC-74F3FD0D0CEA}" srcOrd="2" destOrd="0" parTransId="{C0506F9B-2A2B-402F-9D6F-BAFD297D8DEC}" sibTransId="{25888327-EECF-47D4-A28F-F2FAD99A7440}"/>
    <dgm:cxn modelId="{4BE840D1-044A-487C-A7E2-93FD8107AA9A}" srcId="{AC04FE29-64EE-4E83-BDFD-D4E84AC5D628}" destId="{7BBF2A3A-7024-4EAC-9BA8-2BC4BED1D2B2}" srcOrd="3" destOrd="0" parTransId="{8C7999A3-96A6-4EFA-B73C-70B36764C406}" sibTransId="{290EA1B9-011A-4945-AFEE-CB520E8E906E}"/>
    <dgm:cxn modelId="{BA9B95E7-63D9-430A-A11B-8E50F87E7FB6}" type="presOf" srcId="{7BBF2A3A-7024-4EAC-9BA8-2BC4BED1D2B2}" destId="{D2FC614A-FA92-4020-9A86-81BC1C772E5D}" srcOrd="0" destOrd="0" presId="urn:microsoft.com/office/officeart/2005/8/layout/radial6"/>
    <dgm:cxn modelId="{1A6299ED-6BCB-4026-84D9-59E8D6391785}" type="presOf" srcId="{2CA65220-514D-4443-9C82-0D366192B2C1}" destId="{9E7FE54F-3BBD-4E59-93C4-DDFCAAC17D38}" srcOrd="0" destOrd="0" presId="urn:microsoft.com/office/officeart/2005/8/layout/radial6"/>
    <dgm:cxn modelId="{D656EC44-DD85-4743-BE3C-17A6B11659A0}" type="presParOf" srcId="{9E7FE54F-3BBD-4E59-93C4-DDFCAAC17D38}" destId="{5EA12FE7-BCA1-4F0E-AAA5-4B49EE4AF3CE}" srcOrd="0" destOrd="0" presId="urn:microsoft.com/office/officeart/2005/8/layout/radial6"/>
    <dgm:cxn modelId="{D453CF14-64A9-48DC-AE38-22DE675A1F13}" type="presParOf" srcId="{9E7FE54F-3BBD-4E59-93C4-DDFCAAC17D38}" destId="{15E3BD86-D644-4FF4-9192-5F0953CC5D22}" srcOrd="1" destOrd="0" presId="urn:microsoft.com/office/officeart/2005/8/layout/radial6"/>
    <dgm:cxn modelId="{8A48EE76-CC0E-4CF9-85CD-EA93B87B2DCA}" type="presParOf" srcId="{9E7FE54F-3BBD-4E59-93C4-DDFCAAC17D38}" destId="{B2903CBC-8B27-4EFA-97B0-2A00D79B9293}" srcOrd="2" destOrd="0" presId="urn:microsoft.com/office/officeart/2005/8/layout/radial6"/>
    <dgm:cxn modelId="{79974E4C-B951-4243-A810-A4CFB4AD4C01}" type="presParOf" srcId="{9E7FE54F-3BBD-4E59-93C4-DDFCAAC17D38}" destId="{DD5B55C3-464A-49AB-9E4A-9B11F3C0532A}" srcOrd="3" destOrd="0" presId="urn:microsoft.com/office/officeart/2005/8/layout/radial6"/>
    <dgm:cxn modelId="{D5C0B28F-B850-4128-9874-6526782B52B6}" type="presParOf" srcId="{9E7FE54F-3BBD-4E59-93C4-DDFCAAC17D38}" destId="{D5838C62-985B-4E2C-B1CF-F20C39328E8D}" srcOrd="4" destOrd="0" presId="urn:microsoft.com/office/officeart/2005/8/layout/radial6"/>
    <dgm:cxn modelId="{E20F0D42-C3C0-4374-8126-8691A2D28D24}" type="presParOf" srcId="{9E7FE54F-3BBD-4E59-93C4-DDFCAAC17D38}" destId="{2FAE36A8-7935-41BE-BA13-A1F1A3D11A98}" srcOrd="5" destOrd="0" presId="urn:microsoft.com/office/officeart/2005/8/layout/radial6"/>
    <dgm:cxn modelId="{5970FE39-C203-4122-A6E1-04D782813458}" type="presParOf" srcId="{9E7FE54F-3BBD-4E59-93C4-DDFCAAC17D38}" destId="{8597B249-A30D-4E32-AF2F-8733866FC086}" srcOrd="6" destOrd="0" presId="urn:microsoft.com/office/officeart/2005/8/layout/radial6"/>
    <dgm:cxn modelId="{1CB2E904-5DA8-4B5A-972F-39D1F8EB12DB}" type="presParOf" srcId="{9E7FE54F-3BBD-4E59-93C4-DDFCAAC17D38}" destId="{81FA79AA-814C-4C91-B5B3-C28E4E111532}" srcOrd="7" destOrd="0" presId="urn:microsoft.com/office/officeart/2005/8/layout/radial6"/>
    <dgm:cxn modelId="{6DDA45E6-6D53-4BF0-9E7A-94FE3F819454}" type="presParOf" srcId="{9E7FE54F-3BBD-4E59-93C4-DDFCAAC17D38}" destId="{3FAD9534-11D7-47C5-BFC4-0E437EBDDBFD}" srcOrd="8" destOrd="0" presId="urn:microsoft.com/office/officeart/2005/8/layout/radial6"/>
    <dgm:cxn modelId="{9DD39383-01C5-4F4A-9814-7E1F024387A3}" type="presParOf" srcId="{9E7FE54F-3BBD-4E59-93C4-DDFCAAC17D38}" destId="{21D41BED-9D41-46BF-887D-B6CBB0E53040}" srcOrd="9" destOrd="0" presId="urn:microsoft.com/office/officeart/2005/8/layout/radial6"/>
    <dgm:cxn modelId="{A38569D8-AAF3-49CB-A2CD-BDA3304DF568}" type="presParOf" srcId="{9E7FE54F-3BBD-4E59-93C4-DDFCAAC17D38}" destId="{D2FC614A-FA92-4020-9A86-81BC1C772E5D}" srcOrd="10" destOrd="0" presId="urn:microsoft.com/office/officeart/2005/8/layout/radial6"/>
    <dgm:cxn modelId="{B1246E54-6EBB-494F-BF12-F3F9804609D8}" type="presParOf" srcId="{9E7FE54F-3BBD-4E59-93C4-DDFCAAC17D38}" destId="{9F28A291-0AAC-46B5-BB27-E5DF0F3ADDCB}" srcOrd="11" destOrd="0" presId="urn:microsoft.com/office/officeart/2005/8/layout/radial6"/>
    <dgm:cxn modelId="{82339BA8-95CA-49DB-9A22-2D166051540C}" type="presParOf" srcId="{9E7FE54F-3BBD-4E59-93C4-DDFCAAC17D38}" destId="{7FBB66B9-19D6-44D1-A6AB-AD6B5DCBC51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B66B9-19D6-44D1-A6AB-AD6B5DCBC51F}">
      <dsp:nvSpPr>
        <dsp:cNvPr id="0" name=""/>
        <dsp:cNvSpPr/>
      </dsp:nvSpPr>
      <dsp:spPr>
        <a:xfrm>
          <a:off x="2554678" y="971668"/>
          <a:ext cx="3989817" cy="3989817"/>
        </a:xfrm>
        <a:prstGeom prst="blockArc">
          <a:avLst>
            <a:gd name="adj1" fmla="val 11343896"/>
            <a:gd name="adj2" fmla="val 16634820"/>
            <a:gd name="adj3" fmla="val 4640"/>
          </a:avLst>
        </a:prstGeom>
        <a:solidFill>
          <a:srgbClr val="4BACC6">
            <a:hueOff val="-9933876"/>
            <a:satOff val="39811"/>
            <a:lumOff val="8628"/>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1D41BED-9D41-46BF-887D-B6CBB0E53040}">
      <dsp:nvSpPr>
        <dsp:cNvPr id="0" name=""/>
        <dsp:cNvSpPr/>
      </dsp:nvSpPr>
      <dsp:spPr>
        <a:xfrm>
          <a:off x="2564822" y="429887"/>
          <a:ext cx="3989817" cy="3989817"/>
        </a:xfrm>
        <a:prstGeom prst="blockArc">
          <a:avLst>
            <a:gd name="adj1" fmla="val 5017814"/>
            <a:gd name="adj2" fmla="val 10384827"/>
            <a:gd name="adj3" fmla="val 4640"/>
          </a:avLst>
        </a:prstGeom>
        <a:solidFill>
          <a:srgbClr val="4BACC6">
            <a:hueOff val="-6622584"/>
            <a:satOff val="26541"/>
            <a:lumOff val="5752"/>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597B249-A30D-4E32-AF2F-8733866FC086}">
      <dsp:nvSpPr>
        <dsp:cNvPr id="0" name=""/>
        <dsp:cNvSpPr/>
      </dsp:nvSpPr>
      <dsp:spPr>
        <a:xfrm>
          <a:off x="3183156" y="459803"/>
          <a:ext cx="3989817" cy="3989817"/>
        </a:xfrm>
        <a:prstGeom prst="blockArc">
          <a:avLst>
            <a:gd name="adj1" fmla="val 440634"/>
            <a:gd name="adj2" fmla="val 6114581"/>
            <a:gd name="adj3" fmla="val 4640"/>
          </a:avLst>
        </a:prstGeom>
        <a:solidFill>
          <a:srgbClr val="4BACC6">
            <a:hueOff val="-3311292"/>
            <a:satOff val="13270"/>
            <a:lumOff val="2876"/>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D5B55C3-464A-49AB-9E4A-9B11F3C0532A}">
      <dsp:nvSpPr>
        <dsp:cNvPr id="0" name=""/>
        <dsp:cNvSpPr/>
      </dsp:nvSpPr>
      <dsp:spPr>
        <a:xfrm>
          <a:off x="3182083" y="949508"/>
          <a:ext cx="3989817" cy="3989817"/>
        </a:xfrm>
        <a:prstGeom prst="blockArc">
          <a:avLst>
            <a:gd name="adj1" fmla="val 15522433"/>
            <a:gd name="adj2" fmla="val 21174420"/>
            <a:gd name="adj3" fmla="val 464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EA12FE7-BCA1-4F0E-AAA5-4B49EE4AF3CE}">
      <dsp:nvSpPr>
        <dsp:cNvPr id="0" name=""/>
        <dsp:cNvSpPr/>
      </dsp:nvSpPr>
      <dsp:spPr>
        <a:xfrm>
          <a:off x="3827001" y="2283833"/>
          <a:ext cx="1835747" cy="713940"/>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i-FI" sz="3000" kern="1200">
              <a:solidFill>
                <a:sysClr val="windowText" lastClr="000000"/>
              </a:solidFill>
              <a:latin typeface="Calibri"/>
              <a:ea typeface="+mn-ea"/>
              <a:cs typeface="+mn-cs"/>
            </a:rPr>
            <a:t>PDSA</a:t>
          </a:r>
        </a:p>
      </dsp:txBody>
      <dsp:txXfrm>
        <a:off x="4095840" y="2388387"/>
        <a:ext cx="1298069" cy="504832"/>
      </dsp:txXfrm>
    </dsp:sp>
    <dsp:sp modelId="{15E3BD86-D644-4FF4-9192-5F0953CC5D22}">
      <dsp:nvSpPr>
        <dsp:cNvPr id="0" name=""/>
        <dsp:cNvSpPr/>
      </dsp:nvSpPr>
      <dsp:spPr>
        <a:xfrm>
          <a:off x="3691703" y="401"/>
          <a:ext cx="2207399" cy="2066188"/>
        </a:xfrm>
        <a:prstGeom prst="ellipse">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i-FI" sz="2300" kern="1200">
            <a:solidFill>
              <a:sysClr val="windowText" lastClr="000000"/>
            </a:solidFill>
            <a:latin typeface="Calibri"/>
            <a:ea typeface="+mn-ea"/>
            <a:cs typeface="+mn-cs"/>
          </a:endParaRPr>
        </a:p>
        <a:p>
          <a:pPr marL="0" lvl="0" indent="0" algn="ctr" defTabSz="1022350">
            <a:lnSpc>
              <a:spcPct val="90000"/>
            </a:lnSpc>
            <a:spcBef>
              <a:spcPct val="0"/>
            </a:spcBef>
            <a:spcAft>
              <a:spcPct val="35000"/>
            </a:spcAft>
            <a:buNone/>
          </a:pPr>
          <a:endParaRPr lang="fi-FI" sz="2300" kern="1200">
            <a:solidFill>
              <a:sysClr val="windowText" lastClr="000000"/>
            </a:solidFill>
            <a:latin typeface="Calibri"/>
            <a:ea typeface="+mn-ea"/>
            <a:cs typeface="+mn-cs"/>
          </a:endParaRPr>
        </a:p>
        <a:p>
          <a:pPr marL="0" lvl="0" indent="0" algn="ctr" defTabSz="1022350">
            <a:lnSpc>
              <a:spcPct val="90000"/>
            </a:lnSpc>
            <a:spcBef>
              <a:spcPct val="0"/>
            </a:spcBef>
            <a:spcAft>
              <a:spcPct val="35000"/>
            </a:spcAft>
            <a:buNone/>
          </a:pPr>
          <a:endParaRPr lang="fi-FI" sz="2400" b="1" kern="1200">
            <a:solidFill>
              <a:sysClr val="windowText" lastClr="000000"/>
            </a:solidFill>
            <a:latin typeface="Calibri"/>
            <a:ea typeface="+mn-ea"/>
            <a:cs typeface="+mn-cs"/>
          </a:endParaRPr>
        </a:p>
        <a:p>
          <a:pPr marL="0" lvl="0" indent="0" algn="ctr" defTabSz="1022350">
            <a:lnSpc>
              <a:spcPct val="90000"/>
            </a:lnSpc>
            <a:spcBef>
              <a:spcPct val="0"/>
            </a:spcBef>
            <a:spcAft>
              <a:spcPct val="35000"/>
            </a:spcAft>
            <a:buNone/>
          </a:pPr>
          <a:r>
            <a:rPr lang="fi-FI" sz="2400" b="1" kern="1200">
              <a:solidFill>
                <a:sysClr val="windowText" lastClr="000000"/>
              </a:solidFill>
              <a:latin typeface="Calibri"/>
              <a:ea typeface="+mn-ea"/>
              <a:cs typeface="+mn-cs"/>
            </a:rPr>
            <a:t>4.Act -vakauta</a:t>
          </a:r>
        </a:p>
      </dsp:txBody>
      <dsp:txXfrm>
        <a:off x="4014969" y="302987"/>
        <a:ext cx="1560867" cy="1461016"/>
      </dsp:txXfrm>
    </dsp:sp>
    <dsp:sp modelId="{D5838C62-985B-4E2C-B1CF-F20C39328E8D}">
      <dsp:nvSpPr>
        <dsp:cNvPr id="0" name=""/>
        <dsp:cNvSpPr/>
      </dsp:nvSpPr>
      <dsp:spPr>
        <a:xfrm>
          <a:off x="5988748" y="1887023"/>
          <a:ext cx="2243958" cy="1633546"/>
        </a:xfrm>
        <a:prstGeom prst="ellipse">
          <a:avLst/>
        </a:prstGeom>
        <a:blipFill rotWithShape="0">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fi-FI" sz="1400" kern="1200">
            <a:solidFill>
              <a:sysClr val="windowText" lastClr="000000"/>
            </a:solidFill>
            <a:latin typeface="Calibri"/>
            <a:ea typeface="+mn-ea"/>
            <a:cs typeface="+mn-cs"/>
          </a:endParaRPr>
        </a:p>
        <a:p>
          <a:pPr marL="0" lvl="0" indent="0" algn="ctr" defTabSz="622300">
            <a:lnSpc>
              <a:spcPct val="90000"/>
            </a:lnSpc>
            <a:spcBef>
              <a:spcPct val="0"/>
            </a:spcBef>
            <a:spcAft>
              <a:spcPct val="35000"/>
            </a:spcAft>
            <a:buNone/>
          </a:pPr>
          <a:endParaRPr lang="fi-FI" sz="2400" b="1" kern="1200">
            <a:solidFill>
              <a:sysClr val="windowText" lastClr="000000"/>
            </a:solidFill>
            <a:latin typeface="Calibri"/>
            <a:ea typeface="+mn-ea"/>
            <a:cs typeface="+mn-cs"/>
          </a:endParaRPr>
        </a:p>
        <a:p>
          <a:pPr marL="0" lvl="0" indent="0" algn="ctr" defTabSz="622300">
            <a:lnSpc>
              <a:spcPct val="90000"/>
            </a:lnSpc>
            <a:spcBef>
              <a:spcPct val="0"/>
            </a:spcBef>
            <a:spcAft>
              <a:spcPct val="35000"/>
            </a:spcAft>
            <a:buNone/>
          </a:pPr>
          <a:endParaRPr lang="fi-FI" sz="2400" b="1" kern="1200">
            <a:solidFill>
              <a:sysClr val="windowText" lastClr="000000"/>
            </a:solidFill>
            <a:latin typeface="Calibri"/>
            <a:ea typeface="+mn-ea"/>
            <a:cs typeface="+mn-cs"/>
          </a:endParaRPr>
        </a:p>
        <a:p>
          <a:pPr marL="0" lvl="0" indent="0" algn="ctr" defTabSz="622300">
            <a:lnSpc>
              <a:spcPct val="90000"/>
            </a:lnSpc>
            <a:spcBef>
              <a:spcPct val="0"/>
            </a:spcBef>
            <a:spcAft>
              <a:spcPct val="35000"/>
            </a:spcAft>
            <a:buNone/>
          </a:pPr>
          <a:endParaRPr lang="fi-FI" sz="2400" b="1" kern="1200">
            <a:solidFill>
              <a:sysClr val="windowText" lastClr="000000"/>
            </a:solidFill>
            <a:latin typeface="Calibri"/>
            <a:ea typeface="+mn-ea"/>
            <a:cs typeface="+mn-cs"/>
          </a:endParaRPr>
        </a:p>
        <a:p>
          <a:pPr marL="0" lvl="0" indent="0" algn="ctr" defTabSz="622300">
            <a:lnSpc>
              <a:spcPct val="90000"/>
            </a:lnSpc>
            <a:spcBef>
              <a:spcPct val="0"/>
            </a:spcBef>
            <a:spcAft>
              <a:spcPct val="35000"/>
            </a:spcAft>
            <a:buNone/>
          </a:pPr>
          <a:r>
            <a:rPr lang="fi-FI" sz="2400" b="1" kern="1200">
              <a:solidFill>
                <a:sysClr val="windowText" lastClr="000000"/>
              </a:solidFill>
              <a:latin typeface="Calibri"/>
              <a:ea typeface="+mn-ea"/>
              <a:cs typeface="+mn-cs"/>
            </a:rPr>
            <a:t>1.Plan - suunnittele</a:t>
          </a:r>
        </a:p>
      </dsp:txBody>
      <dsp:txXfrm>
        <a:off x="6317368" y="2126250"/>
        <a:ext cx="1586718" cy="1155092"/>
      </dsp:txXfrm>
    </dsp:sp>
    <dsp:sp modelId="{81FA79AA-814C-4C91-B5B3-C28E4E111532}">
      <dsp:nvSpPr>
        <dsp:cNvPr id="0" name=""/>
        <dsp:cNvSpPr/>
      </dsp:nvSpPr>
      <dsp:spPr>
        <a:xfrm>
          <a:off x="3680389" y="3425351"/>
          <a:ext cx="2191066" cy="1872124"/>
        </a:xfrm>
        <a:prstGeom prst="ellipse">
          <a:avLst/>
        </a:prstGeom>
        <a:blipFill rotWithShape="0">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i-FI" sz="2300" kern="1200">
            <a:solidFill>
              <a:sysClr val="windowText" lastClr="000000"/>
            </a:solidFill>
            <a:latin typeface="Calibri"/>
            <a:ea typeface="+mn-ea"/>
            <a:cs typeface="+mn-cs"/>
          </a:endParaRPr>
        </a:p>
        <a:p>
          <a:pPr marL="0" lvl="0" indent="0" algn="ctr" defTabSz="1022350">
            <a:lnSpc>
              <a:spcPct val="90000"/>
            </a:lnSpc>
            <a:spcBef>
              <a:spcPct val="0"/>
            </a:spcBef>
            <a:spcAft>
              <a:spcPct val="35000"/>
            </a:spcAft>
            <a:buNone/>
          </a:pPr>
          <a:endParaRPr lang="fi-FI" sz="2400" b="1" kern="1200">
            <a:solidFill>
              <a:sysClr val="windowText" lastClr="000000"/>
            </a:solidFill>
            <a:latin typeface="Calibri"/>
            <a:ea typeface="+mn-ea"/>
            <a:cs typeface="+mn-cs"/>
          </a:endParaRPr>
        </a:p>
        <a:p>
          <a:pPr marL="0" lvl="0" indent="0" algn="ctr" defTabSz="1022350">
            <a:lnSpc>
              <a:spcPct val="90000"/>
            </a:lnSpc>
            <a:spcBef>
              <a:spcPct val="0"/>
            </a:spcBef>
            <a:spcAft>
              <a:spcPct val="35000"/>
            </a:spcAft>
            <a:buNone/>
          </a:pPr>
          <a:r>
            <a:rPr lang="fi-FI" sz="2400" b="1" kern="1200">
              <a:solidFill>
                <a:sysClr val="windowText" lastClr="000000"/>
              </a:solidFill>
              <a:latin typeface="Calibri"/>
              <a:ea typeface="+mn-ea"/>
              <a:cs typeface="+mn-cs"/>
            </a:rPr>
            <a:t>     2.Do -testaa</a:t>
          </a:r>
        </a:p>
      </dsp:txBody>
      <dsp:txXfrm>
        <a:off x="4001263" y="3699517"/>
        <a:ext cx="1549318" cy="1323792"/>
      </dsp:txXfrm>
    </dsp:sp>
    <dsp:sp modelId="{D2FC614A-FA92-4020-9A86-81BC1C772E5D}">
      <dsp:nvSpPr>
        <dsp:cNvPr id="0" name=""/>
        <dsp:cNvSpPr/>
      </dsp:nvSpPr>
      <dsp:spPr>
        <a:xfrm>
          <a:off x="1604390" y="1690126"/>
          <a:ext cx="2041772" cy="1938868"/>
        </a:xfrm>
        <a:prstGeom prst="ellipse">
          <a:avLst/>
        </a:prstGeom>
        <a:blipFill rotWithShape="0">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i-FI" sz="2300" kern="1200">
            <a:solidFill>
              <a:sysClr val="windowText" lastClr="000000"/>
            </a:solidFill>
            <a:latin typeface="Calibri"/>
            <a:ea typeface="+mn-ea"/>
            <a:cs typeface="+mn-cs"/>
          </a:endParaRPr>
        </a:p>
        <a:p>
          <a:pPr marL="0" lvl="0" indent="0" algn="ctr" defTabSz="1022350">
            <a:lnSpc>
              <a:spcPct val="90000"/>
            </a:lnSpc>
            <a:spcBef>
              <a:spcPct val="0"/>
            </a:spcBef>
            <a:spcAft>
              <a:spcPct val="35000"/>
            </a:spcAft>
            <a:buNone/>
          </a:pPr>
          <a:endParaRPr lang="fi-FI" sz="2300" kern="1200">
            <a:solidFill>
              <a:sysClr val="windowText" lastClr="000000"/>
            </a:solidFill>
            <a:latin typeface="Calibri"/>
            <a:ea typeface="+mn-ea"/>
            <a:cs typeface="+mn-cs"/>
          </a:endParaRPr>
        </a:p>
        <a:p>
          <a:pPr marL="0" lvl="0" indent="0" algn="ctr" defTabSz="1022350">
            <a:lnSpc>
              <a:spcPct val="90000"/>
            </a:lnSpc>
            <a:spcBef>
              <a:spcPct val="0"/>
            </a:spcBef>
            <a:spcAft>
              <a:spcPct val="35000"/>
            </a:spcAft>
            <a:buNone/>
          </a:pPr>
          <a:endParaRPr lang="fi-FI" sz="2400" b="1" kern="1200">
            <a:solidFill>
              <a:sysClr val="windowText" lastClr="000000"/>
            </a:solidFill>
            <a:latin typeface="Calibri"/>
            <a:ea typeface="+mn-ea"/>
            <a:cs typeface="+mn-cs"/>
          </a:endParaRPr>
        </a:p>
        <a:p>
          <a:pPr marL="0" lvl="0" indent="0" algn="ctr" defTabSz="1022350">
            <a:lnSpc>
              <a:spcPct val="90000"/>
            </a:lnSpc>
            <a:spcBef>
              <a:spcPct val="0"/>
            </a:spcBef>
            <a:spcAft>
              <a:spcPct val="35000"/>
            </a:spcAft>
            <a:buNone/>
          </a:pPr>
          <a:r>
            <a:rPr lang="fi-FI" sz="2400" b="1" kern="1200">
              <a:solidFill>
                <a:sysClr val="windowText" lastClr="000000"/>
              </a:solidFill>
              <a:latin typeface="Calibri"/>
              <a:ea typeface="+mn-ea"/>
              <a:cs typeface="+mn-cs"/>
            </a:rPr>
            <a:t>3.Study -arvioi</a:t>
          </a:r>
        </a:p>
      </dsp:txBody>
      <dsp:txXfrm>
        <a:off x="1903401" y="1974067"/>
        <a:ext cx="1443750" cy="137098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85E6FD-88C9-BA48-9ED6-1CDD314FA1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Source Sans Pro" panose="020B0503030403020204" pitchFamily="34" charset="77"/>
            </a:endParaRPr>
          </a:p>
        </p:txBody>
      </p:sp>
      <p:sp>
        <p:nvSpPr>
          <p:cNvPr id="3" name="Date Placeholder 2">
            <a:extLst>
              <a:ext uri="{FF2B5EF4-FFF2-40B4-BE49-F238E27FC236}">
                <a16:creationId xmlns:a16="http://schemas.microsoft.com/office/drawing/2014/main" id="{F02D6E3C-F67B-FF49-B629-277A3E9611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97794-A160-3E42-B960-0EA37DF77E75}" type="datetimeFigureOut">
              <a:rPr lang="fi-FI">
                <a:latin typeface="Source Sans Pro" panose="020B0503030403020204" pitchFamily="34" charset="77"/>
              </a:rPr>
              <a:pPr/>
              <a:t>13.12.2022</a:t>
            </a:fld>
            <a:endParaRPr lang="en-GB">
              <a:latin typeface="Source Sans Pro" panose="020B0503030403020204" pitchFamily="34" charset="77"/>
            </a:endParaRPr>
          </a:p>
        </p:txBody>
      </p:sp>
      <p:sp>
        <p:nvSpPr>
          <p:cNvPr id="4" name="Footer Placeholder 3">
            <a:extLst>
              <a:ext uri="{FF2B5EF4-FFF2-40B4-BE49-F238E27FC236}">
                <a16:creationId xmlns:a16="http://schemas.microsoft.com/office/drawing/2014/main" id="{48EEC784-1CBF-3147-81DA-BDF3E5F101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Source Sans Pro" panose="020B0503030403020204" pitchFamily="34" charset="77"/>
            </a:endParaRPr>
          </a:p>
        </p:txBody>
      </p:sp>
      <p:sp>
        <p:nvSpPr>
          <p:cNvPr id="5" name="Slide Number Placeholder 4">
            <a:extLst>
              <a:ext uri="{FF2B5EF4-FFF2-40B4-BE49-F238E27FC236}">
                <a16:creationId xmlns:a16="http://schemas.microsoft.com/office/drawing/2014/main" id="{E7B35273-3E9E-5740-BEC3-96E4B64D9B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9DA6E-89CC-EF4D-9F3F-54D06F88B81E}" type="slidenum">
              <a:rPr>
                <a:latin typeface="Source Sans Pro" panose="020B0503030403020204" pitchFamily="34" charset="77"/>
              </a:rPr>
              <a:pPr/>
              <a:t>‹#›</a:t>
            </a:fld>
            <a:endParaRPr lang="en-GB">
              <a:latin typeface="Source Sans Pro" panose="020B0503030403020204" pitchFamily="34" charset="77"/>
            </a:endParaRPr>
          </a:p>
        </p:txBody>
      </p:sp>
    </p:spTree>
    <p:extLst>
      <p:ext uri="{BB962C8B-B14F-4D97-AF65-F5344CB8AC3E}">
        <p14:creationId xmlns:p14="http://schemas.microsoft.com/office/powerpoint/2010/main" val="31701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77"/>
              </a:defRPr>
            </a:lvl1pPr>
          </a:lstStyle>
          <a:p>
            <a:fld id="{991831A4-3FAC-C54E-BF08-DA215E40618E}" type="datetimeFigureOut">
              <a:rPr lang="fi-FI"/>
              <a:pPr/>
              <a:t>13.12.2022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77"/>
              </a:defRPr>
            </a:lvl1pPr>
          </a:lstStyle>
          <a:p>
            <a:fld id="{90FE303A-2093-1B4B-907B-37F22CDAF294}" type="slidenum">
              <a:rPr lang="fi-FI"/>
              <a:pPr/>
              <a:t>‹#›</a:t>
            </a:fld>
            <a:endParaRPr lang="fi-FI"/>
          </a:p>
        </p:txBody>
      </p:sp>
    </p:spTree>
    <p:extLst>
      <p:ext uri="{BB962C8B-B14F-4D97-AF65-F5344CB8AC3E}">
        <p14:creationId xmlns:p14="http://schemas.microsoft.com/office/powerpoint/2010/main" val="421593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panose="020B0503030403020204" pitchFamily="34" charset="77"/>
        <a:ea typeface="+mn-ea"/>
        <a:cs typeface="+mn-cs"/>
      </a:defRPr>
    </a:lvl1pPr>
    <a:lvl2pPr marL="457200" algn="l" defTabSz="914400" rtl="0" eaLnBrk="1" latinLnBrk="0" hangingPunct="1">
      <a:defRPr sz="1200" b="0" i="0" kern="1200">
        <a:solidFill>
          <a:schemeClr val="tx1"/>
        </a:solidFill>
        <a:latin typeface="Source Sans Pro" panose="020B0503030403020204" pitchFamily="34" charset="77"/>
        <a:ea typeface="+mn-ea"/>
        <a:cs typeface="+mn-cs"/>
      </a:defRPr>
    </a:lvl2pPr>
    <a:lvl3pPr marL="914400" algn="l" defTabSz="914400" rtl="0" eaLnBrk="1" latinLnBrk="0" hangingPunct="1">
      <a:defRPr sz="1200" b="0" i="0" kern="1200">
        <a:solidFill>
          <a:schemeClr val="tx1"/>
        </a:solidFill>
        <a:latin typeface="Source Sans Pro" panose="020B0503030403020204" pitchFamily="34" charset="77"/>
        <a:ea typeface="+mn-ea"/>
        <a:cs typeface="+mn-cs"/>
      </a:defRPr>
    </a:lvl3pPr>
    <a:lvl4pPr marL="1371600" algn="l" defTabSz="914400" rtl="0" eaLnBrk="1" latinLnBrk="0" hangingPunct="1">
      <a:defRPr sz="1200" b="0" i="0" kern="1200">
        <a:solidFill>
          <a:schemeClr val="tx1"/>
        </a:solidFill>
        <a:latin typeface="Source Sans Pro" panose="020B0503030403020204" pitchFamily="34" charset="77"/>
        <a:ea typeface="+mn-ea"/>
        <a:cs typeface="+mn-cs"/>
      </a:defRPr>
    </a:lvl4pPr>
    <a:lvl5pPr marL="1828800" algn="l" defTabSz="914400" rtl="0" eaLnBrk="1" latinLnBrk="0" hangingPunct="1">
      <a:defRPr sz="1200" b="0" i="0" kern="1200">
        <a:solidFill>
          <a:schemeClr val="tx1"/>
        </a:solidFill>
        <a:latin typeface="Source Sans Pro" panose="020B0503030403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E303A-2093-1B4B-907B-37F22CDAF294}" type="slidenum">
              <a:rPr kumimoji="0" lang="fi-FI" sz="1200" b="0" i="0" u="none" strike="noStrike" kern="1200" cap="none" spc="0" normalizeH="0" baseline="0" noProof="0">
                <a:ln>
                  <a:noFill/>
                </a:ln>
                <a:solidFill>
                  <a:prstClr val="black"/>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Source Sans Pro" panose="020B0503030403020204" pitchFamily="34" charset="77"/>
              <a:ea typeface="+mn-ea"/>
              <a:cs typeface="+mn-cs"/>
            </a:endParaRPr>
          </a:p>
        </p:txBody>
      </p:sp>
    </p:spTree>
    <p:extLst>
      <p:ext uri="{BB962C8B-B14F-4D97-AF65-F5344CB8AC3E}">
        <p14:creationId xmlns:p14="http://schemas.microsoft.com/office/powerpoint/2010/main" val="238479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E303A-2093-1B4B-907B-37F22CDAF294}" type="slidenum">
              <a:rPr kumimoji="0" lang="fi-FI" sz="1200" b="0" i="0" u="none" strike="noStrike" kern="1200" cap="none" spc="0" normalizeH="0" baseline="0" noProof="0" smtClean="0">
                <a:ln>
                  <a:noFill/>
                </a:ln>
                <a:solidFill>
                  <a:prstClr val="black"/>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Source Sans Pro" panose="020B0503030403020204" pitchFamily="34" charset="77"/>
              <a:ea typeface="+mn-ea"/>
              <a:cs typeface="+mn-cs"/>
            </a:endParaRPr>
          </a:p>
        </p:txBody>
      </p:sp>
    </p:spTree>
    <p:extLst>
      <p:ext uri="{BB962C8B-B14F-4D97-AF65-F5344CB8AC3E}">
        <p14:creationId xmlns:p14="http://schemas.microsoft.com/office/powerpoint/2010/main" val="405042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5981620-FD6E-4766-A51D-0F925A9F46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A48047-2309-4286-9582-9D8743C25723}" type="slidenum">
              <a:rPr kumimoji="0" lang="sv-SE"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539" name="Rectangle 2">
            <a:extLst>
              <a:ext uri="{FF2B5EF4-FFF2-40B4-BE49-F238E27FC236}">
                <a16:creationId xmlns:a16="http://schemas.microsoft.com/office/drawing/2014/main" id="{F695F80B-4327-4E59-BFB0-57E23A26DED1}"/>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DB3196E-B9EB-4640-B5DF-C3F87B1CC1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i-FI" altLang="fi-FI"/>
          </a:p>
        </p:txBody>
      </p:sp>
    </p:spTree>
    <p:extLst>
      <p:ext uri="{BB962C8B-B14F-4D97-AF65-F5344CB8AC3E}">
        <p14:creationId xmlns:p14="http://schemas.microsoft.com/office/powerpoint/2010/main" val="382295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2.sv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22.svg"/><Relationship Id="rId5" Type="http://schemas.openxmlformats.org/officeDocument/2006/relationships/image" Target="../media/image2.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22.svg"/><Relationship Id="rId5" Type="http://schemas.openxmlformats.org/officeDocument/2006/relationships/image" Target="../media/image2.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25.jp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26.jp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lehti - suuri kuva">
    <p:bg>
      <p:bgPr>
        <a:solidFill>
          <a:schemeClr val="bg1"/>
        </a:solidFill>
        <a:effectLst/>
      </p:bgPr>
    </p:bg>
    <p:spTree>
      <p:nvGrpSpPr>
        <p:cNvPr id="1" name=""/>
        <p:cNvGrpSpPr/>
        <p:nvPr/>
      </p:nvGrpSpPr>
      <p:grpSpPr>
        <a:xfrm>
          <a:off x="0" y="0"/>
          <a:ext cx="0" cy="0"/>
          <a:chOff x="0" y="0"/>
          <a:chExt cx="0" cy="0"/>
        </a:xfrm>
      </p:grpSpPr>
      <p:pic>
        <p:nvPicPr>
          <p:cNvPr id="18" name="Picture 17" descr="Nuori mies ja seniorimies keskustelevat terveyskeskuksen odotustilassa.">
            <a:extLst>
              <a:ext uri="{FF2B5EF4-FFF2-40B4-BE49-F238E27FC236}">
                <a16:creationId xmlns:a16="http://schemas.microsoft.com/office/drawing/2014/main" id="{D7CDF19D-AEB3-4C40-A713-0AE02325826B}"/>
              </a:ext>
            </a:extLst>
          </p:cNvPr>
          <p:cNvPicPr preferRelativeResize="0">
            <a:picLocks/>
          </p:cNvPicPr>
          <p:nvPr userDrawn="1"/>
        </p:nvPicPr>
        <p:blipFill rotWithShape="1">
          <a:blip r:embed="rId2"/>
          <a:srcRect l="10823" t="6468" b="2895"/>
          <a:stretch/>
        </p:blipFill>
        <p:spPr>
          <a:xfrm>
            <a:off x="0" y="0"/>
            <a:ext cx="12192002" cy="6858000"/>
          </a:xfrm>
          <a:prstGeom prst="rect">
            <a:avLst/>
          </a:prstGeom>
        </p:spPr>
      </p:pic>
      <p:pic>
        <p:nvPicPr>
          <p:cNvPr id="24" name="Graphic 23" descr="Terveyden ja hyvinvoinnin laitos">
            <a:extLst>
              <a:ext uri="{FF2B5EF4-FFF2-40B4-BE49-F238E27FC236}">
                <a16:creationId xmlns:a16="http://schemas.microsoft.com/office/drawing/2014/main" id="{6293A29E-3F40-A749-ADD9-E951015FB767}"/>
              </a:ext>
              <a:ext uri="{C183D7F6-B498-43B3-948B-1728B52AA6E4}">
                <adec:decorative xmlns:adec="http://schemas.microsoft.com/office/drawing/2017/decorative" val="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8574" y="6132130"/>
            <a:ext cx="1111909" cy="540928"/>
          </a:xfrm>
          <a:prstGeom prst="rect">
            <a:avLst/>
          </a:prstGeom>
        </p:spPr>
      </p:pic>
      <p:pic>
        <p:nvPicPr>
          <p:cNvPr id="22" name="Picture 21" descr=".">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6945983" y="1877690"/>
            <a:ext cx="5246017" cy="4980310"/>
          </a:xfrm>
          <a:prstGeom prst="rect">
            <a:avLst/>
          </a:prstGeom>
        </p:spPr>
      </p:pic>
      <p:pic>
        <p:nvPicPr>
          <p:cNvPr id="27" name="Kuva 1" descr="Sote-uudistus&#10;Tulevaisuuden sosiaali- ja terveyskeskus">
            <a:extLst>
              <a:ext uri="{FF2B5EF4-FFF2-40B4-BE49-F238E27FC236}">
                <a16:creationId xmlns:a16="http://schemas.microsoft.com/office/drawing/2014/main" id="{E044BE09-6A33-3F45-ACB1-59B590BF8FD7}"/>
              </a:ext>
            </a:extLst>
          </p:cNvPr>
          <p:cNvPicPr>
            <a:picLocks noChangeAspect="1"/>
          </p:cNvPicPr>
          <p:nvPr userDrawn="1"/>
        </p:nvPicPr>
        <p:blipFill>
          <a:blip r:embed="rId6"/>
          <a:srcRect/>
          <a:stretch/>
        </p:blipFill>
        <p:spPr>
          <a:xfrm>
            <a:off x="9468149" y="5693636"/>
            <a:ext cx="2538657" cy="931857"/>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804797"/>
            <a:ext cx="4988560" cy="2205745"/>
          </a:xfrm>
        </p:spPr>
        <p:txBody>
          <a:bodyPr anchor="b">
            <a:noAutofit/>
          </a:bodyPr>
          <a:lstStyle>
            <a:lvl1pPr algn="l">
              <a:lnSpc>
                <a:spcPct val="80000"/>
              </a:lnSpc>
              <a:defRPr sz="4200" b="1">
                <a:solidFill>
                  <a:schemeClr val="tx1"/>
                </a:solidFill>
              </a:defRPr>
            </a:lvl1pPr>
          </a:lstStyle>
          <a:p>
            <a:r>
              <a:rPr lang="fi-FI"/>
              <a:t>Kirjoita esityksen nimi tähän (</a:t>
            </a:r>
            <a:r>
              <a:rPr lang="fi-FI" err="1"/>
              <a:t>max</a:t>
            </a:r>
            <a:r>
              <a:rPr lang="fi-FI"/>
              <a:t>. 50 merkkiä)</a:t>
            </a:r>
            <a:endParaRPr lang="en-GB"/>
          </a:p>
        </p:txBody>
      </p:sp>
      <p:sp>
        <p:nvSpPr>
          <p:cNvPr id="23" name="Text Placeholder 21">
            <a:extLst>
              <a:ext uri="{FF2B5EF4-FFF2-40B4-BE49-F238E27FC236}">
                <a16:creationId xmlns:a16="http://schemas.microsoft.com/office/drawing/2014/main" id="{2FEC5214-C18A-C946-966B-0E908424C92A}"/>
              </a:ext>
            </a:extLst>
          </p:cNvPr>
          <p:cNvSpPr>
            <a:spLocks noGrp="1"/>
          </p:cNvSpPr>
          <p:nvPr>
            <p:ph type="body" sz="quarter" idx="22" hasCustomPrompt="1"/>
          </p:nvPr>
        </p:nvSpPr>
        <p:spPr>
          <a:xfrm>
            <a:off x="741680" y="3155661"/>
            <a:ext cx="4988560" cy="1056423"/>
          </a:xfrm>
          <a:prstGeom prst="rect">
            <a:avLst/>
          </a:prstGeom>
        </p:spPr>
        <p:txBody>
          <a:bodyPr bIns="0" anchor="t" anchorCtr="0">
            <a:noAutofit/>
          </a:bodyPr>
          <a:lstStyle>
            <a:lvl1pPr marL="0" indent="0" algn="l">
              <a:spcBef>
                <a:spcPts val="0"/>
              </a:spcBef>
              <a:buNone/>
              <a:defRPr sz="2200" b="1"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fi-FI"/>
              <a:t>Kirjoita alaotsikko tähän</a:t>
            </a:r>
          </a:p>
        </p:txBody>
      </p:sp>
      <p:sp>
        <p:nvSpPr>
          <p:cNvPr id="5" name="Text Placeholder 4">
            <a:extLst>
              <a:ext uri="{FF2B5EF4-FFF2-40B4-BE49-F238E27FC236}">
                <a16:creationId xmlns:a16="http://schemas.microsoft.com/office/drawing/2014/main" id="{E214D2AC-4645-D34B-816B-9C305D9BBADE}"/>
              </a:ext>
            </a:extLst>
          </p:cNvPr>
          <p:cNvSpPr>
            <a:spLocks noGrp="1"/>
          </p:cNvSpPr>
          <p:nvPr>
            <p:ph type="body" sz="quarter" idx="25" hasCustomPrompt="1"/>
          </p:nvPr>
        </p:nvSpPr>
        <p:spPr>
          <a:xfrm>
            <a:off x="741680" y="4573473"/>
            <a:ext cx="4713287" cy="396000"/>
          </a:xfrm>
          <a:prstGeom prst="rect">
            <a:avLst/>
          </a:prstGeom>
        </p:spPr>
        <p:txBody>
          <a:bodyPr lIns="0">
            <a:noAutofit/>
          </a:bodyPr>
          <a:lstStyle>
            <a:lvl1pPr marL="0" indent="0" algn="l">
              <a:lnSpc>
                <a:spcPct val="100000"/>
              </a:lnSpc>
              <a:buNone/>
              <a:defRPr sz="18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err="1"/>
              <a:t>Etunimi</a:t>
            </a:r>
            <a:r>
              <a:rPr lang="en-GB"/>
              <a:t> </a:t>
            </a:r>
            <a:r>
              <a:rPr lang="en-GB" err="1"/>
              <a:t>Sukunimi, titteli</a:t>
            </a:r>
            <a:endParaRPr lang="fi-FI"/>
          </a:p>
        </p:txBody>
      </p:sp>
    </p:spTree>
    <p:extLst>
      <p:ext uri="{BB962C8B-B14F-4D97-AF65-F5344CB8AC3E}">
        <p14:creationId xmlns:p14="http://schemas.microsoft.com/office/powerpoint/2010/main" val="176248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lehti 4 - suuri kuva">
    <p:bg>
      <p:bgPr>
        <a:solidFill>
          <a:schemeClr val="bg1"/>
        </a:solidFill>
        <a:effectLst/>
      </p:bgPr>
    </p:bg>
    <p:spTree>
      <p:nvGrpSpPr>
        <p:cNvPr id="1" name=""/>
        <p:cNvGrpSpPr/>
        <p:nvPr/>
      </p:nvGrpSpPr>
      <p:grpSpPr>
        <a:xfrm>
          <a:off x="0" y="0"/>
          <a:ext cx="0" cy="0"/>
          <a:chOff x="0" y="0"/>
          <a:chExt cx="0" cy="0"/>
        </a:xfrm>
      </p:grpSpPr>
      <p:pic>
        <p:nvPicPr>
          <p:cNvPr id="29" name="Picture 28" descr="Nuori nainen selaa THL:n instagram-viestejä">
            <a:extLst>
              <a:ext uri="{FF2B5EF4-FFF2-40B4-BE49-F238E27FC236}">
                <a16:creationId xmlns:a16="http://schemas.microsoft.com/office/drawing/2014/main" id="{CF169E9E-CD3F-ED4E-92EC-A34D39B8C46F}"/>
              </a:ext>
            </a:extLst>
          </p:cNvPr>
          <p:cNvPicPr preferRelativeResize="0">
            <a:picLocks/>
          </p:cNvPicPr>
          <p:nvPr userDrawn="1"/>
        </p:nvPicPr>
        <p:blipFill rotWithShape="1">
          <a:blip r:embed="rId2"/>
          <a:srcRect l="1" t="10119" r="1" b="3517"/>
          <a:stretch/>
        </p:blipFill>
        <p:spPr>
          <a:xfrm>
            <a:off x="0" y="0"/>
            <a:ext cx="121920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bg1"/>
                </a:solidFill>
              </a:defRPr>
            </a:lvl1pPr>
          </a:lstStyle>
          <a:p>
            <a:r>
              <a:rPr lang="fi-FI"/>
              <a:t>Kirjoita väliotsikko tähän (</a:t>
            </a:r>
            <a:r>
              <a:rPr lang="fi-FI" err="1"/>
              <a:t>max</a:t>
            </a:r>
            <a:r>
              <a:rPr lang="fi-FI"/>
              <a:t>. 50 merkkiä)</a:t>
            </a:r>
            <a:endParaRPr lang="en-GB"/>
          </a:p>
        </p:txBody>
      </p:sp>
      <p:pic>
        <p:nvPicPr>
          <p:cNvPr id="22" name="Picture 21" descr=".">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fi-FI"/>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2D636D0F-8B84-4FCD-ACA8-74CD87305BDA}"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pic>
        <p:nvPicPr>
          <p:cNvPr id="26" name="Kuva 1" descr=".">
            <a:extLst>
              <a:ext uri="{FF2B5EF4-FFF2-40B4-BE49-F238E27FC236}">
                <a16:creationId xmlns:a16="http://schemas.microsoft.com/office/drawing/2014/main" id="{62C2CAE4-4C3A-D540-BDA6-CD3530DD45A3}"/>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12" name="Graphic 11" descr=".">
            <a:extLst>
              <a:ext uri="{FF2B5EF4-FFF2-40B4-BE49-F238E27FC236}">
                <a16:creationId xmlns:a16="http://schemas.microsoft.com/office/drawing/2014/main" id="{4BDA86B0-E1C5-564D-B337-EEC0E7957D7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48575" y="6132130"/>
            <a:ext cx="1111907" cy="540928"/>
          </a:xfrm>
          <a:prstGeom prst="rect">
            <a:avLst/>
          </a:prstGeom>
        </p:spPr>
      </p:pic>
    </p:spTree>
    <p:extLst>
      <p:ext uri="{BB962C8B-B14F-4D97-AF65-F5344CB8AC3E}">
        <p14:creationId xmlns:p14="http://schemas.microsoft.com/office/powerpoint/2010/main" val="235586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7130947B-4410-4A68-902C-B99181850EFC}"/>
              </a:ext>
            </a:extLst>
          </p:cNvPr>
          <p:cNvSpPr>
            <a:spLocks noGrp="1" noChangeArrowheads="1"/>
          </p:cNvSpPr>
          <p:nvPr>
            <p:ph type="dt" sz="half" idx="10"/>
          </p:nvPr>
        </p:nvSpPr>
        <p:spPr>
          <a:ln/>
        </p:spPr>
        <p:txBody>
          <a:bodyPr/>
          <a:lstStyle>
            <a:lvl1pPr>
              <a:defRPr/>
            </a:lvl1pPr>
          </a:lstStyle>
          <a:p>
            <a:pPr>
              <a:defRPr/>
            </a:pPr>
            <a:fld id="{C3160ABE-21B2-4A4E-956E-51D93DC86A8E}" type="datetime1">
              <a:rPr lang="fi-FI" altLang="fi-FI" smtClean="0"/>
              <a:t>13.12.2022</a:t>
            </a:fld>
            <a:endParaRPr lang="sv-SE" altLang="fi-FI"/>
          </a:p>
        </p:txBody>
      </p:sp>
      <p:sp>
        <p:nvSpPr>
          <p:cNvPr id="5" name="Rectangle 5">
            <a:extLst>
              <a:ext uri="{FF2B5EF4-FFF2-40B4-BE49-F238E27FC236}">
                <a16:creationId xmlns:a16="http://schemas.microsoft.com/office/drawing/2014/main" id="{730825FA-0279-4F45-9A5D-769E7BAABFD5}"/>
              </a:ext>
            </a:extLst>
          </p:cNvPr>
          <p:cNvSpPr>
            <a:spLocks noGrp="1" noChangeArrowheads="1"/>
          </p:cNvSpPr>
          <p:nvPr>
            <p:ph type="ftr" sz="quarter" idx="11"/>
          </p:nvPr>
        </p:nvSpPr>
        <p:spPr>
          <a:ln/>
        </p:spPr>
        <p:txBody>
          <a:bodyPr/>
          <a:lstStyle>
            <a:lvl1pPr>
              <a:defRPr/>
            </a:lvl1pPr>
          </a:lstStyle>
          <a:p>
            <a:pPr>
              <a:defRPr/>
            </a:pPr>
            <a:r>
              <a:rPr lang="sv-SE" altLang="fi-FI"/>
              <a:t>heli.mattila@thl.fi</a:t>
            </a:r>
          </a:p>
        </p:txBody>
      </p:sp>
      <p:sp>
        <p:nvSpPr>
          <p:cNvPr id="6" name="Rectangle 6">
            <a:extLst>
              <a:ext uri="{FF2B5EF4-FFF2-40B4-BE49-F238E27FC236}">
                <a16:creationId xmlns:a16="http://schemas.microsoft.com/office/drawing/2014/main" id="{A48227FC-DE74-4726-9068-BB4664857A48}"/>
              </a:ext>
            </a:extLst>
          </p:cNvPr>
          <p:cNvSpPr>
            <a:spLocks noGrp="1" noChangeArrowheads="1"/>
          </p:cNvSpPr>
          <p:nvPr>
            <p:ph type="sldNum" sz="quarter" idx="12"/>
          </p:nvPr>
        </p:nvSpPr>
        <p:spPr>
          <a:ln/>
        </p:spPr>
        <p:txBody>
          <a:bodyPr/>
          <a:lstStyle>
            <a:lvl1pPr>
              <a:defRPr/>
            </a:lvl1pPr>
          </a:lstStyle>
          <a:p>
            <a:pPr>
              <a:defRPr/>
            </a:pPr>
            <a:fld id="{533680E7-2F47-4D21-B615-BB562A351365}" type="slidenum">
              <a:rPr lang="sv-SE" altLang="fi-FI"/>
              <a:pPr>
                <a:defRPr/>
              </a:pPr>
              <a:t>‹#›</a:t>
            </a:fld>
            <a:endParaRPr lang="sv-SE" altLang="fi-FI"/>
          </a:p>
        </p:txBody>
      </p:sp>
    </p:spTree>
    <p:extLst>
      <p:ext uri="{BB962C8B-B14F-4D97-AF65-F5344CB8AC3E}">
        <p14:creationId xmlns:p14="http://schemas.microsoft.com/office/powerpoint/2010/main" val="151917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nsilehti - suuri kuva">
    <p:bg>
      <p:bgPr>
        <a:solidFill>
          <a:schemeClr val="bg1"/>
        </a:solidFill>
        <a:effectLst/>
      </p:bgPr>
    </p:bg>
    <p:spTree>
      <p:nvGrpSpPr>
        <p:cNvPr id="1" name=""/>
        <p:cNvGrpSpPr/>
        <p:nvPr/>
      </p:nvGrpSpPr>
      <p:grpSpPr>
        <a:xfrm>
          <a:off x="0" y="0"/>
          <a:ext cx="0" cy="0"/>
          <a:chOff x="0" y="0"/>
          <a:chExt cx="0" cy="0"/>
        </a:xfrm>
      </p:grpSpPr>
      <p:pic>
        <p:nvPicPr>
          <p:cNvPr id="18" name="Picture 17" descr="Nuori mies ja seniorimies keskustelevat terveyskeskuksen odotustilassa.">
            <a:extLst>
              <a:ext uri="{FF2B5EF4-FFF2-40B4-BE49-F238E27FC236}">
                <a16:creationId xmlns:a16="http://schemas.microsoft.com/office/drawing/2014/main" id="{D7CDF19D-AEB3-4C40-A713-0AE02325826B}"/>
              </a:ext>
            </a:extLst>
          </p:cNvPr>
          <p:cNvPicPr preferRelativeResize="0">
            <a:picLocks/>
          </p:cNvPicPr>
          <p:nvPr userDrawn="1"/>
        </p:nvPicPr>
        <p:blipFill rotWithShape="1">
          <a:blip r:embed="rId2"/>
          <a:srcRect l="10823" t="6468" b="2895"/>
          <a:stretch/>
        </p:blipFill>
        <p:spPr>
          <a:xfrm>
            <a:off x="0" y="0"/>
            <a:ext cx="12192002"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804797"/>
            <a:ext cx="4988560" cy="2205745"/>
          </a:xfrm>
        </p:spPr>
        <p:txBody>
          <a:bodyPr anchor="b">
            <a:noAutofit/>
          </a:bodyPr>
          <a:lstStyle>
            <a:lvl1pPr algn="l">
              <a:lnSpc>
                <a:spcPct val="80000"/>
              </a:lnSpc>
              <a:defRPr sz="4200" b="1">
                <a:solidFill>
                  <a:schemeClr val="tx1"/>
                </a:solidFill>
              </a:defRPr>
            </a:lvl1pPr>
          </a:lstStyle>
          <a:p>
            <a:r>
              <a:rPr lang="fi-FI"/>
              <a:t>Kirjoita esityksen nimi tähän (</a:t>
            </a:r>
            <a:r>
              <a:rPr lang="fi-FI" err="1"/>
              <a:t>max</a:t>
            </a:r>
            <a:r>
              <a:rPr lang="fi-FI"/>
              <a:t>. 50 merkkiä)</a:t>
            </a:r>
            <a:endParaRPr lang="en-GB"/>
          </a:p>
        </p:txBody>
      </p:sp>
      <p:sp>
        <p:nvSpPr>
          <p:cNvPr id="23" name="Text Placeholder 21">
            <a:extLst>
              <a:ext uri="{FF2B5EF4-FFF2-40B4-BE49-F238E27FC236}">
                <a16:creationId xmlns:a16="http://schemas.microsoft.com/office/drawing/2014/main" id="{2FEC5214-C18A-C946-966B-0E908424C92A}"/>
              </a:ext>
            </a:extLst>
          </p:cNvPr>
          <p:cNvSpPr>
            <a:spLocks noGrp="1"/>
          </p:cNvSpPr>
          <p:nvPr>
            <p:ph type="body" sz="quarter" idx="22" hasCustomPrompt="1"/>
          </p:nvPr>
        </p:nvSpPr>
        <p:spPr>
          <a:xfrm>
            <a:off x="741680" y="3155661"/>
            <a:ext cx="4988560" cy="1056423"/>
          </a:xfrm>
          <a:prstGeom prst="rect">
            <a:avLst/>
          </a:prstGeom>
        </p:spPr>
        <p:txBody>
          <a:bodyPr bIns="0" anchor="t" anchorCtr="0">
            <a:noAutofit/>
          </a:bodyPr>
          <a:lstStyle>
            <a:lvl1pPr marL="0" indent="0" algn="l">
              <a:spcBef>
                <a:spcPts val="0"/>
              </a:spcBef>
              <a:buNone/>
              <a:defRPr sz="2200" b="1"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fi-FI"/>
              <a:t>Kirjoita alaotsikko tähän</a:t>
            </a:r>
          </a:p>
        </p:txBody>
      </p:sp>
      <p:sp>
        <p:nvSpPr>
          <p:cNvPr id="5" name="Text Placeholder 4">
            <a:extLst>
              <a:ext uri="{FF2B5EF4-FFF2-40B4-BE49-F238E27FC236}">
                <a16:creationId xmlns:a16="http://schemas.microsoft.com/office/drawing/2014/main" id="{E214D2AC-4645-D34B-816B-9C305D9BBADE}"/>
              </a:ext>
            </a:extLst>
          </p:cNvPr>
          <p:cNvSpPr>
            <a:spLocks noGrp="1"/>
          </p:cNvSpPr>
          <p:nvPr>
            <p:ph type="body" sz="quarter" idx="25" hasCustomPrompt="1"/>
          </p:nvPr>
        </p:nvSpPr>
        <p:spPr>
          <a:xfrm>
            <a:off x="741680" y="4573473"/>
            <a:ext cx="4713287" cy="396000"/>
          </a:xfrm>
          <a:prstGeom prst="rect">
            <a:avLst/>
          </a:prstGeom>
        </p:spPr>
        <p:txBody>
          <a:bodyPr lIns="0">
            <a:noAutofit/>
          </a:bodyPr>
          <a:lstStyle>
            <a:lvl1pPr marL="0" indent="0" algn="l">
              <a:lnSpc>
                <a:spcPct val="100000"/>
              </a:lnSpc>
              <a:buNone/>
              <a:defRPr sz="18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err="1"/>
              <a:t>Etunimi</a:t>
            </a:r>
            <a:r>
              <a:rPr lang="en-GB"/>
              <a:t> </a:t>
            </a:r>
            <a:r>
              <a:rPr lang="en-GB" err="1"/>
              <a:t>Sukunimi, titteli</a:t>
            </a:r>
            <a:endParaRPr lang="fi-FI"/>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45983" y="1877690"/>
            <a:ext cx="5246017" cy="4980310"/>
          </a:xfrm>
          <a:prstGeom prst="rect">
            <a:avLst/>
          </a:prstGeom>
        </p:spPr>
      </p:pic>
      <p:pic>
        <p:nvPicPr>
          <p:cNvPr id="27" name="Kuva 1" descr="Sote-uudistus&#10;Tulevaisuuden sosiaali- ja terveyskeskus">
            <a:extLst>
              <a:ext uri="{FF2B5EF4-FFF2-40B4-BE49-F238E27FC236}">
                <a16:creationId xmlns:a16="http://schemas.microsoft.com/office/drawing/2014/main" id="{E044BE09-6A33-3F45-ACB1-59B590BF8FD7}"/>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20" name="Picture 19" descr="Terveyden ja hyvinvoinnin laitos">
            <a:extLst>
              <a:ext uri="{FF2B5EF4-FFF2-40B4-BE49-F238E27FC236}">
                <a16:creationId xmlns:a16="http://schemas.microsoft.com/office/drawing/2014/main" id="{6B35BA65-4C90-8843-BA21-A3E5384377D9}"/>
              </a:ext>
            </a:extLst>
          </p:cNvPr>
          <p:cNvPicPr>
            <a:picLocks noChangeAspect="1"/>
          </p:cNvPicPr>
          <p:nvPr userDrawn="1"/>
        </p:nvPicPr>
        <p:blipFill>
          <a:blip r:embed="rId5"/>
          <a:srcRect/>
          <a:stretch/>
        </p:blipFill>
        <p:spPr>
          <a:xfrm>
            <a:off x="623520" y="6432466"/>
            <a:ext cx="880159" cy="426744"/>
          </a:xfrm>
          <a:prstGeom prst="rect">
            <a:avLst/>
          </a:prstGeom>
        </p:spPr>
      </p:pic>
    </p:spTree>
    <p:extLst>
      <p:ext uri="{BB962C8B-B14F-4D97-AF65-F5344CB8AC3E}">
        <p14:creationId xmlns:p14="http://schemas.microsoft.com/office/powerpoint/2010/main" val="416499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7" y="360000"/>
            <a:ext cx="9849041"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10800000" cy="4680000"/>
          </a:xfrm>
          <a:prstGeom prst="rect">
            <a:avLst/>
          </a:prstGeom>
        </p:spPr>
        <p:txBody>
          <a:bodyPr/>
          <a:lstStyle>
            <a:lvl1pPr>
              <a:spcBef>
                <a:spcPts val="1400"/>
              </a:spcBef>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6" name="Footer Placeholder 5">
            <a:extLst>
              <a:ext uri="{FF2B5EF4-FFF2-40B4-BE49-F238E27FC236}">
                <a16:creationId xmlns:a16="http://schemas.microsoft.com/office/drawing/2014/main" id="{94161082-4E2A-7D40-9E3B-98A205AE9DDA}"/>
              </a:ext>
              <a:ext uri="{C183D7F6-B498-43B3-948B-1728B52AA6E4}">
                <adec:decorative xmlns:adec="http://schemas.microsoft.com/office/drawing/2017/decorative" val="1"/>
              </a:ext>
            </a:extLst>
          </p:cNvPr>
          <p:cNvSpPr>
            <a:spLocks noGrp="1"/>
          </p:cNvSpPr>
          <p:nvPr>
            <p:ph type="ftr" sz="quarter" idx="15"/>
          </p:nvPr>
        </p:nvSpPr>
        <p:spPr/>
        <p:txBody>
          <a:bodyPr/>
          <a:lstStyle/>
          <a:p>
            <a:r>
              <a:rPr lang="fi-FI"/>
              <a:t>heli.mattila@thl.fi</a:t>
            </a:r>
            <a:endParaRPr lang="x-none"/>
          </a:p>
        </p:txBody>
      </p:sp>
      <p:sp>
        <p:nvSpPr>
          <p:cNvPr id="5" name="Date Placeholder 4">
            <a:extLst>
              <a:ext uri="{FF2B5EF4-FFF2-40B4-BE49-F238E27FC236}">
                <a16:creationId xmlns:a16="http://schemas.microsoft.com/office/drawing/2014/main" id="{13D3555C-C733-BE4A-B42D-425669A82B4C}"/>
              </a:ext>
              <a:ext uri="{C183D7F6-B498-43B3-948B-1728B52AA6E4}">
                <adec:decorative xmlns:adec="http://schemas.microsoft.com/office/drawing/2017/decorative" val="1"/>
              </a:ext>
            </a:extLst>
          </p:cNvPr>
          <p:cNvSpPr>
            <a:spLocks noGrp="1"/>
          </p:cNvSpPr>
          <p:nvPr>
            <p:ph type="dt" sz="half" idx="14"/>
          </p:nvPr>
        </p:nvSpPr>
        <p:spPr/>
        <p:txBody>
          <a:bodyPr/>
          <a:lstStyle/>
          <a:p>
            <a:fld id="{E819D7CF-B149-47A8-91A4-3E181787FCBE}" type="datetime1">
              <a:rPr lang="fi-FI" smtClean="0"/>
              <a:t>13.12.2022</a:t>
            </a:fld>
            <a:endParaRPr lang="x-none"/>
          </a:p>
        </p:txBody>
      </p:sp>
      <p:sp>
        <p:nvSpPr>
          <p:cNvPr id="7" name="Slide Number Placeholder 6">
            <a:extLst>
              <a:ext uri="{FF2B5EF4-FFF2-40B4-BE49-F238E27FC236}">
                <a16:creationId xmlns:a16="http://schemas.microsoft.com/office/drawing/2014/main" id="{84897F54-5993-7B41-836B-EA72CB5698B8}"/>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48152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360000"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9360000" cy="4680000"/>
          </a:xfrm>
          <a:prstGeom prst="rect">
            <a:avLst/>
          </a:prstGeom>
        </p:spPr>
        <p:txBody>
          <a:bodyPr/>
          <a:lstStyle>
            <a:lvl1pPr>
              <a:defRPr/>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15" name="Freeform 5">
            <a:extLst>
              <a:ext uri="{FF2B5EF4-FFF2-40B4-BE49-F238E27FC236}">
                <a16:creationId xmlns:a16="http://schemas.microsoft.com/office/drawing/2014/main" id="{628A59A3-655A-C74E-8ED2-B3FACB401FDF}"/>
              </a:ext>
              <a:ext uri="{C183D7F6-B498-43B3-948B-1728B52AA6E4}">
                <adec:decorative xmlns:adec="http://schemas.microsoft.com/office/drawing/2017/decorative" val="1"/>
              </a:ext>
            </a:extLst>
          </p:cNvPr>
          <p:cNvSpPr>
            <a:spLocks/>
          </p:cNvSpPr>
          <p:nvPr userDrawn="1"/>
        </p:nvSpPr>
        <p:spPr bwMode="auto">
          <a:xfrm>
            <a:off x="10293416" y="1"/>
            <a:ext cx="1898585"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fi-FI" sz="2400">
              <a:solidFill>
                <a:prstClr val="black"/>
              </a:solidFill>
            </a:endParaRPr>
          </a:p>
        </p:txBody>
      </p:sp>
      <p:sp>
        <p:nvSpPr>
          <p:cNvPr id="13" name="Freeform 6">
            <a:extLst>
              <a:ext uri="{FF2B5EF4-FFF2-40B4-BE49-F238E27FC236}">
                <a16:creationId xmlns:a16="http://schemas.microsoft.com/office/drawing/2014/main" id="{16505B53-A2E7-474F-B1DE-46B68219F285}"/>
              </a:ext>
              <a:ext uri="{C183D7F6-B498-43B3-948B-1728B52AA6E4}">
                <adec:decorative xmlns:adec="http://schemas.microsoft.com/office/drawing/2017/decorative" val="1"/>
              </a:ext>
            </a:extLst>
          </p:cNvPr>
          <p:cNvSpPr>
            <a:spLocks/>
          </p:cNvSpPr>
          <p:nvPr userDrawn="1"/>
        </p:nvSpPr>
        <p:spPr bwMode="auto">
          <a:xfrm>
            <a:off x="10634137" y="3"/>
            <a:ext cx="1557866"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D90066"/>
          </a:solidFill>
          <a:ln>
            <a:noFill/>
          </a:ln>
        </p:spPr>
        <p:txBody>
          <a:bodyPr vert="horz" wrap="square" lIns="91440" tIns="45720" rIns="91440" bIns="45720" numCol="1" anchor="t" anchorCtr="0" compatLnSpc="1">
            <a:prstTxWarp prst="textNoShape">
              <a:avLst/>
            </a:prstTxWarp>
          </a:bodyPr>
          <a:lstStyle/>
          <a:p>
            <a:pPr defTabSz="1219110"/>
            <a:endParaRPr lang="fi-FI" sz="2400">
              <a:solidFill>
                <a:prstClr val="black"/>
              </a:solidFill>
            </a:endParaRPr>
          </a:p>
        </p:txBody>
      </p:sp>
      <p:sp>
        <p:nvSpPr>
          <p:cNvPr id="6" name="Footer Placeholder 5">
            <a:extLst>
              <a:ext uri="{FF2B5EF4-FFF2-40B4-BE49-F238E27FC236}">
                <a16:creationId xmlns:a16="http://schemas.microsoft.com/office/drawing/2014/main" id="{69B6BBE6-1199-9042-88DD-5DBE7625C174}"/>
              </a:ext>
              <a:ext uri="{C183D7F6-B498-43B3-948B-1728B52AA6E4}">
                <adec:decorative xmlns:adec="http://schemas.microsoft.com/office/drawing/2017/decorative" val="1"/>
              </a:ext>
            </a:extLst>
          </p:cNvPr>
          <p:cNvSpPr>
            <a:spLocks noGrp="1"/>
          </p:cNvSpPr>
          <p:nvPr>
            <p:ph type="ftr" sz="quarter" idx="15"/>
          </p:nvPr>
        </p:nvSpPr>
        <p:spPr/>
        <p:txBody>
          <a:bodyPr/>
          <a:lstStyle/>
          <a:p>
            <a:r>
              <a:rPr lang="fi-FI"/>
              <a:t>heli.mattila@thl.fi</a:t>
            </a:r>
            <a:endParaRPr lang="x-none"/>
          </a:p>
        </p:txBody>
      </p:sp>
      <p:sp>
        <p:nvSpPr>
          <p:cNvPr id="5" name="Date Placeholder 4">
            <a:extLst>
              <a:ext uri="{FF2B5EF4-FFF2-40B4-BE49-F238E27FC236}">
                <a16:creationId xmlns:a16="http://schemas.microsoft.com/office/drawing/2014/main" id="{7C722434-E82A-8A46-9C3B-A3D35306C5E4}"/>
              </a:ext>
              <a:ext uri="{C183D7F6-B498-43B3-948B-1728B52AA6E4}">
                <adec:decorative xmlns:adec="http://schemas.microsoft.com/office/drawing/2017/decorative" val="1"/>
              </a:ext>
            </a:extLst>
          </p:cNvPr>
          <p:cNvSpPr>
            <a:spLocks noGrp="1"/>
          </p:cNvSpPr>
          <p:nvPr>
            <p:ph type="dt" sz="half" idx="14"/>
          </p:nvPr>
        </p:nvSpPr>
        <p:spPr/>
        <p:txBody>
          <a:bodyPr/>
          <a:lstStyle/>
          <a:p>
            <a:fld id="{1198A548-1A10-495B-806B-61B2DBC1AD9D}" type="datetime1">
              <a:rPr lang="fi-FI" smtClean="0"/>
              <a:t>13.12.2022</a:t>
            </a:fld>
            <a:endParaRPr lang="x-none"/>
          </a:p>
        </p:txBody>
      </p:sp>
      <p:sp>
        <p:nvSpPr>
          <p:cNvPr id="7" name="Slide Number Placeholder 6">
            <a:extLst>
              <a:ext uri="{FF2B5EF4-FFF2-40B4-BE49-F238E27FC236}">
                <a16:creationId xmlns:a16="http://schemas.microsoft.com/office/drawing/2014/main" id="{0CDEE1A9-CC1E-E949-87DA-D031E1DD3047}"/>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2205206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7" name="Content Placeholder 7">
            <a:extLst>
              <a:ext uri="{FF2B5EF4-FFF2-40B4-BE49-F238E27FC236}">
                <a16:creationId xmlns:a16="http://schemas.microsoft.com/office/drawing/2014/main" id="{56B34CFB-7144-404C-9943-76A3DA1FFAF3}"/>
              </a:ext>
            </a:extLst>
          </p:cNvPr>
          <p:cNvSpPr>
            <a:spLocks noGrp="1"/>
          </p:cNvSpPr>
          <p:nvPr>
            <p:ph sz="quarter" idx="17" hasCustomPrompt="1"/>
          </p:nvPr>
        </p:nvSpPr>
        <p:spPr>
          <a:xfrm>
            <a:off x="5747258"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5" name="Footer Placeholder 4">
            <a:extLst>
              <a:ext uri="{FF2B5EF4-FFF2-40B4-BE49-F238E27FC236}">
                <a16:creationId xmlns:a16="http://schemas.microsoft.com/office/drawing/2014/main" id="{A406435B-B195-2648-A7C1-F3427BD8169D}"/>
              </a:ext>
              <a:ext uri="{C183D7F6-B498-43B3-948B-1728B52AA6E4}">
                <adec:decorative xmlns:adec="http://schemas.microsoft.com/office/drawing/2017/decorative" val="1"/>
              </a:ext>
            </a:extLst>
          </p:cNvPr>
          <p:cNvSpPr>
            <a:spLocks noGrp="1"/>
          </p:cNvSpPr>
          <p:nvPr>
            <p:ph type="ftr" sz="quarter" idx="19"/>
          </p:nvPr>
        </p:nvSpPr>
        <p:spPr/>
        <p:txBody>
          <a:bodyPr/>
          <a:lstStyle/>
          <a:p>
            <a:r>
              <a:rPr lang="fi-FI"/>
              <a:t>heli.mattila@thl.fi</a:t>
            </a:r>
            <a:endParaRPr lang="x-none"/>
          </a:p>
        </p:txBody>
      </p:sp>
      <p:sp>
        <p:nvSpPr>
          <p:cNvPr id="4" name="Date Placeholder 3">
            <a:extLst>
              <a:ext uri="{FF2B5EF4-FFF2-40B4-BE49-F238E27FC236}">
                <a16:creationId xmlns:a16="http://schemas.microsoft.com/office/drawing/2014/main" id="{0CDE9467-14CB-E542-845B-3ED533D50EDC}"/>
              </a:ext>
              <a:ext uri="{C183D7F6-B498-43B3-948B-1728B52AA6E4}">
                <adec:decorative xmlns:adec="http://schemas.microsoft.com/office/drawing/2017/decorative" val="1"/>
              </a:ext>
            </a:extLst>
          </p:cNvPr>
          <p:cNvSpPr>
            <a:spLocks noGrp="1"/>
          </p:cNvSpPr>
          <p:nvPr>
            <p:ph type="dt" sz="half" idx="18"/>
          </p:nvPr>
        </p:nvSpPr>
        <p:spPr/>
        <p:txBody>
          <a:bodyPr/>
          <a:lstStyle/>
          <a:p>
            <a:fld id="{BF2082F8-D70D-4D54-9377-24AD23157CA7}" type="datetime1">
              <a:rPr lang="fi-FI" smtClean="0"/>
              <a:t>13.12.2022</a:t>
            </a:fld>
            <a:endParaRPr lang="x-none"/>
          </a:p>
        </p:txBody>
      </p:sp>
      <p:sp>
        <p:nvSpPr>
          <p:cNvPr id="6" name="Slide Number Placeholder 5">
            <a:extLst>
              <a:ext uri="{FF2B5EF4-FFF2-40B4-BE49-F238E27FC236}">
                <a16:creationId xmlns:a16="http://schemas.microsoft.com/office/drawing/2014/main" id="{76338867-0C36-A845-A2C2-4926B1647C79}"/>
              </a:ext>
              <a:ext uri="{C183D7F6-B498-43B3-948B-1728B52AA6E4}">
                <adec:decorative xmlns:adec="http://schemas.microsoft.com/office/drawing/2017/decorative" val="1"/>
              </a:ext>
            </a:extLst>
          </p:cNvPr>
          <p:cNvSpPr>
            <a:spLocks noGrp="1"/>
          </p:cNvSpPr>
          <p:nvPr>
            <p:ph type="sldNum" sz="quarter" idx="20"/>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83148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grpSp>
        <p:nvGrpSpPr>
          <p:cNvPr id="19" name="Ryhmä 18">
            <a:extLst>
              <a:ext uri="{FF2B5EF4-FFF2-40B4-BE49-F238E27FC236}">
                <a16:creationId xmlns:a16="http://schemas.microsoft.com/office/drawing/2014/main" id="{AB8EDD1E-8E32-436E-96DE-F37752640107}"/>
              </a:ext>
              <a:ext uri="{C183D7F6-B498-43B3-948B-1728B52AA6E4}">
                <adec:decorative xmlns:adec="http://schemas.microsoft.com/office/drawing/2017/decorative" val="1"/>
              </a:ext>
            </a:extLst>
          </p:cNvPr>
          <p:cNvGrpSpPr/>
          <p:nvPr userDrawn="1"/>
        </p:nvGrpSpPr>
        <p:grpSpPr>
          <a:xfrm>
            <a:off x="6103300" y="1677924"/>
            <a:ext cx="4270567" cy="4270567"/>
            <a:chOff x="6103300" y="1677924"/>
            <a:chExt cx="4270567" cy="4270567"/>
          </a:xfrm>
        </p:grpSpPr>
        <p:sp>
          <p:nvSpPr>
            <p:cNvPr id="11" name="Ellipsi 10">
              <a:extLst>
                <a:ext uri="{FF2B5EF4-FFF2-40B4-BE49-F238E27FC236}">
                  <a16:creationId xmlns:a16="http://schemas.microsoft.com/office/drawing/2014/main" id="{2A867D44-5CC3-40AC-ACB0-5535EE8603D9}"/>
                </a:ext>
              </a:extLst>
            </p:cNvPr>
            <p:cNvSpPr/>
            <p:nvPr userDrawn="1"/>
          </p:nvSpPr>
          <p:spPr>
            <a:xfrm>
              <a:off x="6103300" y="1677924"/>
              <a:ext cx="4270567" cy="4270567"/>
            </a:xfrm>
            <a:prstGeom prst="ellipse">
              <a:avLst/>
            </a:prstGeom>
            <a:solidFill>
              <a:srgbClr val="D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4408DC33-18EC-46B3-BF46-302385D845A9}"/>
                </a:ext>
              </a:extLst>
            </p:cNvPr>
            <p:cNvSpPr/>
            <p:nvPr userDrawn="1"/>
          </p:nvSpPr>
          <p:spPr>
            <a:xfrm>
              <a:off x="6298920" y="1874520"/>
              <a:ext cx="3896640" cy="3896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10" name="Kuvan paikkamerkki 9">
            <a:extLst>
              <a:ext uri="{FF2B5EF4-FFF2-40B4-BE49-F238E27FC236}">
                <a16:creationId xmlns:a16="http://schemas.microsoft.com/office/drawing/2014/main" id="{7E8A17C8-B49A-4DC6-9488-A880DF42D26A}"/>
              </a:ext>
              <a:ext uri="{C183D7F6-B498-43B3-948B-1728B52AA6E4}">
                <adec:decorative xmlns:adec="http://schemas.microsoft.com/office/drawing/2017/decorative" val="1"/>
              </a:ext>
            </a:extLst>
          </p:cNvPr>
          <p:cNvSpPr>
            <a:spLocks noGrp="1"/>
          </p:cNvSpPr>
          <p:nvPr>
            <p:ph type="pic" sz="quarter" idx="17"/>
          </p:nvPr>
        </p:nvSpPr>
        <p:spPr>
          <a:xfrm>
            <a:off x="6369269" y="1941410"/>
            <a:ext cx="3752890" cy="3756127"/>
          </a:xfrm>
          <a:prstGeom prst="ellipse">
            <a:avLst/>
          </a:prstGeom>
          <a:solidFill>
            <a:schemeClr val="bg1">
              <a:lumMod val="95000"/>
            </a:schemeClr>
          </a:solidFill>
          <a:ln>
            <a:noFill/>
          </a:ln>
        </p:spPr>
        <p:txBody>
          <a:bodyPr anchor="ctr" anchorCtr="0"/>
          <a:lstStyle>
            <a:lvl1pPr algn="ctr">
              <a:buNone/>
              <a:defRPr sz="1800" b="1" i="1">
                <a:solidFill>
                  <a:schemeClr val="tx1"/>
                </a:solidFill>
                <a:latin typeface="Arial" panose="020B0604020202020204" pitchFamily="34" charset="0"/>
                <a:cs typeface="Arial" panose="020B0604020202020204" pitchFamily="34" charset="0"/>
              </a:defRPr>
            </a:lvl1pPr>
          </a:lstStyle>
          <a:p>
            <a:r>
              <a:rPr lang="en-GB"/>
              <a:t>Click icon to add picture</a:t>
            </a:r>
            <a:endParaRPr lang="fi-FI"/>
          </a:p>
        </p:txBody>
      </p:sp>
      <p:sp>
        <p:nvSpPr>
          <p:cNvPr id="18" name="Tekstin paikkamerkki 17">
            <a:extLst>
              <a:ext uri="{FF2B5EF4-FFF2-40B4-BE49-F238E27FC236}">
                <a16:creationId xmlns:a16="http://schemas.microsoft.com/office/drawing/2014/main" id="{89AAB905-20DB-4D2C-91BD-D74BA3A26C63}"/>
              </a:ext>
              <a:ext uri="{C183D7F6-B498-43B3-948B-1728B52AA6E4}">
                <adec:decorative xmlns:adec="http://schemas.microsoft.com/office/drawing/2017/decorative" val="1"/>
              </a:ext>
            </a:extLst>
          </p:cNvPr>
          <p:cNvSpPr>
            <a:spLocks noGrp="1"/>
          </p:cNvSpPr>
          <p:nvPr>
            <p:ph type="body" sz="quarter" idx="18" hasCustomPrompt="1"/>
          </p:nvPr>
        </p:nvSpPr>
        <p:spPr>
          <a:xfrm>
            <a:off x="8838703" y="4009644"/>
            <a:ext cx="1937184" cy="1938592"/>
          </a:xfrm>
          <a:prstGeom prst="ellipse">
            <a:avLst/>
          </a:prstGeom>
          <a:solidFill>
            <a:srgbClr val="D90066"/>
          </a:solidFill>
        </p:spPr>
        <p:txBody>
          <a:bodyPr anchor="ctr" anchorCtr="0"/>
          <a:lstStyle>
            <a:lvl1pPr marL="0" indent="0" algn="ctr">
              <a:buNone/>
              <a:defRPr sz="1100" b="1">
                <a:solidFill>
                  <a:schemeClr val="bg1"/>
                </a:solidFill>
              </a:defRPr>
            </a:lvl1pPr>
            <a:lvl2pPr algn="ctr">
              <a:buNone/>
              <a:defRPr sz="1100" b="1"/>
            </a:lvl2pPr>
            <a:lvl3pPr algn="ctr">
              <a:buNone/>
              <a:defRPr sz="1100" b="1"/>
            </a:lvl3pPr>
            <a:lvl4pPr algn="ctr">
              <a:buNone/>
              <a:defRPr sz="1100" b="1"/>
            </a:lvl4pPr>
            <a:lvl5pPr algn="ctr">
              <a:buNone/>
              <a:defRPr sz="1100" b="1"/>
            </a:lvl5pPr>
          </a:lstStyle>
          <a:p>
            <a:pPr lvl="0"/>
            <a:r>
              <a:rPr lang="fi-FI"/>
              <a:t>Lisää tähän kuvatekstiä. Säädä fontin koko tekstin pituuden mukaan, mahdollisimman suureksi.</a:t>
            </a:r>
          </a:p>
        </p:txBody>
      </p:sp>
      <p:sp>
        <p:nvSpPr>
          <p:cNvPr id="5" name="Footer Placeholder 4">
            <a:extLst>
              <a:ext uri="{FF2B5EF4-FFF2-40B4-BE49-F238E27FC236}">
                <a16:creationId xmlns:a16="http://schemas.microsoft.com/office/drawing/2014/main" id="{96C4780F-2C60-D743-861C-2030CFC89533}"/>
              </a:ext>
              <a:ext uri="{C183D7F6-B498-43B3-948B-1728B52AA6E4}">
                <adec:decorative xmlns:adec="http://schemas.microsoft.com/office/drawing/2017/decorative" val="1"/>
              </a:ext>
            </a:extLst>
          </p:cNvPr>
          <p:cNvSpPr>
            <a:spLocks noGrp="1"/>
          </p:cNvSpPr>
          <p:nvPr>
            <p:ph type="ftr" sz="quarter" idx="15"/>
          </p:nvPr>
        </p:nvSpPr>
        <p:spPr/>
        <p:txBody>
          <a:bodyPr/>
          <a:lstStyle/>
          <a:p>
            <a:r>
              <a:rPr lang="fi-FI"/>
              <a:t>heli.mattila@thl.fi</a:t>
            </a:r>
            <a:endParaRPr lang="x-none"/>
          </a:p>
        </p:txBody>
      </p:sp>
      <p:sp>
        <p:nvSpPr>
          <p:cNvPr id="4" name="Date Placeholder 3">
            <a:extLst>
              <a:ext uri="{FF2B5EF4-FFF2-40B4-BE49-F238E27FC236}">
                <a16:creationId xmlns:a16="http://schemas.microsoft.com/office/drawing/2014/main" id="{A4F8B822-68E0-C242-8C58-89DF7729CD7E}"/>
              </a:ext>
              <a:ext uri="{C183D7F6-B498-43B3-948B-1728B52AA6E4}">
                <adec:decorative xmlns:adec="http://schemas.microsoft.com/office/drawing/2017/decorative" val="1"/>
              </a:ext>
            </a:extLst>
          </p:cNvPr>
          <p:cNvSpPr>
            <a:spLocks noGrp="1"/>
          </p:cNvSpPr>
          <p:nvPr>
            <p:ph type="dt" sz="half" idx="14"/>
          </p:nvPr>
        </p:nvSpPr>
        <p:spPr/>
        <p:txBody>
          <a:bodyPr/>
          <a:lstStyle/>
          <a:p>
            <a:fld id="{1A3FA6C1-6039-4F47-BD9C-00393A09F7D4}" type="datetime1">
              <a:rPr lang="fi-FI" smtClean="0"/>
              <a:t>13.12.2022</a:t>
            </a:fld>
            <a:endParaRPr lang="x-none"/>
          </a:p>
        </p:txBody>
      </p:sp>
      <p:sp>
        <p:nvSpPr>
          <p:cNvPr id="6" name="Slide Number Placeholder 5">
            <a:extLst>
              <a:ext uri="{FF2B5EF4-FFF2-40B4-BE49-F238E27FC236}">
                <a16:creationId xmlns:a16="http://schemas.microsoft.com/office/drawing/2014/main" id="{3E7D207B-B0D3-D84C-9F43-976CCF9F6D2F}"/>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566343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A661-795B-6D43-99AC-4EC80D2EADFF}"/>
              </a:ext>
            </a:extLst>
          </p:cNvPr>
          <p:cNvSpPr>
            <a:spLocks noGrp="1"/>
          </p:cNvSpPr>
          <p:nvPr>
            <p:ph type="title" hasCustomPrompt="1"/>
          </p:nvPr>
        </p:nvSpPr>
        <p:spPr/>
        <p:txBody>
          <a:bodyPr/>
          <a:lstStyle/>
          <a:p>
            <a:r>
              <a:rPr lang="en-GB" err="1"/>
              <a:t>Lisää</a:t>
            </a:r>
            <a:r>
              <a:rPr lang="en-GB"/>
              <a:t> </a:t>
            </a:r>
            <a:r>
              <a:rPr lang="en-GB" err="1"/>
              <a:t>otsikko</a:t>
            </a:r>
            <a:r>
              <a:rPr lang="en-GB"/>
              <a:t> </a:t>
            </a:r>
            <a:r>
              <a:rPr lang="en-GB" err="1"/>
              <a:t>napsauttamalla</a:t>
            </a:r>
            <a:endParaRPr lang="x-none"/>
          </a:p>
        </p:txBody>
      </p:sp>
      <p:sp>
        <p:nvSpPr>
          <p:cNvPr id="3" name="Date Placeholder 2">
            <a:extLst>
              <a:ext uri="{FF2B5EF4-FFF2-40B4-BE49-F238E27FC236}">
                <a16:creationId xmlns:a16="http://schemas.microsoft.com/office/drawing/2014/main" id="{E2A8E403-7695-8F4F-A02D-E5490E14BF2E}"/>
              </a:ext>
              <a:ext uri="{C183D7F6-B498-43B3-948B-1728B52AA6E4}">
                <adec:decorative xmlns:adec="http://schemas.microsoft.com/office/drawing/2017/decorative" val="1"/>
              </a:ext>
            </a:extLst>
          </p:cNvPr>
          <p:cNvSpPr>
            <a:spLocks noGrp="1"/>
          </p:cNvSpPr>
          <p:nvPr>
            <p:ph type="dt" sz="half" idx="10"/>
          </p:nvPr>
        </p:nvSpPr>
        <p:spPr/>
        <p:txBody>
          <a:bodyPr/>
          <a:lstStyle/>
          <a:p>
            <a:fld id="{1DE4132E-1EB0-4F00-B9CB-109E4D737C91}" type="datetime1">
              <a:rPr lang="fi-FI" smtClean="0"/>
              <a:t>13.12.2022</a:t>
            </a:fld>
            <a:endParaRPr lang="fi-FI"/>
          </a:p>
        </p:txBody>
      </p:sp>
      <p:sp>
        <p:nvSpPr>
          <p:cNvPr id="4" name="Footer Placeholder 3">
            <a:extLst>
              <a:ext uri="{FF2B5EF4-FFF2-40B4-BE49-F238E27FC236}">
                <a16:creationId xmlns:a16="http://schemas.microsoft.com/office/drawing/2014/main" id="{A778D2A7-5BD0-D04D-AA4A-6E3928F6DDDC}"/>
              </a:ext>
              <a:ext uri="{C183D7F6-B498-43B3-948B-1728B52AA6E4}">
                <adec:decorative xmlns:adec="http://schemas.microsoft.com/office/drawing/2017/decorative" val="1"/>
              </a:ext>
            </a:extLst>
          </p:cNvPr>
          <p:cNvSpPr>
            <a:spLocks noGrp="1"/>
          </p:cNvSpPr>
          <p:nvPr>
            <p:ph type="ftr" sz="quarter" idx="13"/>
          </p:nvPr>
        </p:nvSpPr>
        <p:spPr/>
        <p:txBody>
          <a:bodyPr/>
          <a:lstStyle/>
          <a:p>
            <a:r>
              <a:rPr lang="fi-FI"/>
              <a:t>heli.mattila@thl.fi</a:t>
            </a:r>
            <a:endParaRPr lang="x-none"/>
          </a:p>
        </p:txBody>
      </p:sp>
      <p:sp>
        <p:nvSpPr>
          <p:cNvPr id="5" name="Slide Number Placeholder 4">
            <a:extLst>
              <a:ext uri="{FF2B5EF4-FFF2-40B4-BE49-F238E27FC236}">
                <a16:creationId xmlns:a16="http://schemas.microsoft.com/office/drawing/2014/main" id="{F3312DA6-96EB-DB44-8234-83AEF4303450}"/>
              </a:ext>
              <a:ext uri="{C183D7F6-B498-43B3-948B-1728B52AA6E4}">
                <adec:decorative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2564927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67B5CFE-A16F-E642-A195-B85E5A4FC9F3}"/>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heli.mattila@thl.fi</a:t>
            </a:r>
            <a:endParaRPr lang="x-none"/>
          </a:p>
        </p:txBody>
      </p:sp>
      <p:sp>
        <p:nvSpPr>
          <p:cNvPr id="6" name="Date Placeholder 5">
            <a:extLst>
              <a:ext uri="{FF2B5EF4-FFF2-40B4-BE49-F238E27FC236}">
                <a16:creationId xmlns:a16="http://schemas.microsoft.com/office/drawing/2014/main" id="{E0B469B7-6424-294A-AFB0-9044090A14DF}"/>
              </a:ext>
              <a:ext uri="{C183D7F6-B498-43B3-948B-1728B52AA6E4}">
                <adec:decorative xmlns:adec="http://schemas.microsoft.com/office/drawing/2017/decorative" val="1"/>
              </a:ext>
            </a:extLst>
          </p:cNvPr>
          <p:cNvSpPr>
            <a:spLocks noGrp="1"/>
          </p:cNvSpPr>
          <p:nvPr>
            <p:ph type="dt" sz="half" idx="10"/>
          </p:nvPr>
        </p:nvSpPr>
        <p:spPr/>
        <p:txBody>
          <a:bodyPr/>
          <a:lstStyle/>
          <a:p>
            <a:fld id="{80107E30-18E3-4FC2-825E-8402708B3C0B}" type="datetime1">
              <a:rPr lang="fi-FI" smtClean="0"/>
              <a:t>13.12.2022</a:t>
            </a:fld>
            <a:endParaRPr lang="x-none"/>
          </a:p>
        </p:txBody>
      </p:sp>
      <p:sp>
        <p:nvSpPr>
          <p:cNvPr id="8" name="Slide Number Placeholder 7">
            <a:extLst>
              <a:ext uri="{FF2B5EF4-FFF2-40B4-BE49-F238E27FC236}">
                <a16:creationId xmlns:a16="http://schemas.microsoft.com/office/drawing/2014/main" id="{1BE85DB8-2F45-A34B-85F3-D5AE683378D0}"/>
              </a:ext>
              <a:ext uri="{C183D7F6-B498-43B3-948B-1728B52AA6E4}">
                <adec:decorative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3609134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lehti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19" name="Picture 18">
            <a:extLst>
              <a:ext uri="{FF2B5EF4-FFF2-40B4-BE49-F238E27FC236}">
                <a16:creationId xmlns:a16="http://schemas.microsoft.com/office/drawing/2014/main" id="{B8C6724C-7BCD-4143-8FE4-7350D4EDD98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960973" y="1877690"/>
            <a:ext cx="5246017" cy="4980310"/>
          </a:xfrm>
          <a:prstGeom prst="rect">
            <a:avLst/>
          </a:prstGeom>
        </p:spPr>
      </p:pic>
      <p:pic>
        <p:nvPicPr>
          <p:cNvPr id="22" name="Picture 21" descr="Terveyden ja hyvinvoinnin laitos (THL)">
            <a:extLst>
              <a:ext uri="{FF2B5EF4-FFF2-40B4-BE49-F238E27FC236}">
                <a16:creationId xmlns:a16="http://schemas.microsoft.com/office/drawing/2014/main" id="{7B8D2BAA-AF86-8F48-ABAC-1DC8E6242872}"/>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623520" y="6432466"/>
            <a:ext cx="880159" cy="426744"/>
          </a:xfrm>
          <a:prstGeom prst="rect">
            <a:avLst/>
          </a:prstGeom>
        </p:spPr>
      </p:pic>
      <p:pic>
        <p:nvPicPr>
          <p:cNvPr id="18" name="Picture 17" descr="Sote-uudistus&#10;Tulevaisuuden sosiaali- ja terveyskeskus">
            <a:extLst>
              <a:ext uri="{FF2B5EF4-FFF2-40B4-BE49-F238E27FC236}">
                <a16:creationId xmlns:a16="http://schemas.microsoft.com/office/drawing/2014/main" id="{A4D4CA06-DD06-3640-9019-330A970457F0}"/>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1604275" y="6462704"/>
            <a:ext cx="2025336" cy="395296"/>
          </a:xfrm>
          <a:prstGeom prst="rect">
            <a:avLst/>
          </a:prstGeom>
        </p:spPr>
      </p:pic>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C3F0E00C-9A81-4949-8336-6D3FAA969EFC}" type="datetime1">
              <a:rPr lang="fi-FI" smtClean="0"/>
              <a:t>13.12.2022</a:t>
            </a:fld>
            <a:endParaRPr lang="x-none"/>
          </a:p>
        </p:txBody>
      </p:sp>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r>
              <a:rPr lang="fi-FI"/>
              <a:t>heli.mattila@thl.fi</a:t>
            </a:r>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spTree>
    <p:extLst>
      <p:ext uri="{BB962C8B-B14F-4D97-AF65-F5344CB8AC3E}">
        <p14:creationId xmlns:p14="http://schemas.microsoft.com/office/powerpoint/2010/main" val="241572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7" y="360000"/>
            <a:ext cx="9849041"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10800000" cy="4680000"/>
          </a:xfrm>
          <a:prstGeom prst="rect">
            <a:avLst/>
          </a:prstGeom>
        </p:spPr>
        <p:txBody>
          <a:bodyPr/>
          <a:lstStyle>
            <a:lvl1pPr>
              <a:spcBef>
                <a:spcPts val="1400"/>
              </a:spcBef>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6" name="Footer Placeholder 5">
            <a:extLst>
              <a:ext uri="{FF2B5EF4-FFF2-40B4-BE49-F238E27FC236}">
                <a16:creationId xmlns:a16="http://schemas.microsoft.com/office/drawing/2014/main" id="{94161082-4E2A-7D40-9E3B-98A205AE9DDA}"/>
              </a:ext>
              <a:ext uri="{C183D7F6-B498-43B3-948B-1728B52AA6E4}">
                <adec:decorative xmlns:adec="http://schemas.microsoft.com/office/drawing/2017/decorative" val="1"/>
              </a:ext>
            </a:extLst>
          </p:cNvPr>
          <p:cNvSpPr>
            <a:spLocks noGrp="1"/>
          </p:cNvSpPr>
          <p:nvPr>
            <p:ph type="ftr" sz="quarter" idx="15"/>
          </p:nvPr>
        </p:nvSpPr>
        <p:spPr/>
        <p:txBody>
          <a:bodyPr/>
          <a:lstStyle/>
          <a:p>
            <a:r>
              <a:rPr lang="fi-FI"/>
              <a:t>heli.mattila@thl.fi</a:t>
            </a:r>
            <a:endParaRPr lang="x-none"/>
          </a:p>
        </p:txBody>
      </p:sp>
      <p:sp>
        <p:nvSpPr>
          <p:cNvPr id="5" name="Date Placeholder 4">
            <a:extLst>
              <a:ext uri="{FF2B5EF4-FFF2-40B4-BE49-F238E27FC236}">
                <a16:creationId xmlns:a16="http://schemas.microsoft.com/office/drawing/2014/main" id="{13D3555C-C733-BE4A-B42D-425669A82B4C}"/>
              </a:ext>
              <a:ext uri="{C183D7F6-B498-43B3-948B-1728B52AA6E4}">
                <adec:decorative xmlns:adec="http://schemas.microsoft.com/office/drawing/2017/decorative" val="1"/>
              </a:ext>
            </a:extLst>
          </p:cNvPr>
          <p:cNvSpPr>
            <a:spLocks noGrp="1"/>
          </p:cNvSpPr>
          <p:nvPr>
            <p:ph type="dt" sz="half" idx="14"/>
          </p:nvPr>
        </p:nvSpPr>
        <p:spPr/>
        <p:txBody>
          <a:bodyPr/>
          <a:lstStyle/>
          <a:p>
            <a:fld id="{C4E6EFC2-C3A7-4A7B-A081-2BDAB5BC5B8C}" type="datetime1">
              <a:rPr lang="fi-FI" smtClean="0"/>
              <a:t>13.12.2022</a:t>
            </a:fld>
            <a:endParaRPr lang="x-none"/>
          </a:p>
        </p:txBody>
      </p:sp>
      <p:sp>
        <p:nvSpPr>
          <p:cNvPr id="7" name="Slide Number Placeholder 6">
            <a:extLst>
              <a:ext uri="{FF2B5EF4-FFF2-40B4-BE49-F238E27FC236}">
                <a16:creationId xmlns:a16="http://schemas.microsoft.com/office/drawing/2014/main" id="{84897F54-5993-7B41-836B-EA72CB5698B8}"/>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1638274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lehti 2 - suuri kuva">
    <p:bg>
      <p:bgPr>
        <a:solidFill>
          <a:schemeClr val="bg1"/>
        </a:solidFill>
        <a:effectLst/>
      </p:bgPr>
    </p:bg>
    <p:spTree>
      <p:nvGrpSpPr>
        <p:cNvPr id="1" name=""/>
        <p:cNvGrpSpPr/>
        <p:nvPr/>
      </p:nvGrpSpPr>
      <p:grpSpPr>
        <a:xfrm>
          <a:off x="0" y="0"/>
          <a:ext cx="0" cy="0"/>
          <a:chOff x="0" y="0"/>
          <a:chExt cx="0" cy="0"/>
        </a:xfrm>
      </p:grpSpPr>
      <p:pic>
        <p:nvPicPr>
          <p:cNvPr id="18" name="Picture 17" descr="THL:n asiantuntijoita seminaarissa">
            <a:extLst>
              <a:ext uri="{FF2B5EF4-FFF2-40B4-BE49-F238E27FC236}">
                <a16:creationId xmlns:a16="http://schemas.microsoft.com/office/drawing/2014/main" id="{A722D589-CF0B-4D46-903B-A1F7C158A1A8}"/>
              </a:ext>
            </a:extLst>
          </p:cNvPr>
          <p:cNvPicPr preferRelativeResize="0">
            <a:picLocks/>
          </p:cNvPicPr>
          <p:nvPr userDrawn="1"/>
        </p:nvPicPr>
        <p:blipFill rotWithShape="1">
          <a:blip r:embed="rId2"/>
          <a:srcRect l="619" t="4712" r="498" b="4712"/>
          <a:stretch/>
        </p:blipFill>
        <p:spPr>
          <a:xfrm>
            <a:off x="0" y="0"/>
            <a:ext cx="121932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pic>
        <p:nvPicPr>
          <p:cNvPr id="19" name="Picture 18" descr="Sote-uudistus&#10;Tulevaisuuden sosiaali- ja terveyskeskus">
            <a:extLst>
              <a:ext uri="{FF2B5EF4-FFF2-40B4-BE49-F238E27FC236}">
                <a16:creationId xmlns:a16="http://schemas.microsoft.com/office/drawing/2014/main" id="{949BD1E8-490F-6943-9542-7616C51F54F0}"/>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1604275" y="6462704"/>
            <a:ext cx="2025336" cy="395296"/>
          </a:xfrm>
          <a:prstGeom prst="rect">
            <a:avLst/>
          </a:prstGeom>
        </p:spPr>
      </p:pic>
      <p:pic>
        <p:nvPicPr>
          <p:cNvPr id="28" name="Picture 27" descr="Terveyden ja hyvinvoinnin laitos (THL)">
            <a:extLst>
              <a:ext uri="{FF2B5EF4-FFF2-40B4-BE49-F238E27FC236}">
                <a16:creationId xmlns:a16="http://schemas.microsoft.com/office/drawing/2014/main" id="{EDA16AF2-F62A-4247-8FC6-8392866CBE12}"/>
              </a:ext>
              <a:ext uri="{C183D7F6-B498-43B3-948B-1728B52AA6E4}">
                <adec:decorative xmlns:adec="http://schemas.microsoft.com/office/drawing/2017/decorative" val="0"/>
              </a:ext>
            </a:extLst>
          </p:cNvPr>
          <p:cNvPicPr>
            <a:picLocks noChangeAspect="1"/>
          </p:cNvPicPr>
          <p:nvPr userDrawn="1"/>
        </p:nvPicPr>
        <p:blipFill>
          <a:blip r:embed="rId5"/>
          <a:srcRect/>
          <a:stretch/>
        </p:blipFill>
        <p:spPr>
          <a:xfrm>
            <a:off x="623520" y="6432466"/>
            <a:ext cx="880159" cy="426744"/>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fi-FI"/>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5DBBC852-4C42-4907-82E7-4807984A917A}"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spTree>
    <p:extLst>
      <p:ext uri="{BB962C8B-B14F-4D97-AF65-F5344CB8AC3E}">
        <p14:creationId xmlns:p14="http://schemas.microsoft.com/office/powerpoint/2010/main" val="202575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lehti 3 - suuri kuva">
    <p:bg>
      <p:bgPr>
        <a:solidFill>
          <a:schemeClr val="bg1"/>
        </a:solidFill>
        <a:effectLst/>
      </p:bgPr>
    </p:bg>
    <p:spTree>
      <p:nvGrpSpPr>
        <p:cNvPr id="1" name=""/>
        <p:cNvGrpSpPr/>
        <p:nvPr/>
      </p:nvGrpSpPr>
      <p:grpSpPr>
        <a:xfrm>
          <a:off x="0" y="0"/>
          <a:ext cx="0" cy="0"/>
          <a:chOff x="0" y="0"/>
          <a:chExt cx="0" cy="0"/>
        </a:xfrm>
      </p:grpSpPr>
      <p:pic>
        <p:nvPicPr>
          <p:cNvPr id="19" name="Picture 18" descr="THL:n asiantuntijoita suunnitelemassa">
            <a:extLst>
              <a:ext uri="{FF2B5EF4-FFF2-40B4-BE49-F238E27FC236}">
                <a16:creationId xmlns:a16="http://schemas.microsoft.com/office/drawing/2014/main" id="{FC013B1F-2BB8-E347-A357-583643C46DB7}"/>
              </a:ext>
            </a:extLst>
          </p:cNvPr>
          <p:cNvPicPr>
            <a:picLocks noChangeAspect="1"/>
          </p:cNvPicPr>
          <p:nvPr userDrawn="1"/>
        </p:nvPicPr>
        <p:blipFill rotWithShape="1">
          <a:blip r:embed="rId2"/>
          <a:srcRect l="3587" t="10740" r="3431" b="3940"/>
          <a:stretch/>
        </p:blipFill>
        <p:spPr>
          <a:xfrm>
            <a:off x="1" y="0"/>
            <a:ext cx="12212418"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pic>
        <p:nvPicPr>
          <p:cNvPr id="23" name="Picture 22" descr="Sote-uudistus&#10;Tulevaisuuden sosiaali- ja terveyskeskus">
            <a:extLst>
              <a:ext uri="{FF2B5EF4-FFF2-40B4-BE49-F238E27FC236}">
                <a16:creationId xmlns:a16="http://schemas.microsoft.com/office/drawing/2014/main" id="{200916A0-F397-A245-8F0E-2ED279CB1C94}"/>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1604275" y="6462704"/>
            <a:ext cx="2025336" cy="395296"/>
          </a:xfrm>
          <a:prstGeom prst="rect">
            <a:avLst/>
          </a:prstGeom>
        </p:spPr>
      </p:pic>
      <p:pic>
        <p:nvPicPr>
          <p:cNvPr id="29" name="Picture 28" descr="Terveyden ja hyvinvoinnin laitos (THL)">
            <a:extLst>
              <a:ext uri="{FF2B5EF4-FFF2-40B4-BE49-F238E27FC236}">
                <a16:creationId xmlns:a16="http://schemas.microsoft.com/office/drawing/2014/main" id="{944B05C0-E613-164D-BD80-BE1CA4F63517}"/>
              </a:ext>
              <a:ext uri="{C183D7F6-B498-43B3-948B-1728B52AA6E4}">
                <adec:decorative xmlns:adec="http://schemas.microsoft.com/office/drawing/2017/decorative" val="0"/>
              </a:ext>
            </a:extLst>
          </p:cNvPr>
          <p:cNvPicPr>
            <a:picLocks noChangeAspect="1"/>
          </p:cNvPicPr>
          <p:nvPr userDrawn="1"/>
        </p:nvPicPr>
        <p:blipFill>
          <a:blip r:embed="rId5"/>
          <a:srcRect/>
          <a:stretch/>
        </p:blipFill>
        <p:spPr>
          <a:xfrm>
            <a:off x="623520" y="6432466"/>
            <a:ext cx="880159" cy="426744"/>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r>
              <a:rPr lang="fi-FI"/>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FC489520-90AA-4BFE-9286-443BD428B78D}"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spTree>
    <p:extLst>
      <p:ext uri="{BB962C8B-B14F-4D97-AF65-F5344CB8AC3E}">
        <p14:creationId xmlns:p14="http://schemas.microsoft.com/office/powerpoint/2010/main" val="3756654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lehti 4 - suuri kuva">
    <p:bg>
      <p:bgPr>
        <a:solidFill>
          <a:schemeClr val="bg1"/>
        </a:solidFill>
        <a:effectLst/>
      </p:bgPr>
    </p:bg>
    <p:spTree>
      <p:nvGrpSpPr>
        <p:cNvPr id="1" name=""/>
        <p:cNvGrpSpPr/>
        <p:nvPr/>
      </p:nvGrpSpPr>
      <p:grpSpPr>
        <a:xfrm>
          <a:off x="0" y="0"/>
          <a:ext cx="0" cy="0"/>
          <a:chOff x="0" y="0"/>
          <a:chExt cx="0" cy="0"/>
        </a:xfrm>
      </p:grpSpPr>
      <p:pic>
        <p:nvPicPr>
          <p:cNvPr id="29" name="Picture 28" descr="Nuori nainen selaa THL:n instagram-viestejä">
            <a:extLst>
              <a:ext uri="{FF2B5EF4-FFF2-40B4-BE49-F238E27FC236}">
                <a16:creationId xmlns:a16="http://schemas.microsoft.com/office/drawing/2014/main" id="{CF169E9E-CD3F-ED4E-92EC-A34D39B8C46F}"/>
              </a:ext>
            </a:extLst>
          </p:cNvPr>
          <p:cNvPicPr preferRelativeResize="0">
            <a:picLocks/>
          </p:cNvPicPr>
          <p:nvPr userDrawn="1"/>
        </p:nvPicPr>
        <p:blipFill rotWithShape="1">
          <a:blip r:embed="rId2"/>
          <a:srcRect l="1" t="10119" r="1" b="3517"/>
          <a:stretch/>
        </p:blipFill>
        <p:spPr>
          <a:xfrm>
            <a:off x="0" y="0"/>
            <a:ext cx="121920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bg1"/>
                </a:solidFill>
              </a:defRPr>
            </a:lvl1pPr>
          </a:lstStyle>
          <a:p>
            <a:r>
              <a:rPr lang="fi-FI"/>
              <a:t>Kirjoita väliotsikko tähän (</a:t>
            </a:r>
            <a:r>
              <a:rPr lang="fi-FI" err="1"/>
              <a:t>max</a:t>
            </a:r>
            <a:r>
              <a:rPr lang="fi-FI"/>
              <a:t>. 50 merkkiä)</a:t>
            </a:r>
            <a:endParaRPr lang="en-GB"/>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pic>
        <p:nvPicPr>
          <p:cNvPr id="20" name="Picture 19" descr="Sote-uudistus&#10;Tulevaisuuden sosiaali- ja terveyskeskus">
            <a:extLst>
              <a:ext uri="{FF2B5EF4-FFF2-40B4-BE49-F238E27FC236}">
                <a16:creationId xmlns:a16="http://schemas.microsoft.com/office/drawing/2014/main" id="{B1AEF78D-3719-8247-8B79-FF212A6D7748}"/>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1604275" y="6462704"/>
            <a:ext cx="2025336" cy="395295"/>
          </a:xfrm>
          <a:prstGeom prst="rect">
            <a:avLst/>
          </a:prstGeom>
        </p:spPr>
      </p:pic>
      <p:pic>
        <p:nvPicPr>
          <p:cNvPr id="21" name="Picture 20" descr="Terveyden ja hyvinvoinnin laitos (THL)">
            <a:extLst>
              <a:ext uri="{FF2B5EF4-FFF2-40B4-BE49-F238E27FC236}">
                <a16:creationId xmlns:a16="http://schemas.microsoft.com/office/drawing/2014/main" id="{FAE42872-9C42-0541-9DEA-3ABEC208C8AE}"/>
              </a:ext>
              <a:ext uri="{C183D7F6-B498-43B3-948B-1728B52AA6E4}">
                <adec:decorative xmlns:adec="http://schemas.microsoft.com/office/drawing/2017/decorative" val="0"/>
              </a:ext>
            </a:extLst>
          </p:cNvPr>
          <p:cNvPicPr>
            <a:picLocks noChangeAspect="1"/>
          </p:cNvPicPr>
          <p:nvPr userDrawn="1"/>
        </p:nvPicPr>
        <p:blipFill>
          <a:blip r:embed="rId5"/>
          <a:srcRect/>
          <a:stretch/>
        </p:blipFill>
        <p:spPr>
          <a:xfrm>
            <a:off x="623520" y="6432466"/>
            <a:ext cx="880159" cy="426743"/>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fi-FI"/>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78D22040-607C-4629-A148-91E7A2C03398}"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spTree>
    <p:extLst>
      <p:ext uri="{BB962C8B-B14F-4D97-AF65-F5344CB8AC3E}">
        <p14:creationId xmlns:p14="http://schemas.microsoft.com/office/powerpoint/2010/main" val="2186732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ääotsikko Sote">
    <p:spTree>
      <p:nvGrpSpPr>
        <p:cNvPr id="1" name=""/>
        <p:cNvGrpSpPr/>
        <p:nvPr/>
      </p:nvGrpSpPr>
      <p:grpSpPr>
        <a:xfrm>
          <a:off x="0" y="0"/>
          <a:ext cx="0" cy="0"/>
          <a:chOff x="0" y="0"/>
          <a:chExt cx="0" cy="0"/>
        </a:xfrm>
      </p:grpSpPr>
      <p:sp>
        <p:nvSpPr>
          <p:cNvPr id="7" name="Otsikko 1"/>
          <p:cNvSpPr>
            <a:spLocks noGrp="1"/>
          </p:cNvSpPr>
          <p:nvPr>
            <p:ph type="ctrTitle"/>
          </p:nvPr>
        </p:nvSpPr>
        <p:spPr>
          <a:xfrm>
            <a:off x="911424" y="2468894"/>
            <a:ext cx="7776864" cy="2794037"/>
          </a:xfrm>
        </p:spPr>
        <p:txBody>
          <a:bodyPr anchor="b" anchorCtr="0">
            <a:noAutofit/>
          </a:bodyPr>
          <a:lstStyle>
            <a:lvl1pPr algn="l">
              <a:defRPr sz="5300">
                <a:solidFill>
                  <a:srgbClr val="FFFFFF"/>
                </a:solidFill>
              </a:defRPr>
            </a:lvl1pPr>
          </a:lstStyle>
          <a:p>
            <a:r>
              <a:rPr lang="en-US"/>
              <a:t>Click to edit Master title style</a:t>
            </a:r>
            <a:endParaRPr lang="fi-FI"/>
          </a:p>
        </p:txBody>
      </p:sp>
      <p:sp>
        <p:nvSpPr>
          <p:cNvPr id="8" name="Alaotsikko 2"/>
          <p:cNvSpPr>
            <a:spLocks noGrp="1"/>
          </p:cNvSpPr>
          <p:nvPr>
            <p:ph type="subTitle" idx="1"/>
          </p:nvPr>
        </p:nvSpPr>
        <p:spPr>
          <a:xfrm>
            <a:off x="911424" y="5419437"/>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fi-FI"/>
          </a:p>
        </p:txBody>
      </p:sp>
      <p:pic>
        <p:nvPicPr>
          <p:cNvPr id="3" name="Picture 2">
            <a:extLst>
              <a:ext uri="{FF2B5EF4-FFF2-40B4-BE49-F238E27FC236}">
                <a16:creationId xmlns:a16="http://schemas.microsoft.com/office/drawing/2014/main" id="{DE92C5AF-A585-B247-8A1C-ABA6794D7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 y="0"/>
            <a:ext cx="12240683" cy="6885384"/>
          </a:xfrm>
          <a:prstGeom prst="rect">
            <a:avLst/>
          </a:prstGeom>
        </p:spPr>
      </p:pic>
      <p:pic>
        <p:nvPicPr>
          <p:cNvPr id="2" name="Kuva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3537" y="5541270"/>
            <a:ext cx="2543127" cy="931857"/>
          </a:xfrm>
          <a:prstGeom prst="rect">
            <a:avLst/>
          </a:prstGeom>
        </p:spPr>
      </p:pic>
      <p:grpSp>
        <p:nvGrpSpPr>
          <p:cNvPr id="18" name="Group 17">
            <a:extLst>
              <a:ext uri="{FF2B5EF4-FFF2-40B4-BE49-F238E27FC236}">
                <a16:creationId xmlns:a16="http://schemas.microsoft.com/office/drawing/2014/main" id="{7E0E12FC-D761-4D04-90EC-7F07BD7889FD}"/>
              </a:ext>
              <a:ext uri="{C183D7F6-B498-43B3-948B-1728B52AA6E4}">
                <adec:decorative xmlns:adec="http://schemas.microsoft.com/office/drawing/2017/decorative" val="1"/>
              </a:ext>
            </a:extLst>
          </p:cNvPr>
          <p:cNvGrpSpPr/>
          <p:nvPr userDrawn="1"/>
        </p:nvGrpSpPr>
        <p:grpSpPr>
          <a:xfrm>
            <a:off x="735917" y="6091881"/>
            <a:ext cx="919615" cy="328388"/>
            <a:chOff x="2633663" y="2192338"/>
            <a:chExt cx="6926262" cy="2473325"/>
          </a:xfrm>
        </p:grpSpPr>
        <p:sp>
          <p:nvSpPr>
            <p:cNvPr id="19" name="Freeform 5">
              <a:extLst>
                <a:ext uri="{FF2B5EF4-FFF2-40B4-BE49-F238E27FC236}">
                  <a16:creationId xmlns:a16="http://schemas.microsoft.com/office/drawing/2014/main" id="{60C26619-2D90-4997-9BA6-2BFC19057EAA}"/>
                </a:ext>
              </a:extLst>
            </p:cNvPr>
            <p:cNvSpPr>
              <a:spLocks/>
            </p:cNvSpPr>
            <p:nvPr userDrawn="1"/>
          </p:nvSpPr>
          <p:spPr bwMode="gray">
            <a:xfrm>
              <a:off x="5743575" y="2598738"/>
              <a:ext cx="985838" cy="1857375"/>
            </a:xfrm>
            <a:custGeom>
              <a:avLst/>
              <a:gdLst>
                <a:gd name="T0" fmla="*/ 1818 w 2733"/>
                <a:gd name="T1" fmla="*/ 2142 h 5151"/>
                <a:gd name="T2" fmla="*/ 2733 w 2733"/>
                <a:gd name="T3" fmla="*/ 2142 h 5151"/>
                <a:gd name="T4" fmla="*/ 2733 w 2733"/>
                <a:gd name="T5" fmla="*/ 1087 h 5151"/>
                <a:gd name="T6" fmla="*/ 1816 w 2733"/>
                <a:gd name="T7" fmla="*/ 1087 h 5151"/>
                <a:gd name="T8" fmla="*/ 1816 w 2733"/>
                <a:gd name="T9" fmla="*/ 520 h 5151"/>
                <a:gd name="T10" fmla="*/ 1296 w 2733"/>
                <a:gd name="T11" fmla="*/ 0 h 5151"/>
                <a:gd name="T12" fmla="*/ 523 w 2733"/>
                <a:gd name="T13" fmla="*/ 0 h 5151"/>
                <a:gd name="T14" fmla="*/ 523 w 2733"/>
                <a:gd name="T15" fmla="*/ 1087 h 5151"/>
                <a:gd name="T16" fmla="*/ 0 w 2733"/>
                <a:gd name="T17" fmla="*/ 1087 h 5151"/>
                <a:gd name="T18" fmla="*/ 0 w 2733"/>
                <a:gd name="T19" fmla="*/ 2142 h 5151"/>
                <a:gd name="T20" fmla="*/ 523 w 2733"/>
                <a:gd name="T21" fmla="*/ 2142 h 5151"/>
                <a:gd name="T22" fmla="*/ 523 w 2733"/>
                <a:gd name="T23" fmla="*/ 3627 h 5151"/>
                <a:gd name="T24" fmla="*/ 2359 w 2733"/>
                <a:gd name="T25" fmla="*/ 5151 h 5151"/>
                <a:gd name="T26" fmla="*/ 2733 w 2733"/>
                <a:gd name="T27" fmla="*/ 5128 h 5151"/>
                <a:gd name="T28" fmla="*/ 2733 w 2733"/>
                <a:gd name="T29" fmla="*/ 3955 h 5151"/>
                <a:gd name="T30" fmla="*/ 2550 w 2733"/>
                <a:gd name="T31" fmla="*/ 3963 h 5151"/>
                <a:gd name="T32" fmla="*/ 1818 w 2733"/>
                <a:gd name="T33" fmla="*/ 3447 h 5151"/>
                <a:gd name="T34" fmla="*/ 1818 w 2733"/>
                <a:gd name="T35" fmla="*/ 2142 h 5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3" h="5151">
                  <a:moveTo>
                    <a:pt x="1818" y="2142"/>
                  </a:moveTo>
                  <a:lnTo>
                    <a:pt x="2733" y="2142"/>
                  </a:lnTo>
                  <a:lnTo>
                    <a:pt x="2733" y="1087"/>
                  </a:lnTo>
                  <a:lnTo>
                    <a:pt x="1816" y="1087"/>
                  </a:lnTo>
                  <a:lnTo>
                    <a:pt x="1816" y="520"/>
                  </a:lnTo>
                  <a:cubicBezTo>
                    <a:pt x="1816" y="520"/>
                    <a:pt x="1816" y="0"/>
                    <a:pt x="1296" y="0"/>
                  </a:cubicBezTo>
                  <a:lnTo>
                    <a:pt x="523" y="0"/>
                  </a:lnTo>
                  <a:lnTo>
                    <a:pt x="523" y="1087"/>
                  </a:lnTo>
                  <a:lnTo>
                    <a:pt x="0" y="1087"/>
                  </a:lnTo>
                  <a:lnTo>
                    <a:pt x="0" y="2142"/>
                  </a:lnTo>
                  <a:lnTo>
                    <a:pt x="523" y="2142"/>
                  </a:lnTo>
                  <a:lnTo>
                    <a:pt x="523" y="3627"/>
                  </a:lnTo>
                  <a:cubicBezTo>
                    <a:pt x="523" y="4980"/>
                    <a:pt x="1706" y="5151"/>
                    <a:pt x="2359" y="5151"/>
                  </a:cubicBezTo>
                  <a:cubicBezTo>
                    <a:pt x="2582" y="5151"/>
                    <a:pt x="2733" y="5128"/>
                    <a:pt x="2733" y="5128"/>
                  </a:cubicBezTo>
                  <a:lnTo>
                    <a:pt x="2733" y="3955"/>
                  </a:lnTo>
                  <a:cubicBezTo>
                    <a:pt x="2733" y="3955"/>
                    <a:pt x="2661" y="3963"/>
                    <a:pt x="2550" y="3963"/>
                  </a:cubicBezTo>
                  <a:cubicBezTo>
                    <a:pt x="2287" y="3963"/>
                    <a:pt x="1818" y="3901"/>
                    <a:pt x="1818" y="3447"/>
                  </a:cubicBezTo>
                  <a:lnTo>
                    <a:pt x="1818" y="214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0" name="Freeform 6">
              <a:extLst>
                <a:ext uri="{FF2B5EF4-FFF2-40B4-BE49-F238E27FC236}">
                  <a16:creationId xmlns:a16="http://schemas.microsoft.com/office/drawing/2014/main" id="{C4750652-CB08-4C8E-BD7D-4647FE851D2D}"/>
                </a:ext>
              </a:extLst>
            </p:cNvPr>
            <p:cNvSpPr>
              <a:spLocks/>
            </p:cNvSpPr>
            <p:nvPr userDrawn="1"/>
          </p:nvSpPr>
          <p:spPr bwMode="gray">
            <a:xfrm>
              <a:off x="7046913" y="2425700"/>
              <a:ext cx="1587500" cy="2016125"/>
            </a:xfrm>
            <a:custGeom>
              <a:avLst/>
              <a:gdLst>
                <a:gd name="T0" fmla="*/ 3299 w 4405"/>
                <a:gd name="T1" fmla="*/ 5589 h 5589"/>
                <a:gd name="T2" fmla="*/ 4405 w 4405"/>
                <a:gd name="T3" fmla="*/ 5589 h 5589"/>
                <a:gd name="T4" fmla="*/ 4405 w 4405"/>
                <a:gd name="T5" fmla="*/ 4456 h 5589"/>
                <a:gd name="T6" fmla="*/ 4405 w 4405"/>
                <a:gd name="T7" fmla="*/ 4456 h 5589"/>
                <a:gd name="T8" fmla="*/ 4201 w 4405"/>
                <a:gd name="T9" fmla="*/ 4456 h 5589"/>
                <a:gd name="T10" fmla="*/ 3928 w 4405"/>
                <a:gd name="T11" fmla="*/ 4183 h 5589"/>
                <a:gd name="T12" fmla="*/ 3928 w 4405"/>
                <a:gd name="T13" fmla="*/ 2976 h 5589"/>
                <a:gd name="T14" fmla="*/ 2539 w 4405"/>
                <a:gd name="T15" fmla="*/ 1470 h 5589"/>
                <a:gd name="T16" fmla="*/ 1293 w 4405"/>
                <a:gd name="T17" fmla="*/ 2106 h 5589"/>
                <a:gd name="T18" fmla="*/ 1294 w 4405"/>
                <a:gd name="T19" fmla="*/ 520 h 5589"/>
                <a:gd name="T20" fmla="*/ 773 w 4405"/>
                <a:gd name="T21" fmla="*/ 0 h 5589"/>
                <a:gd name="T22" fmla="*/ 0 w 4405"/>
                <a:gd name="T23" fmla="*/ 0 h 5589"/>
                <a:gd name="T24" fmla="*/ 0 w 4405"/>
                <a:gd name="T25" fmla="*/ 3305 h 5589"/>
                <a:gd name="T26" fmla="*/ 0 w 4405"/>
                <a:gd name="T27" fmla="*/ 5589 h 5589"/>
                <a:gd name="T28" fmla="*/ 1290 w 4405"/>
                <a:gd name="T29" fmla="*/ 5589 h 5589"/>
                <a:gd name="T30" fmla="*/ 1290 w 4405"/>
                <a:gd name="T31" fmla="*/ 3807 h 5589"/>
                <a:gd name="T32" fmla="*/ 1362 w 4405"/>
                <a:gd name="T33" fmla="*/ 3291 h 5589"/>
                <a:gd name="T34" fmla="*/ 2181 w 4405"/>
                <a:gd name="T35" fmla="*/ 2697 h 5589"/>
                <a:gd name="T36" fmla="*/ 2635 w 4405"/>
                <a:gd name="T37" fmla="*/ 3229 h 5589"/>
                <a:gd name="T38" fmla="*/ 2635 w 4405"/>
                <a:gd name="T39" fmla="*/ 4937 h 5589"/>
                <a:gd name="T40" fmla="*/ 3299 w 4405"/>
                <a:gd name="T41" fmla="*/ 5589 h 5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5" h="5589">
                  <a:moveTo>
                    <a:pt x="3299" y="5589"/>
                  </a:moveTo>
                  <a:lnTo>
                    <a:pt x="4405" y="5589"/>
                  </a:lnTo>
                  <a:lnTo>
                    <a:pt x="4405" y="4456"/>
                  </a:lnTo>
                  <a:lnTo>
                    <a:pt x="4405" y="4456"/>
                  </a:lnTo>
                  <a:lnTo>
                    <a:pt x="4201" y="4456"/>
                  </a:lnTo>
                  <a:cubicBezTo>
                    <a:pt x="3928" y="4456"/>
                    <a:pt x="3928" y="4183"/>
                    <a:pt x="3928" y="4183"/>
                  </a:cubicBezTo>
                  <a:lnTo>
                    <a:pt x="3928" y="2976"/>
                  </a:lnTo>
                  <a:cubicBezTo>
                    <a:pt x="3927" y="1845"/>
                    <a:pt x="3366" y="1470"/>
                    <a:pt x="2539" y="1470"/>
                  </a:cubicBezTo>
                  <a:cubicBezTo>
                    <a:pt x="2001" y="1470"/>
                    <a:pt x="1525" y="1710"/>
                    <a:pt x="1293" y="2106"/>
                  </a:cubicBezTo>
                  <a:lnTo>
                    <a:pt x="1294" y="520"/>
                  </a:lnTo>
                  <a:cubicBezTo>
                    <a:pt x="1294" y="520"/>
                    <a:pt x="1294" y="0"/>
                    <a:pt x="773" y="0"/>
                  </a:cubicBezTo>
                  <a:lnTo>
                    <a:pt x="0" y="0"/>
                  </a:lnTo>
                  <a:lnTo>
                    <a:pt x="0" y="3305"/>
                  </a:lnTo>
                  <a:lnTo>
                    <a:pt x="0" y="5589"/>
                  </a:lnTo>
                  <a:lnTo>
                    <a:pt x="1290" y="5589"/>
                  </a:lnTo>
                  <a:lnTo>
                    <a:pt x="1290" y="3807"/>
                  </a:lnTo>
                  <a:cubicBezTo>
                    <a:pt x="1290" y="3619"/>
                    <a:pt x="1306" y="3448"/>
                    <a:pt x="1362" y="3291"/>
                  </a:cubicBezTo>
                  <a:cubicBezTo>
                    <a:pt x="1481" y="2940"/>
                    <a:pt x="1760" y="2697"/>
                    <a:pt x="2181" y="2697"/>
                  </a:cubicBezTo>
                  <a:cubicBezTo>
                    <a:pt x="2484" y="2697"/>
                    <a:pt x="2635" y="2854"/>
                    <a:pt x="2635" y="3229"/>
                  </a:cubicBezTo>
                  <a:lnTo>
                    <a:pt x="2635" y="4937"/>
                  </a:lnTo>
                  <a:cubicBezTo>
                    <a:pt x="2635" y="5336"/>
                    <a:pt x="2893" y="5589"/>
                    <a:pt x="3299" y="5589"/>
                  </a:cubicBez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1" name="Freeform 7">
              <a:extLst>
                <a:ext uri="{FF2B5EF4-FFF2-40B4-BE49-F238E27FC236}">
                  <a16:creationId xmlns:a16="http://schemas.microsoft.com/office/drawing/2014/main" id="{74D74125-DE27-406A-9899-F63B0FB60E26}"/>
                </a:ext>
              </a:extLst>
            </p:cNvPr>
            <p:cNvSpPr>
              <a:spLocks/>
            </p:cNvSpPr>
            <p:nvPr userDrawn="1"/>
          </p:nvSpPr>
          <p:spPr bwMode="gray">
            <a:xfrm>
              <a:off x="8921750" y="2598738"/>
              <a:ext cx="638175" cy="1843088"/>
            </a:xfrm>
            <a:custGeom>
              <a:avLst/>
              <a:gdLst>
                <a:gd name="T0" fmla="*/ 1771 w 1771"/>
                <a:gd name="T1" fmla="*/ 5112 h 5112"/>
                <a:gd name="T2" fmla="*/ 1771 w 1771"/>
                <a:gd name="T3" fmla="*/ 3979 h 5112"/>
                <a:gd name="T4" fmla="*/ 1566 w 1771"/>
                <a:gd name="T5" fmla="*/ 3979 h 5112"/>
                <a:gd name="T6" fmla="*/ 1293 w 1771"/>
                <a:gd name="T7" fmla="*/ 3706 h 5112"/>
                <a:gd name="T8" fmla="*/ 1293 w 1771"/>
                <a:gd name="T9" fmla="*/ 520 h 5112"/>
                <a:gd name="T10" fmla="*/ 773 w 1771"/>
                <a:gd name="T11" fmla="*/ 0 h 5112"/>
                <a:gd name="T12" fmla="*/ 0 w 1771"/>
                <a:gd name="T13" fmla="*/ 0 h 5112"/>
                <a:gd name="T14" fmla="*/ 0 w 1771"/>
                <a:gd name="T15" fmla="*/ 4460 h 5112"/>
                <a:gd name="T16" fmla="*/ 664 w 1771"/>
                <a:gd name="T17" fmla="*/ 5112 h 5112"/>
                <a:gd name="T18" fmla="*/ 1771 w 1771"/>
                <a:gd name="T19" fmla="*/ 5112 h 5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1" h="5112">
                  <a:moveTo>
                    <a:pt x="1771" y="5112"/>
                  </a:moveTo>
                  <a:lnTo>
                    <a:pt x="1771" y="3979"/>
                  </a:lnTo>
                  <a:lnTo>
                    <a:pt x="1566" y="3979"/>
                  </a:lnTo>
                  <a:cubicBezTo>
                    <a:pt x="1293" y="3979"/>
                    <a:pt x="1293" y="3706"/>
                    <a:pt x="1293" y="3706"/>
                  </a:cubicBezTo>
                  <a:lnTo>
                    <a:pt x="1293" y="520"/>
                  </a:lnTo>
                  <a:cubicBezTo>
                    <a:pt x="1293" y="520"/>
                    <a:pt x="1293" y="0"/>
                    <a:pt x="773" y="0"/>
                  </a:cubicBezTo>
                  <a:lnTo>
                    <a:pt x="0" y="0"/>
                  </a:lnTo>
                  <a:lnTo>
                    <a:pt x="0" y="4460"/>
                  </a:lnTo>
                  <a:cubicBezTo>
                    <a:pt x="0" y="4859"/>
                    <a:pt x="259" y="5112"/>
                    <a:pt x="664" y="5112"/>
                  </a:cubicBezTo>
                  <a:lnTo>
                    <a:pt x="1771" y="511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2" name="Oval 8">
              <a:extLst>
                <a:ext uri="{FF2B5EF4-FFF2-40B4-BE49-F238E27FC236}">
                  <a16:creationId xmlns:a16="http://schemas.microsoft.com/office/drawing/2014/main" id="{B3131A15-2CE2-49AA-BA13-896652A28265}"/>
                </a:ext>
              </a:extLst>
            </p:cNvPr>
            <p:cNvSpPr>
              <a:spLocks noChangeArrowheads="1"/>
            </p:cNvSpPr>
            <p:nvPr userDrawn="1"/>
          </p:nvSpPr>
          <p:spPr bwMode="gray">
            <a:xfrm>
              <a:off x="2633663" y="2192338"/>
              <a:ext cx="2471738" cy="2473325"/>
            </a:xfrm>
            <a:prstGeom prst="ellipse">
              <a:avLst/>
            </a:prstGeom>
            <a:solidFill>
              <a:srgbClr val="78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3" name="Freeform 9">
              <a:extLst>
                <a:ext uri="{FF2B5EF4-FFF2-40B4-BE49-F238E27FC236}">
                  <a16:creationId xmlns:a16="http://schemas.microsoft.com/office/drawing/2014/main" id="{02042A85-9C58-4C9F-BC74-146EC4DBF495}"/>
                </a:ext>
              </a:extLst>
            </p:cNvPr>
            <p:cNvSpPr>
              <a:spLocks/>
            </p:cNvSpPr>
            <p:nvPr userDrawn="1"/>
          </p:nvSpPr>
          <p:spPr bwMode="gray">
            <a:xfrm>
              <a:off x="3971925" y="2928938"/>
              <a:ext cx="849313" cy="601663"/>
            </a:xfrm>
            <a:custGeom>
              <a:avLst/>
              <a:gdLst>
                <a:gd name="T0" fmla="*/ 0 w 2357"/>
                <a:gd name="T1" fmla="*/ 1295 h 1670"/>
                <a:gd name="T2" fmla="*/ 1113 w 2357"/>
                <a:gd name="T3" fmla="*/ 198 h 1670"/>
                <a:gd name="T4" fmla="*/ 2357 w 2357"/>
                <a:gd name="T5" fmla="*/ 530 h 1670"/>
                <a:gd name="T6" fmla="*/ 1545 w 2357"/>
                <a:gd name="T7" fmla="*/ 1529 h 1670"/>
                <a:gd name="T8" fmla="*/ 0 w 2357"/>
                <a:gd name="T9" fmla="*/ 1295 h 1670"/>
              </a:gdLst>
              <a:ahLst/>
              <a:cxnLst>
                <a:cxn ang="0">
                  <a:pos x="T0" y="T1"/>
                </a:cxn>
                <a:cxn ang="0">
                  <a:pos x="T2" y="T3"/>
                </a:cxn>
                <a:cxn ang="0">
                  <a:pos x="T4" y="T5"/>
                </a:cxn>
                <a:cxn ang="0">
                  <a:pos x="T6" y="T7"/>
                </a:cxn>
                <a:cxn ang="0">
                  <a:pos x="T8" y="T9"/>
                </a:cxn>
              </a:cxnLst>
              <a:rect l="0" t="0" r="r" b="b"/>
              <a:pathLst>
                <a:path w="2357" h="1670">
                  <a:moveTo>
                    <a:pt x="0" y="1295"/>
                  </a:moveTo>
                  <a:cubicBezTo>
                    <a:pt x="317" y="719"/>
                    <a:pt x="689" y="336"/>
                    <a:pt x="1113" y="198"/>
                  </a:cubicBezTo>
                  <a:cubicBezTo>
                    <a:pt x="1721" y="0"/>
                    <a:pt x="2073" y="377"/>
                    <a:pt x="2357" y="530"/>
                  </a:cubicBezTo>
                  <a:cubicBezTo>
                    <a:pt x="2217" y="820"/>
                    <a:pt x="2151" y="1331"/>
                    <a:pt x="1545" y="1529"/>
                  </a:cubicBezTo>
                  <a:cubicBezTo>
                    <a:pt x="1111" y="1670"/>
                    <a:pt x="595" y="1573"/>
                    <a:pt x="0" y="1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4" name="Freeform 10">
              <a:extLst>
                <a:ext uri="{FF2B5EF4-FFF2-40B4-BE49-F238E27FC236}">
                  <a16:creationId xmlns:a16="http://schemas.microsoft.com/office/drawing/2014/main" id="{A7D3EF6E-B533-4CAB-93A3-C4B9E0AC1663}"/>
                </a:ext>
              </a:extLst>
            </p:cNvPr>
            <p:cNvSpPr>
              <a:spLocks/>
            </p:cNvSpPr>
            <p:nvPr userDrawn="1"/>
          </p:nvSpPr>
          <p:spPr bwMode="gray">
            <a:xfrm>
              <a:off x="3617913" y="2427288"/>
              <a:ext cx="503238" cy="893763"/>
            </a:xfrm>
            <a:custGeom>
              <a:avLst/>
              <a:gdLst>
                <a:gd name="T0" fmla="*/ 0 w 1399"/>
                <a:gd name="T1" fmla="*/ 1081 h 2477"/>
                <a:gd name="T2" fmla="*/ 700 w 1399"/>
                <a:gd name="T3" fmla="*/ 0 h 2477"/>
                <a:gd name="T4" fmla="*/ 1399 w 1399"/>
                <a:gd name="T5" fmla="*/ 1081 h 2477"/>
                <a:gd name="T6" fmla="*/ 700 w 1399"/>
                <a:gd name="T7" fmla="*/ 2477 h 2477"/>
                <a:gd name="T8" fmla="*/ 0 w 1399"/>
                <a:gd name="T9" fmla="*/ 1081 h 2477"/>
              </a:gdLst>
              <a:ahLst/>
              <a:cxnLst>
                <a:cxn ang="0">
                  <a:pos x="T0" y="T1"/>
                </a:cxn>
                <a:cxn ang="0">
                  <a:pos x="T2" y="T3"/>
                </a:cxn>
                <a:cxn ang="0">
                  <a:pos x="T4" y="T5"/>
                </a:cxn>
                <a:cxn ang="0">
                  <a:pos x="T6" y="T7"/>
                </a:cxn>
                <a:cxn ang="0">
                  <a:pos x="T8" y="T9"/>
                </a:cxn>
              </a:cxnLst>
              <a:rect l="0" t="0" r="r" b="b"/>
              <a:pathLst>
                <a:path w="1399" h="2477">
                  <a:moveTo>
                    <a:pt x="0" y="1081"/>
                  </a:moveTo>
                  <a:cubicBezTo>
                    <a:pt x="0" y="443"/>
                    <a:pt x="467" y="222"/>
                    <a:pt x="700" y="0"/>
                  </a:cubicBezTo>
                  <a:cubicBezTo>
                    <a:pt x="932" y="223"/>
                    <a:pt x="1399" y="440"/>
                    <a:pt x="1399" y="1081"/>
                  </a:cubicBezTo>
                  <a:cubicBezTo>
                    <a:pt x="1399" y="1525"/>
                    <a:pt x="1150" y="1998"/>
                    <a:pt x="700" y="2477"/>
                  </a:cubicBezTo>
                  <a:cubicBezTo>
                    <a:pt x="251" y="1998"/>
                    <a:pt x="0" y="1536"/>
                    <a:pt x="0" y="1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5" name="Freeform 11">
              <a:extLst>
                <a:ext uri="{FF2B5EF4-FFF2-40B4-BE49-F238E27FC236}">
                  <a16:creationId xmlns:a16="http://schemas.microsoft.com/office/drawing/2014/main" id="{58367FC8-1CD7-49FC-A1FB-5330BBB5657A}"/>
                </a:ext>
              </a:extLst>
            </p:cNvPr>
            <p:cNvSpPr>
              <a:spLocks/>
            </p:cNvSpPr>
            <p:nvPr userDrawn="1"/>
          </p:nvSpPr>
          <p:spPr bwMode="gray">
            <a:xfrm>
              <a:off x="2917825" y="2928938"/>
              <a:ext cx="849313" cy="601663"/>
            </a:xfrm>
            <a:custGeom>
              <a:avLst/>
              <a:gdLst>
                <a:gd name="T0" fmla="*/ 2357 w 2357"/>
                <a:gd name="T1" fmla="*/ 1294 h 1669"/>
                <a:gd name="T2" fmla="*/ 812 w 2357"/>
                <a:gd name="T3" fmla="*/ 1528 h 1669"/>
                <a:gd name="T4" fmla="*/ 0 w 2357"/>
                <a:gd name="T5" fmla="*/ 529 h 1669"/>
                <a:gd name="T6" fmla="*/ 1245 w 2357"/>
                <a:gd name="T7" fmla="*/ 197 h 1669"/>
                <a:gd name="T8" fmla="*/ 2357 w 2357"/>
                <a:gd name="T9" fmla="*/ 1294 h 1669"/>
              </a:gdLst>
              <a:ahLst/>
              <a:cxnLst>
                <a:cxn ang="0">
                  <a:pos x="T0" y="T1"/>
                </a:cxn>
                <a:cxn ang="0">
                  <a:pos x="T2" y="T3"/>
                </a:cxn>
                <a:cxn ang="0">
                  <a:pos x="T4" y="T5"/>
                </a:cxn>
                <a:cxn ang="0">
                  <a:pos x="T6" y="T7"/>
                </a:cxn>
                <a:cxn ang="0">
                  <a:pos x="T8" y="T9"/>
                </a:cxn>
              </a:cxnLst>
              <a:rect l="0" t="0" r="r" b="b"/>
              <a:pathLst>
                <a:path w="2357" h="1669">
                  <a:moveTo>
                    <a:pt x="2357" y="1294"/>
                  </a:moveTo>
                  <a:cubicBezTo>
                    <a:pt x="1762" y="1572"/>
                    <a:pt x="1246" y="1669"/>
                    <a:pt x="812" y="1528"/>
                  </a:cubicBezTo>
                  <a:cubicBezTo>
                    <a:pt x="206" y="1331"/>
                    <a:pt x="140" y="819"/>
                    <a:pt x="0" y="529"/>
                  </a:cubicBezTo>
                  <a:cubicBezTo>
                    <a:pt x="284" y="376"/>
                    <a:pt x="636" y="0"/>
                    <a:pt x="1245" y="197"/>
                  </a:cubicBezTo>
                  <a:cubicBezTo>
                    <a:pt x="1668" y="335"/>
                    <a:pt x="2040" y="718"/>
                    <a:pt x="2357" y="1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6" name="Freeform 12">
              <a:extLst>
                <a:ext uri="{FF2B5EF4-FFF2-40B4-BE49-F238E27FC236}">
                  <a16:creationId xmlns:a16="http://schemas.microsoft.com/office/drawing/2014/main" id="{993D038B-5696-4114-9C42-1EEBD27B3EB9}"/>
                </a:ext>
              </a:extLst>
            </p:cNvPr>
            <p:cNvSpPr>
              <a:spLocks/>
            </p:cNvSpPr>
            <p:nvPr userDrawn="1"/>
          </p:nvSpPr>
          <p:spPr bwMode="gray">
            <a:xfrm>
              <a:off x="3171825" y="3516313"/>
              <a:ext cx="663575" cy="742950"/>
            </a:xfrm>
            <a:custGeom>
              <a:avLst/>
              <a:gdLst>
                <a:gd name="T0" fmla="*/ 1762 w 1844"/>
                <a:gd name="T1" fmla="*/ 0 h 2059"/>
                <a:gd name="T2" fmla="*/ 1507 w 1844"/>
                <a:gd name="T3" fmla="*/ 1541 h 2059"/>
                <a:gd name="T4" fmla="*/ 305 w 1844"/>
                <a:gd name="T5" fmla="*/ 2004 h 2059"/>
                <a:gd name="T6" fmla="*/ 375 w 1844"/>
                <a:gd name="T7" fmla="*/ 719 h 2059"/>
                <a:gd name="T8" fmla="*/ 1762 w 1844"/>
                <a:gd name="T9" fmla="*/ 0 h 2059"/>
              </a:gdLst>
              <a:ahLst/>
              <a:cxnLst>
                <a:cxn ang="0">
                  <a:pos x="T0" y="T1"/>
                </a:cxn>
                <a:cxn ang="0">
                  <a:pos x="T2" y="T3"/>
                </a:cxn>
                <a:cxn ang="0">
                  <a:pos x="T4" y="T5"/>
                </a:cxn>
                <a:cxn ang="0">
                  <a:pos x="T6" y="T7"/>
                </a:cxn>
                <a:cxn ang="0">
                  <a:pos x="T8" y="T9"/>
                </a:cxn>
              </a:cxnLst>
              <a:rect l="0" t="0" r="r" b="b"/>
              <a:pathLst>
                <a:path w="1844" h="2059">
                  <a:moveTo>
                    <a:pt x="1762" y="0"/>
                  </a:moveTo>
                  <a:cubicBezTo>
                    <a:pt x="1844" y="652"/>
                    <a:pt x="1768" y="1181"/>
                    <a:pt x="1507" y="1541"/>
                  </a:cubicBezTo>
                  <a:cubicBezTo>
                    <a:pt x="1130" y="2059"/>
                    <a:pt x="625" y="1961"/>
                    <a:pt x="305" y="2004"/>
                  </a:cubicBezTo>
                  <a:cubicBezTo>
                    <a:pt x="248" y="1687"/>
                    <a:pt x="0" y="1235"/>
                    <a:pt x="375" y="719"/>
                  </a:cubicBezTo>
                  <a:cubicBezTo>
                    <a:pt x="643" y="349"/>
                    <a:pt x="1117" y="124"/>
                    <a:pt x="17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7" name="Freeform 13">
              <a:extLst>
                <a:ext uri="{FF2B5EF4-FFF2-40B4-BE49-F238E27FC236}">
                  <a16:creationId xmlns:a16="http://schemas.microsoft.com/office/drawing/2014/main" id="{1DE297DB-37C4-4B30-B318-144BC7200C6F}"/>
                </a:ext>
              </a:extLst>
            </p:cNvPr>
            <p:cNvSpPr>
              <a:spLocks/>
            </p:cNvSpPr>
            <p:nvPr userDrawn="1"/>
          </p:nvSpPr>
          <p:spPr bwMode="gray">
            <a:xfrm>
              <a:off x="3903663" y="3516313"/>
              <a:ext cx="663575" cy="742950"/>
            </a:xfrm>
            <a:custGeom>
              <a:avLst/>
              <a:gdLst>
                <a:gd name="T0" fmla="*/ 1537 w 1843"/>
                <a:gd name="T1" fmla="*/ 2004 h 2057"/>
                <a:gd name="T2" fmla="*/ 335 w 1843"/>
                <a:gd name="T3" fmla="*/ 1541 h 2057"/>
                <a:gd name="T4" fmla="*/ 80 w 1843"/>
                <a:gd name="T5" fmla="*/ 0 h 2057"/>
                <a:gd name="T6" fmla="*/ 1467 w 1843"/>
                <a:gd name="T7" fmla="*/ 719 h 2057"/>
                <a:gd name="T8" fmla="*/ 1537 w 1843"/>
                <a:gd name="T9" fmla="*/ 2004 h 2057"/>
              </a:gdLst>
              <a:ahLst/>
              <a:cxnLst>
                <a:cxn ang="0">
                  <a:pos x="T0" y="T1"/>
                </a:cxn>
                <a:cxn ang="0">
                  <a:pos x="T2" y="T3"/>
                </a:cxn>
                <a:cxn ang="0">
                  <a:pos x="T4" y="T5"/>
                </a:cxn>
                <a:cxn ang="0">
                  <a:pos x="T6" y="T7"/>
                </a:cxn>
                <a:cxn ang="0">
                  <a:pos x="T8" y="T9"/>
                </a:cxn>
              </a:cxnLst>
              <a:rect l="0" t="0" r="r" b="b"/>
              <a:pathLst>
                <a:path w="1843" h="2057">
                  <a:moveTo>
                    <a:pt x="1537" y="2004"/>
                  </a:moveTo>
                  <a:cubicBezTo>
                    <a:pt x="1218" y="1961"/>
                    <a:pt x="710" y="2057"/>
                    <a:pt x="335" y="1541"/>
                  </a:cubicBezTo>
                  <a:cubicBezTo>
                    <a:pt x="67" y="1172"/>
                    <a:pt x="0" y="651"/>
                    <a:pt x="80" y="0"/>
                  </a:cubicBezTo>
                  <a:cubicBezTo>
                    <a:pt x="726" y="123"/>
                    <a:pt x="1205" y="359"/>
                    <a:pt x="1467" y="719"/>
                  </a:cubicBezTo>
                  <a:cubicBezTo>
                    <a:pt x="1843" y="1237"/>
                    <a:pt x="1594" y="1687"/>
                    <a:pt x="1537" y="2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grpSp>
    </p:spTree>
    <p:extLst>
      <p:ext uri="{BB962C8B-B14F-4D97-AF65-F5344CB8AC3E}">
        <p14:creationId xmlns:p14="http://schemas.microsoft.com/office/powerpoint/2010/main" val="2407760939"/>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tsikko ja sisältö Sote-pieni">
    <p:spTree>
      <p:nvGrpSpPr>
        <p:cNvPr id="1" name=""/>
        <p:cNvGrpSpPr/>
        <p:nvPr/>
      </p:nvGrpSpPr>
      <p:grpSpPr>
        <a:xfrm>
          <a:off x="0" y="0"/>
          <a:ext cx="0" cy="0"/>
          <a:chOff x="0" y="0"/>
          <a:chExt cx="0" cy="0"/>
        </a:xfrm>
      </p:grpSpPr>
      <p:sp>
        <p:nvSpPr>
          <p:cNvPr id="10" name="Freeform 6"/>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4"/>
          </a:solidFill>
          <a:ln>
            <a:noFill/>
          </a:ln>
        </p:spPr>
        <p:txBody>
          <a:bodyPr vert="horz" wrap="square" lIns="121917" tIns="60958" rIns="121917" bIns="60958" numCol="1" anchor="t" anchorCtr="0" compatLnSpc="1">
            <a:prstTxWarp prst="textNoShape">
              <a:avLst/>
            </a:prstTxWarp>
          </a:bodyPr>
          <a:lstStyle/>
          <a:p>
            <a:pPr defTabSz="1219170"/>
            <a:endParaRPr lang="fi-FI" sz="2400">
              <a:solidFill>
                <a:prstClr val="black"/>
              </a:solidFill>
            </a:endParaRPr>
          </a:p>
        </p:txBody>
      </p:sp>
      <p:sp>
        <p:nvSpPr>
          <p:cNvPr id="3" name="Sisällön paikkamerkki 2"/>
          <p:cNvSpPr>
            <a:spLocks noGrp="1"/>
          </p:cNvSpPr>
          <p:nvPr userDrawn="1">
            <p:ph idx="1"/>
          </p:nvPr>
        </p:nvSpPr>
        <p:spPr>
          <a:xfrm>
            <a:off x="577048" y="1881333"/>
            <a:ext cx="10031455" cy="4524001"/>
          </a:xfrm>
        </p:spPr>
        <p:txBody>
          <a:bodyPr/>
          <a:lstStyle>
            <a:lvl1pPr>
              <a:spcBef>
                <a:spcPts val="533"/>
              </a:spcBef>
              <a:defRPr/>
            </a:lvl1pPr>
            <a:lvl2pPr>
              <a:spcBef>
                <a:spcPts val="533"/>
              </a:spcBef>
              <a:defRPr/>
            </a:lvl2pPr>
            <a:lvl3pPr>
              <a:spcBef>
                <a:spcPts val="533"/>
              </a:spcBef>
              <a:defRPr/>
            </a:lvl3pPr>
            <a:lvl4pPr>
              <a:spcBef>
                <a:spcPts val="533"/>
              </a:spcBef>
              <a:defRPr/>
            </a:lvl4pPr>
            <a:lvl5pPr>
              <a:spcBef>
                <a:spcPts val="533"/>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577048" y="313786"/>
            <a:ext cx="10031455" cy="1299027"/>
          </a:xfrm>
        </p:spPr>
        <p:txBody>
          <a:bodyPr/>
          <a:lstStyle>
            <a:lvl1pPr>
              <a:defRPr>
                <a:solidFill>
                  <a:srgbClr val="595965"/>
                </a:solidFill>
              </a:defRPr>
            </a:lvl1pPr>
          </a:lstStyle>
          <a:p>
            <a:r>
              <a:rPr lang="en-US"/>
              <a:t>Click to edit Master title style</a:t>
            </a:r>
            <a:endParaRPr lang="fi-FI"/>
          </a:p>
        </p:txBody>
      </p:sp>
      <p:pic>
        <p:nvPicPr>
          <p:cNvPr id="2" name="Kuva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2293" y="5926575"/>
            <a:ext cx="1830707" cy="670811"/>
          </a:xfrm>
          <a:prstGeom prst="rect">
            <a:avLst/>
          </a:prstGeom>
        </p:spPr>
      </p:pic>
    </p:spTree>
    <p:extLst>
      <p:ext uri="{BB962C8B-B14F-4D97-AF65-F5344CB8AC3E}">
        <p14:creationId xmlns:p14="http://schemas.microsoft.com/office/powerpoint/2010/main" val="4140722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tsikko ja sisältö Sote ">
    <p:spTree>
      <p:nvGrpSpPr>
        <p:cNvPr id="1" name=""/>
        <p:cNvGrpSpPr/>
        <p:nvPr/>
      </p:nvGrpSpPr>
      <p:grpSpPr>
        <a:xfrm>
          <a:off x="0" y="0"/>
          <a:ext cx="0" cy="0"/>
          <a:chOff x="0" y="0"/>
          <a:chExt cx="0" cy="0"/>
        </a:xfrm>
      </p:grpSpPr>
      <p:grpSp>
        <p:nvGrpSpPr>
          <p:cNvPr id="11" name="Group 10"/>
          <p:cNvGrpSpPr/>
          <p:nvPr userDrawn="1"/>
        </p:nvGrpSpPr>
        <p:grpSpPr>
          <a:xfrm>
            <a:off x="10140974" y="2"/>
            <a:ext cx="2051049" cy="6117167"/>
            <a:chOff x="7631113" y="0"/>
            <a:chExt cx="1538287" cy="4587875"/>
          </a:xfrm>
        </p:grpSpPr>
        <p:sp>
          <p:nvSpPr>
            <p:cNvPr id="7" name="Freeform 5"/>
            <p:cNvSpPr>
              <a:spLocks/>
            </p:cNvSpPr>
            <p:nvPr userDrawn="1"/>
          </p:nvSpPr>
          <p:spPr bwMode="auto">
            <a:xfrm>
              <a:off x="7631113" y="0"/>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fi-FI" sz="2400">
                <a:solidFill>
                  <a:prstClr val="black"/>
                </a:solidFill>
              </a:endParaRPr>
            </a:p>
          </p:txBody>
        </p:sp>
        <p:sp>
          <p:nvSpPr>
            <p:cNvPr id="10" name="Freeform 6"/>
            <p:cNvSpPr>
              <a:spLocks/>
            </p:cNvSpPr>
            <p:nvPr userDrawn="1"/>
          </p:nvSpPr>
          <p:spPr bwMode="auto">
            <a:xfrm>
              <a:off x="80010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fi-FI" sz="2400">
                <a:solidFill>
                  <a:prstClr val="black"/>
                </a:solidFill>
              </a:endParaRPr>
            </a:p>
          </p:txBody>
        </p:sp>
      </p:grpSp>
      <p:sp>
        <p:nvSpPr>
          <p:cNvPr id="3" name="Sisällön paikkamerkki 2"/>
          <p:cNvSpPr>
            <a:spLocks noGrp="1"/>
          </p:cNvSpPr>
          <p:nvPr userDrawn="1">
            <p:ph idx="1"/>
          </p:nvPr>
        </p:nvSpPr>
        <p:spPr>
          <a:xfrm>
            <a:off x="577048" y="1881333"/>
            <a:ext cx="10031455" cy="4524001"/>
          </a:xfrm>
        </p:spPr>
        <p:txBody>
          <a:bodyPr/>
          <a:lstStyle>
            <a:lvl1pPr>
              <a:defRPr>
                <a:solidFill>
                  <a:srgbClr val="595965"/>
                </a:solidFill>
              </a:defRPr>
            </a:lvl1pPr>
            <a:lvl2pPr>
              <a:defRPr>
                <a:solidFill>
                  <a:srgbClr val="595965"/>
                </a:solidFill>
              </a:defRPr>
            </a:lvl2pPr>
            <a:lvl3pPr>
              <a:defRPr>
                <a:solidFill>
                  <a:srgbClr val="595965"/>
                </a:solidFill>
              </a:defRPr>
            </a:lvl3pPr>
            <a:lvl4pPr>
              <a:defRPr>
                <a:solidFill>
                  <a:srgbClr val="595965"/>
                </a:solidFill>
              </a:defRPr>
            </a:lvl4pPr>
            <a:lvl5pPr>
              <a:defRPr>
                <a:solidFill>
                  <a:srgbClr val="59596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577048" y="313786"/>
            <a:ext cx="10031455" cy="1299027"/>
          </a:xfrm>
        </p:spPr>
        <p:txBody>
          <a:bodyPr/>
          <a:lstStyle>
            <a:lvl1pPr>
              <a:defRPr>
                <a:solidFill>
                  <a:srgbClr val="595965"/>
                </a:solidFill>
              </a:defRPr>
            </a:lvl1pPr>
          </a:lstStyle>
          <a:p>
            <a:r>
              <a:rPr lang="en-US"/>
              <a:t>Click to edit Master title style</a:t>
            </a:r>
            <a:endParaRPr lang="fi-FI"/>
          </a:p>
        </p:txBody>
      </p:sp>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2293" y="5926575"/>
            <a:ext cx="1830707" cy="670811"/>
          </a:xfrm>
          <a:prstGeom prst="rect">
            <a:avLst/>
          </a:prstGeom>
        </p:spPr>
      </p:pic>
    </p:spTree>
    <p:extLst>
      <p:ext uri="{BB962C8B-B14F-4D97-AF65-F5344CB8AC3E}">
        <p14:creationId xmlns:p14="http://schemas.microsoft.com/office/powerpoint/2010/main" val="1147590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Otsikko ja sisältö Sote">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77047" y="1881333"/>
            <a:ext cx="8783316" cy="4524001"/>
          </a:xfrm>
        </p:spPr>
        <p:txBody>
          <a:bodyPr/>
          <a:lstStyle>
            <a:lvl1pPr>
              <a:defRPr>
                <a:solidFill>
                  <a:srgbClr val="595965"/>
                </a:solidFill>
              </a:defRPr>
            </a:lvl1pPr>
            <a:lvl2pPr>
              <a:defRPr>
                <a:solidFill>
                  <a:srgbClr val="595965"/>
                </a:solidFill>
              </a:defRPr>
            </a:lvl2pPr>
            <a:lvl3pPr>
              <a:defRPr>
                <a:solidFill>
                  <a:srgbClr val="595965"/>
                </a:solidFill>
              </a:defRPr>
            </a:lvl3pPr>
            <a:lvl4pPr>
              <a:defRPr>
                <a:solidFill>
                  <a:srgbClr val="595965"/>
                </a:solidFill>
              </a:defRPr>
            </a:lvl4pPr>
            <a:lvl5pPr>
              <a:defRPr>
                <a:solidFill>
                  <a:srgbClr val="59596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p:ph type="title"/>
          </p:nvPr>
        </p:nvSpPr>
        <p:spPr>
          <a:xfrm>
            <a:off x="577047" y="313786"/>
            <a:ext cx="8783316" cy="1299027"/>
          </a:xfrm>
        </p:spPr>
        <p:txBody>
          <a:bodyPr/>
          <a:lstStyle>
            <a:lvl1pPr>
              <a:defRPr>
                <a:solidFill>
                  <a:srgbClr val="595965"/>
                </a:solidFill>
              </a:defRPr>
            </a:lvl1pPr>
          </a:lstStyle>
          <a:p>
            <a:r>
              <a:rPr lang="en-US"/>
              <a:t>Click to edit Master title style</a:t>
            </a:r>
            <a:endParaRPr lang="fi-FI"/>
          </a:p>
        </p:txBody>
      </p:sp>
      <p:pic>
        <p:nvPicPr>
          <p:cNvPr id="17" name="Picture 16">
            <a:extLst>
              <a:ext uri="{FF2B5EF4-FFF2-40B4-BE49-F238E27FC236}">
                <a16:creationId xmlns:a16="http://schemas.microsoft.com/office/drawing/2014/main" id="{B2B30F64-7970-AA4F-A58E-1B0E2975A9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2621" y="313789"/>
            <a:ext cx="407327" cy="559315"/>
          </a:xfrm>
          <a:prstGeom prst="rect">
            <a:avLst/>
          </a:prstGeom>
        </p:spPr>
      </p:pic>
      <p:pic>
        <p:nvPicPr>
          <p:cNvPr id="18" name="Kuva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2293" y="5926575"/>
            <a:ext cx="1830707" cy="670811"/>
          </a:xfrm>
          <a:prstGeom prst="rect">
            <a:avLst/>
          </a:prstGeom>
        </p:spPr>
      </p:pic>
    </p:spTree>
    <p:extLst>
      <p:ext uri="{BB962C8B-B14F-4D97-AF65-F5344CB8AC3E}">
        <p14:creationId xmlns:p14="http://schemas.microsoft.com/office/powerpoint/2010/main" val="112552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77048" y="1881333"/>
            <a:ext cx="10965805" cy="4524001"/>
          </a:xfrm>
        </p:spPr>
        <p:txBody>
          <a:bodyPr/>
          <a:lstStyle>
            <a:lvl1pPr>
              <a:defRPr>
                <a:solidFill>
                  <a:srgbClr val="595965"/>
                </a:solidFill>
              </a:defRPr>
            </a:lvl1pPr>
            <a:lvl2pPr>
              <a:defRPr>
                <a:solidFill>
                  <a:srgbClr val="595965"/>
                </a:solidFill>
              </a:defRPr>
            </a:lvl2pPr>
            <a:lvl3pPr>
              <a:defRPr>
                <a:solidFill>
                  <a:srgbClr val="595965"/>
                </a:solidFill>
              </a:defRPr>
            </a:lvl3pPr>
            <a:lvl4pPr>
              <a:defRPr>
                <a:solidFill>
                  <a:srgbClr val="595965"/>
                </a:solidFill>
              </a:defRPr>
            </a:lvl4pPr>
            <a:lvl5pPr>
              <a:defRPr>
                <a:solidFill>
                  <a:srgbClr val="59596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p:ph type="title"/>
          </p:nvPr>
        </p:nvSpPr>
        <p:spPr>
          <a:xfrm>
            <a:off x="577048" y="313786"/>
            <a:ext cx="10965805" cy="1299027"/>
          </a:xfrm>
        </p:spPr>
        <p:txBody>
          <a:bodyPr/>
          <a:lstStyle>
            <a:lvl1pPr>
              <a:defRPr>
                <a:solidFill>
                  <a:srgbClr val="595965"/>
                </a:solidFill>
              </a:defRPr>
            </a:lvl1pPr>
          </a:lstStyle>
          <a:p>
            <a:r>
              <a:rPr lang="en-US"/>
              <a:t>Click to edit Master title style</a:t>
            </a:r>
            <a:endParaRPr lang="fi-FI"/>
          </a:p>
        </p:txBody>
      </p:sp>
    </p:spTree>
    <p:extLst>
      <p:ext uri="{BB962C8B-B14F-4D97-AF65-F5344CB8AC3E}">
        <p14:creationId xmlns:p14="http://schemas.microsoft.com/office/powerpoint/2010/main" val="980085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2_Lopetus Sote">
    <p:spTree>
      <p:nvGrpSpPr>
        <p:cNvPr id="1" name=""/>
        <p:cNvGrpSpPr/>
        <p:nvPr/>
      </p:nvGrpSpPr>
      <p:grpSpPr>
        <a:xfrm>
          <a:off x="0" y="0"/>
          <a:ext cx="0" cy="0"/>
          <a:chOff x="0" y="0"/>
          <a:chExt cx="0" cy="0"/>
        </a:xfrm>
      </p:grpSpPr>
      <p:sp>
        <p:nvSpPr>
          <p:cNvPr id="4" name="Suorakulmio 3"/>
          <p:cNvSpPr/>
          <p:nvPr userDrawn="1"/>
        </p:nvSpPr>
        <p:spPr>
          <a:xfrm>
            <a:off x="3" y="0"/>
            <a:ext cx="12186812" cy="6856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fi-FI" sz="2400">
              <a:solidFill>
                <a:srgbClr val="FFFFFF"/>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5" y="1634"/>
            <a:ext cx="12181625" cy="6854733"/>
          </a:xfrm>
          <a:prstGeom prst="rect">
            <a:avLst/>
          </a:prstGeom>
        </p:spPr>
      </p:pic>
      <p:sp>
        <p:nvSpPr>
          <p:cNvPr id="2" name="Otsikko 1"/>
          <p:cNvSpPr>
            <a:spLocks noGrp="1"/>
          </p:cNvSpPr>
          <p:nvPr>
            <p:ph type="ctrTitle" hasCustomPrompt="1"/>
          </p:nvPr>
        </p:nvSpPr>
        <p:spPr>
          <a:xfrm>
            <a:off x="1083733" y="2564938"/>
            <a:ext cx="7807373" cy="1485891"/>
          </a:xfrm>
        </p:spPr>
        <p:txBody>
          <a:bodyPr anchor="b" anchorCtr="0"/>
          <a:lstStyle>
            <a:lvl1pPr algn="l">
              <a:defRPr>
                <a:solidFill>
                  <a:schemeClr val="accent4"/>
                </a:solidFill>
              </a:defRPr>
            </a:lvl1pPr>
          </a:lstStyle>
          <a:p>
            <a:r>
              <a:rPr lang="fi-FI"/>
              <a:t>Esityksen päättävä teksti</a:t>
            </a:r>
          </a:p>
        </p:txBody>
      </p:sp>
      <p:sp>
        <p:nvSpPr>
          <p:cNvPr id="3" name="Alaotsikko 2"/>
          <p:cNvSpPr>
            <a:spLocks noGrp="1"/>
          </p:cNvSpPr>
          <p:nvPr>
            <p:ph type="subTitle" idx="1"/>
          </p:nvPr>
        </p:nvSpPr>
        <p:spPr>
          <a:xfrm>
            <a:off x="1083733" y="4197085"/>
            <a:ext cx="7807373" cy="2016224"/>
          </a:xfrm>
        </p:spPr>
        <p:txBody>
          <a:bodyPr>
            <a:normAutofit/>
          </a:bodyPr>
          <a:lstStyle>
            <a:lvl1pPr marL="0" indent="0" algn="l">
              <a:spcBef>
                <a:spcPts val="0"/>
              </a:spcBef>
              <a:buNone/>
              <a:defRPr sz="2400">
                <a:solidFill>
                  <a:srgbClr val="595965"/>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fi-FI"/>
          </a:p>
        </p:txBody>
      </p:sp>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2437" y="5925278"/>
            <a:ext cx="1824203" cy="668428"/>
          </a:xfrm>
          <a:prstGeom prst="rect">
            <a:avLst/>
          </a:prstGeom>
        </p:spPr>
      </p:pic>
      <p:grpSp>
        <p:nvGrpSpPr>
          <p:cNvPr id="21" name="Group 17">
            <a:extLst>
              <a:ext uri="{FF2B5EF4-FFF2-40B4-BE49-F238E27FC236}">
                <a16:creationId xmlns:a16="http://schemas.microsoft.com/office/drawing/2014/main" id="{7E0E12FC-D761-4D04-90EC-7F07BD7889FD}"/>
              </a:ext>
              <a:ext uri="{C183D7F6-B498-43B3-948B-1728B52AA6E4}">
                <adec:decorative xmlns:adec="http://schemas.microsoft.com/office/drawing/2017/decorative" val="1"/>
              </a:ext>
            </a:extLst>
          </p:cNvPr>
          <p:cNvGrpSpPr/>
          <p:nvPr userDrawn="1"/>
        </p:nvGrpSpPr>
        <p:grpSpPr>
          <a:xfrm>
            <a:off x="735917" y="6244294"/>
            <a:ext cx="919615" cy="328388"/>
            <a:chOff x="2633663" y="2192338"/>
            <a:chExt cx="6926262" cy="2473325"/>
          </a:xfrm>
        </p:grpSpPr>
        <p:sp>
          <p:nvSpPr>
            <p:cNvPr id="22" name="Freeform 5">
              <a:extLst>
                <a:ext uri="{FF2B5EF4-FFF2-40B4-BE49-F238E27FC236}">
                  <a16:creationId xmlns:a16="http://schemas.microsoft.com/office/drawing/2014/main" id="{60C26619-2D90-4997-9BA6-2BFC19057EAA}"/>
                </a:ext>
              </a:extLst>
            </p:cNvPr>
            <p:cNvSpPr>
              <a:spLocks/>
            </p:cNvSpPr>
            <p:nvPr userDrawn="1"/>
          </p:nvSpPr>
          <p:spPr bwMode="gray">
            <a:xfrm>
              <a:off x="5743575" y="2598738"/>
              <a:ext cx="985838" cy="1857375"/>
            </a:xfrm>
            <a:custGeom>
              <a:avLst/>
              <a:gdLst>
                <a:gd name="T0" fmla="*/ 1818 w 2733"/>
                <a:gd name="T1" fmla="*/ 2142 h 5151"/>
                <a:gd name="T2" fmla="*/ 2733 w 2733"/>
                <a:gd name="T3" fmla="*/ 2142 h 5151"/>
                <a:gd name="T4" fmla="*/ 2733 w 2733"/>
                <a:gd name="T5" fmla="*/ 1087 h 5151"/>
                <a:gd name="T6" fmla="*/ 1816 w 2733"/>
                <a:gd name="T7" fmla="*/ 1087 h 5151"/>
                <a:gd name="T8" fmla="*/ 1816 w 2733"/>
                <a:gd name="T9" fmla="*/ 520 h 5151"/>
                <a:gd name="T10" fmla="*/ 1296 w 2733"/>
                <a:gd name="T11" fmla="*/ 0 h 5151"/>
                <a:gd name="T12" fmla="*/ 523 w 2733"/>
                <a:gd name="T13" fmla="*/ 0 h 5151"/>
                <a:gd name="T14" fmla="*/ 523 w 2733"/>
                <a:gd name="T15" fmla="*/ 1087 h 5151"/>
                <a:gd name="T16" fmla="*/ 0 w 2733"/>
                <a:gd name="T17" fmla="*/ 1087 h 5151"/>
                <a:gd name="T18" fmla="*/ 0 w 2733"/>
                <a:gd name="T19" fmla="*/ 2142 h 5151"/>
                <a:gd name="T20" fmla="*/ 523 w 2733"/>
                <a:gd name="T21" fmla="*/ 2142 h 5151"/>
                <a:gd name="T22" fmla="*/ 523 w 2733"/>
                <a:gd name="T23" fmla="*/ 3627 h 5151"/>
                <a:gd name="T24" fmla="*/ 2359 w 2733"/>
                <a:gd name="T25" fmla="*/ 5151 h 5151"/>
                <a:gd name="T26" fmla="*/ 2733 w 2733"/>
                <a:gd name="T27" fmla="*/ 5128 h 5151"/>
                <a:gd name="T28" fmla="*/ 2733 w 2733"/>
                <a:gd name="T29" fmla="*/ 3955 h 5151"/>
                <a:gd name="T30" fmla="*/ 2550 w 2733"/>
                <a:gd name="T31" fmla="*/ 3963 h 5151"/>
                <a:gd name="T32" fmla="*/ 1818 w 2733"/>
                <a:gd name="T33" fmla="*/ 3447 h 5151"/>
                <a:gd name="T34" fmla="*/ 1818 w 2733"/>
                <a:gd name="T35" fmla="*/ 2142 h 5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3" h="5151">
                  <a:moveTo>
                    <a:pt x="1818" y="2142"/>
                  </a:moveTo>
                  <a:lnTo>
                    <a:pt x="2733" y="2142"/>
                  </a:lnTo>
                  <a:lnTo>
                    <a:pt x="2733" y="1087"/>
                  </a:lnTo>
                  <a:lnTo>
                    <a:pt x="1816" y="1087"/>
                  </a:lnTo>
                  <a:lnTo>
                    <a:pt x="1816" y="520"/>
                  </a:lnTo>
                  <a:cubicBezTo>
                    <a:pt x="1816" y="520"/>
                    <a:pt x="1816" y="0"/>
                    <a:pt x="1296" y="0"/>
                  </a:cubicBezTo>
                  <a:lnTo>
                    <a:pt x="523" y="0"/>
                  </a:lnTo>
                  <a:lnTo>
                    <a:pt x="523" y="1087"/>
                  </a:lnTo>
                  <a:lnTo>
                    <a:pt x="0" y="1087"/>
                  </a:lnTo>
                  <a:lnTo>
                    <a:pt x="0" y="2142"/>
                  </a:lnTo>
                  <a:lnTo>
                    <a:pt x="523" y="2142"/>
                  </a:lnTo>
                  <a:lnTo>
                    <a:pt x="523" y="3627"/>
                  </a:lnTo>
                  <a:cubicBezTo>
                    <a:pt x="523" y="4980"/>
                    <a:pt x="1706" y="5151"/>
                    <a:pt x="2359" y="5151"/>
                  </a:cubicBezTo>
                  <a:cubicBezTo>
                    <a:pt x="2582" y="5151"/>
                    <a:pt x="2733" y="5128"/>
                    <a:pt x="2733" y="5128"/>
                  </a:cubicBezTo>
                  <a:lnTo>
                    <a:pt x="2733" y="3955"/>
                  </a:lnTo>
                  <a:cubicBezTo>
                    <a:pt x="2733" y="3955"/>
                    <a:pt x="2661" y="3963"/>
                    <a:pt x="2550" y="3963"/>
                  </a:cubicBezTo>
                  <a:cubicBezTo>
                    <a:pt x="2287" y="3963"/>
                    <a:pt x="1818" y="3901"/>
                    <a:pt x="1818" y="3447"/>
                  </a:cubicBezTo>
                  <a:lnTo>
                    <a:pt x="1818" y="214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3" name="Freeform 6">
              <a:extLst>
                <a:ext uri="{FF2B5EF4-FFF2-40B4-BE49-F238E27FC236}">
                  <a16:creationId xmlns:a16="http://schemas.microsoft.com/office/drawing/2014/main" id="{C4750652-CB08-4C8E-BD7D-4647FE851D2D}"/>
                </a:ext>
              </a:extLst>
            </p:cNvPr>
            <p:cNvSpPr>
              <a:spLocks/>
            </p:cNvSpPr>
            <p:nvPr userDrawn="1"/>
          </p:nvSpPr>
          <p:spPr bwMode="gray">
            <a:xfrm>
              <a:off x="7046913" y="2425700"/>
              <a:ext cx="1587500" cy="2016125"/>
            </a:xfrm>
            <a:custGeom>
              <a:avLst/>
              <a:gdLst>
                <a:gd name="T0" fmla="*/ 3299 w 4405"/>
                <a:gd name="T1" fmla="*/ 5589 h 5589"/>
                <a:gd name="T2" fmla="*/ 4405 w 4405"/>
                <a:gd name="T3" fmla="*/ 5589 h 5589"/>
                <a:gd name="T4" fmla="*/ 4405 w 4405"/>
                <a:gd name="T5" fmla="*/ 4456 h 5589"/>
                <a:gd name="T6" fmla="*/ 4405 w 4405"/>
                <a:gd name="T7" fmla="*/ 4456 h 5589"/>
                <a:gd name="T8" fmla="*/ 4201 w 4405"/>
                <a:gd name="T9" fmla="*/ 4456 h 5589"/>
                <a:gd name="T10" fmla="*/ 3928 w 4405"/>
                <a:gd name="T11" fmla="*/ 4183 h 5589"/>
                <a:gd name="T12" fmla="*/ 3928 w 4405"/>
                <a:gd name="T13" fmla="*/ 2976 h 5589"/>
                <a:gd name="T14" fmla="*/ 2539 w 4405"/>
                <a:gd name="T15" fmla="*/ 1470 h 5589"/>
                <a:gd name="T16" fmla="*/ 1293 w 4405"/>
                <a:gd name="T17" fmla="*/ 2106 h 5589"/>
                <a:gd name="T18" fmla="*/ 1294 w 4405"/>
                <a:gd name="T19" fmla="*/ 520 h 5589"/>
                <a:gd name="T20" fmla="*/ 773 w 4405"/>
                <a:gd name="T21" fmla="*/ 0 h 5589"/>
                <a:gd name="T22" fmla="*/ 0 w 4405"/>
                <a:gd name="T23" fmla="*/ 0 h 5589"/>
                <a:gd name="T24" fmla="*/ 0 w 4405"/>
                <a:gd name="T25" fmla="*/ 3305 h 5589"/>
                <a:gd name="T26" fmla="*/ 0 w 4405"/>
                <a:gd name="T27" fmla="*/ 5589 h 5589"/>
                <a:gd name="T28" fmla="*/ 1290 w 4405"/>
                <a:gd name="T29" fmla="*/ 5589 h 5589"/>
                <a:gd name="T30" fmla="*/ 1290 w 4405"/>
                <a:gd name="T31" fmla="*/ 3807 h 5589"/>
                <a:gd name="T32" fmla="*/ 1362 w 4405"/>
                <a:gd name="T33" fmla="*/ 3291 h 5589"/>
                <a:gd name="T34" fmla="*/ 2181 w 4405"/>
                <a:gd name="T35" fmla="*/ 2697 h 5589"/>
                <a:gd name="T36" fmla="*/ 2635 w 4405"/>
                <a:gd name="T37" fmla="*/ 3229 h 5589"/>
                <a:gd name="T38" fmla="*/ 2635 w 4405"/>
                <a:gd name="T39" fmla="*/ 4937 h 5589"/>
                <a:gd name="T40" fmla="*/ 3299 w 4405"/>
                <a:gd name="T41" fmla="*/ 5589 h 5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5" h="5589">
                  <a:moveTo>
                    <a:pt x="3299" y="5589"/>
                  </a:moveTo>
                  <a:lnTo>
                    <a:pt x="4405" y="5589"/>
                  </a:lnTo>
                  <a:lnTo>
                    <a:pt x="4405" y="4456"/>
                  </a:lnTo>
                  <a:lnTo>
                    <a:pt x="4405" y="4456"/>
                  </a:lnTo>
                  <a:lnTo>
                    <a:pt x="4201" y="4456"/>
                  </a:lnTo>
                  <a:cubicBezTo>
                    <a:pt x="3928" y="4456"/>
                    <a:pt x="3928" y="4183"/>
                    <a:pt x="3928" y="4183"/>
                  </a:cubicBezTo>
                  <a:lnTo>
                    <a:pt x="3928" y="2976"/>
                  </a:lnTo>
                  <a:cubicBezTo>
                    <a:pt x="3927" y="1845"/>
                    <a:pt x="3366" y="1470"/>
                    <a:pt x="2539" y="1470"/>
                  </a:cubicBezTo>
                  <a:cubicBezTo>
                    <a:pt x="2001" y="1470"/>
                    <a:pt x="1525" y="1710"/>
                    <a:pt x="1293" y="2106"/>
                  </a:cubicBezTo>
                  <a:lnTo>
                    <a:pt x="1294" y="520"/>
                  </a:lnTo>
                  <a:cubicBezTo>
                    <a:pt x="1294" y="520"/>
                    <a:pt x="1294" y="0"/>
                    <a:pt x="773" y="0"/>
                  </a:cubicBezTo>
                  <a:lnTo>
                    <a:pt x="0" y="0"/>
                  </a:lnTo>
                  <a:lnTo>
                    <a:pt x="0" y="3305"/>
                  </a:lnTo>
                  <a:lnTo>
                    <a:pt x="0" y="5589"/>
                  </a:lnTo>
                  <a:lnTo>
                    <a:pt x="1290" y="5589"/>
                  </a:lnTo>
                  <a:lnTo>
                    <a:pt x="1290" y="3807"/>
                  </a:lnTo>
                  <a:cubicBezTo>
                    <a:pt x="1290" y="3619"/>
                    <a:pt x="1306" y="3448"/>
                    <a:pt x="1362" y="3291"/>
                  </a:cubicBezTo>
                  <a:cubicBezTo>
                    <a:pt x="1481" y="2940"/>
                    <a:pt x="1760" y="2697"/>
                    <a:pt x="2181" y="2697"/>
                  </a:cubicBezTo>
                  <a:cubicBezTo>
                    <a:pt x="2484" y="2697"/>
                    <a:pt x="2635" y="2854"/>
                    <a:pt x="2635" y="3229"/>
                  </a:cubicBezTo>
                  <a:lnTo>
                    <a:pt x="2635" y="4937"/>
                  </a:lnTo>
                  <a:cubicBezTo>
                    <a:pt x="2635" y="5336"/>
                    <a:pt x="2893" y="5589"/>
                    <a:pt x="3299" y="5589"/>
                  </a:cubicBez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4" name="Freeform 7">
              <a:extLst>
                <a:ext uri="{FF2B5EF4-FFF2-40B4-BE49-F238E27FC236}">
                  <a16:creationId xmlns:a16="http://schemas.microsoft.com/office/drawing/2014/main" id="{74D74125-DE27-406A-9899-F63B0FB60E26}"/>
                </a:ext>
              </a:extLst>
            </p:cNvPr>
            <p:cNvSpPr>
              <a:spLocks/>
            </p:cNvSpPr>
            <p:nvPr userDrawn="1"/>
          </p:nvSpPr>
          <p:spPr bwMode="gray">
            <a:xfrm>
              <a:off x="8921750" y="2598738"/>
              <a:ext cx="638175" cy="1843088"/>
            </a:xfrm>
            <a:custGeom>
              <a:avLst/>
              <a:gdLst>
                <a:gd name="T0" fmla="*/ 1771 w 1771"/>
                <a:gd name="T1" fmla="*/ 5112 h 5112"/>
                <a:gd name="T2" fmla="*/ 1771 w 1771"/>
                <a:gd name="T3" fmla="*/ 3979 h 5112"/>
                <a:gd name="T4" fmla="*/ 1566 w 1771"/>
                <a:gd name="T5" fmla="*/ 3979 h 5112"/>
                <a:gd name="T6" fmla="*/ 1293 w 1771"/>
                <a:gd name="T7" fmla="*/ 3706 h 5112"/>
                <a:gd name="T8" fmla="*/ 1293 w 1771"/>
                <a:gd name="T9" fmla="*/ 520 h 5112"/>
                <a:gd name="T10" fmla="*/ 773 w 1771"/>
                <a:gd name="T11" fmla="*/ 0 h 5112"/>
                <a:gd name="T12" fmla="*/ 0 w 1771"/>
                <a:gd name="T13" fmla="*/ 0 h 5112"/>
                <a:gd name="T14" fmla="*/ 0 w 1771"/>
                <a:gd name="T15" fmla="*/ 4460 h 5112"/>
                <a:gd name="T16" fmla="*/ 664 w 1771"/>
                <a:gd name="T17" fmla="*/ 5112 h 5112"/>
                <a:gd name="T18" fmla="*/ 1771 w 1771"/>
                <a:gd name="T19" fmla="*/ 5112 h 5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1" h="5112">
                  <a:moveTo>
                    <a:pt x="1771" y="5112"/>
                  </a:moveTo>
                  <a:lnTo>
                    <a:pt x="1771" y="3979"/>
                  </a:lnTo>
                  <a:lnTo>
                    <a:pt x="1566" y="3979"/>
                  </a:lnTo>
                  <a:cubicBezTo>
                    <a:pt x="1293" y="3979"/>
                    <a:pt x="1293" y="3706"/>
                    <a:pt x="1293" y="3706"/>
                  </a:cubicBezTo>
                  <a:lnTo>
                    <a:pt x="1293" y="520"/>
                  </a:lnTo>
                  <a:cubicBezTo>
                    <a:pt x="1293" y="520"/>
                    <a:pt x="1293" y="0"/>
                    <a:pt x="773" y="0"/>
                  </a:cubicBezTo>
                  <a:lnTo>
                    <a:pt x="0" y="0"/>
                  </a:lnTo>
                  <a:lnTo>
                    <a:pt x="0" y="4460"/>
                  </a:lnTo>
                  <a:cubicBezTo>
                    <a:pt x="0" y="4859"/>
                    <a:pt x="259" y="5112"/>
                    <a:pt x="664" y="5112"/>
                  </a:cubicBezTo>
                  <a:lnTo>
                    <a:pt x="1771" y="511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5" name="Oval 8">
              <a:extLst>
                <a:ext uri="{FF2B5EF4-FFF2-40B4-BE49-F238E27FC236}">
                  <a16:creationId xmlns:a16="http://schemas.microsoft.com/office/drawing/2014/main" id="{B3131A15-2CE2-49AA-BA13-896652A28265}"/>
                </a:ext>
              </a:extLst>
            </p:cNvPr>
            <p:cNvSpPr>
              <a:spLocks noChangeArrowheads="1"/>
            </p:cNvSpPr>
            <p:nvPr userDrawn="1"/>
          </p:nvSpPr>
          <p:spPr bwMode="gray">
            <a:xfrm>
              <a:off x="2633663" y="2192338"/>
              <a:ext cx="2471738" cy="2473325"/>
            </a:xfrm>
            <a:prstGeom prst="ellipse">
              <a:avLst/>
            </a:prstGeom>
            <a:solidFill>
              <a:srgbClr val="78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6" name="Freeform 9">
              <a:extLst>
                <a:ext uri="{FF2B5EF4-FFF2-40B4-BE49-F238E27FC236}">
                  <a16:creationId xmlns:a16="http://schemas.microsoft.com/office/drawing/2014/main" id="{02042A85-9C58-4C9F-BC74-146EC4DBF495}"/>
                </a:ext>
              </a:extLst>
            </p:cNvPr>
            <p:cNvSpPr>
              <a:spLocks/>
            </p:cNvSpPr>
            <p:nvPr userDrawn="1"/>
          </p:nvSpPr>
          <p:spPr bwMode="gray">
            <a:xfrm>
              <a:off x="3971925" y="2928938"/>
              <a:ext cx="849313" cy="601663"/>
            </a:xfrm>
            <a:custGeom>
              <a:avLst/>
              <a:gdLst>
                <a:gd name="T0" fmla="*/ 0 w 2357"/>
                <a:gd name="T1" fmla="*/ 1295 h 1670"/>
                <a:gd name="T2" fmla="*/ 1113 w 2357"/>
                <a:gd name="T3" fmla="*/ 198 h 1670"/>
                <a:gd name="T4" fmla="*/ 2357 w 2357"/>
                <a:gd name="T5" fmla="*/ 530 h 1670"/>
                <a:gd name="T6" fmla="*/ 1545 w 2357"/>
                <a:gd name="T7" fmla="*/ 1529 h 1670"/>
                <a:gd name="T8" fmla="*/ 0 w 2357"/>
                <a:gd name="T9" fmla="*/ 1295 h 1670"/>
              </a:gdLst>
              <a:ahLst/>
              <a:cxnLst>
                <a:cxn ang="0">
                  <a:pos x="T0" y="T1"/>
                </a:cxn>
                <a:cxn ang="0">
                  <a:pos x="T2" y="T3"/>
                </a:cxn>
                <a:cxn ang="0">
                  <a:pos x="T4" y="T5"/>
                </a:cxn>
                <a:cxn ang="0">
                  <a:pos x="T6" y="T7"/>
                </a:cxn>
                <a:cxn ang="0">
                  <a:pos x="T8" y="T9"/>
                </a:cxn>
              </a:cxnLst>
              <a:rect l="0" t="0" r="r" b="b"/>
              <a:pathLst>
                <a:path w="2357" h="1670">
                  <a:moveTo>
                    <a:pt x="0" y="1295"/>
                  </a:moveTo>
                  <a:cubicBezTo>
                    <a:pt x="317" y="719"/>
                    <a:pt x="689" y="336"/>
                    <a:pt x="1113" y="198"/>
                  </a:cubicBezTo>
                  <a:cubicBezTo>
                    <a:pt x="1721" y="0"/>
                    <a:pt x="2073" y="377"/>
                    <a:pt x="2357" y="530"/>
                  </a:cubicBezTo>
                  <a:cubicBezTo>
                    <a:pt x="2217" y="820"/>
                    <a:pt x="2151" y="1331"/>
                    <a:pt x="1545" y="1529"/>
                  </a:cubicBezTo>
                  <a:cubicBezTo>
                    <a:pt x="1111" y="1670"/>
                    <a:pt x="595" y="1573"/>
                    <a:pt x="0" y="1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7" name="Freeform 10">
              <a:extLst>
                <a:ext uri="{FF2B5EF4-FFF2-40B4-BE49-F238E27FC236}">
                  <a16:creationId xmlns:a16="http://schemas.microsoft.com/office/drawing/2014/main" id="{A7D3EF6E-B533-4CAB-93A3-C4B9E0AC1663}"/>
                </a:ext>
              </a:extLst>
            </p:cNvPr>
            <p:cNvSpPr>
              <a:spLocks/>
            </p:cNvSpPr>
            <p:nvPr userDrawn="1"/>
          </p:nvSpPr>
          <p:spPr bwMode="gray">
            <a:xfrm>
              <a:off x="3617913" y="2427288"/>
              <a:ext cx="503238" cy="893763"/>
            </a:xfrm>
            <a:custGeom>
              <a:avLst/>
              <a:gdLst>
                <a:gd name="T0" fmla="*/ 0 w 1399"/>
                <a:gd name="T1" fmla="*/ 1081 h 2477"/>
                <a:gd name="T2" fmla="*/ 700 w 1399"/>
                <a:gd name="T3" fmla="*/ 0 h 2477"/>
                <a:gd name="T4" fmla="*/ 1399 w 1399"/>
                <a:gd name="T5" fmla="*/ 1081 h 2477"/>
                <a:gd name="T6" fmla="*/ 700 w 1399"/>
                <a:gd name="T7" fmla="*/ 2477 h 2477"/>
                <a:gd name="T8" fmla="*/ 0 w 1399"/>
                <a:gd name="T9" fmla="*/ 1081 h 2477"/>
              </a:gdLst>
              <a:ahLst/>
              <a:cxnLst>
                <a:cxn ang="0">
                  <a:pos x="T0" y="T1"/>
                </a:cxn>
                <a:cxn ang="0">
                  <a:pos x="T2" y="T3"/>
                </a:cxn>
                <a:cxn ang="0">
                  <a:pos x="T4" y="T5"/>
                </a:cxn>
                <a:cxn ang="0">
                  <a:pos x="T6" y="T7"/>
                </a:cxn>
                <a:cxn ang="0">
                  <a:pos x="T8" y="T9"/>
                </a:cxn>
              </a:cxnLst>
              <a:rect l="0" t="0" r="r" b="b"/>
              <a:pathLst>
                <a:path w="1399" h="2477">
                  <a:moveTo>
                    <a:pt x="0" y="1081"/>
                  </a:moveTo>
                  <a:cubicBezTo>
                    <a:pt x="0" y="443"/>
                    <a:pt x="467" y="222"/>
                    <a:pt x="700" y="0"/>
                  </a:cubicBezTo>
                  <a:cubicBezTo>
                    <a:pt x="932" y="223"/>
                    <a:pt x="1399" y="440"/>
                    <a:pt x="1399" y="1081"/>
                  </a:cubicBezTo>
                  <a:cubicBezTo>
                    <a:pt x="1399" y="1525"/>
                    <a:pt x="1150" y="1998"/>
                    <a:pt x="700" y="2477"/>
                  </a:cubicBezTo>
                  <a:cubicBezTo>
                    <a:pt x="251" y="1998"/>
                    <a:pt x="0" y="1536"/>
                    <a:pt x="0" y="1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8" name="Freeform 11">
              <a:extLst>
                <a:ext uri="{FF2B5EF4-FFF2-40B4-BE49-F238E27FC236}">
                  <a16:creationId xmlns:a16="http://schemas.microsoft.com/office/drawing/2014/main" id="{58367FC8-1CD7-49FC-A1FB-5330BBB5657A}"/>
                </a:ext>
              </a:extLst>
            </p:cNvPr>
            <p:cNvSpPr>
              <a:spLocks/>
            </p:cNvSpPr>
            <p:nvPr userDrawn="1"/>
          </p:nvSpPr>
          <p:spPr bwMode="gray">
            <a:xfrm>
              <a:off x="2917825" y="2928938"/>
              <a:ext cx="849313" cy="601663"/>
            </a:xfrm>
            <a:custGeom>
              <a:avLst/>
              <a:gdLst>
                <a:gd name="T0" fmla="*/ 2357 w 2357"/>
                <a:gd name="T1" fmla="*/ 1294 h 1669"/>
                <a:gd name="T2" fmla="*/ 812 w 2357"/>
                <a:gd name="T3" fmla="*/ 1528 h 1669"/>
                <a:gd name="T4" fmla="*/ 0 w 2357"/>
                <a:gd name="T5" fmla="*/ 529 h 1669"/>
                <a:gd name="T6" fmla="*/ 1245 w 2357"/>
                <a:gd name="T7" fmla="*/ 197 h 1669"/>
                <a:gd name="T8" fmla="*/ 2357 w 2357"/>
                <a:gd name="T9" fmla="*/ 1294 h 1669"/>
              </a:gdLst>
              <a:ahLst/>
              <a:cxnLst>
                <a:cxn ang="0">
                  <a:pos x="T0" y="T1"/>
                </a:cxn>
                <a:cxn ang="0">
                  <a:pos x="T2" y="T3"/>
                </a:cxn>
                <a:cxn ang="0">
                  <a:pos x="T4" y="T5"/>
                </a:cxn>
                <a:cxn ang="0">
                  <a:pos x="T6" y="T7"/>
                </a:cxn>
                <a:cxn ang="0">
                  <a:pos x="T8" y="T9"/>
                </a:cxn>
              </a:cxnLst>
              <a:rect l="0" t="0" r="r" b="b"/>
              <a:pathLst>
                <a:path w="2357" h="1669">
                  <a:moveTo>
                    <a:pt x="2357" y="1294"/>
                  </a:moveTo>
                  <a:cubicBezTo>
                    <a:pt x="1762" y="1572"/>
                    <a:pt x="1246" y="1669"/>
                    <a:pt x="812" y="1528"/>
                  </a:cubicBezTo>
                  <a:cubicBezTo>
                    <a:pt x="206" y="1331"/>
                    <a:pt x="140" y="819"/>
                    <a:pt x="0" y="529"/>
                  </a:cubicBezTo>
                  <a:cubicBezTo>
                    <a:pt x="284" y="376"/>
                    <a:pt x="636" y="0"/>
                    <a:pt x="1245" y="197"/>
                  </a:cubicBezTo>
                  <a:cubicBezTo>
                    <a:pt x="1668" y="335"/>
                    <a:pt x="2040" y="718"/>
                    <a:pt x="2357" y="1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29" name="Freeform 12">
              <a:extLst>
                <a:ext uri="{FF2B5EF4-FFF2-40B4-BE49-F238E27FC236}">
                  <a16:creationId xmlns:a16="http://schemas.microsoft.com/office/drawing/2014/main" id="{993D038B-5696-4114-9C42-1EEBD27B3EB9}"/>
                </a:ext>
              </a:extLst>
            </p:cNvPr>
            <p:cNvSpPr>
              <a:spLocks/>
            </p:cNvSpPr>
            <p:nvPr userDrawn="1"/>
          </p:nvSpPr>
          <p:spPr bwMode="gray">
            <a:xfrm>
              <a:off x="3171825" y="3516313"/>
              <a:ext cx="663575" cy="742950"/>
            </a:xfrm>
            <a:custGeom>
              <a:avLst/>
              <a:gdLst>
                <a:gd name="T0" fmla="*/ 1762 w 1844"/>
                <a:gd name="T1" fmla="*/ 0 h 2059"/>
                <a:gd name="T2" fmla="*/ 1507 w 1844"/>
                <a:gd name="T3" fmla="*/ 1541 h 2059"/>
                <a:gd name="T4" fmla="*/ 305 w 1844"/>
                <a:gd name="T5" fmla="*/ 2004 h 2059"/>
                <a:gd name="T6" fmla="*/ 375 w 1844"/>
                <a:gd name="T7" fmla="*/ 719 h 2059"/>
                <a:gd name="T8" fmla="*/ 1762 w 1844"/>
                <a:gd name="T9" fmla="*/ 0 h 2059"/>
              </a:gdLst>
              <a:ahLst/>
              <a:cxnLst>
                <a:cxn ang="0">
                  <a:pos x="T0" y="T1"/>
                </a:cxn>
                <a:cxn ang="0">
                  <a:pos x="T2" y="T3"/>
                </a:cxn>
                <a:cxn ang="0">
                  <a:pos x="T4" y="T5"/>
                </a:cxn>
                <a:cxn ang="0">
                  <a:pos x="T6" y="T7"/>
                </a:cxn>
                <a:cxn ang="0">
                  <a:pos x="T8" y="T9"/>
                </a:cxn>
              </a:cxnLst>
              <a:rect l="0" t="0" r="r" b="b"/>
              <a:pathLst>
                <a:path w="1844" h="2059">
                  <a:moveTo>
                    <a:pt x="1762" y="0"/>
                  </a:moveTo>
                  <a:cubicBezTo>
                    <a:pt x="1844" y="652"/>
                    <a:pt x="1768" y="1181"/>
                    <a:pt x="1507" y="1541"/>
                  </a:cubicBezTo>
                  <a:cubicBezTo>
                    <a:pt x="1130" y="2059"/>
                    <a:pt x="625" y="1961"/>
                    <a:pt x="305" y="2004"/>
                  </a:cubicBezTo>
                  <a:cubicBezTo>
                    <a:pt x="248" y="1687"/>
                    <a:pt x="0" y="1235"/>
                    <a:pt x="375" y="719"/>
                  </a:cubicBezTo>
                  <a:cubicBezTo>
                    <a:pt x="643" y="349"/>
                    <a:pt x="1117" y="124"/>
                    <a:pt x="17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30" name="Freeform 13">
              <a:extLst>
                <a:ext uri="{FF2B5EF4-FFF2-40B4-BE49-F238E27FC236}">
                  <a16:creationId xmlns:a16="http://schemas.microsoft.com/office/drawing/2014/main" id="{1DE297DB-37C4-4B30-B318-144BC7200C6F}"/>
                </a:ext>
              </a:extLst>
            </p:cNvPr>
            <p:cNvSpPr>
              <a:spLocks/>
            </p:cNvSpPr>
            <p:nvPr userDrawn="1"/>
          </p:nvSpPr>
          <p:spPr bwMode="gray">
            <a:xfrm>
              <a:off x="3903663" y="3516313"/>
              <a:ext cx="663575" cy="742950"/>
            </a:xfrm>
            <a:custGeom>
              <a:avLst/>
              <a:gdLst>
                <a:gd name="T0" fmla="*/ 1537 w 1843"/>
                <a:gd name="T1" fmla="*/ 2004 h 2057"/>
                <a:gd name="T2" fmla="*/ 335 w 1843"/>
                <a:gd name="T3" fmla="*/ 1541 h 2057"/>
                <a:gd name="T4" fmla="*/ 80 w 1843"/>
                <a:gd name="T5" fmla="*/ 0 h 2057"/>
                <a:gd name="T6" fmla="*/ 1467 w 1843"/>
                <a:gd name="T7" fmla="*/ 719 h 2057"/>
                <a:gd name="T8" fmla="*/ 1537 w 1843"/>
                <a:gd name="T9" fmla="*/ 2004 h 2057"/>
              </a:gdLst>
              <a:ahLst/>
              <a:cxnLst>
                <a:cxn ang="0">
                  <a:pos x="T0" y="T1"/>
                </a:cxn>
                <a:cxn ang="0">
                  <a:pos x="T2" y="T3"/>
                </a:cxn>
                <a:cxn ang="0">
                  <a:pos x="T4" y="T5"/>
                </a:cxn>
                <a:cxn ang="0">
                  <a:pos x="T6" y="T7"/>
                </a:cxn>
                <a:cxn ang="0">
                  <a:pos x="T8" y="T9"/>
                </a:cxn>
              </a:cxnLst>
              <a:rect l="0" t="0" r="r" b="b"/>
              <a:pathLst>
                <a:path w="1843" h="2057">
                  <a:moveTo>
                    <a:pt x="1537" y="2004"/>
                  </a:moveTo>
                  <a:cubicBezTo>
                    <a:pt x="1218" y="1961"/>
                    <a:pt x="710" y="2057"/>
                    <a:pt x="335" y="1541"/>
                  </a:cubicBezTo>
                  <a:cubicBezTo>
                    <a:pt x="67" y="1172"/>
                    <a:pt x="0" y="651"/>
                    <a:pt x="80" y="0"/>
                  </a:cubicBezTo>
                  <a:cubicBezTo>
                    <a:pt x="726" y="123"/>
                    <a:pt x="1205" y="359"/>
                    <a:pt x="1467" y="719"/>
                  </a:cubicBezTo>
                  <a:cubicBezTo>
                    <a:pt x="1843" y="1237"/>
                    <a:pt x="1594" y="1687"/>
                    <a:pt x="1537" y="2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grpSp>
    </p:spTree>
    <p:extLst>
      <p:ext uri="{BB962C8B-B14F-4D97-AF65-F5344CB8AC3E}">
        <p14:creationId xmlns:p14="http://schemas.microsoft.com/office/powerpoint/2010/main" val="2891034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lehti - suuri kuva">
    <p:bg>
      <p:bgPr>
        <a:solidFill>
          <a:schemeClr val="bg1"/>
        </a:solidFill>
        <a:effectLst/>
      </p:bgPr>
    </p:bg>
    <p:spTree>
      <p:nvGrpSpPr>
        <p:cNvPr id="1" name=""/>
        <p:cNvGrpSpPr/>
        <p:nvPr/>
      </p:nvGrpSpPr>
      <p:grpSpPr>
        <a:xfrm>
          <a:off x="0" y="0"/>
          <a:ext cx="0" cy="0"/>
          <a:chOff x="0" y="0"/>
          <a:chExt cx="0" cy="0"/>
        </a:xfrm>
      </p:grpSpPr>
      <p:pic>
        <p:nvPicPr>
          <p:cNvPr id="18" name="Picture 17" descr="Nuori mies ja seniorimies keskustelevat terveyskeskuksen odotustilassa.">
            <a:extLst>
              <a:ext uri="{FF2B5EF4-FFF2-40B4-BE49-F238E27FC236}">
                <a16:creationId xmlns:a16="http://schemas.microsoft.com/office/drawing/2014/main" id="{D7CDF19D-AEB3-4C40-A713-0AE02325826B}"/>
              </a:ext>
            </a:extLst>
          </p:cNvPr>
          <p:cNvPicPr preferRelativeResize="0">
            <a:picLocks/>
          </p:cNvPicPr>
          <p:nvPr userDrawn="1"/>
        </p:nvPicPr>
        <p:blipFill rotWithShape="1">
          <a:blip r:embed="rId2"/>
          <a:srcRect l="10823" t="6468" b="2895"/>
          <a:stretch/>
        </p:blipFill>
        <p:spPr>
          <a:xfrm>
            <a:off x="0" y="0"/>
            <a:ext cx="12192002" cy="6858000"/>
          </a:xfrm>
          <a:prstGeom prst="rect">
            <a:avLst/>
          </a:prstGeom>
        </p:spPr>
      </p:pic>
      <p:pic>
        <p:nvPicPr>
          <p:cNvPr id="24" name="Graphic 23" descr="Terveyden ja hyvinvoinnin laitos">
            <a:extLst>
              <a:ext uri="{FF2B5EF4-FFF2-40B4-BE49-F238E27FC236}">
                <a16:creationId xmlns:a16="http://schemas.microsoft.com/office/drawing/2014/main" id="{6293A29E-3F40-A749-ADD9-E951015FB767}"/>
              </a:ext>
              <a:ext uri="{C183D7F6-B498-43B3-948B-1728B52AA6E4}">
                <adec:decorative xmlns:adec="http://schemas.microsoft.com/office/drawing/2017/decorative" val="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8574" y="6132130"/>
            <a:ext cx="1111909" cy="540928"/>
          </a:xfrm>
          <a:prstGeom prst="rect">
            <a:avLst/>
          </a:prstGeom>
        </p:spPr>
      </p:pic>
      <p:pic>
        <p:nvPicPr>
          <p:cNvPr id="22" name="Picture 21" descr=".">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6945983" y="1877690"/>
            <a:ext cx="5246017" cy="4980310"/>
          </a:xfrm>
          <a:prstGeom prst="rect">
            <a:avLst/>
          </a:prstGeom>
        </p:spPr>
      </p:pic>
      <p:pic>
        <p:nvPicPr>
          <p:cNvPr id="27" name="Kuva 1" descr="Sote-uudistus&#10;Tulevaisuuden sosiaali- ja terveyskeskus">
            <a:extLst>
              <a:ext uri="{FF2B5EF4-FFF2-40B4-BE49-F238E27FC236}">
                <a16:creationId xmlns:a16="http://schemas.microsoft.com/office/drawing/2014/main" id="{E044BE09-6A33-3F45-ACB1-59B590BF8FD7}"/>
              </a:ext>
            </a:extLst>
          </p:cNvPr>
          <p:cNvPicPr>
            <a:picLocks noChangeAspect="1"/>
          </p:cNvPicPr>
          <p:nvPr userDrawn="1"/>
        </p:nvPicPr>
        <p:blipFill>
          <a:blip r:embed="rId6"/>
          <a:srcRect/>
          <a:stretch/>
        </p:blipFill>
        <p:spPr>
          <a:xfrm>
            <a:off x="9468149" y="5693636"/>
            <a:ext cx="2538657" cy="931857"/>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804797"/>
            <a:ext cx="4988560" cy="2205745"/>
          </a:xfrm>
        </p:spPr>
        <p:txBody>
          <a:bodyPr anchor="b">
            <a:noAutofit/>
          </a:bodyPr>
          <a:lstStyle>
            <a:lvl1pPr algn="l">
              <a:lnSpc>
                <a:spcPct val="80000"/>
              </a:lnSpc>
              <a:defRPr sz="4200" b="1">
                <a:solidFill>
                  <a:schemeClr val="tx1"/>
                </a:solidFill>
              </a:defRPr>
            </a:lvl1pPr>
          </a:lstStyle>
          <a:p>
            <a:r>
              <a:rPr lang="fi-FI"/>
              <a:t>Kirjoita esityksen nimi tähän (</a:t>
            </a:r>
            <a:r>
              <a:rPr lang="fi-FI" err="1"/>
              <a:t>max</a:t>
            </a:r>
            <a:r>
              <a:rPr lang="fi-FI"/>
              <a:t>. 50 merkkiä)</a:t>
            </a:r>
            <a:endParaRPr lang="en-GB"/>
          </a:p>
        </p:txBody>
      </p:sp>
      <p:sp>
        <p:nvSpPr>
          <p:cNvPr id="23" name="Text Placeholder 21">
            <a:extLst>
              <a:ext uri="{FF2B5EF4-FFF2-40B4-BE49-F238E27FC236}">
                <a16:creationId xmlns:a16="http://schemas.microsoft.com/office/drawing/2014/main" id="{2FEC5214-C18A-C946-966B-0E908424C92A}"/>
              </a:ext>
            </a:extLst>
          </p:cNvPr>
          <p:cNvSpPr>
            <a:spLocks noGrp="1"/>
          </p:cNvSpPr>
          <p:nvPr>
            <p:ph type="body" sz="quarter" idx="22" hasCustomPrompt="1"/>
          </p:nvPr>
        </p:nvSpPr>
        <p:spPr>
          <a:xfrm>
            <a:off x="741680" y="3155661"/>
            <a:ext cx="4988560" cy="1056423"/>
          </a:xfrm>
          <a:prstGeom prst="rect">
            <a:avLst/>
          </a:prstGeom>
        </p:spPr>
        <p:txBody>
          <a:bodyPr bIns="0" anchor="t" anchorCtr="0">
            <a:noAutofit/>
          </a:bodyPr>
          <a:lstStyle>
            <a:lvl1pPr marL="0" indent="0" algn="l">
              <a:spcBef>
                <a:spcPts val="0"/>
              </a:spcBef>
              <a:buNone/>
              <a:defRPr sz="2200" b="1"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fi-FI"/>
              <a:t>Kirjoita alaotsikko tähän</a:t>
            </a:r>
          </a:p>
        </p:txBody>
      </p:sp>
      <p:sp>
        <p:nvSpPr>
          <p:cNvPr id="5" name="Text Placeholder 4">
            <a:extLst>
              <a:ext uri="{FF2B5EF4-FFF2-40B4-BE49-F238E27FC236}">
                <a16:creationId xmlns:a16="http://schemas.microsoft.com/office/drawing/2014/main" id="{E214D2AC-4645-D34B-816B-9C305D9BBADE}"/>
              </a:ext>
            </a:extLst>
          </p:cNvPr>
          <p:cNvSpPr>
            <a:spLocks noGrp="1"/>
          </p:cNvSpPr>
          <p:nvPr>
            <p:ph type="body" sz="quarter" idx="25" hasCustomPrompt="1"/>
          </p:nvPr>
        </p:nvSpPr>
        <p:spPr>
          <a:xfrm>
            <a:off x="741680" y="4573473"/>
            <a:ext cx="4713287" cy="396000"/>
          </a:xfrm>
          <a:prstGeom prst="rect">
            <a:avLst/>
          </a:prstGeom>
        </p:spPr>
        <p:txBody>
          <a:bodyPr lIns="0">
            <a:noAutofit/>
          </a:bodyPr>
          <a:lstStyle>
            <a:lvl1pPr marL="0" indent="0" algn="l">
              <a:lnSpc>
                <a:spcPct val="100000"/>
              </a:lnSpc>
              <a:buNone/>
              <a:defRPr sz="18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err="1"/>
              <a:t>Etunimi</a:t>
            </a:r>
            <a:r>
              <a:rPr lang="en-GB"/>
              <a:t> </a:t>
            </a:r>
            <a:r>
              <a:rPr lang="en-GB" err="1"/>
              <a:t>Sukunimi, titteli</a:t>
            </a:r>
            <a:endParaRPr lang="fi-FI"/>
          </a:p>
        </p:txBody>
      </p:sp>
    </p:spTree>
    <p:extLst>
      <p:ext uri="{BB962C8B-B14F-4D97-AF65-F5344CB8AC3E}">
        <p14:creationId xmlns:p14="http://schemas.microsoft.com/office/powerpoint/2010/main" val="397499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7" name="Content Placeholder 7">
            <a:extLst>
              <a:ext uri="{FF2B5EF4-FFF2-40B4-BE49-F238E27FC236}">
                <a16:creationId xmlns:a16="http://schemas.microsoft.com/office/drawing/2014/main" id="{56B34CFB-7144-404C-9943-76A3DA1FFAF3}"/>
              </a:ext>
            </a:extLst>
          </p:cNvPr>
          <p:cNvSpPr>
            <a:spLocks noGrp="1"/>
          </p:cNvSpPr>
          <p:nvPr>
            <p:ph sz="quarter" idx="17" hasCustomPrompt="1"/>
          </p:nvPr>
        </p:nvSpPr>
        <p:spPr>
          <a:xfrm>
            <a:off x="5747258"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5" name="Footer Placeholder 4">
            <a:extLst>
              <a:ext uri="{FF2B5EF4-FFF2-40B4-BE49-F238E27FC236}">
                <a16:creationId xmlns:a16="http://schemas.microsoft.com/office/drawing/2014/main" id="{A406435B-B195-2648-A7C1-F3427BD8169D}"/>
              </a:ext>
              <a:ext uri="{C183D7F6-B498-43B3-948B-1728B52AA6E4}">
                <adec:decorative xmlns:adec="http://schemas.microsoft.com/office/drawing/2017/decorative" val="1"/>
              </a:ext>
            </a:extLst>
          </p:cNvPr>
          <p:cNvSpPr>
            <a:spLocks noGrp="1"/>
          </p:cNvSpPr>
          <p:nvPr>
            <p:ph type="ftr" sz="quarter" idx="19"/>
          </p:nvPr>
        </p:nvSpPr>
        <p:spPr/>
        <p:txBody>
          <a:bodyPr/>
          <a:lstStyle/>
          <a:p>
            <a:r>
              <a:rPr lang="fi-FI"/>
              <a:t>heli.mattila@thl.fi</a:t>
            </a:r>
            <a:endParaRPr lang="x-none"/>
          </a:p>
        </p:txBody>
      </p:sp>
      <p:sp>
        <p:nvSpPr>
          <p:cNvPr id="4" name="Date Placeholder 3">
            <a:extLst>
              <a:ext uri="{FF2B5EF4-FFF2-40B4-BE49-F238E27FC236}">
                <a16:creationId xmlns:a16="http://schemas.microsoft.com/office/drawing/2014/main" id="{0CDE9467-14CB-E542-845B-3ED533D50EDC}"/>
              </a:ext>
              <a:ext uri="{C183D7F6-B498-43B3-948B-1728B52AA6E4}">
                <adec:decorative xmlns:adec="http://schemas.microsoft.com/office/drawing/2017/decorative" val="1"/>
              </a:ext>
            </a:extLst>
          </p:cNvPr>
          <p:cNvSpPr>
            <a:spLocks noGrp="1"/>
          </p:cNvSpPr>
          <p:nvPr>
            <p:ph type="dt" sz="half" idx="18"/>
          </p:nvPr>
        </p:nvSpPr>
        <p:spPr/>
        <p:txBody>
          <a:bodyPr/>
          <a:lstStyle/>
          <a:p>
            <a:fld id="{ECB84B03-5CBB-4165-9E20-10351A353263}" type="datetime1">
              <a:rPr lang="fi-FI" smtClean="0"/>
              <a:t>13.12.2022</a:t>
            </a:fld>
            <a:endParaRPr lang="x-none"/>
          </a:p>
        </p:txBody>
      </p:sp>
      <p:sp>
        <p:nvSpPr>
          <p:cNvPr id="6" name="Slide Number Placeholder 5">
            <a:extLst>
              <a:ext uri="{FF2B5EF4-FFF2-40B4-BE49-F238E27FC236}">
                <a16:creationId xmlns:a16="http://schemas.microsoft.com/office/drawing/2014/main" id="{76338867-0C36-A845-A2C2-4926B1647C79}"/>
              </a:ext>
              <a:ext uri="{C183D7F6-B498-43B3-948B-1728B52AA6E4}">
                <adec:decorative xmlns:adec="http://schemas.microsoft.com/office/drawing/2017/decorative" val="1"/>
              </a:ext>
            </a:extLst>
          </p:cNvPr>
          <p:cNvSpPr>
            <a:spLocks noGrp="1"/>
          </p:cNvSpPr>
          <p:nvPr>
            <p:ph type="sldNum" sz="quarter" idx="20"/>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4072543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7" y="360000"/>
            <a:ext cx="9849041" cy="100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10800000" cy="4680000"/>
          </a:xfrm>
          <a:prstGeom prst="rect">
            <a:avLst/>
          </a:prstGeom>
        </p:spPr>
        <p:txBody>
          <a:bodyPr/>
          <a:lstStyle>
            <a:lvl1pPr>
              <a:spcBef>
                <a:spcPts val="1400"/>
              </a:spcBef>
              <a:defRPr sz="2800"/>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6" name="Footer Placeholder 5">
            <a:extLst>
              <a:ext uri="{FF2B5EF4-FFF2-40B4-BE49-F238E27FC236}">
                <a16:creationId xmlns:a16="http://schemas.microsoft.com/office/drawing/2014/main" id="{94161082-4E2A-7D40-9E3B-98A205AE9DDA}"/>
              </a:ext>
              <a:ext uri="{C183D7F6-B498-43B3-948B-1728B52AA6E4}">
                <adec:decorative xmlns:adec="http://schemas.microsoft.com/office/drawing/2017/decorative" val="1"/>
              </a:ext>
            </a:extLst>
          </p:cNvPr>
          <p:cNvSpPr>
            <a:spLocks noGrp="1"/>
          </p:cNvSpPr>
          <p:nvPr>
            <p:ph type="ftr" sz="quarter" idx="15"/>
          </p:nvPr>
        </p:nvSpPr>
        <p:spPr/>
        <p:txBody>
          <a:bodyPr/>
          <a:lstStyle/>
          <a:p>
            <a:r>
              <a:rPr lang="fi-FI">
                <a:solidFill>
                  <a:srgbClr val="303030"/>
                </a:solidFill>
              </a:rPr>
              <a:t>heli.mattila@thl.fi</a:t>
            </a:r>
            <a:endParaRPr lang="x-none">
              <a:solidFill>
                <a:srgbClr val="303030"/>
              </a:solidFill>
            </a:endParaRPr>
          </a:p>
        </p:txBody>
      </p:sp>
      <p:sp>
        <p:nvSpPr>
          <p:cNvPr id="5" name="Date Placeholder 4">
            <a:extLst>
              <a:ext uri="{FF2B5EF4-FFF2-40B4-BE49-F238E27FC236}">
                <a16:creationId xmlns:a16="http://schemas.microsoft.com/office/drawing/2014/main" id="{13D3555C-C733-BE4A-B42D-425669A82B4C}"/>
              </a:ext>
              <a:ext uri="{C183D7F6-B498-43B3-948B-1728B52AA6E4}">
                <adec:decorative xmlns:adec="http://schemas.microsoft.com/office/drawing/2017/decorative" val="1"/>
              </a:ext>
            </a:extLst>
          </p:cNvPr>
          <p:cNvSpPr>
            <a:spLocks noGrp="1"/>
          </p:cNvSpPr>
          <p:nvPr>
            <p:ph type="dt" sz="half" idx="14"/>
          </p:nvPr>
        </p:nvSpPr>
        <p:spPr/>
        <p:txBody>
          <a:bodyPr/>
          <a:lstStyle/>
          <a:p>
            <a:fld id="{649E6B28-DA3E-4E88-B844-E795E5B15B2F}" type="datetime1">
              <a:rPr lang="fi-FI" smtClean="0">
                <a:solidFill>
                  <a:srgbClr val="303030"/>
                </a:solidFill>
              </a:rPr>
              <a:t>13.12.2022</a:t>
            </a:fld>
            <a:endParaRPr lang="x-none" dirty="0">
              <a:solidFill>
                <a:srgbClr val="303030"/>
              </a:solidFill>
            </a:endParaRPr>
          </a:p>
        </p:txBody>
      </p:sp>
      <p:sp>
        <p:nvSpPr>
          <p:cNvPr id="7" name="Slide Number Placeholder 6">
            <a:extLst>
              <a:ext uri="{FF2B5EF4-FFF2-40B4-BE49-F238E27FC236}">
                <a16:creationId xmlns:a16="http://schemas.microsoft.com/office/drawing/2014/main" id="{84897F54-5993-7B41-836B-EA72CB5698B8}"/>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solidFill>
                  <a:srgbClr val="303030"/>
                </a:solidFill>
              </a:rPr>
              <a:pPr/>
              <a:t>‹#›</a:t>
            </a:fld>
            <a:endParaRPr lang="en-GB" dirty="0">
              <a:solidFill>
                <a:srgbClr val="303030"/>
              </a:solidFill>
            </a:endParaRPr>
          </a:p>
        </p:txBody>
      </p:sp>
    </p:spTree>
    <p:extLst>
      <p:ext uri="{BB962C8B-B14F-4D97-AF65-F5344CB8AC3E}">
        <p14:creationId xmlns:p14="http://schemas.microsoft.com/office/powerpoint/2010/main" val="1127057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Tekstitaso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7" name="Content Placeholder 7">
            <a:extLst>
              <a:ext uri="{FF2B5EF4-FFF2-40B4-BE49-F238E27FC236}">
                <a16:creationId xmlns:a16="http://schemas.microsoft.com/office/drawing/2014/main" id="{56B34CFB-7144-404C-9943-76A3DA1FFAF3}"/>
              </a:ext>
            </a:extLst>
          </p:cNvPr>
          <p:cNvSpPr>
            <a:spLocks noGrp="1"/>
          </p:cNvSpPr>
          <p:nvPr>
            <p:ph sz="quarter" idx="17" hasCustomPrompt="1"/>
          </p:nvPr>
        </p:nvSpPr>
        <p:spPr>
          <a:xfrm>
            <a:off x="5747258"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Tekstitaso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5" name="Footer Placeholder 4">
            <a:extLst>
              <a:ext uri="{FF2B5EF4-FFF2-40B4-BE49-F238E27FC236}">
                <a16:creationId xmlns:a16="http://schemas.microsoft.com/office/drawing/2014/main" id="{A406435B-B195-2648-A7C1-F3427BD8169D}"/>
              </a:ext>
              <a:ext uri="{C183D7F6-B498-43B3-948B-1728B52AA6E4}">
                <adec:decorative xmlns:adec="http://schemas.microsoft.com/office/drawing/2017/decorative" val="1"/>
              </a:ext>
            </a:extLst>
          </p:cNvPr>
          <p:cNvSpPr>
            <a:spLocks noGrp="1"/>
          </p:cNvSpPr>
          <p:nvPr>
            <p:ph type="ftr" sz="quarter" idx="19"/>
          </p:nvPr>
        </p:nvSpPr>
        <p:spPr/>
        <p:txBody>
          <a:bodyPr/>
          <a:lstStyle/>
          <a:p>
            <a:r>
              <a:rPr lang="fi-FI">
                <a:solidFill>
                  <a:srgbClr val="303030"/>
                </a:solidFill>
              </a:rPr>
              <a:t>heli.mattila@thl.fi</a:t>
            </a:r>
            <a:endParaRPr lang="x-none">
              <a:solidFill>
                <a:srgbClr val="303030"/>
              </a:solidFill>
            </a:endParaRPr>
          </a:p>
        </p:txBody>
      </p:sp>
      <p:sp>
        <p:nvSpPr>
          <p:cNvPr id="4" name="Date Placeholder 3">
            <a:extLst>
              <a:ext uri="{FF2B5EF4-FFF2-40B4-BE49-F238E27FC236}">
                <a16:creationId xmlns:a16="http://schemas.microsoft.com/office/drawing/2014/main" id="{0CDE9467-14CB-E542-845B-3ED533D50EDC}"/>
              </a:ext>
              <a:ext uri="{C183D7F6-B498-43B3-948B-1728B52AA6E4}">
                <adec:decorative xmlns:adec="http://schemas.microsoft.com/office/drawing/2017/decorative" val="1"/>
              </a:ext>
            </a:extLst>
          </p:cNvPr>
          <p:cNvSpPr>
            <a:spLocks noGrp="1"/>
          </p:cNvSpPr>
          <p:nvPr>
            <p:ph type="dt" sz="half" idx="18"/>
          </p:nvPr>
        </p:nvSpPr>
        <p:spPr/>
        <p:txBody>
          <a:bodyPr/>
          <a:lstStyle/>
          <a:p>
            <a:fld id="{CECAF3C8-EEA6-4196-8370-DD770B1C9FB7}" type="datetime1">
              <a:rPr lang="fi-FI" smtClean="0">
                <a:solidFill>
                  <a:srgbClr val="303030"/>
                </a:solidFill>
              </a:rPr>
              <a:t>13.12.2022</a:t>
            </a:fld>
            <a:endParaRPr lang="x-none" dirty="0">
              <a:solidFill>
                <a:srgbClr val="303030"/>
              </a:solidFill>
            </a:endParaRPr>
          </a:p>
        </p:txBody>
      </p:sp>
      <p:sp>
        <p:nvSpPr>
          <p:cNvPr id="6" name="Slide Number Placeholder 5">
            <a:extLst>
              <a:ext uri="{FF2B5EF4-FFF2-40B4-BE49-F238E27FC236}">
                <a16:creationId xmlns:a16="http://schemas.microsoft.com/office/drawing/2014/main" id="{76338867-0C36-A845-A2C2-4926B1647C79}"/>
              </a:ext>
              <a:ext uri="{C183D7F6-B498-43B3-948B-1728B52AA6E4}">
                <adec:decorative xmlns:adec="http://schemas.microsoft.com/office/drawing/2017/decorative" val="1"/>
              </a:ext>
            </a:extLst>
          </p:cNvPr>
          <p:cNvSpPr>
            <a:spLocks noGrp="1"/>
          </p:cNvSpPr>
          <p:nvPr>
            <p:ph type="sldNum" sz="quarter" idx="20"/>
          </p:nvPr>
        </p:nvSpPr>
        <p:spPr/>
        <p:txBody>
          <a:bodyPr/>
          <a:lstStyle/>
          <a:p>
            <a:fld id="{882CC271-BBF5-3F46-90AE-792A663E0CFB}" type="slidenum">
              <a:rPr lang="en-GB" smtClean="0">
                <a:solidFill>
                  <a:srgbClr val="303030"/>
                </a:solidFill>
              </a:rPr>
              <a:pPr/>
              <a:t>‹#›</a:t>
            </a:fld>
            <a:endParaRPr lang="en-GB" dirty="0">
              <a:solidFill>
                <a:srgbClr val="303030"/>
              </a:solidFill>
            </a:endParaRPr>
          </a:p>
        </p:txBody>
      </p:sp>
    </p:spTree>
    <p:extLst>
      <p:ext uri="{BB962C8B-B14F-4D97-AF65-F5344CB8AC3E}">
        <p14:creationId xmlns:p14="http://schemas.microsoft.com/office/powerpoint/2010/main" val="758526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Tekstitaso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grpSp>
        <p:nvGrpSpPr>
          <p:cNvPr id="19" name="Ryhmä 18" descr=".">
            <a:extLst>
              <a:ext uri="{FF2B5EF4-FFF2-40B4-BE49-F238E27FC236}">
                <a16:creationId xmlns:a16="http://schemas.microsoft.com/office/drawing/2014/main" id="{AB8EDD1E-8E32-436E-96DE-F37752640107}"/>
              </a:ext>
              <a:ext uri="{C183D7F6-B498-43B3-948B-1728B52AA6E4}">
                <adec:decorative xmlns:adec="http://schemas.microsoft.com/office/drawing/2017/decorative" val="1"/>
              </a:ext>
            </a:extLst>
          </p:cNvPr>
          <p:cNvGrpSpPr/>
          <p:nvPr userDrawn="1"/>
        </p:nvGrpSpPr>
        <p:grpSpPr>
          <a:xfrm>
            <a:off x="6103300" y="1677924"/>
            <a:ext cx="4270567" cy="4270567"/>
            <a:chOff x="6103300" y="1677924"/>
            <a:chExt cx="4270567" cy="4270567"/>
          </a:xfrm>
        </p:grpSpPr>
        <p:sp>
          <p:nvSpPr>
            <p:cNvPr id="11" name="Ellipsi 10">
              <a:extLst>
                <a:ext uri="{FF2B5EF4-FFF2-40B4-BE49-F238E27FC236}">
                  <a16:creationId xmlns:a16="http://schemas.microsoft.com/office/drawing/2014/main" id="{2A867D44-5CC3-40AC-ACB0-5535EE8603D9}"/>
                </a:ext>
              </a:extLst>
            </p:cNvPr>
            <p:cNvSpPr/>
            <p:nvPr userDrawn="1"/>
          </p:nvSpPr>
          <p:spPr>
            <a:xfrm>
              <a:off x="6103300" y="1677924"/>
              <a:ext cx="4270567" cy="4270567"/>
            </a:xfrm>
            <a:prstGeom prst="ellipse">
              <a:avLst/>
            </a:prstGeom>
            <a:solidFill>
              <a:srgbClr val="D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sz="1800" dirty="0">
                <a:solidFill>
                  <a:srgbClr val="FFFFFF"/>
                </a:solidFill>
              </a:endParaRPr>
            </a:p>
          </p:txBody>
        </p:sp>
        <p:sp>
          <p:nvSpPr>
            <p:cNvPr id="16" name="Ellipsi 15">
              <a:extLst>
                <a:ext uri="{FF2B5EF4-FFF2-40B4-BE49-F238E27FC236}">
                  <a16:creationId xmlns:a16="http://schemas.microsoft.com/office/drawing/2014/main" id="{4408DC33-18EC-46B3-BF46-302385D845A9}"/>
                </a:ext>
              </a:extLst>
            </p:cNvPr>
            <p:cNvSpPr/>
            <p:nvPr userDrawn="1"/>
          </p:nvSpPr>
          <p:spPr>
            <a:xfrm>
              <a:off x="6298920" y="1874520"/>
              <a:ext cx="3896640" cy="3896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sz="1800" dirty="0">
                <a:solidFill>
                  <a:srgbClr val="FFFFFF"/>
                </a:solidFill>
              </a:endParaRPr>
            </a:p>
          </p:txBody>
        </p:sp>
      </p:grpSp>
      <p:sp>
        <p:nvSpPr>
          <p:cNvPr id="10" name="Kuvan paikkamerkki 9">
            <a:extLst>
              <a:ext uri="{FF2B5EF4-FFF2-40B4-BE49-F238E27FC236}">
                <a16:creationId xmlns:a16="http://schemas.microsoft.com/office/drawing/2014/main" id="{7E8A17C8-B49A-4DC6-9488-A880DF42D26A}"/>
              </a:ext>
              <a:ext uri="{C183D7F6-B498-43B3-948B-1728B52AA6E4}">
                <adec:decorative xmlns:adec="http://schemas.microsoft.com/office/drawing/2017/decorative" val="1"/>
              </a:ext>
            </a:extLst>
          </p:cNvPr>
          <p:cNvSpPr>
            <a:spLocks noGrp="1"/>
          </p:cNvSpPr>
          <p:nvPr>
            <p:ph type="pic" sz="quarter" idx="17"/>
          </p:nvPr>
        </p:nvSpPr>
        <p:spPr>
          <a:xfrm>
            <a:off x="6369269" y="1941410"/>
            <a:ext cx="3752890" cy="3756127"/>
          </a:xfrm>
          <a:prstGeom prst="ellipse">
            <a:avLst/>
          </a:prstGeom>
          <a:solidFill>
            <a:schemeClr val="bg1">
              <a:lumMod val="95000"/>
            </a:schemeClr>
          </a:solidFill>
          <a:ln>
            <a:noFill/>
          </a:ln>
        </p:spPr>
        <p:txBody>
          <a:bodyPr anchor="ctr" anchorCtr="0"/>
          <a:lstStyle>
            <a:lvl1pPr algn="ctr">
              <a:buNone/>
              <a:defRPr sz="1800" b="1" i="1">
                <a:solidFill>
                  <a:schemeClr val="tx1"/>
                </a:solidFill>
                <a:latin typeface="Arial" panose="020B0604020202020204" pitchFamily="34" charset="0"/>
                <a:cs typeface="Arial" panose="020B0604020202020204" pitchFamily="34" charset="0"/>
              </a:defRPr>
            </a:lvl1pPr>
          </a:lstStyle>
          <a:p>
            <a:r>
              <a:rPr lang="fi-FI" dirty="0"/>
              <a:t>Lisää kuva napsauttamalla kuvaketta</a:t>
            </a:r>
          </a:p>
        </p:txBody>
      </p:sp>
      <p:sp>
        <p:nvSpPr>
          <p:cNvPr id="18" name="Tekstin paikkamerkki 17" descr=".">
            <a:extLst>
              <a:ext uri="{FF2B5EF4-FFF2-40B4-BE49-F238E27FC236}">
                <a16:creationId xmlns:a16="http://schemas.microsoft.com/office/drawing/2014/main" id="{89AAB905-20DB-4D2C-91BD-D74BA3A26C63}"/>
              </a:ext>
              <a:ext uri="{C183D7F6-B498-43B3-948B-1728B52AA6E4}">
                <adec:decorative xmlns:adec="http://schemas.microsoft.com/office/drawing/2017/decorative" val="1"/>
              </a:ext>
            </a:extLst>
          </p:cNvPr>
          <p:cNvSpPr>
            <a:spLocks noGrp="1"/>
          </p:cNvSpPr>
          <p:nvPr>
            <p:ph type="body" sz="quarter" idx="18" hasCustomPrompt="1"/>
          </p:nvPr>
        </p:nvSpPr>
        <p:spPr>
          <a:xfrm>
            <a:off x="8838703" y="3791924"/>
            <a:ext cx="1937184" cy="1938592"/>
          </a:xfrm>
          <a:prstGeom prst="ellipse">
            <a:avLst/>
          </a:prstGeom>
          <a:solidFill>
            <a:srgbClr val="D90066"/>
          </a:solidFill>
        </p:spPr>
        <p:txBody>
          <a:bodyPr anchor="ctr" anchorCtr="0"/>
          <a:lstStyle>
            <a:lvl1pPr marL="0" indent="0" algn="ctr">
              <a:buNone/>
              <a:defRPr sz="1100" b="1">
                <a:solidFill>
                  <a:schemeClr val="bg1"/>
                </a:solidFill>
              </a:defRPr>
            </a:lvl1pPr>
            <a:lvl2pPr algn="ctr">
              <a:buNone/>
              <a:defRPr sz="1100" b="1"/>
            </a:lvl2pPr>
            <a:lvl3pPr algn="ctr">
              <a:buNone/>
              <a:defRPr sz="1100" b="1"/>
            </a:lvl3pPr>
            <a:lvl4pPr algn="ctr">
              <a:buNone/>
              <a:defRPr sz="1100" b="1"/>
            </a:lvl4pPr>
            <a:lvl5pPr algn="ctr">
              <a:buNone/>
              <a:defRPr sz="1100" b="1"/>
            </a:lvl5pPr>
          </a:lstStyle>
          <a:p>
            <a:pPr lvl="0"/>
            <a:r>
              <a:rPr lang="fi-FI" dirty="0"/>
              <a:t>Lisää tähän kuvatekstiä. Säädä fontin koko tekstin pituuden mukaan, mahdollisimman suureksi.</a:t>
            </a:r>
          </a:p>
        </p:txBody>
      </p:sp>
      <p:sp>
        <p:nvSpPr>
          <p:cNvPr id="5" name="Footer Placeholder 4">
            <a:extLst>
              <a:ext uri="{FF2B5EF4-FFF2-40B4-BE49-F238E27FC236}">
                <a16:creationId xmlns:a16="http://schemas.microsoft.com/office/drawing/2014/main" id="{96C4780F-2C60-D743-861C-2030CFC89533}"/>
              </a:ext>
              <a:ext uri="{C183D7F6-B498-43B3-948B-1728B52AA6E4}">
                <adec:decorative xmlns:adec="http://schemas.microsoft.com/office/drawing/2017/decorative" val="1"/>
              </a:ext>
            </a:extLst>
          </p:cNvPr>
          <p:cNvSpPr>
            <a:spLocks noGrp="1"/>
          </p:cNvSpPr>
          <p:nvPr>
            <p:ph type="ftr" sz="quarter" idx="15"/>
          </p:nvPr>
        </p:nvSpPr>
        <p:spPr/>
        <p:txBody>
          <a:bodyPr/>
          <a:lstStyle/>
          <a:p>
            <a:r>
              <a:rPr lang="fi-FI">
                <a:solidFill>
                  <a:srgbClr val="303030"/>
                </a:solidFill>
              </a:rPr>
              <a:t>heli.mattila@thl.fi</a:t>
            </a:r>
            <a:endParaRPr lang="x-none">
              <a:solidFill>
                <a:srgbClr val="303030"/>
              </a:solidFill>
            </a:endParaRPr>
          </a:p>
        </p:txBody>
      </p:sp>
      <p:sp>
        <p:nvSpPr>
          <p:cNvPr id="4" name="Date Placeholder 3">
            <a:extLst>
              <a:ext uri="{FF2B5EF4-FFF2-40B4-BE49-F238E27FC236}">
                <a16:creationId xmlns:a16="http://schemas.microsoft.com/office/drawing/2014/main" id="{A4F8B822-68E0-C242-8C58-89DF7729CD7E}"/>
              </a:ext>
              <a:ext uri="{C183D7F6-B498-43B3-948B-1728B52AA6E4}">
                <adec:decorative xmlns:adec="http://schemas.microsoft.com/office/drawing/2017/decorative" val="1"/>
              </a:ext>
            </a:extLst>
          </p:cNvPr>
          <p:cNvSpPr>
            <a:spLocks noGrp="1"/>
          </p:cNvSpPr>
          <p:nvPr>
            <p:ph type="dt" sz="half" idx="14"/>
          </p:nvPr>
        </p:nvSpPr>
        <p:spPr/>
        <p:txBody>
          <a:bodyPr/>
          <a:lstStyle/>
          <a:p>
            <a:fld id="{62AB7457-2887-4C3C-AAA3-F6C0BE42EDE4}" type="datetime1">
              <a:rPr lang="fi-FI" smtClean="0">
                <a:solidFill>
                  <a:srgbClr val="303030"/>
                </a:solidFill>
              </a:rPr>
              <a:t>13.12.2022</a:t>
            </a:fld>
            <a:endParaRPr lang="x-none" dirty="0">
              <a:solidFill>
                <a:srgbClr val="303030"/>
              </a:solidFill>
            </a:endParaRPr>
          </a:p>
        </p:txBody>
      </p:sp>
      <p:sp>
        <p:nvSpPr>
          <p:cNvPr id="6" name="Slide Number Placeholder 5">
            <a:extLst>
              <a:ext uri="{FF2B5EF4-FFF2-40B4-BE49-F238E27FC236}">
                <a16:creationId xmlns:a16="http://schemas.microsoft.com/office/drawing/2014/main" id="{3E7D207B-B0D3-D84C-9F43-976CCF9F6D2F}"/>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solidFill>
                  <a:srgbClr val="303030"/>
                </a:solidFill>
              </a:rPr>
              <a:pPr/>
              <a:t>‹#›</a:t>
            </a:fld>
            <a:endParaRPr lang="en-GB" dirty="0">
              <a:solidFill>
                <a:srgbClr val="303030"/>
              </a:solidFill>
            </a:endParaRPr>
          </a:p>
        </p:txBody>
      </p:sp>
    </p:spTree>
    <p:extLst>
      <p:ext uri="{BB962C8B-B14F-4D97-AF65-F5344CB8AC3E}">
        <p14:creationId xmlns:p14="http://schemas.microsoft.com/office/powerpoint/2010/main" val="1947695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A661-795B-6D43-99AC-4EC80D2EADFF}"/>
              </a:ext>
            </a:extLst>
          </p:cNvPr>
          <p:cNvSpPr>
            <a:spLocks noGrp="1"/>
          </p:cNvSpPr>
          <p:nvPr>
            <p:ph type="title" hasCustomPrompt="1"/>
          </p:nvPr>
        </p:nvSpPr>
        <p:spPr/>
        <p:txBody>
          <a:bodyPr/>
          <a:lstStyle/>
          <a:p>
            <a:r>
              <a:rPr lang="en-GB" dirty="0" err="1"/>
              <a:t>Lisää</a:t>
            </a:r>
            <a:r>
              <a:rPr lang="en-GB" dirty="0"/>
              <a:t> </a:t>
            </a:r>
            <a:r>
              <a:rPr lang="en-GB" dirty="0" err="1"/>
              <a:t>otsikko</a:t>
            </a:r>
            <a:r>
              <a:rPr lang="en-GB" dirty="0"/>
              <a:t> </a:t>
            </a:r>
            <a:r>
              <a:rPr lang="en-GB" dirty="0" err="1"/>
              <a:t>napsauttamalla</a:t>
            </a:r>
            <a:endParaRPr lang="x-none"/>
          </a:p>
        </p:txBody>
      </p:sp>
      <p:sp>
        <p:nvSpPr>
          <p:cNvPr id="3" name="Date Placeholder 2">
            <a:extLst>
              <a:ext uri="{FF2B5EF4-FFF2-40B4-BE49-F238E27FC236}">
                <a16:creationId xmlns:a16="http://schemas.microsoft.com/office/drawing/2014/main" id="{E2A8E403-7695-8F4F-A02D-E5490E14BF2E}"/>
              </a:ext>
              <a:ext uri="{C183D7F6-B498-43B3-948B-1728B52AA6E4}">
                <adec:decorative xmlns:adec="http://schemas.microsoft.com/office/drawing/2017/decorative" val="1"/>
              </a:ext>
            </a:extLst>
          </p:cNvPr>
          <p:cNvSpPr>
            <a:spLocks noGrp="1"/>
          </p:cNvSpPr>
          <p:nvPr>
            <p:ph type="dt" sz="half" idx="10"/>
          </p:nvPr>
        </p:nvSpPr>
        <p:spPr/>
        <p:txBody>
          <a:bodyPr/>
          <a:lstStyle/>
          <a:p>
            <a:fld id="{FF8CA4F8-664E-421D-9DD1-DA0189039AF7}" type="datetime1">
              <a:rPr lang="fi-FI" smtClean="0">
                <a:solidFill>
                  <a:srgbClr val="303030"/>
                </a:solidFill>
              </a:rPr>
              <a:t>13.12.2022</a:t>
            </a:fld>
            <a:endParaRPr lang="fi-FI" dirty="0">
              <a:solidFill>
                <a:srgbClr val="303030"/>
              </a:solidFill>
            </a:endParaRPr>
          </a:p>
        </p:txBody>
      </p:sp>
      <p:sp>
        <p:nvSpPr>
          <p:cNvPr id="4" name="Footer Placeholder 3">
            <a:extLst>
              <a:ext uri="{FF2B5EF4-FFF2-40B4-BE49-F238E27FC236}">
                <a16:creationId xmlns:a16="http://schemas.microsoft.com/office/drawing/2014/main" id="{A778D2A7-5BD0-D04D-AA4A-6E3928F6DDDC}"/>
              </a:ext>
              <a:ext uri="{C183D7F6-B498-43B3-948B-1728B52AA6E4}">
                <adec:decorative xmlns:adec="http://schemas.microsoft.com/office/drawing/2017/decorative" val="1"/>
              </a:ext>
            </a:extLst>
          </p:cNvPr>
          <p:cNvSpPr>
            <a:spLocks noGrp="1"/>
          </p:cNvSpPr>
          <p:nvPr>
            <p:ph type="ftr" sz="quarter" idx="13"/>
          </p:nvPr>
        </p:nvSpPr>
        <p:spPr/>
        <p:txBody>
          <a:bodyPr/>
          <a:lstStyle/>
          <a:p>
            <a:r>
              <a:rPr lang="fi-FI">
                <a:solidFill>
                  <a:srgbClr val="303030"/>
                </a:solidFill>
              </a:rPr>
              <a:t>heli.mattila@thl.fi</a:t>
            </a:r>
            <a:endParaRPr lang="x-none">
              <a:solidFill>
                <a:srgbClr val="303030"/>
              </a:solidFill>
            </a:endParaRPr>
          </a:p>
        </p:txBody>
      </p:sp>
      <p:sp>
        <p:nvSpPr>
          <p:cNvPr id="5" name="Slide Number Placeholder 4">
            <a:extLst>
              <a:ext uri="{FF2B5EF4-FFF2-40B4-BE49-F238E27FC236}">
                <a16:creationId xmlns:a16="http://schemas.microsoft.com/office/drawing/2014/main" id="{F3312DA6-96EB-DB44-8234-83AEF4303450}"/>
              </a:ext>
              <a:ext uri="{C183D7F6-B498-43B3-948B-1728B52AA6E4}">
                <adec:decorative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solidFill>
                  <a:srgbClr val="303030"/>
                </a:solidFill>
              </a:rPr>
              <a:pPr/>
              <a:t>‹#›</a:t>
            </a:fld>
            <a:endParaRPr lang="en-GB" dirty="0">
              <a:solidFill>
                <a:srgbClr val="303030"/>
              </a:solidFill>
            </a:endParaRPr>
          </a:p>
        </p:txBody>
      </p:sp>
    </p:spTree>
    <p:extLst>
      <p:ext uri="{BB962C8B-B14F-4D97-AF65-F5344CB8AC3E}">
        <p14:creationId xmlns:p14="http://schemas.microsoft.com/office/powerpoint/2010/main" val="1308970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67B5CFE-A16F-E642-A195-B85E5A4FC9F3}"/>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solidFill>
                  <a:srgbClr val="303030"/>
                </a:solidFill>
              </a:rPr>
              <a:t>heli.mattila@thl.fi</a:t>
            </a:r>
            <a:endParaRPr lang="x-none">
              <a:solidFill>
                <a:srgbClr val="303030"/>
              </a:solidFill>
            </a:endParaRPr>
          </a:p>
        </p:txBody>
      </p:sp>
      <p:sp>
        <p:nvSpPr>
          <p:cNvPr id="6" name="Date Placeholder 5">
            <a:extLst>
              <a:ext uri="{FF2B5EF4-FFF2-40B4-BE49-F238E27FC236}">
                <a16:creationId xmlns:a16="http://schemas.microsoft.com/office/drawing/2014/main" id="{E0B469B7-6424-294A-AFB0-9044090A14DF}"/>
              </a:ext>
              <a:ext uri="{C183D7F6-B498-43B3-948B-1728B52AA6E4}">
                <adec:decorative xmlns:adec="http://schemas.microsoft.com/office/drawing/2017/decorative" val="1"/>
              </a:ext>
            </a:extLst>
          </p:cNvPr>
          <p:cNvSpPr>
            <a:spLocks noGrp="1"/>
          </p:cNvSpPr>
          <p:nvPr>
            <p:ph type="dt" sz="half" idx="10"/>
          </p:nvPr>
        </p:nvSpPr>
        <p:spPr/>
        <p:txBody>
          <a:bodyPr/>
          <a:lstStyle/>
          <a:p>
            <a:fld id="{DF606F00-6280-4CE7-92AB-55F6CA411202}" type="datetime1">
              <a:rPr lang="fi-FI" smtClean="0">
                <a:solidFill>
                  <a:srgbClr val="303030"/>
                </a:solidFill>
              </a:rPr>
              <a:t>13.12.2022</a:t>
            </a:fld>
            <a:endParaRPr lang="x-none" dirty="0">
              <a:solidFill>
                <a:srgbClr val="303030"/>
              </a:solidFill>
            </a:endParaRPr>
          </a:p>
        </p:txBody>
      </p:sp>
      <p:sp>
        <p:nvSpPr>
          <p:cNvPr id="8" name="Slide Number Placeholder 7">
            <a:extLst>
              <a:ext uri="{FF2B5EF4-FFF2-40B4-BE49-F238E27FC236}">
                <a16:creationId xmlns:a16="http://schemas.microsoft.com/office/drawing/2014/main" id="{1BE85DB8-2F45-A34B-85F3-D5AE683378D0}"/>
              </a:ext>
              <a:ext uri="{C183D7F6-B498-43B3-948B-1728B52AA6E4}">
                <adec:decorative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solidFill>
                  <a:srgbClr val="303030"/>
                </a:solidFill>
              </a:rPr>
              <a:pPr/>
              <a:t>‹#›</a:t>
            </a:fld>
            <a:endParaRPr lang="en-GB" dirty="0">
              <a:solidFill>
                <a:srgbClr val="303030"/>
              </a:solidFill>
            </a:endParaRPr>
          </a:p>
        </p:txBody>
      </p:sp>
    </p:spTree>
    <p:extLst>
      <p:ext uri="{BB962C8B-B14F-4D97-AF65-F5344CB8AC3E}">
        <p14:creationId xmlns:p14="http://schemas.microsoft.com/office/powerpoint/2010/main" val="581745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älilehti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19" name="Picture 18" descr=".">
            <a:extLst>
              <a:ext uri="{FF2B5EF4-FFF2-40B4-BE49-F238E27FC236}">
                <a16:creationId xmlns:a16="http://schemas.microsoft.com/office/drawing/2014/main" id="{B8C6724C-7BCD-4143-8FE4-7350D4EDD98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960973" y="1877690"/>
            <a:ext cx="5246017" cy="4980310"/>
          </a:xfrm>
          <a:prstGeom prst="rect">
            <a:avLst/>
          </a:prstGeom>
        </p:spPr>
      </p:pic>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tx1"/>
                </a:solidFill>
              </a:defRPr>
            </a:lvl1pPr>
          </a:lstStyle>
          <a:p>
            <a:fld id="{8AA44576-26F1-4AFA-8C7E-14F49691E644}" type="datetime1">
              <a:rPr lang="fi-FI" smtClean="0">
                <a:solidFill>
                  <a:srgbClr val="303030"/>
                </a:solidFill>
              </a:rPr>
              <a:t>13.12.2022</a:t>
            </a:fld>
            <a:endParaRPr lang="x-none">
              <a:solidFill>
                <a:srgbClr val="303030"/>
              </a:solidFill>
            </a:endParaRPr>
          </a:p>
        </p:txBody>
      </p:sp>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r>
              <a:rPr lang="fi-FI">
                <a:solidFill>
                  <a:srgbClr val="303030"/>
                </a:solidFill>
              </a:rPr>
              <a:t>heli.mattila@thl.fi</a:t>
            </a:r>
            <a:endParaRPr lang="x-none">
              <a:solidFill>
                <a:srgbClr val="303030"/>
              </a:solidFill>
            </a:endParaRPr>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tx1"/>
                </a:solidFill>
              </a:defRPr>
            </a:lvl1pPr>
          </a:lstStyle>
          <a:p>
            <a:fld id="{882CC271-BBF5-3F46-90AE-792A663E0CFB}" type="slidenum">
              <a:rPr lang="en-GB" smtClean="0">
                <a:solidFill>
                  <a:srgbClr val="303030"/>
                </a:solidFill>
              </a:rPr>
              <a:pPr/>
              <a:t>‹#›</a:t>
            </a:fld>
            <a:endParaRPr lang="en-GB">
              <a:solidFill>
                <a:srgbClr val="303030"/>
              </a:solidFill>
            </a:endParaRPr>
          </a:p>
        </p:txBody>
      </p:sp>
      <p:pic>
        <p:nvPicPr>
          <p:cNvPr id="25" name="Kuva 1" descr=".">
            <a:extLst>
              <a:ext uri="{FF2B5EF4-FFF2-40B4-BE49-F238E27FC236}">
                <a16:creationId xmlns:a16="http://schemas.microsoft.com/office/drawing/2014/main" id="{A6514250-BDB9-7140-812C-4EA291335F0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9468149" y="5693636"/>
            <a:ext cx="2538657" cy="931857"/>
          </a:xfrm>
          <a:prstGeom prst="rect">
            <a:avLst/>
          </a:prstGeom>
        </p:spPr>
      </p:pic>
      <p:pic>
        <p:nvPicPr>
          <p:cNvPr id="22" name="Graphic 21" descr=".">
            <a:extLst>
              <a:ext uri="{FF2B5EF4-FFF2-40B4-BE49-F238E27FC236}">
                <a16:creationId xmlns:a16="http://schemas.microsoft.com/office/drawing/2014/main" id="{33F17F59-30F0-084D-9FB5-AB606735E541}"/>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3754128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älilehti 2 - suuri kuva">
    <p:bg>
      <p:bgPr>
        <a:solidFill>
          <a:schemeClr val="bg1"/>
        </a:solidFill>
        <a:effectLst/>
      </p:bgPr>
    </p:bg>
    <p:spTree>
      <p:nvGrpSpPr>
        <p:cNvPr id="1" name=""/>
        <p:cNvGrpSpPr/>
        <p:nvPr/>
      </p:nvGrpSpPr>
      <p:grpSpPr>
        <a:xfrm>
          <a:off x="0" y="0"/>
          <a:ext cx="0" cy="0"/>
          <a:chOff x="0" y="0"/>
          <a:chExt cx="0" cy="0"/>
        </a:xfrm>
      </p:grpSpPr>
      <p:pic>
        <p:nvPicPr>
          <p:cNvPr id="18" name="Picture 17" descr="THL:n asiantuntijoita seminaarissa">
            <a:extLst>
              <a:ext uri="{FF2B5EF4-FFF2-40B4-BE49-F238E27FC236}">
                <a16:creationId xmlns:a16="http://schemas.microsoft.com/office/drawing/2014/main" id="{A722D589-CF0B-4D46-903B-A1F7C158A1A8}"/>
              </a:ext>
            </a:extLst>
          </p:cNvPr>
          <p:cNvPicPr preferRelativeResize="0">
            <a:picLocks/>
          </p:cNvPicPr>
          <p:nvPr userDrawn="1"/>
        </p:nvPicPr>
        <p:blipFill rotWithShape="1">
          <a:blip r:embed="rId2"/>
          <a:srcRect l="619" t="4712" r="498" b="4712"/>
          <a:stretch/>
        </p:blipFill>
        <p:spPr>
          <a:xfrm>
            <a:off x="0" y="0"/>
            <a:ext cx="121932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descr=".">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fi-FI">
                <a:solidFill>
                  <a:srgbClr val="FFFFFF"/>
                </a:solidFill>
              </a:rPr>
              <a:t>heli.mattila@thl.fi</a:t>
            </a:r>
            <a:endParaRPr lang="x-none">
              <a:solidFill>
                <a:srgbClr val="FFFFFF"/>
              </a:solidFill>
            </a:endParaRPr>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ABA837E7-65C7-4CF6-8ED5-4672050F5903}" type="datetime1">
              <a:rPr lang="fi-FI" smtClean="0">
                <a:solidFill>
                  <a:srgbClr val="FFFFFF"/>
                </a:solidFill>
              </a:rPr>
              <a:t>13.12.2022</a:t>
            </a:fld>
            <a:endParaRPr lang="x-none">
              <a:solidFill>
                <a:srgbClr val="FFFFFF"/>
              </a:solidFill>
            </a:endParaRPr>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solidFill>
                  <a:srgbClr val="FFFFFF"/>
                </a:solidFill>
              </a:rPr>
              <a:pPr/>
              <a:t>‹#›</a:t>
            </a:fld>
            <a:endParaRPr lang="en-GB">
              <a:solidFill>
                <a:srgbClr val="FFFFFF"/>
              </a:solidFill>
            </a:endParaRPr>
          </a:p>
        </p:txBody>
      </p:sp>
      <p:pic>
        <p:nvPicPr>
          <p:cNvPr id="12" name="Kuva 1" descr=".">
            <a:extLst>
              <a:ext uri="{FF2B5EF4-FFF2-40B4-BE49-F238E27FC236}">
                <a16:creationId xmlns:a16="http://schemas.microsoft.com/office/drawing/2014/main" id="{0B18799D-8273-4047-B9F7-A651C99C82D4}"/>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19" name="Graphic 18" descr=".">
            <a:extLst>
              <a:ext uri="{FF2B5EF4-FFF2-40B4-BE49-F238E27FC236}">
                <a16:creationId xmlns:a16="http://schemas.microsoft.com/office/drawing/2014/main" id="{C0EFE09A-F35A-D44C-91BA-E23E42E0EAF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1324135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Välilehti 3 - suuri kuva">
    <p:bg>
      <p:bgPr>
        <a:solidFill>
          <a:schemeClr val="bg1"/>
        </a:solidFill>
        <a:effectLst/>
      </p:bgPr>
    </p:bg>
    <p:spTree>
      <p:nvGrpSpPr>
        <p:cNvPr id="1" name=""/>
        <p:cNvGrpSpPr/>
        <p:nvPr/>
      </p:nvGrpSpPr>
      <p:grpSpPr>
        <a:xfrm>
          <a:off x="0" y="0"/>
          <a:ext cx="0" cy="0"/>
          <a:chOff x="0" y="0"/>
          <a:chExt cx="0" cy="0"/>
        </a:xfrm>
      </p:grpSpPr>
      <p:pic>
        <p:nvPicPr>
          <p:cNvPr id="19" name="Picture 18" descr="THL:n asiantuntijoita suunnitelemassa">
            <a:extLst>
              <a:ext uri="{FF2B5EF4-FFF2-40B4-BE49-F238E27FC236}">
                <a16:creationId xmlns:a16="http://schemas.microsoft.com/office/drawing/2014/main" id="{FC013B1F-2BB8-E347-A357-583643C46DB7}"/>
              </a:ext>
            </a:extLst>
          </p:cNvPr>
          <p:cNvPicPr>
            <a:picLocks noChangeAspect="1"/>
          </p:cNvPicPr>
          <p:nvPr userDrawn="1"/>
        </p:nvPicPr>
        <p:blipFill rotWithShape="1">
          <a:blip r:embed="rId2"/>
          <a:srcRect l="3587" t="10740" r="3431" b="3940"/>
          <a:stretch/>
        </p:blipFill>
        <p:spPr>
          <a:xfrm>
            <a:off x="1" y="0"/>
            <a:ext cx="12212418"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descr=".">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r>
              <a:rPr lang="fi-FI">
                <a:solidFill>
                  <a:srgbClr val="303030"/>
                </a:solidFill>
              </a:rPr>
              <a:t>heli.mattila@thl.fi</a:t>
            </a:r>
            <a:endParaRPr lang="x-none">
              <a:solidFill>
                <a:srgbClr val="303030"/>
              </a:solidFill>
            </a:endParaRPr>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A4F1842D-3677-465B-916C-F919684F3CBD}" type="datetime1">
              <a:rPr lang="fi-FI" smtClean="0">
                <a:solidFill>
                  <a:srgbClr val="FFFFFF"/>
                </a:solidFill>
              </a:rPr>
              <a:t>13.12.2022</a:t>
            </a:fld>
            <a:endParaRPr lang="x-none">
              <a:solidFill>
                <a:srgbClr val="FFFFFF"/>
              </a:solidFill>
            </a:endParaRPr>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solidFill>
                  <a:srgbClr val="FFFFFF"/>
                </a:solidFill>
              </a:rPr>
              <a:pPr/>
              <a:t>‹#›</a:t>
            </a:fld>
            <a:endParaRPr lang="en-GB">
              <a:solidFill>
                <a:srgbClr val="FFFFFF"/>
              </a:solidFill>
            </a:endParaRPr>
          </a:p>
        </p:txBody>
      </p:sp>
      <p:pic>
        <p:nvPicPr>
          <p:cNvPr id="12" name="Kuva 1" descr=".">
            <a:extLst>
              <a:ext uri="{FF2B5EF4-FFF2-40B4-BE49-F238E27FC236}">
                <a16:creationId xmlns:a16="http://schemas.microsoft.com/office/drawing/2014/main" id="{4A0FB5B9-CE68-B244-BF20-E7703FD4EE04}"/>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23" name="Graphic 22" descr=".">
            <a:extLst>
              <a:ext uri="{FF2B5EF4-FFF2-40B4-BE49-F238E27FC236}">
                <a16:creationId xmlns:a16="http://schemas.microsoft.com/office/drawing/2014/main" id="{FA49CCEE-8111-3446-9FC8-D413FE58101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1617431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lehti 4 - suuri kuva">
    <p:bg>
      <p:bgPr>
        <a:solidFill>
          <a:schemeClr val="bg1"/>
        </a:solidFill>
        <a:effectLst/>
      </p:bgPr>
    </p:bg>
    <p:spTree>
      <p:nvGrpSpPr>
        <p:cNvPr id="1" name=""/>
        <p:cNvGrpSpPr/>
        <p:nvPr/>
      </p:nvGrpSpPr>
      <p:grpSpPr>
        <a:xfrm>
          <a:off x="0" y="0"/>
          <a:ext cx="0" cy="0"/>
          <a:chOff x="0" y="0"/>
          <a:chExt cx="0" cy="0"/>
        </a:xfrm>
      </p:grpSpPr>
      <p:pic>
        <p:nvPicPr>
          <p:cNvPr id="29" name="Picture 28" descr="Nuori nainen selaa THL:n instagram-viestejä">
            <a:extLst>
              <a:ext uri="{FF2B5EF4-FFF2-40B4-BE49-F238E27FC236}">
                <a16:creationId xmlns:a16="http://schemas.microsoft.com/office/drawing/2014/main" id="{CF169E9E-CD3F-ED4E-92EC-A34D39B8C46F}"/>
              </a:ext>
            </a:extLst>
          </p:cNvPr>
          <p:cNvPicPr preferRelativeResize="0">
            <a:picLocks/>
          </p:cNvPicPr>
          <p:nvPr userDrawn="1"/>
        </p:nvPicPr>
        <p:blipFill rotWithShape="1">
          <a:blip r:embed="rId2"/>
          <a:srcRect l="1" t="10119" r="1" b="3517"/>
          <a:stretch/>
        </p:blipFill>
        <p:spPr>
          <a:xfrm>
            <a:off x="0" y="0"/>
            <a:ext cx="121920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bg1"/>
                </a:solidFill>
              </a:defRPr>
            </a:lvl1pPr>
          </a:lstStyle>
          <a:p>
            <a:r>
              <a:rPr lang="fi-FI"/>
              <a:t>Kirjoita väliotsikko tähän (</a:t>
            </a:r>
            <a:r>
              <a:rPr lang="fi-FI" err="1"/>
              <a:t>max</a:t>
            </a:r>
            <a:r>
              <a:rPr lang="fi-FI"/>
              <a:t>. 50 merkkiä)</a:t>
            </a:r>
            <a:endParaRPr lang="en-GB"/>
          </a:p>
        </p:txBody>
      </p:sp>
      <p:pic>
        <p:nvPicPr>
          <p:cNvPr id="22" name="Picture 21" descr=".">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fi-FI">
                <a:solidFill>
                  <a:srgbClr val="FFFFFF"/>
                </a:solidFill>
              </a:rPr>
              <a:t>heli.mattila@thl.fi</a:t>
            </a:r>
            <a:endParaRPr lang="x-none">
              <a:solidFill>
                <a:srgbClr val="FFFFFF"/>
              </a:solidFill>
            </a:endParaRPr>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BC08228A-B089-47D4-85E3-85B915E2643D}" type="datetime1">
              <a:rPr lang="fi-FI" smtClean="0">
                <a:solidFill>
                  <a:srgbClr val="FFFFFF"/>
                </a:solidFill>
              </a:rPr>
              <a:t>13.12.2022</a:t>
            </a:fld>
            <a:endParaRPr lang="x-none">
              <a:solidFill>
                <a:srgbClr val="FFFFFF"/>
              </a:solidFill>
            </a:endParaRPr>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solidFill>
                  <a:srgbClr val="FFFFFF"/>
                </a:solidFill>
              </a:rPr>
              <a:pPr/>
              <a:t>‹#›</a:t>
            </a:fld>
            <a:endParaRPr lang="en-GB">
              <a:solidFill>
                <a:srgbClr val="FFFFFF"/>
              </a:solidFill>
            </a:endParaRPr>
          </a:p>
        </p:txBody>
      </p:sp>
      <p:pic>
        <p:nvPicPr>
          <p:cNvPr id="26" name="Kuva 1" descr=".">
            <a:extLst>
              <a:ext uri="{FF2B5EF4-FFF2-40B4-BE49-F238E27FC236}">
                <a16:creationId xmlns:a16="http://schemas.microsoft.com/office/drawing/2014/main" id="{62C2CAE4-4C3A-D540-BDA6-CD3530DD45A3}"/>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12" name="Graphic 11" descr=".">
            <a:extLst>
              <a:ext uri="{FF2B5EF4-FFF2-40B4-BE49-F238E27FC236}">
                <a16:creationId xmlns:a16="http://schemas.microsoft.com/office/drawing/2014/main" id="{4BDA86B0-E1C5-564D-B337-EEC0E7957D7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48575" y="6132130"/>
            <a:ext cx="1111907" cy="540928"/>
          </a:xfrm>
          <a:prstGeom prst="rect">
            <a:avLst/>
          </a:prstGeom>
        </p:spPr>
      </p:pic>
    </p:spTree>
    <p:extLst>
      <p:ext uri="{BB962C8B-B14F-4D97-AF65-F5344CB8AC3E}">
        <p14:creationId xmlns:p14="http://schemas.microsoft.com/office/powerpoint/2010/main" val="1944420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defRPr sz="3000" cap="all" baseline="0"/>
            </a:lvl1pPr>
          </a:lstStyle>
          <a:p>
            <a:r>
              <a:rPr lang="fi-FI"/>
              <a:t>Muokkaa perustyyl. napsautt.</a:t>
            </a:r>
            <a:endParaRPr lang="fi-FI" dirty="0"/>
          </a:p>
        </p:txBody>
      </p:sp>
      <p:sp>
        <p:nvSpPr>
          <p:cNvPr id="3" name="Sisällön paikkamerkki 2"/>
          <p:cNvSpPr>
            <a:spLocks noGrp="1"/>
          </p:cNvSpPr>
          <p:nvPr>
            <p:ph idx="1"/>
          </p:nvPr>
        </p:nvSpPr>
        <p:spPr/>
        <p:txBody>
          <a:bodyPr/>
          <a:lstStyle>
            <a:lvl1pPr>
              <a:spcBef>
                <a:spcPts val="624"/>
              </a:spcBef>
              <a:buSzPct val="100000"/>
              <a:buFont typeface="Arial" pitchFamily="34" charset="0"/>
              <a:buChar char="l"/>
              <a:defRPr/>
            </a:lvl1pPr>
            <a:lvl2pPr>
              <a:spcBef>
                <a:spcPts val="624"/>
              </a:spcBef>
              <a:buSzPct val="100000"/>
              <a:buFont typeface="Arial" pitchFamily="34" charset="0"/>
              <a:buChar char="l"/>
              <a:defRPr/>
            </a:lvl2pPr>
            <a:lvl3pPr>
              <a:spcBef>
                <a:spcPts val="624"/>
              </a:spcBef>
              <a:buSzPct val="100000"/>
              <a:buFont typeface="Arial" pitchFamily="34" charset="0"/>
              <a:buChar char="l"/>
              <a:defRPr/>
            </a:lvl3pPr>
            <a:lvl4pPr>
              <a:spcBef>
                <a:spcPts val="624"/>
              </a:spcBef>
              <a:buSzPct val="100000"/>
              <a:buFont typeface="Arial" pitchFamily="34" charset="0"/>
              <a:buChar char="l"/>
              <a:defRPr/>
            </a:lvl4pPr>
            <a:lvl5pPr>
              <a:spcBef>
                <a:spcPts val="624"/>
              </a:spcBef>
              <a:buSzPct val="100000"/>
              <a:buFont typeface="Arial" pitchFamily="34" charset="0"/>
              <a:buChar char="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yksen paikkamerkki 3"/>
          <p:cNvSpPr>
            <a:spLocks noGrp="1"/>
          </p:cNvSpPr>
          <p:nvPr>
            <p:ph type="dt" sz="half" idx="10"/>
          </p:nvPr>
        </p:nvSpPr>
        <p:spPr/>
        <p:txBody>
          <a:bodyPr/>
          <a:lstStyle>
            <a:lvl1pPr>
              <a:defRPr/>
            </a:lvl1pPr>
          </a:lstStyle>
          <a:p>
            <a:pPr>
              <a:defRPr/>
            </a:pPr>
            <a:fld id="{DACA669D-3BBA-48FA-AB18-9C31F19C9E86}" type="datetime1">
              <a:rPr lang="fi-FI" smtClean="0"/>
              <a:t>13.12.2022</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heli.mattila@thl.fi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6DC448DD-CEE1-4D3C-8ECA-8F4784C637A8}" type="slidenum">
              <a:rPr lang="fi-FI" smtClean="0"/>
              <a:pPr>
                <a:defRPr/>
              </a:pPr>
              <a:t>‹#›</a:t>
            </a:fld>
            <a:endParaRPr lang="fi-FI" dirty="0"/>
          </a:p>
        </p:txBody>
      </p:sp>
    </p:spTree>
    <p:extLst>
      <p:ext uri="{BB962C8B-B14F-4D97-AF65-F5344CB8AC3E}">
        <p14:creationId xmlns:p14="http://schemas.microsoft.com/office/powerpoint/2010/main" val="367562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grpSp>
        <p:nvGrpSpPr>
          <p:cNvPr id="19" name="Ryhmä 18" descr=".">
            <a:extLst>
              <a:ext uri="{FF2B5EF4-FFF2-40B4-BE49-F238E27FC236}">
                <a16:creationId xmlns:a16="http://schemas.microsoft.com/office/drawing/2014/main" id="{AB8EDD1E-8E32-436E-96DE-F37752640107}"/>
              </a:ext>
              <a:ext uri="{C183D7F6-B498-43B3-948B-1728B52AA6E4}">
                <adec:decorative xmlns:adec="http://schemas.microsoft.com/office/drawing/2017/decorative" val="1"/>
              </a:ext>
            </a:extLst>
          </p:cNvPr>
          <p:cNvGrpSpPr/>
          <p:nvPr userDrawn="1"/>
        </p:nvGrpSpPr>
        <p:grpSpPr>
          <a:xfrm>
            <a:off x="6103300" y="1677924"/>
            <a:ext cx="4270567" cy="4270567"/>
            <a:chOff x="6103300" y="1677924"/>
            <a:chExt cx="4270567" cy="4270567"/>
          </a:xfrm>
        </p:grpSpPr>
        <p:sp>
          <p:nvSpPr>
            <p:cNvPr id="11" name="Ellipsi 10">
              <a:extLst>
                <a:ext uri="{FF2B5EF4-FFF2-40B4-BE49-F238E27FC236}">
                  <a16:creationId xmlns:a16="http://schemas.microsoft.com/office/drawing/2014/main" id="{2A867D44-5CC3-40AC-ACB0-5535EE8603D9}"/>
                </a:ext>
              </a:extLst>
            </p:cNvPr>
            <p:cNvSpPr/>
            <p:nvPr userDrawn="1"/>
          </p:nvSpPr>
          <p:spPr>
            <a:xfrm>
              <a:off x="6103300" y="1677924"/>
              <a:ext cx="4270567" cy="4270567"/>
            </a:xfrm>
            <a:prstGeom prst="ellipse">
              <a:avLst/>
            </a:prstGeom>
            <a:solidFill>
              <a:srgbClr val="D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4408DC33-18EC-46B3-BF46-302385D845A9}"/>
                </a:ext>
              </a:extLst>
            </p:cNvPr>
            <p:cNvSpPr/>
            <p:nvPr userDrawn="1"/>
          </p:nvSpPr>
          <p:spPr>
            <a:xfrm>
              <a:off x="6298920" y="1874520"/>
              <a:ext cx="3896640" cy="3896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Kuvan paikkamerkki 9">
            <a:extLst>
              <a:ext uri="{FF2B5EF4-FFF2-40B4-BE49-F238E27FC236}">
                <a16:creationId xmlns:a16="http://schemas.microsoft.com/office/drawing/2014/main" id="{7E8A17C8-B49A-4DC6-9488-A880DF42D26A}"/>
              </a:ext>
              <a:ext uri="{C183D7F6-B498-43B3-948B-1728B52AA6E4}">
                <adec:decorative xmlns:adec="http://schemas.microsoft.com/office/drawing/2017/decorative" val="1"/>
              </a:ext>
            </a:extLst>
          </p:cNvPr>
          <p:cNvSpPr>
            <a:spLocks noGrp="1"/>
          </p:cNvSpPr>
          <p:nvPr>
            <p:ph type="pic" sz="quarter" idx="17"/>
          </p:nvPr>
        </p:nvSpPr>
        <p:spPr>
          <a:xfrm>
            <a:off x="6369269" y="1941410"/>
            <a:ext cx="3752890" cy="3756127"/>
          </a:xfrm>
          <a:prstGeom prst="ellipse">
            <a:avLst/>
          </a:prstGeom>
          <a:solidFill>
            <a:schemeClr val="bg1">
              <a:lumMod val="95000"/>
            </a:schemeClr>
          </a:solidFill>
          <a:ln>
            <a:noFill/>
          </a:ln>
        </p:spPr>
        <p:txBody>
          <a:bodyPr anchor="ctr" anchorCtr="0"/>
          <a:lstStyle>
            <a:lvl1pPr algn="ctr">
              <a:buNone/>
              <a:defRPr sz="18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sp>
        <p:nvSpPr>
          <p:cNvPr id="18" name="Tekstin paikkamerkki 17" descr=".">
            <a:extLst>
              <a:ext uri="{FF2B5EF4-FFF2-40B4-BE49-F238E27FC236}">
                <a16:creationId xmlns:a16="http://schemas.microsoft.com/office/drawing/2014/main" id="{89AAB905-20DB-4D2C-91BD-D74BA3A26C63}"/>
              </a:ext>
              <a:ext uri="{C183D7F6-B498-43B3-948B-1728B52AA6E4}">
                <adec:decorative xmlns:adec="http://schemas.microsoft.com/office/drawing/2017/decorative" val="1"/>
              </a:ext>
            </a:extLst>
          </p:cNvPr>
          <p:cNvSpPr>
            <a:spLocks noGrp="1"/>
          </p:cNvSpPr>
          <p:nvPr>
            <p:ph type="body" sz="quarter" idx="18" hasCustomPrompt="1"/>
          </p:nvPr>
        </p:nvSpPr>
        <p:spPr>
          <a:xfrm>
            <a:off x="8838703" y="3791924"/>
            <a:ext cx="1937184" cy="1938592"/>
          </a:xfrm>
          <a:prstGeom prst="ellipse">
            <a:avLst/>
          </a:prstGeom>
          <a:solidFill>
            <a:srgbClr val="D90066"/>
          </a:solidFill>
        </p:spPr>
        <p:txBody>
          <a:bodyPr anchor="ctr" anchorCtr="0"/>
          <a:lstStyle>
            <a:lvl1pPr marL="0" indent="0" algn="ctr">
              <a:buNone/>
              <a:defRPr sz="1100" b="1">
                <a:solidFill>
                  <a:schemeClr val="bg1"/>
                </a:solidFill>
              </a:defRPr>
            </a:lvl1pPr>
            <a:lvl2pPr algn="ctr">
              <a:buNone/>
              <a:defRPr sz="1100" b="1"/>
            </a:lvl2pPr>
            <a:lvl3pPr algn="ctr">
              <a:buNone/>
              <a:defRPr sz="1100" b="1"/>
            </a:lvl3pPr>
            <a:lvl4pPr algn="ctr">
              <a:buNone/>
              <a:defRPr sz="1100" b="1"/>
            </a:lvl4pPr>
            <a:lvl5pPr algn="ctr">
              <a:buNone/>
              <a:defRPr sz="1100" b="1"/>
            </a:lvl5pPr>
          </a:lstStyle>
          <a:p>
            <a:pPr lvl="0"/>
            <a:r>
              <a:rPr lang="fi-FI"/>
              <a:t>Lisää tähän kuvatekstiä. Säädä fontin koko tekstin pituuden mukaan, mahdollisimman suureksi.</a:t>
            </a:r>
          </a:p>
        </p:txBody>
      </p:sp>
      <p:sp>
        <p:nvSpPr>
          <p:cNvPr id="5" name="Footer Placeholder 4">
            <a:extLst>
              <a:ext uri="{FF2B5EF4-FFF2-40B4-BE49-F238E27FC236}">
                <a16:creationId xmlns:a16="http://schemas.microsoft.com/office/drawing/2014/main" id="{96C4780F-2C60-D743-861C-2030CFC89533}"/>
              </a:ext>
              <a:ext uri="{C183D7F6-B498-43B3-948B-1728B52AA6E4}">
                <adec:decorative xmlns:adec="http://schemas.microsoft.com/office/drawing/2017/decorative" val="1"/>
              </a:ext>
            </a:extLst>
          </p:cNvPr>
          <p:cNvSpPr>
            <a:spLocks noGrp="1"/>
          </p:cNvSpPr>
          <p:nvPr>
            <p:ph type="ftr" sz="quarter" idx="15"/>
          </p:nvPr>
        </p:nvSpPr>
        <p:spPr/>
        <p:txBody>
          <a:bodyPr/>
          <a:lstStyle/>
          <a:p>
            <a:r>
              <a:rPr lang="fi-FI"/>
              <a:t>heli.mattila@thl.fi</a:t>
            </a:r>
            <a:endParaRPr lang="x-none"/>
          </a:p>
        </p:txBody>
      </p:sp>
      <p:sp>
        <p:nvSpPr>
          <p:cNvPr id="4" name="Date Placeholder 3">
            <a:extLst>
              <a:ext uri="{FF2B5EF4-FFF2-40B4-BE49-F238E27FC236}">
                <a16:creationId xmlns:a16="http://schemas.microsoft.com/office/drawing/2014/main" id="{A4F8B822-68E0-C242-8C58-89DF7729CD7E}"/>
              </a:ext>
              <a:ext uri="{C183D7F6-B498-43B3-948B-1728B52AA6E4}">
                <adec:decorative xmlns:adec="http://schemas.microsoft.com/office/drawing/2017/decorative" val="1"/>
              </a:ext>
            </a:extLst>
          </p:cNvPr>
          <p:cNvSpPr>
            <a:spLocks noGrp="1"/>
          </p:cNvSpPr>
          <p:nvPr>
            <p:ph type="dt" sz="half" idx="14"/>
          </p:nvPr>
        </p:nvSpPr>
        <p:spPr/>
        <p:txBody>
          <a:bodyPr/>
          <a:lstStyle/>
          <a:p>
            <a:fld id="{54BA66B1-F49A-4AA2-967B-AAD457B38544}" type="datetime1">
              <a:rPr lang="fi-FI" smtClean="0"/>
              <a:t>13.12.2022</a:t>
            </a:fld>
            <a:endParaRPr lang="x-none"/>
          </a:p>
        </p:txBody>
      </p:sp>
      <p:sp>
        <p:nvSpPr>
          <p:cNvPr id="6" name="Slide Number Placeholder 5">
            <a:extLst>
              <a:ext uri="{FF2B5EF4-FFF2-40B4-BE49-F238E27FC236}">
                <a16:creationId xmlns:a16="http://schemas.microsoft.com/office/drawing/2014/main" id="{3E7D207B-B0D3-D84C-9F43-976CCF9F6D2F}"/>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3347825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AD2C16B6-37FE-4F2C-AA12-831F24458299}" type="datetime1">
              <a:rPr lang="fi-FI" smtClean="0"/>
              <a:t>13.12.2022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heli.mattila@thl.fi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D582287-382E-4B28-8FF3-E80DF884F48E}" type="slidenum">
              <a:rPr lang="fi-FI" smtClean="0"/>
              <a:pPr>
                <a:defRPr/>
              </a:pPr>
              <a:t>‹#›</a:t>
            </a:fld>
            <a:endParaRPr lang="fi-FI" dirty="0"/>
          </a:p>
        </p:txBody>
      </p:sp>
    </p:spTree>
    <p:extLst>
      <p:ext uri="{BB962C8B-B14F-4D97-AF65-F5344CB8AC3E}">
        <p14:creationId xmlns:p14="http://schemas.microsoft.com/office/powerpoint/2010/main" val="2030234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Otsikko ja sisältö">
    <p:spTree>
      <p:nvGrpSpPr>
        <p:cNvPr id="1" name=""/>
        <p:cNvGrpSpPr/>
        <p:nvPr/>
      </p:nvGrpSpPr>
      <p:grpSpPr>
        <a:xfrm>
          <a:off x="0" y="0"/>
          <a:ext cx="0" cy="0"/>
          <a:chOff x="0" y="0"/>
          <a:chExt cx="0" cy="0"/>
        </a:xfrm>
      </p:grpSpPr>
      <p:sp>
        <p:nvSpPr>
          <p:cNvPr id="9" name="Tekstin paikkamerkki 8"/>
          <p:cNvSpPr>
            <a:spLocks noGrp="1"/>
          </p:cNvSpPr>
          <p:nvPr>
            <p:ph type="body" sz="quarter" idx="13" hasCustomPrompt="1"/>
          </p:nvPr>
        </p:nvSpPr>
        <p:spPr>
          <a:xfrm>
            <a:off x="609600" y="0"/>
            <a:ext cx="7689600" cy="550800"/>
          </a:xfrm>
        </p:spPr>
        <p:txBody>
          <a:bodyPr anchor="b" anchorCtr="0">
            <a:normAutofit/>
          </a:bodyPr>
          <a:lstStyle>
            <a:lvl1pPr marL="0" indent="0">
              <a:buNone/>
              <a:defRPr sz="975" cap="all" baseline="0">
                <a:solidFill>
                  <a:srgbClr val="A1A2A5"/>
                </a:solidFill>
                <a:latin typeface="Impact" panose="020B0806030902050204" pitchFamily="34" charset="0"/>
              </a:defRPr>
            </a:lvl1pPr>
            <a:lvl2pPr marL="342900" indent="0">
              <a:buNone/>
              <a:defRPr sz="975" cap="all" baseline="0">
                <a:solidFill>
                  <a:srgbClr val="A1A2A5"/>
                </a:solidFill>
                <a:latin typeface="Impact" panose="020B0806030902050204" pitchFamily="34" charset="0"/>
              </a:defRPr>
            </a:lvl2pPr>
            <a:lvl3pPr marL="685800" indent="0">
              <a:buNone/>
              <a:defRPr sz="975" cap="all" baseline="0">
                <a:solidFill>
                  <a:srgbClr val="A1A2A5"/>
                </a:solidFill>
                <a:latin typeface="Impact" panose="020B0806030902050204" pitchFamily="34" charset="0"/>
              </a:defRPr>
            </a:lvl3pPr>
            <a:lvl4pPr marL="1028700" indent="0">
              <a:buNone/>
              <a:defRPr sz="975" cap="all" baseline="0">
                <a:solidFill>
                  <a:srgbClr val="A1A2A5"/>
                </a:solidFill>
                <a:latin typeface="Impact" panose="020B0806030902050204" pitchFamily="34" charset="0"/>
              </a:defRPr>
            </a:lvl4pPr>
            <a:lvl5pPr marL="1371600" indent="0">
              <a:buNone/>
              <a:defRPr sz="975" cap="all" baseline="0">
                <a:solidFill>
                  <a:srgbClr val="A1A2A5"/>
                </a:solidFill>
                <a:latin typeface="Impact" panose="020B0806030902050204" pitchFamily="34" charset="0"/>
              </a:defRPr>
            </a:lvl5pPr>
          </a:lstStyle>
          <a:p>
            <a:pPr lvl="0"/>
            <a:r>
              <a:rPr lang="fi-FI"/>
              <a:t>Osion otsikko</a:t>
            </a:r>
          </a:p>
        </p:txBody>
      </p:sp>
      <p:sp>
        <p:nvSpPr>
          <p:cNvPr id="2" name="Title 1"/>
          <p:cNvSpPr>
            <a:spLocks noGrp="1"/>
          </p:cNvSpPr>
          <p:nvPr>
            <p:ph type="title"/>
          </p:nvPr>
        </p:nvSpPr>
        <p:spPr/>
        <p:txBody>
          <a:bodyPr>
            <a:noAutofit/>
          </a:bodyPr>
          <a:lstStyle/>
          <a:p>
            <a:r>
              <a:rPr lang="fi-FI"/>
              <a:t>Muokkaa perustyyl. napsautt.</a:t>
            </a:r>
            <a:endParaRPr lang="en-US"/>
          </a:p>
        </p:txBody>
      </p:sp>
      <p:sp>
        <p:nvSpPr>
          <p:cNvPr id="3" name="Content Placeholder 2"/>
          <p:cNvSpPr>
            <a:spLocks noGrp="1"/>
          </p:cNvSpPr>
          <p:nvPr>
            <p:ph idx="1"/>
          </p:nvPr>
        </p:nvSpPr>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A167EE4-76BA-4849-A878-AC8EDCED8800}" type="datetime1">
              <a:rPr lang="fi-FI" smtClean="0"/>
              <a:t>13.12.2022</a:t>
            </a:fld>
            <a:endParaRPr lang="fi-FI" dirty="0"/>
          </a:p>
        </p:txBody>
      </p:sp>
      <p:sp>
        <p:nvSpPr>
          <p:cNvPr id="5" name="Footer Placeholder 4"/>
          <p:cNvSpPr>
            <a:spLocks noGrp="1"/>
          </p:cNvSpPr>
          <p:nvPr>
            <p:ph type="ftr" sz="quarter" idx="11"/>
          </p:nvPr>
        </p:nvSpPr>
        <p:spPr/>
        <p:txBody>
          <a:bodyPr/>
          <a:lstStyle/>
          <a:p>
            <a:r>
              <a:rPr lang="fi-FI"/>
              <a:t>heli.mattila@thl.fi</a:t>
            </a:r>
            <a:endParaRPr lang="fi-FI" dirty="0"/>
          </a:p>
        </p:txBody>
      </p:sp>
      <p:sp>
        <p:nvSpPr>
          <p:cNvPr id="6" name="Slide Number Placeholder 5"/>
          <p:cNvSpPr>
            <a:spLocks noGrp="1"/>
          </p:cNvSpPr>
          <p:nvPr>
            <p:ph type="sldNum" sz="quarter" idx="12"/>
          </p:nvPr>
        </p:nvSpPr>
        <p:spPr/>
        <p:txBody>
          <a:bodyPr/>
          <a:lstStyle/>
          <a:p>
            <a:fld id="{A4F5D552-E28D-4C85-BA5B-932A71BDC472}" type="slidenum">
              <a:rPr lang="fi-FI" smtClean="0"/>
              <a:pPr/>
              <a:t>‹#›</a:t>
            </a:fld>
            <a:endParaRPr lang="fi-FI" dirty="0"/>
          </a:p>
        </p:txBody>
      </p:sp>
    </p:spTree>
    <p:extLst>
      <p:ext uri="{BB962C8B-B14F-4D97-AF65-F5344CB8AC3E}">
        <p14:creationId xmlns:p14="http://schemas.microsoft.com/office/powerpoint/2010/main" val="1116122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nsilehti - suuri kuva">
    <p:bg>
      <p:bgPr>
        <a:solidFill>
          <a:schemeClr val="bg1"/>
        </a:solidFill>
        <a:effectLst/>
      </p:bgPr>
    </p:bg>
    <p:spTree>
      <p:nvGrpSpPr>
        <p:cNvPr id="1" name=""/>
        <p:cNvGrpSpPr/>
        <p:nvPr/>
      </p:nvGrpSpPr>
      <p:grpSpPr>
        <a:xfrm>
          <a:off x="0" y="0"/>
          <a:ext cx="0" cy="0"/>
          <a:chOff x="0" y="0"/>
          <a:chExt cx="0" cy="0"/>
        </a:xfrm>
      </p:grpSpPr>
      <p:pic>
        <p:nvPicPr>
          <p:cNvPr id="11" name="Kuva 10" descr="Kuva, joka sisältää kohteen henkilö, keltainen&#10;&#10;Kuvaus luotu automaattisesti">
            <a:extLst>
              <a:ext uri="{FF2B5EF4-FFF2-40B4-BE49-F238E27FC236}">
                <a16:creationId xmlns:a16="http://schemas.microsoft.com/office/drawing/2014/main" id="{8E60D1A4-B1F7-4688-B34A-60AF480B22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804797"/>
            <a:ext cx="4988560" cy="2205745"/>
          </a:xfrm>
        </p:spPr>
        <p:txBody>
          <a:bodyPr anchor="b">
            <a:noAutofit/>
          </a:bodyPr>
          <a:lstStyle>
            <a:lvl1pPr algn="l">
              <a:lnSpc>
                <a:spcPct val="80000"/>
              </a:lnSpc>
              <a:defRPr sz="4200" b="1">
                <a:solidFill>
                  <a:schemeClr val="tx1"/>
                </a:solidFill>
              </a:defRPr>
            </a:lvl1pPr>
          </a:lstStyle>
          <a:p>
            <a:r>
              <a:rPr lang="fi-FI"/>
              <a:t>Kirjoita esityksen nimi tähän (</a:t>
            </a:r>
            <a:r>
              <a:rPr lang="fi-FI" err="1"/>
              <a:t>max</a:t>
            </a:r>
            <a:r>
              <a:rPr lang="fi-FI"/>
              <a:t>. 50 merkkiä)</a:t>
            </a:r>
            <a:endParaRPr lang="en-GB"/>
          </a:p>
        </p:txBody>
      </p:sp>
      <p:sp>
        <p:nvSpPr>
          <p:cNvPr id="23" name="Text Placeholder 21">
            <a:extLst>
              <a:ext uri="{FF2B5EF4-FFF2-40B4-BE49-F238E27FC236}">
                <a16:creationId xmlns:a16="http://schemas.microsoft.com/office/drawing/2014/main" id="{2FEC5214-C18A-C946-966B-0E908424C92A}"/>
              </a:ext>
            </a:extLst>
          </p:cNvPr>
          <p:cNvSpPr>
            <a:spLocks noGrp="1"/>
          </p:cNvSpPr>
          <p:nvPr>
            <p:ph type="body" sz="quarter" idx="22" hasCustomPrompt="1"/>
          </p:nvPr>
        </p:nvSpPr>
        <p:spPr>
          <a:xfrm>
            <a:off x="741680" y="3155661"/>
            <a:ext cx="4988560" cy="1056423"/>
          </a:xfrm>
          <a:prstGeom prst="rect">
            <a:avLst/>
          </a:prstGeom>
        </p:spPr>
        <p:txBody>
          <a:bodyPr bIns="0" anchor="t" anchorCtr="0">
            <a:noAutofit/>
          </a:bodyPr>
          <a:lstStyle>
            <a:lvl1pPr marL="0" indent="0" algn="l">
              <a:spcBef>
                <a:spcPts val="0"/>
              </a:spcBef>
              <a:buNone/>
              <a:defRPr sz="2200" b="1"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fi-FI"/>
              <a:t>Kirjoita alaotsikko tähän</a:t>
            </a:r>
          </a:p>
        </p:txBody>
      </p:sp>
      <p:sp>
        <p:nvSpPr>
          <p:cNvPr id="5" name="Text Placeholder 4">
            <a:extLst>
              <a:ext uri="{FF2B5EF4-FFF2-40B4-BE49-F238E27FC236}">
                <a16:creationId xmlns:a16="http://schemas.microsoft.com/office/drawing/2014/main" id="{E214D2AC-4645-D34B-816B-9C305D9BBADE}"/>
              </a:ext>
            </a:extLst>
          </p:cNvPr>
          <p:cNvSpPr>
            <a:spLocks noGrp="1"/>
          </p:cNvSpPr>
          <p:nvPr>
            <p:ph type="body" sz="quarter" idx="25" hasCustomPrompt="1"/>
          </p:nvPr>
        </p:nvSpPr>
        <p:spPr>
          <a:xfrm>
            <a:off x="741680" y="4573473"/>
            <a:ext cx="4713287" cy="396000"/>
          </a:xfrm>
          <a:prstGeom prst="rect">
            <a:avLst/>
          </a:prstGeom>
        </p:spPr>
        <p:txBody>
          <a:bodyPr lIns="0">
            <a:noAutofit/>
          </a:bodyPr>
          <a:lstStyle>
            <a:lvl1pPr marL="0" indent="0" algn="l">
              <a:lnSpc>
                <a:spcPct val="100000"/>
              </a:lnSpc>
              <a:buNone/>
              <a:defRPr sz="18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err="1"/>
              <a:t>Etunimi</a:t>
            </a:r>
            <a:r>
              <a:rPr lang="en-GB"/>
              <a:t> </a:t>
            </a:r>
            <a:r>
              <a:rPr lang="en-GB" err="1"/>
              <a:t>Sukunimi, titteli</a:t>
            </a:r>
            <a:endParaRPr lang="fi-FI"/>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45983" y="1877690"/>
            <a:ext cx="5246017" cy="4980310"/>
          </a:xfrm>
          <a:prstGeom prst="rect">
            <a:avLst/>
          </a:prstGeom>
        </p:spPr>
      </p:pic>
      <p:pic>
        <p:nvPicPr>
          <p:cNvPr id="27" name="Kuva 1" descr="Sote-uudistus&#10;Tulevaisuuden sosiaali- ja terveyskeskus">
            <a:extLst>
              <a:ext uri="{FF2B5EF4-FFF2-40B4-BE49-F238E27FC236}">
                <a16:creationId xmlns:a16="http://schemas.microsoft.com/office/drawing/2014/main" id="{E044BE09-6A33-3F45-ACB1-59B590BF8FD7}"/>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20" name="Picture 19" descr="Terveyden ja hyvinvoinnin laitos">
            <a:extLst>
              <a:ext uri="{FF2B5EF4-FFF2-40B4-BE49-F238E27FC236}">
                <a16:creationId xmlns:a16="http://schemas.microsoft.com/office/drawing/2014/main" id="{6B35BA65-4C90-8843-BA21-A3E5384377D9}"/>
              </a:ext>
            </a:extLst>
          </p:cNvPr>
          <p:cNvPicPr>
            <a:picLocks noChangeAspect="1"/>
          </p:cNvPicPr>
          <p:nvPr userDrawn="1"/>
        </p:nvPicPr>
        <p:blipFill>
          <a:blip r:embed="rId5"/>
          <a:srcRect/>
          <a:stretch/>
        </p:blipFill>
        <p:spPr>
          <a:xfrm>
            <a:off x="623520" y="6432466"/>
            <a:ext cx="880159" cy="426744"/>
          </a:xfrm>
          <a:prstGeom prst="rect">
            <a:avLst/>
          </a:prstGeom>
        </p:spPr>
      </p:pic>
    </p:spTree>
    <p:extLst>
      <p:ext uri="{BB962C8B-B14F-4D97-AF65-F5344CB8AC3E}">
        <p14:creationId xmlns:p14="http://schemas.microsoft.com/office/powerpoint/2010/main" val="2107072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Kansilehti - suuri kuva">
    <p:bg>
      <p:bgPr>
        <a:solidFill>
          <a:schemeClr val="bg1"/>
        </a:solidFill>
        <a:effectLst/>
      </p:bgPr>
    </p:bg>
    <p:spTree>
      <p:nvGrpSpPr>
        <p:cNvPr id="1" name=""/>
        <p:cNvGrpSpPr/>
        <p:nvPr/>
      </p:nvGrpSpPr>
      <p:grpSpPr>
        <a:xfrm>
          <a:off x="0" y="0"/>
          <a:ext cx="0" cy="0"/>
          <a:chOff x="0" y="0"/>
          <a:chExt cx="0" cy="0"/>
        </a:xfrm>
      </p:grpSpPr>
      <p:pic>
        <p:nvPicPr>
          <p:cNvPr id="18" name="Picture 17" descr="Nuori mies ja seniorimies keskustelevat terveyskeskuksen odotustilassa.">
            <a:extLst>
              <a:ext uri="{FF2B5EF4-FFF2-40B4-BE49-F238E27FC236}">
                <a16:creationId xmlns:a16="http://schemas.microsoft.com/office/drawing/2014/main" id="{D7CDF19D-AEB3-4C40-A713-0AE02325826B}"/>
              </a:ext>
            </a:extLst>
          </p:cNvPr>
          <p:cNvPicPr preferRelativeResize="0">
            <a:picLocks/>
          </p:cNvPicPr>
          <p:nvPr userDrawn="1"/>
        </p:nvPicPr>
        <p:blipFill rotWithShape="1">
          <a:blip r:embed="rId2"/>
          <a:srcRect l="10823" t="6468" b="2895"/>
          <a:stretch/>
        </p:blipFill>
        <p:spPr>
          <a:xfrm>
            <a:off x="0" y="0"/>
            <a:ext cx="12192002"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804797"/>
            <a:ext cx="4988560" cy="2205745"/>
          </a:xfrm>
        </p:spPr>
        <p:txBody>
          <a:bodyPr anchor="b">
            <a:noAutofit/>
          </a:bodyPr>
          <a:lstStyle>
            <a:lvl1pPr algn="l">
              <a:lnSpc>
                <a:spcPct val="80000"/>
              </a:lnSpc>
              <a:defRPr sz="4200" b="1">
                <a:solidFill>
                  <a:schemeClr val="tx1"/>
                </a:solidFill>
              </a:defRPr>
            </a:lvl1pPr>
          </a:lstStyle>
          <a:p>
            <a:r>
              <a:rPr lang="fi-FI"/>
              <a:t>Kirjoita esityksen nimi tähän (</a:t>
            </a:r>
            <a:r>
              <a:rPr lang="fi-FI" err="1"/>
              <a:t>max</a:t>
            </a:r>
            <a:r>
              <a:rPr lang="fi-FI"/>
              <a:t>. 50 merkkiä)</a:t>
            </a:r>
            <a:endParaRPr lang="en-GB"/>
          </a:p>
        </p:txBody>
      </p:sp>
      <p:sp>
        <p:nvSpPr>
          <p:cNvPr id="23" name="Text Placeholder 21">
            <a:extLst>
              <a:ext uri="{FF2B5EF4-FFF2-40B4-BE49-F238E27FC236}">
                <a16:creationId xmlns:a16="http://schemas.microsoft.com/office/drawing/2014/main" id="{2FEC5214-C18A-C946-966B-0E908424C92A}"/>
              </a:ext>
            </a:extLst>
          </p:cNvPr>
          <p:cNvSpPr>
            <a:spLocks noGrp="1"/>
          </p:cNvSpPr>
          <p:nvPr>
            <p:ph type="body" sz="quarter" idx="22" hasCustomPrompt="1"/>
          </p:nvPr>
        </p:nvSpPr>
        <p:spPr>
          <a:xfrm>
            <a:off x="741680" y="3155661"/>
            <a:ext cx="4988560" cy="1056423"/>
          </a:xfrm>
          <a:prstGeom prst="rect">
            <a:avLst/>
          </a:prstGeom>
        </p:spPr>
        <p:txBody>
          <a:bodyPr bIns="0" anchor="t" anchorCtr="0">
            <a:noAutofit/>
          </a:bodyPr>
          <a:lstStyle>
            <a:lvl1pPr marL="0" indent="0" algn="l">
              <a:spcBef>
                <a:spcPts val="0"/>
              </a:spcBef>
              <a:buNone/>
              <a:defRPr sz="2200" b="1"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fi-FI"/>
              <a:t>Kirjoita alaotsikko tähän</a:t>
            </a:r>
          </a:p>
        </p:txBody>
      </p:sp>
      <p:sp>
        <p:nvSpPr>
          <p:cNvPr id="5" name="Text Placeholder 4">
            <a:extLst>
              <a:ext uri="{FF2B5EF4-FFF2-40B4-BE49-F238E27FC236}">
                <a16:creationId xmlns:a16="http://schemas.microsoft.com/office/drawing/2014/main" id="{E214D2AC-4645-D34B-816B-9C305D9BBADE}"/>
              </a:ext>
            </a:extLst>
          </p:cNvPr>
          <p:cNvSpPr>
            <a:spLocks noGrp="1"/>
          </p:cNvSpPr>
          <p:nvPr>
            <p:ph type="body" sz="quarter" idx="25" hasCustomPrompt="1"/>
          </p:nvPr>
        </p:nvSpPr>
        <p:spPr>
          <a:xfrm>
            <a:off x="741680" y="4573473"/>
            <a:ext cx="4713287" cy="396000"/>
          </a:xfrm>
          <a:prstGeom prst="rect">
            <a:avLst/>
          </a:prstGeom>
        </p:spPr>
        <p:txBody>
          <a:bodyPr lIns="0">
            <a:noAutofit/>
          </a:bodyPr>
          <a:lstStyle>
            <a:lvl1pPr marL="0" indent="0" algn="l">
              <a:lnSpc>
                <a:spcPct val="100000"/>
              </a:lnSpc>
              <a:buNone/>
              <a:defRPr sz="18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err="1"/>
              <a:t>Etunimi</a:t>
            </a:r>
            <a:r>
              <a:rPr lang="en-GB"/>
              <a:t> </a:t>
            </a:r>
            <a:r>
              <a:rPr lang="en-GB" err="1"/>
              <a:t>Sukunimi, titteli</a:t>
            </a:r>
            <a:endParaRPr lang="fi-FI"/>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45983" y="1877690"/>
            <a:ext cx="5246017" cy="4980310"/>
          </a:xfrm>
          <a:prstGeom prst="rect">
            <a:avLst/>
          </a:prstGeom>
        </p:spPr>
      </p:pic>
      <p:pic>
        <p:nvPicPr>
          <p:cNvPr id="27" name="Kuva 1" descr="Sote-uudistus&#10;Tulevaisuuden sosiaali- ja terveyskeskus">
            <a:extLst>
              <a:ext uri="{FF2B5EF4-FFF2-40B4-BE49-F238E27FC236}">
                <a16:creationId xmlns:a16="http://schemas.microsoft.com/office/drawing/2014/main" id="{E044BE09-6A33-3F45-ACB1-59B590BF8FD7}"/>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20" name="Picture 19" descr="Terveyden ja hyvinvoinnin laitos">
            <a:extLst>
              <a:ext uri="{FF2B5EF4-FFF2-40B4-BE49-F238E27FC236}">
                <a16:creationId xmlns:a16="http://schemas.microsoft.com/office/drawing/2014/main" id="{6B35BA65-4C90-8843-BA21-A3E5384377D9}"/>
              </a:ext>
            </a:extLst>
          </p:cNvPr>
          <p:cNvPicPr>
            <a:picLocks noChangeAspect="1"/>
          </p:cNvPicPr>
          <p:nvPr userDrawn="1"/>
        </p:nvPicPr>
        <p:blipFill>
          <a:blip r:embed="rId5"/>
          <a:srcRect/>
          <a:stretch/>
        </p:blipFill>
        <p:spPr>
          <a:xfrm>
            <a:off x="623520" y="6432466"/>
            <a:ext cx="880159" cy="426744"/>
          </a:xfrm>
          <a:prstGeom prst="rect">
            <a:avLst/>
          </a:prstGeom>
        </p:spPr>
      </p:pic>
    </p:spTree>
    <p:extLst>
      <p:ext uri="{BB962C8B-B14F-4D97-AF65-F5344CB8AC3E}">
        <p14:creationId xmlns:p14="http://schemas.microsoft.com/office/powerpoint/2010/main" val="949445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7" y="360000"/>
            <a:ext cx="9849041"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10800000" cy="4680000"/>
          </a:xfrm>
          <a:prstGeom prst="rect">
            <a:avLst/>
          </a:prstGeom>
        </p:spPr>
        <p:txBody>
          <a:bodyPr/>
          <a:lstStyle>
            <a:lvl1pPr>
              <a:spcBef>
                <a:spcPts val="1400"/>
              </a:spcBef>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6" name="Footer Placeholder 5">
            <a:extLst>
              <a:ext uri="{FF2B5EF4-FFF2-40B4-BE49-F238E27FC236}">
                <a16:creationId xmlns:a16="http://schemas.microsoft.com/office/drawing/2014/main" id="{94161082-4E2A-7D40-9E3B-98A205AE9DDA}"/>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heli.mattila@thl.fi</a:t>
            </a:r>
            <a:endParaRPr lang="x-none"/>
          </a:p>
        </p:txBody>
      </p:sp>
      <p:sp>
        <p:nvSpPr>
          <p:cNvPr id="5" name="Date Placeholder 4">
            <a:extLst>
              <a:ext uri="{FF2B5EF4-FFF2-40B4-BE49-F238E27FC236}">
                <a16:creationId xmlns:a16="http://schemas.microsoft.com/office/drawing/2014/main" id="{13D3555C-C733-BE4A-B42D-425669A82B4C}"/>
              </a:ext>
              <a:ext uri="{C183D7F6-B498-43B3-948B-1728B52AA6E4}">
                <adec:decorative xmlns:adec="http://schemas.microsoft.com/office/drawing/2017/decorative" val="1"/>
              </a:ext>
            </a:extLst>
          </p:cNvPr>
          <p:cNvSpPr>
            <a:spLocks noGrp="1"/>
          </p:cNvSpPr>
          <p:nvPr>
            <p:ph type="dt" sz="half" idx="14"/>
          </p:nvPr>
        </p:nvSpPr>
        <p:spPr/>
        <p:txBody>
          <a:bodyPr/>
          <a:lstStyle/>
          <a:p>
            <a:fld id="{B693D2E8-6F93-4875-977A-037A07AF8628}" type="datetime1">
              <a:rPr lang="fi-FI" smtClean="0"/>
              <a:t>13.12.2022</a:t>
            </a:fld>
            <a:endParaRPr lang="x-none"/>
          </a:p>
        </p:txBody>
      </p:sp>
      <p:sp>
        <p:nvSpPr>
          <p:cNvPr id="7" name="Slide Number Placeholder 6">
            <a:extLst>
              <a:ext uri="{FF2B5EF4-FFF2-40B4-BE49-F238E27FC236}">
                <a16:creationId xmlns:a16="http://schemas.microsoft.com/office/drawing/2014/main" id="{84897F54-5993-7B41-836B-EA72CB5698B8}"/>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1320884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360000"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9360000" cy="4680000"/>
          </a:xfrm>
          <a:prstGeom prst="rect">
            <a:avLst/>
          </a:prstGeom>
        </p:spPr>
        <p:txBody>
          <a:bodyPr/>
          <a:lstStyle>
            <a:lvl1pPr>
              <a:defRPr/>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15" name="Freeform 5">
            <a:extLst>
              <a:ext uri="{FF2B5EF4-FFF2-40B4-BE49-F238E27FC236}">
                <a16:creationId xmlns:a16="http://schemas.microsoft.com/office/drawing/2014/main" id="{628A59A3-655A-C74E-8ED2-B3FACB401FDF}"/>
              </a:ext>
              <a:ext uri="{C183D7F6-B498-43B3-948B-1728B52AA6E4}">
                <adec:decorative xmlns:adec="http://schemas.microsoft.com/office/drawing/2017/decorative" val="1"/>
              </a:ext>
            </a:extLst>
          </p:cNvPr>
          <p:cNvSpPr>
            <a:spLocks/>
          </p:cNvSpPr>
          <p:nvPr userDrawn="1"/>
        </p:nvSpPr>
        <p:spPr bwMode="auto">
          <a:xfrm>
            <a:off x="10293416" y="1"/>
            <a:ext cx="1898585"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fi-FI" sz="2400">
              <a:solidFill>
                <a:prstClr val="black"/>
              </a:solidFill>
            </a:endParaRPr>
          </a:p>
        </p:txBody>
      </p:sp>
      <p:sp>
        <p:nvSpPr>
          <p:cNvPr id="13" name="Freeform 6">
            <a:extLst>
              <a:ext uri="{FF2B5EF4-FFF2-40B4-BE49-F238E27FC236}">
                <a16:creationId xmlns:a16="http://schemas.microsoft.com/office/drawing/2014/main" id="{16505B53-A2E7-474F-B1DE-46B68219F285}"/>
              </a:ext>
              <a:ext uri="{C183D7F6-B498-43B3-948B-1728B52AA6E4}">
                <adec:decorative xmlns:adec="http://schemas.microsoft.com/office/drawing/2017/decorative" val="1"/>
              </a:ext>
            </a:extLst>
          </p:cNvPr>
          <p:cNvSpPr>
            <a:spLocks/>
          </p:cNvSpPr>
          <p:nvPr userDrawn="1"/>
        </p:nvSpPr>
        <p:spPr bwMode="auto">
          <a:xfrm>
            <a:off x="10634137" y="3"/>
            <a:ext cx="1557866"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D90066"/>
          </a:solidFill>
          <a:ln>
            <a:noFill/>
          </a:ln>
        </p:spPr>
        <p:txBody>
          <a:bodyPr vert="horz" wrap="square" lIns="91440" tIns="45720" rIns="91440" bIns="45720" numCol="1" anchor="t" anchorCtr="0" compatLnSpc="1">
            <a:prstTxWarp prst="textNoShape">
              <a:avLst/>
            </a:prstTxWarp>
          </a:bodyPr>
          <a:lstStyle/>
          <a:p>
            <a:pPr defTabSz="1219110"/>
            <a:endParaRPr lang="fi-FI" sz="2400">
              <a:solidFill>
                <a:prstClr val="black"/>
              </a:solidFill>
            </a:endParaRPr>
          </a:p>
        </p:txBody>
      </p:sp>
      <p:sp>
        <p:nvSpPr>
          <p:cNvPr id="6" name="Footer Placeholder 5">
            <a:extLst>
              <a:ext uri="{FF2B5EF4-FFF2-40B4-BE49-F238E27FC236}">
                <a16:creationId xmlns:a16="http://schemas.microsoft.com/office/drawing/2014/main" id="{69B6BBE6-1199-9042-88DD-5DBE7625C174}"/>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heli.mattila@thl.fi</a:t>
            </a:r>
            <a:endParaRPr lang="x-none"/>
          </a:p>
        </p:txBody>
      </p:sp>
      <p:sp>
        <p:nvSpPr>
          <p:cNvPr id="5" name="Date Placeholder 4">
            <a:extLst>
              <a:ext uri="{FF2B5EF4-FFF2-40B4-BE49-F238E27FC236}">
                <a16:creationId xmlns:a16="http://schemas.microsoft.com/office/drawing/2014/main" id="{7C722434-E82A-8A46-9C3B-A3D35306C5E4}"/>
              </a:ext>
              <a:ext uri="{C183D7F6-B498-43B3-948B-1728B52AA6E4}">
                <adec:decorative xmlns:adec="http://schemas.microsoft.com/office/drawing/2017/decorative" val="1"/>
              </a:ext>
            </a:extLst>
          </p:cNvPr>
          <p:cNvSpPr>
            <a:spLocks noGrp="1"/>
          </p:cNvSpPr>
          <p:nvPr>
            <p:ph type="dt" sz="half" idx="14"/>
          </p:nvPr>
        </p:nvSpPr>
        <p:spPr/>
        <p:txBody>
          <a:bodyPr/>
          <a:lstStyle/>
          <a:p>
            <a:fld id="{7363CDE5-196D-4154-990F-E71F68E55000}" type="datetime1">
              <a:rPr lang="fi-FI" smtClean="0"/>
              <a:t>13.12.2022</a:t>
            </a:fld>
            <a:endParaRPr lang="x-none"/>
          </a:p>
        </p:txBody>
      </p:sp>
      <p:sp>
        <p:nvSpPr>
          <p:cNvPr id="7" name="Slide Number Placeholder 6">
            <a:extLst>
              <a:ext uri="{FF2B5EF4-FFF2-40B4-BE49-F238E27FC236}">
                <a16:creationId xmlns:a16="http://schemas.microsoft.com/office/drawing/2014/main" id="{0CDEE1A9-CC1E-E949-87DA-D031E1DD3047}"/>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3229699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7" name="Content Placeholder 7">
            <a:extLst>
              <a:ext uri="{FF2B5EF4-FFF2-40B4-BE49-F238E27FC236}">
                <a16:creationId xmlns:a16="http://schemas.microsoft.com/office/drawing/2014/main" id="{56B34CFB-7144-404C-9943-76A3DA1FFAF3}"/>
              </a:ext>
            </a:extLst>
          </p:cNvPr>
          <p:cNvSpPr>
            <a:spLocks noGrp="1"/>
          </p:cNvSpPr>
          <p:nvPr>
            <p:ph sz="quarter" idx="17" hasCustomPrompt="1"/>
          </p:nvPr>
        </p:nvSpPr>
        <p:spPr>
          <a:xfrm>
            <a:off x="5747258"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5" name="Footer Placeholder 4">
            <a:extLst>
              <a:ext uri="{FF2B5EF4-FFF2-40B4-BE49-F238E27FC236}">
                <a16:creationId xmlns:a16="http://schemas.microsoft.com/office/drawing/2014/main" id="{A406435B-B195-2648-A7C1-F3427BD8169D}"/>
              </a:ext>
              <a:ext uri="{C183D7F6-B498-43B3-948B-1728B52AA6E4}">
                <adec:decorative xmlns:adec="http://schemas.microsoft.com/office/drawing/2017/decorative" val="1"/>
              </a:ext>
            </a:extLst>
          </p:cNvPr>
          <p:cNvSpPr>
            <a:spLocks noGrp="1"/>
          </p:cNvSpPr>
          <p:nvPr>
            <p:ph type="ftr" sz="quarter" idx="19"/>
          </p:nvPr>
        </p:nvSpPr>
        <p:spPr/>
        <p:txBody>
          <a:bodyPr/>
          <a:lstStyle/>
          <a:p>
            <a:r>
              <a:rPr lang="en-GB"/>
              <a:t>heli.mattila@thl.fi</a:t>
            </a:r>
            <a:endParaRPr lang="x-none"/>
          </a:p>
        </p:txBody>
      </p:sp>
      <p:sp>
        <p:nvSpPr>
          <p:cNvPr id="4" name="Date Placeholder 3">
            <a:extLst>
              <a:ext uri="{FF2B5EF4-FFF2-40B4-BE49-F238E27FC236}">
                <a16:creationId xmlns:a16="http://schemas.microsoft.com/office/drawing/2014/main" id="{0CDE9467-14CB-E542-845B-3ED533D50EDC}"/>
              </a:ext>
              <a:ext uri="{C183D7F6-B498-43B3-948B-1728B52AA6E4}">
                <adec:decorative xmlns:adec="http://schemas.microsoft.com/office/drawing/2017/decorative" val="1"/>
              </a:ext>
            </a:extLst>
          </p:cNvPr>
          <p:cNvSpPr>
            <a:spLocks noGrp="1"/>
          </p:cNvSpPr>
          <p:nvPr>
            <p:ph type="dt" sz="half" idx="18"/>
          </p:nvPr>
        </p:nvSpPr>
        <p:spPr/>
        <p:txBody>
          <a:bodyPr/>
          <a:lstStyle/>
          <a:p>
            <a:fld id="{680DF040-8090-4812-8B97-1DF33FB6943D}" type="datetime1">
              <a:rPr lang="fi-FI" smtClean="0"/>
              <a:t>13.12.2022</a:t>
            </a:fld>
            <a:endParaRPr lang="x-none"/>
          </a:p>
        </p:txBody>
      </p:sp>
      <p:sp>
        <p:nvSpPr>
          <p:cNvPr id="6" name="Slide Number Placeholder 5">
            <a:extLst>
              <a:ext uri="{FF2B5EF4-FFF2-40B4-BE49-F238E27FC236}">
                <a16:creationId xmlns:a16="http://schemas.microsoft.com/office/drawing/2014/main" id="{76338867-0C36-A845-A2C2-4926B1647C79}"/>
              </a:ext>
              <a:ext uri="{C183D7F6-B498-43B3-948B-1728B52AA6E4}">
                <adec:decorative xmlns:adec="http://schemas.microsoft.com/office/drawing/2017/decorative" val="1"/>
              </a:ext>
            </a:extLst>
          </p:cNvPr>
          <p:cNvSpPr>
            <a:spLocks noGrp="1"/>
          </p:cNvSpPr>
          <p:nvPr>
            <p:ph type="sldNum" sz="quarter" idx="20"/>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3110283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grpSp>
        <p:nvGrpSpPr>
          <p:cNvPr id="19" name="Ryhmä 18">
            <a:extLst>
              <a:ext uri="{FF2B5EF4-FFF2-40B4-BE49-F238E27FC236}">
                <a16:creationId xmlns:a16="http://schemas.microsoft.com/office/drawing/2014/main" id="{AB8EDD1E-8E32-436E-96DE-F37752640107}"/>
              </a:ext>
              <a:ext uri="{C183D7F6-B498-43B3-948B-1728B52AA6E4}">
                <adec:decorative xmlns:adec="http://schemas.microsoft.com/office/drawing/2017/decorative" val="1"/>
              </a:ext>
            </a:extLst>
          </p:cNvPr>
          <p:cNvGrpSpPr/>
          <p:nvPr userDrawn="1"/>
        </p:nvGrpSpPr>
        <p:grpSpPr>
          <a:xfrm>
            <a:off x="6103300" y="1677924"/>
            <a:ext cx="4270567" cy="4270567"/>
            <a:chOff x="6103300" y="1677924"/>
            <a:chExt cx="4270567" cy="4270567"/>
          </a:xfrm>
        </p:grpSpPr>
        <p:sp>
          <p:nvSpPr>
            <p:cNvPr id="11" name="Ellipsi 10">
              <a:extLst>
                <a:ext uri="{FF2B5EF4-FFF2-40B4-BE49-F238E27FC236}">
                  <a16:creationId xmlns:a16="http://schemas.microsoft.com/office/drawing/2014/main" id="{2A867D44-5CC3-40AC-ACB0-5535EE8603D9}"/>
                </a:ext>
              </a:extLst>
            </p:cNvPr>
            <p:cNvSpPr/>
            <p:nvPr userDrawn="1"/>
          </p:nvSpPr>
          <p:spPr>
            <a:xfrm>
              <a:off x="6103300" y="1677924"/>
              <a:ext cx="4270567" cy="4270567"/>
            </a:xfrm>
            <a:prstGeom prst="ellipse">
              <a:avLst/>
            </a:prstGeom>
            <a:solidFill>
              <a:srgbClr val="D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4408DC33-18EC-46B3-BF46-302385D845A9}"/>
                </a:ext>
              </a:extLst>
            </p:cNvPr>
            <p:cNvSpPr/>
            <p:nvPr userDrawn="1"/>
          </p:nvSpPr>
          <p:spPr>
            <a:xfrm>
              <a:off x="6298920" y="1874520"/>
              <a:ext cx="3896640" cy="3896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10" name="Kuvan paikkamerkki 9">
            <a:extLst>
              <a:ext uri="{FF2B5EF4-FFF2-40B4-BE49-F238E27FC236}">
                <a16:creationId xmlns:a16="http://schemas.microsoft.com/office/drawing/2014/main" id="{7E8A17C8-B49A-4DC6-9488-A880DF42D26A}"/>
              </a:ext>
              <a:ext uri="{C183D7F6-B498-43B3-948B-1728B52AA6E4}">
                <adec:decorative xmlns:adec="http://schemas.microsoft.com/office/drawing/2017/decorative" val="1"/>
              </a:ext>
            </a:extLst>
          </p:cNvPr>
          <p:cNvSpPr>
            <a:spLocks noGrp="1"/>
          </p:cNvSpPr>
          <p:nvPr>
            <p:ph type="pic" sz="quarter" idx="17"/>
          </p:nvPr>
        </p:nvSpPr>
        <p:spPr>
          <a:xfrm>
            <a:off x="6369269" y="1941410"/>
            <a:ext cx="3752890" cy="3756127"/>
          </a:xfrm>
          <a:prstGeom prst="ellipse">
            <a:avLst/>
          </a:prstGeom>
          <a:solidFill>
            <a:schemeClr val="bg1">
              <a:lumMod val="95000"/>
            </a:schemeClr>
          </a:solidFill>
          <a:ln>
            <a:noFill/>
          </a:ln>
        </p:spPr>
        <p:txBody>
          <a:bodyPr anchor="ctr" anchorCtr="0"/>
          <a:lstStyle>
            <a:lvl1pPr algn="ctr">
              <a:buNone/>
              <a:defRPr sz="1800" b="1" i="1">
                <a:solidFill>
                  <a:schemeClr val="tx1"/>
                </a:solidFill>
                <a:latin typeface="Arial" panose="020B0604020202020204" pitchFamily="34" charset="0"/>
                <a:cs typeface="Arial" panose="020B0604020202020204" pitchFamily="34" charset="0"/>
              </a:defRPr>
            </a:lvl1pPr>
          </a:lstStyle>
          <a:p>
            <a:r>
              <a:rPr lang="en-GB"/>
              <a:t>Click icon to add picture</a:t>
            </a:r>
            <a:endParaRPr lang="fi-FI"/>
          </a:p>
        </p:txBody>
      </p:sp>
      <p:sp>
        <p:nvSpPr>
          <p:cNvPr id="18" name="Tekstin paikkamerkki 17">
            <a:extLst>
              <a:ext uri="{FF2B5EF4-FFF2-40B4-BE49-F238E27FC236}">
                <a16:creationId xmlns:a16="http://schemas.microsoft.com/office/drawing/2014/main" id="{89AAB905-20DB-4D2C-91BD-D74BA3A26C63}"/>
              </a:ext>
              <a:ext uri="{C183D7F6-B498-43B3-948B-1728B52AA6E4}">
                <adec:decorative xmlns:adec="http://schemas.microsoft.com/office/drawing/2017/decorative" val="1"/>
              </a:ext>
            </a:extLst>
          </p:cNvPr>
          <p:cNvSpPr>
            <a:spLocks noGrp="1"/>
          </p:cNvSpPr>
          <p:nvPr>
            <p:ph type="body" sz="quarter" idx="18" hasCustomPrompt="1"/>
          </p:nvPr>
        </p:nvSpPr>
        <p:spPr>
          <a:xfrm>
            <a:off x="8838703" y="4009644"/>
            <a:ext cx="1937184" cy="1938592"/>
          </a:xfrm>
          <a:prstGeom prst="ellipse">
            <a:avLst/>
          </a:prstGeom>
          <a:solidFill>
            <a:srgbClr val="D90066"/>
          </a:solidFill>
        </p:spPr>
        <p:txBody>
          <a:bodyPr anchor="ctr" anchorCtr="0"/>
          <a:lstStyle>
            <a:lvl1pPr marL="0" indent="0" algn="ctr">
              <a:buNone/>
              <a:defRPr sz="1100" b="1">
                <a:solidFill>
                  <a:schemeClr val="bg1"/>
                </a:solidFill>
              </a:defRPr>
            </a:lvl1pPr>
            <a:lvl2pPr algn="ctr">
              <a:buNone/>
              <a:defRPr sz="1100" b="1"/>
            </a:lvl2pPr>
            <a:lvl3pPr algn="ctr">
              <a:buNone/>
              <a:defRPr sz="1100" b="1"/>
            </a:lvl3pPr>
            <a:lvl4pPr algn="ctr">
              <a:buNone/>
              <a:defRPr sz="1100" b="1"/>
            </a:lvl4pPr>
            <a:lvl5pPr algn="ctr">
              <a:buNone/>
              <a:defRPr sz="1100" b="1"/>
            </a:lvl5pPr>
          </a:lstStyle>
          <a:p>
            <a:pPr lvl="0"/>
            <a:r>
              <a:rPr lang="fi-FI"/>
              <a:t>Lisää tähän kuvatekstiä. Säädä fontin koko tekstin pituuden mukaan, mahdollisimman suureksi.</a:t>
            </a:r>
          </a:p>
        </p:txBody>
      </p:sp>
      <p:sp>
        <p:nvSpPr>
          <p:cNvPr id="5" name="Footer Placeholder 4">
            <a:extLst>
              <a:ext uri="{FF2B5EF4-FFF2-40B4-BE49-F238E27FC236}">
                <a16:creationId xmlns:a16="http://schemas.microsoft.com/office/drawing/2014/main" id="{96C4780F-2C60-D743-861C-2030CFC89533}"/>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heli.mattila@thl.fi</a:t>
            </a:r>
            <a:endParaRPr lang="x-none"/>
          </a:p>
        </p:txBody>
      </p:sp>
      <p:sp>
        <p:nvSpPr>
          <p:cNvPr id="4" name="Date Placeholder 3">
            <a:extLst>
              <a:ext uri="{FF2B5EF4-FFF2-40B4-BE49-F238E27FC236}">
                <a16:creationId xmlns:a16="http://schemas.microsoft.com/office/drawing/2014/main" id="{A4F8B822-68E0-C242-8C58-89DF7729CD7E}"/>
              </a:ext>
              <a:ext uri="{C183D7F6-B498-43B3-948B-1728B52AA6E4}">
                <adec:decorative xmlns:adec="http://schemas.microsoft.com/office/drawing/2017/decorative" val="1"/>
              </a:ext>
            </a:extLst>
          </p:cNvPr>
          <p:cNvSpPr>
            <a:spLocks noGrp="1"/>
          </p:cNvSpPr>
          <p:nvPr>
            <p:ph type="dt" sz="half" idx="14"/>
          </p:nvPr>
        </p:nvSpPr>
        <p:spPr/>
        <p:txBody>
          <a:bodyPr/>
          <a:lstStyle/>
          <a:p>
            <a:fld id="{138C196F-52DA-4C7B-91AE-9B80ED9C8085}" type="datetime1">
              <a:rPr lang="fi-FI" smtClean="0"/>
              <a:t>13.12.2022</a:t>
            </a:fld>
            <a:endParaRPr lang="x-none"/>
          </a:p>
        </p:txBody>
      </p:sp>
      <p:sp>
        <p:nvSpPr>
          <p:cNvPr id="6" name="Slide Number Placeholder 5">
            <a:extLst>
              <a:ext uri="{FF2B5EF4-FFF2-40B4-BE49-F238E27FC236}">
                <a16:creationId xmlns:a16="http://schemas.microsoft.com/office/drawing/2014/main" id="{3E7D207B-B0D3-D84C-9F43-976CCF9F6D2F}"/>
              </a:ext>
              <a:ext uri="{C183D7F6-B498-43B3-948B-1728B52AA6E4}">
                <adec:decorative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1794033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A661-795B-6D43-99AC-4EC80D2EADFF}"/>
              </a:ext>
            </a:extLst>
          </p:cNvPr>
          <p:cNvSpPr>
            <a:spLocks noGrp="1"/>
          </p:cNvSpPr>
          <p:nvPr>
            <p:ph type="title" hasCustomPrompt="1"/>
          </p:nvPr>
        </p:nvSpPr>
        <p:spPr/>
        <p:txBody>
          <a:bodyPr/>
          <a:lstStyle/>
          <a:p>
            <a:r>
              <a:rPr lang="en-GB" err="1"/>
              <a:t>Lisää</a:t>
            </a:r>
            <a:r>
              <a:rPr lang="en-GB"/>
              <a:t> </a:t>
            </a:r>
            <a:r>
              <a:rPr lang="en-GB" err="1"/>
              <a:t>otsikko</a:t>
            </a:r>
            <a:r>
              <a:rPr lang="en-GB"/>
              <a:t> </a:t>
            </a:r>
            <a:r>
              <a:rPr lang="en-GB" err="1"/>
              <a:t>napsauttamalla</a:t>
            </a:r>
            <a:endParaRPr lang="x-none"/>
          </a:p>
        </p:txBody>
      </p:sp>
      <p:sp>
        <p:nvSpPr>
          <p:cNvPr id="3" name="Date Placeholder 2">
            <a:extLst>
              <a:ext uri="{FF2B5EF4-FFF2-40B4-BE49-F238E27FC236}">
                <a16:creationId xmlns:a16="http://schemas.microsoft.com/office/drawing/2014/main" id="{E2A8E403-7695-8F4F-A02D-E5490E14BF2E}"/>
              </a:ext>
              <a:ext uri="{C183D7F6-B498-43B3-948B-1728B52AA6E4}">
                <adec:decorative xmlns:adec="http://schemas.microsoft.com/office/drawing/2017/decorative" val="1"/>
              </a:ext>
            </a:extLst>
          </p:cNvPr>
          <p:cNvSpPr>
            <a:spLocks noGrp="1"/>
          </p:cNvSpPr>
          <p:nvPr>
            <p:ph type="dt" sz="half" idx="10"/>
          </p:nvPr>
        </p:nvSpPr>
        <p:spPr/>
        <p:txBody>
          <a:bodyPr/>
          <a:lstStyle/>
          <a:p>
            <a:fld id="{85E36531-490F-45B6-99BE-41FE793B4CDB}" type="datetime1">
              <a:rPr lang="fi-FI" smtClean="0"/>
              <a:t>13.12.2022</a:t>
            </a:fld>
            <a:endParaRPr lang="fi-FI"/>
          </a:p>
        </p:txBody>
      </p:sp>
      <p:sp>
        <p:nvSpPr>
          <p:cNvPr id="4" name="Footer Placeholder 3">
            <a:extLst>
              <a:ext uri="{FF2B5EF4-FFF2-40B4-BE49-F238E27FC236}">
                <a16:creationId xmlns:a16="http://schemas.microsoft.com/office/drawing/2014/main" id="{A778D2A7-5BD0-D04D-AA4A-6E3928F6DDDC}"/>
              </a:ext>
              <a:ext uri="{C183D7F6-B498-43B3-948B-1728B52AA6E4}">
                <adec:decorative xmlns:adec="http://schemas.microsoft.com/office/drawing/2017/decorative" val="1"/>
              </a:ext>
            </a:extLst>
          </p:cNvPr>
          <p:cNvSpPr>
            <a:spLocks noGrp="1"/>
          </p:cNvSpPr>
          <p:nvPr>
            <p:ph type="ftr" sz="quarter" idx="13"/>
          </p:nvPr>
        </p:nvSpPr>
        <p:spPr/>
        <p:txBody>
          <a:bodyPr/>
          <a:lstStyle/>
          <a:p>
            <a:r>
              <a:rPr lang="en-GB"/>
              <a:t>heli.mattila@thl.fi</a:t>
            </a:r>
            <a:endParaRPr lang="x-none"/>
          </a:p>
        </p:txBody>
      </p:sp>
      <p:sp>
        <p:nvSpPr>
          <p:cNvPr id="5" name="Slide Number Placeholder 4">
            <a:extLst>
              <a:ext uri="{FF2B5EF4-FFF2-40B4-BE49-F238E27FC236}">
                <a16:creationId xmlns:a16="http://schemas.microsoft.com/office/drawing/2014/main" id="{F3312DA6-96EB-DB44-8234-83AEF4303450}"/>
              </a:ext>
              <a:ext uri="{C183D7F6-B498-43B3-948B-1728B52AA6E4}">
                <adec:decorative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139410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67B5CFE-A16F-E642-A195-B85E5A4FC9F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heli.mattila@thl.fi</a:t>
            </a:r>
            <a:endParaRPr lang="x-none"/>
          </a:p>
        </p:txBody>
      </p:sp>
      <p:sp>
        <p:nvSpPr>
          <p:cNvPr id="6" name="Date Placeholder 5">
            <a:extLst>
              <a:ext uri="{FF2B5EF4-FFF2-40B4-BE49-F238E27FC236}">
                <a16:creationId xmlns:a16="http://schemas.microsoft.com/office/drawing/2014/main" id="{E0B469B7-6424-294A-AFB0-9044090A14DF}"/>
              </a:ext>
              <a:ext uri="{C183D7F6-B498-43B3-948B-1728B52AA6E4}">
                <adec:decorative xmlns:adec="http://schemas.microsoft.com/office/drawing/2017/decorative" val="1"/>
              </a:ext>
            </a:extLst>
          </p:cNvPr>
          <p:cNvSpPr>
            <a:spLocks noGrp="1"/>
          </p:cNvSpPr>
          <p:nvPr>
            <p:ph type="dt" sz="half" idx="10"/>
          </p:nvPr>
        </p:nvSpPr>
        <p:spPr/>
        <p:txBody>
          <a:bodyPr/>
          <a:lstStyle/>
          <a:p>
            <a:fld id="{911460C7-163F-43DF-A3B4-327A25C6B641}" type="datetime1">
              <a:rPr lang="fi-FI" smtClean="0"/>
              <a:t>13.12.2022</a:t>
            </a:fld>
            <a:endParaRPr lang="x-none"/>
          </a:p>
        </p:txBody>
      </p:sp>
      <p:sp>
        <p:nvSpPr>
          <p:cNvPr id="8" name="Slide Number Placeholder 7">
            <a:extLst>
              <a:ext uri="{FF2B5EF4-FFF2-40B4-BE49-F238E27FC236}">
                <a16:creationId xmlns:a16="http://schemas.microsoft.com/office/drawing/2014/main" id="{1BE85DB8-2F45-A34B-85F3-D5AE683378D0}"/>
              </a:ext>
              <a:ext uri="{C183D7F6-B498-43B3-948B-1728B52AA6E4}">
                <adec:decorative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284897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A661-795B-6D43-99AC-4EC80D2EADFF}"/>
              </a:ext>
            </a:extLst>
          </p:cNvPr>
          <p:cNvSpPr>
            <a:spLocks noGrp="1"/>
          </p:cNvSpPr>
          <p:nvPr>
            <p:ph type="title" hasCustomPrompt="1"/>
          </p:nvPr>
        </p:nvSpPr>
        <p:spPr/>
        <p:txBody>
          <a:bodyPr/>
          <a:lstStyle/>
          <a:p>
            <a:r>
              <a:rPr lang="en-GB" err="1"/>
              <a:t>Lisää</a:t>
            </a:r>
            <a:r>
              <a:rPr lang="en-GB"/>
              <a:t> </a:t>
            </a:r>
            <a:r>
              <a:rPr lang="en-GB" err="1"/>
              <a:t>otsikko</a:t>
            </a:r>
            <a:r>
              <a:rPr lang="en-GB"/>
              <a:t> </a:t>
            </a:r>
            <a:r>
              <a:rPr lang="en-GB" err="1"/>
              <a:t>napsauttamalla</a:t>
            </a:r>
            <a:endParaRPr lang="x-none"/>
          </a:p>
        </p:txBody>
      </p:sp>
      <p:sp>
        <p:nvSpPr>
          <p:cNvPr id="3" name="Date Placeholder 2">
            <a:extLst>
              <a:ext uri="{FF2B5EF4-FFF2-40B4-BE49-F238E27FC236}">
                <a16:creationId xmlns:a16="http://schemas.microsoft.com/office/drawing/2014/main" id="{E2A8E403-7695-8F4F-A02D-E5490E14BF2E}"/>
              </a:ext>
              <a:ext uri="{C183D7F6-B498-43B3-948B-1728B52AA6E4}">
                <adec:decorative xmlns:adec="http://schemas.microsoft.com/office/drawing/2017/decorative" val="1"/>
              </a:ext>
            </a:extLst>
          </p:cNvPr>
          <p:cNvSpPr>
            <a:spLocks noGrp="1"/>
          </p:cNvSpPr>
          <p:nvPr>
            <p:ph type="dt" sz="half" idx="10"/>
          </p:nvPr>
        </p:nvSpPr>
        <p:spPr/>
        <p:txBody>
          <a:bodyPr/>
          <a:lstStyle/>
          <a:p>
            <a:fld id="{824EEC66-C71B-49AA-ADB7-029110D21FB2}" type="datetime1">
              <a:rPr lang="fi-FI" smtClean="0"/>
              <a:t>13.12.2022</a:t>
            </a:fld>
            <a:endParaRPr lang="fi-FI"/>
          </a:p>
        </p:txBody>
      </p:sp>
      <p:sp>
        <p:nvSpPr>
          <p:cNvPr id="4" name="Footer Placeholder 3">
            <a:extLst>
              <a:ext uri="{FF2B5EF4-FFF2-40B4-BE49-F238E27FC236}">
                <a16:creationId xmlns:a16="http://schemas.microsoft.com/office/drawing/2014/main" id="{A778D2A7-5BD0-D04D-AA4A-6E3928F6DDDC}"/>
              </a:ext>
              <a:ext uri="{C183D7F6-B498-43B3-948B-1728B52AA6E4}">
                <adec:decorative xmlns:adec="http://schemas.microsoft.com/office/drawing/2017/decorative" val="1"/>
              </a:ext>
            </a:extLst>
          </p:cNvPr>
          <p:cNvSpPr>
            <a:spLocks noGrp="1"/>
          </p:cNvSpPr>
          <p:nvPr>
            <p:ph type="ftr" sz="quarter" idx="13"/>
          </p:nvPr>
        </p:nvSpPr>
        <p:spPr/>
        <p:txBody>
          <a:bodyPr/>
          <a:lstStyle/>
          <a:p>
            <a:r>
              <a:rPr lang="fi-FI"/>
              <a:t>heli.mattila@thl.fi</a:t>
            </a:r>
            <a:endParaRPr lang="x-none"/>
          </a:p>
        </p:txBody>
      </p:sp>
      <p:sp>
        <p:nvSpPr>
          <p:cNvPr id="5" name="Slide Number Placeholder 4">
            <a:extLst>
              <a:ext uri="{FF2B5EF4-FFF2-40B4-BE49-F238E27FC236}">
                <a16:creationId xmlns:a16="http://schemas.microsoft.com/office/drawing/2014/main" id="{F3312DA6-96EB-DB44-8234-83AEF4303450}"/>
              </a:ext>
              <a:ext uri="{C183D7F6-B498-43B3-948B-1728B52AA6E4}">
                <adec:decorative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700498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älilehti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19" name="Picture 18">
            <a:extLst>
              <a:ext uri="{FF2B5EF4-FFF2-40B4-BE49-F238E27FC236}">
                <a16:creationId xmlns:a16="http://schemas.microsoft.com/office/drawing/2014/main" id="{B8C6724C-7BCD-4143-8FE4-7350D4EDD98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960973" y="1877690"/>
            <a:ext cx="5246017" cy="4980310"/>
          </a:xfrm>
          <a:prstGeom prst="rect">
            <a:avLst/>
          </a:prstGeom>
        </p:spPr>
      </p:pic>
      <p:pic>
        <p:nvPicPr>
          <p:cNvPr id="22" name="Picture 21" descr="Terveyden ja hyvinvoinnin laitos (THL)">
            <a:extLst>
              <a:ext uri="{FF2B5EF4-FFF2-40B4-BE49-F238E27FC236}">
                <a16:creationId xmlns:a16="http://schemas.microsoft.com/office/drawing/2014/main" id="{7B8D2BAA-AF86-8F48-ABAC-1DC8E6242872}"/>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623520" y="6432466"/>
            <a:ext cx="880159" cy="426744"/>
          </a:xfrm>
          <a:prstGeom prst="rect">
            <a:avLst/>
          </a:prstGeom>
        </p:spPr>
      </p:pic>
      <p:pic>
        <p:nvPicPr>
          <p:cNvPr id="18" name="Picture 17" descr="Sote-uudistus&#10;Tulevaisuuden sosiaali- ja terveyskeskus">
            <a:extLst>
              <a:ext uri="{FF2B5EF4-FFF2-40B4-BE49-F238E27FC236}">
                <a16:creationId xmlns:a16="http://schemas.microsoft.com/office/drawing/2014/main" id="{A4D4CA06-DD06-3640-9019-330A970457F0}"/>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1604275" y="6462704"/>
            <a:ext cx="2025336" cy="395296"/>
          </a:xfrm>
          <a:prstGeom prst="rect">
            <a:avLst/>
          </a:prstGeom>
        </p:spPr>
      </p:pic>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A4D38C28-F800-432C-83BF-DBFF273408FC}" type="datetime1">
              <a:rPr lang="fi-FI" smtClean="0"/>
              <a:t>13.12.2022</a:t>
            </a:fld>
            <a:endParaRPr lang="x-none"/>
          </a:p>
        </p:txBody>
      </p:sp>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r>
              <a:rPr lang="en-GB"/>
              <a:t>heli.mattila@thl.fi</a:t>
            </a:r>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spTree>
    <p:extLst>
      <p:ext uri="{BB962C8B-B14F-4D97-AF65-F5344CB8AC3E}">
        <p14:creationId xmlns:p14="http://schemas.microsoft.com/office/powerpoint/2010/main" val="1509547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älilehti 2 - suuri kuva">
    <p:bg>
      <p:bgPr>
        <a:solidFill>
          <a:schemeClr val="bg1"/>
        </a:solidFill>
        <a:effectLst/>
      </p:bgPr>
    </p:bg>
    <p:spTree>
      <p:nvGrpSpPr>
        <p:cNvPr id="1" name=""/>
        <p:cNvGrpSpPr/>
        <p:nvPr/>
      </p:nvGrpSpPr>
      <p:grpSpPr>
        <a:xfrm>
          <a:off x="0" y="0"/>
          <a:ext cx="0" cy="0"/>
          <a:chOff x="0" y="0"/>
          <a:chExt cx="0" cy="0"/>
        </a:xfrm>
      </p:grpSpPr>
      <p:pic>
        <p:nvPicPr>
          <p:cNvPr id="18" name="Picture 17" descr="THL:n asiantuntijoita seminaarissa">
            <a:extLst>
              <a:ext uri="{FF2B5EF4-FFF2-40B4-BE49-F238E27FC236}">
                <a16:creationId xmlns:a16="http://schemas.microsoft.com/office/drawing/2014/main" id="{A722D589-CF0B-4D46-903B-A1F7C158A1A8}"/>
              </a:ext>
            </a:extLst>
          </p:cNvPr>
          <p:cNvPicPr preferRelativeResize="0">
            <a:picLocks/>
          </p:cNvPicPr>
          <p:nvPr userDrawn="1"/>
        </p:nvPicPr>
        <p:blipFill rotWithShape="1">
          <a:blip r:embed="rId2"/>
          <a:srcRect l="619" t="4712" r="498" b="4712"/>
          <a:stretch/>
        </p:blipFill>
        <p:spPr>
          <a:xfrm>
            <a:off x="0" y="0"/>
            <a:ext cx="121932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pic>
        <p:nvPicPr>
          <p:cNvPr id="19" name="Picture 18" descr="Sote-uudistus&#10;Tulevaisuuden sosiaali- ja terveyskeskus">
            <a:extLst>
              <a:ext uri="{FF2B5EF4-FFF2-40B4-BE49-F238E27FC236}">
                <a16:creationId xmlns:a16="http://schemas.microsoft.com/office/drawing/2014/main" id="{949BD1E8-490F-6943-9542-7616C51F54F0}"/>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1604275" y="6462704"/>
            <a:ext cx="2025336" cy="395296"/>
          </a:xfrm>
          <a:prstGeom prst="rect">
            <a:avLst/>
          </a:prstGeom>
        </p:spPr>
      </p:pic>
      <p:pic>
        <p:nvPicPr>
          <p:cNvPr id="28" name="Picture 27" descr="Terveyden ja hyvinvoinnin laitos (THL)">
            <a:extLst>
              <a:ext uri="{FF2B5EF4-FFF2-40B4-BE49-F238E27FC236}">
                <a16:creationId xmlns:a16="http://schemas.microsoft.com/office/drawing/2014/main" id="{EDA16AF2-F62A-4247-8FC6-8392866CBE12}"/>
              </a:ext>
              <a:ext uri="{C183D7F6-B498-43B3-948B-1728B52AA6E4}">
                <adec:decorative xmlns:adec="http://schemas.microsoft.com/office/drawing/2017/decorative" val="0"/>
              </a:ext>
            </a:extLst>
          </p:cNvPr>
          <p:cNvPicPr>
            <a:picLocks noChangeAspect="1"/>
          </p:cNvPicPr>
          <p:nvPr userDrawn="1"/>
        </p:nvPicPr>
        <p:blipFill>
          <a:blip r:embed="rId5"/>
          <a:srcRect/>
          <a:stretch/>
        </p:blipFill>
        <p:spPr>
          <a:xfrm>
            <a:off x="623520" y="6432466"/>
            <a:ext cx="880159" cy="426744"/>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en-GB"/>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B9DD49DC-8F68-4C65-B4C3-BC398D368401}"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spTree>
    <p:extLst>
      <p:ext uri="{BB962C8B-B14F-4D97-AF65-F5344CB8AC3E}">
        <p14:creationId xmlns:p14="http://schemas.microsoft.com/office/powerpoint/2010/main" val="4069713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Välilehti 2 - suuri kuv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960973" y="1877690"/>
            <a:ext cx="5246017" cy="4980310"/>
          </a:xfrm>
          <a:prstGeom prst="rect">
            <a:avLst/>
          </a:prstGeom>
        </p:spPr>
      </p:pic>
      <p:pic>
        <p:nvPicPr>
          <p:cNvPr id="19" name="Picture 18" descr="Sote-uudistus&#10;Tulevaisuuden sosiaali- ja terveyskeskus">
            <a:extLst>
              <a:ext uri="{FF2B5EF4-FFF2-40B4-BE49-F238E27FC236}">
                <a16:creationId xmlns:a16="http://schemas.microsoft.com/office/drawing/2014/main" id="{949BD1E8-490F-6943-9542-7616C51F54F0}"/>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1604275" y="6462704"/>
            <a:ext cx="2025336" cy="395296"/>
          </a:xfrm>
          <a:prstGeom prst="rect">
            <a:avLst/>
          </a:prstGeom>
        </p:spPr>
      </p:pic>
      <p:pic>
        <p:nvPicPr>
          <p:cNvPr id="28" name="Picture 27" descr="Terveyden ja hyvinvoinnin laitos (THL)">
            <a:extLst>
              <a:ext uri="{FF2B5EF4-FFF2-40B4-BE49-F238E27FC236}">
                <a16:creationId xmlns:a16="http://schemas.microsoft.com/office/drawing/2014/main" id="{EDA16AF2-F62A-4247-8FC6-8392866CBE12}"/>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623520" y="6432466"/>
            <a:ext cx="880159" cy="426744"/>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en-GB"/>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2E3BEAAD-F399-4F1E-9EAE-281872DCCEEE}"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pic>
        <p:nvPicPr>
          <p:cNvPr id="4" name="Kuva 3" descr="Kuva, joka sisältää kohteen sohva&#10;&#10;Kuvaus luotu automaattisesti">
            <a:extLst>
              <a:ext uri="{FF2B5EF4-FFF2-40B4-BE49-F238E27FC236}">
                <a16:creationId xmlns:a16="http://schemas.microsoft.com/office/drawing/2014/main" id="{7EAD3850-E2E2-4553-B50A-2A976983DFA3}"/>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024619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Välilehti 2 - suuri kuv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960973" y="1877690"/>
            <a:ext cx="5246017" cy="4980310"/>
          </a:xfrm>
          <a:prstGeom prst="rect">
            <a:avLst/>
          </a:prstGeom>
        </p:spPr>
      </p:pic>
      <p:pic>
        <p:nvPicPr>
          <p:cNvPr id="19" name="Picture 18" descr="Sote-uudistus&#10;Tulevaisuuden sosiaali- ja terveyskeskus">
            <a:extLst>
              <a:ext uri="{FF2B5EF4-FFF2-40B4-BE49-F238E27FC236}">
                <a16:creationId xmlns:a16="http://schemas.microsoft.com/office/drawing/2014/main" id="{949BD1E8-490F-6943-9542-7616C51F54F0}"/>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1604275" y="6462704"/>
            <a:ext cx="2025336" cy="395296"/>
          </a:xfrm>
          <a:prstGeom prst="rect">
            <a:avLst/>
          </a:prstGeom>
        </p:spPr>
      </p:pic>
      <p:pic>
        <p:nvPicPr>
          <p:cNvPr id="28" name="Picture 27" descr="Terveyden ja hyvinvoinnin laitos (THL)">
            <a:extLst>
              <a:ext uri="{FF2B5EF4-FFF2-40B4-BE49-F238E27FC236}">
                <a16:creationId xmlns:a16="http://schemas.microsoft.com/office/drawing/2014/main" id="{EDA16AF2-F62A-4247-8FC6-8392866CBE12}"/>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623520" y="6432466"/>
            <a:ext cx="880159" cy="426744"/>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en-GB"/>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A501BCB6-E820-41D2-A976-C040C5B9BEE2}"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pic>
        <p:nvPicPr>
          <p:cNvPr id="4" name="Kuva 3" descr="Kuva, joka sisältää kohteen henkilö, seinä, sisä&#10;&#10;Kuvaus luotu automaattisesti">
            <a:extLst>
              <a:ext uri="{FF2B5EF4-FFF2-40B4-BE49-F238E27FC236}">
                <a16:creationId xmlns:a16="http://schemas.microsoft.com/office/drawing/2014/main" id="{42FD6CB1-34BB-4F7E-8DE7-38938D0B1BB2}"/>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522870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Välilehti 2 - suuri kuva">
    <p:bg>
      <p:bgPr>
        <a:solidFill>
          <a:schemeClr val="bg1"/>
        </a:solidFill>
        <a:effectLst/>
      </p:bgPr>
    </p:bg>
    <p:spTree>
      <p:nvGrpSpPr>
        <p:cNvPr id="1" name=""/>
        <p:cNvGrpSpPr/>
        <p:nvPr/>
      </p:nvGrpSpPr>
      <p:grpSpPr>
        <a:xfrm>
          <a:off x="0" y="0"/>
          <a:ext cx="0" cy="0"/>
          <a:chOff x="0" y="0"/>
          <a:chExt cx="0" cy="0"/>
        </a:xfrm>
      </p:grpSpPr>
      <p:pic>
        <p:nvPicPr>
          <p:cNvPr id="4" name="Kuva 3" descr="Kuva, joka sisältää kohteen henkilö&#10;&#10;Kuvaus luotu automaattisesti">
            <a:extLst>
              <a:ext uri="{FF2B5EF4-FFF2-40B4-BE49-F238E27FC236}">
                <a16:creationId xmlns:a16="http://schemas.microsoft.com/office/drawing/2014/main" id="{FB979777-9E3E-4179-9512-AD78B28492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pic>
        <p:nvPicPr>
          <p:cNvPr id="19" name="Picture 18" descr="Sote-uudistus&#10;Tulevaisuuden sosiaali- ja terveyskeskus">
            <a:extLst>
              <a:ext uri="{FF2B5EF4-FFF2-40B4-BE49-F238E27FC236}">
                <a16:creationId xmlns:a16="http://schemas.microsoft.com/office/drawing/2014/main" id="{949BD1E8-490F-6943-9542-7616C51F54F0}"/>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1604275" y="6462704"/>
            <a:ext cx="2025336" cy="395296"/>
          </a:xfrm>
          <a:prstGeom prst="rect">
            <a:avLst/>
          </a:prstGeom>
        </p:spPr>
      </p:pic>
      <p:pic>
        <p:nvPicPr>
          <p:cNvPr id="28" name="Picture 27" descr="Terveyden ja hyvinvoinnin laitos (THL)">
            <a:extLst>
              <a:ext uri="{FF2B5EF4-FFF2-40B4-BE49-F238E27FC236}">
                <a16:creationId xmlns:a16="http://schemas.microsoft.com/office/drawing/2014/main" id="{EDA16AF2-F62A-4247-8FC6-8392866CBE12}"/>
              </a:ext>
              <a:ext uri="{C183D7F6-B498-43B3-948B-1728B52AA6E4}">
                <adec:decorative xmlns:adec="http://schemas.microsoft.com/office/drawing/2017/decorative" val="0"/>
              </a:ext>
            </a:extLst>
          </p:cNvPr>
          <p:cNvPicPr>
            <a:picLocks noChangeAspect="1"/>
          </p:cNvPicPr>
          <p:nvPr userDrawn="1"/>
        </p:nvPicPr>
        <p:blipFill>
          <a:blip r:embed="rId5"/>
          <a:srcRect/>
          <a:stretch/>
        </p:blipFill>
        <p:spPr>
          <a:xfrm>
            <a:off x="623520" y="6432466"/>
            <a:ext cx="880159" cy="426744"/>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en-GB"/>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071EE79F-F03F-4127-BB1C-3CD72C4C5537}"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spTree>
    <p:extLst>
      <p:ext uri="{BB962C8B-B14F-4D97-AF65-F5344CB8AC3E}">
        <p14:creationId xmlns:p14="http://schemas.microsoft.com/office/powerpoint/2010/main" val="2943644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älilehti 4 - suuri kuva">
    <p:bg>
      <p:bgPr>
        <a:solidFill>
          <a:schemeClr val="bg1"/>
        </a:solidFill>
        <a:effectLst/>
      </p:bgPr>
    </p:bg>
    <p:spTree>
      <p:nvGrpSpPr>
        <p:cNvPr id="1" name=""/>
        <p:cNvGrpSpPr/>
        <p:nvPr/>
      </p:nvGrpSpPr>
      <p:grpSpPr>
        <a:xfrm>
          <a:off x="0" y="0"/>
          <a:ext cx="0" cy="0"/>
          <a:chOff x="0" y="0"/>
          <a:chExt cx="0" cy="0"/>
        </a:xfrm>
      </p:grpSpPr>
      <p:pic>
        <p:nvPicPr>
          <p:cNvPr id="29" name="Picture 28" descr="Nuori nainen selaa THL:n instagram-viestejä">
            <a:extLst>
              <a:ext uri="{FF2B5EF4-FFF2-40B4-BE49-F238E27FC236}">
                <a16:creationId xmlns:a16="http://schemas.microsoft.com/office/drawing/2014/main" id="{CF169E9E-CD3F-ED4E-92EC-A34D39B8C46F}"/>
              </a:ext>
            </a:extLst>
          </p:cNvPr>
          <p:cNvPicPr preferRelativeResize="0">
            <a:picLocks/>
          </p:cNvPicPr>
          <p:nvPr userDrawn="1"/>
        </p:nvPicPr>
        <p:blipFill rotWithShape="1">
          <a:blip r:embed="rId2"/>
          <a:srcRect l="1" t="10119" r="1" b="3517"/>
          <a:stretch/>
        </p:blipFill>
        <p:spPr>
          <a:xfrm>
            <a:off x="0" y="0"/>
            <a:ext cx="121920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bg1"/>
                </a:solidFill>
              </a:defRPr>
            </a:lvl1pPr>
          </a:lstStyle>
          <a:p>
            <a:r>
              <a:rPr lang="fi-FI"/>
              <a:t>Kirjoita väliotsikko tähän (</a:t>
            </a:r>
            <a:r>
              <a:rPr lang="fi-FI" err="1"/>
              <a:t>max</a:t>
            </a:r>
            <a:r>
              <a:rPr lang="fi-FI"/>
              <a:t>. 50 merkkiä)</a:t>
            </a:r>
            <a:endParaRPr lang="en-GB"/>
          </a:p>
        </p:txBody>
      </p:sp>
      <p:pic>
        <p:nvPicPr>
          <p:cNvPr id="22" name="Picture 21">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pic>
        <p:nvPicPr>
          <p:cNvPr id="20" name="Picture 19" descr="Sote-uudistus&#10;Tulevaisuuden sosiaali- ja terveyskeskus">
            <a:extLst>
              <a:ext uri="{FF2B5EF4-FFF2-40B4-BE49-F238E27FC236}">
                <a16:creationId xmlns:a16="http://schemas.microsoft.com/office/drawing/2014/main" id="{B1AEF78D-3719-8247-8B79-FF212A6D7748}"/>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1604275" y="6462704"/>
            <a:ext cx="2025336" cy="395295"/>
          </a:xfrm>
          <a:prstGeom prst="rect">
            <a:avLst/>
          </a:prstGeom>
        </p:spPr>
      </p:pic>
      <p:pic>
        <p:nvPicPr>
          <p:cNvPr id="21" name="Picture 20" descr="Terveyden ja hyvinvoinnin laitos (THL)">
            <a:extLst>
              <a:ext uri="{FF2B5EF4-FFF2-40B4-BE49-F238E27FC236}">
                <a16:creationId xmlns:a16="http://schemas.microsoft.com/office/drawing/2014/main" id="{FAE42872-9C42-0541-9DEA-3ABEC208C8AE}"/>
              </a:ext>
              <a:ext uri="{C183D7F6-B498-43B3-948B-1728B52AA6E4}">
                <adec:decorative xmlns:adec="http://schemas.microsoft.com/office/drawing/2017/decorative" val="0"/>
              </a:ext>
            </a:extLst>
          </p:cNvPr>
          <p:cNvPicPr>
            <a:picLocks noChangeAspect="1"/>
          </p:cNvPicPr>
          <p:nvPr userDrawn="1"/>
        </p:nvPicPr>
        <p:blipFill>
          <a:blip r:embed="rId5"/>
          <a:srcRect/>
          <a:stretch/>
        </p:blipFill>
        <p:spPr>
          <a:xfrm>
            <a:off x="623520" y="6432466"/>
            <a:ext cx="880159" cy="426743"/>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en-GB"/>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E8718189-B3DC-4914-9382-5334FD523268}"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spTree>
    <p:extLst>
      <p:ext uri="{BB962C8B-B14F-4D97-AF65-F5344CB8AC3E}">
        <p14:creationId xmlns:p14="http://schemas.microsoft.com/office/powerpoint/2010/main" val="1237975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tsikko ja sisältö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7" y="360000"/>
            <a:ext cx="9849041"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10800000" cy="4680000"/>
          </a:xfrm>
          <a:prstGeom prst="rect">
            <a:avLst/>
          </a:prstGeom>
        </p:spPr>
        <p:txBody>
          <a:bodyPr/>
          <a:lstStyle>
            <a:lvl1pPr>
              <a:spcBef>
                <a:spcPts val="1400"/>
              </a:spcBef>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9" name="Date Placeholder 8">
            <a:extLst>
              <a:ext uri="{FF2B5EF4-FFF2-40B4-BE49-F238E27FC236}">
                <a16:creationId xmlns:a16="http://schemas.microsoft.com/office/drawing/2014/main" id="{29E45F09-AFAB-8B48-9837-96726DE637EA}"/>
              </a:ext>
            </a:extLst>
          </p:cNvPr>
          <p:cNvSpPr>
            <a:spLocks noGrp="1"/>
          </p:cNvSpPr>
          <p:nvPr>
            <p:ph type="dt" sz="half" idx="14"/>
          </p:nvPr>
        </p:nvSpPr>
        <p:spPr/>
        <p:txBody>
          <a:bodyPr/>
          <a:lstStyle/>
          <a:p>
            <a:fld id="{53E3A891-C652-4081-BFE2-A9BAC319A5BB}" type="datetime1">
              <a:rPr lang="fi-FI" smtClean="0"/>
              <a:t>13.12.2022</a:t>
            </a:fld>
            <a:endParaRPr lang="fi-FI"/>
          </a:p>
        </p:txBody>
      </p:sp>
      <p:sp>
        <p:nvSpPr>
          <p:cNvPr id="11" name="Slide Number Placeholder 10">
            <a:extLst>
              <a:ext uri="{FF2B5EF4-FFF2-40B4-BE49-F238E27FC236}">
                <a16:creationId xmlns:a16="http://schemas.microsoft.com/office/drawing/2014/main" id="{ECD88E26-25B9-4E4B-B5A0-7110BEA768A8}"/>
              </a:ext>
            </a:extLst>
          </p:cNvPr>
          <p:cNvSpPr>
            <a:spLocks noGrp="1"/>
          </p:cNvSpPr>
          <p:nvPr>
            <p:ph type="sldNum" sz="quarter" idx="16"/>
          </p:nvPr>
        </p:nvSpPr>
        <p:spPr/>
        <p:txBody>
          <a:bodyPr/>
          <a:lstStyle/>
          <a:p>
            <a:fld id="{882CC271-BBF5-3F46-90AE-792A663E0CFB}" type="slidenum">
              <a:rPr lang="en-GB"/>
              <a:pPr/>
              <a:t>‹#›</a:t>
            </a:fld>
            <a:endParaRPr lang="en-GB"/>
          </a:p>
        </p:txBody>
      </p:sp>
      <p:sp>
        <p:nvSpPr>
          <p:cNvPr id="3" name="Footer Placeholder 2">
            <a:extLst>
              <a:ext uri="{FF2B5EF4-FFF2-40B4-BE49-F238E27FC236}">
                <a16:creationId xmlns:a16="http://schemas.microsoft.com/office/drawing/2014/main" id="{B1D4F402-AE69-AD45-A7F7-DD6AF6A21A33}"/>
              </a:ext>
            </a:extLst>
          </p:cNvPr>
          <p:cNvSpPr>
            <a:spLocks noGrp="1"/>
          </p:cNvSpPr>
          <p:nvPr>
            <p:ph type="ftr" sz="quarter" idx="17"/>
          </p:nvPr>
        </p:nvSpPr>
        <p:spPr>
          <a:xfrm>
            <a:off x="3993602" y="6492875"/>
            <a:ext cx="3783151" cy="365125"/>
          </a:xfrm>
          <a:prstGeom prst="rect">
            <a:avLst/>
          </a:prstGeom>
        </p:spPr>
        <p:txBody>
          <a:bodyPr/>
          <a:lstStyle/>
          <a:p>
            <a:r>
              <a:rPr lang="en-GB"/>
              <a:t>heli.mattila@thl.fi</a:t>
            </a:r>
            <a:endParaRPr lang="x-none"/>
          </a:p>
        </p:txBody>
      </p:sp>
    </p:spTree>
    <p:extLst>
      <p:ext uri="{BB962C8B-B14F-4D97-AF65-F5344CB8AC3E}">
        <p14:creationId xmlns:p14="http://schemas.microsoft.com/office/powerpoint/2010/main" val="147908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67B5CFE-A16F-E642-A195-B85E5A4FC9F3}"/>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heli.mattila@thl.fi</a:t>
            </a:r>
            <a:endParaRPr lang="x-none"/>
          </a:p>
        </p:txBody>
      </p:sp>
      <p:sp>
        <p:nvSpPr>
          <p:cNvPr id="6" name="Date Placeholder 5">
            <a:extLst>
              <a:ext uri="{FF2B5EF4-FFF2-40B4-BE49-F238E27FC236}">
                <a16:creationId xmlns:a16="http://schemas.microsoft.com/office/drawing/2014/main" id="{E0B469B7-6424-294A-AFB0-9044090A14DF}"/>
              </a:ext>
              <a:ext uri="{C183D7F6-B498-43B3-948B-1728B52AA6E4}">
                <adec:decorative xmlns:adec="http://schemas.microsoft.com/office/drawing/2017/decorative" val="1"/>
              </a:ext>
            </a:extLst>
          </p:cNvPr>
          <p:cNvSpPr>
            <a:spLocks noGrp="1"/>
          </p:cNvSpPr>
          <p:nvPr>
            <p:ph type="dt" sz="half" idx="10"/>
          </p:nvPr>
        </p:nvSpPr>
        <p:spPr/>
        <p:txBody>
          <a:bodyPr/>
          <a:lstStyle/>
          <a:p>
            <a:fld id="{DCD106D1-B0B1-4506-A55D-8988496EECBC}" type="datetime1">
              <a:rPr lang="fi-FI" smtClean="0"/>
              <a:t>13.12.2022</a:t>
            </a:fld>
            <a:endParaRPr lang="x-none"/>
          </a:p>
        </p:txBody>
      </p:sp>
      <p:sp>
        <p:nvSpPr>
          <p:cNvPr id="8" name="Slide Number Placeholder 7">
            <a:extLst>
              <a:ext uri="{FF2B5EF4-FFF2-40B4-BE49-F238E27FC236}">
                <a16:creationId xmlns:a16="http://schemas.microsoft.com/office/drawing/2014/main" id="{1BE85DB8-2F45-A34B-85F3-D5AE683378D0}"/>
              </a:ext>
              <a:ext uri="{C183D7F6-B498-43B3-948B-1728B52AA6E4}">
                <adec:decorative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363665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lehti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19" name="Picture 18" descr=".">
            <a:extLst>
              <a:ext uri="{FF2B5EF4-FFF2-40B4-BE49-F238E27FC236}">
                <a16:creationId xmlns:a16="http://schemas.microsoft.com/office/drawing/2014/main" id="{B8C6724C-7BCD-4143-8FE4-7350D4EDD98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960973" y="1877690"/>
            <a:ext cx="5246017" cy="4980310"/>
          </a:xfrm>
          <a:prstGeom prst="rect">
            <a:avLst/>
          </a:prstGeom>
        </p:spPr>
      </p:pic>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tx1"/>
                </a:solidFill>
              </a:defRPr>
            </a:lvl1pPr>
          </a:lstStyle>
          <a:p>
            <a:fld id="{DA8C7920-BD85-4106-9C5F-A67F56C2FB38}" type="datetime1">
              <a:rPr lang="fi-FI" smtClean="0"/>
              <a:t>13.12.2022</a:t>
            </a:fld>
            <a:endParaRPr lang="x-none"/>
          </a:p>
        </p:txBody>
      </p:sp>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r>
              <a:rPr lang="fi-FI"/>
              <a:t>heli.mattila@thl.fi</a:t>
            </a:r>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tx1"/>
                </a:solidFill>
              </a:defRPr>
            </a:lvl1pPr>
          </a:lstStyle>
          <a:p>
            <a:fld id="{882CC271-BBF5-3F46-90AE-792A663E0CFB}" type="slidenum">
              <a:rPr lang="en-GB" smtClean="0"/>
              <a:pPr/>
              <a:t>‹#›</a:t>
            </a:fld>
            <a:endParaRPr lang="en-GB"/>
          </a:p>
        </p:txBody>
      </p:sp>
      <p:pic>
        <p:nvPicPr>
          <p:cNvPr id="25" name="Kuva 1" descr=".">
            <a:extLst>
              <a:ext uri="{FF2B5EF4-FFF2-40B4-BE49-F238E27FC236}">
                <a16:creationId xmlns:a16="http://schemas.microsoft.com/office/drawing/2014/main" id="{A6514250-BDB9-7140-812C-4EA291335F0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9468149" y="5693636"/>
            <a:ext cx="2538657" cy="931857"/>
          </a:xfrm>
          <a:prstGeom prst="rect">
            <a:avLst/>
          </a:prstGeom>
        </p:spPr>
      </p:pic>
      <p:pic>
        <p:nvPicPr>
          <p:cNvPr id="22" name="Graphic 21" descr=".">
            <a:extLst>
              <a:ext uri="{FF2B5EF4-FFF2-40B4-BE49-F238E27FC236}">
                <a16:creationId xmlns:a16="http://schemas.microsoft.com/office/drawing/2014/main" id="{33F17F59-30F0-084D-9FB5-AB606735E541}"/>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39727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lehti 2 - suuri kuva">
    <p:bg>
      <p:bgPr>
        <a:solidFill>
          <a:schemeClr val="bg1"/>
        </a:solidFill>
        <a:effectLst/>
      </p:bgPr>
    </p:bg>
    <p:spTree>
      <p:nvGrpSpPr>
        <p:cNvPr id="1" name=""/>
        <p:cNvGrpSpPr/>
        <p:nvPr/>
      </p:nvGrpSpPr>
      <p:grpSpPr>
        <a:xfrm>
          <a:off x="0" y="0"/>
          <a:ext cx="0" cy="0"/>
          <a:chOff x="0" y="0"/>
          <a:chExt cx="0" cy="0"/>
        </a:xfrm>
      </p:grpSpPr>
      <p:pic>
        <p:nvPicPr>
          <p:cNvPr id="18" name="Picture 17" descr="THL:n asiantuntijoita seminaarissa">
            <a:extLst>
              <a:ext uri="{FF2B5EF4-FFF2-40B4-BE49-F238E27FC236}">
                <a16:creationId xmlns:a16="http://schemas.microsoft.com/office/drawing/2014/main" id="{A722D589-CF0B-4D46-903B-A1F7C158A1A8}"/>
              </a:ext>
            </a:extLst>
          </p:cNvPr>
          <p:cNvPicPr preferRelativeResize="0">
            <a:picLocks/>
          </p:cNvPicPr>
          <p:nvPr userDrawn="1"/>
        </p:nvPicPr>
        <p:blipFill rotWithShape="1">
          <a:blip r:embed="rId2"/>
          <a:srcRect l="619" t="4712" r="498" b="4712"/>
          <a:stretch/>
        </p:blipFill>
        <p:spPr>
          <a:xfrm>
            <a:off x="0" y="0"/>
            <a:ext cx="12193200"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descr=".">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r>
              <a:rPr lang="fi-FI"/>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47B0F353-A691-44EA-B494-1BC25D324545}"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pic>
        <p:nvPicPr>
          <p:cNvPr id="12" name="Kuva 1" descr=".">
            <a:extLst>
              <a:ext uri="{FF2B5EF4-FFF2-40B4-BE49-F238E27FC236}">
                <a16:creationId xmlns:a16="http://schemas.microsoft.com/office/drawing/2014/main" id="{0B18799D-8273-4047-B9F7-A651C99C82D4}"/>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19" name="Graphic 18" descr=".">
            <a:extLst>
              <a:ext uri="{FF2B5EF4-FFF2-40B4-BE49-F238E27FC236}">
                <a16:creationId xmlns:a16="http://schemas.microsoft.com/office/drawing/2014/main" id="{C0EFE09A-F35A-D44C-91BA-E23E42E0EAF6}"/>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307652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älilehti 3 - suuri kuva">
    <p:bg>
      <p:bgPr>
        <a:solidFill>
          <a:schemeClr val="bg1"/>
        </a:solidFill>
        <a:effectLst/>
      </p:bgPr>
    </p:bg>
    <p:spTree>
      <p:nvGrpSpPr>
        <p:cNvPr id="1" name=""/>
        <p:cNvGrpSpPr/>
        <p:nvPr/>
      </p:nvGrpSpPr>
      <p:grpSpPr>
        <a:xfrm>
          <a:off x="0" y="0"/>
          <a:ext cx="0" cy="0"/>
          <a:chOff x="0" y="0"/>
          <a:chExt cx="0" cy="0"/>
        </a:xfrm>
      </p:grpSpPr>
      <p:pic>
        <p:nvPicPr>
          <p:cNvPr id="19" name="Picture 18" descr="THL:n asiantuntijoita suunnitelemassa">
            <a:extLst>
              <a:ext uri="{FF2B5EF4-FFF2-40B4-BE49-F238E27FC236}">
                <a16:creationId xmlns:a16="http://schemas.microsoft.com/office/drawing/2014/main" id="{FC013B1F-2BB8-E347-A357-583643C46DB7}"/>
              </a:ext>
            </a:extLst>
          </p:cNvPr>
          <p:cNvPicPr>
            <a:picLocks noChangeAspect="1"/>
          </p:cNvPicPr>
          <p:nvPr userDrawn="1"/>
        </p:nvPicPr>
        <p:blipFill rotWithShape="1">
          <a:blip r:embed="rId2"/>
          <a:srcRect l="3587" t="10740" r="3431" b="3940"/>
          <a:stretch/>
        </p:blipFill>
        <p:spPr>
          <a:xfrm>
            <a:off x="1" y="0"/>
            <a:ext cx="12212418" cy="6858000"/>
          </a:xfrm>
          <a:prstGeom prst="rect">
            <a:avLst/>
          </a:prstGeom>
        </p:spPr>
      </p:pic>
      <p:sp>
        <p:nvSpPr>
          <p:cNvPr id="2" name="Title 1">
            <a:extLst>
              <a:ext uri="{FF2B5EF4-FFF2-40B4-BE49-F238E27FC236}">
                <a16:creationId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a:t>Kirjoita väliotsikko tähän (</a:t>
            </a:r>
            <a:r>
              <a:rPr lang="fi-FI" err="1"/>
              <a:t>max</a:t>
            </a:r>
            <a:r>
              <a:rPr lang="fi-FI"/>
              <a:t>. 50 merkkiä)</a:t>
            </a:r>
            <a:endParaRPr lang="en-GB"/>
          </a:p>
        </p:txBody>
      </p:sp>
      <p:pic>
        <p:nvPicPr>
          <p:cNvPr id="22" name="Picture 21" descr=".">
            <a:extLst>
              <a:ext uri="{FF2B5EF4-FFF2-40B4-BE49-F238E27FC236}">
                <a16:creationId xmlns:a16="http://schemas.microsoft.com/office/drawing/2014/main" id="{BBDE64FE-50E1-0A4F-A513-3EE711DE4FE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a16="http://schemas.microsoft.com/office/drawing/2014/main" id="{E376B08E-9C26-3844-9166-47CA27D49789}"/>
              </a:ext>
              <a:ext uri="{C183D7F6-B498-43B3-948B-1728B52AA6E4}">
                <adec:decorative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r>
              <a:rPr lang="fi-FI"/>
              <a:t>heli.mattila@thl.fi</a:t>
            </a:r>
            <a:endParaRPr lang="x-none"/>
          </a:p>
        </p:txBody>
      </p:sp>
      <p:sp>
        <p:nvSpPr>
          <p:cNvPr id="9" name="Date Placeholder 8">
            <a:extLst>
              <a:ext uri="{FF2B5EF4-FFF2-40B4-BE49-F238E27FC236}">
                <a16:creationId xmlns:a16="http://schemas.microsoft.com/office/drawing/2014/main" id="{8656AF69-3195-AB4E-A827-6B5669704776}"/>
              </a:ext>
              <a:ext uri="{C183D7F6-B498-43B3-948B-1728B52AA6E4}">
                <adec:decorative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637BE920-3CBD-48A9-83D2-FAC0361C88D9}" type="datetime1">
              <a:rPr lang="fi-FI" smtClean="0"/>
              <a:t>13.12.2022</a:t>
            </a:fld>
            <a:endParaRPr lang="x-none"/>
          </a:p>
        </p:txBody>
      </p:sp>
      <p:sp>
        <p:nvSpPr>
          <p:cNvPr id="11" name="Slide Number Placeholder 10">
            <a:extLst>
              <a:ext uri="{FF2B5EF4-FFF2-40B4-BE49-F238E27FC236}">
                <a16:creationId xmlns:a16="http://schemas.microsoft.com/office/drawing/2014/main" id="{BF89FBC2-5C5D-A34D-BA24-FB58FBF95B07}"/>
              </a:ext>
              <a:ext uri="{C183D7F6-B498-43B3-948B-1728B52AA6E4}">
                <adec:decorative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a:p>
        </p:txBody>
      </p:sp>
      <p:pic>
        <p:nvPicPr>
          <p:cNvPr id="12" name="Kuva 1" descr=".">
            <a:extLst>
              <a:ext uri="{FF2B5EF4-FFF2-40B4-BE49-F238E27FC236}">
                <a16:creationId xmlns:a16="http://schemas.microsoft.com/office/drawing/2014/main" id="{4A0FB5B9-CE68-B244-BF20-E7703FD4EE04}"/>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23" name="Graphic 22" descr=".">
            <a:extLst>
              <a:ext uri="{FF2B5EF4-FFF2-40B4-BE49-F238E27FC236}">
                <a16:creationId xmlns:a16="http://schemas.microsoft.com/office/drawing/2014/main" id="{FA49CCEE-8111-3446-9FC8-D413FE58101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220317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2.svg"/><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3.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2.png"/><Relationship Id="rId2" Type="http://schemas.openxmlformats.org/officeDocument/2006/relationships/slideLayout" Target="../slideLayouts/slideLayout43.xml"/><Relationship Id="rId16" Type="http://schemas.openxmlformats.org/officeDocument/2006/relationships/theme" Target="../theme/theme5.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8CD7-CFA3-9A4E-B24B-ECDB1C190F94}"/>
              </a:ext>
            </a:extLst>
          </p:cNvPr>
          <p:cNvSpPr>
            <a:spLocks noGrp="1"/>
          </p:cNvSpPr>
          <p:nvPr>
            <p:ph type="title"/>
          </p:nvPr>
        </p:nvSpPr>
        <p:spPr>
          <a:xfrm>
            <a:off x="719997" y="360000"/>
            <a:ext cx="9914139" cy="1008000"/>
          </a:xfrm>
          <a:prstGeom prst="rect">
            <a:avLst/>
          </a:prstGeom>
        </p:spPr>
        <p:txBody>
          <a:bodyPr vert="horz" lIns="0" tIns="36000" rIns="72000" bIns="36000" rtlCol="0" anchor="ctr">
            <a:noAutofit/>
          </a:bodyPr>
          <a:lstStyle/>
          <a:p>
            <a:r>
              <a:rPr lang="en-GB" err="1"/>
              <a:t>Lisää</a:t>
            </a:r>
            <a:r>
              <a:rPr lang="en-GB"/>
              <a:t> </a:t>
            </a:r>
            <a:r>
              <a:rPr lang="en-GB" err="1"/>
              <a:t>otsikko</a:t>
            </a:r>
            <a:r>
              <a:rPr lang="en-GB"/>
              <a:t> </a:t>
            </a:r>
            <a:r>
              <a:rPr lang="en-GB" err="1"/>
              <a:t>napsauttamalla</a:t>
            </a:r>
            <a:endParaRPr lang="en-GB"/>
          </a:p>
        </p:txBody>
      </p:sp>
      <p:sp>
        <p:nvSpPr>
          <p:cNvPr id="3" name="Text Placeholder 2">
            <a:extLst>
              <a:ext uri="{FF2B5EF4-FFF2-40B4-BE49-F238E27FC236}">
                <a16:creationId xmlns:a16="http://schemas.microsoft.com/office/drawing/2014/main" id="{6A6F43FC-41AF-1047-89AF-270EC8B09319}"/>
              </a:ext>
            </a:extLst>
          </p:cNvPr>
          <p:cNvSpPr>
            <a:spLocks noGrp="1"/>
          </p:cNvSpPr>
          <p:nvPr>
            <p:ph type="body" idx="1"/>
          </p:nvPr>
        </p:nvSpPr>
        <p:spPr>
          <a:xfrm>
            <a:off x="719998" y="1475999"/>
            <a:ext cx="10800000" cy="4680000"/>
          </a:xfrm>
          <a:prstGeom prst="rect">
            <a:avLst/>
          </a:prstGeom>
        </p:spPr>
        <p:txBody>
          <a:bodyPr vert="horz" lIns="0" tIns="72000" rIns="0" bIns="72000" rtlCol="0">
            <a:noAutofit/>
          </a:body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9" name="Footer Placeholder 8">
            <a:extLst>
              <a:ext uri="{FF2B5EF4-FFF2-40B4-BE49-F238E27FC236}">
                <a16:creationId xmlns:a16="http://schemas.microsoft.com/office/drawing/2014/main" id="{1338EEA3-B072-C24F-95CB-573560BB83F5}"/>
              </a:ext>
              <a:ext uri="{C183D7F6-B498-43B3-948B-1728B52AA6E4}">
                <adec:decorative xmlns:adec="http://schemas.microsoft.com/office/drawing/2017/decorative" val="1"/>
              </a:ext>
            </a:extLst>
          </p:cNvPr>
          <p:cNvSpPr>
            <a:spLocks noGrp="1"/>
          </p:cNvSpPr>
          <p:nvPr>
            <p:ph type="ftr" sz="quarter" idx="3"/>
          </p:nvPr>
        </p:nvSpPr>
        <p:spPr>
          <a:xfrm>
            <a:off x="2034218" y="6247280"/>
            <a:ext cx="3783151" cy="365125"/>
          </a:xfrm>
          <a:prstGeom prst="rect">
            <a:avLst/>
          </a:prstGeom>
        </p:spPr>
        <p:txBody>
          <a:bodyPr vert="horz" lIns="91440" tIns="45720" rIns="91440" bIns="45720" rtlCol="0" anchor="ctr"/>
          <a:lstStyle>
            <a:lvl1pPr algn="ctr">
              <a:defRPr sz="1200" b="1">
                <a:solidFill>
                  <a:schemeClr val="tx1"/>
                </a:solidFill>
              </a:defRPr>
            </a:lvl1pPr>
          </a:lstStyle>
          <a:p>
            <a:r>
              <a:rPr lang="fi-FI"/>
              <a:t>heli.mattila@thl.fi</a:t>
            </a:r>
            <a:endParaRPr lang="x-none"/>
          </a:p>
        </p:txBody>
      </p:sp>
      <p:sp>
        <p:nvSpPr>
          <p:cNvPr id="7" name="Date Placeholder 6">
            <a:extLst>
              <a:ext uri="{FF2B5EF4-FFF2-40B4-BE49-F238E27FC236}">
                <a16:creationId xmlns:a16="http://schemas.microsoft.com/office/drawing/2014/main" id="{1A68C792-92AA-5543-893A-7655E958CA78}"/>
              </a:ext>
              <a:ext uri="{C183D7F6-B498-43B3-948B-1728B52AA6E4}">
                <adec:decorative xmlns:adec="http://schemas.microsoft.com/office/drawing/2017/decorative" val="1"/>
              </a:ext>
            </a:extLst>
          </p:cNvPr>
          <p:cNvSpPr>
            <a:spLocks noGrp="1"/>
          </p:cNvSpPr>
          <p:nvPr>
            <p:ph type="dt" sz="half" idx="2"/>
          </p:nvPr>
        </p:nvSpPr>
        <p:spPr>
          <a:xfrm>
            <a:off x="5915294" y="6238945"/>
            <a:ext cx="1317937" cy="36000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0A4B9A12-6E7F-468D-BFF9-888F9C8FC697}" type="datetime1">
              <a:rPr lang="fi-FI" smtClean="0"/>
              <a:t>13.12.2022</a:t>
            </a:fld>
            <a:endParaRPr lang="fi-FI"/>
          </a:p>
        </p:txBody>
      </p:sp>
      <p:sp>
        <p:nvSpPr>
          <p:cNvPr id="6" name="Slide Number Placeholder 5">
            <a:extLst>
              <a:ext uri="{FF2B5EF4-FFF2-40B4-BE49-F238E27FC236}">
                <a16:creationId xmlns:a16="http://schemas.microsoft.com/office/drawing/2014/main" id="{420B161F-1984-DA44-A538-C66E74D538ED}"/>
              </a:ext>
              <a:ext uri="{C183D7F6-B498-43B3-948B-1728B52AA6E4}">
                <adec:decorative xmlns:adec="http://schemas.microsoft.com/office/drawing/2017/decorative" val="1"/>
              </a:ext>
            </a:extLst>
          </p:cNvPr>
          <p:cNvSpPr>
            <a:spLocks noGrp="1"/>
          </p:cNvSpPr>
          <p:nvPr>
            <p:ph type="sldNum" sz="quarter" idx="4"/>
          </p:nvPr>
        </p:nvSpPr>
        <p:spPr>
          <a:xfrm>
            <a:off x="7331156" y="6238945"/>
            <a:ext cx="511629" cy="360000"/>
          </a:xfrm>
          <a:prstGeom prst="rect">
            <a:avLst/>
          </a:prstGeom>
        </p:spPr>
        <p:txBody>
          <a:bodyPr vert="horz" lIns="91440" tIns="45720" rIns="91440" bIns="45720" rtlCol="0" anchor="ctr">
            <a:noAutofit/>
          </a:bodyPr>
          <a:lstStyle>
            <a:lvl1pPr algn="r">
              <a:defRPr sz="1200" b="0" i="0">
                <a:solidFill>
                  <a:schemeClr val="tx1"/>
                </a:solidFill>
                <a:latin typeface="+mn-lt"/>
              </a:defRPr>
            </a:lvl1pPr>
          </a:lstStyle>
          <a:p>
            <a:fld id="{882CC271-BBF5-3F46-90AE-792A663E0CFB}" type="slidenum">
              <a:rPr lang="en-GB" smtClean="0"/>
              <a:pPr/>
              <a:t>‹#›</a:t>
            </a:fld>
            <a:endParaRPr lang="en-GB"/>
          </a:p>
        </p:txBody>
      </p:sp>
      <p:sp>
        <p:nvSpPr>
          <p:cNvPr id="24" name="Freeform 6" descr=".">
            <a:extLst>
              <a:ext uri="{FF2B5EF4-FFF2-40B4-BE49-F238E27FC236}">
                <a16:creationId xmlns:a16="http://schemas.microsoft.com/office/drawing/2014/main" id="{7E89AC2B-2B5D-8F46-A633-E581F0CB207B}"/>
              </a:ext>
              <a:ext uri="{C183D7F6-B498-43B3-948B-1728B52AA6E4}">
                <adec:decorative xmlns:adec="http://schemas.microsoft.com/office/drawing/2017/decorative" val="1"/>
              </a:ext>
            </a:extLst>
          </p:cNvPr>
          <p:cNvSpPr>
            <a:spLocks/>
          </p:cNvSpPr>
          <p:nvPr/>
        </p:nvSpPr>
        <p:spPr bwMode="auto">
          <a:xfrm>
            <a:off x="10634134" y="0"/>
            <a:ext cx="1557866"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D90066"/>
          </a:solidFill>
          <a:ln>
            <a:noFill/>
          </a:ln>
        </p:spPr>
        <p:txBody>
          <a:bodyPr vert="horz" wrap="square" lIns="91440" tIns="45720" rIns="91440" bIns="45720" numCol="1" anchor="t" anchorCtr="0" compatLnSpc="1">
            <a:prstTxWarp prst="textNoShape">
              <a:avLst/>
            </a:prstTxWarp>
          </a:bodyPr>
          <a:lstStyle/>
          <a:p>
            <a:pPr defTabSz="1219110"/>
            <a:endParaRPr lang="fi-FI" sz="2400">
              <a:solidFill>
                <a:prstClr val="black"/>
              </a:solidFill>
            </a:endParaRPr>
          </a:p>
        </p:txBody>
      </p:sp>
      <p:pic>
        <p:nvPicPr>
          <p:cNvPr id="11" name="Kuva 1" descr=".">
            <a:extLst>
              <a:ext uri="{FF2B5EF4-FFF2-40B4-BE49-F238E27FC236}">
                <a16:creationId xmlns:a16="http://schemas.microsoft.com/office/drawing/2014/main" id="{2C2CEB7D-ED17-F749-9451-0BC40FF92E46}"/>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2293" y="5926541"/>
            <a:ext cx="1830707" cy="670811"/>
          </a:xfrm>
          <a:prstGeom prst="rect">
            <a:avLst/>
          </a:prstGeom>
        </p:spPr>
      </p:pic>
      <p:pic>
        <p:nvPicPr>
          <p:cNvPr id="22" name="Graphic 21" descr=".">
            <a:extLst>
              <a:ext uri="{FF2B5EF4-FFF2-40B4-BE49-F238E27FC236}">
                <a16:creationId xmlns:a16="http://schemas.microsoft.com/office/drawing/2014/main" id="{A3773277-45DE-F946-974B-16B355829C05}"/>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2997500665"/>
      </p:ext>
    </p:extLst>
  </p:cSld>
  <p:clrMap bg1="lt1" tx1="dk1" bg2="lt2" tx2="dk2" accent1="accent1" accent2="accent2" accent3="accent3" accent4="accent4" accent5="accent5" accent6="accent6" hlink="hlink" folHlink="folHlink"/>
  <p:sldLayoutIdLst>
    <p:sldLayoutId id="2147483735" r:id="rId1"/>
    <p:sldLayoutId id="2147483709" r:id="rId2"/>
    <p:sldLayoutId id="2147483712" r:id="rId3"/>
    <p:sldLayoutId id="2147483739" r:id="rId4"/>
    <p:sldLayoutId id="2147483724" r:id="rId5"/>
    <p:sldLayoutId id="2147483725" r:id="rId6"/>
    <p:sldLayoutId id="2147483733" r:id="rId7"/>
    <p:sldLayoutId id="2147483728" r:id="rId8"/>
    <p:sldLayoutId id="2147483738" r:id="rId9"/>
    <p:sldLayoutId id="2147483736" r:id="rId10"/>
    <p:sldLayoutId id="2147483756" r:id="rId11"/>
  </p:sldLayoutIdLst>
  <p:hf hdr="0"/>
  <p:txStyles>
    <p:titleStyle>
      <a:lvl1pPr algn="l" defTabSz="914400" rtl="0" eaLnBrk="1" latinLnBrk="0" hangingPunct="1">
        <a:lnSpc>
          <a:spcPct val="80000"/>
        </a:lnSpc>
        <a:spcBef>
          <a:spcPct val="0"/>
        </a:spcBef>
        <a:buNone/>
        <a:defRPr sz="3800" b="1" kern="1200" spc="-40" baseline="0">
          <a:solidFill>
            <a:schemeClr val="tx1"/>
          </a:solidFill>
          <a:latin typeface="+mj-lt"/>
          <a:ea typeface="+mj-ea"/>
          <a:cs typeface="+mj-cs"/>
        </a:defRPr>
      </a:lvl1pPr>
    </p:titleStyle>
    <p:bodyStyle>
      <a:lvl1pPr marL="365125" indent="-365125" algn="l" defTabSz="914400" rtl="0" eaLnBrk="1" latinLnBrk="0" hangingPunct="1">
        <a:lnSpc>
          <a:spcPct val="90000"/>
        </a:lnSpc>
        <a:spcBef>
          <a:spcPts val="1400"/>
        </a:spcBef>
        <a:buClr>
          <a:schemeClr val="tx2"/>
        </a:buClr>
        <a:buFont typeface="Arial" panose="020B0604020202020204" pitchFamily="34" charset="0"/>
        <a:buChar char="•"/>
        <a:tabLst/>
        <a:defRPr sz="2800" kern="1200">
          <a:solidFill>
            <a:schemeClr val="tx1"/>
          </a:solidFill>
          <a:latin typeface="+mn-lt"/>
          <a:ea typeface="+mn-ea"/>
          <a:cs typeface="+mn-cs"/>
        </a:defRPr>
      </a:lvl1pPr>
      <a:lvl2pPr marL="720725" indent="-355600" algn="l" defTabSz="914400" rtl="0" eaLnBrk="1" latinLnBrk="0" hangingPunct="1">
        <a:lnSpc>
          <a:spcPct val="90000"/>
        </a:lnSpc>
        <a:spcBef>
          <a:spcPts val="500"/>
        </a:spcBef>
        <a:buClr>
          <a:schemeClr val="tx2"/>
        </a:buClr>
        <a:buFont typeface="Arial" panose="020B0604020202020204" pitchFamily="34" charset="0"/>
        <a:buChar char="•"/>
        <a:tabLst/>
        <a:defRPr sz="2600" kern="1200">
          <a:solidFill>
            <a:schemeClr val="tx1"/>
          </a:solidFill>
          <a:latin typeface="+mn-lt"/>
          <a:ea typeface="+mn-ea"/>
          <a:cs typeface="+mn-cs"/>
        </a:defRPr>
      </a:lvl2pPr>
      <a:lvl3pPr marL="984250" indent="-266700"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3pPr>
      <a:lvl4pPr marL="1255713" indent="-271463"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4pPr>
      <a:lvl5pPr marL="1436688" indent="-180975"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 userDrawn="1">
          <p15:clr>
            <a:srgbClr val="F26B43"/>
          </p15:clr>
        </p15:guide>
        <p15:guide id="2" pos="7225" userDrawn="1">
          <p15:clr>
            <a:srgbClr val="F26B43"/>
          </p15:clr>
        </p15:guide>
        <p15:guide id="3" orient="horz" pos="3884" userDrawn="1">
          <p15:clr>
            <a:srgbClr val="F26B43"/>
          </p15:clr>
        </p15:guide>
        <p15:guide id="4" orient="horz" pos="2160" userDrawn="1">
          <p15:clr>
            <a:srgbClr val="F26B43"/>
          </p15:clr>
        </p15:guide>
        <p15:guide id="5" orient="horz" pos="3238" userDrawn="1">
          <p15:clr>
            <a:srgbClr val="F26B43"/>
          </p15:clr>
        </p15:guide>
        <p15:guide id="6" pos="3840" userDrawn="1">
          <p15:clr>
            <a:srgbClr val="F26B43"/>
          </p15:clr>
        </p15:guide>
        <p15:guide id="7" pos="19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8CD7-CFA3-9A4E-B24B-ECDB1C190F94}"/>
              </a:ext>
            </a:extLst>
          </p:cNvPr>
          <p:cNvSpPr>
            <a:spLocks noGrp="1"/>
          </p:cNvSpPr>
          <p:nvPr userDrawn="1">
            <p:ph type="title"/>
          </p:nvPr>
        </p:nvSpPr>
        <p:spPr>
          <a:xfrm>
            <a:off x="719997" y="360000"/>
            <a:ext cx="9914139" cy="1008000"/>
          </a:xfrm>
          <a:prstGeom prst="rect">
            <a:avLst/>
          </a:prstGeom>
        </p:spPr>
        <p:txBody>
          <a:bodyPr vert="horz" lIns="0" tIns="36000" rIns="72000" bIns="36000" rtlCol="0" anchor="ctr">
            <a:noAutofit/>
          </a:bodyPr>
          <a:lstStyle/>
          <a:p>
            <a:r>
              <a:rPr lang="en-GB" err="1"/>
              <a:t>Lisää</a:t>
            </a:r>
            <a:r>
              <a:rPr lang="en-GB"/>
              <a:t> </a:t>
            </a:r>
            <a:r>
              <a:rPr lang="en-GB" err="1"/>
              <a:t>otsikko</a:t>
            </a:r>
            <a:r>
              <a:rPr lang="en-GB"/>
              <a:t> </a:t>
            </a:r>
            <a:r>
              <a:rPr lang="en-GB" err="1"/>
              <a:t>napsauttamalla</a:t>
            </a:r>
            <a:endParaRPr lang="en-GB"/>
          </a:p>
        </p:txBody>
      </p:sp>
      <p:sp>
        <p:nvSpPr>
          <p:cNvPr id="3" name="Text Placeholder 2">
            <a:extLst>
              <a:ext uri="{FF2B5EF4-FFF2-40B4-BE49-F238E27FC236}">
                <a16:creationId xmlns:a16="http://schemas.microsoft.com/office/drawing/2014/main" id="{6A6F43FC-41AF-1047-89AF-270EC8B09319}"/>
              </a:ext>
            </a:extLst>
          </p:cNvPr>
          <p:cNvSpPr>
            <a:spLocks noGrp="1"/>
          </p:cNvSpPr>
          <p:nvPr userDrawn="1">
            <p:ph type="body" idx="1"/>
          </p:nvPr>
        </p:nvSpPr>
        <p:spPr>
          <a:xfrm>
            <a:off x="719998" y="1475999"/>
            <a:ext cx="10800000" cy="4680000"/>
          </a:xfrm>
          <a:prstGeom prst="rect">
            <a:avLst/>
          </a:prstGeom>
        </p:spPr>
        <p:txBody>
          <a:bodyPr vert="horz" lIns="0" tIns="72000" rIns="0" bIns="72000" rtlCol="0">
            <a:noAutofit/>
          </a:body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pic>
        <p:nvPicPr>
          <p:cNvPr id="23" name="Picture 22" descr="Terveyden ja hyvinvoinnin laitos (THL)">
            <a:extLst>
              <a:ext uri="{FF2B5EF4-FFF2-40B4-BE49-F238E27FC236}">
                <a16:creationId xmlns:a16="http://schemas.microsoft.com/office/drawing/2014/main" id="{59A54BC7-AC79-1041-BDE7-5ECEF51CA210}"/>
              </a:ext>
              <a:ext uri="{C183D7F6-B498-43B3-948B-1728B52AA6E4}">
                <adec:decorative xmlns:adec="http://schemas.microsoft.com/office/drawing/2017/decorative" val="0"/>
              </a:ext>
            </a:extLst>
          </p:cNvPr>
          <p:cNvPicPr>
            <a:picLocks noChangeAspect="1"/>
          </p:cNvPicPr>
          <p:nvPr userDrawn="1"/>
        </p:nvPicPr>
        <p:blipFill>
          <a:blip r:embed="rId13"/>
          <a:srcRect/>
          <a:stretch/>
        </p:blipFill>
        <p:spPr>
          <a:xfrm>
            <a:off x="623520" y="6432466"/>
            <a:ext cx="880159" cy="426744"/>
          </a:xfrm>
          <a:prstGeom prst="rect">
            <a:avLst/>
          </a:prstGeom>
        </p:spPr>
      </p:pic>
      <p:sp>
        <p:nvSpPr>
          <p:cNvPr id="9" name="Footer Placeholder 8">
            <a:extLst>
              <a:ext uri="{FF2B5EF4-FFF2-40B4-BE49-F238E27FC236}">
                <a16:creationId xmlns:a16="http://schemas.microsoft.com/office/drawing/2014/main" id="{1338EEA3-B072-C24F-95CB-573560BB83F5}"/>
              </a:ext>
              <a:ext uri="{C183D7F6-B498-43B3-948B-1728B52AA6E4}">
                <adec:decorative xmlns:adec="http://schemas.microsoft.com/office/drawing/2017/decorative" val="1"/>
              </a:ext>
            </a:extLst>
          </p:cNvPr>
          <p:cNvSpPr>
            <a:spLocks noGrp="1"/>
          </p:cNvSpPr>
          <p:nvPr>
            <p:ph type="ftr" sz="quarter" idx="3"/>
          </p:nvPr>
        </p:nvSpPr>
        <p:spPr>
          <a:xfrm>
            <a:off x="4228423" y="6492875"/>
            <a:ext cx="3783151" cy="365125"/>
          </a:xfrm>
          <a:prstGeom prst="rect">
            <a:avLst/>
          </a:prstGeom>
        </p:spPr>
        <p:txBody>
          <a:bodyPr vert="horz" lIns="91440" tIns="45720" rIns="91440" bIns="45720" rtlCol="0" anchor="ctr"/>
          <a:lstStyle>
            <a:lvl1pPr algn="ctr">
              <a:defRPr sz="1200" b="1">
                <a:solidFill>
                  <a:schemeClr val="tx1"/>
                </a:solidFill>
              </a:defRPr>
            </a:lvl1pPr>
          </a:lstStyle>
          <a:p>
            <a:r>
              <a:rPr lang="fi-FI"/>
              <a:t>heli.mattila@thl.fi</a:t>
            </a:r>
            <a:endParaRPr lang="x-none"/>
          </a:p>
        </p:txBody>
      </p:sp>
      <p:sp>
        <p:nvSpPr>
          <p:cNvPr id="7" name="Date Placeholder 6">
            <a:extLst>
              <a:ext uri="{FF2B5EF4-FFF2-40B4-BE49-F238E27FC236}">
                <a16:creationId xmlns:a16="http://schemas.microsoft.com/office/drawing/2014/main" id="{1A68C792-92AA-5543-893A-7655E958CA78}"/>
              </a:ext>
              <a:ext uri="{C183D7F6-B498-43B3-948B-1728B52AA6E4}">
                <adec:decorative xmlns:adec="http://schemas.microsoft.com/office/drawing/2017/decorative" val="1"/>
              </a:ext>
            </a:extLst>
          </p:cNvPr>
          <p:cNvSpPr>
            <a:spLocks noGrp="1"/>
          </p:cNvSpPr>
          <p:nvPr userDrawn="1">
            <p:ph type="dt" sz="half" idx="2"/>
          </p:nvPr>
        </p:nvSpPr>
        <p:spPr>
          <a:xfrm>
            <a:off x="8011574" y="6499210"/>
            <a:ext cx="1317937" cy="36000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26DF500-8993-461E-A7DE-A8328CA76DCD}" type="datetime1">
              <a:rPr lang="fi-FI" smtClean="0"/>
              <a:t>13.12.2022</a:t>
            </a:fld>
            <a:endParaRPr lang="fi-FI"/>
          </a:p>
        </p:txBody>
      </p:sp>
      <p:sp>
        <p:nvSpPr>
          <p:cNvPr id="6" name="Slide Number Placeholder 5">
            <a:extLst>
              <a:ext uri="{FF2B5EF4-FFF2-40B4-BE49-F238E27FC236}">
                <a16:creationId xmlns:a16="http://schemas.microsoft.com/office/drawing/2014/main" id="{420B161F-1984-DA44-A538-C66E74D538ED}"/>
              </a:ext>
              <a:ext uri="{C183D7F6-B498-43B3-948B-1728B52AA6E4}">
                <adec:decorative xmlns:adec="http://schemas.microsoft.com/office/drawing/2017/decorative" val="1"/>
              </a:ext>
            </a:extLst>
          </p:cNvPr>
          <p:cNvSpPr>
            <a:spLocks noGrp="1"/>
          </p:cNvSpPr>
          <p:nvPr userDrawn="1">
            <p:ph type="sldNum" sz="quarter" idx="4"/>
          </p:nvPr>
        </p:nvSpPr>
        <p:spPr>
          <a:xfrm>
            <a:off x="9329511" y="6492875"/>
            <a:ext cx="511629" cy="360000"/>
          </a:xfrm>
          <a:prstGeom prst="rect">
            <a:avLst/>
          </a:prstGeom>
        </p:spPr>
        <p:txBody>
          <a:bodyPr vert="horz" lIns="91440" tIns="45720" rIns="91440" bIns="45720" rtlCol="0" anchor="ctr">
            <a:noAutofit/>
          </a:bodyPr>
          <a:lstStyle>
            <a:lvl1pPr algn="r">
              <a:defRPr sz="1200" b="0" i="0">
                <a:solidFill>
                  <a:schemeClr val="tx1"/>
                </a:solidFill>
                <a:latin typeface="+mn-lt"/>
              </a:defRPr>
            </a:lvl1pPr>
          </a:lstStyle>
          <a:p>
            <a:fld id="{882CC271-BBF5-3F46-90AE-792A663E0CFB}" type="slidenum">
              <a:rPr lang="en-GB" smtClean="0"/>
              <a:pPr/>
              <a:t>‹#›</a:t>
            </a:fld>
            <a:endParaRPr lang="en-GB"/>
          </a:p>
        </p:txBody>
      </p:sp>
      <p:sp>
        <p:nvSpPr>
          <p:cNvPr id="24" name="Freeform 6">
            <a:extLst>
              <a:ext uri="{FF2B5EF4-FFF2-40B4-BE49-F238E27FC236}">
                <a16:creationId xmlns:a16="http://schemas.microsoft.com/office/drawing/2014/main" id="{7E89AC2B-2B5D-8F46-A633-E581F0CB207B}"/>
              </a:ext>
              <a:ext uri="{C183D7F6-B498-43B3-948B-1728B52AA6E4}">
                <adec:decorative xmlns:adec="http://schemas.microsoft.com/office/drawing/2017/decorative" val="1"/>
              </a:ext>
            </a:extLst>
          </p:cNvPr>
          <p:cNvSpPr>
            <a:spLocks/>
          </p:cNvSpPr>
          <p:nvPr userDrawn="1"/>
        </p:nvSpPr>
        <p:spPr bwMode="auto">
          <a:xfrm>
            <a:off x="10634134" y="0"/>
            <a:ext cx="1557866"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D90066"/>
          </a:solidFill>
          <a:ln>
            <a:noFill/>
          </a:ln>
        </p:spPr>
        <p:txBody>
          <a:bodyPr vert="horz" wrap="square" lIns="91440" tIns="45720" rIns="91440" bIns="45720" numCol="1" anchor="t" anchorCtr="0" compatLnSpc="1">
            <a:prstTxWarp prst="textNoShape">
              <a:avLst/>
            </a:prstTxWarp>
          </a:bodyPr>
          <a:lstStyle/>
          <a:p>
            <a:pPr defTabSz="1219110"/>
            <a:endParaRPr lang="fi-FI" sz="2400">
              <a:solidFill>
                <a:prstClr val="black"/>
              </a:solidFill>
            </a:endParaRPr>
          </a:p>
        </p:txBody>
      </p:sp>
      <p:pic>
        <p:nvPicPr>
          <p:cNvPr id="4" name="Kuva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06886" y="6362017"/>
            <a:ext cx="1242540" cy="455148"/>
          </a:xfrm>
          <a:prstGeom prst="rect">
            <a:avLst/>
          </a:prstGeom>
        </p:spPr>
      </p:pic>
    </p:spTree>
    <p:extLst>
      <p:ext uri="{BB962C8B-B14F-4D97-AF65-F5344CB8AC3E}">
        <p14:creationId xmlns:p14="http://schemas.microsoft.com/office/powerpoint/2010/main" val="425183701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p:txStyles>
    <p:titleStyle>
      <a:lvl1pPr algn="l" defTabSz="914400" rtl="0" eaLnBrk="1" latinLnBrk="0" hangingPunct="1">
        <a:lnSpc>
          <a:spcPct val="80000"/>
        </a:lnSpc>
        <a:spcBef>
          <a:spcPct val="0"/>
        </a:spcBef>
        <a:buNone/>
        <a:defRPr sz="3800" b="1" kern="1200" spc="-40" baseline="0">
          <a:solidFill>
            <a:schemeClr val="tx1"/>
          </a:solidFill>
          <a:latin typeface="+mj-lt"/>
          <a:ea typeface="+mj-ea"/>
          <a:cs typeface="+mj-cs"/>
        </a:defRPr>
      </a:lvl1pPr>
    </p:titleStyle>
    <p:bodyStyle>
      <a:lvl1pPr marL="365125" indent="-365125" algn="l" defTabSz="914400" rtl="0" eaLnBrk="1" latinLnBrk="0" hangingPunct="1">
        <a:lnSpc>
          <a:spcPct val="90000"/>
        </a:lnSpc>
        <a:spcBef>
          <a:spcPts val="1400"/>
        </a:spcBef>
        <a:buClr>
          <a:schemeClr val="tx2"/>
        </a:buClr>
        <a:buFont typeface="Arial" panose="020B0604020202020204" pitchFamily="34" charset="0"/>
        <a:buChar char="•"/>
        <a:tabLst/>
        <a:defRPr sz="2800" kern="1200">
          <a:solidFill>
            <a:schemeClr val="tx1"/>
          </a:solidFill>
          <a:latin typeface="+mn-lt"/>
          <a:ea typeface="+mn-ea"/>
          <a:cs typeface="+mn-cs"/>
        </a:defRPr>
      </a:lvl1pPr>
      <a:lvl2pPr marL="720725" indent="-355600" algn="l" defTabSz="914400" rtl="0" eaLnBrk="1" latinLnBrk="0" hangingPunct="1">
        <a:lnSpc>
          <a:spcPct val="90000"/>
        </a:lnSpc>
        <a:spcBef>
          <a:spcPts val="500"/>
        </a:spcBef>
        <a:buClr>
          <a:schemeClr val="tx2"/>
        </a:buClr>
        <a:buFont typeface="Arial" panose="020B0604020202020204" pitchFamily="34" charset="0"/>
        <a:buChar char="•"/>
        <a:tabLst/>
        <a:defRPr sz="2600" kern="1200">
          <a:solidFill>
            <a:schemeClr val="tx1"/>
          </a:solidFill>
          <a:latin typeface="+mn-lt"/>
          <a:ea typeface="+mn-ea"/>
          <a:cs typeface="+mn-cs"/>
        </a:defRPr>
      </a:lvl2pPr>
      <a:lvl3pPr marL="984250" indent="-266700"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3pPr>
      <a:lvl4pPr marL="1255713" indent="-271463"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4pPr>
      <a:lvl5pPr marL="1436688" indent="-180975"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
          <p15:clr>
            <a:srgbClr val="F26B43"/>
          </p15:clr>
        </p15:guide>
        <p15:guide id="2" pos="7225">
          <p15:clr>
            <a:srgbClr val="F26B43"/>
          </p15:clr>
        </p15:guide>
        <p15:guide id="3" orient="horz" pos="3884">
          <p15:clr>
            <a:srgbClr val="F26B43"/>
          </p15:clr>
        </p15:guide>
        <p15:guide id="4" orient="horz" pos="2160">
          <p15:clr>
            <a:srgbClr val="F26B43"/>
          </p15:clr>
        </p15:guide>
        <p15:guide id="5" orient="horz" pos="3238">
          <p15:clr>
            <a:srgbClr val="F26B43"/>
          </p15:clr>
        </p15:guide>
        <p15:guide id="6" pos="3840">
          <p15:clr>
            <a:srgbClr val="F26B43"/>
          </p15:clr>
        </p15:guide>
        <p15:guide id="7" pos="19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12800" y="312000"/>
            <a:ext cx="10769599" cy="1299027"/>
          </a:xfrm>
          <a:prstGeom prst="rect">
            <a:avLst/>
          </a:prstGeom>
        </p:spPr>
        <p:txBody>
          <a:bodyPr vert="horz" lIns="121917" tIns="60958" rIns="121917" bIns="60958" rtlCol="0" anchor="b"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812800" y="1881604"/>
            <a:ext cx="10769599" cy="4331709"/>
          </a:xfrm>
          <a:prstGeom prst="rect">
            <a:avLst/>
          </a:prstGeom>
        </p:spPr>
        <p:txBody>
          <a:bodyPr vert="horz" lIns="121917" tIns="60958" rIns="121917" bIns="60958"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4" name="Group 17">
            <a:extLst>
              <a:ext uri="{FF2B5EF4-FFF2-40B4-BE49-F238E27FC236}">
                <a16:creationId xmlns:a16="http://schemas.microsoft.com/office/drawing/2014/main" id="{7E0E12FC-D761-4D04-90EC-7F07BD7889FD}"/>
              </a:ext>
              <a:ext uri="{C183D7F6-B498-43B3-948B-1728B52AA6E4}">
                <adec:decorative xmlns:adec="http://schemas.microsoft.com/office/drawing/2017/decorative" val="1"/>
              </a:ext>
            </a:extLst>
          </p:cNvPr>
          <p:cNvGrpSpPr/>
          <p:nvPr userDrawn="1"/>
        </p:nvGrpSpPr>
        <p:grpSpPr>
          <a:xfrm>
            <a:off x="735917" y="6244294"/>
            <a:ext cx="919615" cy="328388"/>
            <a:chOff x="2633663" y="2192338"/>
            <a:chExt cx="6926262" cy="2473325"/>
          </a:xfrm>
        </p:grpSpPr>
        <p:sp>
          <p:nvSpPr>
            <p:cNvPr id="5" name="Freeform 5">
              <a:extLst>
                <a:ext uri="{FF2B5EF4-FFF2-40B4-BE49-F238E27FC236}">
                  <a16:creationId xmlns:a16="http://schemas.microsoft.com/office/drawing/2014/main" id="{60C26619-2D90-4997-9BA6-2BFC19057EAA}"/>
                </a:ext>
              </a:extLst>
            </p:cNvPr>
            <p:cNvSpPr>
              <a:spLocks/>
            </p:cNvSpPr>
            <p:nvPr userDrawn="1"/>
          </p:nvSpPr>
          <p:spPr bwMode="gray">
            <a:xfrm>
              <a:off x="5743575" y="2598738"/>
              <a:ext cx="985838" cy="1857375"/>
            </a:xfrm>
            <a:custGeom>
              <a:avLst/>
              <a:gdLst>
                <a:gd name="T0" fmla="*/ 1818 w 2733"/>
                <a:gd name="T1" fmla="*/ 2142 h 5151"/>
                <a:gd name="T2" fmla="*/ 2733 w 2733"/>
                <a:gd name="T3" fmla="*/ 2142 h 5151"/>
                <a:gd name="T4" fmla="*/ 2733 w 2733"/>
                <a:gd name="T5" fmla="*/ 1087 h 5151"/>
                <a:gd name="T6" fmla="*/ 1816 w 2733"/>
                <a:gd name="T7" fmla="*/ 1087 h 5151"/>
                <a:gd name="T8" fmla="*/ 1816 w 2733"/>
                <a:gd name="T9" fmla="*/ 520 h 5151"/>
                <a:gd name="T10" fmla="*/ 1296 w 2733"/>
                <a:gd name="T11" fmla="*/ 0 h 5151"/>
                <a:gd name="T12" fmla="*/ 523 w 2733"/>
                <a:gd name="T13" fmla="*/ 0 h 5151"/>
                <a:gd name="T14" fmla="*/ 523 w 2733"/>
                <a:gd name="T15" fmla="*/ 1087 h 5151"/>
                <a:gd name="T16" fmla="*/ 0 w 2733"/>
                <a:gd name="T17" fmla="*/ 1087 h 5151"/>
                <a:gd name="T18" fmla="*/ 0 w 2733"/>
                <a:gd name="T19" fmla="*/ 2142 h 5151"/>
                <a:gd name="T20" fmla="*/ 523 w 2733"/>
                <a:gd name="T21" fmla="*/ 2142 h 5151"/>
                <a:gd name="T22" fmla="*/ 523 w 2733"/>
                <a:gd name="T23" fmla="*/ 3627 h 5151"/>
                <a:gd name="T24" fmla="*/ 2359 w 2733"/>
                <a:gd name="T25" fmla="*/ 5151 h 5151"/>
                <a:gd name="T26" fmla="*/ 2733 w 2733"/>
                <a:gd name="T27" fmla="*/ 5128 h 5151"/>
                <a:gd name="T28" fmla="*/ 2733 w 2733"/>
                <a:gd name="T29" fmla="*/ 3955 h 5151"/>
                <a:gd name="T30" fmla="*/ 2550 w 2733"/>
                <a:gd name="T31" fmla="*/ 3963 h 5151"/>
                <a:gd name="T32" fmla="*/ 1818 w 2733"/>
                <a:gd name="T33" fmla="*/ 3447 h 5151"/>
                <a:gd name="T34" fmla="*/ 1818 w 2733"/>
                <a:gd name="T35" fmla="*/ 2142 h 5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3" h="5151">
                  <a:moveTo>
                    <a:pt x="1818" y="2142"/>
                  </a:moveTo>
                  <a:lnTo>
                    <a:pt x="2733" y="2142"/>
                  </a:lnTo>
                  <a:lnTo>
                    <a:pt x="2733" y="1087"/>
                  </a:lnTo>
                  <a:lnTo>
                    <a:pt x="1816" y="1087"/>
                  </a:lnTo>
                  <a:lnTo>
                    <a:pt x="1816" y="520"/>
                  </a:lnTo>
                  <a:cubicBezTo>
                    <a:pt x="1816" y="520"/>
                    <a:pt x="1816" y="0"/>
                    <a:pt x="1296" y="0"/>
                  </a:cubicBezTo>
                  <a:lnTo>
                    <a:pt x="523" y="0"/>
                  </a:lnTo>
                  <a:lnTo>
                    <a:pt x="523" y="1087"/>
                  </a:lnTo>
                  <a:lnTo>
                    <a:pt x="0" y="1087"/>
                  </a:lnTo>
                  <a:lnTo>
                    <a:pt x="0" y="2142"/>
                  </a:lnTo>
                  <a:lnTo>
                    <a:pt x="523" y="2142"/>
                  </a:lnTo>
                  <a:lnTo>
                    <a:pt x="523" y="3627"/>
                  </a:lnTo>
                  <a:cubicBezTo>
                    <a:pt x="523" y="4980"/>
                    <a:pt x="1706" y="5151"/>
                    <a:pt x="2359" y="5151"/>
                  </a:cubicBezTo>
                  <a:cubicBezTo>
                    <a:pt x="2582" y="5151"/>
                    <a:pt x="2733" y="5128"/>
                    <a:pt x="2733" y="5128"/>
                  </a:cubicBezTo>
                  <a:lnTo>
                    <a:pt x="2733" y="3955"/>
                  </a:lnTo>
                  <a:cubicBezTo>
                    <a:pt x="2733" y="3955"/>
                    <a:pt x="2661" y="3963"/>
                    <a:pt x="2550" y="3963"/>
                  </a:cubicBezTo>
                  <a:cubicBezTo>
                    <a:pt x="2287" y="3963"/>
                    <a:pt x="1818" y="3901"/>
                    <a:pt x="1818" y="3447"/>
                  </a:cubicBezTo>
                  <a:lnTo>
                    <a:pt x="1818" y="214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6" name="Freeform 6">
              <a:extLst>
                <a:ext uri="{FF2B5EF4-FFF2-40B4-BE49-F238E27FC236}">
                  <a16:creationId xmlns:a16="http://schemas.microsoft.com/office/drawing/2014/main" id="{C4750652-CB08-4C8E-BD7D-4647FE851D2D}"/>
                </a:ext>
              </a:extLst>
            </p:cNvPr>
            <p:cNvSpPr>
              <a:spLocks/>
            </p:cNvSpPr>
            <p:nvPr userDrawn="1"/>
          </p:nvSpPr>
          <p:spPr bwMode="gray">
            <a:xfrm>
              <a:off x="7046913" y="2425700"/>
              <a:ext cx="1587500" cy="2016125"/>
            </a:xfrm>
            <a:custGeom>
              <a:avLst/>
              <a:gdLst>
                <a:gd name="T0" fmla="*/ 3299 w 4405"/>
                <a:gd name="T1" fmla="*/ 5589 h 5589"/>
                <a:gd name="T2" fmla="*/ 4405 w 4405"/>
                <a:gd name="T3" fmla="*/ 5589 h 5589"/>
                <a:gd name="T4" fmla="*/ 4405 w 4405"/>
                <a:gd name="T5" fmla="*/ 4456 h 5589"/>
                <a:gd name="T6" fmla="*/ 4405 w 4405"/>
                <a:gd name="T7" fmla="*/ 4456 h 5589"/>
                <a:gd name="T8" fmla="*/ 4201 w 4405"/>
                <a:gd name="T9" fmla="*/ 4456 h 5589"/>
                <a:gd name="T10" fmla="*/ 3928 w 4405"/>
                <a:gd name="T11" fmla="*/ 4183 h 5589"/>
                <a:gd name="T12" fmla="*/ 3928 w 4405"/>
                <a:gd name="T13" fmla="*/ 2976 h 5589"/>
                <a:gd name="T14" fmla="*/ 2539 w 4405"/>
                <a:gd name="T15" fmla="*/ 1470 h 5589"/>
                <a:gd name="T16" fmla="*/ 1293 w 4405"/>
                <a:gd name="T17" fmla="*/ 2106 h 5589"/>
                <a:gd name="T18" fmla="*/ 1294 w 4405"/>
                <a:gd name="T19" fmla="*/ 520 h 5589"/>
                <a:gd name="T20" fmla="*/ 773 w 4405"/>
                <a:gd name="T21" fmla="*/ 0 h 5589"/>
                <a:gd name="T22" fmla="*/ 0 w 4405"/>
                <a:gd name="T23" fmla="*/ 0 h 5589"/>
                <a:gd name="T24" fmla="*/ 0 w 4405"/>
                <a:gd name="T25" fmla="*/ 3305 h 5589"/>
                <a:gd name="T26" fmla="*/ 0 w 4405"/>
                <a:gd name="T27" fmla="*/ 5589 h 5589"/>
                <a:gd name="T28" fmla="*/ 1290 w 4405"/>
                <a:gd name="T29" fmla="*/ 5589 h 5589"/>
                <a:gd name="T30" fmla="*/ 1290 w 4405"/>
                <a:gd name="T31" fmla="*/ 3807 h 5589"/>
                <a:gd name="T32" fmla="*/ 1362 w 4405"/>
                <a:gd name="T33" fmla="*/ 3291 h 5589"/>
                <a:gd name="T34" fmla="*/ 2181 w 4405"/>
                <a:gd name="T35" fmla="*/ 2697 h 5589"/>
                <a:gd name="T36" fmla="*/ 2635 w 4405"/>
                <a:gd name="T37" fmla="*/ 3229 h 5589"/>
                <a:gd name="T38" fmla="*/ 2635 w 4405"/>
                <a:gd name="T39" fmla="*/ 4937 h 5589"/>
                <a:gd name="T40" fmla="*/ 3299 w 4405"/>
                <a:gd name="T41" fmla="*/ 5589 h 5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5" h="5589">
                  <a:moveTo>
                    <a:pt x="3299" y="5589"/>
                  </a:moveTo>
                  <a:lnTo>
                    <a:pt x="4405" y="5589"/>
                  </a:lnTo>
                  <a:lnTo>
                    <a:pt x="4405" y="4456"/>
                  </a:lnTo>
                  <a:lnTo>
                    <a:pt x="4405" y="4456"/>
                  </a:lnTo>
                  <a:lnTo>
                    <a:pt x="4201" y="4456"/>
                  </a:lnTo>
                  <a:cubicBezTo>
                    <a:pt x="3928" y="4456"/>
                    <a:pt x="3928" y="4183"/>
                    <a:pt x="3928" y="4183"/>
                  </a:cubicBezTo>
                  <a:lnTo>
                    <a:pt x="3928" y="2976"/>
                  </a:lnTo>
                  <a:cubicBezTo>
                    <a:pt x="3927" y="1845"/>
                    <a:pt x="3366" y="1470"/>
                    <a:pt x="2539" y="1470"/>
                  </a:cubicBezTo>
                  <a:cubicBezTo>
                    <a:pt x="2001" y="1470"/>
                    <a:pt x="1525" y="1710"/>
                    <a:pt x="1293" y="2106"/>
                  </a:cubicBezTo>
                  <a:lnTo>
                    <a:pt x="1294" y="520"/>
                  </a:lnTo>
                  <a:cubicBezTo>
                    <a:pt x="1294" y="520"/>
                    <a:pt x="1294" y="0"/>
                    <a:pt x="773" y="0"/>
                  </a:cubicBezTo>
                  <a:lnTo>
                    <a:pt x="0" y="0"/>
                  </a:lnTo>
                  <a:lnTo>
                    <a:pt x="0" y="3305"/>
                  </a:lnTo>
                  <a:lnTo>
                    <a:pt x="0" y="5589"/>
                  </a:lnTo>
                  <a:lnTo>
                    <a:pt x="1290" y="5589"/>
                  </a:lnTo>
                  <a:lnTo>
                    <a:pt x="1290" y="3807"/>
                  </a:lnTo>
                  <a:cubicBezTo>
                    <a:pt x="1290" y="3619"/>
                    <a:pt x="1306" y="3448"/>
                    <a:pt x="1362" y="3291"/>
                  </a:cubicBezTo>
                  <a:cubicBezTo>
                    <a:pt x="1481" y="2940"/>
                    <a:pt x="1760" y="2697"/>
                    <a:pt x="2181" y="2697"/>
                  </a:cubicBezTo>
                  <a:cubicBezTo>
                    <a:pt x="2484" y="2697"/>
                    <a:pt x="2635" y="2854"/>
                    <a:pt x="2635" y="3229"/>
                  </a:cubicBezTo>
                  <a:lnTo>
                    <a:pt x="2635" y="4937"/>
                  </a:lnTo>
                  <a:cubicBezTo>
                    <a:pt x="2635" y="5336"/>
                    <a:pt x="2893" y="5589"/>
                    <a:pt x="3299" y="5589"/>
                  </a:cubicBez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7" name="Freeform 7">
              <a:extLst>
                <a:ext uri="{FF2B5EF4-FFF2-40B4-BE49-F238E27FC236}">
                  <a16:creationId xmlns:a16="http://schemas.microsoft.com/office/drawing/2014/main" id="{74D74125-DE27-406A-9899-F63B0FB60E26}"/>
                </a:ext>
              </a:extLst>
            </p:cNvPr>
            <p:cNvSpPr>
              <a:spLocks/>
            </p:cNvSpPr>
            <p:nvPr userDrawn="1"/>
          </p:nvSpPr>
          <p:spPr bwMode="gray">
            <a:xfrm>
              <a:off x="8921750" y="2598738"/>
              <a:ext cx="638175" cy="1843088"/>
            </a:xfrm>
            <a:custGeom>
              <a:avLst/>
              <a:gdLst>
                <a:gd name="T0" fmla="*/ 1771 w 1771"/>
                <a:gd name="T1" fmla="*/ 5112 h 5112"/>
                <a:gd name="T2" fmla="*/ 1771 w 1771"/>
                <a:gd name="T3" fmla="*/ 3979 h 5112"/>
                <a:gd name="T4" fmla="*/ 1566 w 1771"/>
                <a:gd name="T5" fmla="*/ 3979 h 5112"/>
                <a:gd name="T6" fmla="*/ 1293 w 1771"/>
                <a:gd name="T7" fmla="*/ 3706 h 5112"/>
                <a:gd name="T8" fmla="*/ 1293 w 1771"/>
                <a:gd name="T9" fmla="*/ 520 h 5112"/>
                <a:gd name="T10" fmla="*/ 773 w 1771"/>
                <a:gd name="T11" fmla="*/ 0 h 5112"/>
                <a:gd name="T12" fmla="*/ 0 w 1771"/>
                <a:gd name="T13" fmla="*/ 0 h 5112"/>
                <a:gd name="T14" fmla="*/ 0 w 1771"/>
                <a:gd name="T15" fmla="*/ 4460 h 5112"/>
                <a:gd name="T16" fmla="*/ 664 w 1771"/>
                <a:gd name="T17" fmla="*/ 5112 h 5112"/>
                <a:gd name="T18" fmla="*/ 1771 w 1771"/>
                <a:gd name="T19" fmla="*/ 5112 h 5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1" h="5112">
                  <a:moveTo>
                    <a:pt x="1771" y="5112"/>
                  </a:moveTo>
                  <a:lnTo>
                    <a:pt x="1771" y="3979"/>
                  </a:lnTo>
                  <a:lnTo>
                    <a:pt x="1566" y="3979"/>
                  </a:lnTo>
                  <a:cubicBezTo>
                    <a:pt x="1293" y="3979"/>
                    <a:pt x="1293" y="3706"/>
                    <a:pt x="1293" y="3706"/>
                  </a:cubicBezTo>
                  <a:lnTo>
                    <a:pt x="1293" y="520"/>
                  </a:lnTo>
                  <a:cubicBezTo>
                    <a:pt x="1293" y="520"/>
                    <a:pt x="1293" y="0"/>
                    <a:pt x="773" y="0"/>
                  </a:cubicBezTo>
                  <a:lnTo>
                    <a:pt x="0" y="0"/>
                  </a:lnTo>
                  <a:lnTo>
                    <a:pt x="0" y="4460"/>
                  </a:lnTo>
                  <a:cubicBezTo>
                    <a:pt x="0" y="4859"/>
                    <a:pt x="259" y="5112"/>
                    <a:pt x="664" y="5112"/>
                  </a:cubicBezTo>
                  <a:lnTo>
                    <a:pt x="1771" y="511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8" name="Oval 8">
              <a:extLst>
                <a:ext uri="{FF2B5EF4-FFF2-40B4-BE49-F238E27FC236}">
                  <a16:creationId xmlns:a16="http://schemas.microsoft.com/office/drawing/2014/main" id="{B3131A15-2CE2-49AA-BA13-896652A28265}"/>
                </a:ext>
              </a:extLst>
            </p:cNvPr>
            <p:cNvSpPr>
              <a:spLocks noChangeArrowheads="1"/>
            </p:cNvSpPr>
            <p:nvPr userDrawn="1"/>
          </p:nvSpPr>
          <p:spPr bwMode="gray">
            <a:xfrm>
              <a:off x="2633663" y="2192338"/>
              <a:ext cx="2471738" cy="2473325"/>
            </a:xfrm>
            <a:prstGeom prst="ellipse">
              <a:avLst/>
            </a:prstGeom>
            <a:solidFill>
              <a:srgbClr val="78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9" name="Freeform 9">
              <a:extLst>
                <a:ext uri="{FF2B5EF4-FFF2-40B4-BE49-F238E27FC236}">
                  <a16:creationId xmlns:a16="http://schemas.microsoft.com/office/drawing/2014/main" id="{02042A85-9C58-4C9F-BC74-146EC4DBF495}"/>
                </a:ext>
              </a:extLst>
            </p:cNvPr>
            <p:cNvSpPr>
              <a:spLocks/>
            </p:cNvSpPr>
            <p:nvPr userDrawn="1"/>
          </p:nvSpPr>
          <p:spPr bwMode="gray">
            <a:xfrm>
              <a:off x="3971925" y="2928938"/>
              <a:ext cx="849313" cy="601663"/>
            </a:xfrm>
            <a:custGeom>
              <a:avLst/>
              <a:gdLst>
                <a:gd name="T0" fmla="*/ 0 w 2357"/>
                <a:gd name="T1" fmla="*/ 1295 h 1670"/>
                <a:gd name="T2" fmla="*/ 1113 w 2357"/>
                <a:gd name="T3" fmla="*/ 198 h 1670"/>
                <a:gd name="T4" fmla="*/ 2357 w 2357"/>
                <a:gd name="T5" fmla="*/ 530 h 1670"/>
                <a:gd name="T6" fmla="*/ 1545 w 2357"/>
                <a:gd name="T7" fmla="*/ 1529 h 1670"/>
                <a:gd name="T8" fmla="*/ 0 w 2357"/>
                <a:gd name="T9" fmla="*/ 1295 h 1670"/>
              </a:gdLst>
              <a:ahLst/>
              <a:cxnLst>
                <a:cxn ang="0">
                  <a:pos x="T0" y="T1"/>
                </a:cxn>
                <a:cxn ang="0">
                  <a:pos x="T2" y="T3"/>
                </a:cxn>
                <a:cxn ang="0">
                  <a:pos x="T4" y="T5"/>
                </a:cxn>
                <a:cxn ang="0">
                  <a:pos x="T6" y="T7"/>
                </a:cxn>
                <a:cxn ang="0">
                  <a:pos x="T8" y="T9"/>
                </a:cxn>
              </a:cxnLst>
              <a:rect l="0" t="0" r="r" b="b"/>
              <a:pathLst>
                <a:path w="2357" h="1670">
                  <a:moveTo>
                    <a:pt x="0" y="1295"/>
                  </a:moveTo>
                  <a:cubicBezTo>
                    <a:pt x="317" y="719"/>
                    <a:pt x="689" y="336"/>
                    <a:pt x="1113" y="198"/>
                  </a:cubicBezTo>
                  <a:cubicBezTo>
                    <a:pt x="1721" y="0"/>
                    <a:pt x="2073" y="377"/>
                    <a:pt x="2357" y="530"/>
                  </a:cubicBezTo>
                  <a:cubicBezTo>
                    <a:pt x="2217" y="820"/>
                    <a:pt x="2151" y="1331"/>
                    <a:pt x="1545" y="1529"/>
                  </a:cubicBezTo>
                  <a:cubicBezTo>
                    <a:pt x="1111" y="1670"/>
                    <a:pt x="595" y="1573"/>
                    <a:pt x="0" y="1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10" name="Freeform 10">
              <a:extLst>
                <a:ext uri="{FF2B5EF4-FFF2-40B4-BE49-F238E27FC236}">
                  <a16:creationId xmlns:a16="http://schemas.microsoft.com/office/drawing/2014/main" id="{A7D3EF6E-B533-4CAB-93A3-C4B9E0AC1663}"/>
                </a:ext>
              </a:extLst>
            </p:cNvPr>
            <p:cNvSpPr>
              <a:spLocks/>
            </p:cNvSpPr>
            <p:nvPr userDrawn="1"/>
          </p:nvSpPr>
          <p:spPr bwMode="gray">
            <a:xfrm>
              <a:off x="3617913" y="2427288"/>
              <a:ext cx="503238" cy="893763"/>
            </a:xfrm>
            <a:custGeom>
              <a:avLst/>
              <a:gdLst>
                <a:gd name="T0" fmla="*/ 0 w 1399"/>
                <a:gd name="T1" fmla="*/ 1081 h 2477"/>
                <a:gd name="T2" fmla="*/ 700 w 1399"/>
                <a:gd name="T3" fmla="*/ 0 h 2477"/>
                <a:gd name="T4" fmla="*/ 1399 w 1399"/>
                <a:gd name="T5" fmla="*/ 1081 h 2477"/>
                <a:gd name="T6" fmla="*/ 700 w 1399"/>
                <a:gd name="T7" fmla="*/ 2477 h 2477"/>
                <a:gd name="T8" fmla="*/ 0 w 1399"/>
                <a:gd name="T9" fmla="*/ 1081 h 2477"/>
              </a:gdLst>
              <a:ahLst/>
              <a:cxnLst>
                <a:cxn ang="0">
                  <a:pos x="T0" y="T1"/>
                </a:cxn>
                <a:cxn ang="0">
                  <a:pos x="T2" y="T3"/>
                </a:cxn>
                <a:cxn ang="0">
                  <a:pos x="T4" y="T5"/>
                </a:cxn>
                <a:cxn ang="0">
                  <a:pos x="T6" y="T7"/>
                </a:cxn>
                <a:cxn ang="0">
                  <a:pos x="T8" y="T9"/>
                </a:cxn>
              </a:cxnLst>
              <a:rect l="0" t="0" r="r" b="b"/>
              <a:pathLst>
                <a:path w="1399" h="2477">
                  <a:moveTo>
                    <a:pt x="0" y="1081"/>
                  </a:moveTo>
                  <a:cubicBezTo>
                    <a:pt x="0" y="443"/>
                    <a:pt x="467" y="222"/>
                    <a:pt x="700" y="0"/>
                  </a:cubicBezTo>
                  <a:cubicBezTo>
                    <a:pt x="932" y="223"/>
                    <a:pt x="1399" y="440"/>
                    <a:pt x="1399" y="1081"/>
                  </a:cubicBezTo>
                  <a:cubicBezTo>
                    <a:pt x="1399" y="1525"/>
                    <a:pt x="1150" y="1998"/>
                    <a:pt x="700" y="2477"/>
                  </a:cubicBezTo>
                  <a:cubicBezTo>
                    <a:pt x="251" y="1998"/>
                    <a:pt x="0" y="1536"/>
                    <a:pt x="0" y="1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11" name="Freeform 11">
              <a:extLst>
                <a:ext uri="{FF2B5EF4-FFF2-40B4-BE49-F238E27FC236}">
                  <a16:creationId xmlns:a16="http://schemas.microsoft.com/office/drawing/2014/main" id="{58367FC8-1CD7-49FC-A1FB-5330BBB5657A}"/>
                </a:ext>
              </a:extLst>
            </p:cNvPr>
            <p:cNvSpPr>
              <a:spLocks/>
            </p:cNvSpPr>
            <p:nvPr userDrawn="1"/>
          </p:nvSpPr>
          <p:spPr bwMode="gray">
            <a:xfrm>
              <a:off x="2917825" y="2928938"/>
              <a:ext cx="849313" cy="601663"/>
            </a:xfrm>
            <a:custGeom>
              <a:avLst/>
              <a:gdLst>
                <a:gd name="T0" fmla="*/ 2357 w 2357"/>
                <a:gd name="T1" fmla="*/ 1294 h 1669"/>
                <a:gd name="T2" fmla="*/ 812 w 2357"/>
                <a:gd name="T3" fmla="*/ 1528 h 1669"/>
                <a:gd name="T4" fmla="*/ 0 w 2357"/>
                <a:gd name="T5" fmla="*/ 529 h 1669"/>
                <a:gd name="T6" fmla="*/ 1245 w 2357"/>
                <a:gd name="T7" fmla="*/ 197 h 1669"/>
                <a:gd name="T8" fmla="*/ 2357 w 2357"/>
                <a:gd name="T9" fmla="*/ 1294 h 1669"/>
              </a:gdLst>
              <a:ahLst/>
              <a:cxnLst>
                <a:cxn ang="0">
                  <a:pos x="T0" y="T1"/>
                </a:cxn>
                <a:cxn ang="0">
                  <a:pos x="T2" y="T3"/>
                </a:cxn>
                <a:cxn ang="0">
                  <a:pos x="T4" y="T5"/>
                </a:cxn>
                <a:cxn ang="0">
                  <a:pos x="T6" y="T7"/>
                </a:cxn>
                <a:cxn ang="0">
                  <a:pos x="T8" y="T9"/>
                </a:cxn>
              </a:cxnLst>
              <a:rect l="0" t="0" r="r" b="b"/>
              <a:pathLst>
                <a:path w="2357" h="1669">
                  <a:moveTo>
                    <a:pt x="2357" y="1294"/>
                  </a:moveTo>
                  <a:cubicBezTo>
                    <a:pt x="1762" y="1572"/>
                    <a:pt x="1246" y="1669"/>
                    <a:pt x="812" y="1528"/>
                  </a:cubicBezTo>
                  <a:cubicBezTo>
                    <a:pt x="206" y="1331"/>
                    <a:pt x="140" y="819"/>
                    <a:pt x="0" y="529"/>
                  </a:cubicBezTo>
                  <a:cubicBezTo>
                    <a:pt x="284" y="376"/>
                    <a:pt x="636" y="0"/>
                    <a:pt x="1245" y="197"/>
                  </a:cubicBezTo>
                  <a:cubicBezTo>
                    <a:pt x="1668" y="335"/>
                    <a:pt x="2040" y="718"/>
                    <a:pt x="2357" y="1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12" name="Freeform 12">
              <a:extLst>
                <a:ext uri="{FF2B5EF4-FFF2-40B4-BE49-F238E27FC236}">
                  <a16:creationId xmlns:a16="http://schemas.microsoft.com/office/drawing/2014/main" id="{993D038B-5696-4114-9C42-1EEBD27B3EB9}"/>
                </a:ext>
              </a:extLst>
            </p:cNvPr>
            <p:cNvSpPr>
              <a:spLocks/>
            </p:cNvSpPr>
            <p:nvPr userDrawn="1"/>
          </p:nvSpPr>
          <p:spPr bwMode="gray">
            <a:xfrm>
              <a:off x="3171825" y="3516313"/>
              <a:ext cx="663575" cy="742950"/>
            </a:xfrm>
            <a:custGeom>
              <a:avLst/>
              <a:gdLst>
                <a:gd name="T0" fmla="*/ 1762 w 1844"/>
                <a:gd name="T1" fmla="*/ 0 h 2059"/>
                <a:gd name="T2" fmla="*/ 1507 w 1844"/>
                <a:gd name="T3" fmla="*/ 1541 h 2059"/>
                <a:gd name="T4" fmla="*/ 305 w 1844"/>
                <a:gd name="T5" fmla="*/ 2004 h 2059"/>
                <a:gd name="T6" fmla="*/ 375 w 1844"/>
                <a:gd name="T7" fmla="*/ 719 h 2059"/>
                <a:gd name="T8" fmla="*/ 1762 w 1844"/>
                <a:gd name="T9" fmla="*/ 0 h 2059"/>
              </a:gdLst>
              <a:ahLst/>
              <a:cxnLst>
                <a:cxn ang="0">
                  <a:pos x="T0" y="T1"/>
                </a:cxn>
                <a:cxn ang="0">
                  <a:pos x="T2" y="T3"/>
                </a:cxn>
                <a:cxn ang="0">
                  <a:pos x="T4" y="T5"/>
                </a:cxn>
                <a:cxn ang="0">
                  <a:pos x="T6" y="T7"/>
                </a:cxn>
                <a:cxn ang="0">
                  <a:pos x="T8" y="T9"/>
                </a:cxn>
              </a:cxnLst>
              <a:rect l="0" t="0" r="r" b="b"/>
              <a:pathLst>
                <a:path w="1844" h="2059">
                  <a:moveTo>
                    <a:pt x="1762" y="0"/>
                  </a:moveTo>
                  <a:cubicBezTo>
                    <a:pt x="1844" y="652"/>
                    <a:pt x="1768" y="1181"/>
                    <a:pt x="1507" y="1541"/>
                  </a:cubicBezTo>
                  <a:cubicBezTo>
                    <a:pt x="1130" y="2059"/>
                    <a:pt x="625" y="1961"/>
                    <a:pt x="305" y="2004"/>
                  </a:cubicBezTo>
                  <a:cubicBezTo>
                    <a:pt x="248" y="1687"/>
                    <a:pt x="0" y="1235"/>
                    <a:pt x="375" y="719"/>
                  </a:cubicBezTo>
                  <a:cubicBezTo>
                    <a:pt x="643" y="349"/>
                    <a:pt x="1117" y="124"/>
                    <a:pt x="17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sp>
          <p:nvSpPr>
            <p:cNvPr id="13" name="Freeform 13">
              <a:extLst>
                <a:ext uri="{FF2B5EF4-FFF2-40B4-BE49-F238E27FC236}">
                  <a16:creationId xmlns:a16="http://schemas.microsoft.com/office/drawing/2014/main" id="{1DE297DB-37C4-4B30-B318-144BC7200C6F}"/>
                </a:ext>
              </a:extLst>
            </p:cNvPr>
            <p:cNvSpPr>
              <a:spLocks/>
            </p:cNvSpPr>
            <p:nvPr userDrawn="1"/>
          </p:nvSpPr>
          <p:spPr bwMode="gray">
            <a:xfrm>
              <a:off x="3903663" y="3516313"/>
              <a:ext cx="663575" cy="742950"/>
            </a:xfrm>
            <a:custGeom>
              <a:avLst/>
              <a:gdLst>
                <a:gd name="T0" fmla="*/ 1537 w 1843"/>
                <a:gd name="T1" fmla="*/ 2004 h 2057"/>
                <a:gd name="T2" fmla="*/ 335 w 1843"/>
                <a:gd name="T3" fmla="*/ 1541 h 2057"/>
                <a:gd name="T4" fmla="*/ 80 w 1843"/>
                <a:gd name="T5" fmla="*/ 0 h 2057"/>
                <a:gd name="T6" fmla="*/ 1467 w 1843"/>
                <a:gd name="T7" fmla="*/ 719 h 2057"/>
                <a:gd name="T8" fmla="*/ 1537 w 1843"/>
                <a:gd name="T9" fmla="*/ 2004 h 2057"/>
              </a:gdLst>
              <a:ahLst/>
              <a:cxnLst>
                <a:cxn ang="0">
                  <a:pos x="T0" y="T1"/>
                </a:cxn>
                <a:cxn ang="0">
                  <a:pos x="T2" y="T3"/>
                </a:cxn>
                <a:cxn ang="0">
                  <a:pos x="T4" y="T5"/>
                </a:cxn>
                <a:cxn ang="0">
                  <a:pos x="T6" y="T7"/>
                </a:cxn>
                <a:cxn ang="0">
                  <a:pos x="T8" y="T9"/>
                </a:cxn>
              </a:cxnLst>
              <a:rect l="0" t="0" r="r" b="b"/>
              <a:pathLst>
                <a:path w="1843" h="2057">
                  <a:moveTo>
                    <a:pt x="1537" y="2004"/>
                  </a:moveTo>
                  <a:cubicBezTo>
                    <a:pt x="1218" y="1961"/>
                    <a:pt x="710" y="2057"/>
                    <a:pt x="335" y="1541"/>
                  </a:cubicBezTo>
                  <a:cubicBezTo>
                    <a:pt x="67" y="1172"/>
                    <a:pt x="0" y="651"/>
                    <a:pt x="80" y="0"/>
                  </a:cubicBezTo>
                  <a:cubicBezTo>
                    <a:pt x="726" y="123"/>
                    <a:pt x="1205" y="359"/>
                    <a:pt x="1467" y="719"/>
                  </a:cubicBezTo>
                  <a:cubicBezTo>
                    <a:pt x="1843" y="1237"/>
                    <a:pt x="1594" y="1687"/>
                    <a:pt x="1537" y="2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endParaRPr lang="en-GB" sz="2400">
                <a:solidFill>
                  <a:prstClr val="black"/>
                </a:solidFill>
              </a:endParaRPr>
            </a:p>
          </p:txBody>
        </p:sp>
      </p:grpSp>
    </p:spTree>
    <p:extLst>
      <p:ext uri="{BB962C8B-B14F-4D97-AF65-F5344CB8AC3E}">
        <p14:creationId xmlns:p14="http://schemas.microsoft.com/office/powerpoint/2010/main" val="9526982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hf hdr="0"/>
  <p:txStyles>
    <p:titleStyle>
      <a:lvl1pPr algn="l" defTabSz="1219170" rtl="0" eaLnBrk="1" latinLnBrk="0" hangingPunct="1">
        <a:spcBef>
          <a:spcPct val="0"/>
        </a:spcBef>
        <a:buNone/>
        <a:defRPr sz="4300" b="1" i="0" kern="1200">
          <a:solidFill>
            <a:srgbClr val="595965"/>
          </a:solidFill>
          <a:latin typeface="Arial Narrow" panose="020B0606020202030204" pitchFamily="34" charset="0"/>
          <a:ea typeface="+mj-ea"/>
          <a:cs typeface="+mj-cs"/>
        </a:defRPr>
      </a:lvl1pPr>
    </p:titleStyle>
    <p:bodyStyle>
      <a:lvl1pPr marL="239994" indent="-239994" algn="l" defTabSz="1219170" rtl="0" eaLnBrk="1" latinLnBrk="0" hangingPunct="1">
        <a:spcBef>
          <a:spcPts val="533"/>
        </a:spcBef>
        <a:buClr>
          <a:schemeClr val="accent4"/>
        </a:buClr>
        <a:buFont typeface="Arial" panose="020B0604020202020204" pitchFamily="34" charset="0"/>
        <a:buChar char="•"/>
        <a:defRPr sz="2700" kern="1200">
          <a:solidFill>
            <a:srgbClr val="595965"/>
          </a:solidFill>
          <a:latin typeface="Arial" panose="020B0604020202020204" pitchFamily="34" charset="0"/>
          <a:ea typeface="+mn-ea"/>
          <a:cs typeface="Arial" panose="020B0604020202020204" pitchFamily="34" charset="0"/>
        </a:defRPr>
      </a:lvl1pPr>
      <a:lvl2pPr marL="623984" indent="-239994" algn="l" defTabSz="1219170" rtl="0" eaLnBrk="1" latinLnBrk="0" hangingPunct="1">
        <a:spcBef>
          <a:spcPts val="533"/>
        </a:spcBef>
        <a:buClr>
          <a:schemeClr val="accent4"/>
        </a:buClr>
        <a:buFont typeface="Arial" panose="020B0604020202020204" pitchFamily="34" charset="0"/>
        <a:buChar char="•"/>
        <a:defRPr sz="2400" kern="1200">
          <a:solidFill>
            <a:srgbClr val="595965"/>
          </a:solidFill>
          <a:latin typeface="Arial" panose="020B0604020202020204" pitchFamily="34" charset="0"/>
          <a:ea typeface="+mn-ea"/>
          <a:cs typeface="Arial" panose="020B0604020202020204" pitchFamily="34" charset="0"/>
        </a:defRPr>
      </a:lvl2pPr>
      <a:lvl3pPr marL="959976" indent="-191995" algn="l" defTabSz="1219170" rtl="0" eaLnBrk="1" latinLnBrk="0" hangingPunct="1">
        <a:spcBef>
          <a:spcPts val="533"/>
        </a:spcBef>
        <a:buClr>
          <a:schemeClr val="accent4"/>
        </a:buClr>
        <a:buFont typeface="Arial" panose="020B0604020202020204" pitchFamily="34" charset="0"/>
        <a:buChar char="•"/>
        <a:defRPr sz="1900" kern="1200">
          <a:solidFill>
            <a:srgbClr val="595965"/>
          </a:solidFill>
          <a:latin typeface="Arial" panose="020B0604020202020204" pitchFamily="34" charset="0"/>
          <a:ea typeface="+mn-ea"/>
          <a:cs typeface="Arial" panose="020B0604020202020204" pitchFamily="34" charset="0"/>
        </a:defRPr>
      </a:lvl3pPr>
      <a:lvl4pPr marL="1295968" indent="-191995" algn="l" defTabSz="1219170" rtl="0" eaLnBrk="1" latinLnBrk="0" hangingPunct="1">
        <a:spcBef>
          <a:spcPts val="533"/>
        </a:spcBef>
        <a:buClr>
          <a:schemeClr val="accent4"/>
        </a:buClr>
        <a:buFont typeface="Arial" panose="020B0604020202020204" pitchFamily="34" charset="0"/>
        <a:buChar char="•"/>
        <a:defRPr sz="1700" kern="1200">
          <a:solidFill>
            <a:srgbClr val="595965"/>
          </a:solidFill>
          <a:latin typeface="Arial" panose="020B0604020202020204" pitchFamily="34" charset="0"/>
          <a:ea typeface="+mn-ea"/>
          <a:cs typeface="Arial" panose="020B0604020202020204" pitchFamily="34" charset="0"/>
        </a:defRPr>
      </a:lvl4pPr>
      <a:lvl5pPr marL="1679958" indent="-191995" algn="l" defTabSz="1219170" rtl="0" eaLnBrk="1" latinLnBrk="0" hangingPunct="1">
        <a:spcBef>
          <a:spcPts val="533"/>
        </a:spcBef>
        <a:buClr>
          <a:schemeClr val="accent4"/>
        </a:buClr>
        <a:buFont typeface="Arial" panose="020B0604020202020204" pitchFamily="34" charset="0"/>
        <a:buChar char="•"/>
        <a:defRPr sz="1600" kern="1200">
          <a:solidFill>
            <a:srgbClr val="595965"/>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8CD7-CFA3-9A4E-B24B-ECDB1C190F94}"/>
              </a:ext>
            </a:extLst>
          </p:cNvPr>
          <p:cNvSpPr>
            <a:spLocks noGrp="1"/>
          </p:cNvSpPr>
          <p:nvPr>
            <p:ph type="title"/>
          </p:nvPr>
        </p:nvSpPr>
        <p:spPr>
          <a:xfrm>
            <a:off x="719997" y="360000"/>
            <a:ext cx="9914139" cy="1008000"/>
          </a:xfrm>
          <a:prstGeom prst="rect">
            <a:avLst/>
          </a:prstGeom>
        </p:spPr>
        <p:txBody>
          <a:bodyPr vert="horz" lIns="0" tIns="36000" rIns="72000" bIns="36000" rtlCol="0" anchor="ctr">
            <a:noAutofit/>
          </a:bodyPr>
          <a:lstStyle/>
          <a:p>
            <a:r>
              <a:rPr lang="en-GB" err="1"/>
              <a:t>Lisää</a:t>
            </a:r>
            <a:r>
              <a:rPr lang="en-GB"/>
              <a:t> </a:t>
            </a:r>
            <a:r>
              <a:rPr lang="en-GB" err="1"/>
              <a:t>otsikko</a:t>
            </a:r>
            <a:r>
              <a:rPr lang="en-GB"/>
              <a:t> </a:t>
            </a:r>
            <a:r>
              <a:rPr lang="en-GB" err="1"/>
              <a:t>napsauttamalla</a:t>
            </a:r>
            <a:endParaRPr lang="en-GB"/>
          </a:p>
        </p:txBody>
      </p:sp>
      <p:sp>
        <p:nvSpPr>
          <p:cNvPr id="3" name="Text Placeholder 2">
            <a:extLst>
              <a:ext uri="{FF2B5EF4-FFF2-40B4-BE49-F238E27FC236}">
                <a16:creationId xmlns:a16="http://schemas.microsoft.com/office/drawing/2014/main" id="{6A6F43FC-41AF-1047-89AF-270EC8B09319}"/>
              </a:ext>
            </a:extLst>
          </p:cNvPr>
          <p:cNvSpPr>
            <a:spLocks noGrp="1"/>
          </p:cNvSpPr>
          <p:nvPr>
            <p:ph type="body" idx="1"/>
          </p:nvPr>
        </p:nvSpPr>
        <p:spPr>
          <a:xfrm>
            <a:off x="719998" y="1475999"/>
            <a:ext cx="10800000" cy="4680000"/>
          </a:xfrm>
          <a:prstGeom prst="rect">
            <a:avLst/>
          </a:prstGeom>
        </p:spPr>
        <p:txBody>
          <a:bodyPr vert="horz" lIns="0" tIns="72000" rIns="0" bIns="72000" rtlCol="0">
            <a:noAutofit/>
          </a:body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sp>
        <p:nvSpPr>
          <p:cNvPr id="9" name="Footer Placeholder 8">
            <a:extLst>
              <a:ext uri="{FF2B5EF4-FFF2-40B4-BE49-F238E27FC236}">
                <a16:creationId xmlns:a16="http://schemas.microsoft.com/office/drawing/2014/main" id="{1338EEA3-B072-C24F-95CB-573560BB83F5}"/>
              </a:ext>
              <a:ext uri="{C183D7F6-B498-43B3-948B-1728B52AA6E4}">
                <adec:decorative xmlns:adec="http://schemas.microsoft.com/office/drawing/2017/decorative" val="1"/>
              </a:ext>
            </a:extLst>
          </p:cNvPr>
          <p:cNvSpPr>
            <a:spLocks noGrp="1"/>
          </p:cNvSpPr>
          <p:nvPr>
            <p:ph type="ftr" sz="quarter" idx="3"/>
          </p:nvPr>
        </p:nvSpPr>
        <p:spPr>
          <a:xfrm>
            <a:off x="2034218" y="6247280"/>
            <a:ext cx="3783151" cy="365125"/>
          </a:xfrm>
          <a:prstGeom prst="rect">
            <a:avLst/>
          </a:prstGeom>
        </p:spPr>
        <p:txBody>
          <a:bodyPr vert="horz" lIns="91440" tIns="45720" rIns="91440" bIns="45720" rtlCol="0" anchor="ctr"/>
          <a:lstStyle>
            <a:lvl1pPr algn="ctr">
              <a:defRPr sz="1200" b="1">
                <a:solidFill>
                  <a:schemeClr val="tx1"/>
                </a:solidFill>
              </a:defRPr>
            </a:lvl1pPr>
          </a:lstStyle>
          <a:p>
            <a:pPr defTabSz="914400"/>
            <a:r>
              <a:rPr lang="fi-FI">
                <a:solidFill>
                  <a:srgbClr val="303030"/>
                </a:solidFill>
              </a:rPr>
              <a:t>heli.mattila@thl.fi</a:t>
            </a:r>
            <a:endParaRPr lang="x-none">
              <a:solidFill>
                <a:srgbClr val="303030"/>
              </a:solidFill>
            </a:endParaRPr>
          </a:p>
        </p:txBody>
      </p:sp>
      <p:sp>
        <p:nvSpPr>
          <p:cNvPr id="7" name="Date Placeholder 6">
            <a:extLst>
              <a:ext uri="{FF2B5EF4-FFF2-40B4-BE49-F238E27FC236}">
                <a16:creationId xmlns:a16="http://schemas.microsoft.com/office/drawing/2014/main" id="{1A68C792-92AA-5543-893A-7655E958CA78}"/>
              </a:ext>
              <a:ext uri="{C183D7F6-B498-43B3-948B-1728B52AA6E4}">
                <adec:decorative xmlns:adec="http://schemas.microsoft.com/office/drawing/2017/decorative" val="1"/>
              </a:ext>
            </a:extLst>
          </p:cNvPr>
          <p:cNvSpPr>
            <a:spLocks noGrp="1"/>
          </p:cNvSpPr>
          <p:nvPr>
            <p:ph type="dt" sz="half" idx="2"/>
          </p:nvPr>
        </p:nvSpPr>
        <p:spPr>
          <a:xfrm>
            <a:off x="5915294" y="6238945"/>
            <a:ext cx="1317937" cy="36000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pPr defTabSz="914400"/>
            <a:fld id="{7CE52CE1-BF88-4E72-A4FE-70D8A7365483}" type="datetime1">
              <a:rPr lang="fi-FI" smtClean="0">
                <a:solidFill>
                  <a:srgbClr val="303030"/>
                </a:solidFill>
              </a:rPr>
              <a:t>13.12.2022</a:t>
            </a:fld>
            <a:endParaRPr lang="fi-FI">
              <a:solidFill>
                <a:srgbClr val="303030"/>
              </a:solidFill>
            </a:endParaRPr>
          </a:p>
        </p:txBody>
      </p:sp>
      <p:sp>
        <p:nvSpPr>
          <p:cNvPr id="6" name="Slide Number Placeholder 5">
            <a:extLst>
              <a:ext uri="{FF2B5EF4-FFF2-40B4-BE49-F238E27FC236}">
                <a16:creationId xmlns:a16="http://schemas.microsoft.com/office/drawing/2014/main" id="{420B161F-1984-DA44-A538-C66E74D538ED}"/>
              </a:ext>
              <a:ext uri="{C183D7F6-B498-43B3-948B-1728B52AA6E4}">
                <adec:decorative xmlns:adec="http://schemas.microsoft.com/office/drawing/2017/decorative" val="1"/>
              </a:ext>
            </a:extLst>
          </p:cNvPr>
          <p:cNvSpPr>
            <a:spLocks noGrp="1"/>
          </p:cNvSpPr>
          <p:nvPr>
            <p:ph type="sldNum" sz="quarter" idx="4"/>
          </p:nvPr>
        </p:nvSpPr>
        <p:spPr>
          <a:xfrm>
            <a:off x="7331156" y="6238945"/>
            <a:ext cx="511629" cy="360000"/>
          </a:xfrm>
          <a:prstGeom prst="rect">
            <a:avLst/>
          </a:prstGeom>
        </p:spPr>
        <p:txBody>
          <a:bodyPr vert="horz" lIns="91440" tIns="45720" rIns="91440" bIns="45720" rtlCol="0" anchor="ctr">
            <a:noAutofit/>
          </a:bodyPr>
          <a:lstStyle>
            <a:lvl1pPr algn="r">
              <a:defRPr sz="1200" b="0" i="0">
                <a:solidFill>
                  <a:schemeClr val="tx1"/>
                </a:solidFill>
                <a:latin typeface="+mn-lt"/>
              </a:defRPr>
            </a:lvl1pPr>
          </a:lstStyle>
          <a:p>
            <a:pPr defTabSz="914400"/>
            <a:fld id="{882CC271-BBF5-3F46-90AE-792A663E0CFB}" type="slidenum">
              <a:rPr lang="en-GB" smtClean="0">
                <a:solidFill>
                  <a:srgbClr val="303030"/>
                </a:solidFill>
              </a:rPr>
              <a:pPr defTabSz="914400"/>
              <a:t>‹#›</a:t>
            </a:fld>
            <a:endParaRPr lang="en-GB">
              <a:solidFill>
                <a:srgbClr val="303030"/>
              </a:solidFill>
            </a:endParaRPr>
          </a:p>
        </p:txBody>
      </p:sp>
      <p:sp>
        <p:nvSpPr>
          <p:cNvPr id="24" name="Freeform 6" descr=".">
            <a:extLst>
              <a:ext uri="{FF2B5EF4-FFF2-40B4-BE49-F238E27FC236}">
                <a16:creationId xmlns:a16="http://schemas.microsoft.com/office/drawing/2014/main" id="{7E89AC2B-2B5D-8F46-A633-E581F0CB207B}"/>
              </a:ext>
              <a:ext uri="{C183D7F6-B498-43B3-948B-1728B52AA6E4}">
                <adec:decorative xmlns:adec="http://schemas.microsoft.com/office/drawing/2017/decorative" val="1"/>
              </a:ext>
            </a:extLst>
          </p:cNvPr>
          <p:cNvSpPr>
            <a:spLocks/>
          </p:cNvSpPr>
          <p:nvPr/>
        </p:nvSpPr>
        <p:spPr bwMode="auto">
          <a:xfrm>
            <a:off x="10634134" y="0"/>
            <a:ext cx="1557866"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D90066"/>
          </a:solidFill>
          <a:ln>
            <a:noFill/>
          </a:ln>
        </p:spPr>
        <p:txBody>
          <a:bodyPr vert="horz" wrap="square" lIns="91440" tIns="45720" rIns="91440" bIns="45720" numCol="1" anchor="t" anchorCtr="0" compatLnSpc="1">
            <a:prstTxWarp prst="textNoShape">
              <a:avLst/>
            </a:prstTxWarp>
          </a:bodyPr>
          <a:lstStyle/>
          <a:p>
            <a:pPr defTabSz="1219110"/>
            <a:endParaRPr lang="fi-FI" sz="2400">
              <a:solidFill>
                <a:prstClr val="black"/>
              </a:solidFill>
            </a:endParaRPr>
          </a:p>
        </p:txBody>
      </p:sp>
      <p:pic>
        <p:nvPicPr>
          <p:cNvPr id="11" name="Kuva 1" descr=".">
            <a:extLst>
              <a:ext uri="{FF2B5EF4-FFF2-40B4-BE49-F238E27FC236}">
                <a16:creationId xmlns:a16="http://schemas.microsoft.com/office/drawing/2014/main" id="{2C2CEB7D-ED17-F749-9451-0BC40FF92E46}"/>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82293" y="5926541"/>
            <a:ext cx="1830707" cy="670811"/>
          </a:xfrm>
          <a:prstGeom prst="rect">
            <a:avLst/>
          </a:prstGeom>
        </p:spPr>
      </p:pic>
      <p:pic>
        <p:nvPicPr>
          <p:cNvPr id="22" name="Graphic 21" descr=".">
            <a:extLst>
              <a:ext uri="{FF2B5EF4-FFF2-40B4-BE49-F238E27FC236}">
                <a16:creationId xmlns:a16="http://schemas.microsoft.com/office/drawing/2014/main" id="{A3773277-45DE-F946-974B-16B355829C05}"/>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338560620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hf hdr="0"/>
  <p:txStyles>
    <p:titleStyle>
      <a:lvl1pPr algn="l" defTabSz="914400" rtl="0" eaLnBrk="1" latinLnBrk="0" hangingPunct="1">
        <a:lnSpc>
          <a:spcPct val="80000"/>
        </a:lnSpc>
        <a:spcBef>
          <a:spcPct val="0"/>
        </a:spcBef>
        <a:buNone/>
        <a:defRPr sz="3800" b="1" kern="1200" spc="-40" baseline="0">
          <a:solidFill>
            <a:schemeClr val="tx1"/>
          </a:solidFill>
          <a:latin typeface="+mj-lt"/>
          <a:ea typeface="+mj-ea"/>
          <a:cs typeface="+mj-cs"/>
        </a:defRPr>
      </a:lvl1pPr>
    </p:titleStyle>
    <p:bodyStyle>
      <a:lvl1pPr marL="365125" indent="-365125" algn="l" defTabSz="914400" rtl="0" eaLnBrk="1" latinLnBrk="0" hangingPunct="1">
        <a:lnSpc>
          <a:spcPct val="90000"/>
        </a:lnSpc>
        <a:spcBef>
          <a:spcPts val="1400"/>
        </a:spcBef>
        <a:buClr>
          <a:schemeClr val="tx2"/>
        </a:buClr>
        <a:buFont typeface="Arial" panose="020B0604020202020204" pitchFamily="34" charset="0"/>
        <a:buChar char="•"/>
        <a:tabLst/>
        <a:defRPr sz="2800" kern="1200">
          <a:solidFill>
            <a:schemeClr val="tx1"/>
          </a:solidFill>
          <a:latin typeface="+mn-lt"/>
          <a:ea typeface="+mn-ea"/>
          <a:cs typeface="+mn-cs"/>
        </a:defRPr>
      </a:lvl1pPr>
      <a:lvl2pPr marL="720725" indent="-355600" algn="l" defTabSz="914400" rtl="0" eaLnBrk="1" latinLnBrk="0" hangingPunct="1">
        <a:lnSpc>
          <a:spcPct val="90000"/>
        </a:lnSpc>
        <a:spcBef>
          <a:spcPts val="500"/>
        </a:spcBef>
        <a:buClr>
          <a:schemeClr val="tx2"/>
        </a:buClr>
        <a:buFont typeface="Arial" panose="020B0604020202020204" pitchFamily="34" charset="0"/>
        <a:buChar char="•"/>
        <a:tabLst/>
        <a:defRPr sz="2600" kern="1200">
          <a:solidFill>
            <a:schemeClr val="tx1"/>
          </a:solidFill>
          <a:latin typeface="+mn-lt"/>
          <a:ea typeface="+mn-ea"/>
          <a:cs typeface="+mn-cs"/>
        </a:defRPr>
      </a:lvl2pPr>
      <a:lvl3pPr marL="984250" indent="-266700"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3pPr>
      <a:lvl4pPr marL="1255713" indent="-271463"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4pPr>
      <a:lvl5pPr marL="1436688" indent="-180975"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
          <p15:clr>
            <a:srgbClr val="F26B43"/>
          </p15:clr>
        </p15:guide>
        <p15:guide id="2" pos="7225">
          <p15:clr>
            <a:srgbClr val="F26B43"/>
          </p15:clr>
        </p15:guide>
        <p15:guide id="3" orient="horz" pos="3884">
          <p15:clr>
            <a:srgbClr val="F26B43"/>
          </p15:clr>
        </p15:guide>
        <p15:guide id="4" orient="horz" pos="2160">
          <p15:clr>
            <a:srgbClr val="F26B43"/>
          </p15:clr>
        </p15:guide>
        <p15:guide id="5" orient="horz" pos="3238">
          <p15:clr>
            <a:srgbClr val="F26B43"/>
          </p15:clr>
        </p15:guide>
        <p15:guide id="6" pos="3840">
          <p15:clr>
            <a:srgbClr val="F26B43"/>
          </p15:clr>
        </p15:guide>
        <p15:guide id="7" pos="19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8CD7-CFA3-9A4E-B24B-ECDB1C190F94}"/>
              </a:ext>
            </a:extLst>
          </p:cNvPr>
          <p:cNvSpPr>
            <a:spLocks noGrp="1"/>
          </p:cNvSpPr>
          <p:nvPr userDrawn="1">
            <p:ph type="title"/>
          </p:nvPr>
        </p:nvSpPr>
        <p:spPr>
          <a:xfrm>
            <a:off x="719997" y="360000"/>
            <a:ext cx="9914139" cy="1008000"/>
          </a:xfrm>
          <a:prstGeom prst="rect">
            <a:avLst/>
          </a:prstGeom>
        </p:spPr>
        <p:txBody>
          <a:bodyPr vert="horz" lIns="0" tIns="36000" rIns="72000" bIns="36000" rtlCol="0" anchor="ctr">
            <a:noAutofit/>
          </a:bodyPr>
          <a:lstStyle/>
          <a:p>
            <a:r>
              <a:rPr lang="en-GB" err="1"/>
              <a:t>Lisää</a:t>
            </a:r>
            <a:r>
              <a:rPr lang="en-GB"/>
              <a:t> </a:t>
            </a:r>
            <a:r>
              <a:rPr lang="en-GB" err="1"/>
              <a:t>otsikko</a:t>
            </a:r>
            <a:r>
              <a:rPr lang="en-GB"/>
              <a:t> </a:t>
            </a:r>
            <a:r>
              <a:rPr lang="en-GB" err="1"/>
              <a:t>napsauttamalla</a:t>
            </a:r>
            <a:endParaRPr lang="en-GB"/>
          </a:p>
        </p:txBody>
      </p:sp>
      <p:sp>
        <p:nvSpPr>
          <p:cNvPr id="3" name="Text Placeholder 2">
            <a:extLst>
              <a:ext uri="{FF2B5EF4-FFF2-40B4-BE49-F238E27FC236}">
                <a16:creationId xmlns:a16="http://schemas.microsoft.com/office/drawing/2014/main" id="{6A6F43FC-41AF-1047-89AF-270EC8B09319}"/>
              </a:ext>
            </a:extLst>
          </p:cNvPr>
          <p:cNvSpPr>
            <a:spLocks noGrp="1"/>
          </p:cNvSpPr>
          <p:nvPr userDrawn="1">
            <p:ph type="body" idx="1"/>
          </p:nvPr>
        </p:nvSpPr>
        <p:spPr>
          <a:xfrm>
            <a:off x="719998" y="1475999"/>
            <a:ext cx="10800000" cy="4680000"/>
          </a:xfrm>
          <a:prstGeom prst="rect">
            <a:avLst/>
          </a:prstGeom>
        </p:spPr>
        <p:txBody>
          <a:bodyPr vert="horz" lIns="0" tIns="72000" rIns="0" bIns="72000" rtlCol="0">
            <a:noAutofit/>
          </a:bodyPr>
          <a:lstStyle/>
          <a:p>
            <a:pPr lvl="0"/>
            <a:r>
              <a:rPr lang="en-US" err="1"/>
              <a:t>Lisää</a:t>
            </a:r>
            <a:r>
              <a:rPr lang="en-US"/>
              <a:t> </a:t>
            </a:r>
            <a:r>
              <a:rPr lang="en-US" err="1"/>
              <a:t>tekstiä</a:t>
            </a:r>
            <a:r>
              <a:rPr lang="en-US"/>
              <a:t> </a:t>
            </a:r>
            <a:r>
              <a:rPr lang="en-US" err="1"/>
              <a:t>napsauttamalla</a:t>
            </a:r>
            <a:endParaRPr lang="en-US"/>
          </a:p>
          <a:p>
            <a:pPr lvl="1"/>
            <a:r>
              <a:rPr lang="en-US" err="1"/>
              <a:t>Testitaso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pic>
        <p:nvPicPr>
          <p:cNvPr id="23" name="Picture 22" descr="Terveyden ja hyvinvoinnin laitos (THL)">
            <a:extLst>
              <a:ext uri="{FF2B5EF4-FFF2-40B4-BE49-F238E27FC236}">
                <a16:creationId xmlns:a16="http://schemas.microsoft.com/office/drawing/2014/main" id="{59A54BC7-AC79-1041-BDE7-5ECEF51CA210}"/>
              </a:ext>
              <a:ext uri="{C183D7F6-B498-43B3-948B-1728B52AA6E4}">
                <adec:decorative xmlns:adec="http://schemas.microsoft.com/office/drawing/2017/decorative" val="0"/>
              </a:ext>
            </a:extLst>
          </p:cNvPr>
          <p:cNvPicPr>
            <a:picLocks noChangeAspect="1"/>
          </p:cNvPicPr>
          <p:nvPr userDrawn="1"/>
        </p:nvPicPr>
        <p:blipFill>
          <a:blip r:embed="rId17"/>
          <a:srcRect/>
          <a:stretch/>
        </p:blipFill>
        <p:spPr>
          <a:xfrm>
            <a:off x="623520" y="6432466"/>
            <a:ext cx="880159" cy="426744"/>
          </a:xfrm>
          <a:prstGeom prst="rect">
            <a:avLst/>
          </a:prstGeom>
        </p:spPr>
      </p:pic>
      <p:sp>
        <p:nvSpPr>
          <p:cNvPr id="9" name="Footer Placeholder 8">
            <a:extLst>
              <a:ext uri="{FF2B5EF4-FFF2-40B4-BE49-F238E27FC236}">
                <a16:creationId xmlns:a16="http://schemas.microsoft.com/office/drawing/2014/main" id="{1338EEA3-B072-C24F-95CB-573560BB83F5}"/>
              </a:ext>
              <a:ext uri="{C183D7F6-B498-43B3-948B-1728B52AA6E4}">
                <adec:decorative xmlns:adec="http://schemas.microsoft.com/office/drawing/2017/decorative" val="1"/>
              </a:ext>
            </a:extLst>
          </p:cNvPr>
          <p:cNvSpPr>
            <a:spLocks noGrp="1"/>
          </p:cNvSpPr>
          <p:nvPr>
            <p:ph type="ftr" sz="quarter" idx="3"/>
          </p:nvPr>
        </p:nvSpPr>
        <p:spPr>
          <a:xfrm>
            <a:off x="4228423" y="6492875"/>
            <a:ext cx="3783151" cy="365125"/>
          </a:xfrm>
          <a:prstGeom prst="rect">
            <a:avLst/>
          </a:prstGeom>
        </p:spPr>
        <p:txBody>
          <a:bodyPr vert="horz" lIns="91440" tIns="45720" rIns="91440" bIns="45720" rtlCol="0" anchor="ctr"/>
          <a:lstStyle>
            <a:lvl1pPr algn="ctr">
              <a:defRPr sz="1200" b="1">
                <a:solidFill>
                  <a:schemeClr val="tx1"/>
                </a:solidFill>
              </a:defRPr>
            </a:lvl1pPr>
          </a:lstStyle>
          <a:p>
            <a:r>
              <a:rPr lang="en-GB"/>
              <a:t>heli.mattila@thl.fi</a:t>
            </a:r>
            <a:endParaRPr lang="x-none"/>
          </a:p>
        </p:txBody>
      </p:sp>
      <p:sp>
        <p:nvSpPr>
          <p:cNvPr id="7" name="Date Placeholder 6">
            <a:extLst>
              <a:ext uri="{FF2B5EF4-FFF2-40B4-BE49-F238E27FC236}">
                <a16:creationId xmlns:a16="http://schemas.microsoft.com/office/drawing/2014/main" id="{1A68C792-92AA-5543-893A-7655E958CA78}"/>
              </a:ext>
              <a:ext uri="{C183D7F6-B498-43B3-948B-1728B52AA6E4}">
                <adec:decorative xmlns:adec="http://schemas.microsoft.com/office/drawing/2017/decorative" val="1"/>
              </a:ext>
            </a:extLst>
          </p:cNvPr>
          <p:cNvSpPr>
            <a:spLocks noGrp="1"/>
          </p:cNvSpPr>
          <p:nvPr userDrawn="1">
            <p:ph type="dt" sz="half" idx="2"/>
          </p:nvPr>
        </p:nvSpPr>
        <p:spPr>
          <a:xfrm>
            <a:off x="8011574" y="6499210"/>
            <a:ext cx="1317937" cy="36000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5A7CA953-5DE1-485F-A9C5-BB60D6B9F053}" type="datetime1">
              <a:rPr lang="fi-FI" smtClean="0"/>
              <a:t>13.12.2022</a:t>
            </a:fld>
            <a:endParaRPr lang="fi-FI"/>
          </a:p>
        </p:txBody>
      </p:sp>
      <p:sp>
        <p:nvSpPr>
          <p:cNvPr id="6" name="Slide Number Placeholder 5">
            <a:extLst>
              <a:ext uri="{FF2B5EF4-FFF2-40B4-BE49-F238E27FC236}">
                <a16:creationId xmlns:a16="http://schemas.microsoft.com/office/drawing/2014/main" id="{420B161F-1984-DA44-A538-C66E74D538ED}"/>
              </a:ext>
              <a:ext uri="{C183D7F6-B498-43B3-948B-1728B52AA6E4}">
                <adec:decorative xmlns:adec="http://schemas.microsoft.com/office/drawing/2017/decorative" val="1"/>
              </a:ext>
            </a:extLst>
          </p:cNvPr>
          <p:cNvSpPr>
            <a:spLocks noGrp="1"/>
          </p:cNvSpPr>
          <p:nvPr userDrawn="1">
            <p:ph type="sldNum" sz="quarter" idx="4"/>
          </p:nvPr>
        </p:nvSpPr>
        <p:spPr>
          <a:xfrm>
            <a:off x="9329511" y="6492875"/>
            <a:ext cx="511629" cy="360000"/>
          </a:xfrm>
          <a:prstGeom prst="rect">
            <a:avLst/>
          </a:prstGeom>
        </p:spPr>
        <p:txBody>
          <a:bodyPr vert="horz" lIns="91440" tIns="45720" rIns="91440" bIns="45720" rtlCol="0" anchor="ctr">
            <a:noAutofit/>
          </a:bodyPr>
          <a:lstStyle>
            <a:lvl1pPr algn="r">
              <a:defRPr sz="1200" b="0" i="0">
                <a:solidFill>
                  <a:schemeClr val="tx1"/>
                </a:solidFill>
                <a:latin typeface="+mn-lt"/>
              </a:defRPr>
            </a:lvl1pPr>
          </a:lstStyle>
          <a:p>
            <a:fld id="{882CC271-BBF5-3F46-90AE-792A663E0CFB}" type="slidenum">
              <a:rPr lang="en-GB" smtClean="0"/>
              <a:pPr/>
              <a:t>‹#›</a:t>
            </a:fld>
            <a:endParaRPr lang="en-GB"/>
          </a:p>
        </p:txBody>
      </p:sp>
      <p:sp>
        <p:nvSpPr>
          <p:cNvPr id="24" name="Freeform 6">
            <a:extLst>
              <a:ext uri="{FF2B5EF4-FFF2-40B4-BE49-F238E27FC236}">
                <a16:creationId xmlns:a16="http://schemas.microsoft.com/office/drawing/2014/main" id="{7E89AC2B-2B5D-8F46-A633-E581F0CB207B}"/>
              </a:ext>
              <a:ext uri="{C183D7F6-B498-43B3-948B-1728B52AA6E4}">
                <adec:decorative xmlns:adec="http://schemas.microsoft.com/office/drawing/2017/decorative" val="1"/>
              </a:ext>
            </a:extLst>
          </p:cNvPr>
          <p:cNvSpPr>
            <a:spLocks/>
          </p:cNvSpPr>
          <p:nvPr userDrawn="1"/>
        </p:nvSpPr>
        <p:spPr bwMode="auto">
          <a:xfrm>
            <a:off x="10634134" y="0"/>
            <a:ext cx="1557866"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D90066"/>
          </a:solidFill>
          <a:ln>
            <a:noFill/>
          </a:ln>
        </p:spPr>
        <p:txBody>
          <a:bodyPr vert="horz" wrap="square" lIns="91440" tIns="45720" rIns="91440" bIns="45720" numCol="1" anchor="t" anchorCtr="0" compatLnSpc="1">
            <a:prstTxWarp prst="textNoShape">
              <a:avLst/>
            </a:prstTxWarp>
          </a:bodyPr>
          <a:lstStyle/>
          <a:p>
            <a:pPr defTabSz="1219110"/>
            <a:endParaRPr lang="fi-FI" sz="2400">
              <a:solidFill>
                <a:prstClr val="black"/>
              </a:solidFill>
            </a:endParaRPr>
          </a:p>
        </p:txBody>
      </p:sp>
      <p:pic>
        <p:nvPicPr>
          <p:cNvPr id="4" name="Kuv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06886" y="6362017"/>
            <a:ext cx="1242540" cy="455148"/>
          </a:xfrm>
          <a:prstGeom prst="rect">
            <a:avLst/>
          </a:prstGeom>
        </p:spPr>
      </p:pic>
    </p:spTree>
    <p:extLst>
      <p:ext uri="{BB962C8B-B14F-4D97-AF65-F5344CB8AC3E}">
        <p14:creationId xmlns:p14="http://schemas.microsoft.com/office/powerpoint/2010/main" val="359472794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Lst>
  <p:hf hdr="0"/>
  <p:txStyles>
    <p:titleStyle>
      <a:lvl1pPr algn="l" defTabSz="914400" rtl="0" eaLnBrk="1" latinLnBrk="0" hangingPunct="1">
        <a:lnSpc>
          <a:spcPct val="80000"/>
        </a:lnSpc>
        <a:spcBef>
          <a:spcPct val="0"/>
        </a:spcBef>
        <a:buNone/>
        <a:defRPr sz="3800" b="1" kern="1200" spc="-40" baseline="0">
          <a:solidFill>
            <a:schemeClr val="tx1"/>
          </a:solidFill>
          <a:latin typeface="+mj-lt"/>
          <a:ea typeface="+mj-ea"/>
          <a:cs typeface="+mj-cs"/>
        </a:defRPr>
      </a:lvl1pPr>
    </p:titleStyle>
    <p:bodyStyle>
      <a:lvl1pPr marL="365125" indent="-365125" algn="l" defTabSz="914400" rtl="0" eaLnBrk="1" latinLnBrk="0" hangingPunct="1">
        <a:lnSpc>
          <a:spcPct val="90000"/>
        </a:lnSpc>
        <a:spcBef>
          <a:spcPts val="1400"/>
        </a:spcBef>
        <a:buClr>
          <a:schemeClr val="tx2"/>
        </a:buClr>
        <a:buFont typeface="Arial" panose="020B0604020202020204" pitchFamily="34" charset="0"/>
        <a:buChar char="•"/>
        <a:tabLst/>
        <a:defRPr sz="2800" kern="1200">
          <a:solidFill>
            <a:schemeClr val="tx1"/>
          </a:solidFill>
          <a:latin typeface="+mn-lt"/>
          <a:ea typeface="+mn-ea"/>
          <a:cs typeface="+mn-cs"/>
        </a:defRPr>
      </a:lvl1pPr>
      <a:lvl2pPr marL="720725" indent="-355600" algn="l" defTabSz="914400" rtl="0" eaLnBrk="1" latinLnBrk="0" hangingPunct="1">
        <a:lnSpc>
          <a:spcPct val="90000"/>
        </a:lnSpc>
        <a:spcBef>
          <a:spcPts val="500"/>
        </a:spcBef>
        <a:buClr>
          <a:schemeClr val="tx2"/>
        </a:buClr>
        <a:buFont typeface="Arial" panose="020B0604020202020204" pitchFamily="34" charset="0"/>
        <a:buChar char="•"/>
        <a:tabLst/>
        <a:defRPr sz="2600" kern="1200">
          <a:solidFill>
            <a:schemeClr val="tx1"/>
          </a:solidFill>
          <a:latin typeface="+mn-lt"/>
          <a:ea typeface="+mn-ea"/>
          <a:cs typeface="+mn-cs"/>
        </a:defRPr>
      </a:lvl2pPr>
      <a:lvl3pPr marL="984250" indent="-266700"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3pPr>
      <a:lvl4pPr marL="1255713" indent="-271463"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4pPr>
      <a:lvl5pPr marL="1436688" indent="-180975"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
          <p15:clr>
            <a:srgbClr val="F26B43"/>
          </p15:clr>
        </p15:guide>
        <p15:guide id="2" pos="7225">
          <p15:clr>
            <a:srgbClr val="F26B43"/>
          </p15:clr>
        </p15:guide>
        <p15:guide id="3" orient="horz" pos="3884">
          <p15:clr>
            <a:srgbClr val="F26B43"/>
          </p15:clr>
        </p15:guide>
        <p15:guide id="4" orient="horz" pos="2160">
          <p15:clr>
            <a:srgbClr val="F26B43"/>
          </p15:clr>
        </p15:guide>
        <p15:guide id="5" orient="horz" pos="3238">
          <p15:clr>
            <a:srgbClr val="F26B43"/>
          </p15:clr>
        </p15:guide>
        <p15:guide id="6" pos="3840">
          <p15:clr>
            <a:srgbClr val="F26B43"/>
          </p15:clr>
        </p15:guide>
        <p15:guide id="7" pos="19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6.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Heli.mattila@thl.fi" TargetMode="External"/><Relationship Id="rId2" Type="http://schemas.openxmlformats.org/officeDocument/2006/relationships/hyperlink" Target="mailto:Tuula.heinanen@thl.fi"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D323E7-7BFD-4C45-8036-40033C72CE8F}"/>
              </a:ext>
            </a:extLst>
          </p:cNvPr>
          <p:cNvSpPr>
            <a:spLocks noGrp="1"/>
          </p:cNvSpPr>
          <p:nvPr>
            <p:ph type="ctrTitle"/>
          </p:nvPr>
        </p:nvSpPr>
        <p:spPr>
          <a:xfrm>
            <a:off x="527367" y="344422"/>
            <a:ext cx="5218747" cy="2205745"/>
          </a:xfrm>
        </p:spPr>
        <p:txBody>
          <a:bodyPr/>
          <a:lstStyle/>
          <a:p>
            <a:r>
              <a:rPr lang="fi-FI" sz="3200" dirty="0"/>
              <a:t>TERVETULOA!</a:t>
            </a:r>
            <a:br>
              <a:rPr lang="fi-FI" sz="3200" dirty="0"/>
            </a:br>
            <a:br>
              <a:rPr lang="fi-FI" sz="3200" dirty="0"/>
            </a:br>
            <a:r>
              <a:rPr lang="fi-FI" sz="3200" dirty="0"/>
              <a:t>Hyvä vastaanotto 2.0 </a:t>
            </a:r>
            <a:br>
              <a:rPr lang="fi-FI" sz="3200" dirty="0"/>
            </a:br>
            <a:r>
              <a:rPr lang="fi-FI" sz="3200" dirty="0"/>
              <a:t>Info osallistujille 30.3.22</a:t>
            </a:r>
            <a:br>
              <a:rPr lang="fi-FI" sz="3200" dirty="0"/>
            </a:br>
            <a:r>
              <a:rPr lang="fi-FI" sz="3200" dirty="0">
                <a:ea typeface="Source Sans Pro"/>
              </a:rPr>
              <a:t>kierros 5</a:t>
            </a:r>
          </a:p>
        </p:txBody>
      </p:sp>
    </p:spTree>
    <p:extLst>
      <p:ext uri="{BB962C8B-B14F-4D97-AF65-F5344CB8AC3E}">
        <p14:creationId xmlns:p14="http://schemas.microsoft.com/office/powerpoint/2010/main" val="78730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A876AC-33A6-C04D-92BD-52376788F012}"/>
              </a:ext>
            </a:extLst>
          </p:cNvPr>
          <p:cNvSpPr>
            <a:spLocks noGrp="1"/>
          </p:cNvSpPr>
          <p:nvPr>
            <p:ph type="title"/>
          </p:nvPr>
        </p:nvSpPr>
        <p:spPr/>
        <p:txBody>
          <a:bodyPr/>
          <a:lstStyle/>
          <a:p>
            <a:r>
              <a:rPr lang="fi-FI"/>
              <a:t>Tulevaisuuden sote-keskusta </a:t>
            </a:r>
            <a:br>
              <a:rPr lang="fi-FI"/>
            </a:br>
            <a:r>
              <a:rPr lang="fi-FI"/>
              <a:t>tehdään jo eri puolilla Suomea</a:t>
            </a:r>
          </a:p>
        </p:txBody>
      </p:sp>
      <p:sp>
        <p:nvSpPr>
          <p:cNvPr id="7" name="Content Placeholder 6">
            <a:extLst>
              <a:ext uri="{FF2B5EF4-FFF2-40B4-BE49-F238E27FC236}">
                <a16:creationId xmlns:a16="http://schemas.microsoft.com/office/drawing/2014/main" id="{EBEA3940-3D95-3544-9069-5601B137A303}"/>
              </a:ext>
            </a:extLst>
          </p:cNvPr>
          <p:cNvSpPr>
            <a:spLocks noGrp="1"/>
          </p:cNvSpPr>
          <p:nvPr>
            <p:ph sz="quarter" idx="13"/>
          </p:nvPr>
        </p:nvSpPr>
        <p:spPr>
          <a:xfrm>
            <a:off x="720724" y="1476000"/>
            <a:ext cx="8366126" cy="4680000"/>
          </a:xfrm>
        </p:spPr>
        <p:txBody>
          <a:bodyPr vert="horz" lIns="0" tIns="72000" rIns="0" bIns="72000" rtlCol="0" anchor="t">
            <a:noAutofit/>
          </a:bodyPr>
          <a:lstStyle/>
          <a:p>
            <a:r>
              <a:rPr lang="fi-FI" sz="2000" dirty="0"/>
              <a:t>Alueilla on jo paljon hyviä käytänteitä  ja toimintamalleja. </a:t>
            </a:r>
            <a:endParaRPr lang="fi-FI" sz="2000"/>
          </a:p>
          <a:p>
            <a:r>
              <a:rPr lang="fi-FI" sz="2000" dirty="0"/>
              <a:t>Ohjelmaa toteutetaan valtion-avustuksilla alueellisissa hankkeissa.</a:t>
            </a:r>
            <a:endParaRPr lang="fi-FI" sz="2000" dirty="0">
              <a:ea typeface="Source Sans Pro"/>
            </a:endParaRPr>
          </a:p>
          <a:p>
            <a:r>
              <a:rPr lang="fi-FI" sz="2000" dirty="0"/>
              <a:t>THL tarjoaa tuen koko ohjelmakauden ajan</a:t>
            </a:r>
            <a:endParaRPr lang="fi-FI" sz="2000" dirty="0">
              <a:ea typeface="Source Sans Pro"/>
            </a:endParaRPr>
          </a:p>
          <a:p>
            <a:pPr lvl="1"/>
            <a:r>
              <a:rPr lang="fi-FI" sz="2000" dirty="0"/>
              <a:t>Vahvistaa alueellisten hankkeiden polkua </a:t>
            </a:r>
            <a:br>
              <a:rPr lang="fi-FI" sz="2000" dirty="0"/>
            </a:br>
            <a:r>
              <a:rPr lang="fi-FI" sz="2000" dirty="0"/>
              <a:t>kohti ohjelman kansallisia tavoitteita.</a:t>
            </a:r>
            <a:endParaRPr lang="fi-FI" sz="2000" dirty="0">
              <a:ea typeface="Source Sans Pro"/>
            </a:endParaRPr>
          </a:p>
          <a:p>
            <a:pPr lvl="1"/>
            <a:r>
              <a:rPr lang="fi-FI" sz="2000" dirty="0"/>
              <a:t>Hyvien toimintamallien kotipesänä toimii </a:t>
            </a:r>
            <a:br>
              <a:rPr lang="fi-FI" sz="2000" dirty="0"/>
            </a:br>
            <a:r>
              <a:rPr lang="fi-FI" sz="2000" dirty="0"/>
              <a:t>yhteinen verkkoympäristö </a:t>
            </a:r>
            <a:r>
              <a:rPr lang="fi-FI" sz="2000" b="1" dirty="0" err="1">
                <a:solidFill>
                  <a:schemeClr val="tx2"/>
                </a:solidFill>
              </a:rPr>
              <a:t>Innokylä</a:t>
            </a:r>
            <a:r>
              <a:rPr lang="fi-FI" sz="2000" dirty="0"/>
              <a:t>.</a:t>
            </a:r>
            <a:endParaRPr lang="fi-FI" sz="2000" dirty="0">
              <a:ea typeface="Source Sans Pro"/>
            </a:endParaRPr>
          </a:p>
          <a:p>
            <a:pPr lvl="1"/>
            <a:r>
              <a:rPr lang="fi-FI" sz="2000" dirty="0"/>
              <a:t>Edistää yhteistyötä ja vuoropuhelua maakunnittain, </a:t>
            </a:r>
            <a:r>
              <a:rPr lang="fi-FI" sz="2000" dirty="0" err="1"/>
              <a:t>yta</a:t>
            </a:r>
            <a:r>
              <a:rPr lang="fi-FI" sz="2000" dirty="0"/>
              <a:t>-alueittain ja kansallisesti. </a:t>
            </a:r>
            <a:endParaRPr lang="fi-FI" sz="2000" dirty="0">
              <a:ea typeface="Source Sans Pro"/>
            </a:endParaRPr>
          </a:p>
          <a:p>
            <a:pPr lvl="1"/>
            <a:r>
              <a:rPr lang="fi-FI" sz="2000" dirty="0" err="1"/>
              <a:t>Vuorovaikuttaa</a:t>
            </a:r>
            <a:r>
              <a:rPr lang="fi-FI" sz="2000" dirty="0"/>
              <a:t> ja viestii sisäisesti ja ulkoisesti kasvokkain, virtuaalisesti ja eri viestintäkanavilla.</a:t>
            </a:r>
            <a:endParaRPr lang="fi-FI" sz="2000" dirty="0">
              <a:ea typeface="Source Sans Pro"/>
            </a:endParaRPr>
          </a:p>
          <a:p>
            <a:pPr lvl="1"/>
            <a:r>
              <a:rPr lang="fi-FI" sz="2000" dirty="0"/>
              <a:t>Arvioi ohjelman tavoitteiden toteutumista. </a:t>
            </a:r>
            <a:endParaRPr lang="fi-FI" sz="2000" dirty="0">
              <a:ea typeface="Source Sans Pro"/>
            </a:endParaRPr>
          </a:p>
        </p:txBody>
      </p:sp>
      <p:sp>
        <p:nvSpPr>
          <p:cNvPr id="4" name="Date Placeholder 3">
            <a:extLst>
              <a:ext uri="{FF2B5EF4-FFF2-40B4-BE49-F238E27FC236}">
                <a16:creationId xmlns:a16="http://schemas.microsoft.com/office/drawing/2014/main" id="{D8CDFB96-97D5-CA4F-BFB2-7FF16895ED45}"/>
              </a:ext>
              <a:ext uri="{C183D7F6-B498-43B3-948B-1728B52AA6E4}">
                <adec:decorative xmlns:adec="http://schemas.microsoft.com/office/drawing/2017/decorative" val="1"/>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23E750-04D3-4FAA-803D-9D092963DB5F}" type="datetime1">
              <a:rPr kumimoji="0" lang="fi-FI" sz="1200" b="0" i="0" u="none" strike="noStrike" kern="1200" cap="none" spc="0" normalizeH="0" baseline="0" noProof="0" smtClean="0">
                <a:ln>
                  <a:noFill/>
                </a:ln>
                <a:solidFill>
                  <a:srgbClr val="303030"/>
                </a:solidFill>
                <a:effectLst/>
                <a:uLnTx/>
                <a:uFillTx/>
                <a:latin typeface="Source Sans Pro"/>
                <a:ea typeface="+mn-ea"/>
                <a:cs typeface="+mn-cs"/>
              </a:rPr>
              <a:t>13.12.2022</a:t>
            </a:fld>
            <a:endParaRPr kumimoji="0" lang="x-none" sz="1200" b="0" i="0" u="none" strike="noStrike" kern="1200" cap="none" spc="0" normalizeH="0" baseline="0" noProof="0">
              <a:ln>
                <a:noFill/>
              </a:ln>
              <a:solidFill>
                <a:srgbClr val="303030"/>
              </a:solidFill>
              <a:effectLst/>
              <a:uLnTx/>
              <a:uFillTx/>
              <a:latin typeface="Source Sans Pro"/>
              <a:ea typeface="+mn-ea"/>
              <a:cs typeface="+mn-cs"/>
            </a:endParaRPr>
          </a:p>
        </p:txBody>
      </p:sp>
      <p:sp>
        <p:nvSpPr>
          <p:cNvPr id="9" name="Oval 8">
            <a:extLst>
              <a:ext uri="{FF2B5EF4-FFF2-40B4-BE49-F238E27FC236}">
                <a16:creationId xmlns:a16="http://schemas.microsoft.com/office/drawing/2014/main" id="{62DA5EAA-7C5D-6144-AE62-73B829563CFB}"/>
              </a:ext>
              <a:ext uri="{C183D7F6-B498-43B3-948B-1728B52AA6E4}">
                <adec:decorative xmlns:adec="http://schemas.microsoft.com/office/drawing/2017/decorative" val="1"/>
              </a:ext>
            </a:extLst>
          </p:cNvPr>
          <p:cNvSpPr/>
          <p:nvPr/>
        </p:nvSpPr>
        <p:spPr>
          <a:xfrm>
            <a:off x="8422661" y="1476000"/>
            <a:ext cx="2923108" cy="29231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0" name="Oval 9">
            <a:extLst>
              <a:ext uri="{FF2B5EF4-FFF2-40B4-BE49-F238E27FC236}">
                <a16:creationId xmlns:a16="http://schemas.microsoft.com/office/drawing/2014/main" id="{94BCE7DC-18FB-6142-8334-709382BF9655}"/>
              </a:ext>
            </a:extLst>
          </p:cNvPr>
          <p:cNvSpPr/>
          <p:nvPr/>
        </p:nvSpPr>
        <p:spPr>
          <a:xfrm>
            <a:off x="8563281" y="1617307"/>
            <a:ext cx="2641868" cy="2640494"/>
          </a:xfrm>
          <a:prstGeom prst="ellipse">
            <a:avLst/>
          </a:prstGeom>
          <a:blipFill>
            <a:blip r:embed="rId2"/>
            <a:stretch>
              <a:fillRect l="-8908" t="-4420" r="-68146" b="-3069"/>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1" name="Oval 10">
            <a:extLst>
              <a:ext uri="{FF2B5EF4-FFF2-40B4-BE49-F238E27FC236}">
                <a16:creationId xmlns:a16="http://schemas.microsoft.com/office/drawing/2014/main" id="{883097A8-E704-6347-A077-43AAE41BE3F2}"/>
              </a:ext>
              <a:ext uri="{C183D7F6-B498-43B3-948B-1728B52AA6E4}">
                <adec:decorative xmlns:adec="http://schemas.microsoft.com/office/drawing/2017/decorative" val="1"/>
              </a:ext>
            </a:extLst>
          </p:cNvPr>
          <p:cNvSpPr/>
          <p:nvPr/>
        </p:nvSpPr>
        <p:spPr>
          <a:xfrm>
            <a:off x="9805482" y="3732588"/>
            <a:ext cx="1784857" cy="1784857"/>
          </a:xfrm>
          <a:prstGeom prst="ellipse">
            <a:avLst/>
          </a:prstGeom>
          <a:solidFill>
            <a:schemeClr val="tx2"/>
          </a:solidFill>
          <a:ln w="79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12" name="Picture 11" descr="Innokylän tunnus">
            <a:extLst>
              <a:ext uri="{FF2B5EF4-FFF2-40B4-BE49-F238E27FC236}">
                <a16:creationId xmlns:a16="http://schemas.microsoft.com/office/drawing/2014/main" id="{1C7B1A31-1C2C-3642-A69D-A40D5ECB5DD7}"/>
              </a:ext>
            </a:extLst>
          </p:cNvPr>
          <p:cNvPicPr>
            <a:picLocks noChangeAspect="1"/>
          </p:cNvPicPr>
          <p:nvPr/>
        </p:nvPicPr>
        <p:blipFill>
          <a:blip r:embed="rId3"/>
          <a:srcRect/>
          <a:stretch/>
        </p:blipFill>
        <p:spPr>
          <a:xfrm>
            <a:off x="9930511" y="4257801"/>
            <a:ext cx="1555878" cy="858974"/>
          </a:xfrm>
          <a:prstGeom prst="rect">
            <a:avLst/>
          </a:prstGeom>
        </p:spPr>
      </p:pic>
      <p:sp>
        <p:nvSpPr>
          <p:cNvPr id="2" name="Alatunnisteen paikkamerkki 1">
            <a:extLst>
              <a:ext uri="{FF2B5EF4-FFF2-40B4-BE49-F238E27FC236}">
                <a16:creationId xmlns:a16="http://schemas.microsoft.com/office/drawing/2014/main" id="{B4941D01-4CB2-4229-BFA9-C7517785369A}"/>
              </a:ext>
            </a:extLst>
          </p:cNvPr>
          <p:cNvSpPr>
            <a:spLocks noGrp="1"/>
          </p:cNvSpPr>
          <p:nvPr>
            <p:ph type="ftr" sz="quarter" idx="15"/>
          </p:nvPr>
        </p:nvSpPr>
        <p:spPr/>
        <p:txBody>
          <a:bodyPr/>
          <a:lstStyle/>
          <a:p>
            <a:r>
              <a:rPr lang="fi-FI"/>
              <a:t>heli.mattila@thl.fi</a:t>
            </a:r>
          </a:p>
        </p:txBody>
      </p:sp>
      <p:sp>
        <p:nvSpPr>
          <p:cNvPr id="3" name="Dian numeron paikkamerkki 2">
            <a:extLst>
              <a:ext uri="{FF2B5EF4-FFF2-40B4-BE49-F238E27FC236}">
                <a16:creationId xmlns:a16="http://schemas.microsoft.com/office/drawing/2014/main" id="{162DAA42-B014-423B-A43A-C5459CA16C2D}"/>
              </a:ext>
            </a:extLst>
          </p:cNvPr>
          <p:cNvSpPr>
            <a:spLocks noGrp="1"/>
          </p:cNvSpPr>
          <p:nvPr>
            <p:ph type="sldNum" sz="quarter" idx="16"/>
          </p:nvPr>
        </p:nvSpPr>
        <p:spPr/>
        <p:txBody>
          <a:bodyPr/>
          <a:lstStyle/>
          <a:p>
            <a:fld id="{882CC271-BBF5-3F46-90AE-792A663E0CFB}" type="slidenum">
              <a:rPr lang="en-GB" smtClean="0"/>
              <a:pPr/>
              <a:t>10</a:t>
            </a:fld>
            <a:endParaRPr lang="en-GB"/>
          </a:p>
        </p:txBody>
      </p:sp>
    </p:spTree>
    <p:extLst>
      <p:ext uri="{BB962C8B-B14F-4D97-AF65-F5344CB8AC3E}">
        <p14:creationId xmlns:p14="http://schemas.microsoft.com/office/powerpoint/2010/main" val="111528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7362" y="394650"/>
            <a:ext cx="9993678" cy="1188000"/>
          </a:xfrm>
        </p:spPr>
        <p:txBody>
          <a:bodyPr/>
          <a:lstStyle/>
          <a:p>
            <a:r>
              <a:rPr lang="fi-FI"/>
              <a:t>Aluekoordinaattori on alueen kehittämiskumppani</a:t>
            </a:r>
          </a:p>
        </p:txBody>
      </p:sp>
      <p:sp>
        <p:nvSpPr>
          <p:cNvPr id="2" name="Content Placeholder 1"/>
          <p:cNvSpPr>
            <a:spLocks noGrp="1"/>
          </p:cNvSpPr>
          <p:nvPr>
            <p:ph sz="quarter" idx="13"/>
          </p:nvPr>
        </p:nvSpPr>
        <p:spPr>
          <a:xfrm>
            <a:off x="482254" y="1674407"/>
            <a:ext cx="6499133" cy="4458764"/>
          </a:xfrm>
        </p:spPr>
        <p:txBody>
          <a:bodyPr vert="horz" lIns="0" tIns="72000" rIns="0" bIns="72000" rtlCol="0" anchor="t">
            <a:noAutofit/>
          </a:bodyPr>
          <a:lstStyle/>
          <a:p>
            <a:pPr indent="-215900"/>
            <a:r>
              <a:rPr lang="fi-FI" sz="2000" dirty="0"/>
              <a:t>Työskentelee hanketoimijoiden kanssa tulevilla hyvinvointialueilla ja kansallisesti</a:t>
            </a:r>
            <a:endParaRPr lang="fi-FI" sz="2000" dirty="0">
              <a:ea typeface="Source Sans Pro"/>
            </a:endParaRPr>
          </a:p>
          <a:p>
            <a:pPr indent="-215900"/>
            <a:r>
              <a:rPr lang="fi-FI" sz="2000" dirty="0"/>
              <a:t>Edistää Tulevaisuuden sosiaali- ja terveyskeskus </a:t>
            </a:r>
            <a:br>
              <a:rPr lang="fi-FI" sz="2000" dirty="0"/>
            </a:br>
            <a:r>
              <a:rPr lang="fi-FI" sz="2000" dirty="0"/>
              <a:t>-ohjelman  tavoitteiden saavuttamista: innostaa, kannustaa ja tukee </a:t>
            </a:r>
            <a:endParaRPr lang="fi-FI" sz="2000" dirty="0">
              <a:ea typeface="Source Sans Pro"/>
            </a:endParaRPr>
          </a:p>
          <a:p>
            <a:pPr indent="-215900"/>
            <a:r>
              <a:rPr lang="fi-FI" sz="2000" dirty="0"/>
              <a:t>Verkostoi hanketoimijat  alueelliseen yhteistyöhön ja sparraa hankkeita yhteisten toimintamallien kehittämisessä.</a:t>
            </a:r>
            <a:endParaRPr lang="fi-FI" sz="2000" dirty="0">
              <a:ea typeface="Source Sans Pro"/>
            </a:endParaRPr>
          </a:p>
          <a:p>
            <a:pPr marL="0" indent="0">
              <a:buNone/>
            </a:pPr>
            <a:r>
              <a:rPr lang="fi-FI" sz="1800" dirty="0">
                <a:ea typeface="Source Sans Pro"/>
              </a:rPr>
              <a:t>Aluekoordinaattorit työskentelevät tiiminä keskenään ja erillisesti omien alueidensa hanketoimijoiden kanssa. </a:t>
            </a:r>
          </a:p>
          <a:p>
            <a:pPr marL="0" indent="0">
              <a:buNone/>
            </a:pPr>
            <a:r>
              <a:rPr lang="fi-FI" sz="1800" dirty="0">
                <a:ea typeface="Source Sans Pro"/>
              </a:rPr>
              <a:t>Kuvassa edessä vas. </a:t>
            </a:r>
            <a:r>
              <a:rPr lang="fi-FI" sz="1800" dirty="0">
                <a:ea typeface="+mn-lt"/>
                <a:cs typeface="+mn-lt"/>
              </a:rPr>
              <a:t>Leena-Kaisa Nikkarinen (Sisä-Suomi)</a:t>
            </a:r>
            <a:br>
              <a:rPr lang="fi-FI" sz="1800" dirty="0">
                <a:ea typeface="+mn-lt"/>
                <a:cs typeface="+mn-lt"/>
              </a:rPr>
            </a:br>
            <a:r>
              <a:rPr lang="fi-FI" sz="1800" dirty="0">
                <a:ea typeface="+mn-lt"/>
                <a:cs typeface="+mn-lt"/>
              </a:rPr>
              <a:t>Erja Mustonen* (Itä-Suomi) ja </a:t>
            </a:r>
            <a:r>
              <a:rPr lang="fi-FI" sz="1800" dirty="0"/>
              <a:t>Miia Ståhle (Etelä-Suomi), takana Piia Astila (Länsi-Suomi) ja Juha Fränti (Pohjois-Suomi). </a:t>
            </a:r>
            <a:endParaRPr lang="fi-FI" sz="1800" dirty="0">
              <a:ea typeface="Source Sans Pro"/>
            </a:endParaRPr>
          </a:p>
          <a:p>
            <a:pPr marL="0" indent="0">
              <a:buNone/>
            </a:pPr>
            <a:endParaRPr lang="fi-FI" sz="2400" dirty="0"/>
          </a:p>
        </p:txBody>
      </p:sp>
      <p:grpSp>
        <p:nvGrpSpPr>
          <p:cNvPr id="6" name="Ryhmä 5" descr="Aluekoordinaattorit ja heidän vastuualueensa.">
            <a:extLst>
              <a:ext uri="{FF2B5EF4-FFF2-40B4-BE49-F238E27FC236}">
                <a16:creationId xmlns:a16="http://schemas.microsoft.com/office/drawing/2014/main" id="{616E6BB8-63EF-4B90-865D-82732DB00435}"/>
              </a:ext>
            </a:extLst>
          </p:cNvPr>
          <p:cNvGrpSpPr/>
          <p:nvPr/>
        </p:nvGrpSpPr>
        <p:grpSpPr>
          <a:xfrm>
            <a:off x="7099933" y="1135841"/>
            <a:ext cx="4985360" cy="5098934"/>
            <a:chOff x="7099933" y="1135841"/>
            <a:chExt cx="4985360" cy="5098934"/>
          </a:xfrm>
        </p:grpSpPr>
        <p:grpSp>
          <p:nvGrpSpPr>
            <p:cNvPr id="12" name="Ryhmä 11" descr="Suomen kartta"/>
            <p:cNvGrpSpPr/>
            <p:nvPr/>
          </p:nvGrpSpPr>
          <p:grpSpPr>
            <a:xfrm>
              <a:off x="9202678" y="1135841"/>
              <a:ext cx="2882615" cy="4534744"/>
              <a:chOff x="9202678" y="1135841"/>
              <a:chExt cx="2882615" cy="4534744"/>
            </a:xfrm>
          </p:grpSpPr>
          <p:pic>
            <p:nvPicPr>
              <p:cNvPr id="1026" name="Picture 2" descr=" ."/>
              <p:cNvPicPr>
                <a:picLocks noChangeAspect="1" noChangeArrowheads="1"/>
              </p:cNvPicPr>
              <p:nvPr/>
            </p:nvPicPr>
            <p:blipFill>
              <a:blip r:embed="rId3"/>
              <a:srcRect/>
              <a:stretch/>
            </p:blipFill>
            <p:spPr bwMode="auto">
              <a:xfrm>
                <a:off x="9202678" y="1135841"/>
                <a:ext cx="2704164" cy="44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Ryhmä 10"/>
              <p:cNvGrpSpPr/>
              <p:nvPr/>
            </p:nvGrpSpPr>
            <p:grpSpPr>
              <a:xfrm>
                <a:off x="9266465" y="3191769"/>
                <a:ext cx="2818828" cy="2478816"/>
                <a:chOff x="9266465" y="3191769"/>
                <a:chExt cx="2818828" cy="2478816"/>
              </a:xfrm>
            </p:grpSpPr>
            <p:sp>
              <p:nvSpPr>
                <p:cNvPr id="14" name="Oval 13" descr=" .">
                  <a:extLst>
                    <a:ext uri="{FF2B5EF4-FFF2-40B4-BE49-F238E27FC236}">
                      <a16:creationId xmlns:a16="http://schemas.microsoft.com/office/drawing/2014/main" id="{B88CE351-F8A2-FF47-BE05-C78E4EBA62E3}"/>
                    </a:ext>
                  </a:extLst>
                </p:cNvPr>
                <p:cNvSpPr/>
                <p:nvPr/>
              </p:nvSpPr>
              <p:spPr>
                <a:xfrm>
                  <a:off x="9732363" y="5100793"/>
                  <a:ext cx="175993" cy="175993"/>
                </a:xfrm>
                <a:prstGeom prst="ellipse">
                  <a:avLst/>
                </a:prstGeom>
                <a:solidFill>
                  <a:schemeClr val="accent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8" name="TextBox 17">
                  <a:extLst>
                    <a:ext uri="{FF2B5EF4-FFF2-40B4-BE49-F238E27FC236}">
                      <a16:creationId xmlns:a16="http://schemas.microsoft.com/office/drawing/2014/main" id="{63235C4A-5187-3D43-9C1F-A890CCA34E7C}"/>
                    </a:ext>
                  </a:extLst>
                </p:cNvPr>
                <p:cNvSpPr txBox="1"/>
                <p:nvPr/>
              </p:nvSpPr>
              <p:spPr>
                <a:xfrm>
                  <a:off x="11111131" y="3991203"/>
                  <a:ext cx="9741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303030"/>
                      </a:solidFill>
                      <a:effectLst/>
                      <a:uLnTx/>
                      <a:uFillTx/>
                      <a:latin typeface="Source Sans Pro"/>
                      <a:ea typeface="+mn-ea"/>
                      <a:cs typeface="+mn-cs"/>
                    </a:rPr>
                    <a:t>Kuopio</a:t>
                  </a:r>
                </a:p>
              </p:txBody>
            </p:sp>
            <p:grpSp>
              <p:nvGrpSpPr>
                <p:cNvPr id="8" name="Ryhmä 7"/>
                <p:cNvGrpSpPr/>
                <p:nvPr/>
              </p:nvGrpSpPr>
              <p:grpSpPr>
                <a:xfrm>
                  <a:off x="9944423" y="3191769"/>
                  <a:ext cx="2020817" cy="2261849"/>
                  <a:chOff x="9944423" y="3191769"/>
                  <a:chExt cx="2020817" cy="2261849"/>
                </a:xfrm>
              </p:grpSpPr>
              <p:sp>
                <p:nvSpPr>
                  <p:cNvPr id="5" name="Tekstiruutu 4"/>
                  <p:cNvSpPr txBox="1"/>
                  <p:nvPr/>
                </p:nvSpPr>
                <p:spPr>
                  <a:xfrm>
                    <a:off x="10587697" y="5084286"/>
                    <a:ext cx="13775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303030"/>
                        </a:solidFill>
                        <a:effectLst/>
                        <a:uLnTx/>
                        <a:uFillTx/>
                        <a:latin typeface="Source Sans Pro"/>
                        <a:ea typeface="+mn-ea"/>
                        <a:cs typeface="+mn-cs"/>
                      </a:rPr>
                      <a:t>Helsinki</a:t>
                    </a:r>
                  </a:p>
                </p:txBody>
              </p:sp>
              <p:sp>
                <p:nvSpPr>
                  <p:cNvPr id="10" name="Oval 9" descr=" .">
                    <a:extLst>
                      <a:ext uri="{FF2B5EF4-FFF2-40B4-BE49-F238E27FC236}">
                        <a16:creationId xmlns:a16="http://schemas.microsoft.com/office/drawing/2014/main" id="{0A360D6B-C685-0C49-B4F7-44810EE8FB5A}"/>
                      </a:ext>
                    </a:extLst>
                  </p:cNvPr>
                  <p:cNvSpPr/>
                  <p:nvPr/>
                </p:nvSpPr>
                <p:spPr>
                  <a:xfrm>
                    <a:off x="10895598" y="4114836"/>
                    <a:ext cx="175993" cy="175993"/>
                  </a:xfrm>
                  <a:prstGeom prst="ellipse">
                    <a:avLst/>
                  </a:prstGeom>
                  <a:solidFill>
                    <a:schemeClr val="accent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3" name="Oval 12" descr=" .">
                    <a:extLst>
                      <a:ext uri="{FF2B5EF4-FFF2-40B4-BE49-F238E27FC236}">
                        <a16:creationId xmlns:a16="http://schemas.microsoft.com/office/drawing/2014/main" id="{62213B90-D998-C149-8915-CD23F4DB4B1F}"/>
                      </a:ext>
                    </a:extLst>
                  </p:cNvPr>
                  <p:cNvSpPr/>
                  <p:nvPr/>
                </p:nvSpPr>
                <p:spPr>
                  <a:xfrm>
                    <a:off x="10007236" y="4663734"/>
                    <a:ext cx="175993" cy="175993"/>
                  </a:xfrm>
                  <a:prstGeom prst="ellipse">
                    <a:avLst/>
                  </a:prstGeom>
                  <a:solidFill>
                    <a:schemeClr val="accent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5" name="Oval 14" descr=" .">
                    <a:extLst>
                      <a:ext uri="{FF2B5EF4-FFF2-40B4-BE49-F238E27FC236}">
                        <a16:creationId xmlns:a16="http://schemas.microsoft.com/office/drawing/2014/main" id="{9D0E213D-91D3-A243-B530-C88BB372169F}"/>
                      </a:ext>
                    </a:extLst>
                  </p:cNvPr>
                  <p:cNvSpPr/>
                  <p:nvPr/>
                </p:nvSpPr>
                <p:spPr>
                  <a:xfrm>
                    <a:off x="10355764" y="5268952"/>
                    <a:ext cx="175993" cy="175993"/>
                  </a:xfrm>
                  <a:prstGeom prst="ellipse">
                    <a:avLst/>
                  </a:prstGeom>
                  <a:solidFill>
                    <a:schemeClr val="accent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6" name="Oval 15" descr=" .">
                    <a:extLst>
                      <a:ext uri="{FF2B5EF4-FFF2-40B4-BE49-F238E27FC236}">
                        <a16:creationId xmlns:a16="http://schemas.microsoft.com/office/drawing/2014/main" id="{05324BEF-DCCB-BA40-8BB3-D4AB32AF7BBF}"/>
                      </a:ext>
                    </a:extLst>
                  </p:cNvPr>
                  <p:cNvSpPr/>
                  <p:nvPr/>
                </p:nvSpPr>
                <p:spPr>
                  <a:xfrm>
                    <a:off x="10608203" y="3357385"/>
                    <a:ext cx="175993" cy="175993"/>
                  </a:xfrm>
                  <a:prstGeom prst="ellipse">
                    <a:avLst/>
                  </a:prstGeom>
                  <a:solidFill>
                    <a:schemeClr val="accent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7" name="TextBox 16">
                    <a:extLst>
                      <a:ext uri="{FF2B5EF4-FFF2-40B4-BE49-F238E27FC236}">
                        <a16:creationId xmlns:a16="http://schemas.microsoft.com/office/drawing/2014/main" id="{017EB1C0-B20E-0E4E-878C-8F59A4853C62}"/>
                      </a:ext>
                    </a:extLst>
                  </p:cNvPr>
                  <p:cNvSpPr txBox="1"/>
                  <p:nvPr/>
                </p:nvSpPr>
                <p:spPr>
                  <a:xfrm>
                    <a:off x="10781290" y="3191769"/>
                    <a:ext cx="8169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303030"/>
                        </a:solidFill>
                        <a:effectLst/>
                        <a:uLnTx/>
                        <a:uFillTx/>
                        <a:latin typeface="Source Sans Pro"/>
                        <a:ea typeface="+mn-ea"/>
                        <a:cs typeface="+mn-cs"/>
                      </a:rPr>
                      <a:t>Oulu</a:t>
                    </a:r>
                  </a:p>
                </p:txBody>
              </p:sp>
              <p:sp>
                <p:nvSpPr>
                  <p:cNvPr id="19" name="TextBox 18">
                    <a:extLst>
                      <a:ext uri="{FF2B5EF4-FFF2-40B4-BE49-F238E27FC236}">
                        <a16:creationId xmlns:a16="http://schemas.microsoft.com/office/drawing/2014/main" id="{396AF96C-783D-7A48-9F9A-3E9218D07B98}"/>
                      </a:ext>
                    </a:extLst>
                  </p:cNvPr>
                  <p:cNvSpPr txBox="1"/>
                  <p:nvPr/>
                </p:nvSpPr>
                <p:spPr>
                  <a:xfrm>
                    <a:off x="9944423" y="4360535"/>
                    <a:ext cx="1327561" cy="380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303030"/>
                        </a:solidFill>
                        <a:effectLst/>
                        <a:uLnTx/>
                        <a:uFillTx/>
                        <a:latin typeface="Source Sans Pro"/>
                        <a:ea typeface="+mn-ea"/>
                        <a:cs typeface="+mn-cs"/>
                      </a:rPr>
                      <a:t>Tampere</a:t>
                    </a:r>
                  </a:p>
                </p:txBody>
              </p:sp>
            </p:grpSp>
            <p:sp>
              <p:nvSpPr>
                <p:cNvPr id="21" name="TextBox 20">
                  <a:extLst>
                    <a:ext uri="{FF2B5EF4-FFF2-40B4-BE49-F238E27FC236}">
                      <a16:creationId xmlns:a16="http://schemas.microsoft.com/office/drawing/2014/main" id="{0B8CDD1D-C837-3C42-A435-7FB57F471F6B}"/>
                    </a:ext>
                  </a:extLst>
                </p:cNvPr>
                <p:cNvSpPr txBox="1"/>
                <p:nvPr/>
              </p:nvSpPr>
              <p:spPr>
                <a:xfrm>
                  <a:off x="9266465" y="5301253"/>
                  <a:ext cx="8875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303030"/>
                      </a:solidFill>
                      <a:effectLst/>
                      <a:uLnTx/>
                      <a:uFillTx/>
                      <a:latin typeface="Source Sans Pro"/>
                      <a:ea typeface="+mn-ea"/>
                      <a:cs typeface="+mn-cs"/>
                    </a:rPr>
                    <a:t>Turku</a:t>
                  </a:r>
                </a:p>
              </p:txBody>
            </p:sp>
          </p:grpSp>
        </p:grpSp>
        <p:grpSp>
          <p:nvGrpSpPr>
            <p:cNvPr id="20" name="Ryhmä 19" descr="Aluekoordinaattorit.">
              <a:extLst>
                <a:ext uri="{FF2B5EF4-FFF2-40B4-BE49-F238E27FC236}">
                  <a16:creationId xmlns:a16="http://schemas.microsoft.com/office/drawing/2014/main" id="{5D5F7846-63BC-421B-BC59-2AD403432030}"/>
                </a:ext>
              </a:extLst>
            </p:cNvPr>
            <p:cNvGrpSpPr/>
            <p:nvPr/>
          </p:nvGrpSpPr>
          <p:grpSpPr>
            <a:xfrm>
              <a:off x="7099933" y="1406422"/>
              <a:ext cx="3508270" cy="4828353"/>
              <a:chOff x="7099933" y="1406422"/>
              <a:chExt cx="3508270" cy="4828353"/>
            </a:xfrm>
          </p:grpSpPr>
          <p:sp>
            <p:nvSpPr>
              <p:cNvPr id="32" name="Oval 31">
                <a:extLst>
                  <a:ext uri="{FF2B5EF4-FFF2-40B4-BE49-F238E27FC236}">
                    <a16:creationId xmlns:a16="http://schemas.microsoft.com/office/drawing/2014/main" id="{7A2950CF-954B-AF4E-A888-004F21BD09C2}"/>
                  </a:ext>
                </a:extLst>
              </p:cNvPr>
              <p:cNvSpPr/>
              <p:nvPr/>
            </p:nvSpPr>
            <p:spPr>
              <a:xfrm>
                <a:off x="7099933" y="1406422"/>
                <a:ext cx="3508270" cy="35082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3" name="Oval 32" descr=" Tulevaisuude sosiaali- ja terveyskeskus -ohjelman aluekoordinaattorit.">
                <a:extLst>
                  <a:ext uri="{FF2B5EF4-FFF2-40B4-BE49-F238E27FC236}">
                    <a16:creationId xmlns:a16="http://schemas.microsoft.com/office/drawing/2014/main" id="{14C27F73-649C-5446-9FBF-B5175EE12E99}"/>
                  </a:ext>
                </a:extLst>
              </p:cNvPr>
              <p:cNvSpPr/>
              <p:nvPr/>
            </p:nvSpPr>
            <p:spPr>
              <a:xfrm>
                <a:off x="7330051" y="1610968"/>
                <a:ext cx="3048033" cy="309917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grpSp>
            <p:nvGrpSpPr>
              <p:cNvPr id="24" name="Ryhmä 23"/>
              <p:cNvGrpSpPr/>
              <p:nvPr/>
            </p:nvGrpSpPr>
            <p:grpSpPr>
              <a:xfrm>
                <a:off x="7183107" y="4175869"/>
                <a:ext cx="2058906" cy="2058906"/>
                <a:chOff x="7805526" y="3323425"/>
                <a:chExt cx="2058906" cy="2058906"/>
              </a:xfrm>
            </p:grpSpPr>
            <p:sp>
              <p:nvSpPr>
                <p:cNvPr id="26" name="Oval 25" descr=" .">
                  <a:extLst>
                    <a:ext uri="{FF2B5EF4-FFF2-40B4-BE49-F238E27FC236}">
                      <a16:creationId xmlns:a16="http://schemas.microsoft.com/office/drawing/2014/main" id="{2D49B957-0EEF-0541-B927-75D77A30948D}"/>
                    </a:ext>
                  </a:extLst>
                </p:cNvPr>
                <p:cNvSpPr/>
                <p:nvPr/>
              </p:nvSpPr>
              <p:spPr>
                <a:xfrm>
                  <a:off x="7805526" y="3323425"/>
                  <a:ext cx="2058906" cy="20589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7" name="Rectangle 26">
                  <a:extLst>
                    <a:ext uri="{FF2B5EF4-FFF2-40B4-BE49-F238E27FC236}">
                      <a16:creationId xmlns:a16="http://schemas.microsoft.com/office/drawing/2014/main" id="{621883C0-D128-A24D-A602-C4FDBA798308}"/>
                    </a:ext>
                  </a:extLst>
                </p:cNvPr>
                <p:cNvSpPr/>
                <p:nvPr/>
              </p:nvSpPr>
              <p:spPr>
                <a:xfrm>
                  <a:off x="7888700" y="4235892"/>
                  <a:ext cx="1914165" cy="738664"/>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Source Sans Pro"/>
                      <a:ea typeface="+mn-ea"/>
                      <a:cs typeface="+mn-cs"/>
                    </a:rPr>
                    <a:t>Aluekoordinaattoria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FFFFFF"/>
                      </a:solidFill>
                      <a:effectLst/>
                      <a:uLnTx/>
                      <a:uFillTx/>
                      <a:latin typeface="Source Sans Pro"/>
                      <a:ea typeface="+mn-ea"/>
                      <a:cs typeface="+mn-cs"/>
                    </a:rPr>
                    <a:t>yhteistyöalueittain*</a:t>
                  </a:r>
                  <a:r>
                    <a:rPr kumimoji="0" lang="fi-FI" sz="1400" b="0" i="0" u="none" strike="noStrike" kern="1200" cap="none" spc="0" normalizeH="0" baseline="0" noProof="0">
                      <a:ln>
                        <a:noFill/>
                      </a:ln>
                      <a:solidFill>
                        <a:srgbClr val="FFFFFF"/>
                      </a:solidFill>
                      <a:effectLst/>
                      <a:uLnTx/>
                      <a:uFillTx/>
                      <a:latin typeface="Source Sans Pro"/>
                      <a:ea typeface="+mn-ea"/>
                      <a:cs typeface="+mn-cs"/>
                    </a:rPr>
                    <a:t> </a:t>
                  </a:r>
                  <a:br>
                    <a:rPr kumimoji="0" lang="fi-FI" sz="1400" b="0" i="0" u="none" strike="noStrike" kern="1200" cap="none" spc="0" normalizeH="0" baseline="0" noProof="0">
                      <a:ln>
                        <a:noFill/>
                      </a:ln>
                      <a:solidFill>
                        <a:srgbClr val="303030"/>
                      </a:solidFill>
                      <a:effectLst/>
                      <a:uLnTx/>
                      <a:uFillTx/>
                      <a:latin typeface="Source Sans Pro"/>
                      <a:ea typeface="+mn-ea"/>
                      <a:cs typeface="+mn-cs"/>
                    </a:rPr>
                  </a:br>
                  <a:endParaRPr kumimoji="0" lang="fi-FI" sz="1400" b="1" i="0" u="none" strike="noStrike" kern="1200" cap="none" spc="0" normalizeH="0" baseline="0" noProof="0">
                    <a:ln>
                      <a:noFill/>
                    </a:ln>
                    <a:solidFill>
                      <a:srgbClr val="FFFFFF"/>
                    </a:solidFill>
                    <a:effectLst/>
                    <a:uLnTx/>
                    <a:uFillTx/>
                    <a:latin typeface="Source Sans Pro"/>
                    <a:ea typeface="Source Sans Pro"/>
                    <a:cs typeface="+mn-cs"/>
                  </a:endParaRPr>
                </a:p>
              </p:txBody>
            </p:sp>
            <p:sp>
              <p:nvSpPr>
                <p:cNvPr id="28" name="TextBox 27">
                  <a:extLst>
                    <a:ext uri="{FF2B5EF4-FFF2-40B4-BE49-F238E27FC236}">
                      <a16:creationId xmlns:a16="http://schemas.microsoft.com/office/drawing/2014/main" id="{803A9A31-9F56-084E-8EAF-7A14420DD6E2}"/>
                    </a:ext>
                  </a:extLst>
                </p:cNvPr>
                <p:cNvSpPr txBox="1"/>
                <p:nvPr/>
              </p:nvSpPr>
              <p:spPr>
                <a:xfrm>
                  <a:off x="8184750" y="3488186"/>
                  <a:ext cx="12458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800" b="1" i="0" u="none" strike="noStrike" kern="1200" cap="none" spc="0" normalizeH="0" baseline="0" noProof="0">
                      <a:ln>
                        <a:noFill/>
                      </a:ln>
                      <a:solidFill>
                        <a:srgbClr val="FFFFFF"/>
                      </a:solidFill>
                      <a:effectLst/>
                      <a:uLnTx/>
                      <a:uFillTx/>
                      <a:latin typeface="Source Sans Pro"/>
                      <a:ea typeface="+mn-ea"/>
                      <a:cs typeface="+mn-cs"/>
                    </a:rPr>
                    <a:t>5</a:t>
                  </a:r>
                </a:p>
              </p:txBody>
            </p:sp>
          </p:grpSp>
        </p:grpSp>
      </p:grpSp>
      <p:sp>
        <p:nvSpPr>
          <p:cNvPr id="4" name="Tekstiruutu 3">
            <a:extLst>
              <a:ext uri="{FF2B5EF4-FFF2-40B4-BE49-F238E27FC236}">
                <a16:creationId xmlns:a16="http://schemas.microsoft.com/office/drawing/2014/main" id="{0B22D398-1DC8-4A94-B43C-89F687409B8E}"/>
              </a:ext>
            </a:extLst>
          </p:cNvPr>
          <p:cNvSpPr txBox="1"/>
          <p:nvPr/>
        </p:nvSpPr>
        <p:spPr>
          <a:xfrm>
            <a:off x="3541594" y="6077802"/>
            <a:ext cx="42785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303030"/>
                </a:solidFill>
                <a:effectLst/>
                <a:uLnTx/>
                <a:uFillTx/>
                <a:latin typeface="Source Sans Pro"/>
                <a:ea typeface="+mn-ea"/>
                <a:cs typeface="+mn-cs"/>
              </a:rPr>
              <a:t>Johanna </a:t>
            </a:r>
            <a:r>
              <a:rPr kumimoji="0" lang="fi-FI" sz="1800" b="1" i="0" u="none" strike="noStrike" kern="1200" cap="none" spc="0" normalizeH="0" baseline="0" noProof="0" err="1">
                <a:ln>
                  <a:noFill/>
                </a:ln>
                <a:solidFill>
                  <a:srgbClr val="303030"/>
                </a:solidFill>
                <a:effectLst/>
                <a:uLnTx/>
                <a:uFillTx/>
                <a:latin typeface="Source Sans Pro"/>
                <a:ea typeface="+mn-ea"/>
                <a:cs typeface="+mn-cs"/>
              </a:rPr>
              <a:t>Ahvalo</a:t>
            </a:r>
            <a:r>
              <a:rPr kumimoji="0" lang="fi-FI" sz="1800" b="1" i="0" u="none" strike="noStrike" kern="1200" cap="none" spc="0" normalizeH="0" baseline="0" noProof="0">
                <a:ln>
                  <a:noFill/>
                </a:ln>
                <a:solidFill>
                  <a:srgbClr val="303030"/>
                </a:solidFill>
                <a:effectLst/>
                <a:uLnTx/>
                <a:uFillTx/>
                <a:latin typeface="Source Sans Pro"/>
                <a:ea typeface="+mn-ea"/>
                <a:cs typeface="+mn-cs"/>
              </a:rPr>
              <a:t> on aloittanut Itä-Suomen aluekoordinaattorina 14.3.2022</a:t>
            </a:r>
            <a:endParaRPr lang="fi-FI" sz="1800" b="1" i="0" u="none" strike="noStrike" kern="1200" cap="none" spc="0" normalizeH="0" baseline="0" noProof="0">
              <a:ln>
                <a:noFill/>
              </a:ln>
              <a:solidFill>
                <a:srgbClr val="303030"/>
              </a:solidFill>
              <a:effectLst/>
              <a:uLnTx/>
              <a:uFillTx/>
              <a:latin typeface="Source Sans Pro"/>
              <a:ea typeface="Source Sans Pro"/>
            </a:endParaRPr>
          </a:p>
        </p:txBody>
      </p:sp>
      <p:sp>
        <p:nvSpPr>
          <p:cNvPr id="7" name="Päivämäärän paikkamerkki 6">
            <a:extLst>
              <a:ext uri="{FF2B5EF4-FFF2-40B4-BE49-F238E27FC236}">
                <a16:creationId xmlns:a16="http://schemas.microsoft.com/office/drawing/2014/main" id="{686FFBFC-3F70-4FC2-AA46-12D9123C121D}"/>
              </a:ext>
            </a:extLst>
          </p:cNvPr>
          <p:cNvSpPr>
            <a:spLocks noGrp="1"/>
          </p:cNvSpPr>
          <p:nvPr>
            <p:ph type="dt" sz="half" idx="14"/>
          </p:nvPr>
        </p:nvSpPr>
        <p:spPr/>
        <p:txBody>
          <a:bodyPr/>
          <a:lstStyle/>
          <a:p>
            <a:fld id="{7E0DC4CA-3740-47CC-8399-FA7D3D24C1FA}" type="datetime1">
              <a:rPr lang="fi-FI" smtClean="0"/>
              <a:t>13.12.2022</a:t>
            </a:fld>
            <a:endParaRPr lang="fi-FI"/>
          </a:p>
        </p:txBody>
      </p:sp>
      <p:sp>
        <p:nvSpPr>
          <p:cNvPr id="9" name="Alatunnisteen paikkamerkki 8">
            <a:extLst>
              <a:ext uri="{FF2B5EF4-FFF2-40B4-BE49-F238E27FC236}">
                <a16:creationId xmlns:a16="http://schemas.microsoft.com/office/drawing/2014/main" id="{55E44ED9-3C8E-4019-86EC-C93AF8A1A5EF}"/>
              </a:ext>
            </a:extLst>
          </p:cNvPr>
          <p:cNvSpPr>
            <a:spLocks noGrp="1"/>
          </p:cNvSpPr>
          <p:nvPr>
            <p:ph type="ftr" sz="quarter" idx="17"/>
          </p:nvPr>
        </p:nvSpPr>
        <p:spPr/>
        <p:txBody>
          <a:bodyPr/>
          <a:lstStyle/>
          <a:p>
            <a:r>
              <a:rPr lang="en-GB"/>
              <a:t>heli.mattila@thl.fi</a:t>
            </a:r>
            <a:endParaRPr lang="x-none"/>
          </a:p>
        </p:txBody>
      </p:sp>
      <p:sp>
        <p:nvSpPr>
          <p:cNvPr id="22" name="Dian numeron paikkamerkki 21">
            <a:extLst>
              <a:ext uri="{FF2B5EF4-FFF2-40B4-BE49-F238E27FC236}">
                <a16:creationId xmlns:a16="http://schemas.microsoft.com/office/drawing/2014/main" id="{4AC89E4F-7241-49FA-81C4-A8D9CF6DE1F6}"/>
              </a:ext>
            </a:extLst>
          </p:cNvPr>
          <p:cNvSpPr>
            <a:spLocks noGrp="1"/>
          </p:cNvSpPr>
          <p:nvPr>
            <p:ph type="sldNum" sz="quarter" idx="16"/>
          </p:nvPr>
        </p:nvSpPr>
        <p:spPr/>
        <p:txBody>
          <a:bodyPr/>
          <a:lstStyle/>
          <a:p>
            <a:fld id="{882CC271-BBF5-3F46-90AE-792A663E0CFB}" type="slidenum">
              <a:rPr lang="en-GB" smtClean="0"/>
              <a:pPr/>
              <a:t>11</a:t>
            </a:fld>
            <a:endParaRPr lang="en-GB"/>
          </a:p>
        </p:txBody>
      </p:sp>
    </p:spTree>
    <p:extLst>
      <p:ext uri="{BB962C8B-B14F-4D97-AF65-F5344CB8AC3E}">
        <p14:creationId xmlns:p14="http://schemas.microsoft.com/office/powerpoint/2010/main" val="174128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5AA06B64-E882-4B66-BA3F-BEB16E8E1D56}"/>
              </a:ext>
            </a:extLst>
          </p:cNvPr>
          <p:cNvSpPr>
            <a:spLocks noGrp="1"/>
          </p:cNvSpPr>
          <p:nvPr>
            <p:ph type="title"/>
          </p:nvPr>
        </p:nvSpPr>
        <p:spPr/>
        <p:txBody>
          <a:bodyPr/>
          <a:lstStyle/>
          <a:p>
            <a:r>
              <a:rPr lang="fi-FI"/>
              <a:t>THL hanketuki tarjoaa laajaa osaamista</a:t>
            </a:r>
          </a:p>
        </p:txBody>
      </p:sp>
      <p:sp>
        <p:nvSpPr>
          <p:cNvPr id="2" name="Sisällön paikkamerkki 1">
            <a:extLst>
              <a:ext uri="{FF2B5EF4-FFF2-40B4-BE49-F238E27FC236}">
                <a16:creationId xmlns:a16="http://schemas.microsoft.com/office/drawing/2014/main" id="{FD217773-F9C0-4BC2-B664-D634099A99CE}"/>
              </a:ext>
            </a:extLst>
          </p:cNvPr>
          <p:cNvSpPr>
            <a:spLocks noGrp="1"/>
          </p:cNvSpPr>
          <p:nvPr>
            <p:ph sz="quarter" idx="13"/>
          </p:nvPr>
        </p:nvSpPr>
        <p:spPr>
          <a:xfrm>
            <a:off x="6388101" y="1532995"/>
            <a:ext cx="5182578" cy="4515005"/>
          </a:xfrm>
        </p:spPr>
        <p:txBody>
          <a:bodyPr/>
          <a:lstStyle/>
          <a:p>
            <a:pPr marL="0" indent="0">
              <a:buNone/>
            </a:pPr>
            <a:r>
              <a:rPr lang="fi-FI" sz="2000" dirty="0"/>
              <a:t>Erityisasiantuntijat tukevat työtä eri aihealueissa</a:t>
            </a:r>
          </a:p>
          <a:p>
            <a:pPr lvl="1"/>
            <a:r>
              <a:rPr lang="fi-FI" sz="1800" dirty="0"/>
              <a:t>Perustason moniammatilliset palveluprosessit (Heli Mattila)</a:t>
            </a:r>
          </a:p>
          <a:p>
            <a:pPr lvl="1"/>
            <a:r>
              <a:rPr lang="fi-FI" sz="1800" dirty="0"/>
              <a:t>Hoidon saatavuus, jatkuvuus ja laatu (Tuula Heinänen, Heli Mattila)</a:t>
            </a:r>
          </a:p>
          <a:p>
            <a:pPr lvl="1"/>
            <a:r>
              <a:rPr lang="fi-FI" sz="1800" dirty="0"/>
              <a:t>Asiakas- ja palveluohjaus (Salla Sainio)</a:t>
            </a:r>
          </a:p>
          <a:p>
            <a:pPr lvl="1"/>
            <a:r>
              <a:rPr lang="fi-FI" sz="1800" dirty="0"/>
              <a:t>Mielenterveys, päihde (Anu Vähäniemi, Elina Vesterinen, Sanna Pahkala, Juho Happonen)</a:t>
            </a:r>
          </a:p>
          <a:p>
            <a:pPr lvl="1"/>
            <a:r>
              <a:rPr lang="fi-FI" sz="1800" dirty="0"/>
              <a:t>LAPE-muutosohjelma (Hanne Kalmari)</a:t>
            </a:r>
          </a:p>
          <a:p>
            <a:pPr lvl="1"/>
            <a:r>
              <a:rPr lang="fi-FI" sz="1800" dirty="0"/>
              <a:t>Sosiaalihuollon kehittämisohjelma (Heidi Muurinen)</a:t>
            </a:r>
          </a:p>
          <a:p>
            <a:pPr lvl="1"/>
            <a:r>
              <a:rPr lang="fi-FI" sz="1800" dirty="0"/>
              <a:t>Maksuton ehkäisy (Reija Klemetti, Hanne Vasankari)</a:t>
            </a:r>
          </a:p>
          <a:p>
            <a:pPr lvl="1"/>
            <a:r>
              <a:rPr lang="fi-FI" sz="1800" dirty="0"/>
              <a:t>Kuntoutus (Heli Valkeinen)</a:t>
            </a:r>
          </a:p>
          <a:p>
            <a:pPr lvl="1"/>
            <a:r>
              <a:rPr lang="fi-FI" sz="1800" dirty="0"/>
              <a:t>Ikääntyneet (Kirsi Sihvo)</a:t>
            </a:r>
          </a:p>
          <a:p>
            <a:endParaRPr lang="fi-FI" sz="2000" dirty="0"/>
          </a:p>
        </p:txBody>
      </p:sp>
      <p:sp>
        <p:nvSpPr>
          <p:cNvPr id="3" name="Sisällön paikkamerkki 2">
            <a:extLst>
              <a:ext uri="{FF2B5EF4-FFF2-40B4-BE49-F238E27FC236}">
                <a16:creationId xmlns:a16="http://schemas.microsoft.com/office/drawing/2014/main" id="{E63A9B68-6C43-47FB-9799-BA284B5F0A91}"/>
              </a:ext>
            </a:extLst>
          </p:cNvPr>
          <p:cNvSpPr>
            <a:spLocks noGrp="1"/>
          </p:cNvSpPr>
          <p:nvPr>
            <p:ph sz="quarter" idx="17"/>
          </p:nvPr>
        </p:nvSpPr>
        <p:spPr>
          <a:xfrm>
            <a:off x="719998" y="1532995"/>
            <a:ext cx="4667602" cy="4680000"/>
          </a:xfrm>
        </p:spPr>
        <p:txBody>
          <a:bodyPr vert="horz" lIns="0" tIns="72000" rIns="0" bIns="72000" rtlCol="0" anchor="t">
            <a:noAutofit/>
          </a:bodyPr>
          <a:lstStyle/>
          <a:p>
            <a:r>
              <a:rPr lang="fi-FI" sz="2000" dirty="0"/>
              <a:t>Hankejohtajina ylilääkäri Anu Niemi ja johtava asiantuntija Anu Muuri</a:t>
            </a:r>
          </a:p>
          <a:p>
            <a:r>
              <a:rPr lang="fi-FI" sz="2000" dirty="0"/>
              <a:t>Projektipäällikkö Heikki Vaisto</a:t>
            </a:r>
          </a:p>
          <a:p>
            <a:r>
              <a:rPr lang="fi-FI" sz="2000" dirty="0"/>
              <a:t>2 projektisuunnittelijaa</a:t>
            </a:r>
            <a:endParaRPr lang="fi-FI" sz="2000" dirty="0">
              <a:ea typeface="Source Sans Pro"/>
            </a:endParaRPr>
          </a:p>
          <a:p>
            <a:r>
              <a:rPr lang="fi-FI" sz="2000" dirty="0"/>
              <a:t>Viestinnän kehittämispäällikkö ja – asiantuntija</a:t>
            </a:r>
            <a:endParaRPr lang="fi-FI" sz="2000" dirty="0">
              <a:ea typeface="Source Sans Pro"/>
            </a:endParaRPr>
          </a:p>
          <a:p>
            <a:endParaRPr lang="fi-FI" sz="2000" dirty="0"/>
          </a:p>
        </p:txBody>
      </p:sp>
      <p:sp>
        <p:nvSpPr>
          <p:cNvPr id="4" name="Päivämäärän paikkamerkki 3">
            <a:extLst>
              <a:ext uri="{FF2B5EF4-FFF2-40B4-BE49-F238E27FC236}">
                <a16:creationId xmlns:a16="http://schemas.microsoft.com/office/drawing/2014/main" id="{B43580D5-8FAE-43DB-BC7A-AC9E623FBE46}"/>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243E6-7915-4FFC-B74C-9F28C963DF5D}" type="datetime1">
              <a:rPr kumimoji="0" lang="fi-FI" sz="1200" b="0" i="0" u="none" strike="noStrike" kern="1200" cap="none" spc="0" normalizeH="0" baseline="0" noProof="0" smtClean="0">
                <a:ln>
                  <a:noFill/>
                </a:ln>
                <a:solidFill>
                  <a:srgbClr val="303030"/>
                </a:solidFill>
                <a:effectLst/>
                <a:uLnTx/>
                <a:uFillTx/>
                <a:latin typeface="Source Sans Pro"/>
                <a:ea typeface="+mn-ea"/>
                <a:cs typeface="+mn-cs"/>
              </a:rPr>
              <a:t>13.12.2022</a:t>
            </a:fld>
            <a:endParaRPr kumimoji="0" lang="fi-FI" sz="1200" b="0" i="0" u="none" strike="noStrike" kern="1200" cap="none" spc="0" normalizeH="0" baseline="0" noProof="0">
              <a:ln>
                <a:noFill/>
              </a:ln>
              <a:solidFill>
                <a:srgbClr val="303030"/>
              </a:solidFill>
              <a:effectLst/>
              <a:uLnTx/>
              <a:uFillTx/>
              <a:latin typeface="Source Sans Pro"/>
              <a:ea typeface="+mn-ea"/>
              <a:cs typeface="+mn-cs"/>
            </a:endParaRPr>
          </a:p>
        </p:txBody>
      </p:sp>
      <p:sp>
        <p:nvSpPr>
          <p:cNvPr id="6" name="Alatunnisteen paikkamerkki 5">
            <a:extLst>
              <a:ext uri="{FF2B5EF4-FFF2-40B4-BE49-F238E27FC236}">
                <a16:creationId xmlns:a16="http://schemas.microsoft.com/office/drawing/2014/main" id="{37E9FF98-3659-4FFD-8C27-8BEB4E7F9523}"/>
              </a:ext>
            </a:extLst>
          </p:cNvPr>
          <p:cNvSpPr>
            <a:spLocks noGrp="1"/>
          </p:cNvSpPr>
          <p:nvPr>
            <p:ph type="ftr" sz="quarter" idx="19"/>
          </p:nvPr>
        </p:nvSpPr>
        <p:spPr/>
        <p:txBody>
          <a:bodyPr/>
          <a:lstStyle/>
          <a:p>
            <a:r>
              <a:rPr lang="fi-FI"/>
              <a:t>heli.mattila@thl.fi</a:t>
            </a:r>
          </a:p>
        </p:txBody>
      </p:sp>
      <p:sp>
        <p:nvSpPr>
          <p:cNvPr id="5" name="Dian numeron paikkamerkki 4">
            <a:extLst>
              <a:ext uri="{FF2B5EF4-FFF2-40B4-BE49-F238E27FC236}">
                <a16:creationId xmlns:a16="http://schemas.microsoft.com/office/drawing/2014/main" id="{1CF46AFF-620E-44DB-A4B9-6342C40863CE}"/>
              </a:ext>
            </a:extLst>
          </p:cNvPr>
          <p:cNvSpPr>
            <a:spLocks noGrp="1"/>
          </p:cNvSpPr>
          <p:nvPr>
            <p:ph type="sldNum" sz="quarter" idx="20"/>
          </p:nvPr>
        </p:nvSpPr>
        <p:spPr/>
        <p:txBody>
          <a:bodyPr/>
          <a:lstStyle/>
          <a:p>
            <a:fld id="{882CC271-BBF5-3F46-90AE-792A663E0CFB}" type="slidenum">
              <a:rPr lang="en-GB" smtClean="0"/>
              <a:pPr/>
              <a:t>12</a:t>
            </a:fld>
            <a:endParaRPr lang="en-GB"/>
          </a:p>
        </p:txBody>
      </p:sp>
    </p:spTree>
    <p:extLst>
      <p:ext uri="{BB962C8B-B14F-4D97-AF65-F5344CB8AC3E}">
        <p14:creationId xmlns:p14="http://schemas.microsoft.com/office/powerpoint/2010/main" val="74202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675404F-1787-44A8-9540-38B7F530BEE2}"/>
              </a:ext>
            </a:extLst>
          </p:cNvPr>
          <p:cNvSpPr>
            <a:spLocks noGrp="1"/>
          </p:cNvSpPr>
          <p:nvPr>
            <p:ph type="title"/>
          </p:nvPr>
        </p:nvSpPr>
        <p:spPr>
          <a:xfrm>
            <a:off x="409101" y="152736"/>
            <a:ext cx="10386146" cy="487344"/>
          </a:xfrm>
        </p:spPr>
        <p:txBody>
          <a:bodyPr/>
          <a:lstStyle/>
          <a:p>
            <a:r>
              <a:rPr lang="sv-SE" sz="3200"/>
              <a:t>Perusterveydenhuollon saatavuus, tilanne elokuussa 2021</a:t>
            </a:r>
            <a:endParaRPr lang="fi-FI" sz="3200"/>
          </a:p>
        </p:txBody>
      </p:sp>
      <p:sp>
        <p:nvSpPr>
          <p:cNvPr id="10" name="Suorakulmio 9">
            <a:extLst>
              <a:ext uri="{FF2B5EF4-FFF2-40B4-BE49-F238E27FC236}">
                <a16:creationId xmlns:a16="http://schemas.microsoft.com/office/drawing/2014/main" id="{517AAEC2-78B8-4B71-8848-5153C3730D5C}"/>
              </a:ext>
            </a:extLst>
          </p:cNvPr>
          <p:cNvSpPr/>
          <p:nvPr/>
        </p:nvSpPr>
        <p:spPr>
          <a:xfrm>
            <a:off x="3276867" y="748484"/>
            <a:ext cx="8779009" cy="549046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500" b="1" dirty="0">
                <a:solidFill>
                  <a:schemeClr val="tx1"/>
                </a:solidFill>
              </a:rPr>
              <a:t>Hoidon saatavuutta on mahdollista parantaa: </a:t>
            </a:r>
          </a:p>
          <a:p>
            <a:r>
              <a:rPr lang="fi-FI" sz="1500" dirty="0">
                <a:solidFill>
                  <a:schemeClr val="tx1"/>
                </a:solidFill>
              </a:rPr>
              <a:t>Meillä on yksittäisiä terveysasemia ja myös kokonaisia hyvinvointialueita, joissa tavoitteellisella ja systemaattisella kehittämistyöllä on pystytty pääsemään käytännössä jonottomaan tilanteeseen.</a:t>
            </a:r>
          </a:p>
          <a:p>
            <a:r>
              <a:rPr lang="fi-FI" sz="1500" dirty="0">
                <a:solidFill>
                  <a:schemeClr val="tx2"/>
                </a:solidFill>
              </a:rPr>
              <a:t>Jokainen malli rakentuu alueiden omista tarpeista- ei ole vain yhtä yhteistä mallia </a:t>
            </a:r>
          </a:p>
          <a:p>
            <a:endParaRPr lang="fi-FI" sz="1500" dirty="0">
              <a:solidFill>
                <a:schemeClr val="tx1"/>
              </a:solidFill>
            </a:endParaRPr>
          </a:p>
          <a:p>
            <a:r>
              <a:rPr lang="fi-FI" sz="1500" b="1" dirty="0">
                <a:solidFill>
                  <a:schemeClr val="tx1"/>
                </a:solidFill>
              </a:rPr>
              <a:t>Keskeiset elementit erilaisten onnistumistarinoiden takana:</a:t>
            </a:r>
          </a:p>
          <a:p>
            <a:pPr marL="285750" indent="-285750">
              <a:buFont typeface="Arial" panose="020B0604020202020204" pitchFamily="34" charset="0"/>
              <a:buChar char="•"/>
            </a:pPr>
            <a:r>
              <a:rPr lang="fi-FI" sz="1500" dirty="0">
                <a:solidFill>
                  <a:schemeClr val="tx1"/>
                </a:solidFill>
              </a:rPr>
              <a:t>Asiakkaiden tarpeet ohjaavat palvelun sisältöä ja toteuttamista</a:t>
            </a:r>
          </a:p>
          <a:p>
            <a:pPr marL="285750" indent="-285750">
              <a:buFont typeface="Arial" panose="020B0604020202020204" pitchFamily="34" charset="0"/>
              <a:buChar char="•"/>
            </a:pPr>
            <a:r>
              <a:rPr lang="fi-FI" sz="1500" dirty="0">
                <a:solidFill>
                  <a:schemeClr val="tx1"/>
                </a:solidFill>
              </a:rPr>
              <a:t>Asiakkaan asiaa aletaan ratkaista heti ensimmäisestä yhteydenotosta</a:t>
            </a:r>
          </a:p>
          <a:p>
            <a:pPr marL="285750" indent="-285750">
              <a:buFont typeface="Arial" panose="020B0604020202020204" pitchFamily="34" charset="0"/>
              <a:buChar char="•"/>
            </a:pPr>
            <a:r>
              <a:rPr lang="fi-FI" sz="1500" dirty="0">
                <a:solidFill>
                  <a:schemeClr val="tx1"/>
                </a:solidFill>
              </a:rPr>
              <a:t>Tehdään tämän päivän työt tänään, asiakkaita ei laiteta jonoihin</a:t>
            </a:r>
          </a:p>
          <a:p>
            <a:pPr marL="285750" indent="-285750">
              <a:buFont typeface="Arial" panose="020B0604020202020204" pitchFamily="34" charset="0"/>
              <a:buChar char="•"/>
            </a:pPr>
            <a:r>
              <a:rPr lang="fi-FI" sz="1500" dirty="0">
                <a:solidFill>
                  <a:schemeClr val="tx1"/>
                </a:solidFill>
              </a:rPr>
              <a:t>Asiakkaille nimetään oma yhdyshenkilö/vastuutyöntekijä/omalääkäri</a:t>
            </a:r>
          </a:p>
          <a:p>
            <a:pPr marL="285750" indent="-285750">
              <a:buFont typeface="Arial" panose="020B0604020202020204" pitchFamily="34" charset="0"/>
              <a:buChar char="•"/>
            </a:pPr>
            <a:r>
              <a:rPr lang="fi-FI" sz="1500" dirty="0">
                <a:solidFill>
                  <a:schemeClr val="tx1"/>
                </a:solidFill>
              </a:rPr>
              <a:t>Työtä tehdään moniammatillisissa tiimeissä</a:t>
            </a:r>
          </a:p>
          <a:p>
            <a:pPr marL="285750" indent="-285750">
              <a:buFont typeface="Arial" panose="020B0604020202020204" pitchFamily="34" charset="0"/>
              <a:buChar char="•"/>
            </a:pPr>
            <a:r>
              <a:rPr lang="fi-FI" sz="1500" dirty="0">
                <a:solidFill>
                  <a:schemeClr val="tx1"/>
                </a:solidFill>
              </a:rPr>
              <a:t>Digitaaliset välineet ja etäasiointi vaihtelevasti käytössä</a:t>
            </a:r>
          </a:p>
          <a:p>
            <a:pPr marL="285750" indent="-285750">
              <a:buFont typeface="Arial" panose="020B0604020202020204" pitchFamily="34" charset="0"/>
              <a:buChar char="•"/>
            </a:pPr>
            <a:r>
              <a:rPr lang="fi-FI" sz="1500" dirty="0">
                <a:solidFill>
                  <a:schemeClr val="tx1"/>
                </a:solidFill>
              </a:rPr>
              <a:t>Henkilöstö osallistuu kehittämiseen ja kehittämistä tehdään pienin askelin, kokeilujen kautta (Lean-opit)</a:t>
            </a:r>
          </a:p>
          <a:p>
            <a:pPr marL="285750" indent="-285750">
              <a:buFont typeface="Arial" panose="020B0604020202020204" pitchFamily="34" charset="0"/>
              <a:buChar char="•"/>
            </a:pPr>
            <a:r>
              <a:rPr lang="fi-FI" sz="1500" dirty="0">
                <a:solidFill>
                  <a:schemeClr val="tx1"/>
                </a:solidFill>
              </a:rPr>
              <a:t>Sekä strategisella johdolla että lähiesimiehillä on keskeinen rooli, keskeistä muutostahto ja omistajuus, muutoksen hallinta </a:t>
            </a:r>
          </a:p>
          <a:p>
            <a:pPr marL="285750" indent="-285750">
              <a:buFont typeface="Arial" panose="020B0604020202020204" pitchFamily="34" charset="0"/>
              <a:buChar char="•"/>
            </a:pPr>
            <a:r>
              <a:rPr lang="fi-FI" sz="1500" dirty="0">
                <a:solidFill>
                  <a:schemeClr val="tx1"/>
                </a:solidFill>
              </a:rPr>
              <a:t>Konsultti tai valmennus (Hyvä vastaanotto) voi tukea liikkeelle lähdössä, mutta johtamista ei voi delegoida</a:t>
            </a:r>
          </a:p>
          <a:p>
            <a:pPr marL="285750" indent="-285750">
              <a:buFont typeface="Arial" panose="020B0604020202020204" pitchFamily="34" charset="0"/>
              <a:buChar char="•"/>
            </a:pPr>
            <a:r>
              <a:rPr lang="fi-FI" sz="1500" dirty="0">
                <a:solidFill>
                  <a:schemeClr val="tx1"/>
                </a:solidFill>
              </a:rPr>
              <a:t>Tiedolla johtaminen/ päivittäisjohtaminen varmistavat uuden toimintamallin pysyvyyden ja edelleen kehittämisen</a:t>
            </a:r>
          </a:p>
          <a:p>
            <a:pPr marL="285750" indent="-285750">
              <a:buFont typeface="Arial" panose="020B0604020202020204" pitchFamily="34" charset="0"/>
              <a:buChar char="•"/>
            </a:pPr>
            <a:r>
              <a:rPr lang="fi-FI" sz="1500" dirty="0">
                <a:solidFill>
                  <a:schemeClr val="tx1"/>
                </a:solidFill>
              </a:rPr>
              <a:t>Tietojemme mukaan muutos ei ole edellyttänyt pysyviä resurssilisäyksiä, mutta paremman työn hallinnan kautta henkilöstövajeen paikkaaminen voi helpottuu.</a:t>
            </a:r>
          </a:p>
          <a:p>
            <a:endParaRPr lang="fi-FI" sz="1500" dirty="0">
              <a:solidFill>
                <a:schemeClr val="tx1"/>
              </a:solidFill>
            </a:endParaRPr>
          </a:p>
        </p:txBody>
      </p:sp>
      <p:sp>
        <p:nvSpPr>
          <p:cNvPr id="11" name="Suorakulmio 10">
            <a:extLst>
              <a:ext uri="{FF2B5EF4-FFF2-40B4-BE49-F238E27FC236}">
                <a16:creationId xmlns:a16="http://schemas.microsoft.com/office/drawing/2014/main" id="{A6E7A828-C437-406E-AFE3-7FC72F8BB675}"/>
              </a:ext>
            </a:extLst>
          </p:cNvPr>
          <p:cNvSpPr/>
          <p:nvPr/>
        </p:nvSpPr>
        <p:spPr>
          <a:xfrm>
            <a:off x="409101" y="748483"/>
            <a:ext cx="2785204" cy="549046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500" b="1">
                <a:solidFill>
                  <a:schemeClr val="tx1"/>
                </a:solidFill>
              </a:rPr>
              <a:t>Hoidon saatavuudessa on edelleen ongelmia:</a:t>
            </a:r>
          </a:p>
          <a:p>
            <a:pPr marL="285750" indent="-285750">
              <a:buFont typeface="Arial" panose="020B0604020202020204" pitchFamily="34" charset="0"/>
              <a:buChar char="•"/>
            </a:pPr>
            <a:r>
              <a:rPr lang="fi-FI" sz="1500">
                <a:solidFill>
                  <a:schemeClr val="tx1"/>
                </a:solidFill>
              </a:rPr>
              <a:t>Suuressa osassa Suomen kuntia asiakas joutuu edelleen odottamaan kiireetöntä hoitoa</a:t>
            </a:r>
          </a:p>
          <a:p>
            <a:pPr marL="285750" indent="-285750">
              <a:buFont typeface="Arial" panose="020B0604020202020204" pitchFamily="34" charset="0"/>
              <a:buChar char="•"/>
            </a:pPr>
            <a:r>
              <a:rPr lang="fi-FI" sz="1500">
                <a:solidFill>
                  <a:schemeClr val="tx1"/>
                </a:solidFill>
              </a:rPr>
              <a:t>Ajoittain aikoja ei ole antaa</a:t>
            </a:r>
          </a:p>
          <a:p>
            <a:endParaRPr lang="fi-FI" sz="1500">
              <a:solidFill>
                <a:schemeClr val="tx1"/>
              </a:solidFill>
            </a:endParaRPr>
          </a:p>
          <a:p>
            <a:r>
              <a:rPr lang="fi-FI" sz="1500" b="1">
                <a:solidFill>
                  <a:schemeClr val="tx1"/>
                </a:solidFill>
              </a:rPr>
              <a:t>Kansallisen tietopohjan haasteet:</a:t>
            </a:r>
          </a:p>
          <a:p>
            <a:pPr marL="285750" indent="-285750">
              <a:buFont typeface="Arial" panose="020B0604020202020204" pitchFamily="34" charset="0"/>
              <a:buChar char="•"/>
            </a:pPr>
            <a:r>
              <a:rPr lang="fi-FI" sz="1500">
                <a:solidFill>
                  <a:schemeClr val="tx1"/>
                </a:solidFill>
              </a:rPr>
              <a:t>Tarkkaa dataa vaikea saada, tilastot eivät kerro koko totuutta</a:t>
            </a:r>
          </a:p>
          <a:p>
            <a:pPr marL="285750" indent="-285750">
              <a:buFont typeface="Arial" panose="020B0604020202020204" pitchFamily="34" charset="0"/>
              <a:buChar char="•"/>
            </a:pPr>
            <a:r>
              <a:rPr lang="fi-FI" sz="1500">
                <a:solidFill>
                  <a:schemeClr val="tx1"/>
                </a:solidFill>
              </a:rPr>
              <a:t>Virallisen tilaston mukaan yli 60% käynneistä kiireettömälle avosairaanhoidon vastaanotolle toteutui viikossa (AvoHilmo 3/2021). </a:t>
            </a:r>
          </a:p>
          <a:p>
            <a:pPr marL="285750" indent="-285750">
              <a:buFont typeface="Arial" panose="020B0604020202020204" pitchFamily="34" charset="0"/>
              <a:buChar char="•"/>
            </a:pPr>
            <a:r>
              <a:rPr lang="fi-FI" sz="1500" b="1">
                <a:solidFill>
                  <a:schemeClr val="tx1"/>
                </a:solidFill>
              </a:rPr>
              <a:t>Mutta</a:t>
            </a:r>
            <a:r>
              <a:rPr lang="fi-FI" sz="1500">
                <a:solidFill>
                  <a:schemeClr val="tx1"/>
                </a:solidFill>
              </a:rPr>
              <a:t> hoitoonpääsytietoja ei saada läheskään kaikista toteutuneista käynneistä (vaihteluväli 0-72.6%)  </a:t>
            </a:r>
          </a:p>
        </p:txBody>
      </p:sp>
      <p:sp>
        <p:nvSpPr>
          <p:cNvPr id="3" name="Tekstiruutu 2">
            <a:extLst>
              <a:ext uri="{FF2B5EF4-FFF2-40B4-BE49-F238E27FC236}">
                <a16:creationId xmlns:a16="http://schemas.microsoft.com/office/drawing/2014/main" id="{F6728764-97E7-406E-8949-163DC158CB37}"/>
              </a:ext>
            </a:extLst>
          </p:cNvPr>
          <p:cNvSpPr txBox="1"/>
          <p:nvPr/>
        </p:nvSpPr>
        <p:spPr>
          <a:xfrm>
            <a:off x="1801703" y="6238945"/>
            <a:ext cx="1619354" cy="738664"/>
          </a:xfrm>
          <a:prstGeom prst="rect">
            <a:avLst/>
          </a:prstGeom>
          <a:noFill/>
        </p:spPr>
        <p:txBody>
          <a:bodyPr wrap="none" rtlCol="0">
            <a:spAutoFit/>
          </a:bodyPr>
          <a:lstStyle/>
          <a:p>
            <a:r>
              <a:rPr lang="fi-FI" sz="1200">
                <a:hlinkClick r:id="rId2"/>
              </a:rPr>
              <a:t>Tuula.heinanen@thl.fi</a:t>
            </a:r>
            <a:endParaRPr lang="fi-FI" sz="1200"/>
          </a:p>
          <a:p>
            <a:r>
              <a:rPr lang="fi-FI" sz="1200">
                <a:hlinkClick r:id="rId3"/>
              </a:rPr>
              <a:t>Heli.mattila@thl.fi</a:t>
            </a:r>
            <a:endParaRPr lang="fi-FI" sz="1200"/>
          </a:p>
          <a:p>
            <a:endParaRPr lang="fi-FI"/>
          </a:p>
        </p:txBody>
      </p:sp>
      <p:sp>
        <p:nvSpPr>
          <p:cNvPr id="2" name="Päivämäärän paikkamerkki 1">
            <a:extLst>
              <a:ext uri="{FF2B5EF4-FFF2-40B4-BE49-F238E27FC236}">
                <a16:creationId xmlns:a16="http://schemas.microsoft.com/office/drawing/2014/main" id="{CCF956A0-F0B7-4E14-B98D-C65D4A5AB114}"/>
              </a:ext>
            </a:extLst>
          </p:cNvPr>
          <p:cNvSpPr>
            <a:spLocks noGrp="1"/>
          </p:cNvSpPr>
          <p:nvPr>
            <p:ph type="dt" sz="half" idx="10"/>
          </p:nvPr>
        </p:nvSpPr>
        <p:spPr/>
        <p:txBody>
          <a:bodyPr/>
          <a:lstStyle/>
          <a:p>
            <a:fld id="{04B10DFB-2AA8-4DBF-8002-3F25F84073C5}" type="datetime1">
              <a:rPr lang="fi-FI" smtClean="0"/>
              <a:t>13.12.2022</a:t>
            </a:fld>
            <a:endParaRPr lang="fi-FI"/>
          </a:p>
        </p:txBody>
      </p:sp>
      <p:sp>
        <p:nvSpPr>
          <p:cNvPr id="5" name="Alatunnisteen paikkamerkki 4">
            <a:extLst>
              <a:ext uri="{FF2B5EF4-FFF2-40B4-BE49-F238E27FC236}">
                <a16:creationId xmlns:a16="http://schemas.microsoft.com/office/drawing/2014/main" id="{D351F4AA-C2CD-4C06-A45B-F27C11F5B6CE}"/>
              </a:ext>
            </a:extLst>
          </p:cNvPr>
          <p:cNvSpPr>
            <a:spLocks noGrp="1"/>
          </p:cNvSpPr>
          <p:nvPr>
            <p:ph type="ftr" sz="quarter" idx="13"/>
          </p:nvPr>
        </p:nvSpPr>
        <p:spPr/>
        <p:txBody>
          <a:bodyPr/>
          <a:lstStyle/>
          <a:p>
            <a:r>
              <a:rPr lang="fi-FI" dirty="0"/>
              <a:t>heli.mattila@thl.fi</a:t>
            </a:r>
          </a:p>
        </p:txBody>
      </p:sp>
      <p:sp>
        <p:nvSpPr>
          <p:cNvPr id="4" name="Dian numeron paikkamerkki 3">
            <a:extLst>
              <a:ext uri="{FF2B5EF4-FFF2-40B4-BE49-F238E27FC236}">
                <a16:creationId xmlns:a16="http://schemas.microsoft.com/office/drawing/2014/main" id="{A53FB860-DB05-4174-97C6-CC2F26259335}"/>
              </a:ext>
            </a:extLst>
          </p:cNvPr>
          <p:cNvSpPr>
            <a:spLocks noGrp="1"/>
          </p:cNvSpPr>
          <p:nvPr>
            <p:ph type="sldNum" sz="quarter" idx="12"/>
          </p:nvPr>
        </p:nvSpPr>
        <p:spPr/>
        <p:txBody>
          <a:bodyPr/>
          <a:lstStyle/>
          <a:p>
            <a:fld id="{882CC271-BBF5-3F46-90AE-792A663E0CFB}" type="slidenum">
              <a:rPr lang="en-GB" smtClean="0"/>
              <a:pPr/>
              <a:t>13</a:t>
            </a:fld>
            <a:endParaRPr lang="en-GB"/>
          </a:p>
        </p:txBody>
      </p:sp>
    </p:spTree>
    <p:extLst>
      <p:ext uri="{BB962C8B-B14F-4D97-AF65-F5344CB8AC3E}">
        <p14:creationId xmlns:p14="http://schemas.microsoft.com/office/powerpoint/2010/main" val="83385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073" y="1782333"/>
            <a:ext cx="9747051" cy="1843224"/>
          </a:xfrm>
        </p:spPr>
        <p:txBody>
          <a:bodyPr anchor="t"/>
          <a:lstStyle/>
          <a:p>
            <a:r>
              <a:rPr lang="fi-FI" sz="4800" dirty="0">
                <a:solidFill>
                  <a:schemeClr val="tx1"/>
                </a:solidFill>
              </a:rPr>
              <a:t>Läpimurtomenetelmä</a:t>
            </a:r>
            <a:br>
              <a:rPr lang="fi-FI" sz="4800" dirty="0">
                <a:solidFill>
                  <a:schemeClr val="tx1"/>
                </a:solidFill>
              </a:rPr>
            </a:br>
            <a:r>
              <a:rPr lang="fi-FI" sz="3600" dirty="0">
                <a:solidFill>
                  <a:schemeClr val="tx1"/>
                </a:solidFill>
              </a:rPr>
              <a:t>(</a:t>
            </a:r>
            <a:r>
              <a:rPr lang="fi-FI" sz="3600" dirty="0" err="1">
                <a:solidFill>
                  <a:schemeClr val="tx1"/>
                </a:solidFill>
              </a:rPr>
              <a:t>Breakthrough</a:t>
            </a:r>
            <a:r>
              <a:rPr lang="fi-FI" sz="3600" dirty="0">
                <a:solidFill>
                  <a:schemeClr val="tx1"/>
                </a:solidFill>
              </a:rPr>
              <a:t> </a:t>
            </a:r>
            <a:r>
              <a:rPr lang="fi-FI" sz="3600" dirty="0" err="1">
                <a:solidFill>
                  <a:schemeClr val="tx1"/>
                </a:solidFill>
              </a:rPr>
              <a:t>Collaboratives</a:t>
            </a:r>
            <a:r>
              <a:rPr lang="fi-FI" sz="3600" dirty="0">
                <a:solidFill>
                  <a:schemeClr val="tx1"/>
                </a:solidFill>
              </a:rPr>
              <a:t> (BT), </a:t>
            </a:r>
            <a:r>
              <a:rPr lang="fi-FI" sz="3600" dirty="0" err="1">
                <a:solidFill>
                  <a:schemeClr val="tx1"/>
                </a:solidFill>
              </a:rPr>
              <a:t>genombrottsarbete</a:t>
            </a:r>
            <a:r>
              <a:rPr lang="fi-FI" sz="3600" dirty="0">
                <a:solidFill>
                  <a:schemeClr val="tx1"/>
                </a:solidFill>
              </a:rPr>
              <a:t>)</a:t>
            </a:r>
            <a:br>
              <a:rPr lang="fi-FI" sz="3600" dirty="0">
                <a:solidFill>
                  <a:schemeClr val="tx1"/>
                </a:solidFill>
              </a:rPr>
            </a:br>
            <a:br>
              <a:rPr lang="fi-FI" sz="3600" dirty="0">
                <a:solidFill>
                  <a:schemeClr val="tx1"/>
                </a:solidFill>
              </a:rPr>
            </a:br>
            <a:endParaRPr lang="fi-FI" sz="2800" dirty="0">
              <a:solidFill>
                <a:schemeClr val="tx1"/>
              </a:solidFill>
            </a:endParaRPr>
          </a:p>
        </p:txBody>
      </p:sp>
      <p:sp>
        <p:nvSpPr>
          <p:cNvPr id="4" name="Alaotsikko 3"/>
          <p:cNvSpPr>
            <a:spLocks noGrp="1"/>
          </p:cNvSpPr>
          <p:nvPr>
            <p:ph type="subTitle" idx="1"/>
          </p:nvPr>
        </p:nvSpPr>
        <p:spPr>
          <a:xfrm>
            <a:off x="692349" y="4638387"/>
            <a:ext cx="7776864" cy="889884"/>
          </a:xfrm>
        </p:spPr>
        <p:txBody>
          <a:bodyPr vert="horz" lIns="121917" tIns="60958" rIns="121917" bIns="60958" rtlCol="0" anchor="t">
            <a:normAutofit/>
          </a:bodyPr>
          <a:lstStyle/>
          <a:p>
            <a:endParaRPr lang="fi-FI" dirty="0">
              <a:solidFill>
                <a:schemeClr val="tx1"/>
              </a:solidFill>
              <a:latin typeface="Arial"/>
              <a:cs typeface="Arial"/>
            </a:endParaRPr>
          </a:p>
          <a:p>
            <a:r>
              <a:rPr lang="fi-FI" dirty="0">
                <a:solidFill>
                  <a:schemeClr val="tx1"/>
                </a:solidFill>
                <a:latin typeface="Arial"/>
                <a:cs typeface="Arial"/>
              </a:rPr>
              <a:t>Hyvä Vastaanotto -infotilaisuus </a:t>
            </a:r>
          </a:p>
        </p:txBody>
      </p:sp>
    </p:spTree>
    <p:extLst>
      <p:ext uri="{BB962C8B-B14F-4D97-AF65-F5344CB8AC3E}">
        <p14:creationId xmlns:p14="http://schemas.microsoft.com/office/powerpoint/2010/main" val="246703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E1AA35E-4AFD-449D-B1D0-AB44B4EE50ED}"/>
              </a:ext>
            </a:extLst>
          </p:cNvPr>
          <p:cNvSpPr>
            <a:spLocks noGrp="1"/>
          </p:cNvSpPr>
          <p:nvPr>
            <p:ph type="title"/>
          </p:nvPr>
        </p:nvSpPr>
        <p:spPr>
          <a:xfrm>
            <a:off x="467752" y="198075"/>
            <a:ext cx="9694662" cy="592500"/>
          </a:xfrm>
        </p:spPr>
        <p:txBody>
          <a:bodyPr/>
          <a:lstStyle/>
          <a:p>
            <a:r>
              <a:rPr lang="fi-FI" dirty="0"/>
              <a:t>Läpimurtomenetelmä muutoksen tukena</a:t>
            </a:r>
          </a:p>
        </p:txBody>
      </p:sp>
      <p:sp>
        <p:nvSpPr>
          <p:cNvPr id="5" name="Sisällön paikkamerkki 4">
            <a:extLst>
              <a:ext uri="{FF2B5EF4-FFF2-40B4-BE49-F238E27FC236}">
                <a16:creationId xmlns:a16="http://schemas.microsoft.com/office/drawing/2014/main" id="{85F609CB-E17F-4CA4-A45E-5D26E920E06A}"/>
              </a:ext>
            </a:extLst>
          </p:cNvPr>
          <p:cNvSpPr>
            <a:spLocks noGrp="1"/>
          </p:cNvSpPr>
          <p:nvPr>
            <p:ph sz="quarter" idx="13"/>
          </p:nvPr>
        </p:nvSpPr>
        <p:spPr>
          <a:xfrm>
            <a:off x="558798" y="1160996"/>
            <a:ext cx="11023601" cy="4536007"/>
          </a:xfrm>
          <a:ln w="19050">
            <a:noFill/>
          </a:ln>
        </p:spPr>
        <p:txBody>
          <a:bodyPr/>
          <a:lstStyle/>
          <a:p>
            <a:r>
              <a:rPr lang="fi-FI" sz="2000" dirty="0"/>
              <a:t>Systemaattinen terveydenhuollon toimintakäytäntöjen kehittämismalli</a:t>
            </a:r>
          </a:p>
          <a:p>
            <a:r>
              <a:rPr lang="fi-FI" sz="2000" dirty="0"/>
              <a:t>Kehitetty 1990-luvun puolivälissä Yhdysvalloissa Institute for Healthcare Improvement (IHI)</a:t>
            </a:r>
          </a:p>
          <a:p>
            <a:r>
              <a:rPr lang="fi-FI" sz="2000" dirty="0"/>
              <a:t>Etukäteen määritellään kehitettävä kohde, tavoite ja mittarit (esim. T3) </a:t>
            </a:r>
          </a:p>
          <a:p>
            <a:pPr lvl="1"/>
            <a:r>
              <a:rPr lang="fi-FI" sz="1800" dirty="0"/>
              <a:t>ei kuitenkaan määrittele keinoja, joilla kehitetään</a:t>
            </a:r>
          </a:p>
          <a:p>
            <a:r>
              <a:rPr lang="fi-FI" sz="2000" dirty="0"/>
              <a:t> </a:t>
            </a:r>
            <a:r>
              <a:rPr lang="fi-FI" sz="2000" dirty="0">
                <a:solidFill>
                  <a:schemeClr val="tx2"/>
                </a:solidFill>
              </a:rPr>
              <a:t>Ilman toistuvaa mittaamista ei synny läpimurtoa!</a:t>
            </a:r>
          </a:p>
          <a:p>
            <a:r>
              <a:rPr lang="fi-FI" sz="2000" dirty="0"/>
              <a:t>Idea: saman parannuskohteen tai tavoitteen kanssa työskentelevät tiimit eri toimintayksiköistä kokoontuvat yhteen 3–5 kertaa, vertailevat tuloksiaan ja oppivat toisiltaan</a:t>
            </a:r>
          </a:p>
          <a:p>
            <a:r>
              <a:rPr lang="fi-FI" sz="2000" dirty="0"/>
              <a:t>Menetelmää on käytetty kansainvälisesti mm.: hoidon saatavuuden parantamisessa, pitkäaikaissairauksien hoidon parantamisessa, tekonivelleikkausten jälkeisen kuntoutuksen kehittämisessä</a:t>
            </a:r>
          </a:p>
          <a:p>
            <a:r>
              <a:rPr lang="fi-FI" sz="2000" dirty="0"/>
              <a:t>Suomessa: lääkehoidon kirjaaminen (ROHTO), Hyvä vastaanotto, Hyvä Potku ja Parempi Arki –Kaste -hankkeet</a:t>
            </a:r>
          </a:p>
          <a:p>
            <a:endParaRPr lang="fi-FI" sz="2000" dirty="0"/>
          </a:p>
        </p:txBody>
      </p:sp>
      <p:sp>
        <p:nvSpPr>
          <p:cNvPr id="7" name="Suorakulmio 6">
            <a:extLst>
              <a:ext uri="{FF2B5EF4-FFF2-40B4-BE49-F238E27FC236}">
                <a16:creationId xmlns:a16="http://schemas.microsoft.com/office/drawing/2014/main" id="{2C5544C6-AA25-40CA-826F-15101243A8D0}"/>
              </a:ext>
            </a:extLst>
          </p:cNvPr>
          <p:cNvSpPr/>
          <p:nvPr/>
        </p:nvSpPr>
        <p:spPr>
          <a:xfrm>
            <a:off x="2239725" y="5969617"/>
            <a:ext cx="5029293" cy="523220"/>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303030"/>
                </a:solidFill>
                <a:effectLst/>
                <a:uLnTx/>
                <a:uFillTx/>
                <a:latin typeface="Source Sans Pro"/>
                <a:ea typeface="+mn-ea"/>
                <a:cs typeface="+mn-cs"/>
              </a:rPr>
              <a:t>Lähde: Heinänen ym. 2011. Läpimurtomallilla terveyshyötyä tuottamaan. Suomen Lääkärilehti  22/2011 vsk 66</a:t>
            </a:r>
          </a:p>
        </p:txBody>
      </p:sp>
      <p:sp>
        <p:nvSpPr>
          <p:cNvPr id="2" name="Päivämäärän paikkamerkki 1">
            <a:extLst>
              <a:ext uri="{FF2B5EF4-FFF2-40B4-BE49-F238E27FC236}">
                <a16:creationId xmlns:a16="http://schemas.microsoft.com/office/drawing/2014/main" id="{55BC7777-CAF3-40EE-9B65-8713EE9C3621}"/>
              </a:ext>
            </a:extLst>
          </p:cNvPr>
          <p:cNvSpPr>
            <a:spLocks noGrp="1"/>
          </p:cNvSpPr>
          <p:nvPr>
            <p:ph type="dt" sz="half" idx="18"/>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93E7577A-212A-4DE8-AA55-F38EE26613E4}" type="datetime1">
              <a:rPr kumimoji="0" lang="fi-FI" sz="1200" b="0" i="0" u="none" strike="noStrike" kern="1200" cap="none" spc="0" normalizeH="0" baseline="0" noProof="0" smtClean="0">
                <a:ln>
                  <a:noFill/>
                </a:ln>
                <a:solidFill>
                  <a:srgbClr val="303030"/>
                </a:solidFill>
                <a:effectLst/>
                <a:uLnTx/>
                <a:uFillTx/>
                <a:latin typeface="Source Sans Pro"/>
                <a:ea typeface="+mn-ea"/>
                <a:cs typeface="+mn-cs"/>
              </a:rPr>
              <a:t>13.12.2022</a:t>
            </a:fld>
            <a:endParaRPr kumimoji="0" lang="x-none" sz="1200" b="0" i="0" u="none" strike="noStrike" kern="1200" cap="none" spc="0" normalizeH="0" baseline="0" noProof="0" dirty="0">
              <a:ln>
                <a:noFill/>
              </a:ln>
              <a:solidFill>
                <a:srgbClr val="303030"/>
              </a:solidFill>
              <a:effectLst/>
              <a:uLnTx/>
              <a:uFillTx/>
              <a:latin typeface="Source Sans Pro"/>
              <a:ea typeface="+mn-ea"/>
              <a:cs typeface="+mn-cs"/>
            </a:endParaRPr>
          </a:p>
        </p:txBody>
      </p:sp>
      <p:sp>
        <p:nvSpPr>
          <p:cNvPr id="3" name="Dian numeron paikkamerkki 2">
            <a:extLst>
              <a:ext uri="{FF2B5EF4-FFF2-40B4-BE49-F238E27FC236}">
                <a16:creationId xmlns:a16="http://schemas.microsoft.com/office/drawing/2014/main" id="{AEC7FC07-0578-4B83-B768-179B07D31FCF}"/>
              </a:ext>
            </a:extLst>
          </p:cNvPr>
          <p:cNvSpPr>
            <a:spLocks noGrp="1"/>
          </p:cNvSpPr>
          <p:nvPr>
            <p:ph type="sldNum" sz="quarter" idx="2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82CC271-BBF5-3F46-90AE-792A663E0CFB}" type="slidenum">
              <a:rPr kumimoji="0" lang="en-GB" sz="1200" b="0" i="0" u="none" strike="noStrike" kern="1200" cap="none" spc="0" normalizeH="0" baseline="0" noProof="0" smtClean="0">
                <a:ln>
                  <a:noFill/>
                </a:ln>
                <a:solidFill>
                  <a:srgbClr val="303030"/>
                </a:solidFill>
                <a:effectLst/>
                <a:uLnTx/>
                <a:uFillTx/>
                <a:latin typeface="Source Sans Pro"/>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303030"/>
              </a:solidFill>
              <a:effectLst/>
              <a:uLnTx/>
              <a:uFillTx/>
              <a:latin typeface="Source Sans Pro"/>
              <a:ea typeface="+mn-ea"/>
              <a:cs typeface="+mn-cs"/>
            </a:endParaRPr>
          </a:p>
        </p:txBody>
      </p:sp>
      <p:sp>
        <p:nvSpPr>
          <p:cNvPr id="6" name="Alatunnisteen paikkamerkki 5">
            <a:extLst>
              <a:ext uri="{FF2B5EF4-FFF2-40B4-BE49-F238E27FC236}">
                <a16:creationId xmlns:a16="http://schemas.microsoft.com/office/drawing/2014/main" id="{4ECCA2E1-AEB3-4EC9-B23D-AAFA9286725B}"/>
              </a:ext>
            </a:extLst>
          </p:cNvPr>
          <p:cNvSpPr>
            <a:spLocks noGrp="1"/>
          </p:cNvSpPr>
          <p:nvPr>
            <p:ph type="ftr" sz="quarter" idx="19"/>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303030"/>
                </a:solidFill>
                <a:effectLst/>
                <a:uLnTx/>
                <a:uFillTx/>
                <a:latin typeface="Source Sans Pro"/>
                <a:ea typeface="+mn-ea"/>
                <a:cs typeface="+mn-cs"/>
              </a:rPr>
              <a:t>heli.mattila@thl.fi</a:t>
            </a:r>
            <a:endParaRPr kumimoji="0" lang="x-none" sz="1200" b="1" i="0" u="none" strike="noStrike" kern="1200" cap="none" spc="0" normalizeH="0" baseline="0" noProof="0">
              <a:ln>
                <a:noFill/>
              </a:ln>
              <a:solidFill>
                <a:srgbClr val="303030"/>
              </a:solidFill>
              <a:effectLst/>
              <a:uLnTx/>
              <a:uFillTx/>
              <a:latin typeface="Source Sans Pro"/>
              <a:ea typeface="+mn-ea"/>
              <a:cs typeface="+mn-cs"/>
            </a:endParaRPr>
          </a:p>
        </p:txBody>
      </p:sp>
    </p:spTree>
    <p:extLst>
      <p:ext uri="{BB962C8B-B14F-4D97-AF65-F5344CB8AC3E}">
        <p14:creationId xmlns:p14="http://schemas.microsoft.com/office/powerpoint/2010/main" val="2137794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8423E979-08D6-4CE3-AF34-FF42C3180A8E}"/>
              </a:ext>
            </a:extLst>
          </p:cNvPr>
          <p:cNvPicPr>
            <a:picLocks noGrp="1" noChangeAspect="1"/>
          </p:cNvPicPr>
          <p:nvPr>
            <p:ph idx="1"/>
          </p:nvPr>
        </p:nvPicPr>
        <p:blipFill>
          <a:blip r:embed="rId2"/>
          <a:stretch>
            <a:fillRect/>
          </a:stretch>
        </p:blipFill>
        <p:spPr>
          <a:xfrm>
            <a:off x="2301020" y="985589"/>
            <a:ext cx="9970232" cy="5558624"/>
          </a:xfrm>
          <a:prstGeom prst="rect">
            <a:avLst/>
          </a:prstGeom>
          <a:noFill/>
        </p:spPr>
      </p:pic>
      <p:sp>
        <p:nvSpPr>
          <p:cNvPr id="3" name="Otsikko 2">
            <a:extLst>
              <a:ext uri="{FF2B5EF4-FFF2-40B4-BE49-F238E27FC236}">
                <a16:creationId xmlns:a16="http://schemas.microsoft.com/office/drawing/2014/main" id="{6D24ED4B-B541-4682-AEE8-2967D19AFF39}"/>
              </a:ext>
            </a:extLst>
          </p:cNvPr>
          <p:cNvSpPr>
            <a:spLocks noGrp="1"/>
          </p:cNvSpPr>
          <p:nvPr>
            <p:ph type="title"/>
          </p:nvPr>
        </p:nvSpPr>
        <p:spPr>
          <a:xfrm>
            <a:off x="577048" y="313787"/>
            <a:ext cx="10965805" cy="867314"/>
          </a:xfrm>
        </p:spPr>
        <p:txBody>
          <a:bodyPr anchor="b">
            <a:normAutofit/>
          </a:bodyPr>
          <a:lstStyle/>
          <a:p>
            <a:pPr algn="ctr"/>
            <a:r>
              <a:rPr lang="fi-FI"/>
              <a:t>Läpimurtotyöskentelyn toteuttaminen</a:t>
            </a:r>
          </a:p>
        </p:txBody>
      </p:sp>
      <p:sp>
        <p:nvSpPr>
          <p:cNvPr id="5" name="Tekstiruutu 4">
            <a:extLst>
              <a:ext uri="{FF2B5EF4-FFF2-40B4-BE49-F238E27FC236}">
                <a16:creationId xmlns:a16="http://schemas.microsoft.com/office/drawing/2014/main" id="{A05FA744-9740-4084-9834-BC8FB9F63404}"/>
              </a:ext>
            </a:extLst>
          </p:cNvPr>
          <p:cNvSpPr txBox="1">
            <a:spLocks noChangeArrowheads="1"/>
          </p:cNvSpPr>
          <p:nvPr/>
        </p:nvSpPr>
        <p:spPr bwMode="auto">
          <a:xfrm>
            <a:off x="3090867" y="6102640"/>
            <a:ext cx="296908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i-FI" altLang="fi-FI" sz="1100" b="0" i="0" u="none" strike="noStrike" kern="0" cap="none" spc="0" normalizeH="0" baseline="0" noProof="0">
                <a:ln>
                  <a:noFill/>
                </a:ln>
                <a:solidFill>
                  <a:srgbClr val="7030A0"/>
                </a:solidFill>
                <a:effectLst/>
                <a:uLnTx/>
                <a:uFillTx/>
                <a:latin typeface="Candara" pitchFamily="34" charset="0"/>
              </a:rPr>
              <a:t>Heinänen T, Mäntyranta T, Maijanen S, Kaila M.</a:t>
            </a:r>
          </a:p>
          <a:p>
            <a:pPr marL="0" marR="0" lvl="0" indent="0" defTabSz="914400" eaLnBrk="1" fontAlgn="auto" latinLnBrk="0" hangingPunct="1">
              <a:lnSpc>
                <a:spcPct val="100000"/>
              </a:lnSpc>
              <a:spcBef>
                <a:spcPct val="0"/>
              </a:spcBef>
              <a:spcAft>
                <a:spcPts val="0"/>
              </a:spcAft>
              <a:buClrTx/>
              <a:buSzTx/>
              <a:buFontTx/>
              <a:buNone/>
              <a:tabLst/>
              <a:defRPr/>
            </a:pPr>
            <a:r>
              <a:rPr kumimoji="0" lang="fi-FI" altLang="fi-FI" sz="1100" b="0" i="0" u="none" strike="noStrike" kern="0" cap="none" spc="0" normalizeH="0" baseline="0" noProof="0">
                <a:ln>
                  <a:noFill/>
                </a:ln>
                <a:solidFill>
                  <a:srgbClr val="7030A0"/>
                </a:solidFill>
                <a:effectLst/>
                <a:uLnTx/>
                <a:uFillTx/>
                <a:latin typeface="Candara" pitchFamily="34" charset="0"/>
              </a:rPr>
              <a:t>Läpimurtomallilla terveyshyötyä tuottamaan</a:t>
            </a:r>
          </a:p>
          <a:p>
            <a:pPr marL="0" marR="0" lvl="0" indent="0" defTabSz="914400" eaLnBrk="1" fontAlgn="auto" latinLnBrk="0" hangingPunct="1">
              <a:lnSpc>
                <a:spcPct val="100000"/>
              </a:lnSpc>
              <a:spcBef>
                <a:spcPct val="0"/>
              </a:spcBef>
              <a:spcAft>
                <a:spcPts val="0"/>
              </a:spcAft>
              <a:buClrTx/>
              <a:buSzTx/>
              <a:buFontTx/>
              <a:buNone/>
              <a:tabLst/>
              <a:defRPr/>
            </a:pPr>
            <a:r>
              <a:rPr kumimoji="0" lang="fi-FI" altLang="fi-FI" sz="1100" b="0" i="0" u="none" strike="noStrike" kern="0" cap="none" spc="0" normalizeH="0" baseline="0" noProof="0">
                <a:ln>
                  <a:noFill/>
                </a:ln>
                <a:solidFill>
                  <a:srgbClr val="7030A0"/>
                </a:solidFill>
                <a:effectLst/>
                <a:uLnTx/>
                <a:uFillTx/>
                <a:latin typeface="Candara" pitchFamily="34" charset="0"/>
              </a:rPr>
              <a:t>SLL 2011; 66: 1841-45</a:t>
            </a:r>
          </a:p>
        </p:txBody>
      </p:sp>
      <p:sp>
        <p:nvSpPr>
          <p:cNvPr id="2" name="Suorakulmio 1">
            <a:extLst>
              <a:ext uri="{FF2B5EF4-FFF2-40B4-BE49-F238E27FC236}">
                <a16:creationId xmlns:a16="http://schemas.microsoft.com/office/drawing/2014/main" id="{79750BBE-1C03-4EF5-BBE1-5685C3873C34}"/>
              </a:ext>
            </a:extLst>
          </p:cNvPr>
          <p:cNvSpPr/>
          <p:nvPr/>
        </p:nvSpPr>
        <p:spPr>
          <a:xfrm>
            <a:off x="124286" y="2865074"/>
            <a:ext cx="2396971" cy="197972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i-FI" sz="1400">
              <a:solidFill>
                <a:schemeClr val="tx1"/>
              </a:solidFill>
            </a:endParaRPr>
          </a:p>
          <a:p>
            <a:pPr marL="285750" indent="-285750">
              <a:buFont typeface="Arial" panose="020B0604020202020204" pitchFamily="34" charset="0"/>
              <a:buChar char="•"/>
            </a:pPr>
            <a:endParaRPr lang="fi-FI" sz="1400">
              <a:solidFill>
                <a:schemeClr val="tx1"/>
              </a:solidFill>
            </a:endParaRPr>
          </a:p>
          <a:p>
            <a:pPr marL="285750" indent="-285750">
              <a:buFont typeface="Arial" panose="020B0604020202020204" pitchFamily="34" charset="0"/>
              <a:buChar char="•"/>
            </a:pPr>
            <a:endParaRPr lang="fi-FI" sz="1400">
              <a:solidFill>
                <a:schemeClr val="tx1"/>
              </a:solidFill>
            </a:endParaRPr>
          </a:p>
          <a:p>
            <a:pPr marL="285750" indent="-285750">
              <a:buFont typeface="Arial" panose="020B0604020202020204" pitchFamily="34" charset="0"/>
              <a:buChar char="•"/>
            </a:pPr>
            <a:r>
              <a:rPr lang="fi-FI" sz="1400">
                <a:solidFill>
                  <a:schemeClr val="tx1"/>
                </a:solidFill>
              </a:rPr>
              <a:t>Teoriaa ja tietoiskuja </a:t>
            </a:r>
          </a:p>
          <a:p>
            <a:pPr marL="285750" indent="-285750">
              <a:buFont typeface="Arial" panose="020B0604020202020204" pitchFamily="34" charset="0"/>
              <a:buChar char="•"/>
            </a:pPr>
            <a:r>
              <a:rPr lang="fi-FI" sz="1400">
                <a:solidFill>
                  <a:schemeClr val="tx1"/>
                </a:solidFill>
              </a:rPr>
              <a:t>Inspiraatioita ja ideoita muiden onnistumista ja hyvistä esimerkeistä</a:t>
            </a:r>
          </a:p>
          <a:p>
            <a:pPr marL="285750" indent="-285750">
              <a:buFont typeface="Arial" panose="020B0604020202020204" pitchFamily="34" charset="0"/>
              <a:buChar char="•"/>
            </a:pPr>
            <a:r>
              <a:rPr lang="fi-FI" sz="1400">
                <a:solidFill>
                  <a:schemeClr val="tx1"/>
                </a:solidFill>
              </a:rPr>
              <a:t>Kokemusten vaihtoa</a:t>
            </a:r>
          </a:p>
          <a:p>
            <a:pPr marL="285750" indent="-285750">
              <a:buFont typeface="Arial" panose="020B0604020202020204" pitchFamily="34" charset="0"/>
              <a:buChar char="•"/>
            </a:pPr>
            <a:r>
              <a:rPr lang="fi-FI" sz="1400">
                <a:solidFill>
                  <a:schemeClr val="tx1"/>
                </a:solidFill>
              </a:rPr>
              <a:t>Ryhmätöitä ja suunnittelua oman työyhteisön arkeen</a:t>
            </a:r>
          </a:p>
          <a:p>
            <a:pPr marL="285750" indent="-285750">
              <a:buFont typeface="Arial" panose="020B0604020202020204" pitchFamily="34" charset="0"/>
              <a:buChar char="•"/>
            </a:pPr>
            <a:endParaRPr lang="fi-FI">
              <a:solidFill>
                <a:schemeClr val="tx1"/>
              </a:solidFill>
            </a:endParaRPr>
          </a:p>
          <a:p>
            <a:pPr algn="ctr"/>
            <a:endParaRPr lang="fi-FI">
              <a:solidFill>
                <a:schemeClr val="tx1"/>
              </a:solidFill>
            </a:endParaRPr>
          </a:p>
        </p:txBody>
      </p:sp>
      <p:cxnSp>
        <p:nvCxnSpPr>
          <p:cNvPr id="9" name="Suora nuoliyhdysviiva 8">
            <a:extLst>
              <a:ext uri="{FF2B5EF4-FFF2-40B4-BE49-F238E27FC236}">
                <a16:creationId xmlns:a16="http://schemas.microsoft.com/office/drawing/2014/main" id="{BFA191B3-7BA3-46D5-92B8-766C285D8BA5}"/>
              </a:ext>
            </a:extLst>
          </p:cNvPr>
          <p:cNvCxnSpPr>
            <a:cxnSpLocks/>
            <a:stCxn id="2" idx="3"/>
          </p:cNvCxnSpPr>
          <p:nvPr/>
        </p:nvCxnSpPr>
        <p:spPr>
          <a:xfrm>
            <a:off x="2521257" y="3854934"/>
            <a:ext cx="1251753" cy="6726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64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5566" y="137261"/>
            <a:ext cx="11412450" cy="876785"/>
          </a:xfrm>
        </p:spPr>
        <p:txBody>
          <a:bodyPr/>
          <a:lstStyle/>
          <a:p>
            <a:r>
              <a:rPr lang="fi-FI" sz="2600" dirty="0"/>
              <a:t>Hyvä vastaanotto-valmennuksessa hyödynnetään läpimurtotyöskentelyä</a:t>
            </a:r>
            <a:br>
              <a:rPr lang="fi-FI" sz="2800" dirty="0"/>
            </a:br>
            <a:r>
              <a:rPr lang="fi-FI" sz="2800" dirty="0"/>
              <a:t> </a:t>
            </a:r>
            <a:r>
              <a:rPr lang="fi-FI" sz="1600" b="0" i="1" dirty="0"/>
              <a:t>(Breakthrough collaboratives)</a:t>
            </a:r>
          </a:p>
        </p:txBody>
      </p:sp>
      <p:sp>
        <p:nvSpPr>
          <p:cNvPr id="4" name="Tekstiruutu 3"/>
          <p:cNvSpPr txBox="1"/>
          <p:nvPr/>
        </p:nvSpPr>
        <p:spPr>
          <a:xfrm>
            <a:off x="7631723" y="1464521"/>
            <a:ext cx="3557356" cy="4493538"/>
          </a:xfrm>
          <a:prstGeom prst="rect">
            <a:avLst/>
          </a:prstGeom>
          <a:noFill/>
          <a:ln w="28575">
            <a:solidFill>
              <a:schemeClr val="tx2"/>
            </a:solidFill>
          </a:ln>
        </p:spPr>
        <p:txBody>
          <a:bodyPr wrap="square" rtlCol="0">
            <a:spAutoFit/>
          </a:bodyPr>
          <a:lstStyle/>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0" i="0" u="none" strike="noStrike" kern="1200" cap="none" spc="0" normalizeH="0" baseline="0" noProof="0" dirty="0">
                <a:ln>
                  <a:noFill/>
                </a:ln>
                <a:solidFill>
                  <a:srgbClr val="303030"/>
                </a:solidFill>
                <a:effectLst/>
                <a:uLnTx/>
                <a:uFillTx/>
                <a:latin typeface="Source Sans Pro"/>
                <a:ea typeface="+mn-ea"/>
                <a:cs typeface="+mn-cs"/>
              </a:rPr>
              <a:t>Työyhteisö valitsee joukostaan kehittämistiimin (5-8 hlöä, kaikki ne ammattiryhmät, joiden työtä kehitetään)</a:t>
            </a: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fi-FI" sz="1300" b="0" i="0" u="none" strike="noStrike" kern="1200" cap="none" spc="0" normalizeH="0" baseline="0" noProof="0" dirty="0">
              <a:ln>
                <a:noFill/>
              </a:ln>
              <a:solidFill>
                <a:srgbClr val="303030"/>
              </a:solidFill>
              <a:effectLst/>
              <a:uLnTx/>
              <a:uFillTx/>
              <a:latin typeface="Source Sans Pro"/>
              <a:ea typeface="+mn-ea"/>
              <a:cs typeface="+mn-cs"/>
            </a:endParaRP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0" i="0" u="none" strike="noStrike" kern="1200" cap="none" spc="0" normalizeH="0" baseline="0" noProof="0" dirty="0">
                <a:ln>
                  <a:noFill/>
                </a:ln>
                <a:solidFill>
                  <a:srgbClr val="303030"/>
                </a:solidFill>
                <a:effectLst/>
                <a:uLnTx/>
                <a:uFillTx/>
                <a:latin typeface="Source Sans Pro"/>
                <a:ea typeface="+mn-ea"/>
                <a:cs typeface="+mn-cs"/>
              </a:rPr>
              <a:t>Moniammatilliset tiimit analysoivat omaa arkeaan ja suunnittelevat ja tekevät muutoksia, pienten kokeilujen kautta.  </a:t>
            </a: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300" b="0" i="0" u="none" strike="noStrike" kern="1200" cap="none" spc="0" normalizeH="0" baseline="0" noProof="0" dirty="0">
              <a:ln>
                <a:noFill/>
              </a:ln>
              <a:solidFill>
                <a:srgbClr val="303030"/>
              </a:solidFill>
              <a:effectLst/>
              <a:uLnTx/>
              <a:uFillTx/>
              <a:latin typeface="Source Sans Pro"/>
              <a:ea typeface="+mn-ea"/>
              <a:cs typeface="+mn-cs"/>
            </a:endParaRP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0" i="0" u="none" strike="noStrike" kern="1200" cap="none" spc="0" normalizeH="0" baseline="0" noProof="0" dirty="0">
                <a:ln>
                  <a:noFill/>
                </a:ln>
                <a:solidFill>
                  <a:srgbClr val="303030"/>
                </a:solidFill>
                <a:effectLst/>
                <a:uLnTx/>
                <a:uFillTx/>
                <a:latin typeface="Source Sans Pro"/>
                <a:ea typeface="+mn-ea"/>
                <a:cs typeface="+mn-cs"/>
              </a:rPr>
              <a:t>Työskentelytapa on hyvin strukturoitu ja pohjautuu Lean oppeihin</a:t>
            </a: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fi-FI" sz="1300" b="0" i="0" u="none" strike="noStrike" kern="1200" cap="none" spc="0" normalizeH="0" baseline="0" noProof="0" dirty="0">
              <a:ln>
                <a:noFill/>
              </a:ln>
              <a:solidFill>
                <a:srgbClr val="303030"/>
              </a:solidFill>
              <a:effectLst/>
              <a:uLnTx/>
              <a:uFillTx/>
              <a:latin typeface="Source Sans Pro"/>
              <a:ea typeface="+mn-ea"/>
              <a:cs typeface="+mn-cs"/>
            </a:endParaRP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0" i="0" u="none" strike="noStrike" kern="1200" cap="none" spc="0" normalizeH="0" baseline="0" noProof="0" dirty="0">
                <a:ln>
                  <a:noFill/>
                </a:ln>
                <a:solidFill>
                  <a:srgbClr val="303030"/>
                </a:solidFill>
                <a:effectLst/>
                <a:uLnTx/>
                <a:uFillTx/>
                <a:latin typeface="Source Sans Pro"/>
                <a:ea typeface="+mn-ea"/>
                <a:cs typeface="+mn-cs"/>
              </a:rPr>
              <a:t>Tiimit jakavat keskenään kokemuksiaan, sparraavat toisiaan, oppivat yhdessä</a:t>
            </a: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300" b="0" i="0" u="none" strike="noStrike" kern="1200" cap="none" spc="0" normalizeH="0" baseline="0" noProof="0" dirty="0">
              <a:ln>
                <a:noFill/>
              </a:ln>
              <a:solidFill>
                <a:srgbClr val="303030"/>
              </a:solidFill>
              <a:effectLst/>
              <a:uLnTx/>
              <a:uFillTx/>
              <a:latin typeface="Source Sans Pro"/>
              <a:ea typeface="+mn-ea"/>
              <a:cs typeface="+mn-cs"/>
            </a:endParaRP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0" i="0" u="none" strike="noStrike" kern="1200" cap="none" spc="0" normalizeH="0" baseline="0" noProof="0" dirty="0">
                <a:ln>
                  <a:noFill/>
                </a:ln>
                <a:solidFill>
                  <a:srgbClr val="303030"/>
                </a:solidFill>
                <a:effectLst/>
                <a:uLnTx/>
                <a:uFillTx/>
                <a:latin typeface="Source Sans Pro"/>
                <a:ea typeface="+mn-ea"/>
                <a:cs typeface="+mn-cs"/>
              </a:rPr>
              <a:t>Työpajoissa lyhyitä tietoiskuja, yhteistä jakamista ja ryhmätöitä omassa tiimissä</a:t>
            </a: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300" b="0" i="0" u="none" strike="noStrike" kern="1200" cap="none" spc="0" normalizeH="0" baseline="0" noProof="0" dirty="0">
              <a:ln>
                <a:noFill/>
              </a:ln>
              <a:solidFill>
                <a:srgbClr val="303030"/>
              </a:solidFill>
              <a:effectLst/>
              <a:uLnTx/>
              <a:uFillTx/>
              <a:latin typeface="Source Sans Pro"/>
              <a:ea typeface="+mn-ea"/>
              <a:cs typeface="+mn-cs"/>
            </a:endParaRP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0" i="0" u="none" strike="noStrike" kern="1200" cap="none" spc="0" normalizeH="0" baseline="0" noProof="0" dirty="0">
                <a:ln>
                  <a:noFill/>
                </a:ln>
                <a:solidFill>
                  <a:srgbClr val="303030"/>
                </a:solidFill>
                <a:effectLst/>
                <a:uLnTx/>
                <a:uFillTx/>
                <a:latin typeface="Source Sans Pro"/>
                <a:ea typeface="+mn-ea"/>
                <a:cs typeface="+mn-cs"/>
              </a:rPr>
              <a:t>3-4 valmentajaa tukee kehittämisen prosessia</a:t>
            </a: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300" b="0" i="0" u="none" strike="noStrike" kern="1200" cap="none" spc="0" normalizeH="0" baseline="0" noProof="0" dirty="0">
              <a:ln>
                <a:noFill/>
              </a:ln>
              <a:solidFill>
                <a:srgbClr val="303030"/>
              </a:solidFill>
              <a:effectLst/>
              <a:uLnTx/>
              <a:uFillTx/>
              <a:latin typeface="Source Sans Pro"/>
              <a:ea typeface="+mn-ea"/>
              <a:cs typeface="+mn-cs"/>
            </a:endParaRPr>
          </a:p>
          <a:p>
            <a:pPr marL="285750" marR="0" lvl="0" indent="-285750"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0" i="0" u="none" strike="noStrike" kern="1200" cap="none" spc="0" normalizeH="0" baseline="0" noProof="0" dirty="0">
                <a:ln>
                  <a:noFill/>
                </a:ln>
                <a:solidFill>
                  <a:srgbClr val="303030"/>
                </a:solidFill>
                <a:effectLst/>
                <a:uLnTx/>
                <a:uFillTx/>
                <a:latin typeface="Source Sans Pro"/>
                <a:ea typeface="+mn-ea"/>
                <a:cs typeface="+mn-cs"/>
              </a:rPr>
              <a:t>Työpajojen välillä työskentelyä omassa arjessa</a:t>
            </a:r>
          </a:p>
        </p:txBody>
      </p:sp>
      <p:sp>
        <p:nvSpPr>
          <p:cNvPr id="7" name="Tekstiruutu 6"/>
          <p:cNvSpPr txBox="1"/>
          <p:nvPr/>
        </p:nvSpPr>
        <p:spPr>
          <a:xfrm>
            <a:off x="1488832" y="6151131"/>
            <a:ext cx="5554376" cy="246221"/>
          </a:xfrm>
          <a:prstGeom prst="rect">
            <a:avLst/>
          </a:prstGeom>
          <a:noFill/>
        </p:spPr>
        <p:txBody>
          <a:bodyPr wrap="square"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303030"/>
                </a:solidFill>
                <a:effectLst/>
                <a:uLnTx/>
                <a:uFillTx/>
                <a:latin typeface="Source Sans Pro"/>
                <a:ea typeface="+mn-ea"/>
                <a:cs typeface="+mn-cs"/>
              </a:rPr>
              <a:t>Heinänen, Mäntyranta, Maijanen, Kaila: Läpimurtomallilla terveyshyötyä tuottamaan. SLL 2011</a:t>
            </a:r>
            <a:endParaRPr kumimoji="0" lang="fi-FI" sz="1000" b="0" i="0" u="none" strike="noStrike" kern="1200" cap="none" spc="0" normalizeH="0" baseline="0" noProof="0" dirty="0">
              <a:ln>
                <a:noFill/>
              </a:ln>
              <a:solidFill>
                <a:srgbClr val="303030"/>
              </a:solidFill>
              <a:effectLst/>
              <a:uLnTx/>
              <a:uFillTx/>
              <a:latin typeface="Source Sans Pro"/>
              <a:ea typeface="+mn-ea"/>
              <a:cs typeface="+mn-cs"/>
            </a:endParaRPr>
          </a:p>
        </p:txBody>
      </p:sp>
      <p:pic>
        <p:nvPicPr>
          <p:cNvPr id="2051" name="Picture 3" descr="Läpimurtotyöskentelyn rakenne-kuv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6" y="1464521"/>
            <a:ext cx="6301156" cy="47009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Päivämäärän paikkamerkki 2"/>
          <p:cNvSpPr>
            <a:spLocks noGrp="1"/>
          </p:cNvSpPr>
          <p:nvPr>
            <p:ph type="dt" sz="half"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990CB5C8-AA57-48B1-AB40-A3081E175F8B}" type="datetime1">
              <a:rPr kumimoji="0" lang="fi-FI" sz="1200" b="0" i="0" u="none" strike="noStrike" kern="1200" cap="none" spc="0" normalizeH="0" baseline="0" noProof="0" smtClean="0">
                <a:ln>
                  <a:noFill/>
                </a:ln>
                <a:solidFill>
                  <a:srgbClr val="303030"/>
                </a:solidFill>
                <a:effectLst/>
                <a:uLnTx/>
                <a:uFillTx/>
                <a:latin typeface="Source Sans Pro"/>
                <a:ea typeface="+mn-ea"/>
                <a:cs typeface="+mn-cs"/>
              </a:rPr>
              <a:t>13.12.2022</a:t>
            </a:fld>
            <a:endParaRPr kumimoji="0" lang="fi-FI" sz="1200" b="0" i="0" u="none" strike="noStrike" kern="1200" cap="none" spc="0" normalizeH="0" baseline="0" noProof="0" dirty="0">
              <a:ln>
                <a:noFill/>
              </a:ln>
              <a:solidFill>
                <a:srgbClr val="303030"/>
              </a:solidFill>
              <a:effectLst/>
              <a:uLnTx/>
              <a:uFillTx/>
              <a:latin typeface="Source Sans Pro"/>
              <a:ea typeface="+mn-ea"/>
              <a:cs typeface="+mn-cs"/>
            </a:endParaRPr>
          </a:p>
        </p:txBody>
      </p:sp>
      <p:sp>
        <p:nvSpPr>
          <p:cNvPr id="8" name="Suorakulmio 7"/>
          <p:cNvSpPr/>
          <p:nvPr/>
        </p:nvSpPr>
        <p:spPr>
          <a:xfrm>
            <a:off x="474784" y="1001543"/>
            <a:ext cx="9355015" cy="369332"/>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fi-FI" sz="1900" b="1" i="0" u="none" strike="noStrike" kern="1200" cap="none" spc="0" normalizeH="0" baseline="0" noProof="0" dirty="0">
                <a:ln>
                  <a:noFill/>
                </a:ln>
                <a:solidFill>
                  <a:srgbClr val="303030"/>
                </a:solidFill>
                <a:effectLst/>
                <a:uLnTx/>
                <a:uFillTx/>
                <a:latin typeface="Source Sans Pro"/>
                <a:ea typeface="+mn-ea"/>
                <a:cs typeface="+mn-cs"/>
              </a:rPr>
              <a:t>Tavoite on yhteinen, mutta kukin tiimi rakentaa itse oman polkunsa kohti tavoitetta</a:t>
            </a:r>
          </a:p>
        </p:txBody>
      </p:sp>
      <p:sp>
        <p:nvSpPr>
          <p:cNvPr id="6" name="Dian numeron paikkamerkki 5">
            <a:extLst>
              <a:ext uri="{FF2B5EF4-FFF2-40B4-BE49-F238E27FC236}">
                <a16:creationId xmlns:a16="http://schemas.microsoft.com/office/drawing/2014/main" id="{E7BA9180-9EEC-4A19-A58C-85E6DCE1184A}"/>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82CC271-BBF5-3F46-90AE-792A663E0CFB}" type="slidenum">
              <a:rPr kumimoji="0" lang="en-GB" sz="1200" b="0" i="0" u="none" strike="noStrike" kern="1200" cap="none" spc="0" normalizeH="0" baseline="0" noProof="0" smtClean="0">
                <a:ln>
                  <a:noFill/>
                </a:ln>
                <a:solidFill>
                  <a:srgbClr val="303030"/>
                </a:solidFill>
                <a:effectLst/>
                <a:uLnTx/>
                <a:uFillTx/>
                <a:latin typeface="Source Sans Pro"/>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303030"/>
              </a:solidFill>
              <a:effectLst/>
              <a:uLnTx/>
              <a:uFillTx/>
              <a:latin typeface="Source Sans Pro"/>
              <a:ea typeface="+mn-ea"/>
              <a:cs typeface="+mn-cs"/>
            </a:endParaRPr>
          </a:p>
        </p:txBody>
      </p:sp>
      <p:sp>
        <p:nvSpPr>
          <p:cNvPr id="9" name="Alatunnisteen paikkamerkki 8">
            <a:extLst>
              <a:ext uri="{FF2B5EF4-FFF2-40B4-BE49-F238E27FC236}">
                <a16:creationId xmlns:a16="http://schemas.microsoft.com/office/drawing/2014/main" id="{AE1AA10F-66C2-4B37-BC4D-E3D17AB5635A}"/>
              </a:ext>
            </a:extLst>
          </p:cNvPr>
          <p:cNvSpPr>
            <a:spLocks noGrp="1"/>
          </p:cNvSpPr>
          <p:nvPr>
            <p:ph type="ftr" sz="quarter" idx="13"/>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303030"/>
                </a:solidFill>
                <a:effectLst/>
                <a:uLnTx/>
                <a:uFillTx/>
                <a:latin typeface="Source Sans Pro"/>
                <a:ea typeface="+mn-ea"/>
                <a:cs typeface="+mn-cs"/>
              </a:rPr>
              <a:t>heli.mattila@thl.fi</a:t>
            </a:r>
            <a:endParaRPr kumimoji="0" lang="x-none" sz="1200" b="1" i="0" u="none" strike="noStrike" kern="1200" cap="none" spc="0" normalizeH="0" baseline="0" noProof="0">
              <a:ln>
                <a:noFill/>
              </a:ln>
              <a:solidFill>
                <a:srgbClr val="303030"/>
              </a:solidFill>
              <a:effectLst/>
              <a:uLnTx/>
              <a:uFillTx/>
              <a:latin typeface="Source Sans Pro"/>
              <a:ea typeface="+mn-ea"/>
              <a:cs typeface="+mn-cs"/>
            </a:endParaRPr>
          </a:p>
        </p:txBody>
      </p:sp>
    </p:spTree>
    <p:extLst>
      <p:ext uri="{BB962C8B-B14F-4D97-AF65-F5344CB8AC3E}">
        <p14:creationId xmlns:p14="http://schemas.microsoft.com/office/powerpoint/2010/main" val="360104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D185C6-EEFC-40E1-B058-6D59C9FB1759}"/>
              </a:ext>
            </a:extLst>
          </p:cNvPr>
          <p:cNvSpPr>
            <a:spLocks noGrp="1"/>
          </p:cNvSpPr>
          <p:nvPr>
            <p:ph type="title"/>
          </p:nvPr>
        </p:nvSpPr>
        <p:spPr>
          <a:xfrm>
            <a:off x="719997" y="259055"/>
            <a:ext cx="9914139" cy="1008000"/>
          </a:xfrm>
        </p:spPr>
        <p:txBody>
          <a:bodyPr/>
          <a:lstStyle/>
          <a:p>
            <a:r>
              <a:rPr lang="fi-FI"/>
              <a:t>PDSA – jatkuvan parantamisen malli – pienin askelin, kokeillen, yhdessä oppien</a:t>
            </a:r>
          </a:p>
        </p:txBody>
      </p:sp>
      <p:graphicFrame>
        <p:nvGraphicFramePr>
          <p:cNvPr id="5" name="Sisällön paikkamerkki 6">
            <a:extLst>
              <a:ext uri="{FF2B5EF4-FFF2-40B4-BE49-F238E27FC236}">
                <a16:creationId xmlns:a16="http://schemas.microsoft.com/office/drawing/2014/main" id="{C48967B2-C46D-45A2-A0C1-4779B774089B}"/>
              </a:ext>
            </a:extLst>
          </p:cNvPr>
          <p:cNvGraphicFramePr>
            <a:graphicFrameLocks/>
          </p:cNvGraphicFramePr>
          <p:nvPr>
            <p:extLst>
              <p:ext uri="{D42A27DB-BD31-4B8C-83A1-F6EECF244321}">
                <p14:modId xmlns:p14="http://schemas.microsoft.com/office/powerpoint/2010/main" val="3477227801"/>
              </p:ext>
            </p:extLst>
          </p:nvPr>
        </p:nvGraphicFramePr>
        <p:xfrm>
          <a:off x="-162757" y="1211185"/>
          <a:ext cx="959084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ruutu 5">
            <a:extLst>
              <a:ext uri="{FF2B5EF4-FFF2-40B4-BE49-F238E27FC236}">
                <a16:creationId xmlns:a16="http://schemas.microsoft.com/office/drawing/2014/main" id="{BB4478BA-3460-4100-B971-D38079F73452}"/>
              </a:ext>
            </a:extLst>
          </p:cNvPr>
          <p:cNvSpPr txBox="1"/>
          <p:nvPr/>
        </p:nvSpPr>
        <p:spPr>
          <a:xfrm>
            <a:off x="9634493" y="2396772"/>
            <a:ext cx="1574470" cy="1815882"/>
          </a:xfrm>
          <a:prstGeom prst="rect">
            <a:avLst/>
          </a:prstGeom>
          <a:noFill/>
          <a:ln>
            <a:solidFill>
              <a:srgbClr val="002060"/>
            </a:solidFill>
          </a:ln>
        </p:spPr>
        <p:txBody>
          <a:bodyPr wrap="none" rtlCol="0">
            <a:spAutoFit/>
          </a:bodyPr>
          <a:lstStyle/>
          <a:p>
            <a:r>
              <a:rPr lang="fi-FI" sz="2800"/>
              <a:t>P (plan) </a:t>
            </a:r>
          </a:p>
          <a:p>
            <a:r>
              <a:rPr lang="fi-FI" sz="2800"/>
              <a:t>D (do)</a:t>
            </a:r>
          </a:p>
          <a:p>
            <a:r>
              <a:rPr lang="fi-FI" sz="2800"/>
              <a:t>S (study) </a:t>
            </a:r>
          </a:p>
          <a:p>
            <a:r>
              <a:rPr lang="fi-FI" sz="2800"/>
              <a:t>A (act)</a:t>
            </a:r>
          </a:p>
        </p:txBody>
      </p:sp>
      <p:sp>
        <p:nvSpPr>
          <p:cNvPr id="3" name="Päivämäärän paikkamerkki 2">
            <a:extLst>
              <a:ext uri="{FF2B5EF4-FFF2-40B4-BE49-F238E27FC236}">
                <a16:creationId xmlns:a16="http://schemas.microsoft.com/office/drawing/2014/main" id="{B432D1BD-727B-4CB9-81D1-D127DF58D985}"/>
              </a:ext>
            </a:extLst>
          </p:cNvPr>
          <p:cNvSpPr>
            <a:spLocks noGrp="1"/>
          </p:cNvSpPr>
          <p:nvPr>
            <p:ph type="dt" sz="half" idx="10"/>
          </p:nvPr>
        </p:nvSpPr>
        <p:spPr/>
        <p:txBody>
          <a:bodyPr/>
          <a:lstStyle/>
          <a:p>
            <a:pPr>
              <a:defRPr/>
            </a:pPr>
            <a:fld id="{0A5D669F-A0E6-4611-AB41-C3327F46F1AD}" type="datetime1">
              <a:rPr lang="fi-FI" altLang="fi-FI" smtClean="0"/>
              <a:t>13.12.2022</a:t>
            </a:fld>
            <a:endParaRPr lang="sv-SE" altLang="fi-FI"/>
          </a:p>
        </p:txBody>
      </p:sp>
      <p:sp>
        <p:nvSpPr>
          <p:cNvPr id="27" name="Alatunnisteen paikkamerkki 26">
            <a:extLst>
              <a:ext uri="{FF2B5EF4-FFF2-40B4-BE49-F238E27FC236}">
                <a16:creationId xmlns:a16="http://schemas.microsoft.com/office/drawing/2014/main" id="{491A4ED7-D387-4A0B-84F5-27ED9593C844}"/>
              </a:ext>
            </a:extLst>
          </p:cNvPr>
          <p:cNvSpPr>
            <a:spLocks noGrp="1"/>
          </p:cNvSpPr>
          <p:nvPr>
            <p:ph type="ftr" sz="quarter" idx="11"/>
          </p:nvPr>
        </p:nvSpPr>
        <p:spPr/>
        <p:txBody>
          <a:bodyPr/>
          <a:lstStyle/>
          <a:p>
            <a:r>
              <a:rPr lang="fi-FI"/>
              <a:t>heli.mattila@thl.fi</a:t>
            </a:r>
          </a:p>
        </p:txBody>
      </p:sp>
      <p:sp>
        <p:nvSpPr>
          <p:cNvPr id="7" name="Suorakulmio: Pyöristetyt kulmat 6">
            <a:extLst>
              <a:ext uri="{FF2B5EF4-FFF2-40B4-BE49-F238E27FC236}">
                <a16:creationId xmlns:a16="http://schemas.microsoft.com/office/drawing/2014/main" id="{A15C5701-EEA3-4CF9-A8D3-691233142695}"/>
              </a:ext>
            </a:extLst>
          </p:cNvPr>
          <p:cNvSpPr/>
          <p:nvPr/>
        </p:nvSpPr>
        <p:spPr>
          <a:xfrm>
            <a:off x="8168880" y="4358936"/>
            <a:ext cx="3750300" cy="112574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a:t>Edetään pienin askelin, kokeillen, arvioiden, yhdessä oppien</a:t>
            </a:r>
          </a:p>
        </p:txBody>
      </p:sp>
      <p:sp>
        <p:nvSpPr>
          <p:cNvPr id="4" name="Dian numeron paikkamerkki 3">
            <a:extLst>
              <a:ext uri="{FF2B5EF4-FFF2-40B4-BE49-F238E27FC236}">
                <a16:creationId xmlns:a16="http://schemas.microsoft.com/office/drawing/2014/main" id="{951CA127-CA94-4CE9-9805-78E9014E9B47}"/>
              </a:ext>
            </a:extLst>
          </p:cNvPr>
          <p:cNvSpPr>
            <a:spLocks noGrp="1"/>
          </p:cNvSpPr>
          <p:nvPr>
            <p:ph type="sldNum" sz="quarter" idx="12"/>
          </p:nvPr>
        </p:nvSpPr>
        <p:spPr/>
        <p:txBody>
          <a:bodyPr/>
          <a:lstStyle/>
          <a:p>
            <a:pPr>
              <a:defRPr/>
            </a:pPr>
            <a:fld id="{533680E7-2F47-4D21-B615-BB562A351365}" type="slidenum">
              <a:rPr lang="sv-SE" altLang="fi-FI" smtClean="0"/>
              <a:pPr>
                <a:defRPr/>
              </a:pPr>
              <a:t>18</a:t>
            </a:fld>
            <a:endParaRPr lang="sv-SE" altLang="fi-FI"/>
          </a:p>
        </p:txBody>
      </p:sp>
    </p:spTree>
    <p:extLst>
      <p:ext uri="{BB962C8B-B14F-4D97-AF65-F5344CB8AC3E}">
        <p14:creationId xmlns:p14="http://schemas.microsoft.com/office/powerpoint/2010/main" val="106818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9E529-10E3-443A-845F-E92B76B7BAC0}"/>
              </a:ext>
            </a:extLst>
          </p:cNvPr>
          <p:cNvSpPr>
            <a:spLocks noGrp="1"/>
          </p:cNvSpPr>
          <p:nvPr>
            <p:ph type="title"/>
          </p:nvPr>
        </p:nvSpPr>
        <p:spPr/>
        <p:txBody>
          <a:bodyPr/>
          <a:lstStyle/>
          <a:p>
            <a:r>
              <a:rPr lang="fi-FI" dirty="0"/>
              <a:t>Plan – suunnittele (työpajat 1-2)</a:t>
            </a:r>
          </a:p>
        </p:txBody>
      </p:sp>
      <p:sp>
        <p:nvSpPr>
          <p:cNvPr id="5" name="Content Placeholder 2">
            <a:extLst>
              <a:ext uri="{FF2B5EF4-FFF2-40B4-BE49-F238E27FC236}">
                <a16:creationId xmlns:a16="http://schemas.microsoft.com/office/drawing/2014/main" id="{453C5114-00B3-43E4-9CF7-AE06E4FF2F47}"/>
              </a:ext>
            </a:extLst>
          </p:cNvPr>
          <p:cNvSpPr txBox="1">
            <a:spLocks/>
          </p:cNvSpPr>
          <p:nvPr/>
        </p:nvSpPr>
        <p:spPr>
          <a:xfrm>
            <a:off x="236738" y="1648728"/>
            <a:ext cx="10972800" cy="48574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rgbClr val="12858A"/>
                </a:solidFill>
                <a:latin typeface="Helvetica" pitchFamily="2" charset="0"/>
                <a:ea typeface="Helvetica" pitchFamily="2" charset="0"/>
                <a:cs typeface="Helvetica" pitchFamily="2" charset="0"/>
              </a:defRPr>
            </a:lvl1pPr>
            <a:lvl2pPr marL="742950" indent="-285750" algn="l" defTabSz="914400" rtl="0" eaLnBrk="1" latinLnBrk="0" hangingPunct="1">
              <a:spcBef>
                <a:spcPct val="20000"/>
              </a:spcBef>
              <a:buFont typeface="Arial" pitchFamily="34" charset="0"/>
              <a:buChar char="–"/>
              <a:defRPr sz="2000" kern="1200">
                <a:solidFill>
                  <a:srgbClr val="12858A"/>
                </a:solidFill>
                <a:latin typeface="Helvetica" pitchFamily="2" charset="0"/>
                <a:ea typeface="Helvetica" pitchFamily="2" charset="0"/>
                <a:cs typeface="Helvetica" pitchFamily="2" charset="0"/>
              </a:defRPr>
            </a:lvl2pPr>
            <a:lvl3pPr marL="1143000" indent="-228600" algn="l" defTabSz="914400" rtl="0" eaLnBrk="1" latinLnBrk="0" hangingPunct="1">
              <a:spcBef>
                <a:spcPct val="20000"/>
              </a:spcBef>
              <a:buFont typeface="Arial" pitchFamily="34" charset="0"/>
              <a:buChar char="•"/>
              <a:defRPr sz="1800" kern="1200">
                <a:solidFill>
                  <a:srgbClr val="12858A"/>
                </a:solidFill>
                <a:latin typeface="Helvetica" pitchFamily="2" charset="0"/>
                <a:ea typeface="Helvetica" pitchFamily="2" charset="0"/>
                <a:cs typeface="Helvetica" pitchFamily="2" charset="0"/>
              </a:defRPr>
            </a:lvl3pPr>
            <a:lvl4pPr marL="1600200" indent="-228600" algn="l" defTabSz="914400" rtl="0" eaLnBrk="1" latinLnBrk="0" hangingPunct="1">
              <a:spcBef>
                <a:spcPct val="20000"/>
              </a:spcBef>
              <a:buFont typeface="Arial" pitchFamily="34" charset="0"/>
              <a:buChar char="–"/>
              <a:defRPr sz="1600" kern="1200">
                <a:solidFill>
                  <a:srgbClr val="12858A"/>
                </a:solidFill>
                <a:latin typeface="Helvetica" pitchFamily="2" charset="0"/>
                <a:ea typeface="Helvetica" pitchFamily="2" charset="0"/>
                <a:cs typeface="Helvetica" pitchFamily="2" charset="0"/>
              </a:defRPr>
            </a:lvl4pPr>
            <a:lvl5pPr marL="2057400" indent="-228600" algn="l" defTabSz="914400" rtl="0" eaLnBrk="1" latinLnBrk="0" hangingPunct="1">
              <a:spcBef>
                <a:spcPct val="20000"/>
              </a:spcBef>
              <a:buFont typeface="Arial" pitchFamily="34" charset="0"/>
              <a:buChar char="»"/>
              <a:defRPr sz="1600" kern="1200" baseline="0">
                <a:solidFill>
                  <a:srgbClr val="12858A"/>
                </a:solidFill>
                <a:latin typeface="Helvetica" pitchFamily="2" charset="0"/>
                <a:ea typeface="Helvetica" pitchFamily="2" charset="0"/>
                <a:cs typeface="Helvetica"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i-FI" sz="2000" b="0" i="0" u="none" strike="noStrike" kern="1200" cap="none" spc="0" normalizeH="0" baseline="0" noProof="0" dirty="0">
              <a:ln>
                <a:noFill/>
              </a:ln>
              <a:solidFill>
                <a:schemeClr val="tx1"/>
              </a:solidFill>
              <a:effectLst/>
              <a:uLnTx/>
              <a:uFillTx/>
              <a:latin typeface="Helvetica" pitchFamily="2" charset="0"/>
              <a:cs typeface="Helvetica" pitchFamily="2"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i-FI" sz="2000" b="0" i="0" u="none" strike="noStrike" kern="1200" cap="none" spc="0" normalizeH="0" baseline="0" noProof="0" dirty="0">
                <a:ln>
                  <a:noFill/>
                </a:ln>
                <a:solidFill>
                  <a:schemeClr val="tx1"/>
                </a:solidFill>
                <a:effectLst/>
                <a:uLnTx/>
                <a:uFillTx/>
                <a:latin typeface="Helvetica" pitchFamily="2" charset="0"/>
                <a:cs typeface="Helvetica" pitchFamily="2" charset="0"/>
              </a:rPr>
              <a:t>Valtaosa kehittämistyöstä</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i-FI" sz="2000" b="0" i="0" u="none" strike="noStrike" kern="1200" cap="none" spc="0" normalizeH="0" baseline="0" noProof="0" dirty="0">
                <a:ln>
                  <a:noFill/>
                </a:ln>
                <a:solidFill>
                  <a:schemeClr val="tx1"/>
                </a:solidFill>
                <a:effectLst/>
                <a:uLnTx/>
                <a:uFillTx/>
                <a:latin typeface="Helvetica" pitchFamily="2" charset="0"/>
                <a:cs typeface="Helvetica" pitchFamily="2" charset="0"/>
              </a:rPr>
              <a:t>Tulee tehdä huolellisesti ja eri toimijoita huomioiden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i-FI" sz="2000" b="0" i="0" u="none" strike="noStrike" kern="1200" cap="none" spc="0" normalizeH="0" baseline="0" noProof="0" dirty="0">
                <a:ln>
                  <a:noFill/>
                </a:ln>
                <a:solidFill>
                  <a:schemeClr val="tx1"/>
                </a:solidFill>
                <a:effectLst/>
                <a:uLnTx/>
                <a:uFillTx/>
                <a:latin typeface="Helvetica" pitchFamily="2" charset="0"/>
                <a:cs typeface="Helvetica" pitchFamily="2" charset="0"/>
              </a:rPr>
              <a:t>Tuloksina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i-FI" sz="1800" i="0" u="none" strike="noStrike" kern="1200" cap="none" spc="0" normalizeH="0" baseline="0" noProof="0" dirty="0">
                <a:ln>
                  <a:noFill/>
                </a:ln>
                <a:solidFill>
                  <a:schemeClr val="tx1"/>
                </a:solidFill>
                <a:effectLst/>
                <a:uLnTx/>
                <a:uFillTx/>
                <a:latin typeface="Helvetica" pitchFamily="2" charset="0"/>
                <a:cs typeface="Helvetica" pitchFamily="2" charset="0"/>
              </a:rPr>
              <a:t>Nykytilan kartoitus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i-FI" sz="1800" i="0" u="none" strike="noStrike" kern="1200" cap="none" spc="0" normalizeH="0" baseline="0" noProof="0" dirty="0">
                <a:ln>
                  <a:noFill/>
                </a:ln>
                <a:solidFill>
                  <a:schemeClr val="tx1"/>
                </a:solidFill>
                <a:effectLst/>
                <a:uLnTx/>
                <a:uFillTx/>
                <a:latin typeface="Helvetica" pitchFamily="2" charset="0"/>
                <a:cs typeface="Helvetica" pitchFamily="2" charset="0"/>
              </a:rPr>
              <a:t>Toivotun tuloksen kuvaus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i-FI" sz="1800" i="0" u="none" strike="noStrike" kern="1200" cap="none" spc="0" normalizeH="0" baseline="0" noProof="0" dirty="0">
                <a:ln>
                  <a:noFill/>
                </a:ln>
                <a:solidFill>
                  <a:schemeClr val="tx1"/>
                </a:solidFill>
                <a:effectLst/>
                <a:uLnTx/>
                <a:uFillTx/>
                <a:latin typeface="Helvetica" pitchFamily="2" charset="0"/>
                <a:cs typeface="Helvetica" pitchFamily="2" charset="0"/>
              </a:rPr>
              <a:t>Ongelman syiden inventointi</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i-FI" sz="1800" i="0" u="none" strike="noStrike" kern="1200" cap="none" spc="0" normalizeH="0" baseline="0" noProof="0" dirty="0">
                <a:ln>
                  <a:noFill/>
                </a:ln>
                <a:solidFill>
                  <a:schemeClr val="tx1"/>
                </a:solidFill>
                <a:effectLst/>
                <a:uLnTx/>
                <a:uFillTx/>
                <a:latin typeface="Helvetica" pitchFamily="2" charset="0"/>
                <a:cs typeface="Helvetica" pitchFamily="2" charset="0"/>
              </a:rPr>
              <a:t>Suunnitelma kehittämisen toimenpiteistä</a:t>
            </a:r>
          </a:p>
        </p:txBody>
      </p:sp>
      <p:pic>
        <p:nvPicPr>
          <p:cNvPr id="6" name="Picture 3">
            <a:extLst>
              <a:ext uri="{FF2B5EF4-FFF2-40B4-BE49-F238E27FC236}">
                <a16:creationId xmlns:a16="http://schemas.microsoft.com/office/drawing/2014/main" id="{9F59BDBE-CECD-48DC-B46C-C061D82B5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538" y="1893822"/>
            <a:ext cx="3810000" cy="2352675"/>
          </a:xfrm>
          <a:prstGeom prst="rect">
            <a:avLst/>
          </a:prstGeom>
        </p:spPr>
      </p:pic>
      <p:sp>
        <p:nvSpPr>
          <p:cNvPr id="3" name="Päivämäärän paikkamerkki 2">
            <a:extLst>
              <a:ext uri="{FF2B5EF4-FFF2-40B4-BE49-F238E27FC236}">
                <a16:creationId xmlns:a16="http://schemas.microsoft.com/office/drawing/2014/main" id="{C7E34F01-4C22-4C05-8FEE-6E37A26DAE0A}"/>
              </a:ext>
            </a:extLst>
          </p:cNvPr>
          <p:cNvSpPr>
            <a:spLocks noGrp="1"/>
          </p:cNvSpPr>
          <p:nvPr>
            <p:ph type="dt" sz="half" idx="14"/>
          </p:nvPr>
        </p:nvSpPr>
        <p:spPr/>
        <p:txBody>
          <a:bodyPr/>
          <a:lstStyle/>
          <a:p>
            <a:fld id="{E3EC15F7-B9C0-40E3-B1A8-CE2DF9BDC203}" type="datetime1">
              <a:rPr lang="fi-FI" smtClean="0"/>
              <a:t>13.12.2022</a:t>
            </a:fld>
            <a:endParaRPr lang="x-none"/>
          </a:p>
        </p:txBody>
      </p:sp>
      <p:sp>
        <p:nvSpPr>
          <p:cNvPr id="7" name="Alatunnisteen paikkamerkki 6">
            <a:extLst>
              <a:ext uri="{FF2B5EF4-FFF2-40B4-BE49-F238E27FC236}">
                <a16:creationId xmlns:a16="http://schemas.microsoft.com/office/drawing/2014/main" id="{F3A29A41-725A-4820-ACCA-6FFD41C4C086}"/>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A87CFDD2-829C-46D2-B99E-697BD66CE4BE}"/>
              </a:ext>
            </a:extLst>
          </p:cNvPr>
          <p:cNvSpPr>
            <a:spLocks noGrp="1"/>
          </p:cNvSpPr>
          <p:nvPr>
            <p:ph type="sldNum" sz="quarter" idx="16"/>
          </p:nvPr>
        </p:nvSpPr>
        <p:spPr/>
        <p:txBody>
          <a:bodyPr/>
          <a:lstStyle/>
          <a:p>
            <a:fld id="{882CC271-BBF5-3F46-90AE-792A663E0CFB}" type="slidenum">
              <a:rPr lang="en-GB" smtClean="0"/>
              <a:pPr/>
              <a:t>19</a:t>
            </a:fld>
            <a:endParaRPr lang="en-GB"/>
          </a:p>
        </p:txBody>
      </p:sp>
    </p:spTree>
    <p:extLst>
      <p:ext uri="{BB962C8B-B14F-4D97-AF65-F5344CB8AC3E}">
        <p14:creationId xmlns:p14="http://schemas.microsoft.com/office/powerpoint/2010/main" val="304405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A05788-90B9-4E54-8789-D65AD0397693}"/>
              </a:ext>
            </a:extLst>
          </p:cNvPr>
          <p:cNvSpPr>
            <a:spLocks noGrp="1"/>
          </p:cNvSpPr>
          <p:nvPr>
            <p:ph type="title"/>
          </p:nvPr>
        </p:nvSpPr>
        <p:spPr/>
        <p:txBody>
          <a:bodyPr/>
          <a:lstStyle/>
          <a:p>
            <a:r>
              <a:rPr lang="fi-FI"/>
              <a:t>Ohjelma</a:t>
            </a:r>
          </a:p>
        </p:txBody>
      </p:sp>
      <p:sp>
        <p:nvSpPr>
          <p:cNvPr id="3" name="Sisällön paikkamerkki 2">
            <a:extLst>
              <a:ext uri="{FF2B5EF4-FFF2-40B4-BE49-F238E27FC236}">
                <a16:creationId xmlns:a16="http://schemas.microsoft.com/office/drawing/2014/main" id="{9F887349-A129-47F6-8FF0-5F2ABA9D3DFA}"/>
              </a:ext>
            </a:extLst>
          </p:cNvPr>
          <p:cNvSpPr>
            <a:spLocks noGrp="1"/>
          </p:cNvSpPr>
          <p:nvPr>
            <p:ph sz="quarter" idx="13"/>
          </p:nvPr>
        </p:nvSpPr>
        <p:spPr/>
        <p:txBody>
          <a:bodyPr vert="horz" lIns="0" tIns="72000" rIns="0" bIns="72000" rtlCol="0" anchor="t">
            <a:noAutofit/>
          </a:bodyPr>
          <a:lstStyle/>
          <a:p>
            <a:pPr marL="0" indent="0">
              <a:buNone/>
            </a:pPr>
            <a:r>
              <a:rPr lang="fi-FI" dirty="0"/>
              <a:t>14.30	Tervetuloa, ylilääkäri Heli Mattila</a:t>
            </a:r>
          </a:p>
          <a:p>
            <a:pPr marL="0" indent="0">
              <a:buNone/>
            </a:pPr>
            <a:r>
              <a:rPr lang="fi-FI" dirty="0"/>
              <a:t>14.35	Lyhyt katsaus Tulevaisuuden Sotekeskus -ohjelman kokonaisuuteen, ylilääkäri Heli Mattila</a:t>
            </a:r>
            <a:endParaRPr lang="fi-FI" dirty="0">
              <a:ea typeface="Source Sans Pro"/>
            </a:endParaRPr>
          </a:p>
          <a:p>
            <a:pPr marL="0" indent="0">
              <a:buNone/>
            </a:pPr>
            <a:r>
              <a:rPr lang="fi-FI"/>
              <a:t>14.45 </a:t>
            </a:r>
            <a:r>
              <a:rPr lang="fi-FI" dirty="0"/>
              <a:t>Hyvä vastaanotto ja läpimurtotyöskentely, Heli Mattila</a:t>
            </a:r>
            <a:endParaRPr lang="fi-FI" dirty="0">
              <a:ea typeface="Source Sans Pro"/>
            </a:endParaRPr>
          </a:p>
          <a:p>
            <a:pPr marL="0" indent="0">
              <a:buNone/>
            </a:pPr>
            <a:r>
              <a:rPr lang="fi-FI" dirty="0"/>
              <a:t>15.15 Käytännön asioita: työtilan esittely, aikataulut, tilat, varaukset, maksut ym. projektisuunnittelija Jenni </a:t>
            </a:r>
            <a:r>
              <a:rPr lang="fi-FI" dirty="0" err="1"/>
              <a:t>Krogell</a:t>
            </a:r>
            <a:endParaRPr lang="fi-FI" dirty="0" err="1">
              <a:ea typeface="Source Sans Pro"/>
            </a:endParaRPr>
          </a:p>
          <a:p>
            <a:endParaRPr lang="fi-FI" dirty="0"/>
          </a:p>
        </p:txBody>
      </p:sp>
      <p:sp>
        <p:nvSpPr>
          <p:cNvPr id="5" name="Päivämäärän paikkamerkki 4">
            <a:extLst>
              <a:ext uri="{FF2B5EF4-FFF2-40B4-BE49-F238E27FC236}">
                <a16:creationId xmlns:a16="http://schemas.microsoft.com/office/drawing/2014/main" id="{B188D45C-35B7-432C-A29B-D13FD5AC647C}"/>
              </a:ext>
            </a:extLst>
          </p:cNvPr>
          <p:cNvSpPr>
            <a:spLocks noGrp="1"/>
          </p:cNvSpPr>
          <p:nvPr>
            <p:ph type="dt" sz="half" idx="14"/>
          </p:nvPr>
        </p:nvSpPr>
        <p:spPr/>
        <p:txBody>
          <a:bodyPr/>
          <a:lstStyle/>
          <a:p>
            <a:fld id="{0A180445-E629-47CF-B287-4C2659226413}" type="datetime1">
              <a:rPr lang="fi-FI" smtClean="0"/>
              <a:t>13.12.2022</a:t>
            </a:fld>
            <a:endParaRPr lang="x-none"/>
          </a:p>
        </p:txBody>
      </p:sp>
      <p:sp>
        <p:nvSpPr>
          <p:cNvPr id="6" name="Alatunnisteen paikkamerkki 5">
            <a:extLst>
              <a:ext uri="{FF2B5EF4-FFF2-40B4-BE49-F238E27FC236}">
                <a16:creationId xmlns:a16="http://schemas.microsoft.com/office/drawing/2014/main" id="{E28DBD68-4B9C-44E6-852B-A07D155A1E43}"/>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383C7BDC-774B-4138-9BAC-00F6DA403A42}"/>
              </a:ext>
            </a:extLst>
          </p:cNvPr>
          <p:cNvSpPr>
            <a:spLocks noGrp="1"/>
          </p:cNvSpPr>
          <p:nvPr>
            <p:ph type="sldNum" sz="quarter" idx="16"/>
          </p:nvPr>
        </p:nvSpPr>
        <p:spPr/>
        <p:txBody>
          <a:bodyPr/>
          <a:lstStyle/>
          <a:p>
            <a:fld id="{882CC271-BBF5-3F46-90AE-792A663E0CFB}" type="slidenum">
              <a:rPr lang="en-GB" smtClean="0"/>
              <a:pPr/>
              <a:t>2</a:t>
            </a:fld>
            <a:endParaRPr lang="en-GB"/>
          </a:p>
        </p:txBody>
      </p:sp>
    </p:spTree>
    <p:extLst>
      <p:ext uri="{BB962C8B-B14F-4D97-AF65-F5344CB8AC3E}">
        <p14:creationId xmlns:p14="http://schemas.microsoft.com/office/powerpoint/2010/main" val="308484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4E2412-BA60-4921-B60E-93860A88EFD3}"/>
              </a:ext>
            </a:extLst>
          </p:cNvPr>
          <p:cNvSpPr>
            <a:spLocks noGrp="1"/>
          </p:cNvSpPr>
          <p:nvPr>
            <p:ph type="title"/>
          </p:nvPr>
        </p:nvSpPr>
        <p:spPr/>
        <p:txBody>
          <a:bodyPr/>
          <a:lstStyle/>
          <a:p>
            <a:r>
              <a:rPr lang="fi-FI" dirty="0" err="1"/>
              <a:t>Do</a:t>
            </a:r>
            <a:r>
              <a:rPr lang="fi-FI" dirty="0"/>
              <a:t> – testaa toiminnassa (työpaja 2-</a:t>
            </a:r>
            <a:r>
              <a:rPr lang="fi-FI"/>
              <a:t>&gt;)</a:t>
            </a:r>
            <a:endParaRPr lang="fi-FI" dirty="0"/>
          </a:p>
        </p:txBody>
      </p:sp>
      <p:sp>
        <p:nvSpPr>
          <p:cNvPr id="3" name="Sisällön paikkamerkki 2">
            <a:extLst>
              <a:ext uri="{FF2B5EF4-FFF2-40B4-BE49-F238E27FC236}">
                <a16:creationId xmlns:a16="http://schemas.microsoft.com/office/drawing/2014/main" id="{2CF20DF3-A586-4E58-B6E6-473905A297DC}"/>
              </a:ext>
            </a:extLst>
          </p:cNvPr>
          <p:cNvSpPr>
            <a:spLocks noGrp="1"/>
          </p:cNvSpPr>
          <p:nvPr>
            <p:ph sz="quarter" idx="13"/>
          </p:nvPr>
        </p:nvSpPr>
        <p:spPr/>
        <p:txBody>
          <a:bodyPr/>
          <a:lstStyle/>
          <a:p>
            <a:pPr marL="742950" lvl="1" indent="-285750">
              <a:lnSpc>
                <a:spcPct val="100000"/>
              </a:lnSpc>
              <a:spcBef>
                <a:spcPct val="20000"/>
              </a:spcBef>
              <a:buClrTx/>
              <a:buFont typeface="Arial" pitchFamily="34" charset="0"/>
              <a:buChar char="–"/>
            </a:pPr>
            <a:r>
              <a:rPr lang="fi-FI" sz="2000">
                <a:latin typeface="Helvetica" pitchFamily="2" charset="0"/>
                <a:cs typeface="Helvetica" pitchFamily="2" charset="0"/>
              </a:rPr>
              <a:t>Tuumasta toimeen!</a:t>
            </a:r>
          </a:p>
          <a:p>
            <a:pPr marL="742950" lvl="1" indent="-285750">
              <a:lnSpc>
                <a:spcPct val="100000"/>
              </a:lnSpc>
              <a:spcBef>
                <a:spcPct val="20000"/>
              </a:spcBef>
              <a:buClrTx/>
              <a:buFont typeface="Arial" pitchFamily="34" charset="0"/>
              <a:buChar char="–"/>
            </a:pPr>
            <a:r>
              <a:rPr lang="fi-FI" sz="2000">
                <a:latin typeface="Helvetica" pitchFamily="2" charset="0"/>
                <a:cs typeface="Helvetica" pitchFamily="2" charset="0"/>
              </a:rPr>
              <a:t>Testaa suunnitelman mukaiset kehittämistoimenpiteet käytännössä</a:t>
            </a:r>
          </a:p>
          <a:p>
            <a:pPr marL="742950" lvl="1" indent="-285750">
              <a:lnSpc>
                <a:spcPct val="100000"/>
              </a:lnSpc>
              <a:spcBef>
                <a:spcPct val="20000"/>
              </a:spcBef>
              <a:buClrTx/>
              <a:buFont typeface="Arial" pitchFamily="34" charset="0"/>
              <a:buChar char="–"/>
            </a:pPr>
            <a:r>
              <a:rPr lang="fi-FI" sz="2000">
                <a:latin typeface="Helvetica" pitchFamily="2" charset="0"/>
                <a:cs typeface="Helvetica" pitchFamily="2" charset="0"/>
              </a:rPr>
              <a:t>Kerää jatkuvasti tietoa toimenpiteiden käyttöönotosta</a:t>
            </a:r>
          </a:p>
          <a:p>
            <a:pPr marL="742950" lvl="1" indent="-285750">
              <a:lnSpc>
                <a:spcPct val="100000"/>
              </a:lnSpc>
              <a:spcBef>
                <a:spcPct val="20000"/>
              </a:spcBef>
              <a:buClrTx/>
              <a:buFont typeface="Arial" pitchFamily="34" charset="0"/>
              <a:buChar char="–"/>
            </a:pPr>
            <a:r>
              <a:rPr lang="fi-FI" sz="2000">
                <a:latin typeface="Helvetica" pitchFamily="2" charset="0"/>
                <a:cs typeface="Helvetica" pitchFamily="2" charset="0"/>
              </a:rPr>
              <a:t>Aluksi pienessä mittakaavassa </a:t>
            </a:r>
          </a:p>
          <a:p>
            <a:pPr marL="0" indent="0">
              <a:buNone/>
            </a:pPr>
            <a:endParaRPr lang="fi-FI"/>
          </a:p>
        </p:txBody>
      </p:sp>
      <p:pic>
        <p:nvPicPr>
          <p:cNvPr id="5" name="Picture 4">
            <a:extLst>
              <a:ext uri="{FF2B5EF4-FFF2-40B4-BE49-F238E27FC236}">
                <a16:creationId xmlns:a16="http://schemas.microsoft.com/office/drawing/2014/main" id="{3EA26A78-41E8-4822-88D8-2773D1D8C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935" y="2966824"/>
            <a:ext cx="3441700" cy="2857500"/>
          </a:xfrm>
          <a:prstGeom prst="rect">
            <a:avLst/>
          </a:prstGeom>
        </p:spPr>
      </p:pic>
      <p:sp>
        <p:nvSpPr>
          <p:cNvPr id="6" name="Päivämäärän paikkamerkki 5">
            <a:extLst>
              <a:ext uri="{FF2B5EF4-FFF2-40B4-BE49-F238E27FC236}">
                <a16:creationId xmlns:a16="http://schemas.microsoft.com/office/drawing/2014/main" id="{5C5893A2-0163-4D95-9364-D0D5D2BBECFA}"/>
              </a:ext>
            </a:extLst>
          </p:cNvPr>
          <p:cNvSpPr>
            <a:spLocks noGrp="1"/>
          </p:cNvSpPr>
          <p:nvPr>
            <p:ph type="dt" sz="half" idx="14"/>
          </p:nvPr>
        </p:nvSpPr>
        <p:spPr/>
        <p:txBody>
          <a:bodyPr/>
          <a:lstStyle/>
          <a:p>
            <a:fld id="{B016D6AB-C15C-4125-9582-8503C44D3023}" type="datetime1">
              <a:rPr lang="fi-FI" smtClean="0"/>
              <a:t>13.12.2022</a:t>
            </a:fld>
            <a:endParaRPr lang="x-none"/>
          </a:p>
        </p:txBody>
      </p:sp>
      <p:sp>
        <p:nvSpPr>
          <p:cNvPr id="7" name="Alatunnisteen paikkamerkki 6">
            <a:extLst>
              <a:ext uri="{FF2B5EF4-FFF2-40B4-BE49-F238E27FC236}">
                <a16:creationId xmlns:a16="http://schemas.microsoft.com/office/drawing/2014/main" id="{43C9825A-2922-4484-9C05-0FDDC438E01F}"/>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F127270D-956B-46BB-9195-BDF28CFEF210}"/>
              </a:ext>
            </a:extLst>
          </p:cNvPr>
          <p:cNvSpPr>
            <a:spLocks noGrp="1"/>
          </p:cNvSpPr>
          <p:nvPr>
            <p:ph type="sldNum" sz="quarter" idx="16"/>
          </p:nvPr>
        </p:nvSpPr>
        <p:spPr/>
        <p:txBody>
          <a:bodyPr/>
          <a:lstStyle/>
          <a:p>
            <a:fld id="{882CC271-BBF5-3F46-90AE-792A663E0CFB}" type="slidenum">
              <a:rPr lang="en-GB" smtClean="0"/>
              <a:pPr/>
              <a:t>20</a:t>
            </a:fld>
            <a:endParaRPr lang="en-GB"/>
          </a:p>
        </p:txBody>
      </p:sp>
    </p:spTree>
    <p:extLst>
      <p:ext uri="{BB962C8B-B14F-4D97-AF65-F5344CB8AC3E}">
        <p14:creationId xmlns:p14="http://schemas.microsoft.com/office/powerpoint/2010/main" val="286946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E14F2C-803C-4522-AE2D-47F22F1BD83F}"/>
              </a:ext>
            </a:extLst>
          </p:cNvPr>
          <p:cNvSpPr>
            <a:spLocks noGrp="1"/>
          </p:cNvSpPr>
          <p:nvPr>
            <p:ph type="title"/>
          </p:nvPr>
        </p:nvSpPr>
        <p:spPr/>
        <p:txBody>
          <a:bodyPr/>
          <a:lstStyle/>
          <a:p>
            <a:r>
              <a:rPr lang="fi-FI" dirty="0" err="1"/>
              <a:t>Study</a:t>
            </a:r>
            <a:r>
              <a:rPr lang="fi-FI" dirty="0"/>
              <a:t> – analysoi tulokset (työpaja 2-&gt;)</a:t>
            </a:r>
          </a:p>
        </p:txBody>
      </p:sp>
      <p:sp>
        <p:nvSpPr>
          <p:cNvPr id="3" name="Sisällön paikkamerkki 2">
            <a:extLst>
              <a:ext uri="{FF2B5EF4-FFF2-40B4-BE49-F238E27FC236}">
                <a16:creationId xmlns:a16="http://schemas.microsoft.com/office/drawing/2014/main" id="{2C08ACA5-F30F-49D3-ABA9-1DB6F60C1220}"/>
              </a:ext>
            </a:extLst>
          </p:cNvPr>
          <p:cNvSpPr>
            <a:spLocks noGrp="1"/>
          </p:cNvSpPr>
          <p:nvPr>
            <p:ph sz="quarter" idx="13"/>
          </p:nvPr>
        </p:nvSpPr>
        <p:spPr/>
        <p:txBody>
          <a:bodyPr/>
          <a:lstStyle/>
          <a:p>
            <a:pPr marL="742950" lvl="1" indent="-285750">
              <a:lnSpc>
                <a:spcPct val="100000"/>
              </a:lnSpc>
              <a:spcBef>
                <a:spcPct val="20000"/>
              </a:spcBef>
              <a:buClrTx/>
              <a:buFont typeface="Arial" pitchFamily="34" charset="0"/>
              <a:buChar char="–"/>
            </a:pPr>
            <a:r>
              <a:rPr lang="fi-FI" sz="2000">
                <a:latin typeface="Helvetica" pitchFamily="2" charset="0"/>
                <a:cs typeface="Helvetica" pitchFamily="2" charset="0"/>
              </a:rPr>
              <a:t>Pilotin tulosten analyysi</a:t>
            </a:r>
          </a:p>
          <a:p>
            <a:pPr marL="742950" lvl="1" indent="-285750">
              <a:lnSpc>
                <a:spcPct val="100000"/>
              </a:lnSpc>
              <a:spcBef>
                <a:spcPct val="20000"/>
              </a:spcBef>
              <a:buClrTx/>
              <a:buFont typeface="Arial" pitchFamily="34" charset="0"/>
              <a:buChar char="–"/>
            </a:pPr>
            <a:r>
              <a:rPr lang="fi-FI" sz="2000">
                <a:latin typeface="Helvetica" pitchFamily="2" charset="0"/>
                <a:cs typeface="Helvetica" pitchFamily="2" charset="0"/>
              </a:rPr>
              <a:t>Oliko vastatoimi tehokas?</a:t>
            </a:r>
          </a:p>
          <a:p>
            <a:pPr marL="742950" lvl="1" indent="-285750">
              <a:lnSpc>
                <a:spcPct val="100000"/>
              </a:lnSpc>
              <a:spcBef>
                <a:spcPct val="20000"/>
              </a:spcBef>
              <a:buClrTx/>
              <a:buFont typeface="Arial" pitchFamily="34" charset="0"/>
              <a:buChar char="–"/>
            </a:pPr>
            <a:r>
              <a:rPr lang="fi-FI" sz="2000">
                <a:latin typeface="Helvetica" pitchFamily="2" charset="0"/>
                <a:cs typeface="Helvetica" pitchFamily="2" charset="0"/>
              </a:rPr>
              <a:t>Löytyikö ongelmaan apua?</a:t>
            </a:r>
          </a:p>
          <a:p>
            <a:pPr marL="742950" lvl="1" indent="-285750">
              <a:lnSpc>
                <a:spcPct val="100000"/>
              </a:lnSpc>
              <a:spcBef>
                <a:spcPct val="20000"/>
              </a:spcBef>
              <a:buClrTx/>
              <a:buFont typeface="Arial" pitchFamily="34" charset="0"/>
              <a:buChar char="–"/>
            </a:pPr>
            <a:r>
              <a:rPr lang="fi-FI" sz="2000">
                <a:latin typeface="Helvetica" pitchFamily="2" charset="0"/>
                <a:cs typeface="Helvetica" pitchFamily="2" charset="0"/>
              </a:rPr>
              <a:t>Mikä on järkevä aikaväli?</a:t>
            </a:r>
          </a:p>
          <a:p>
            <a:pPr marL="1143000" lvl="2" indent="-228600">
              <a:lnSpc>
                <a:spcPct val="100000"/>
              </a:lnSpc>
              <a:spcBef>
                <a:spcPct val="20000"/>
              </a:spcBef>
              <a:buClrTx/>
            </a:pPr>
            <a:r>
              <a:rPr lang="fi-FI" sz="1800">
                <a:latin typeface="Helvetica" pitchFamily="2" charset="0"/>
                <a:cs typeface="Helvetica" pitchFamily="2" charset="0"/>
              </a:rPr>
              <a:t>30 päivää</a:t>
            </a:r>
          </a:p>
          <a:p>
            <a:pPr marL="1143000" lvl="2" indent="-228600">
              <a:lnSpc>
                <a:spcPct val="100000"/>
              </a:lnSpc>
              <a:spcBef>
                <a:spcPct val="20000"/>
              </a:spcBef>
              <a:buClrTx/>
            </a:pPr>
            <a:r>
              <a:rPr lang="fi-FI" sz="1800">
                <a:latin typeface="Helvetica" pitchFamily="2" charset="0"/>
                <a:cs typeface="Helvetica" pitchFamily="2" charset="0"/>
              </a:rPr>
              <a:t>60 päivää</a:t>
            </a:r>
          </a:p>
          <a:p>
            <a:pPr marL="1143000" lvl="2" indent="-228600">
              <a:lnSpc>
                <a:spcPct val="100000"/>
              </a:lnSpc>
              <a:spcBef>
                <a:spcPct val="20000"/>
              </a:spcBef>
              <a:buClrTx/>
            </a:pPr>
            <a:r>
              <a:rPr lang="fi-FI" sz="1800">
                <a:latin typeface="Helvetica" pitchFamily="2" charset="0"/>
                <a:cs typeface="Helvetica" pitchFamily="2" charset="0"/>
              </a:rPr>
              <a:t>90 päivää</a:t>
            </a:r>
            <a:endParaRPr lang="fi-FI"/>
          </a:p>
        </p:txBody>
      </p:sp>
      <p:pic>
        <p:nvPicPr>
          <p:cNvPr id="5" name="Picture 9">
            <a:extLst>
              <a:ext uri="{FF2B5EF4-FFF2-40B4-BE49-F238E27FC236}">
                <a16:creationId xmlns:a16="http://schemas.microsoft.com/office/drawing/2014/main" id="{59746E6B-098D-4D0C-A5CF-684EBBB11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848" y="2387250"/>
            <a:ext cx="3721100" cy="2857500"/>
          </a:xfrm>
          <a:prstGeom prst="rect">
            <a:avLst/>
          </a:prstGeom>
        </p:spPr>
      </p:pic>
      <p:sp>
        <p:nvSpPr>
          <p:cNvPr id="6" name="Päivämäärän paikkamerkki 5">
            <a:extLst>
              <a:ext uri="{FF2B5EF4-FFF2-40B4-BE49-F238E27FC236}">
                <a16:creationId xmlns:a16="http://schemas.microsoft.com/office/drawing/2014/main" id="{69D178C9-851F-42E2-95BB-14CF4FC10251}"/>
              </a:ext>
            </a:extLst>
          </p:cNvPr>
          <p:cNvSpPr>
            <a:spLocks noGrp="1"/>
          </p:cNvSpPr>
          <p:nvPr>
            <p:ph type="dt" sz="half" idx="14"/>
          </p:nvPr>
        </p:nvSpPr>
        <p:spPr/>
        <p:txBody>
          <a:bodyPr/>
          <a:lstStyle/>
          <a:p>
            <a:fld id="{8B501EF7-3B61-4407-AAA4-BFC1B5A21412}" type="datetime1">
              <a:rPr lang="fi-FI" smtClean="0"/>
              <a:t>13.12.2022</a:t>
            </a:fld>
            <a:endParaRPr lang="x-none"/>
          </a:p>
        </p:txBody>
      </p:sp>
      <p:sp>
        <p:nvSpPr>
          <p:cNvPr id="7" name="Alatunnisteen paikkamerkki 6">
            <a:extLst>
              <a:ext uri="{FF2B5EF4-FFF2-40B4-BE49-F238E27FC236}">
                <a16:creationId xmlns:a16="http://schemas.microsoft.com/office/drawing/2014/main" id="{853B972F-19BF-48DD-9ACA-C86B7020D775}"/>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E9E56379-F0C3-4567-B546-FC7B241E9097}"/>
              </a:ext>
            </a:extLst>
          </p:cNvPr>
          <p:cNvSpPr>
            <a:spLocks noGrp="1"/>
          </p:cNvSpPr>
          <p:nvPr>
            <p:ph type="sldNum" sz="quarter" idx="16"/>
          </p:nvPr>
        </p:nvSpPr>
        <p:spPr/>
        <p:txBody>
          <a:bodyPr/>
          <a:lstStyle/>
          <a:p>
            <a:fld id="{882CC271-BBF5-3F46-90AE-792A663E0CFB}" type="slidenum">
              <a:rPr lang="en-GB" smtClean="0"/>
              <a:pPr/>
              <a:t>21</a:t>
            </a:fld>
            <a:endParaRPr lang="en-GB"/>
          </a:p>
        </p:txBody>
      </p:sp>
    </p:spTree>
    <p:extLst>
      <p:ext uri="{BB962C8B-B14F-4D97-AF65-F5344CB8AC3E}">
        <p14:creationId xmlns:p14="http://schemas.microsoft.com/office/powerpoint/2010/main" val="26464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25D857-759E-4C7A-8F8A-ED275C475B51}"/>
              </a:ext>
            </a:extLst>
          </p:cNvPr>
          <p:cNvSpPr>
            <a:spLocks noGrp="1"/>
          </p:cNvSpPr>
          <p:nvPr>
            <p:ph type="title"/>
          </p:nvPr>
        </p:nvSpPr>
        <p:spPr>
          <a:xfrm>
            <a:off x="720724" y="120303"/>
            <a:ext cx="9849041" cy="1008000"/>
          </a:xfrm>
        </p:spPr>
        <p:txBody>
          <a:bodyPr/>
          <a:lstStyle/>
          <a:p>
            <a:pPr lvl="0">
              <a:lnSpc>
                <a:spcPct val="100000"/>
              </a:lnSpc>
              <a:spcBef>
                <a:spcPct val="20000"/>
              </a:spcBef>
            </a:pPr>
            <a:r>
              <a:rPr lang="fi-FI" dirty="0">
                <a:solidFill>
                  <a:srgbClr val="303030"/>
                </a:solidFill>
              </a:rPr>
              <a:t>Act – vakauta tai aloita uusi sykli (työpaja 2-&gt;)</a:t>
            </a:r>
            <a:endParaRPr lang="fi-FI" dirty="0"/>
          </a:p>
        </p:txBody>
      </p:sp>
      <p:sp>
        <p:nvSpPr>
          <p:cNvPr id="3" name="Sisällön paikkamerkki 2">
            <a:extLst>
              <a:ext uri="{FF2B5EF4-FFF2-40B4-BE49-F238E27FC236}">
                <a16:creationId xmlns:a16="http://schemas.microsoft.com/office/drawing/2014/main" id="{ABF1CE2E-DA02-4FB6-9B3B-52118830468F}"/>
              </a:ext>
            </a:extLst>
          </p:cNvPr>
          <p:cNvSpPr>
            <a:spLocks noGrp="1"/>
          </p:cNvSpPr>
          <p:nvPr>
            <p:ph sz="quarter" idx="13"/>
          </p:nvPr>
        </p:nvSpPr>
        <p:spPr/>
        <p:txBody>
          <a:bodyPr/>
          <a:lstStyle/>
          <a:p>
            <a:pPr marL="742950" lvl="1" indent="-285750">
              <a:lnSpc>
                <a:spcPct val="100000"/>
              </a:lnSpc>
              <a:spcBef>
                <a:spcPct val="20000"/>
              </a:spcBef>
              <a:buClrTx/>
              <a:buFont typeface="Arial" pitchFamily="34" charset="0"/>
              <a:buChar char="–"/>
            </a:pPr>
            <a:r>
              <a:rPr lang="fi-FI" sz="2000" dirty="0">
                <a:latin typeface="Helvetica" pitchFamily="2" charset="0"/>
                <a:cs typeface="Helvetica" pitchFamily="2" charset="0"/>
              </a:rPr>
              <a:t>Jos vastatoimi on tehokas</a:t>
            </a:r>
          </a:p>
          <a:p>
            <a:pPr marL="1143000" lvl="2" indent="-228600">
              <a:lnSpc>
                <a:spcPct val="100000"/>
              </a:lnSpc>
              <a:spcBef>
                <a:spcPct val="20000"/>
              </a:spcBef>
              <a:buClrTx/>
            </a:pPr>
            <a:r>
              <a:rPr lang="fi-FI" sz="1800" dirty="0">
                <a:latin typeface="Helvetica" pitchFamily="2" charset="0"/>
                <a:cs typeface="Helvetica" pitchFamily="2" charset="0"/>
              </a:rPr>
              <a:t>Toimeenpano laajemmassa mittakaavassa</a:t>
            </a:r>
          </a:p>
          <a:p>
            <a:pPr marL="742950" lvl="1" indent="-285750">
              <a:lnSpc>
                <a:spcPct val="100000"/>
              </a:lnSpc>
              <a:spcBef>
                <a:spcPct val="20000"/>
              </a:spcBef>
              <a:buClrTx/>
              <a:buFont typeface="Arial" pitchFamily="34" charset="0"/>
              <a:buChar char="–"/>
            </a:pPr>
            <a:endParaRPr lang="fi-FI" sz="2000" dirty="0">
              <a:latin typeface="Helvetica" pitchFamily="2" charset="0"/>
              <a:cs typeface="Helvetica" pitchFamily="2" charset="0"/>
            </a:endParaRPr>
          </a:p>
          <a:p>
            <a:pPr marL="742950" lvl="1" indent="-285750">
              <a:lnSpc>
                <a:spcPct val="100000"/>
              </a:lnSpc>
              <a:spcBef>
                <a:spcPct val="20000"/>
              </a:spcBef>
              <a:buClrTx/>
              <a:buFont typeface="Arial" pitchFamily="34" charset="0"/>
              <a:buChar char="–"/>
            </a:pPr>
            <a:endParaRPr lang="fi-FI" sz="2000" dirty="0">
              <a:latin typeface="Helvetica" pitchFamily="2" charset="0"/>
              <a:cs typeface="Helvetica" pitchFamily="2" charset="0"/>
            </a:endParaRPr>
          </a:p>
          <a:p>
            <a:pPr marL="742950" lvl="1" indent="-285750">
              <a:lnSpc>
                <a:spcPct val="100000"/>
              </a:lnSpc>
              <a:spcBef>
                <a:spcPct val="20000"/>
              </a:spcBef>
              <a:buClrTx/>
              <a:buFont typeface="Arial" pitchFamily="34" charset="0"/>
              <a:buChar char="–"/>
            </a:pPr>
            <a:endParaRPr lang="fi-FI" sz="2000" dirty="0">
              <a:latin typeface="Helvetica" pitchFamily="2" charset="0"/>
              <a:cs typeface="Helvetica" pitchFamily="2" charset="0"/>
            </a:endParaRPr>
          </a:p>
          <a:p>
            <a:pPr marL="742950" lvl="1" indent="-285750">
              <a:lnSpc>
                <a:spcPct val="100000"/>
              </a:lnSpc>
              <a:spcBef>
                <a:spcPct val="20000"/>
              </a:spcBef>
              <a:buClrTx/>
              <a:buFont typeface="Arial" pitchFamily="34" charset="0"/>
              <a:buChar char="–"/>
            </a:pPr>
            <a:r>
              <a:rPr lang="fi-FI" sz="2000" dirty="0">
                <a:latin typeface="Helvetica" pitchFamily="2" charset="0"/>
                <a:cs typeface="Helvetica" pitchFamily="2" charset="0"/>
              </a:rPr>
              <a:t>Jos vastatoimi ei ollut tehokas tai tuottanut odotettuja tuloksia</a:t>
            </a:r>
          </a:p>
          <a:p>
            <a:pPr marL="1143000" lvl="2" indent="-228600">
              <a:lnSpc>
                <a:spcPct val="100000"/>
              </a:lnSpc>
              <a:spcBef>
                <a:spcPct val="20000"/>
              </a:spcBef>
              <a:buClrTx/>
            </a:pPr>
            <a:r>
              <a:rPr lang="fi-FI" sz="1800" dirty="0">
                <a:latin typeface="Helvetica" pitchFamily="2" charset="0"/>
                <a:cs typeface="Helvetica" pitchFamily="2" charset="0"/>
              </a:rPr>
              <a:t>Aloita uusi sykli</a:t>
            </a:r>
          </a:p>
          <a:p>
            <a:pPr marL="1143000" lvl="2" indent="-228600">
              <a:lnSpc>
                <a:spcPct val="100000"/>
              </a:lnSpc>
              <a:spcBef>
                <a:spcPct val="20000"/>
              </a:spcBef>
              <a:buClrTx/>
            </a:pPr>
            <a:r>
              <a:rPr lang="fi-FI" sz="1800" dirty="0">
                <a:latin typeface="Helvetica" pitchFamily="2" charset="0"/>
                <a:cs typeface="Helvetica" pitchFamily="2" charset="0"/>
              </a:rPr>
              <a:t>Löytyikö kaikki ongelman syyt?</a:t>
            </a:r>
          </a:p>
          <a:p>
            <a:pPr marL="1143000" lvl="2" indent="-228600">
              <a:lnSpc>
                <a:spcPct val="100000"/>
              </a:lnSpc>
              <a:spcBef>
                <a:spcPct val="20000"/>
              </a:spcBef>
              <a:buClrTx/>
            </a:pPr>
            <a:r>
              <a:rPr lang="fi-FI" sz="1800" dirty="0">
                <a:latin typeface="Helvetica" pitchFamily="2" charset="0"/>
                <a:cs typeface="Helvetica" pitchFamily="2" charset="0"/>
              </a:rPr>
              <a:t>Tehtiinkö testaus kunnolla?</a:t>
            </a:r>
          </a:p>
          <a:p>
            <a:pPr marL="1143000" lvl="2" indent="-228600">
              <a:lnSpc>
                <a:spcPct val="100000"/>
              </a:lnSpc>
              <a:spcBef>
                <a:spcPct val="20000"/>
              </a:spcBef>
              <a:buClrTx/>
            </a:pPr>
            <a:r>
              <a:rPr lang="fi-FI" sz="1800" dirty="0">
                <a:latin typeface="Helvetica" pitchFamily="2" charset="0"/>
                <a:cs typeface="Helvetica" pitchFamily="2" charset="0"/>
              </a:rPr>
              <a:t>Oliko henkilöstö perehtynyt?</a:t>
            </a:r>
          </a:p>
          <a:p>
            <a:pPr marL="914400" lvl="2" indent="0">
              <a:lnSpc>
                <a:spcPct val="100000"/>
              </a:lnSpc>
              <a:spcBef>
                <a:spcPct val="20000"/>
              </a:spcBef>
              <a:buClrTx/>
              <a:buNone/>
            </a:pPr>
            <a:r>
              <a:rPr lang="fi-FI" sz="1800" dirty="0">
                <a:latin typeface="Helvetica" pitchFamily="2" charset="0"/>
                <a:cs typeface="Helvetica" pitchFamily="2" charset="0"/>
              </a:rPr>
              <a:t>	Motivoitunut?</a:t>
            </a:r>
          </a:p>
          <a:p>
            <a:endParaRPr lang="fi-FI" dirty="0"/>
          </a:p>
        </p:txBody>
      </p:sp>
      <p:pic>
        <p:nvPicPr>
          <p:cNvPr id="5" name="Picture 5">
            <a:extLst>
              <a:ext uri="{FF2B5EF4-FFF2-40B4-BE49-F238E27FC236}">
                <a16:creationId xmlns:a16="http://schemas.microsoft.com/office/drawing/2014/main" id="{8C567853-3510-44E6-9878-5FABE9C5E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316" y="936028"/>
            <a:ext cx="2894112" cy="2170584"/>
          </a:xfrm>
          <a:prstGeom prst="rect">
            <a:avLst/>
          </a:prstGeom>
        </p:spPr>
      </p:pic>
      <p:pic>
        <p:nvPicPr>
          <p:cNvPr id="6" name="Picture 4">
            <a:extLst>
              <a:ext uri="{FF2B5EF4-FFF2-40B4-BE49-F238E27FC236}">
                <a16:creationId xmlns:a16="http://schemas.microsoft.com/office/drawing/2014/main" id="{19AFE83B-A74F-4125-B290-821AA11AF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49" y="4166323"/>
            <a:ext cx="3096505" cy="1912091"/>
          </a:xfrm>
          <a:prstGeom prst="rect">
            <a:avLst/>
          </a:prstGeom>
        </p:spPr>
      </p:pic>
      <p:sp>
        <p:nvSpPr>
          <p:cNvPr id="7" name="Päivämäärän paikkamerkki 6">
            <a:extLst>
              <a:ext uri="{FF2B5EF4-FFF2-40B4-BE49-F238E27FC236}">
                <a16:creationId xmlns:a16="http://schemas.microsoft.com/office/drawing/2014/main" id="{5B46F6C7-8E5C-4A46-B6CD-5B961CC0AC24}"/>
              </a:ext>
            </a:extLst>
          </p:cNvPr>
          <p:cNvSpPr>
            <a:spLocks noGrp="1"/>
          </p:cNvSpPr>
          <p:nvPr>
            <p:ph type="dt" sz="half" idx="14"/>
          </p:nvPr>
        </p:nvSpPr>
        <p:spPr/>
        <p:txBody>
          <a:bodyPr/>
          <a:lstStyle/>
          <a:p>
            <a:fld id="{B7C988D2-68CC-48B1-8BD8-D2E5DB595B28}" type="datetime1">
              <a:rPr lang="fi-FI" smtClean="0"/>
              <a:t>13.12.2022</a:t>
            </a:fld>
            <a:endParaRPr lang="x-none"/>
          </a:p>
        </p:txBody>
      </p:sp>
      <p:sp>
        <p:nvSpPr>
          <p:cNvPr id="8" name="Alatunnisteen paikkamerkki 7">
            <a:extLst>
              <a:ext uri="{FF2B5EF4-FFF2-40B4-BE49-F238E27FC236}">
                <a16:creationId xmlns:a16="http://schemas.microsoft.com/office/drawing/2014/main" id="{7683C4DE-89C6-44CA-B9F2-073F13C3D82D}"/>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FB1FAFAE-D6AE-4E97-AD34-78B1D11D3578}"/>
              </a:ext>
            </a:extLst>
          </p:cNvPr>
          <p:cNvSpPr>
            <a:spLocks noGrp="1"/>
          </p:cNvSpPr>
          <p:nvPr>
            <p:ph type="sldNum" sz="quarter" idx="16"/>
          </p:nvPr>
        </p:nvSpPr>
        <p:spPr/>
        <p:txBody>
          <a:bodyPr/>
          <a:lstStyle/>
          <a:p>
            <a:fld id="{882CC271-BBF5-3F46-90AE-792A663E0CFB}" type="slidenum">
              <a:rPr lang="en-GB" smtClean="0"/>
              <a:pPr/>
              <a:t>22</a:t>
            </a:fld>
            <a:endParaRPr lang="en-GB"/>
          </a:p>
        </p:txBody>
      </p:sp>
    </p:spTree>
    <p:extLst>
      <p:ext uri="{BB962C8B-B14F-4D97-AF65-F5344CB8AC3E}">
        <p14:creationId xmlns:p14="http://schemas.microsoft.com/office/powerpoint/2010/main" val="277582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6B257F-D334-4465-B15B-3D5A443E7336}"/>
              </a:ext>
            </a:extLst>
          </p:cNvPr>
          <p:cNvSpPr>
            <a:spLocks noGrp="1"/>
          </p:cNvSpPr>
          <p:nvPr>
            <p:ph type="title"/>
          </p:nvPr>
        </p:nvSpPr>
        <p:spPr/>
        <p:txBody>
          <a:bodyPr/>
          <a:lstStyle/>
          <a:p>
            <a:r>
              <a:rPr lang="fi-FI"/>
              <a:t>Hyvä vastaanotto</a:t>
            </a:r>
          </a:p>
        </p:txBody>
      </p:sp>
      <p:sp>
        <p:nvSpPr>
          <p:cNvPr id="3" name="Sisällön paikkamerkki 2">
            <a:extLst>
              <a:ext uri="{FF2B5EF4-FFF2-40B4-BE49-F238E27FC236}">
                <a16:creationId xmlns:a16="http://schemas.microsoft.com/office/drawing/2014/main" id="{E8D8932B-6F7A-4210-AD91-9429273E18C0}"/>
              </a:ext>
            </a:extLst>
          </p:cNvPr>
          <p:cNvSpPr>
            <a:spLocks noGrp="1"/>
          </p:cNvSpPr>
          <p:nvPr>
            <p:ph sz="quarter" idx="13"/>
          </p:nvPr>
        </p:nvSpPr>
        <p:spPr>
          <a:xfrm>
            <a:off x="671276" y="1153395"/>
            <a:ext cx="10800000" cy="4788000"/>
          </a:xfrm>
        </p:spPr>
        <p:txBody>
          <a:bodyPr/>
          <a:lstStyle/>
          <a:p>
            <a:r>
              <a:rPr lang="fi-FI"/>
              <a:t>Advanced (open) access </a:t>
            </a:r>
            <a:r>
              <a:rPr lang="fi-FI" sz="2000" i="1"/>
              <a:t>(</a:t>
            </a:r>
            <a:r>
              <a:rPr lang="fi-FI" sz="2000" b="1" i="1"/>
              <a:t>Murray</a:t>
            </a:r>
            <a:r>
              <a:rPr lang="fi-FI" sz="2000" i="1"/>
              <a:t>, Berwick JAMA 2003)</a:t>
            </a:r>
          </a:p>
          <a:p>
            <a:r>
              <a:rPr lang="fi-FI"/>
              <a:t>Bra mottagning </a:t>
            </a:r>
            <a:r>
              <a:rPr lang="fi-FI" sz="2000" i="1"/>
              <a:t>(</a:t>
            </a:r>
            <a:r>
              <a:rPr lang="fi-FI" sz="2000" b="1" i="1"/>
              <a:t>Strindhall</a:t>
            </a:r>
            <a:r>
              <a:rPr lang="fi-FI" sz="2000" i="1"/>
              <a:t>, Henriks Quality mngt in Health care 2007)</a:t>
            </a:r>
          </a:p>
          <a:p>
            <a:r>
              <a:rPr lang="fi-FI"/>
              <a:t>Hyvä vastaanotto 1-2, Etelä-Suomen Kaste-hanke 2010-2013       </a:t>
            </a:r>
            <a:r>
              <a:rPr lang="fi-FI" sz="2000" i="1"/>
              <a:t>(Heinänen, Korte, Malinen Yleislääkärilehti 2015)</a:t>
            </a:r>
          </a:p>
          <a:p>
            <a:pPr lvl="1"/>
            <a:r>
              <a:rPr lang="fi-FI"/>
              <a:t>129 tiimiä, joista 87 terveysasemaa, 11 suun th:n yksikköä</a:t>
            </a:r>
          </a:p>
          <a:p>
            <a:pPr lvl="1"/>
            <a:r>
              <a:rPr lang="fi-FI"/>
              <a:t>Suuri osa sai ainakin väliaikaisesti tuloksia, T3 vakiintui mittariksi</a:t>
            </a:r>
          </a:p>
          <a:p>
            <a:r>
              <a:rPr lang="fi-FI"/>
              <a:t>Hyvä Potku, edellisen jatko, Oulu vetovastuussa</a:t>
            </a:r>
          </a:p>
          <a:p>
            <a:r>
              <a:rPr lang="fi-FI"/>
              <a:t>Kehittämiskonseptin ”elvytys” osana tulevaisuuden sotekeskus hanketta 2021-2022</a:t>
            </a:r>
          </a:p>
          <a:p>
            <a:pPr marL="0" indent="0">
              <a:buNone/>
            </a:pPr>
            <a:endParaRPr lang="fi-FI"/>
          </a:p>
        </p:txBody>
      </p:sp>
      <p:sp>
        <p:nvSpPr>
          <p:cNvPr id="5" name="Nuoli: Kaareva alas 4">
            <a:extLst>
              <a:ext uri="{FF2B5EF4-FFF2-40B4-BE49-F238E27FC236}">
                <a16:creationId xmlns:a16="http://schemas.microsoft.com/office/drawing/2014/main" id="{F9FBBE89-76BC-45B7-B7C2-F085A79B108E}"/>
              </a:ext>
            </a:extLst>
          </p:cNvPr>
          <p:cNvSpPr/>
          <p:nvPr/>
        </p:nvSpPr>
        <p:spPr>
          <a:xfrm rot="5400000">
            <a:off x="9137133" y="1527478"/>
            <a:ext cx="763359" cy="73152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 name="Nuoli: Kaareva alas 5">
            <a:extLst>
              <a:ext uri="{FF2B5EF4-FFF2-40B4-BE49-F238E27FC236}">
                <a16:creationId xmlns:a16="http://schemas.microsoft.com/office/drawing/2014/main" id="{BA888DF9-39BD-4E91-878B-5299FC3774E0}"/>
              </a:ext>
            </a:extLst>
          </p:cNvPr>
          <p:cNvSpPr/>
          <p:nvPr/>
        </p:nvSpPr>
        <p:spPr>
          <a:xfrm rot="5400000">
            <a:off x="10027618" y="2211724"/>
            <a:ext cx="763359" cy="73152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 name="Nuoli: Kaareva alas 6">
            <a:extLst>
              <a:ext uri="{FF2B5EF4-FFF2-40B4-BE49-F238E27FC236}">
                <a16:creationId xmlns:a16="http://schemas.microsoft.com/office/drawing/2014/main" id="{9B9E14B0-F81A-4314-9C5C-A08A9A22E5CD}"/>
              </a:ext>
            </a:extLst>
          </p:cNvPr>
          <p:cNvSpPr/>
          <p:nvPr/>
        </p:nvSpPr>
        <p:spPr>
          <a:xfrm rot="5400000">
            <a:off x="10232768" y="3883665"/>
            <a:ext cx="1404060" cy="73152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 name="Päivämäärän paikkamerkki 7">
            <a:extLst>
              <a:ext uri="{FF2B5EF4-FFF2-40B4-BE49-F238E27FC236}">
                <a16:creationId xmlns:a16="http://schemas.microsoft.com/office/drawing/2014/main" id="{F855386E-CD7E-4792-AA80-21951C888615}"/>
              </a:ext>
            </a:extLst>
          </p:cNvPr>
          <p:cNvSpPr>
            <a:spLocks noGrp="1"/>
          </p:cNvSpPr>
          <p:nvPr>
            <p:ph type="dt" sz="half" idx="14"/>
          </p:nvPr>
        </p:nvSpPr>
        <p:spPr/>
        <p:txBody>
          <a:bodyPr/>
          <a:lstStyle/>
          <a:p>
            <a:fld id="{6FF42091-4760-48BA-A3BB-C4C5D3C6ED6F}" type="datetime1">
              <a:rPr lang="fi-FI" smtClean="0"/>
              <a:t>13.12.2022</a:t>
            </a:fld>
            <a:endParaRPr lang="x-none"/>
          </a:p>
        </p:txBody>
      </p:sp>
      <p:sp>
        <p:nvSpPr>
          <p:cNvPr id="9" name="Alatunnisteen paikkamerkki 8">
            <a:extLst>
              <a:ext uri="{FF2B5EF4-FFF2-40B4-BE49-F238E27FC236}">
                <a16:creationId xmlns:a16="http://schemas.microsoft.com/office/drawing/2014/main" id="{698FAB47-B478-47D5-9A50-6F2147593D49}"/>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49FA793D-6F91-4EFF-8FC1-36D013D6BAA9}"/>
              </a:ext>
            </a:extLst>
          </p:cNvPr>
          <p:cNvSpPr>
            <a:spLocks noGrp="1"/>
          </p:cNvSpPr>
          <p:nvPr>
            <p:ph type="sldNum" sz="quarter" idx="16"/>
          </p:nvPr>
        </p:nvSpPr>
        <p:spPr/>
        <p:txBody>
          <a:bodyPr/>
          <a:lstStyle/>
          <a:p>
            <a:fld id="{882CC271-BBF5-3F46-90AE-792A663E0CFB}" type="slidenum">
              <a:rPr lang="en-GB" smtClean="0"/>
              <a:pPr/>
              <a:t>23</a:t>
            </a:fld>
            <a:endParaRPr lang="en-GB"/>
          </a:p>
        </p:txBody>
      </p:sp>
    </p:spTree>
    <p:extLst>
      <p:ext uri="{BB962C8B-B14F-4D97-AF65-F5344CB8AC3E}">
        <p14:creationId xmlns:p14="http://schemas.microsoft.com/office/powerpoint/2010/main" val="266440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Open / advanced access </a:t>
            </a:r>
            <a:br>
              <a:rPr lang="fi-FI"/>
            </a:br>
            <a:endParaRPr lang="fi-FI"/>
          </a:p>
        </p:txBody>
      </p:sp>
      <p:sp>
        <p:nvSpPr>
          <p:cNvPr id="3" name="Sisällön paikkamerkki 2"/>
          <p:cNvSpPr>
            <a:spLocks noGrp="1"/>
          </p:cNvSpPr>
          <p:nvPr>
            <p:ph sz="quarter" idx="13"/>
          </p:nvPr>
        </p:nvSpPr>
        <p:spPr>
          <a:xfrm>
            <a:off x="797859" y="1476000"/>
            <a:ext cx="10529504" cy="4680000"/>
          </a:xfrm>
        </p:spPr>
        <p:txBody>
          <a:bodyPr/>
          <a:lstStyle/>
          <a:p>
            <a:r>
              <a:rPr lang="fi-FI" sz="2000"/>
              <a:t>Taustalla Lean oppien mukainen ”just-in-time” (JIT) ajattelu </a:t>
            </a:r>
          </a:p>
          <a:p>
            <a:pPr lvl="1"/>
            <a:r>
              <a:rPr lang="fi-FI" sz="2000"/>
              <a:t>asiakas saa sen mitä tarvitsee siinä aikataulussa, kun hän sitä toivoo, ei kerätä jonoja / varastoja</a:t>
            </a:r>
          </a:p>
          <a:p>
            <a:pPr lvl="1"/>
            <a:r>
              <a:rPr lang="fi-FI" sz="2000"/>
              <a:t>Tehdään ”tämän päivän työt tänään”, suojataan huomista</a:t>
            </a:r>
          </a:p>
          <a:p>
            <a:r>
              <a:rPr lang="fi-FI" sz="2000"/>
              <a:t>Ensin tarvitaan tietoa (muutosten suunnittelemiseksi ja jatkossa arjen johtamiseksi)</a:t>
            </a:r>
          </a:p>
          <a:p>
            <a:pPr lvl="1"/>
            <a:r>
              <a:rPr lang="fi-FI" sz="2000"/>
              <a:t>Kysynnästä ja Kapasiteetista</a:t>
            </a:r>
          </a:p>
          <a:p>
            <a:r>
              <a:rPr lang="fi-FI" sz="2000"/>
              <a:t>Valmennuksen tuella rakennetaan toimintatapoja, joiden avulla meillä on kapasiteettia vastata kysyntään päivä-/viikkotasolla (käytännössä pieni 5-10% ylikapasiteetti takaa tämän)</a:t>
            </a:r>
          </a:p>
          <a:p>
            <a:r>
              <a:rPr lang="fi-FI" sz="2000"/>
              <a:t>Nämä opit ovat toimialariippumattomia, niitä voidaan soveltaa sotesektorilla, mutta myös muissa palveluissa tai teollisessa tuotannossa</a:t>
            </a:r>
          </a:p>
          <a:p>
            <a:r>
              <a:rPr lang="fi-FI" sz="2000"/>
              <a:t>Tämän tyyppisellä työtavalla on saatu kansallisen tason tuloksia ilmankin että organisaatiot olisivat ns. lean-johdettuja </a:t>
            </a:r>
          </a:p>
        </p:txBody>
      </p:sp>
      <p:sp>
        <p:nvSpPr>
          <p:cNvPr id="4" name="Päivämäärän paikkamerkki 3">
            <a:extLst>
              <a:ext uri="{FF2B5EF4-FFF2-40B4-BE49-F238E27FC236}">
                <a16:creationId xmlns:a16="http://schemas.microsoft.com/office/drawing/2014/main" id="{C6657C94-B85C-4850-B72F-0A7F964BD5FD}"/>
              </a:ext>
            </a:extLst>
          </p:cNvPr>
          <p:cNvSpPr>
            <a:spLocks noGrp="1"/>
          </p:cNvSpPr>
          <p:nvPr>
            <p:ph type="dt" sz="half" idx="14"/>
          </p:nvPr>
        </p:nvSpPr>
        <p:spPr/>
        <p:txBody>
          <a:bodyPr/>
          <a:lstStyle/>
          <a:p>
            <a:fld id="{EC4C067F-ABFD-45CC-9CFF-771C1DCE2451}" type="datetime1">
              <a:rPr lang="fi-FI" smtClean="0"/>
              <a:t>13.12.2022</a:t>
            </a:fld>
            <a:endParaRPr lang="x-none"/>
          </a:p>
        </p:txBody>
      </p:sp>
      <p:sp>
        <p:nvSpPr>
          <p:cNvPr id="6" name="Alatunnisteen paikkamerkki 5">
            <a:extLst>
              <a:ext uri="{FF2B5EF4-FFF2-40B4-BE49-F238E27FC236}">
                <a16:creationId xmlns:a16="http://schemas.microsoft.com/office/drawing/2014/main" id="{2FB43C91-F24A-4F39-BAD5-72702DCCA93A}"/>
              </a:ext>
            </a:extLst>
          </p:cNvPr>
          <p:cNvSpPr>
            <a:spLocks noGrp="1"/>
          </p:cNvSpPr>
          <p:nvPr>
            <p:ph type="ftr" sz="quarter" idx="15"/>
          </p:nvPr>
        </p:nvSpPr>
        <p:spPr/>
        <p:txBody>
          <a:bodyPr/>
          <a:lstStyle/>
          <a:p>
            <a:r>
              <a:rPr lang="fi-FI"/>
              <a:t>heli.mattila@thl.fi</a:t>
            </a:r>
          </a:p>
        </p:txBody>
      </p:sp>
      <p:sp>
        <p:nvSpPr>
          <p:cNvPr id="5" name="Dian numeron paikkamerkki 4">
            <a:extLst>
              <a:ext uri="{FF2B5EF4-FFF2-40B4-BE49-F238E27FC236}">
                <a16:creationId xmlns:a16="http://schemas.microsoft.com/office/drawing/2014/main" id="{13EBCFD5-62C1-498E-83E1-7EDACBDF3B35}"/>
              </a:ext>
            </a:extLst>
          </p:cNvPr>
          <p:cNvSpPr>
            <a:spLocks noGrp="1"/>
          </p:cNvSpPr>
          <p:nvPr>
            <p:ph type="sldNum" sz="quarter" idx="16"/>
          </p:nvPr>
        </p:nvSpPr>
        <p:spPr/>
        <p:txBody>
          <a:bodyPr/>
          <a:lstStyle/>
          <a:p>
            <a:fld id="{882CC271-BBF5-3F46-90AE-792A663E0CFB}" type="slidenum">
              <a:rPr lang="en-GB" smtClean="0"/>
              <a:pPr/>
              <a:t>24</a:t>
            </a:fld>
            <a:endParaRPr lang="en-GB"/>
          </a:p>
        </p:txBody>
      </p:sp>
    </p:spTree>
    <p:extLst>
      <p:ext uri="{BB962C8B-B14F-4D97-AF65-F5344CB8AC3E}">
        <p14:creationId xmlns:p14="http://schemas.microsoft.com/office/powerpoint/2010/main" val="3679414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Saatavuuden parantamisen perusstrategiat</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0BA54FF5-97F1-47F5-AD99-BA0EFFB0C54B}" type="datetime1">
              <a:rPr kumimoji="0" lang="fi-FI" sz="1200" b="0" i="0" u="none" strike="noStrike" kern="1200" cap="none" spc="0" normalizeH="0" baseline="0" noProof="0" smtClean="0">
                <a:ln>
                  <a:noFill/>
                </a:ln>
                <a:solidFill>
                  <a:srgbClr val="303030"/>
                </a:solidFill>
                <a:effectLst/>
                <a:uLnTx/>
                <a:uFillTx/>
                <a:latin typeface="Source Sans Pro"/>
                <a:ea typeface="+mn-ea"/>
                <a:cs typeface="+mn-cs"/>
              </a:rPr>
              <a:t>13.12.2022</a:t>
            </a:fld>
            <a:endParaRPr kumimoji="0" lang="x-none" sz="1200" b="0" i="0" u="none" strike="noStrike" kern="1200" cap="none" spc="0" normalizeH="0" baseline="0" noProof="0">
              <a:ln>
                <a:noFill/>
              </a:ln>
              <a:solidFill>
                <a:srgbClr val="303030"/>
              </a:solidFill>
              <a:effectLst/>
              <a:uLnTx/>
              <a:uFillTx/>
              <a:latin typeface="Source Sans Pro"/>
              <a:ea typeface="+mn-ea"/>
              <a:cs typeface="+mn-cs"/>
            </a:endParaRPr>
          </a:p>
        </p:txBody>
      </p:sp>
      <p:sp>
        <p:nvSpPr>
          <p:cNvPr id="5" name="Viisikulmio 4"/>
          <p:cNvSpPr/>
          <p:nvPr/>
        </p:nvSpPr>
        <p:spPr>
          <a:xfrm>
            <a:off x="2883877" y="2057400"/>
            <a:ext cx="978408" cy="484632"/>
          </a:xfrm>
          <a:prstGeom prst="homePlate">
            <a:avLst/>
          </a:prstGeom>
          <a:solidFill>
            <a:srgbClr val="D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900" b="0" i="0" u="none" strike="noStrike" kern="1200" cap="none" spc="0" normalizeH="0" baseline="0" noProof="0" dirty="0">
                <a:ln>
                  <a:noFill/>
                </a:ln>
                <a:solidFill>
                  <a:srgbClr val="FFFFFF"/>
                </a:solidFill>
                <a:effectLst/>
                <a:uLnTx/>
                <a:uFillTx/>
                <a:latin typeface="Source Sans Pro"/>
                <a:ea typeface="+mn-ea"/>
                <a:cs typeface="+mn-cs"/>
              </a:rPr>
              <a:t>1.</a:t>
            </a:r>
          </a:p>
        </p:txBody>
      </p:sp>
      <p:sp>
        <p:nvSpPr>
          <p:cNvPr id="6" name="Viisikulmio 5"/>
          <p:cNvSpPr/>
          <p:nvPr/>
        </p:nvSpPr>
        <p:spPr>
          <a:xfrm>
            <a:off x="8106508" y="2057400"/>
            <a:ext cx="978408" cy="484632"/>
          </a:xfrm>
          <a:prstGeom prst="homePlate">
            <a:avLst/>
          </a:prstGeom>
          <a:solidFill>
            <a:srgbClr val="D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900" b="0" i="0" u="none" strike="noStrike" kern="1200" cap="none" spc="0" normalizeH="0" baseline="0" noProof="0" dirty="0">
                <a:ln>
                  <a:noFill/>
                </a:ln>
                <a:solidFill>
                  <a:srgbClr val="FFFFFF"/>
                </a:solidFill>
                <a:effectLst/>
                <a:uLnTx/>
                <a:uFillTx/>
                <a:latin typeface="Source Sans Pro"/>
                <a:ea typeface="+mn-ea"/>
                <a:cs typeface="+mn-cs"/>
              </a:rPr>
              <a:t>2.</a:t>
            </a:r>
          </a:p>
        </p:txBody>
      </p:sp>
      <p:sp>
        <p:nvSpPr>
          <p:cNvPr id="7" name="Pyöristetty suorakulmio 6"/>
          <p:cNvSpPr/>
          <p:nvPr/>
        </p:nvSpPr>
        <p:spPr>
          <a:xfrm>
            <a:off x="2036533" y="2942492"/>
            <a:ext cx="2673096" cy="134229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900" b="0" i="0" u="none" strike="noStrike" kern="1200" cap="none" spc="0" normalizeH="0" baseline="0" noProof="0" dirty="0">
                <a:ln>
                  <a:noFill/>
                </a:ln>
                <a:solidFill>
                  <a:srgbClr val="FFFFFF"/>
                </a:solidFill>
                <a:effectLst/>
                <a:uLnTx/>
                <a:uFillTx/>
                <a:latin typeface="Source Sans Pro"/>
                <a:ea typeface="+mn-ea"/>
                <a:cs typeface="+mn-cs"/>
              </a:rPr>
              <a:t>Toiminnan kysyntä ja kapasiteetti ovat tasapainossa </a:t>
            </a:r>
          </a:p>
        </p:txBody>
      </p:sp>
      <p:sp>
        <p:nvSpPr>
          <p:cNvPr id="9" name="Ellipsi 8"/>
          <p:cNvSpPr/>
          <p:nvPr/>
        </p:nvSpPr>
        <p:spPr>
          <a:xfrm>
            <a:off x="351692" y="4003429"/>
            <a:ext cx="1764323" cy="1008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Source Sans Pro"/>
                <a:ea typeface="+mn-ea"/>
                <a:cs typeface="+mn-cs"/>
              </a:rPr>
              <a:t>Lisätään kapasiteettia</a:t>
            </a:r>
          </a:p>
        </p:txBody>
      </p:sp>
      <p:sp>
        <p:nvSpPr>
          <p:cNvPr id="10" name="Ellipsi 9"/>
          <p:cNvSpPr/>
          <p:nvPr/>
        </p:nvSpPr>
        <p:spPr>
          <a:xfrm>
            <a:off x="2280138" y="4384428"/>
            <a:ext cx="1764323" cy="1008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Source Sans Pro"/>
                <a:ea typeface="+mn-ea"/>
                <a:cs typeface="+mn-cs"/>
              </a:rPr>
              <a:t>Vähennetään kysyntää</a:t>
            </a:r>
          </a:p>
        </p:txBody>
      </p:sp>
      <p:sp>
        <p:nvSpPr>
          <p:cNvPr id="11" name="Ellipsi 10"/>
          <p:cNvSpPr/>
          <p:nvPr/>
        </p:nvSpPr>
        <p:spPr>
          <a:xfrm>
            <a:off x="4489937" y="4120659"/>
            <a:ext cx="1764323" cy="1008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Source Sans Pro"/>
                <a:ea typeface="+mn-ea"/>
                <a:cs typeface="+mn-cs"/>
              </a:rPr>
              <a:t>Vähennetään ja varaudutaan vaihteluun</a:t>
            </a:r>
          </a:p>
        </p:txBody>
      </p:sp>
      <p:sp>
        <p:nvSpPr>
          <p:cNvPr id="13" name="Viisikulmio 12" descr="Punareunainen valkoinen nuoli oikealle."/>
          <p:cNvSpPr/>
          <p:nvPr/>
        </p:nvSpPr>
        <p:spPr>
          <a:xfrm>
            <a:off x="5257800" y="3399692"/>
            <a:ext cx="1723292" cy="484632"/>
          </a:xfrm>
          <a:prstGeom prst="homePlat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fi-FI" sz="19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8" name="Pyöristetty suorakulmio 7"/>
          <p:cNvSpPr/>
          <p:nvPr/>
        </p:nvSpPr>
        <p:spPr>
          <a:xfrm>
            <a:off x="7306056" y="2942492"/>
            <a:ext cx="2673096" cy="13071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900" b="0" i="0" u="none" strike="noStrike" kern="1200" cap="none" spc="0" normalizeH="0" baseline="0" noProof="0" dirty="0">
                <a:ln>
                  <a:noFill/>
                </a:ln>
                <a:solidFill>
                  <a:srgbClr val="FFFFFF"/>
                </a:solidFill>
                <a:effectLst/>
                <a:uLnTx/>
                <a:uFillTx/>
                <a:latin typeface="Source Sans Pro"/>
                <a:ea typeface="+mn-ea"/>
                <a:cs typeface="+mn-cs"/>
              </a:rPr>
              <a:t>Ei jonoja tai pitkiä odotusaikoja</a:t>
            </a:r>
          </a:p>
        </p:txBody>
      </p:sp>
      <p:sp>
        <p:nvSpPr>
          <p:cNvPr id="12" name="Ellipsi 11"/>
          <p:cNvSpPr/>
          <p:nvPr/>
        </p:nvSpPr>
        <p:spPr>
          <a:xfrm>
            <a:off x="8202754" y="4384427"/>
            <a:ext cx="1764323" cy="1008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Source Sans Pro"/>
                <a:ea typeface="+mn-ea"/>
                <a:cs typeface="+mn-cs"/>
              </a:rPr>
              <a:t>Hävitetään reppu</a:t>
            </a:r>
          </a:p>
        </p:txBody>
      </p:sp>
      <p:sp>
        <p:nvSpPr>
          <p:cNvPr id="14" name="Tekstiruutu 13"/>
          <p:cNvSpPr txBox="1"/>
          <p:nvPr/>
        </p:nvSpPr>
        <p:spPr>
          <a:xfrm>
            <a:off x="3695694" y="5614584"/>
            <a:ext cx="4507060" cy="369332"/>
          </a:xfrm>
          <a:prstGeom prst="rect">
            <a:avLst/>
          </a:prstGeom>
          <a:noFill/>
        </p:spPr>
        <p:txBody>
          <a:bodyPr wrap="square"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fi-FI" sz="1900" b="0" i="0" u="none" strike="noStrike" kern="1200" cap="none" spc="0" normalizeH="0" baseline="0" noProof="0" dirty="0">
                <a:ln>
                  <a:noFill/>
                </a:ln>
                <a:solidFill>
                  <a:srgbClr val="303030"/>
                </a:solidFill>
                <a:effectLst/>
                <a:uLnTx/>
                <a:uFillTx/>
                <a:latin typeface="Source Sans Pro"/>
                <a:ea typeface="+mn-ea"/>
                <a:cs typeface="+mn-cs"/>
              </a:rPr>
              <a:t>Työskennellään kaikilla neljällä osa-alueella!</a:t>
            </a:r>
          </a:p>
        </p:txBody>
      </p:sp>
      <p:pic>
        <p:nvPicPr>
          <p:cNvPr id="16" name="Kuva 15">
            <a:extLst>
              <a:ext uri="{FF2B5EF4-FFF2-40B4-BE49-F238E27FC236}">
                <a16:creationId xmlns:a16="http://schemas.microsoft.com/office/drawing/2014/main" id="{ABB7667F-E340-4E3B-8674-64B97F95CC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54622" y="0"/>
            <a:ext cx="2237378" cy="2179782"/>
          </a:xfrm>
          <a:prstGeom prst="rect">
            <a:avLst/>
          </a:prstGeom>
        </p:spPr>
      </p:pic>
      <p:sp>
        <p:nvSpPr>
          <p:cNvPr id="15" name="Suorakulmio 14">
            <a:extLst>
              <a:ext uri="{FF2B5EF4-FFF2-40B4-BE49-F238E27FC236}">
                <a16:creationId xmlns:a16="http://schemas.microsoft.com/office/drawing/2014/main" id="{3DCF6474-7DA7-4A82-87BB-79BBB3B48A4B}"/>
              </a:ext>
            </a:extLst>
          </p:cNvPr>
          <p:cNvSpPr/>
          <p:nvPr/>
        </p:nvSpPr>
        <p:spPr>
          <a:xfrm>
            <a:off x="10680703" y="1053291"/>
            <a:ext cx="831273" cy="316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900" b="0" i="0" u="none" strike="noStrike" kern="1200" cap="none" spc="0" normalizeH="0" baseline="0" noProof="0" dirty="0">
                <a:ln>
                  <a:noFill/>
                </a:ln>
                <a:solidFill>
                  <a:srgbClr val="303030"/>
                </a:solidFill>
                <a:effectLst/>
                <a:uLnTx/>
                <a:uFillTx/>
                <a:latin typeface="Source Sans Pro"/>
                <a:ea typeface="+mn-ea"/>
                <a:cs typeface="+mn-cs"/>
              </a:rPr>
              <a:t>PDSA</a:t>
            </a:r>
          </a:p>
        </p:txBody>
      </p:sp>
      <p:sp>
        <p:nvSpPr>
          <p:cNvPr id="17" name="Ellipsi 16">
            <a:extLst>
              <a:ext uri="{FF2B5EF4-FFF2-40B4-BE49-F238E27FC236}">
                <a16:creationId xmlns:a16="http://schemas.microsoft.com/office/drawing/2014/main" id="{69138417-9C0D-483A-B0C8-121B87A59252}"/>
              </a:ext>
              <a:ext uri="{C183D7F6-B498-43B3-948B-1728B52AA6E4}">
                <adec:decorative xmlns:adec="http://schemas.microsoft.com/office/drawing/2017/decorative" val="1"/>
              </a:ext>
            </a:extLst>
          </p:cNvPr>
          <p:cNvSpPr/>
          <p:nvPr/>
        </p:nvSpPr>
        <p:spPr>
          <a:xfrm>
            <a:off x="10381673" y="665018"/>
            <a:ext cx="592475" cy="5464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fi-FI" sz="19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18" name="Ellipsi 17">
            <a:extLst>
              <a:ext uri="{FF2B5EF4-FFF2-40B4-BE49-F238E27FC236}">
                <a16:creationId xmlns:a16="http://schemas.microsoft.com/office/drawing/2014/main" id="{57C32065-6790-4E95-AD6D-1828AC662EE8}"/>
              </a:ext>
              <a:ext uri="{C183D7F6-B498-43B3-948B-1728B52AA6E4}">
                <adec:decorative xmlns:adec="http://schemas.microsoft.com/office/drawing/2017/decorative" val="1"/>
              </a:ext>
            </a:extLst>
          </p:cNvPr>
          <p:cNvSpPr/>
          <p:nvPr/>
        </p:nvSpPr>
        <p:spPr>
          <a:xfrm>
            <a:off x="10394376" y="1181555"/>
            <a:ext cx="592475" cy="5464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fi-FI" sz="19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19" name="Dian numeron paikkamerkki 18">
            <a:extLst>
              <a:ext uri="{FF2B5EF4-FFF2-40B4-BE49-F238E27FC236}">
                <a16:creationId xmlns:a16="http://schemas.microsoft.com/office/drawing/2014/main" id="{A140DA93-0E2C-447C-84E4-52C4DBAB6281}"/>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82CC271-BBF5-3F46-90AE-792A663E0CFB}" type="slidenum">
              <a:rPr kumimoji="0" lang="en-GB" sz="1200" b="0" i="0" u="none" strike="noStrike" kern="1200" cap="none" spc="0" normalizeH="0" baseline="0" noProof="0" smtClean="0">
                <a:ln>
                  <a:noFill/>
                </a:ln>
                <a:solidFill>
                  <a:srgbClr val="303030"/>
                </a:solidFill>
                <a:effectLst/>
                <a:uLnTx/>
                <a:uFillTx/>
                <a:latin typeface="Source Sans Pro"/>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srgbClr val="303030"/>
              </a:solidFill>
              <a:effectLst/>
              <a:uLnTx/>
              <a:uFillTx/>
              <a:latin typeface="Source Sans Pro"/>
              <a:ea typeface="+mn-ea"/>
              <a:cs typeface="+mn-cs"/>
            </a:endParaRPr>
          </a:p>
        </p:txBody>
      </p:sp>
      <p:sp>
        <p:nvSpPr>
          <p:cNvPr id="20" name="Alatunnisteen paikkamerkki 19">
            <a:extLst>
              <a:ext uri="{FF2B5EF4-FFF2-40B4-BE49-F238E27FC236}">
                <a16:creationId xmlns:a16="http://schemas.microsoft.com/office/drawing/2014/main" id="{356D4187-8FE2-40CC-8D91-CE0E6D233806}"/>
              </a:ext>
            </a:extLst>
          </p:cNvPr>
          <p:cNvSpPr>
            <a:spLocks noGrp="1"/>
          </p:cNvSpPr>
          <p:nvPr>
            <p:ph type="ftr" sz="quarter" idx="13"/>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303030"/>
                </a:solidFill>
                <a:effectLst/>
                <a:uLnTx/>
                <a:uFillTx/>
                <a:latin typeface="Source Sans Pro"/>
                <a:ea typeface="+mn-ea"/>
                <a:cs typeface="+mn-cs"/>
              </a:rPr>
              <a:t>heli.mattila@thl.fi</a:t>
            </a:r>
            <a:endParaRPr kumimoji="0" lang="x-none" sz="1200" b="1" i="0" u="none" strike="noStrike" kern="1200" cap="none" spc="0" normalizeH="0" baseline="0" noProof="0">
              <a:ln>
                <a:noFill/>
              </a:ln>
              <a:solidFill>
                <a:srgbClr val="303030"/>
              </a:solidFill>
              <a:effectLst/>
              <a:uLnTx/>
              <a:uFillTx/>
              <a:latin typeface="Source Sans Pro"/>
              <a:ea typeface="+mn-ea"/>
              <a:cs typeface="+mn-cs"/>
            </a:endParaRPr>
          </a:p>
        </p:txBody>
      </p:sp>
    </p:spTree>
    <p:extLst>
      <p:ext uri="{BB962C8B-B14F-4D97-AF65-F5344CB8AC3E}">
        <p14:creationId xmlns:p14="http://schemas.microsoft.com/office/powerpoint/2010/main" val="2764499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571013-1A6C-4154-B8DE-D098BAF7E8E5}"/>
              </a:ext>
            </a:extLst>
          </p:cNvPr>
          <p:cNvSpPr>
            <a:spLocks noGrp="1"/>
          </p:cNvSpPr>
          <p:nvPr>
            <p:ph type="title"/>
          </p:nvPr>
        </p:nvSpPr>
        <p:spPr>
          <a:xfrm>
            <a:off x="719997" y="164691"/>
            <a:ext cx="9849041" cy="1008000"/>
          </a:xfrm>
        </p:spPr>
        <p:txBody>
          <a:bodyPr/>
          <a:lstStyle/>
          <a:p>
            <a:r>
              <a:rPr lang="fi-FI"/>
              <a:t>Tuotetun tiedon omistajuus ja luottamuksellisuus</a:t>
            </a:r>
          </a:p>
        </p:txBody>
      </p:sp>
      <p:sp>
        <p:nvSpPr>
          <p:cNvPr id="3" name="Sisällön paikkamerkki 2">
            <a:extLst>
              <a:ext uri="{FF2B5EF4-FFF2-40B4-BE49-F238E27FC236}">
                <a16:creationId xmlns:a16="http://schemas.microsoft.com/office/drawing/2014/main" id="{4FEA32E8-DBCE-4BAD-9E6E-AFC4E615E994}"/>
              </a:ext>
            </a:extLst>
          </p:cNvPr>
          <p:cNvSpPr>
            <a:spLocks noGrp="1"/>
          </p:cNvSpPr>
          <p:nvPr>
            <p:ph sz="quarter" idx="13"/>
          </p:nvPr>
        </p:nvSpPr>
        <p:spPr>
          <a:xfrm>
            <a:off x="485191" y="1296190"/>
            <a:ext cx="11355355" cy="4680000"/>
          </a:xfrm>
        </p:spPr>
        <p:txBody>
          <a:bodyPr/>
          <a:lstStyle/>
          <a:p>
            <a:r>
              <a:rPr lang="fi-FI" sz="2400"/>
              <a:t>Jokainen tiimi / organisaatio omistaa itse tuottamansa tiedon (sekä toiminta- että taloustieto) ja raportoi itse niistä haluamallaan tavalla omassa organisaatiossa, rahoittajalle,  alueellisessa mediassa jne.</a:t>
            </a:r>
          </a:p>
          <a:p>
            <a:r>
              <a:rPr lang="fi-FI" sz="2400"/>
              <a:t>Toinen organisaatio ei voi ilman lupaa käyttää toisen tietoa niin että se toinen olisi siitä tunnistettavissa</a:t>
            </a:r>
          </a:p>
          <a:p>
            <a:r>
              <a:rPr lang="fi-FI" sz="2400"/>
              <a:t>Tässä työpajassa jaetut kokemukset pysyvät näiden seinien sisällä eikä niitä jaeta nimellä edes omissa organisaatioissa</a:t>
            </a:r>
          </a:p>
          <a:p>
            <a:r>
              <a:rPr lang="fi-FI" sz="2400"/>
              <a:t>Yhteenvetoja keskeisistä muuttujista - esim. T3 - voidaan tehdä ilman tunnistetietoja</a:t>
            </a:r>
          </a:p>
          <a:p>
            <a:r>
              <a:rPr lang="fi-FI" sz="2400"/>
              <a:t>Hyvä vastaanotto kokonaisuutta ja sen tuloksia arvioidaan ja tuotoksista tehdään 1-2 artikkelia. Pyritään siihen, että arviointitiedon keruu ei (talouslukuja lukuun ottamatta) työllistä osallistujia vaan tieto kootaan matkan varrella kertyvistä aineistoista em. periaatteet huomioiden</a:t>
            </a:r>
          </a:p>
        </p:txBody>
      </p:sp>
      <p:sp>
        <p:nvSpPr>
          <p:cNvPr id="5" name="Päivämäärän paikkamerkki 4">
            <a:extLst>
              <a:ext uri="{FF2B5EF4-FFF2-40B4-BE49-F238E27FC236}">
                <a16:creationId xmlns:a16="http://schemas.microsoft.com/office/drawing/2014/main" id="{765C1CBC-9DB4-471E-B740-99333ACFB5AA}"/>
              </a:ext>
            </a:extLst>
          </p:cNvPr>
          <p:cNvSpPr>
            <a:spLocks noGrp="1"/>
          </p:cNvSpPr>
          <p:nvPr>
            <p:ph type="dt" sz="half" idx="14"/>
          </p:nvPr>
        </p:nvSpPr>
        <p:spPr/>
        <p:txBody>
          <a:bodyPr/>
          <a:lstStyle/>
          <a:p>
            <a:fld id="{F50243ED-6FD1-466D-98DE-88FFCB143EE4}" type="datetime1">
              <a:rPr lang="fi-FI" smtClean="0"/>
              <a:t>13.12.2022</a:t>
            </a:fld>
            <a:endParaRPr lang="x-none"/>
          </a:p>
        </p:txBody>
      </p:sp>
      <p:sp>
        <p:nvSpPr>
          <p:cNvPr id="6" name="Alatunnisteen paikkamerkki 5">
            <a:extLst>
              <a:ext uri="{FF2B5EF4-FFF2-40B4-BE49-F238E27FC236}">
                <a16:creationId xmlns:a16="http://schemas.microsoft.com/office/drawing/2014/main" id="{7886064F-8FDD-4C21-A3EA-7F35060519AA}"/>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683CB398-6220-4CC3-9911-0AA1B30248AF}"/>
              </a:ext>
            </a:extLst>
          </p:cNvPr>
          <p:cNvSpPr>
            <a:spLocks noGrp="1"/>
          </p:cNvSpPr>
          <p:nvPr>
            <p:ph type="sldNum" sz="quarter" idx="16"/>
          </p:nvPr>
        </p:nvSpPr>
        <p:spPr/>
        <p:txBody>
          <a:bodyPr/>
          <a:lstStyle/>
          <a:p>
            <a:fld id="{882CC271-BBF5-3F46-90AE-792A663E0CFB}" type="slidenum">
              <a:rPr lang="en-GB" smtClean="0"/>
              <a:pPr/>
              <a:t>26</a:t>
            </a:fld>
            <a:endParaRPr lang="en-GB"/>
          </a:p>
        </p:txBody>
      </p:sp>
    </p:spTree>
    <p:extLst>
      <p:ext uri="{BB962C8B-B14F-4D97-AF65-F5344CB8AC3E}">
        <p14:creationId xmlns:p14="http://schemas.microsoft.com/office/powerpoint/2010/main" val="223096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8F82250-5923-4AE5-BB7C-4D2C36FDC185}"/>
              </a:ext>
            </a:extLst>
          </p:cNvPr>
          <p:cNvSpPr>
            <a:spLocks noGrp="1" noChangeArrowheads="1"/>
          </p:cNvSpPr>
          <p:nvPr>
            <p:ph type="title"/>
          </p:nvPr>
        </p:nvSpPr>
        <p:spPr>
          <a:xfrm>
            <a:off x="634482" y="115889"/>
            <a:ext cx="9347718" cy="865187"/>
          </a:xfrm>
        </p:spPr>
        <p:txBody>
          <a:bodyPr/>
          <a:lstStyle/>
          <a:p>
            <a:r>
              <a:rPr lang="sv-SE" altLang="fi-FI"/>
              <a:t>Pedagoginen malli /Hyvä vastaanotto</a:t>
            </a:r>
          </a:p>
        </p:txBody>
      </p:sp>
      <p:sp>
        <p:nvSpPr>
          <p:cNvPr id="64515" name="Rectangle 3">
            <a:extLst>
              <a:ext uri="{FF2B5EF4-FFF2-40B4-BE49-F238E27FC236}">
                <a16:creationId xmlns:a16="http://schemas.microsoft.com/office/drawing/2014/main" id="{9C807BAB-9C53-4435-99B6-D5B82A122CC0}"/>
              </a:ext>
            </a:extLst>
          </p:cNvPr>
          <p:cNvSpPr>
            <a:spLocks noGrp="1" noChangeArrowheads="1"/>
          </p:cNvSpPr>
          <p:nvPr>
            <p:ph type="body" idx="1"/>
          </p:nvPr>
        </p:nvSpPr>
        <p:spPr>
          <a:xfrm>
            <a:off x="634482" y="822101"/>
            <a:ext cx="8567738" cy="576263"/>
          </a:xfrm>
          <a:solidFill>
            <a:schemeClr val="accent1"/>
          </a:solidFill>
        </p:spPr>
        <p:txBody>
          <a:bodyPr/>
          <a:lstStyle/>
          <a:p>
            <a:pPr eaLnBrk="1" hangingPunct="1">
              <a:lnSpc>
                <a:spcPct val="90000"/>
              </a:lnSpc>
              <a:buFontTx/>
              <a:buNone/>
            </a:pPr>
            <a:r>
              <a:rPr lang="sv-SE" altLang="fi-FI"/>
              <a:t>	Työpajat 8-9kk:n aikana</a:t>
            </a:r>
          </a:p>
        </p:txBody>
      </p:sp>
      <p:graphicFrame>
        <p:nvGraphicFramePr>
          <p:cNvPr id="1306628" name="Group 4">
            <a:extLst>
              <a:ext uri="{FF2B5EF4-FFF2-40B4-BE49-F238E27FC236}">
                <a16:creationId xmlns:a16="http://schemas.microsoft.com/office/drawing/2014/main" id="{7E9ED346-2679-4962-B2B8-1E51CCD0B4C2}"/>
              </a:ext>
            </a:extLst>
          </p:cNvPr>
          <p:cNvGraphicFramePr>
            <a:graphicFrameLocks noGrp="1"/>
          </p:cNvGraphicFramePr>
          <p:nvPr/>
        </p:nvGraphicFramePr>
        <p:xfrm>
          <a:off x="5808662" y="2163763"/>
          <a:ext cx="5201459" cy="3255962"/>
        </p:xfrm>
        <a:graphic>
          <a:graphicData uri="http://schemas.openxmlformats.org/drawingml/2006/table">
            <a:tbl>
              <a:tblPr/>
              <a:tblGrid>
                <a:gridCol w="2663534">
                  <a:extLst>
                    <a:ext uri="{9D8B030D-6E8A-4147-A177-3AD203B41FA5}">
                      <a16:colId xmlns:a16="http://schemas.microsoft.com/office/drawing/2014/main" val="20000"/>
                    </a:ext>
                  </a:extLst>
                </a:gridCol>
                <a:gridCol w="2537925">
                  <a:extLst>
                    <a:ext uri="{9D8B030D-6E8A-4147-A177-3AD203B41FA5}">
                      <a16:colId xmlns:a16="http://schemas.microsoft.com/office/drawing/2014/main" val="20001"/>
                    </a:ext>
                  </a:extLst>
                </a:gridCol>
              </a:tblGrid>
              <a:tr h="179260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fi-FI" sz="1800" b="0" i="0" u="none" strike="noStrike" cap="none" normalizeH="0" baseline="0">
                          <a:ln>
                            <a:noFill/>
                          </a:ln>
                          <a:solidFill>
                            <a:schemeClr val="tx1"/>
                          </a:solidFill>
                          <a:effectLst/>
                          <a:latin typeface="Arial" panose="020B0604020202020204" pitchFamily="34" charset="0"/>
                        </a:rPr>
                        <a:t>Teoriaa ja luentoja laadun kehittämisestä, saatavuusstrategiat, logistiikka, läpimeno (flow) ym.</a:t>
                      </a:r>
                      <a:r>
                        <a:rPr kumimoji="0" lang="sv-SE" altLang="fi-FI" sz="2000" b="0" i="0" u="none" strike="noStrike" cap="none" normalizeH="0" baseline="0">
                          <a:ln>
                            <a:noFill/>
                          </a:ln>
                          <a:solidFill>
                            <a:schemeClr val="tx1"/>
                          </a:solidFill>
                          <a:effectLst/>
                          <a:latin typeface="Arial" panose="020B0604020202020204" pitchFamily="34" charset="0"/>
                        </a:rPr>
                        <a:t>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fi-FI" sz="1800" b="0" i="0" u="none" strike="noStrike" cap="none" normalizeH="0" baseline="0">
                          <a:ln>
                            <a:noFill/>
                          </a:ln>
                          <a:solidFill>
                            <a:schemeClr val="tx1"/>
                          </a:solidFill>
                          <a:effectLst/>
                          <a:latin typeface="Arial" panose="020B0604020202020204" pitchFamily="34" charset="0"/>
                        </a:rPr>
                        <a:t>Inspiraatiota ja ideoita muiden onnistumisista ja hyvistä esimerkeistä</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335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fi-FI" sz="1800" b="0" i="0" u="none" strike="noStrike" cap="none" normalizeH="0" baseline="0">
                          <a:ln>
                            <a:noFill/>
                          </a:ln>
                          <a:solidFill>
                            <a:schemeClr val="tx1"/>
                          </a:solidFill>
                          <a:effectLst/>
                          <a:latin typeface="Arial" panose="020B0604020202020204" pitchFamily="34" charset="0"/>
                        </a:rPr>
                        <a:t>Kokemusten vaihtoa eri toimijoiden välillä</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altLang="fi-FI" sz="2000" b="0" i="0" u="none" strike="noStrike" cap="none" normalizeH="0" baseline="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fi-FI" sz="1800" b="0" i="0" u="none" strike="noStrike" cap="none" normalizeH="0" baseline="0">
                          <a:ln>
                            <a:noFill/>
                          </a:ln>
                          <a:solidFill>
                            <a:schemeClr val="tx1"/>
                          </a:solidFill>
                          <a:effectLst/>
                          <a:latin typeface="Arial" panose="020B0604020202020204" pitchFamily="34" charset="0"/>
                        </a:rPr>
                        <a:t>Ryhmätöitä ja suunnittelua, lähtökohtana oman työyhteisön arki</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4527" name="Text Box 15">
            <a:extLst>
              <a:ext uri="{FF2B5EF4-FFF2-40B4-BE49-F238E27FC236}">
                <a16:creationId xmlns:a16="http://schemas.microsoft.com/office/drawing/2014/main" id="{4EB4121F-D34C-4F72-9D46-51BEA6A3218C}"/>
              </a:ext>
            </a:extLst>
          </p:cNvPr>
          <p:cNvSpPr txBox="1">
            <a:spLocks noChangeArrowheads="1"/>
          </p:cNvSpPr>
          <p:nvPr/>
        </p:nvSpPr>
        <p:spPr bwMode="auto">
          <a:xfrm>
            <a:off x="766765" y="1700214"/>
            <a:ext cx="4608511"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fi-FI" sz="2000" b="1" i="0" u="none" strike="noStrike" kern="1200" cap="none" spc="0" normalizeH="0" baseline="0" noProof="0">
                <a:ln>
                  <a:noFill/>
                </a:ln>
                <a:solidFill>
                  <a:srgbClr val="D90066"/>
                </a:solidFill>
                <a:effectLst/>
                <a:uLnTx/>
                <a:uFillTx/>
                <a:latin typeface="Arial" panose="020B0604020202020204" pitchFamily="34" charset="0"/>
                <a:ea typeface="+mn-ea"/>
                <a:cs typeface="+mn-cs"/>
              </a:rPr>
              <a:t>Kulmakivet: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fi-FI" sz="2000" b="1" i="0" u="none" strike="noStrike" kern="1200" cap="none" spc="0" normalizeH="0" baseline="0" noProof="0">
              <a:ln>
                <a:noFill/>
              </a:ln>
              <a:solidFill>
                <a:srgbClr val="D90066"/>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a:t>
            </a:r>
            <a:r>
              <a:rPr kumimoji="0" lang="sv-SE" altLang="fi-FI" sz="1800" b="1" i="0" u="none" strike="noStrike" kern="1200" cap="none" spc="0" normalizeH="0" baseline="0" noProof="0">
                <a:ln>
                  <a:noFill/>
                </a:ln>
                <a:solidFill>
                  <a:srgbClr val="303030"/>
                </a:solidFill>
                <a:effectLst/>
                <a:uLnTx/>
                <a:uFillTx/>
                <a:latin typeface="Arial" panose="020B0604020202020204" pitchFamily="34" charset="0"/>
                <a:ea typeface="+mn-ea"/>
                <a:cs typeface="+mn-cs"/>
              </a:rPr>
              <a:t>Potilaan</a:t>
            </a: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tarve </a:t>
            </a:r>
            <a:r>
              <a:rPr kumimoji="0" lang="sv-SE" altLang="fi-FI" sz="1800" b="0" i="1" u="none" strike="noStrike" kern="1200" cap="none" spc="0" normalizeH="0" baseline="0" noProof="0">
                <a:ln>
                  <a:noFill/>
                </a:ln>
                <a:solidFill>
                  <a:srgbClr val="303030"/>
                </a:solidFill>
                <a:effectLst/>
                <a:uLnTx/>
                <a:uFillTx/>
                <a:latin typeface="Arial" panose="020B0604020202020204" pitchFamily="34" charset="0"/>
                <a:ea typeface="+mn-ea"/>
                <a:cs typeface="+mn-cs"/>
              </a:rPr>
              <a:t>aina</a:t>
            </a: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fokuksessa</a:t>
            </a:r>
          </a:p>
          <a:p>
            <a:pPr marL="0" marR="0" lvl="0" indent="0" algn="l" defTabSz="914400" rtl="0" eaLnBrk="1" fontAlgn="auto" latinLnBrk="0" hangingPunct="1">
              <a:lnSpc>
                <a:spcPct val="100000"/>
              </a:lnSpc>
              <a:spcBef>
                <a:spcPct val="2500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Johdon tuki ja ymmärrys </a:t>
            </a:r>
          </a:p>
          <a:p>
            <a:pPr marL="0" marR="0" lvl="0" indent="0" algn="l" defTabSz="914400" rtl="0" eaLnBrk="1" fontAlgn="auto" latinLnBrk="0" hangingPunct="1">
              <a:lnSpc>
                <a:spcPct val="100000"/>
              </a:lnSpc>
              <a:spcBef>
                <a:spcPct val="2500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Moniammatillinen tiimi</a:t>
            </a:r>
          </a:p>
          <a:p>
            <a:pPr marL="0" marR="0" lvl="0" indent="0" algn="l" defTabSz="914400" rtl="0" eaLnBrk="1" fontAlgn="auto" latinLnBrk="0" hangingPunct="1">
              <a:lnSpc>
                <a:spcPct val="100000"/>
              </a:lnSpc>
              <a:spcBef>
                <a:spcPct val="2500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Toimiva dialogi ja osallisuus </a:t>
            </a:r>
          </a:p>
          <a:p>
            <a:pPr marL="0" marR="0" lvl="0" indent="0" algn="l" defTabSz="914400" rtl="0" eaLnBrk="1" fontAlgn="auto" latinLnBrk="0" hangingPunct="1">
              <a:lnSpc>
                <a:spcPct val="100000"/>
              </a:lnSpc>
              <a:spcBef>
                <a:spcPct val="2500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Käytännönläheinen ja toimintaorientoitunut</a:t>
            </a:r>
          </a:p>
          <a:p>
            <a:pPr marL="0" marR="0" lvl="0" indent="0" algn="l" defTabSz="914400" rtl="0" eaLnBrk="1" fontAlgn="auto" latinLnBrk="0" hangingPunct="1">
              <a:lnSpc>
                <a:spcPct val="100000"/>
              </a:lnSpc>
              <a:spcBef>
                <a:spcPct val="2500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a:t>
            </a:r>
            <a:r>
              <a:rPr kumimoji="0" lang="sv-SE" altLang="fi-FI" sz="1800" b="0" i="1" u="none" strike="noStrike" kern="1200" cap="none" spc="0" normalizeH="0" baseline="0" noProof="0">
                <a:ln>
                  <a:noFill/>
                </a:ln>
                <a:solidFill>
                  <a:srgbClr val="303030"/>
                </a:solidFill>
                <a:effectLst/>
                <a:uLnTx/>
                <a:uFillTx/>
                <a:latin typeface="Arial" panose="020B0604020202020204" pitchFamily="34" charset="0"/>
                <a:ea typeface="+mn-ea"/>
                <a:cs typeface="+mn-cs"/>
              </a:rPr>
              <a:t>Halu</a:t>
            </a: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parantaa  </a:t>
            </a:r>
          </a:p>
          <a:p>
            <a:pPr marL="0" marR="0" lvl="0" indent="0" algn="l" defTabSz="914400" rtl="0" eaLnBrk="1" fontAlgn="auto" latinLnBrk="0" hangingPunct="1">
              <a:lnSpc>
                <a:spcPct val="100000"/>
              </a:lnSpc>
              <a:spcBef>
                <a:spcPct val="2500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Mittaukset</a:t>
            </a:r>
          </a:p>
          <a:p>
            <a:pPr marL="0" marR="0" lvl="0" indent="0" algn="l" defTabSz="914400" rtl="0" eaLnBrk="1" fontAlgn="auto" latinLnBrk="0" hangingPunct="1">
              <a:lnSpc>
                <a:spcPct val="100000"/>
              </a:lnSpc>
              <a:spcBef>
                <a:spcPct val="2500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Selkeät ja haastavat tavoitteet </a:t>
            </a:r>
          </a:p>
          <a:p>
            <a:pPr marL="0" marR="0" lvl="0" indent="0" algn="l" defTabSz="914400" rtl="0" eaLnBrk="1" fontAlgn="auto" latinLnBrk="0" hangingPunct="1">
              <a:lnSpc>
                <a:spcPct val="100000"/>
              </a:lnSpc>
              <a:spcBef>
                <a:spcPct val="25000"/>
              </a:spcBef>
              <a:spcAft>
                <a:spcPts val="0"/>
              </a:spcAft>
              <a:buClrTx/>
              <a:buSzTx/>
              <a:buFontTx/>
              <a:buChar char="•"/>
              <a:tabLst/>
              <a:defRPr/>
            </a:pPr>
            <a:r>
              <a:rPr kumimoji="0" lang="sv-SE" altLang="fi-FI" sz="1800" b="0" i="0" u="none" strike="noStrike" kern="1200" cap="none" spc="0" normalizeH="0" baseline="0" noProof="0">
                <a:ln>
                  <a:noFill/>
                </a:ln>
                <a:solidFill>
                  <a:srgbClr val="303030"/>
                </a:solidFill>
                <a:effectLst/>
                <a:uLnTx/>
                <a:uFillTx/>
                <a:latin typeface="Arial" panose="020B0604020202020204" pitchFamily="34" charset="0"/>
                <a:ea typeface="+mn-ea"/>
                <a:cs typeface="+mn-cs"/>
              </a:rPr>
              <a:t> Systemaattinen ja strukturoitu kehittämistyö (= PDSA)</a:t>
            </a:r>
            <a:endParaRPr kumimoji="0" lang="sv-SE" altLang="fi-FI" sz="2000" b="0" i="0" u="none" strike="noStrike" kern="1200" cap="none" spc="0" normalizeH="0" baseline="0" noProof="0">
              <a:ln>
                <a:noFill/>
              </a:ln>
              <a:solidFill>
                <a:srgbClr val="D90066"/>
              </a:solidFill>
              <a:effectLst/>
              <a:uLnTx/>
              <a:uFillTx/>
              <a:latin typeface="Arial" panose="020B0604020202020204" pitchFamily="34" charset="0"/>
              <a:ea typeface="+mn-ea"/>
              <a:cs typeface="+mn-cs"/>
            </a:endParaRPr>
          </a:p>
        </p:txBody>
      </p:sp>
      <p:sp>
        <p:nvSpPr>
          <p:cNvPr id="64528" name="Text Box 16">
            <a:extLst>
              <a:ext uri="{FF2B5EF4-FFF2-40B4-BE49-F238E27FC236}">
                <a16:creationId xmlns:a16="http://schemas.microsoft.com/office/drawing/2014/main" id="{18D5F47A-1D01-4B02-836E-AA9E160C2E1F}"/>
              </a:ext>
            </a:extLst>
          </p:cNvPr>
          <p:cNvSpPr txBox="1">
            <a:spLocks noChangeArrowheads="1"/>
          </p:cNvSpPr>
          <p:nvPr/>
        </p:nvSpPr>
        <p:spPr bwMode="auto">
          <a:xfrm>
            <a:off x="6096001" y="5516563"/>
            <a:ext cx="39592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fi-FI" sz="1600" b="1" i="0" u="none" strike="noStrike" kern="1200" cap="none" spc="0" normalizeH="0" baseline="0" noProof="0">
                <a:ln>
                  <a:noFill/>
                </a:ln>
                <a:solidFill>
                  <a:srgbClr val="D90066"/>
                </a:solidFill>
                <a:effectLst/>
                <a:uLnTx/>
                <a:uFillTx/>
                <a:latin typeface="Arial" panose="020B0604020202020204" pitchFamily="34" charset="0"/>
                <a:ea typeface="+mn-ea"/>
                <a:cs typeface="+mn-cs"/>
              </a:rPr>
              <a:t>Tavoite:</a:t>
            </a:r>
            <a:r>
              <a:rPr kumimoji="0" lang="sv-SE" altLang="fi-FI" sz="1600" b="0" i="0" u="none" strike="noStrike" kern="1200" cap="none" spc="0" normalizeH="0" baseline="0" noProof="0">
                <a:ln>
                  <a:noFill/>
                </a:ln>
                <a:solidFill>
                  <a:srgbClr val="D90066"/>
                </a:solidFill>
                <a:effectLst/>
                <a:uLnTx/>
                <a:uFillTx/>
                <a:latin typeface="Arial" panose="020B0604020202020204" pitchFamily="34" charset="0"/>
                <a:ea typeface="+mn-ea"/>
                <a:cs typeface="+mn-cs"/>
              </a:rPr>
              <a:t> parantaa saatavuutta suomalaisessa terveydenhuollossa (terveyskeskuksissa)</a:t>
            </a:r>
            <a:endParaRPr kumimoji="0" lang="sv-SE" altLang="fi-FI" sz="1600" b="0" i="0" u="none" strike="noStrike" kern="1200" cap="none" spc="0" normalizeH="0" baseline="0" noProof="0">
              <a:ln>
                <a:noFill/>
              </a:ln>
              <a:solidFill>
                <a:srgbClr val="303030"/>
              </a:solidFill>
              <a:effectLst/>
              <a:uLnTx/>
              <a:uFillTx/>
              <a:latin typeface="Arial" panose="020B0604020202020204" pitchFamily="34" charset="0"/>
              <a:ea typeface="+mn-ea"/>
              <a:cs typeface="+mn-cs"/>
            </a:endParaRPr>
          </a:p>
        </p:txBody>
      </p:sp>
      <p:sp>
        <p:nvSpPr>
          <p:cNvPr id="64529" name="Text Box 17">
            <a:extLst>
              <a:ext uri="{FF2B5EF4-FFF2-40B4-BE49-F238E27FC236}">
                <a16:creationId xmlns:a16="http://schemas.microsoft.com/office/drawing/2014/main" id="{202D4209-1FC0-4A3D-87EA-CC9D6F400B34}"/>
              </a:ext>
            </a:extLst>
          </p:cNvPr>
          <p:cNvSpPr txBox="1">
            <a:spLocks noChangeArrowheads="1"/>
          </p:cNvSpPr>
          <p:nvPr/>
        </p:nvSpPr>
        <p:spPr bwMode="auto">
          <a:xfrm>
            <a:off x="5591176" y="1700214"/>
            <a:ext cx="1871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fi-FI" sz="2000" b="1" i="0" u="none" strike="noStrike" kern="1200" cap="none" spc="0" normalizeH="0" baseline="0" noProof="0">
                <a:ln>
                  <a:noFill/>
                </a:ln>
                <a:solidFill>
                  <a:srgbClr val="D90066"/>
                </a:solidFill>
                <a:effectLst/>
                <a:uLnTx/>
                <a:uFillTx/>
                <a:latin typeface="Arial" panose="020B0604020202020204" pitchFamily="34" charset="0"/>
                <a:ea typeface="+mn-ea"/>
                <a:cs typeface="+mn-cs"/>
              </a:rPr>
              <a:t>Sisältö:</a:t>
            </a:r>
            <a:endParaRPr kumimoji="0" lang="sv-SE" altLang="fi-FI" sz="2000" b="0" i="0" u="none" strike="noStrike" kern="1200" cap="none" spc="0" normalizeH="0" baseline="0" noProof="0">
              <a:ln>
                <a:noFill/>
              </a:ln>
              <a:solidFill>
                <a:srgbClr val="303030"/>
              </a:solidFill>
              <a:effectLst/>
              <a:uLnTx/>
              <a:uFillTx/>
              <a:latin typeface="Arial" panose="020B0604020202020204" pitchFamily="34" charset="0"/>
              <a:ea typeface="+mn-ea"/>
              <a:cs typeface="+mn-cs"/>
            </a:endParaRPr>
          </a:p>
        </p:txBody>
      </p:sp>
      <p:grpSp>
        <p:nvGrpSpPr>
          <p:cNvPr id="64530" name="Group 18">
            <a:extLst>
              <a:ext uri="{FF2B5EF4-FFF2-40B4-BE49-F238E27FC236}">
                <a16:creationId xmlns:a16="http://schemas.microsoft.com/office/drawing/2014/main" id="{90BEBEDB-A394-4476-B7DE-B4C414ACC824}"/>
              </a:ext>
            </a:extLst>
          </p:cNvPr>
          <p:cNvGrpSpPr>
            <a:grpSpLocks/>
          </p:cNvGrpSpPr>
          <p:nvPr/>
        </p:nvGrpSpPr>
        <p:grpSpPr bwMode="auto">
          <a:xfrm>
            <a:off x="10601424" y="527051"/>
            <a:ext cx="1241425" cy="1484312"/>
            <a:chOff x="5001" y="363"/>
            <a:chExt cx="782" cy="935"/>
          </a:xfrm>
        </p:grpSpPr>
        <p:pic>
          <p:nvPicPr>
            <p:cNvPr id="64531" name="Picture 19">
              <a:extLst>
                <a:ext uri="{FF2B5EF4-FFF2-40B4-BE49-F238E27FC236}">
                  <a16:creationId xmlns:a16="http://schemas.microsoft.com/office/drawing/2014/main" id="{B977820E-D558-4A77-A2F9-CDB6C6D1C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 y="363"/>
              <a:ext cx="782"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2" name="Rectangle 20">
              <a:extLst>
                <a:ext uri="{FF2B5EF4-FFF2-40B4-BE49-F238E27FC236}">
                  <a16:creationId xmlns:a16="http://schemas.microsoft.com/office/drawing/2014/main" id="{89E231C1-86B0-4191-BFC2-B8050CDA5536}"/>
                </a:ext>
              </a:extLst>
            </p:cNvPr>
            <p:cNvSpPr>
              <a:spLocks noChangeArrowheads="1"/>
            </p:cNvSpPr>
            <p:nvPr/>
          </p:nvSpPr>
          <p:spPr bwMode="auto">
            <a:xfrm>
              <a:off x="5396" y="401"/>
              <a:ext cx="64" cy="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altLang="fi-FI" sz="1800" b="0" i="0" u="sng" strike="noStrike" kern="1200" cap="none" spc="0" normalizeH="0" baseline="0" noProof="0">
                <a:ln>
                  <a:noFill/>
                </a:ln>
                <a:solidFill>
                  <a:srgbClr val="303030"/>
                </a:solidFill>
                <a:effectLst/>
                <a:uLnTx/>
                <a:uFillTx/>
                <a:latin typeface="Arial" panose="020B0604020202020204" pitchFamily="34" charset="0"/>
                <a:ea typeface="+mn-ea"/>
                <a:cs typeface="+mn-cs"/>
              </a:endParaRPr>
            </a:p>
          </p:txBody>
        </p:sp>
      </p:grpSp>
      <p:sp>
        <p:nvSpPr>
          <p:cNvPr id="2" name="Päivämäärän paikkamerkki 1">
            <a:extLst>
              <a:ext uri="{FF2B5EF4-FFF2-40B4-BE49-F238E27FC236}">
                <a16:creationId xmlns:a16="http://schemas.microsoft.com/office/drawing/2014/main" id="{38BD9A3A-1774-4C75-AE78-0EA4FDE141D6}"/>
              </a:ext>
            </a:extLst>
          </p:cNvPr>
          <p:cNvSpPr>
            <a:spLocks noGrp="1"/>
          </p:cNvSpPr>
          <p:nvPr>
            <p:ph type="dt" sz="half" idx="10"/>
          </p:nvPr>
        </p:nvSpPr>
        <p:spPr/>
        <p:txBody>
          <a:bodyPr/>
          <a:lstStyle/>
          <a:p>
            <a:pPr>
              <a:defRPr/>
            </a:pPr>
            <a:fld id="{E6FF5CEF-289C-40B9-B6C4-E914DEB42437}" type="datetime1">
              <a:rPr lang="fi-FI" altLang="fi-FI" smtClean="0"/>
              <a:t>13.12.2022</a:t>
            </a:fld>
            <a:endParaRPr lang="sv-SE" altLang="fi-FI"/>
          </a:p>
        </p:txBody>
      </p:sp>
      <p:sp>
        <p:nvSpPr>
          <p:cNvPr id="4" name="Alatunnisteen paikkamerkki 3">
            <a:extLst>
              <a:ext uri="{FF2B5EF4-FFF2-40B4-BE49-F238E27FC236}">
                <a16:creationId xmlns:a16="http://schemas.microsoft.com/office/drawing/2014/main" id="{2211CD67-21E2-4FB6-81B6-98D9876FFAC4}"/>
              </a:ext>
            </a:extLst>
          </p:cNvPr>
          <p:cNvSpPr>
            <a:spLocks noGrp="1"/>
          </p:cNvSpPr>
          <p:nvPr>
            <p:ph type="ftr" sz="quarter" idx="11"/>
          </p:nvPr>
        </p:nvSpPr>
        <p:spPr/>
        <p:txBody>
          <a:bodyPr/>
          <a:lstStyle/>
          <a:p>
            <a:r>
              <a:rPr lang="fi-FI"/>
              <a:t>heli.mattila@thl.fi</a:t>
            </a:r>
          </a:p>
        </p:txBody>
      </p:sp>
      <p:sp>
        <p:nvSpPr>
          <p:cNvPr id="3" name="Dian numeron paikkamerkki 2">
            <a:extLst>
              <a:ext uri="{FF2B5EF4-FFF2-40B4-BE49-F238E27FC236}">
                <a16:creationId xmlns:a16="http://schemas.microsoft.com/office/drawing/2014/main" id="{5478C746-3961-404D-8AE6-1620A33B7D0A}"/>
              </a:ext>
            </a:extLst>
          </p:cNvPr>
          <p:cNvSpPr>
            <a:spLocks noGrp="1"/>
          </p:cNvSpPr>
          <p:nvPr>
            <p:ph type="sldNum" sz="quarter" idx="12"/>
          </p:nvPr>
        </p:nvSpPr>
        <p:spPr/>
        <p:txBody>
          <a:bodyPr/>
          <a:lstStyle/>
          <a:p>
            <a:pPr>
              <a:defRPr/>
            </a:pPr>
            <a:fld id="{533680E7-2F47-4D21-B615-BB562A351365}" type="slidenum">
              <a:rPr lang="sv-SE" altLang="fi-FI" smtClean="0"/>
              <a:pPr>
                <a:defRPr/>
              </a:pPr>
              <a:t>27</a:t>
            </a:fld>
            <a:endParaRPr lang="sv-SE" altLang="fi-FI"/>
          </a:p>
        </p:txBody>
      </p:sp>
    </p:spTree>
    <p:extLst>
      <p:ext uri="{BB962C8B-B14F-4D97-AF65-F5344CB8AC3E}">
        <p14:creationId xmlns:p14="http://schemas.microsoft.com/office/powerpoint/2010/main" val="224024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64001" y="360000"/>
            <a:ext cx="7386781" cy="1124784"/>
          </a:xfrm>
        </p:spPr>
        <p:txBody>
          <a:bodyPr/>
          <a:lstStyle/>
          <a:p>
            <a:r>
              <a:rPr lang="fi-FI"/>
              <a:t>Mikä tukee onnistumista / mitä tämä vaatii osallistujilta</a:t>
            </a:r>
          </a:p>
        </p:txBody>
      </p:sp>
      <p:sp>
        <p:nvSpPr>
          <p:cNvPr id="3" name="Sisällön paikkamerkki 2"/>
          <p:cNvSpPr>
            <a:spLocks noGrp="1"/>
          </p:cNvSpPr>
          <p:nvPr>
            <p:ph sz="quarter" idx="13"/>
          </p:nvPr>
        </p:nvSpPr>
        <p:spPr>
          <a:xfrm>
            <a:off x="625151" y="1835278"/>
            <a:ext cx="10786188" cy="4031928"/>
          </a:xfrm>
        </p:spPr>
        <p:txBody>
          <a:bodyPr/>
          <a:lstStyle/>
          <a:p>
            <a:r>
              <a:rPr lang="fi-FI" sz="2400"/>
              <a:t>Uskoa (kysyntä ei ”räjähdä käsiin” vaikka meille pääsisi helposti)</a:t>
            </a:r>
          </a:p>
          <a:p>
            <a:r>
              <a:rPr lang="fi-FI" sz="2400"/>
              <a:t>Uusi paradigma ”Healthy, happy and not Here”</a:t>
            </a:r>
          </a:p>
          <a:p>
            <a:r>
              <a:rPr lang="fi-FI" sz="2400"/>
              <a:t>Muutostahtoa (haluamme päästä eroon jonoista)</a:t>
            </a:r>
          </a:p>
          <a:p>
            <a:r>
              <a:rPr lang="fi-FI" sz="2400"/>
              <a:t>Jonoista ei ”palkita” (strategisen johdon haaste!)</a:t>
            </a:r>
          </a:p>
          <a:p>
            <a:r>
              <a:rPr lang="fi-FI" sz="2400"/>
              <a:t>Muutoksia arjen prosesseihin, vakioituja tapoja toimia</a:t>
            </a:r>
          </a:p>
          <a:p>
            <a:r>
              <a:rPr lang="fi-FI" sz="2400"/>
              <a:t>Arjen suunnittelu päivä- ja viikkotasolla kysyntään vastaamisen näkökulmasta (päivittäisjohtamisen malli)</a:t>
            </a:r>
          </a:p>
          <a:p>
            <a:endParaRPr lang="fi-FI" sz="2000"/>
          </a:p>
        </p:txBody>
      </p:sp>
      <p:sp>
        <p:nvSpPr>
          <p:cNvPr id="4" name="Päivämäärän paikkamerkki 3">
            <a:extLst>
              <a:ext uri="{FF2B5EF4-FFF2-40B4-BE49-F238E27FC236}">
                <a16:creationId xmlns:a16="http://schemas.microsoft.com/office/drawing/2014/main" id="{BEA2B4A7-CF10-4385-A1B7-42B6C7F2A6AE}"/>
              </a:ext>
            </a:extLst>
          </p:cNvPr>
          <p:cNvSpPr>
            <a:spLocks noGrp="1"/>
          </p:cNvSpPr>
          <p:nvPr>
            <p:ph type="dt" sz="half" idx="14"/>
          </p:nvPr>
        </p:nvSpPr>
        <p:spPr/>
        <p:txBody>
          <a:bodyPr/>
          <a:lstStyle/>
          <a:p>
            <a:fld id="{87D12D17-D109-4E44-A373-F14C77FDAC8A}" type="datetime1">
              <a:rPr lang="fi-FI" smtClean="0"/>
              <a:t>13.12.2022</a:t>
            </a:fld>
            <a:endParaRPr lang="x-none"/>
          </a:p>
        </p:txBody>
      </p:sp>
      <p:sp>
        <p:nvSpPr>
          <p:cNvPr id="6" name="Alatunnisteen paikkamerkki 5">
            <a:extLst>
              <a:ext uri="{FF2B5EF4-FFF2-40B4-BE49-F238E27FC236}">
                <a16:creationId xmlns:a16="http://schemas.microsoft.com/office/drawing/2014/main" id="{DE42C019-6260-487A-A041-6E38F74774C9}"/>
              </a:ext>
            </a:extLst>
          </p:cNvPr>
          <p:cNvSpPr>
            <a:spLocks noGrp="1"/>
          </p:cNvSpPr>
          <p:nvPr>
            <p:ph type="ftr" sz="quarter" idx="15"/>
          </p:nvPr>
        </p:nvSpPr>
        <p:spPr/>
        <p:txBody>
          <a:bodyPr/>
          <a:lstStyle/>
          <a:p>
            <a:r>
              <a:rPr lang="fi-FI"/>
              <a:t>heli.mattila@thl.fi</a:t>
            </a:r>
          </a:p>
        </p:txBody>
      </p:sp>
      <p:sp>
        <p:nvSpPr>
          <p:cNvPr id="5" name="Dian numeron paikkamerkki 4">
            <a:extLst>
              <a:ext uri="{FF2B5EF4-FFF2-40B4-BE49-F238E27FC236}">
                <a16:creationId xmlns:a16="http://schemas.microsoft.com/office/drawing/2014/main" id="{9410D4AF-CDA6-449A-A7A6-A5CF8DD35E3A}"/>
              </a:ext>
            </a:extLst>
          </p:cNvPr>
          <p:cNvSpPr>
            <a:spLocks noGrp="1"/>
          </p:cNvSpPr>
          <p:nvPr>
            <p:ph type="sldNum" sz="quarter" idx="16"/>
          </p:nvPr>
        </p:nvSpPr>
        <p:spPr/>
        <p:txBody>
          <a:bodyPr/>
          <a:lstStyle/>
          <a:p>
            <a:fld id="{882CC271-BBF5-3F46-90AE-792A663E0CFB}" type="slidenum">
              <a:rPr lang="en-GB" smtClean="0"/>
              <a:pPr/>
              <a:t>28</a:t>
            </a:fld>
            <a:endParaRPr lang="en-GB"/>
          </a:p>
        </p:txBody>
      </p:sp>
    </p:spTree>
    <p:extLst>
      <p:ext uri="{BB962C8B-B14F-4D97-AF65-F5344CB8AC3E}">
        <p14:creationId xmlns:p14="http://schemas.microsoft.com/office/powerpoint/2010/main" val="3973613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”Lapsi, joka ei saa mennä pesuveden mukana”</a:t>
            </a:r>
          </a:p>
        </p:txBody>
      </p:sp>
      <p:sp>
        <p:nvSpPr>
          <p:cNvPr id="3" name="Sisällön paikkamerkki 2"/>
          <p:cNvSpPr>
            <a:spLocks noGrp="1"/>
          </p:cNvSpPr>
          <p:nvPr>
            <p:ph sz="quarter" idx="13"/>
          </p:nvPr>
        </p:nvSpPr>
        <p:spPr>
          <a:xfrm>
            <a:off x="719997" y="1458471"/>
            <a:ext cx="9956968" cy="4527200"/>
          </a:xfrm>
        </p:spPr>
        <p:txBody>
          <a:bodyPr/>
          <a:lstStyle/>
          <a:p>
            <a:r>
              <a:rPr lang="fi-FI" sz="2400"/>
              <a:t>Pitkäaikaissairaat ja paljon eri palveluja tarvitsevat asiakkaat, hoidon jatkuvuus (n. 20% asiakkaista)</a:t>
            </a:r>
          </a:p>
          <a:p>
            <a:r>
              <a:rPr lang="fi-FI" sz="2400"/>
              <a:t>Hoitovelkaa, hoitovajetta, ”häiriökysyntää”, hukkaa, päällekkäistä tekemistä</a:t>
            </a:r>
          </a:p>
          <a:p>
            <a:r>
              <a:rPr lang="fi-FI" sz="2400"/>
              <a:t>Terveyshyötyä saavutettavissa – samalla kustannuksia hilliten</a:t>
            </a:r>
          </a:p>
          <a:p>
            <a:r>
              <a:rPr lang="fi-FI" sz="2400"/>
              <a:t>Tiedämme hyvin, mikä toimii (suunnitelma, vastuutyöntekijä ym). Jokaisen pitää rakentaa oma tapansa niin, että toimii käytännössäkin ja näkyy tuloksissa. </a:t>
            </a:r>
          </a:p>
          <a:p>
            <a:r>
              <a:rPr lang="fi-FI" sz="2400"/>
              <a:t>Valmennuksessa otetaan nämä aktiivisesti puheeksi. Tunnistetaan jo olemassa olevia hyviä käytäntöjä ja opitaan niistä toisiltamme. Vähintään sovitaan, miten edetään.</a:t>
            </a:r>
          </a:p>
        </p:txBody>
      </p:sp>
      <p:sp>
        <p:nvSpPr>
          <p:cNvPr id="4" name="Päivämäärän paikkamerkki 3">
            <a:extLst>
              <a:ext uri="{FF2B5EF4-FFF2-40B4-BE49-F238E27FC236}">
                <a16:creationId xmlns:a16="http://schemas.microsoft.com/office/drawing/2014/main" id="{4032F329-470A-48AE-B848-78F7D2DE3F6E}"/>
              </a:ext>
            </a:extLst>
          </p:cNvPr>
          <p:cNvSpPr>
            <a:spLocks noGrp="1"/>
          </p:cNvSpPr>
          <p:nvPr>
            <p:ph type="dt" sz="half" idx="14"/>
          </p:nvPr>
        </p:nvSpPr>
        <p:spPr/>
        <p:txBody>
          <a:bodyPr/>
          <a:lstStyle/>
          <a:p>
            <a:fld id="{6CD0690C-400F-46A2-A17F-038AE7B4DE1F}" type="datetime1">
              <a:rPr lang="fi-FI" smtClean="0"/>
              <a:t>13.12.2022</a:t>
            </a:fld>
            <a:endParaRPr lang="x-none"/>
          </a:p>
        </p:txBody>
      </p:sp>
      <p:sp>
        <p:nvSpPr>
          <p:cNvPr id="6" name="Alatunnisteen paikkamerkki 5">
            <a:extLst>
              <a:ext uri="{FF2B5EF4-FFF2-40B4-BE49-F238E27FC236}">
                <a16:creationId xmlns:a16="http://schemas.microsoft.com/office/drawing/2014/main" id="{0FD67BD2-B882-4C44-8F7C-4E18A992E510}"/>
              </a:ext>
            </a:extLst>
          </p:cNvPr>
          <p:cNvSpPr>
            <a:spLocks noGrp="1"/>
          </p:cNvSpPr>
          <p:nvPr>
            <p:ph type="ftr" sz="quarter" idx="15"/>
          </p:nvPr>
        </p:nvSpPr>
        <p:spPr/>
        <p:txBody>
          <a:bodyPr/>
          <a:lstStyle/>
          <a:p>
            <a:r>
              <a:rPr lang="fi-FI"/>
              <a:t>heli.mattila@thl.fi</a:t>
            </a:r>
          </a:p>
        </p:txBody>
      </p:sp>
      <p:sp>
        <p:nvSpPr>
          <p:cNvPr id="5" name="Dian numeron paikkamerkki 4">
            <a:extLst>
              <a:ext uri="{FF2B5EF4-FFF2-40B4-BE49-F238E27FC236}">
                <a16:creationId xmlns:a16="http://schemas.microsoft.com/office/drawing/2014/main" id="{30D96AA5-DA41-458A-B5F4-770F5F817D1A}"/>
              </a:ext>
            </a:extLst>
          </p:cNvPr>
          <p:cNvSpPr>
            <a:spLocks noGrp="1"/>
          </p:cNvSpPr>
          <p:nvPr>
            <p:ph type="sldNum" sz="quarter" idx="16"/>
          </p:nvPr>
        </p:nvSpPr>
        <p:spPr/>
        <p:txBody>
          <a:bodyPr/>
          <a:lstStyle/>
          <a:p>
            <a:fld id="{882CC271-BBF5-3F46-90AE-792A663E0CFB}" type="slidenum">
              <a:rPr lang="en-GB" smtClean="0"/>
              <a:pPr/>
              <a:t>29</a:t>
            </a:fld>
            <a:endParaRPr lang="en-GB"/>
          </a:p>
        </p:txBody>
      </p:sp>
    </p:spTree>
    <p:extLst>
      <p:ext uri="{BB962C8B-B14F-4D97-AF65-F5344CB8AC3E}">
        <p14:creationId xmlns:p14="http://schemas.microsoft.com/office/powerpoint/2010/main" val="403752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09591E-5FEE-43FE-AFF3-82AA19CD86DB}"/>
              </a:ext>
            </a:extLst>
          </p:cNvPr>
          <p:cNvSpPr>
            <a:spLocks noGrp="1"/>
          </p:cNvSpPr>
          <p:nvPr>
            <p:ph type="title"/>
          </p:nvPr>
        </p:nvSpPr>
        <p:spPr>
          <a:xfrm>
            <a:off x="622343" y="179608"/>
            <a:ext cx="9849041" cy="1008000"/>
          </a:xfrm>
        </p:spPr>
        <p:txBody>
          <a:bodyPr/>
          <a:lstStyle/>
          <a:p>
            <a:r>
              <a:rPr lang="fi-FI"/>
              <a:t>Hyvä vastaanotto -valmennus</a:t>
            </a:r>
          </a:p>
        </p:txBody>
      </p:sp>
      <p:sp>
        <p:nvSpPr>
          <p:cNvPr id="3" name="Sisällön paikkamerkki 2">
            <a:extLst>
              <a:ext uri="{FF2B5EF4-FFF2-40B4-BE49-F238E27FC236}">
                <a16:creationId xmlns:a16="http://schemas.microsoft.com/office/drawing/2014/main" id="{59701083-5A7A-4098-BE21-05B373A3687D}"/>
              </a:ext>
            </a:extLst>
          </p:cNvPr>
          <p:cNvSpPr>
            <a:spLocks noGrp="1"/>
          </p:cNvSpPr>
          <p:nvPr>
            <p:ph sz="quarter" idx="13"/>
          </p:nvPr>
        </p:nvSpPr>
        <p:spPr>
          <a:xfrm>
            <a:off x="593035" y="1567063"/>
            <a:ext cx="10800000" cy="5050555"/>
          </a:xfrm>
        </p:spPr>
        <p:txBody>
          <a:bodyPr vert="horz" lIns="0" tIns="72000" rIns="0" bIns="72000" rtlCol="0" anchor="t">
            <a:noAutofit/>
          </a:bodyPr>
          <a:lstStyle/>
          <a:p>
            <a:r>
              <a:rPr lang="fi-FI" sz="2000" dirty="0">
                <a:ea typeface="+mn-lt"/>
                <a:cs typeface="+mn-lt"/>
              </a:rPr>
              <a:t>Jokainen osallistuva tiimi tekee omat käytännön ratkaisunsa ja toiminnalliset muutokset omista lähtökohdistaan, mutta tavoite on kaikille sama ja kehittämisen konsepti vakioitu.</a:t>
            </a:r>
          </a:p>
          <a:p>
            <a:r>
              <a:rPr lang="fi-FI" sz="2000" dirty="0"/>
              <a:t>Osa tulevaisuuden sotekeskus hankekokonaisuutta</a:t>
            </a:r>
            <a:endParaRPr lang="fi-FI" dirty="0"/>
          </a:p>
          <a:p>
            <a:r>
              <a:rPr lang="fi-FI" sz="2000" dirty="0"/>
              <a:t>Fokuksessa perusterveydenhuollon vastaanottotoiminnan saatavuuden parantaminen</a:t>
            </a:r>
            <a:endParaRPr lang="fi-FI" sz="2000" dirty="0">
              <a:ea typeface="Source Sans Pro"/>
            </a:endParaRPr>
          </a:p>
          <a:p>
            <a:pPr lvl="1"/>
            <a:r>
              <a:rPr lang="fi-FI" sz="2000" dirty="0"/>
              <a:t>Mukana myös suun </a:t>
            </a:r>
            <a:r>
              <a:rPr lang="fi-FI" sz="2000" dirty="0" err="1"/>
              <a:t>th:n</a:t>
            </a:r>
            <a:r>
              <a:rPr lang="fi-FI" sz="2000" dirty="0"/>
              <a:t>, kuntoutuksen ja ennaltaehkäisevän </a:t>
            </a:r>
            <a:r>
              <a:rPr lang="fi-FI" sz="2000" dirty="0" err="1"/>
              <a:t>th:n</a:t>
            </a:r>
            <a:r>
              <a:rPr lang="fi-FI" sz="2000" dirty="0"/>
              <a:t> tiimejä</a:t>
            </a:r>
            <a:endParaRPr lang="fi-FI" sz="2000" dirty="0">
              <a:ea typeface="Source Sans Pro"/>
            </a:endParaRPr>
          </a:p>
          <a:p>
            <a:r>
              <a:rPr lang="fi-FI" sz="2000" dirty="0"/>
              <a:t>Perusterveydenhuollon hoitotakuu (viikossa hoitoon) on hallitusohjelmassa ja </a:t>
            </a:r>
            <a:r>
              <a:rPr lang="fi-FI" sz="2000" dirty="0" err="1"/>
              <a:t>HE:n</a:t>
            </a:r>
            <a:r>
              <a:rPr lang="fi-FI" sz="2000" dirty="0"/>
              <a:t> esitys perusterveydenhuollon hoitotakuun tiukentamisesta parhaillaan lausuntokierroksella</a:t>
            </a:r>
            <a:endParaRPr lang="fi-FI" sz="2000" dirty="0">
              <a:ea typeface="Source Sans Pro"/>
            </a:endParaRPr>
          </a:p>
          <a:p>
            <a:r>
              <a:rPr lang="fi-FI" sz="2000" dirty="0"/>
              <a:t>Käytännössä päivitetään 10 vuoden takainen valmennuskokonaisuus</a:t>
            </a:r>
            <a:endParaRPr lang="fi-FI" sz="2000" dirty="0">
              <a:ea typeface="Source Sans Pro"/>
            </a:endParaRPr>
          </a:p>
          <a:p>
            <a:r>
              <a:rPr lang="fi-FI" sz="2000" dirty="0"/>
              <a:t>Tämän tyyppisestä työskentelystä on myös runsaasti kv. kokemuksia ja julkaisuja</a:t>
            </a:r>
            <a:endParaRPr lang="fi-FI" sz="2000" dirty="0">
              <a:ea typeface="Source Sans Pro"/>
            </a:endParaRPr>
          </a:p>
          <a:p>
            <a:pPr marL="0" indent="0">
              <a:buNone/>
            </a:pPr>
            <a:endParaRPr lang="fi-FI" sz="2000" dirty="0">
              <a:ea typeface="Source Sans Pro"/>
            </a:endParaRPr>
          </a:p>
        </p:txBody>
      </p:sp>
      <p:sp>
        <p:nvSpPr>
          <p:cNvPr id="5" name="Päivämäärän paikkamerkki 4">
            <a:extLst>
              <a:ext uri="{FF2B5EF4-FFF2-40B4-BE49-F238E27FC236}">
                <a16:creationId xmlns:a16="http://schemas.microsoft.com/office/drawing/2014/main" id="{DE66699D-FF6B-4C78-8864-A3CE7530F2E1}"/>
              </a:ext>
            </a:extLst>
          </p:cNvPr>
          <p:cNvSpPr>
            <a:spLocks noGrp="1"/>
          </p:cNvSpPr>
          <p:nvPr>
            <p:ph type="dt" sz="half" idx="14"/>
          </p:nvPr>
        </p:nvSpPr>
        <p:spPr/>
        <p:txBody>
          <a:bodyPr/>
          <a:lstStyle/>
          <a:p>
            <a:fld id="{12EE76E3-6D70-4875-AB1D-B4C0BB31A17E}" type="datetime1">
              <a:rPr lang="fi-FI" smtClean="0"/>
              <a:t>13.12.2022</a:t>
            </a:fld>
            <a:endParaRPr lang="x-none"/>
          </a:p>
        </p:txBody>
      </p:sp>
      <p:sp>
        <p:nvSpPr>
          <p:cNvPr id="6" name="Alatunnisteen paikkamerkki 5">
            <a:extLst>
              <a:ext uri="{FF2B5EF4-FFF2-40B4-BE49-F238E27FC236}">
                <a16:creationId xmlns:a16="http://schemas.microsoft.com/office/drawing/2014/main" id="{B68BE463-8E42-40E7-A0BA-9BF84BB59269}"/>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F64C438A-906D-4CAF-A196-828B84F870D6}"/>
              </a:ext>
            </a:extLst>
          </p:cNvPr>
          <p:cNvSpPr>
            <a:spLocks noGrp="1"/>
          </p:cNvSpPr>
          <p:nvPr>
            <p:ph type="sldNum" sz="quarter" idx="16"/>
          </p:nvPr>
        </p:nvSpPr>
        <p:spPr/>
        <p:txBody>
          <a:bodyPr/>
          <a:lstStyle/>
          <a:p>
            <a:fld id="{882CC271-BBF5-3F46-90AE-792A663E0CFB}" type="slidenum">
              <a:rPr lang="en-GB" smtClean="0"/>
              <a:pPr/>
              <a:t>3</a:t>
            </a:fld>
            <a:endParaRPr lang="en-GB"/>
          </a:p>
        </p:txBody>
      </p:sp>
    </p:spTree>
    <p:extLst>
      <p:ext uri="{BB962C8B-B14F-4D97-AF65-F5344CB8AC3E}">
        <p14:creationId xmlns:p14="http://schemas.microsoft.com/office/powerpoint/2010/main" val="361140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302ABB-FACE-48B9-8177-F765A62282AC}"/>
              </a:ext>
            </a:extLst>
          </p:cNvPr>
          <p:cNvSpPr>
            <a:spLocks noGrp="1"/>
          </p:cNvSpPr>
          <p:nvPr>
            <p:ph type="title"/>
          </p:nvPr>
        </p:nvSpPr>
        <p:spPr/>
        <p:txBody>
          <a:bodyPr/>
          <a:lstStyle/>
          <a:p>
            <a:r>
              <a:rPr lang="fi-FI"/>
              <a:t>”Sivutuotteena”</a:t>
            </a:r>
          </a:p>
        </p:txBody>
      </p:sp>
      <p:sp>
        <p:nvSpPr>
          <p:cNvPr id="3" name="Sisällön paikkamerkki 2">
            <a:extLst>
              <a:ext uri="{FF2B5EF4-FFF2-40B4-BE49-F238E27FC236}">
                <a16:creationId xmlns:a16="http://schemas.microsoft.com/office/drawing/2014/main" id="{24656082-4CA0-4AB8-99D5-3DBB76FB7BB0}"/>
              </a:ext>
            </a:extLst>
          </p:cNvPr>
          <p:cNvSpPr>
            <a:spLocks noGrp="1"/>
          </p:cNvSpPr>
          <p:nvPr>
            <p:ph sz="quarter" idx="13"/>
          </p:nvPr>
        </p:nvSpPr>
        <p:spPr/>
        <p:txBody>
          <a:bodyPr/>
          <a:lstStyle/>
          <a:p>
            <a:r>
              <a:rPr lang="fi-FI"/>
              <a:t>AvoHilmon kautta saatavan saatavuustiedon validointi (suhteessa T3) ja kirjaamiskäytäntöjen kehittäminen</a:t>
            </a:r>
          </a:p>
          <a:p>
            <a:r>
              <a:rPr lang="fi-FI"/>
              <a:t>Taloudellinen arviointi</a:t>
            </a:r>
          </a:p>
          <a:p>
            <a:pPr lvl="1"/>
            <a:r>
              <a:rPr lang="fi-FI"/>
              <a:t>Onko hyvä saatavuus kalliimpaa / halvempaa tuottaa kuin huono?</a:t>
            </a:r>
          </a:p>
          <a:p>
            <a:pPr lvl="1"/>
            <a:r>
              <a:rPr lang="fi-FI"/>
              <a:t>Mitä tulosten saavuttaminen = muutoksen tekeminen maksaa?</a:t>
            </a:r>
          </a:p>
          <a:p>
            <a:r>
              <a:rPr lang="fi-FI"/>
              <a:t>Edellisen lisäksi kootaan muuta toimintadataa lähtötilanteesta, tilanteesta työpajojen lopussa sekä vuosi valmennuksen päättymisen jälkeen </a:t>
            </a:r>
            <a:r>
              <a:rPr lang="fi-FI">
                <a:sym typeface="Wingdings" panose="05000000000000000000" pitchFamily="2" charset="2"/>
              </a:rPr>
              <a:t> arviointiraportti ja artikkeli</a:t>
            </a:r>
          </a:p>
          <a:p>
            <a:r>
              <a:rPr lang="fi-FI">
                <a:sym typeface="Wingdings" panose="05000000000000000000" pitchFamily="2" charset="2"/>
              </a:rPr>
              <a:t>Valmentajaverkosto läpimurtotyöskentelyn tueksi (myös tulevaisuutta ajatellen)</a:t>
            </a:r>
            <a:endParaRPr lang="fi-FI"/>
          </a:p>
          <a:p>
            <a:endParaRPr lang="fi-FI"/>
          </a:p>
        </p:txBody>
      </p:sp>
      <p:sp>
        <p:nvSpPr>
          <p:cNvPr id="5" name="Päivämäärän paikkamerkki 4">
            <a:extLst>
              <a:ext uri="{FF2B5EF4-FFF2-40B4-BE49-F238E27FC236}">
                <a16:creationId xmlns:a16="http://schemas.microsoft.com/office/drawing/2014/main" id="{7AB609F7-38EF-4380-8329-8BD407B5B5C0}"/>
              </a:ext>
            </a:extLst>
          </p:cNvPr>
          <p:cNvSpPr>
            <a:spLocks noGrp="1"/>
          </p:cNvSpPr>
          <p:nvPr>
            <p:ph type="dt" sz="half" idx="14"/>
          </p:nvPr>
        </p:nvSpPr>
        <p:spPr/>
        <p:txBody>
          <a:bodyPr/>
          <a:lstStyle/>
          <a:p>
            <a:fld id="{7E79C812-71DD-4DEF-91E9-39EBC39209DD}" type="datetime1">
              <a:rPr lang="fi-FI" smtClean="0"/>
              <a:t>13.12.2022</a:t>
            </a:fld>
            <a:endParaRPr lang="x-none"/>
          </a:p>
        </p:txBody>
      </p:sp>
      <p:sp>
        <p:nvSpPr>
          <p:cNvPr id="6" name="Alatunnisteen paikkamerkki 5">
            <a:extLst>
              <a:ext uri="{FF2B5EF4-FFF2-40B4-BE49-F238E27FC236}">
                <a16:creationId xmlns:a16="http://schemas.microsoft.com/office/drawing/2014/main" id="{A46F6F5E-DB75-4A97-8DAC-0F5ED61B9A0E}"/>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FF365CDF-394F-499D-9A01-2D34A6C97F7D}"/>
              </a:ext>
            </a:extLst>
          </p:cNvPr>
          <p:cNvSpPr>
            <a:spLocks noGrp="1"/>
          </p:cNvSpPr>
          <p:nvPr>
            <p:ph type="sldNum" sz="quarter" idx="16"/>
          </p:nvPr>
        </p:nvSpPr>
        <p:spPr/>
        <p:txBody>
          <a:bodyPr/>
          <a:lstStyle/>
          <a:p>
            <a:fld id="{882CC271-BBF5-3F46-90AE-792A663E0CFB}" type="slidenum">
              <a:rPr lang="en-GB" smtClean="0"/>
              <a:pPr/>
              <a:t>30</a:t>
            </a:fld>
            <a:endParaRPr lang="en-GB"/>
          </a:p>
        </p:txBody>
      </p:sp>
    </p:spTree>
    <p:extLst>
      <p:ext uri="{BB962C8B-B14F-4D97-AF65-F5344CB8AC3E}">
        <p14:creationId xmlns:p14="http://schemas.microsoft.com/office/powerpoint/2010/main" val="3381518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D89BA0-CBAD-43DB-ACCE-79B239E4C972}"/>
              </a:ext>
            </a:extLst>
          </p:cNvPr>
          <p:cNvSpPr>
            <a:spLocks noGrp="1"/>
          </p:cNvSpPr>
          <p:nvPr>
            <p:ph type="title"/>
          </p:nvPr>
        </p:nvSpPr>
        <p:spPr>
          <a:xfrm>
            <a:off x="573459" y="203692"/>
            <a:ext cx="9914139" cy="1008000"/>
          </a:xfrm>
        </p:spPr>
        <p:txBody>
          <a:bodyPr/>
          <a:lstStyle/>
          <a:p>
            <a:r>
              <a:rPr lang="fi-FI" sz="2800" dirty="0">
                <a:ea typeface="+mj-lt"/>
                <a:cs typeface="+mj-lt"/>
              </a:rPr>
              <a:t>Ennakkotehtävä (5P’s):</a:t>
            </a:r>
            <a:br>
              <a:rPr lang="fi-FI" sz="2800" dirty="0">
                <a:ea typeface="+mj-lt"/>
                <a:cs typeface="+mj-lt"/>
              </a:rPr>
            </a:br>
            <a:r>
              <a:rPr lang="fi-FI" sz="2800" b="0" dirty="0">
                <a:ea typeface="+mj-lt"/>
                <a:cs typeface="+mj-lt"/>
              </a:rPr>
              <a:t>vie </a:t>
            </a:r>
            <a:r>
              <a:rPr lang="fi-FI" sz="2800" b="0" dirty="0" err="1">
                <a:ea typeface="+mj-lt"/>
                <a:cs typeface="+mj-lt"/>
              </a:rPr>
              <a:t>HowSpaceen</a:t>
            </a:r>
            <a:r>
              <a:rPr lang="fi-FI" sz="2800" b="0" dirty="0">
                <a:ea typeface="+mj-lt"/>
                <a:cs typeface="+mj-lt"/>
              </a:rPr>
              <a:t> </a:t>
            </a:r>
            <a:r>
              <a:rPr lang="fi-FI" sz="2800" dirty="0">
                <a:ea typeface="+mj-lt"/>
                <a:cs typeface="+mj-lt"/>
              </a:rPr>
              <a:t>viimeistään</a:t>
            </a:r>
            <a:r>
              <a:rPr lang="fi-FI" sz="2800" b="0" dirty="0">
                <a:solidFill>
                  <a:schemeClr val="tx2"/>
                </a:solidFill>
                <a:ea typeface="+mj-lt"/>
                <a:cs typeface="+mj-lt"/>
              </a:rPr>
              <a:t> pari päivää</a:t>
            </a:r>
            <a:r>
              <a:rPr lang="fi-FI" sz="2800" b="0" dirty="0">
                <a:solidFill>
                  <a:srgbClr val="FF0000"/>
                </a:solidFill>
                <a:ea typeface="+mj-lt"/>
                <a:cs typeface="+mj-lt"/>
              </a:rPr>
              <a:t> </a:t>
            </a:r>
            <a:r>
              <a:rPr lang="fi-FI" sz="2800" b="0" dirty="0">
                <a:ea typeface="+mj-lt"/>
                <a:cs typeface="+mj-lt"/>
              </a:rPr>
              <a:t>ennen 1. työpajaa</a:t>
            </a:r>
            <a:r>
              <a:rPr lang="fi-FI" sz="2800" b="0" dirty="0">
                <a:ea typeface="Source Sans Pro"/>
              </a:rPr>
              <a:t> </a:t>
            </a:r>
          </a:p>
        </p:txBody>
      </p:sp>
      <p:pic>
        <p:nvPicPr>
          <p:cNvPr id="4" name="Kuva 4" descr="Kuva, joka sisältää kohteen teksti&#10;&#10;Kuvaus luotu automaattisesti">
            <a:extLst>
              <a:ext uri="{FF2B5EF4-FFF2-40B4-BE49-F238E27FC236}">
                <a16:creationId xmlns:a16="http://schemas.microsoft.com/office/drawing/2014/main" id="{18E78115-9619-4F71-93B7-FCB6E9075C18}"/>
              </a:ext>
            </a:extLst>
          </p:cNvPr>
          <p:cNvPicPr>
            <a:picLocks noChangeAspect="1"/>
          </p:cNvPicPr>
          <p:nvPr/>
        </p:nvPicPr>
        <p:blipFill>
          <a:blip r:embed="rId2"/>
          <a:stretch>
            <a:fillRect/>
          </a:stretch>
        </p:blipFill>
        <p:spPr>
          <a:xfrm>
            <a:off x="526404" y="1239371"/>
            <a:ext cx="9631378" cy="5414937"/>
          </a:xfrm>
          <a:prstGeom prst="rect">
            <a:avLst/>
          </a:prstGeom>
          <a:noFill/>
        </p:spPr>
      </p:pic>
      <p:sp>
        <p:nvSpPr>
          <p:cNvPr id="2" name="Päivämäärän paikkamerkki 1">
            <a:extLst>
              <a:ext uri="{FF2B5EF4-FFF2-40B4-BE49-F238E27FC236}">
                <a16:creationId xmlns:a16="http://schemas.microsoft.com/office/drawing/2014/main" id="{DFB7DEFA-DD46-4E56-A8FE-5DF0CA9A8653}"/>
              </a:ext>
            </a:extLst>
          </p:cNvPr>
          <p:cNvSpPr>
            <a:spLocks noGrp="1"/>
          </p:cNvSpPr>
          <p:nvPr>
            <p:ph type="dt" sz="half" idx="10"/>
          </p:nvPr>
        </p:nvSpPr>
        <p:spPr>
          <a:xfrm>
            <a:off x="5915294" y="6238945"/>
            <a:ext cx="1317937" cy="360000"/>
          </a:xfrm>
        </p:spPr>
        <p:txBody>
          <a:bodyPr anchor="ctr">
            <a:normAutofit/>
          </a:bodyPr>
          <a:lstStyle/>
          <a:p>
            <a:pPr>
              <a:spcAft>
                <a:spcPts val="600"/>
              </a:spcAft>
            </a:pPr>
            <a:fld id="{18E2FCBF-ADF4-4B4F-AD02-4C8E21E347FE}" type="datetime1">
              <a:rPr lang="fi-FI" smtClean="0"/>
              <a:t>13.12.2022</a:t>
            </a:fld>
            <a:endParaRPr lang="x-none"/>
          </a:p>
        </p:txBody>
      </p:sp>
      <p:sp>
        <p:nvSpPr>
          <p:cNvPr id="6" name="Tekstiruutu 1">
            <a:extLst>
              <a:ext uri="{FF2B5EF4-FFF2-40B4-BE49-F238E27FC236}">
                <a16:creationId xmlns:a16="http://schemas.microsoft.com/office/drawing/2014/main" id="{51247DC3-2658-4A83-892F-0F91938E6F12}"/>
              </a:ext>
            </a:extLst>
          </p:cNvPr>
          <p:cNvSpPr txBox="1"/>
          <p:nvPr/>
        </p:nvSpPr>
        <p:spPr>
          <a:xfrm>
            <a:off x="7782169" y="201246"/>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ea typeface="Source Sans Pro"/>
            </a:endParaRPr>
          </a:p>
        </p:txBody>
      </p:sp>
      <p:sp>
        <p:nvSpPr>
          <p:cNvPr id="5" name="Alatunnisteen paikkamerkki 4">
            <a:extLst>
              <a:ext uri="{FF2B5EF4-FFF2-40B4-BE49-F238E27FC236}">
                <a16:creationId xmlns:a16="http://schemas.microsoft.com/office/drawing/2014/main" id="{870D7DA4-2099-4747-A995-BB978C1F9B7E}"/>
              </a:ext>
            </a:extLst>
          </p:cNvPr>
          <p:cNvSpPr>
            <a:spLocks noGrp="1"/>
          </p:cNvSpPr>
          <p:nvPr>
            <p:ph type="ftr" sz="quarter" idx="11"/>
          </p:nvPr>
        </p:nvSpPr>
        <p:spPr/>
        <p:txBody>
          <a:bodyPr/>
          <a:lstStyle/>
          <a:p>
            <a:r>
              <a:rPr lang="fi-FI"/>
              <a:t>heli.mattila@thl.fi</a:t>
            </a:r>
          </a:p>
        </p:txBody>
      </p:sp>
      <p:sp>
        <p:nvSpPr>
          <p:cNvPr id="3" name="Ellipsi 2">
            <a:extLst>
              <a:ext uri="{FF2B5EF4-FFF2-40B4-BE49-F238E27FC236}">
                <a16:creationId xmlns:a16="http://schemas.microsoft.com/office/drawing/2014/main" id="{DFA90CD4-63D6-4C87-B0A4-BDEA8A7A5317}"/>
              </a:ext>
            </a:extLst>
          </p:cNvPr>
          <p:cNvSpPr/>
          <p:nvPr/>
        </p:nvSpPr>
        <p:spPr>
          <a:xfrm>
            <a:off x="9946060" y="2776491"/>
            <a:ext cx="1594911" cy="13050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Muista tallentaa!</a:t>
            </a:r>
          </a:p>
        </p:txBody>
      </p:sp>
      <p:sp>
        <p:nvSpPr>
          <p:cNvPr id="7" name="Dian numeron paikkamerkki 6">
            <a:extLst>
              <a:ext uri="{FF2B5EF4-FFF2-40B4-BE49-F238E27FC236}">
                <a16:creationId xmlns:a16="http://schemas.microsoft.com/office/drawing/2014/main" id="{2F84FAD3-CE47-4C65-8A96-CA49A7C25767}"/>
              </a:ext>
            </a:extLst>
          </p:cNvPr>
          <p:cNvSpPr>
            <a:spLocks noGrp="1"/>
          </p:cNvSpPr>
          <p:nvPr>
            <p:ph type="sldNum" sz="quarter" idx="12"/>
          </p:nvPr>
        </p:nvSpPr>
        <p:spPr/>
        <p:txBody>
          <a:bodyPr/>
          <a:lstStyle/>
          <a:p>
            <a:pPr>
              <a:defRPr/>
            </a:pPr>
            <a:fld id="{533680E7-2F47-4D21-B615-BB562A351365}" type="slidenum">
              <a:rPr lang="sv-SE" altLang="fi-FI" smtClean="0"/>
              <a:pPr>
                <a:defRPr/>
              </a:pPr>
              <a:t>31</a:t>
            </a:fld>
            <a:endParaRPr lang="sv-SE" altLang="fi-FI"/>
          </a:p>
        </p:txBody>
      </p:sp>
    </p:spTree>
    <p:extLst>
      <p:ext uri="{BB962C8B-B14F-4D97-AF65-F5344CB8AC3E}">
        <p14:creationId xmlns:p14="http://schemas.microsoft.com/office/powerpoint/2010/main" val="1927995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EC50E0-CD67-4DDD-9B00-0264C1438BD9}"/>
              </a:ext>
            </a:extLst>
          </p:cNvPr>
          <p:cNvSpPr>
            <a:spLocks noGrp="1"/>
          </p:cNvSpPr>
          <p:nvPr>
            <p:ph type="title"/>
          </p:nvPr>
        </p:nvSpPr>
        <p:spPr>
          <a:xfrm>
            <a:off x="719997" y="360000"/>
            <a:ext cx="9849041" cy="909507"/>
          </a:xfrm>
        </p:spPr>
        <p:txBody>
          <a:bodyPr/>
          <a:lstStyle/>
          <a:p>
            <a:r>
              <a:rPr lang="fi-FI" dirty="0"/>
              <a:t>Käytännön asioita</a:t>
            </a:r>
            <a:endParaRPr lang="fi-FI" dirty="0">
              <a:solidFill>
                <a:srgbClr val="FF0000"/>
              </a:solidFill>
            </a:endParaRPr>
          </a:p>
        </p:txBody>
      </p:sp>
      <p:sp>
        <p:nvSpPr>
          <p:cNvPr id="3" name="Sisällön paikkamerkki 2">
            <a:extLst>
              <a:ext uri="{FF2B5EF4-FFF2-40B4-BE49-F238E27FC236}">
                <a16:creationId xmlns:a16="http://schemas.microsoft.com/office/drawing/2014/main" id="{4A7270EB-72E3-4F19-835F-D8FE586722C5}"/>
              </a:ext>
            </a:extLst>
          </p:cNvPr>
          <p:cNvSpPr>
            <a:spLocks noGrp="1"/>
          </p:cNvSpPr>
          <p:nvPr>
            <p:ph sz="quarter" idx="13"/>
          </p:nvPr>
        </p:nvSpPr>
        <p:spPr>
          <a:xfrm>
            <a:off x="720724" y="1269507"/>
            <a:ext cx="10800000" cy="4886493"/>
          </a:xfrm>
        </p:spPr>
        <p:txBody>
          <a:bodyPr vert="horz" lIns="0" tIns="72000" rIns="0" bIns="72000" rtlCol="0" anchor="t">
            <a:noAutofit/>
          </a:bodyPr>
          <a:lstStyle/>
          <a:p>
            <a:pPr marL="0" indent="0">
              <a:buNone/>
            </a:pPr>
            <a:endParaRPr lang="fi-FI" sz="2000" b="1" dirty="0">
              <a:ea typeface="Source Sans Pro"/>
            </a:endParaRPr>
          </a:p>
          <a:p>
            <a:r>
              <a:rPr lang="fi-FI" sz="2000" b="1" dirty="0">
                <a:sym typeface="Wingdings" panose="05000000000000000000" pitchFamily="2" charset="2"/>
              </a:rPr>
              <a:t>Läppärit -useampia/ tiimi</a:t>
            </a:r>
            <a:endParaRPr lang="fi-FI" sz="2000" b="1" dirty="0"/>
          </a:p>
          <a:p>
            <a:r>
              <a:rPr lang="fi-FI" sz="2000" dirty="0"/>
              <a:t>Majoittuminen ja kokoustilat, illalliset, erityisruokavaliot –Jenni yhteyshenkilönä</a:t>
            </a:r>
            <a:endParaRPr lang="fi-FI" sz="2000" dirty="0">
              <a:ea typeface="Source Sans Pro"/>
            </a:endParaRPr>
          </a:p>
          <a:p>
            <a:r>
              <a:rPr lang="fi-FI" sz="2000" dirty="0"/>
              <a:t>Korona-varotoimet: Seuraamme tarkasti </a:t>
            </a:r>
            <a:r>
              <a:rPr lang="fi-FI" sz="2000" dirty="0" err="1"/>
              <a:t>AVI:ien</a:t>
            </a:r>
            <a:r>
              <a:rPr lang="fi-FI" sz="2000" dirty="0"/>
              <a:t> alueellista ohjeistusta</a:t>
            </a:r>
          </a:p>
          <a:p>
            <a:pPr lvl="1"/>
            <a:r>
              <a:rPr lang="fi-FI" sz="1800" dirty="0"/>
              <a:t>Edellytämme, että osallistut työpajaan vain terveenä+ </a:t>
            </a:r>
            <a:r>
              <a:rPr lang="fi-FI" sz="1800"/>
              <a:t>normaalit hygieniavarotoimet. </a:t>
            </a:r>
            <a:endParaRPr lang="fi-FI" sz="1800" dirty="0"/>
          </a:p>
          <a:p>
            <a:pPr lvl="1"/>
            <a:r>
              <a:rPr lang="fi-FI" sz="1800" dirty="0"/>
              <a:t>Tiimit liikkuvat ”omissa koronakuplissaan” läpi työpajan</a:t>
            </a:r>
            <a:endParaRPr lang="fi-FI" sz="1800" dirty="0">
              <a:ea typeface="Source Sans Pro"/>
            </a:endParaRPr>
          </a:p>
          <a:p>
            <a:endParaRPr lang="fi-FI" sz="2000" dirty="0">
              <a:ea typeface="Source Sans Pro"/>
            </a:endParaRPr>
          </a:p>
          <a:p>
            <a:r>
              <a:rPr lang="fi-FI" sz="2000" dirty="0">
                <a:ea typeface="+mn-lt"/>
                <a:cs typeface="+mn-lt"/>
              </a:rPr>
              <a:t>Työtila HOWSPACE: Jenni </a:t>
            </a:r>
            <a:r>
              <a:rPr lang="fi-FI" sz="2000" dirty="0" err="1">
                <a:ea typeface="+mn-lt"/>
                <a:cs typeface="+mn-lt"/>
              </a:rPr>
              <a:t>Krogell</a:t>
            </a:r>
            <a:r>
              <a:rPr lang="fi-FI" sz="2000" dirty="0">
                <a:ea typeface="+mn-lt"/>
                <a:cs typeface="+mn-lt"/>
              </a:rPr>
              <a:t> antaa oikeudet, lähetä osallistujalistat Jennille</a:t>
            </a:r>
            <a:endParaRPr lang="fi-FI" sz="2000" dirty="0"/>
          </a:p>
          <a:p>
            <a:endParaRPr lang="fi-FI" sz="2000" dirty="0">
              <a:ea typeface="Source Sans Pro"/>
            </a:endParaRPr>
          </a:p>
          <a:p>
            <a:pPr marL="0" indent="0">
              <a:buNone/>
            </a:pPr>
            <a:endParaRPr lang="fi-FI" sz="2000" dirty="0"/>
          </a:p>
          <a:p>
            <a:endParaRPr lang="fi-FI" sz="2000" dirty="0"/>
          </a:p>
        </p:txBody>
      </p:sp>
      <p:sp>
        <p:nvSpPr>
          <p:cNvPr id="5" name="Päivämäärän paikkamerkki 4">
            <a:extLst>
              <a:ext uri="{FF2B5EF4-FFF2-40B4-BE49-F238E27FC236}">
                <a16:creationId xmlns:a16="http://schemas.microsoft.com/office/drawing/2014/main" id="{4EBA7F78-C615-4A3E-88F4-98D3168C02D8}"/>
              </a:ext>
            </a:extLst>
          </p:cNvPr>
          <p:cNvSpPr>
            <a:spLocks noGrp="1"/>
          </p:cNvSpPr>
          <p:nvPr>
            <p:ph type="dt" sz="half" idx="14"/>
          </p:nvPr>
        </p:nvSpPr>
        <p:spPr/>
        <p:txBody>
          <a:bodyPr/>
          <a:lstStyle/>
          <a:p>
            <a:fld id="{7E19DF61-AD17-4657-A9A3-168FB96274F2}" type="datetime1">
              <a:rPr lang="fi-FI" smtClean="0"/>
              <a:t>13.12.2022</a:t>
            </a:fld>
            <a:endParaRPr lang="x-none"/>
          </a:p>
        </p:txBody>
      </p:sp>
      <p:sp>
        <p:nvSpPr>
          <p:cNvPr id="6" name="Alatunnisteen paikkamerkki 5">
            <a:extLst>
              <a:ext uri="{FF2B5EF4-FFF2-40B4-BE49-F238E27FC236}">
                <a16:creationId xmlns:a16="http://schemas.microsoft.com/office/drawing/2014/main" id="{7548F063-9694-4D95-BAA2-96FFE1644827}"/>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37AA4CB7-28B4-479F-8D00-66B26938FD06}"/>
              </a:ext>
            </a:extLst>
          </p:cNvPr>
          <p:cNvSpPr>
            <a:spLocks noGrp="1"/>
          </p:cNvSpPr>
          <p:nvPr>
            <p:ph type="sldNum" sz="quarter" idx="16"/>
          </p:nvPr>
        </p:nvSpPr>
        <p:spPr/>
        <p:txBody>
          <a:bodyPr/>
          <a:lstStyle/>
          <a:p>
            <a:fld id="{882CC271-BBF5-3F46-90AE-792A663E0CFB}" type="slidenum">
              <a:rPr lang="en-GB" smtClean="0"/>
              <a:pPr/>
              <a:t>32</a:t>
            </a:fld>
            <a:endParaRPr lang="en-GB"/>
          </a:p>
        </p:txBody>
      </p:sp>
    </p:spTree>
    <p:extLst>
      <p:ext uri="{BB962C8B-B14F-4D97-AF65-F5344CB8AC3E}">
        <p14:creationId xmlns:p14="http://schemas.microsoft.com/office/powerpoint/2010/main" val="3886017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61E2D5D-B0ED-4E92-86C1-0C2DFB0683F9}"/>
              </a:ext>
            </a:extLst>
          </p:cNvPr>
          <p:cNvSpPr>
            <a:spLocks noGrp="1"/>
          </p:cNvSpPr>
          <p:nvPr>
            <p:ph type="title"/>
          </p:nvPr>
        </p:nvSpPr>
        <p:spPr>
          <a:xfrm>
            <a:off x="719997" y="360000"/>
            <a:ext cx="9914139" cy="1008000"/>
          </a:xfrm>
        </p:spPr>
        <p:txBody>
          <a:bodyPr/>
          <a:lstStyle/>
          <a:p>
            <a:r>
              <a:rPr lang="en-US"/>
              <a:t>Howspace -työtila</a:t>
            </a:r>
          </a:p>
        </p:txBody>
      </p:sp>
      <p:pic>
        <p:nvPicPr>
          <p:cNvPr id="8" name="Sisällön paikkamerkki 7">
            <a:extLst>
              <a:ext uri="{FF2B5EF4-FFF2-40B4-BE49-F238E27FC236}">
                <a16:creationId xmlns:a16="http://schemas.microsoft.com/office/drawing/2014/main" id="{E36020ED-CF56-495E-AC90-928D718F8654}"/>
              </a:ext>
            </a:extLst>
          </p:cNvPr>
          <p:cNvPicPr>
            <a:picLocks noGrp="1" noChangeAspect="1"/>
          </p:cNvPicPr>
          <p:nvPr>
            <p:ph idx="1"/>
          </p:nvPr>
        </p:nvPicPr>
        <p:blipFill rotWithShape="1">
          <a:blip r:embed="rId2"/>
          <a:srcRect l="4194" r="1192" b="1"/>
          <a:stretch/>
        </p:blipFill>
        <p:spPr>
          <a:xfrm>
            <a:off x="596173" y="2087548"/>
            <a:ext cx="7919652" cy="3431849"/>
          </a:xfrm>
          <a:prstGeom prst="rect">
            <a:avLst/>
          </a:prstGeom>
          <a:noFill/>
        </p:spPr>
      </p:pic>
      <p:sp>
        <p:nvSpPr>
          <p:cNvPr id="9" name="Tekstiruutu 8">
            <a:extLst>
              <a:ext uri="{FF2B5EF4-FFF2-40B4-BE49-F238E27FC236}">
                <a16:creationId xmlns:a16="http://schemas.microsoft.com/office/drawing/2014/main" id="{CC3D9DA9-1A18-4A39-BCB3-E26BA247C30B}"/>
              </a:ext>
            </a:extLst>
          </p:cNvPr>
          <p:cNvSpPr txBox="1"/>
          <p:nvPr/>
        </p:nvSpPr>
        <p:spPr>
          <a:xfrm>
            <a:off x="8858249" y="2372311"/>
            <a:ext cx="2737577" cy="2585323"/>
          </a:xfrm>
          <a:prstGeom prst="rect">
            <a:avLst/>
          </a:prstGeom>
          <a:noFill/>
        </p:spPr>
        <p:txBody>
          <a:bodyPr wrap="square" rtlCol="0">
            <a:spAutoFit/>
          </a:bodyPr>
          <a:lstStyle/>
          <a:p>
            <a:pPr marL="285750" indent="-285750">
              <a:buFont typeface="Arial" panose="020B0604020202020204" pitchFamily="34" charset="0"/>
              <a:buChar char="•"/>
            </a:pPr>
            <a:r>
              <a:rPr lang="fi-FI"/>
              <a:t>Työtila tiimien yhteiseen käyttöön</a:t>
            </a:r>
          </a:p>
          <a:p>
            <a:pPr marL="285750" indent="-285750">
              <a:buFont typeface="Arial" panose="020B0604020202020204" pitchFamily="34" charset="0"/>
              <a:buChar char="•"/>
            </a:pPr>
            <a:r>
              <a:rPr lang="fi-FI"/>
              <a:t>Tietoa valmennuksesta</a:t>
            </a:r>
          </a:p>
          <a:p>
            <a:pPr marL="285750" indent="-285750">
              <a:buFont typeface="Arial" panose="020B0604020202020204" pitchFamily="34" charset="0"/>
              <a:buChar char="•"/>
            </a:pPr>
            <a:r>
              <a:rPr lang="fi-FI"/>
              <a:t>Keskustelualue</a:t>
            </a:r>
          </a:p>
          <a:p>
            <a:pPr marL="285750" indent="-285750">
              <a:buFont typeface="Arial" panose="020B0604020202020204" pitchFamily="34" charset="0"/>
              <a:buChar char="•"/>
            </a:pPr>
            <a:r>
              <a:rPr lang="fi-FI"/>
              <a:t>Tiimien omat kansiot materiaalien kokoamista varten</a:t>
            </a:r>
          </a:p>
          <a:p>
            <a:pPr marL="285750" indent="-285750">
              <a:buFont typeface="Arial" panose="020B0604020202020204" pitchFamily="34" charset="0"/>
              <a:buChar char="•"/>
            </a:pPr>
            <a:r>
              <a:rPr lang="fi-FI"/>
              <a:t>Tunnukset jokaiselle osallistujalle</a:t>
            </a:r>
          </a:p>
        </p:txBody>
      </p:sp>
      <p:sp>
        <p:nvSpPr>
          <p:cNvPr id="2" name="Päivämäärän paikkamerkki 1">
            <a:extLst>
              <a:ext uri="{FF2B5EF4-FFF2-40B4-BE49-F238E27FC236}">
                <a16:creationId xmlns:a16="http://schemas.microsoft.com/office/drawing/2014/main" id="{1A706363-8D19-4DEB-96A7-83CD42D56C6B}"/>
              </a:ext>
            </a:extLst>
          </p:cNvPr>
          <p:cNvSpPr>
            <a:spLocks noGrp="1"/>
          </p:cNvSpPr>
          <p:nvPr>
            <p:ph type="dt" sz="half" idx="10"/>
          </p:nvPr>
        </p:nvSpPr>
        <p:spPr/>
        <p:txBody>
          <a:bodyPr/>
          <a:lstStyle/>
          <a:p>
            <a:pPr>
              <a:defRPr/>
            </a:pPr>
            <a:fld id="{8F58FA00-1DD8-481D-99E0-DE9ABFE96D72}" type="datetime1">
              <a:rPr lang="fi-FI" altLang="fi-FI" smtClean="0"/>
              <a:t>13.12.2022</a:t>
            </a:fld>
            <a:endParaRPr lang="sv-SE" altLang="fi-FI"/>
          </a:p>
        </p:txBody>
      </p:sp>
      <p:sp>
        <p:nvSpPr>
          <p:cNvPr id="3" name="Alatunnisteen paikkamerkki 2">
            <a:extLst>
              <a:ext uri="{FF2B5EF4-FFF2-40B4-BE49-F238E27FC236}">
                <a16:creationId xmlns:a16="http://schemas.microsoft.com/office/drawing/2014/main" id="{ABAAB66A-3559-4FB8-BBB4-A1DA47041693}"/>
              </a:ext>
            </a:extLst>
          </p:cNvPr>
          <p:cNvSpPr>
            <a:spLocks noGrp="1"/>
          </p:cNvSpPr>
          <p:nvPr>
            <p:ph type="ftr" sz="quarter" idx="11"/>
          </p:nvPr>
        </p:nvSpPr>
        <p:spPr/>
        <p:txBody>
          <a:bodyPr/>
          <a:lstStyle/>
          <a:p>
            <a:r>
              <a:rPr lang="fi-FI"/>
              <a:t>heli.mattila@thl.fi</a:t>
            </a:r>
          </a:p>
        </p:txBody>
      </p:sp>
      <p:sp>
        <p:nvSpPr>
          <p:cNvPr id="4" name="Dian numeron paikkamerkki 3">
            <a:extLst>
              <a:ext uri="{FF2B5EF4-FFF2-40B4-BE49-F238E27FC236}">
                <a16:creationId xmlns:a16="http://schemas.microsoft.com/office/drawing/2014/main" id="{E223F6DD-2D48-4008-A898-FCA678449E8E}"/>
              </a:ext>
            </a:extLst>
          </p:cNvPr>
          <p:cNvSpPr>
            <a:spLocks noGrp="1"/>
          </p:cNvSpPr>
          <p:nvPr>
            <p:ph type="sldNum" sz="quarter" idx="12"/>
          </p:nvPr>
        </p:nvSpPr>
        <p:spPr/>
        <p:txBody>
          <a:bodyPr/>
          <a:lstStyle/>
          <a:p>
            <a:pPr>
              <a:defRPr/>
            </a:pPr>
            <a:fld id="{533680E7-2F47-4D21-B615-BB562A351365}" type="slidenum">
              <a:rPr lang="sv-SE" altLang="fi-FI" smtClean="0"/>
              <a:pPr>
                <a:defRPr/>
              </a:pPr>
              <a:t>33</a:t>
            </a:fld>
            <a:endParaRPr lang="sv-SE" altLang="fi-FI"/>
          </a:p>
        </p:txBody>
      </p:sp>
    </p:spTree>
    <p:extLst>
      <p:ext uri="{BB962C8B-B14F-4D97-AF65-F5344CB8AC3E}">
        <p14:creationId xmlns:p14="http://schemas.microsoft.com/office/powerpoint/2010/main" val="66890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99E0DB-8147-424C-91CD-0954D073B5DE}"/>
              </a:ext>
            </a:extLst>
          </p:cNvPr>
          <p:cNvSpPr>
            <a:spLocks noGrp="1"/>
          </p:cNvSpPr>
          <p:nvPr>
            <p:ph type="ctrTitle"/>
          </p:nvPr>
        </p:nvSpPr>
        <p:spPr/>
        <p:txBody>
          <a:bodyPr/>
          <a:lstStyle/>
          <a:p>
            <a:r>
              <a:rPr lang="fi-FI">
                <a:ea typeface="Source Sans Pro"/>
              </a:rPr>
              <a:t>Kiitos!</a:t>
            </a:r>
            <a:endParaRPr lang="fi-FI"/>
          </a:p>
        </p:txBody>
      </p:sp>
      <p:sp>
        <p:nvSpPr>
          <p:cNvPr id="2" name="Päivämäärän paikkamerkki 1"/>
          <p:cNvSpPr>
            <a:spLocks noGrp="1"/>
          </p:cNvSpPr>
          <p:nvPr>
            <p:ph type="dt" sz="half" idx="23"/>
          </p:nvPr>
        </p:nvSpPr>
        <p:spPr/>
        <p:txBody>
          <a:bodyPr/>
          <a:lstStyle/>
          <a:p>
            <a:fld id="{A98D9D34-9117-4695-AB3D-76E9D39CA0DD}" type="datetime1">
              <a:rPr lang="fi-FI" smtClean="0"/>
              <a:t>13.12.2022</a:t>
            </a:fld>
            <a:endParaRPr lang="x-none"/>
          </a:p>
        </p:txBody>
      </p:sp>
      <p:sp>
        <p:nvSpPr>
          <p:cNvPr id="5" name="Alatunnisteen paikkamerkki 4">
            <a:extLst>
              <a:ext uri="{FF2B5EF4-FFF2-40B4-BE49-F238E27FC236}">
                <a16:creationId xmlns:a16="http://schemas.microsoft.com/office/drawing/2014/main" id="{48F51E9D-2FA5-425C-8A3B-82C8AC1CA562}"/>
              </a:ext>
            </a:extLst>
          </p:cNvPr>
          <p:cNvSpPr>
            <a:spLocks noGrp="1"/>
          </p:cNvSpPr>
          <p:nvPr>
            <p:ph type="ftr" sz="quarter" idx="24"/>
          </p:nvPr>
        </p:nvSpPr>
        <p:spPr/>
        <p:txBody>
          <a:bodyPr/>
          <a:lstStyle/>
          <a:p>
            <a:r>
              <a:rPr lang="fi-FI"/>
              <a:t>heli.mattila@thl.fi</a:t>
            </a:r>
          </a:p>
        </p:txBody>
      </p:sp>
      <p:sp>
        <p:nvSpPr>
          <p:cNvPr id="3" name="Dian numeron paikkamerkki 2">
            <a:extLst>
              <a:ext uri="{FF2B5EF4-FFF2-40B4-BE49-F238E27FC236}">
                <a16:creationId xmlns:a16="http://schemas.microsoft.com/office/drawing/2014/main" id="{9FCD5849-2C48-4379-BE5D-E450B33A8D87}"/>
              </a:ext>
            </a:extLst>
          </p:cNvPr>
          <p:cNvSpPr>
            <a:spLocks noGrp="1"/>
          </p:cNvSpPr>
          <p:nvPr>
            <p:ph type="sldNum" sz="quarter" idx="25"/>
          </p:nvPr>
        </p:nvSpPr>
        <p:spPr/>
        <p:txBody>
          <a:bodyPr/>
          <a:lstStyle/>
          <a:p>
            <a:fld id="{882CC271-BBF5-3F46-90AE-792A663E0CFB}" type="slidenum">
              <a:rPr lang="en-GB" smtClean="0"/>
              <a:pPr/>
              <a:t>34</a:t>
            </a:fld>
            <a:endParaRPr lang="en-GB"/>
          </a:p>
        </p:txBody>
      </p:sp>
    </p:spTree>
    <p:extLst>
      <p:ext uri="{BB962C8B-B14F-4D97-AF65-F5344CB8AC3E}">
        <p14:creationId xmlns:p14="http://schemas.microsoft.com/office/powerpoint/2010/main" val="908016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64001" y="360000"/>
            <a:ext cx="7386781" cy="620728"/>
          </a:xfrm>
        </p:spPr>
        <p:txBody>
          <a:bodyPr/>
          <a:lstStyle/>
          <a:p>
            <a:r>
              <a:rPr lang="fi-FI"/>
              <a:t>Usein kysyttyjä kysymyksiä?</a:t>
            </a:r>
          </a:p>
        </p:txBody>
      </p:sp>
      <p:sp>
        <p:nvSpPr>
          <p:cNvPr id="3" name="Sisällön paikkamerkki 2"/>
          <p:cNvSpPr>
            <a:spLocks noGrp="1"/>
          </p:cNvSpPr>
          <p:nvPr>
            <p:ph sz="quarter" idx="13"/>
          </p:nvPr>
        </p:nvSpPr>
        <p:spPr>
          <a:xfrm>
            <a:off x="896471" y="908720"/>
            <a:ext cx="10085294" cy="5112568"/>
          </a:xfrm>
        </p:spPr>
        <p:txBody>
          <a:bodyPr/>
          <a:lstStyle/>
          <a:p>
            <a:r>
              <a:rPr lang="fi-FI" sz="1400" b="1"/>
              <a:t>Onko muutos mahdollinen ilman lisäresurssia?</a:t>
            </a:r>
          </a:p>
          <a:p>
            <a:pPr lvl="1"/>
            <a:r>
              <a:rPr lang="fi-FI" sz="1200"/>
              <a:t>Vasta analyysin jälkeen tiedämme tarkemmin, kuinka paljon resurssivaje vaikuttaa jonoihin. Joka tapauksessa kaikki voivat parantaa ja kokemus on osoittanut, että kun jonot lyhenevät ja arki alkaa sujua, myös rekrytointi helpottuu ja henkilöstön pysyvyys paranee.</a:t>
            </a:r>
          </a:p>
          <a:p>
            <a:r>
              <a:rPr lang="fi-FI" sz="1400" b="1"/>
              <a:t>Eikö hoidon jatkuvuus ole vielä saatavuuttakin tärkeämpi?</a:t>
            </a:r>
          </a:p>
          <a:p>
            <a:pPr lvl="1"/>
            <a:r>
              <a:rPr lang="fi-FI" sz="1200"/>
              <a:t>Muutokset tehdään tavalla, joka parantaa myös pitkäaikaissairauksien ja paljon palveluja tarvitsevien hoitoa. Tällä on merkittävä rooli myös kysynnän hallinnassa. Jonottomuus ja kiireen väheneminen mahdollistaa aiempaa paremmin myös muun kehittämisen. </a:t>
            </a:r>
          </a:p>
          <a:p>
            <a:r>
              <a:rPr lang="fi-FI" sz="1400" b="1"/>
              <a:t>Onko tämä tapa jalkauttaa tiimimalli koko Suomeen?</a:t>
            </a:r>
          </a:p>
          <a:p>
            <a:pPr lvl="1"/>
            <a:r>
              <a:rPr lang="fi-FI" sz="1200"/>
              <a:t>Hyvä vastaanotto ei tähtää jonkun tietyn toiminnallisen mallin edistämiseen. Toki otamme opiksi niiden yksiköiden kokemuksista, joissa jonot on onnistuttu hävittämään. </a:t>
            </a:r>
          </a:p>
          <a:p>
            <a:r>
              <a:rPr lang="fi-FI" sz="1400" b="1"/>
              <a:t>Eikö asiaa voi yksinkertaisesti ratkaista jonojen purkamisella? </a:t>
            </a:r>
          </a:p>
          <a:p>
            <a:pPr lvl="1"/>
            <a:r>
              <a:rPr lang="fi-FI" sz="1200"/>
              <a:t>Jonojen purku yksin ei korjaa saatavuusongelmaa ellei toimintatapoja muuteta. Pääpaino on toiminnan muutoksessa.  Yhtenä toimenpiteenä voidaan tarvita myös jonojen purkua. </a:t>
            </a:r>
          </a:p>
          <a:p>
            <a:r>
              <a:rPr lang="fi-FI" sz="1400" b="1"/>
              <a:t>Käykö niin, että kun saatavuus paranee, kysyntä räjähtää käsiin?</a:t>
            </a:r>
          </a:p>
          <a:p>
            <a:pPr lvl="1"/>
            <a:r>
              <a:rPr lang="fi-FI" sz="1200"/>
              <a:t>Kysyntä voi joksikin aikaa lisääntyä, jos tilanne on pitkään ollut huono ja väestössä on paljon ns. hoitovelkaa. Pitkällä tähtäimellä hyvä saatavuus ja kysynnän hallinta kuitenkin vähentävät kysyntää, kun väestö saa avun heti sitä tarvitessaan. </a:t>
            </a:r>
          </a:p>
          <a:p>
            <a:r>
              <a:rPr lang="fi-FI" sz="1400" b="1"/>
              <a:t>Miksi tarvitaan valmennus, eikö tätä voi teettää konsulteilla?</a:t>
            </a:r>
          </a:p>
          <a:p>
            <a:pPr lvl="1"/>
            <a:r>
              <a:rPr lang="fi-FI" sz="1200"/>
              <a:t>Keskeinen elementti Hyvä vastaanotto valmennuksessa on oppia toimivia keinoja arjen kehittämiseen ja uudistettujen toimintatapojen johtamiseen päivä-/viikkotasolla. Niiden oppimisessa vertaistuki ja jakaminen toimivat tehokkaammin kuin ulkoa/ylhäältä annetut valmiit mallit.  Lisäksi tämä on hauskaa! </a:t>
            </a:r>
            <a:endParaRPr lang="fi-FI"/>
          </a:p>
        </p:txBody>
      </p:sp>
      <p:sp>
        <p:nvSpPr>
          <p:cNvPr id="4" name="Päivämäärän paikkamerkki 3">
            <a:extLst>
              <a:ext uri="{FF2B5EF4-FFF2-40B4-BE49-F238E27FC236}">
                <a16:creationId xmlns:a16="http://schemas.microsoft.com/office/drawing/2014/main" id="{75907452-B2CF-4E1C-B9C8-B2D86F997ED9}"/>
              </a:ext>
            </a:extLst>
          </p:cNvPr>
          <p:cNvSpPr>
            <a:spLocks noGrp="1"/>
          </p:cNvSpPr>
          <p:nvPr>
            <p:ph type="dt" sz="half" idx="14"/>
          </p:nvPr>
        </p:nvSpPr>
        <p:spPr/>
        <p:txBody>
          <a:bodyPr/>
          <a:lstStyle/>
          <a:p>
            <a:fld id="{643E20B8-08D1-4851-9C25-F515D0EA7A5A}" type="datetime1">
              <a:rPr lang="fi-FI" smtClean="0"/>
              <a:t>13.12.2022</a:t>
            </a:fld>
            <a:endParaRPr lang="x-none"/>
          </a:p>
        </p:txBody>
      </p:sp>
      <p:sp>
        <p:nvSpPr>
          <p:cNvPr id="6" name="Alatunnisteen paikkamerkki 5">
            <a:extLst>
              <a:ext uri="{FF2B5EF4-FFF2-40B4-BE49-F238E27FC236}">
                <a16:creationId xmlns:a16="http://schemas.microsoft.com/office/drawing/2014/main" id="{BC6EE899-F13C-464E-937C-70A3AB78EE9F}"/>
              </a:ext>
            </a:extLst>
          </p:cNvPr>
          <p:cNvSpPr>
            <a:spLocks noGrp="1"/>
          </p:cNvSpPr>
          <p:nvPr>
            <p:ph type="ftr" sz="quarter" idx="15"/>
          </p:nvPr>
        </p:nvSpPr>
        <p:spPr/>
        <p:txBody>
          <a:bodyPr/>
          <a:lstStyle/>
          <a:p>
            <a:r>
              <a:rPr lang="fi-FI"/>
              <a:t>heli.mattila@thl.fi</a:t>
            </a:r>
          </a:p>
        </p:txBody>
      </p:sp>
      <p:sp>
        <p:nvSpPr>
          <p:cNvPr id="5" name="Dian numeron paikkamerkki 4">
            <a:extLst>
              <a:ext uri="{FF2B5EF4-FFF2-40B4-BE49-F238E27FC236}">
                <a16:creationId xmlns:a16="http://schemas.microsoft.com/office/drawing/2014/main" id="{A53F306C-6CF4-4C42-A27A-C3692F32B152}"/>
              </a:ext>
            </a:extLst>
          </p:cNvPr>
          <p:cNvSpPr>
            <a:spLocks noGrp="1"/>
          </p:cNvSpPr>
          <p:nvPr>
            <p:ph type="sldNum" sz="quarter" idx="16"/>
          </p:nvPr>
        </p:nvSpPr>
        <p:spPr/>
        <p:txBody>
          <a:bodyPr/>
          <a:lstStyle/>
          <a:p>
            <a:fld id="{882CC271-BBF5-3F46-90AE-792A663E0CFB}" type="slidenum">
              <a:rPr lang="en-GB" smtClean="0"/>
              <a:pPr/>
              <a:t>35</a:t>
            </a:fld>
            <a:endParaRPr lang="en-GB"/>
          </a:p>
        </p:txBody>
      </p:sp>
    </p:spTree>
    <p:extLst>
      <p:ext uri="{BB962C8B-B14F-4D97-AF65-F5344CB8AC3E}">
        <p14:creationId xmlns:p14="http://schemas.microsoft.com/office/powerpoint/2010/main" val="151097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6F9F2B77-94BF-4148-BA3E-6BA3ED83BFAF}"/>
              </a:ext>
            </a:extLst>
          </p:cNvPr>
          <p:cNvPicPr>
            <a:picLocks noChangeAspect="1"/>
          </p:cNvPicPr>
          <p:nvPr/>
        </p:nvPicPr>
        <p:blipFill>
          <a:blip r:embed="rId2"/>
          <a:stretch>
            <a:fillRect/>
          </a:stretch>
        </p:blipFill>
        <p:spPr>
          <a:xfrm rot="5400000">
            <a:off x="1522581" y="857250"/>
            <a:ext cx="6128430" cy="5143500"/>
          </a:xfrm>
          <a:prstGeom prst="rect">
            <a:avLst/>
          </a:prstGeom>
        </p:spPr>
      </p:pic>
      <p:sp>
        <p:nvSpPr>
          <p:cNvPr id="5" name="Tekstiruutu 4">
            <a:extLst>
              <a:ext uri="{FF2B5EF4-FFF2-40B4-BE49-F238E27FC236}">
                <a16:creationId xmlns:a16="http://schemas.microsoft.com/office/drawing/2014/main" id="{86D15281-8CAE-4809-9C36-C89874D6EA71}"/>
              </a:ext>
            </a:extLst>
          </p:cNvPr>
          <p:cNvSpPr txBox="1"/>
          <p:nvPr/>
        </p:nvSpPr>
        <p:spPr>
          <a:xfrm>
            <a:off x="7448425" y="2353137"/>
            <a:ext cx="4261103" cy="923330"/>
          </a:xfrm>
          <a:prstGeom prst="rect">
            <a:avLst/>
          </a:prstGeom>
          <a:noFill/>
        </p:spPr>
        <p:txBody>
          <a:bodyPr wrap="none" rtlCol="0">
            <a:spAutoFit/>
          </a:bodyPr>
          <a:lstStyle/>
          <a:p>
            <a:r>
              <a:rPr lang="fi-FI"/>
              <a:t>”On yhtä tärkeä poistaa jonot ja </a:t>
            </a:r>
          </a:p>
          <a:p>
            <a:r>
              <a:rPr lang="fi-FI"/>
              <a:t>luoda pysyviä toimintamalleja siihen, ettei</a:t>
            </a:r>
          </a:p>
          <a:p>
            <a:r>
              <a:rPr lang="fi-FI"/>
              <a:t>niitä kerry uudelleen”</a:t>
            </a:r>
          </a:p>
        </p:txBody>
      </p:sp>
      <p:sp>
        <p:nvSpPr>
          <p:cNvPr id="3" name="Päivämäärän paikkamerkki 2">
            <a:extLst>
              <a:ext uri="{FF2B5EF4-FFF2-40B4-BE49-F238E27FC236}">
                <a16:creationId xmlns:a16="http://schemas.microsoft.com/office/drawing/2014/main" id="{544CA6D1-C910-4708-A730-874085DC1292}"/>
              </a:ext>
            </a:extLst>
          </p:cNvPr>
          <p:cNvSpPr>
            <a:spLocks noGrp="1"/>
          </p:cNvSpPr>
          <p:nvPr>
            <p:ph type="dt" sz="half" idx="10"/>
          </p:nvPr>
        </p:nvSpPr>
        <p:spPr/>
        <p:txBody>
          <a:bodyPr/>
          <a:lstStyle/>
          <a:p>
            <a:fld id="{80EC45B0-EAD1-48D8-B6AB-64163D8C0221}" type="datetime1">
              <a:rPr lang="fi-FI" smtClean="0"/>
              <a:t>13.12.2022</a:t>
            </a:fld>
            <a:endParaRPr lang="x-none"/>
          </a:p>
        </p:txBody>
      </p:sp>
      <p:sp>
        <p:nvSpPr>
          <p:cNvPr id="6" name="Alatunnisteen paikkamerkki 5">
            <a:extLst>
              <a:ext uri="{FF2B5EF4-FFF2-40B4-BE49-F238E27FC236}">
                <a16:creationId xmlns:a16="http://schemas.microsoft.com/office/drawing/2014/main" id="{1BFB716C-9EBB-4B5E-B081-892B3CB06439}"/>
              </a:ext>
            </a:extLst>
          </p:cNvPr>
          <p:cNvSpPr>
            <a:spLocks noGrp="1"/>
          </p:cNvSpPr>
          <p:nvPr>
            <p:ph type="ftr" sz="quarter" idx="11"/>
          </p:nvPr>
        </p:nvSpPr>
        <p:spPr/>
        <p:txBody>
          <a:bodyPr/>
          <a:lstStyle/>
          <a:p>
            <a:r>
              <a:rPr lang="fi-FI"/>
              <a:t>heli.mattila@thl.fi</a:t>
            </a:r>
          </a:p>
        </p:txBody>
      </p:sp>
      <p:sp>
        <p:nvSpPr>
          <p:cNvPr id="2" name="Dian numeron paikkamerkki 1">
            <a:extLst>
              <a:ext uri="{FF2B5EF4-FFF2-40B4-BE49-F238E27FC236}">
                <a16:creationId xmlns:a16="http://schemas.microsoft.com/office/drawing/2014/main" id="{25FA4844-D26C-4C77-8F42-C4AB9C4F62DC}"/>
              </a:ext>
            </a:extLst>
          </p:cNvPr>
          <p:cNvSpPr>
            <a:spLocks noGrp="1"/>
          </p:cNvSpPr>
          <p:nvPr>
            <p:ph type="sldNum" sz="quarter" idx="12"/>
          </p:nvPr>
        </p:nvSpPr>
        <p:spPr/>
        <p:txBody>
          <a:bodyPr/>
          <a:lstStyle/>
          <a:p>
            <a:fld id="{882CC271-BBF5-3F46-90AE-792A663E0CFB}" type="slidenum">
              <a:rPr lang="en-GB" smtClean="0"/>
              <a:pPr/>
              <a:t>4</a:t>
            </a:fld>
            <a:endParaRPr lang="en-GB"/>
          </a:p>
        </p:txBody>
      </p:sp>
    </p:spTree>
    <p:extLst>
      <p:ext uri="{BB962C8B-B14F-4D97-AF65-F5344CB8AC3E}">
        <p14:creationId xmlns:p14="http://schemas.microsoft.com/office/powerpoint/2010/main" val="28644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D72D42-2D35-408F-BA55-A20A8C1F95D1}"/>
              </a:ext>
            </a:extLst>
          </p:cNvPr>
          <p:cNvSpPr>
            <a:spLocks noGrp="1"/>
          </p:cNvSpPr>
          <p:nvPr>
            <p:ph type="title"/>
          </p:nvPr>
        </p:nvSpPr>
        <p:spPr/>
        <p:txBody>
          <a:bodyPr/>
          <a:lstStyle/>
          <a:p>
            <a:r>
              <a:rPr lang="fi-FI"/>
              <a:t>Hyvä vastaanotto 2.0 </a:t>
            </a:r>
            <a:br>
              <a:rPr lang="fi-FI"/>
            </a:br>
            <a:r>
              <a:rPr lang="fi-FI"/>
              <a:t>Valmennuksen tavoitteet</a:t>
            </a:r>
          </a:p>
        </p:txBody>
      </p:sp>
      <p:sp>
        <p:nvSpPr>
          <p:cNvPr id="3" name="Sisällön paikkamerkki 2">
            <a:extLst>
              <a:ext uri="{FF2B5EF4-FFF2-40B4-BE49-F238E27FC236}">
                <a16:creationId xmlns:a16="http://schemas.microsoft.com/office/drawing/2014/main" id="{E1F67276-66A6-4DE1-9750-5AA2362C58D5}"/>
              </a:ext>
            </a:extLst>
          </p:cNvPr>
          <p:cNvSpPr>
            <a:spLocks noGrp="1"/>
          </p:cNvSpPr>
          <p:nvPr>
            <p:ph idx="4294967295"/>
          </p:nvPr>
        </p:nvSpPr>
        <p:spPr>
          <a:xfrm>
            <a:off x="1326776" y="2015732"/>
            <a:ext cx="9117106" cy="3661168"/>
          </a:xfrm>
          <a:prstGeom prst="rect">
            <a:avLst/>
          </a:prstGeom>
        </p:spPr>
        <p:txBody>
          <a:bodyPr>
            <a:normAutofit fontScale="77500" lnSpcReduction="20000"/>
          </a:bodyPr>
          <a:lstStyle/>
          <a:p>
            <a:pPr marL="457200" indent="-457200">
              <a:buFont typeface="+mj-lt"/>
              <a:buAutoNum type="arabicPeriod"/>
            </a:pPr>
            <a:r>
              <a:rPr lang="fi-FI" b="1"/>
              <a:t>Asiakas saa tarpeen mukaisen palvelun ilman viiveitä / haluamassaan aikataulussa (viikon hoitotakuu!)</a:t>
            </a:r>
          </a:p>
          <a:p>
            <a:pPr marL="457200" indent="-457200">
              <a:buFont typeface="+mj-lt"/>
              <a:buAutoNum type="arabicPeriod"/>
            </a:pPr>
            <a:r>
              <a:rPr lang="fi-FI"/>
              <a:t>Palvelun </a:t>
            </a:r>
            <a:r>
              <a:rPr lang="fi-FI" u="sng"/>
              <a:t>jatkuvuus</a:t>
            </a:r>
            <a:r>
              <a:rPr lang="fi-FI"/>
              <a:t> ei huonone/paranee = asiakas pääsee halutessaan aina saman tutun ammattilaisen puheille</a:t>
            </a:r>
          </a:p>
          <a:p>
            <a:pPr marL="457200" indent="-457200">
              <a:buFont typeface="+mj-lt"/>
              <a:buAutoNum type="arabicPeriod"/>
            </a:pPr>
            <a:r>
              <a:rPr lang="fi-FI"/>
              <a:t>Paljon tai jatkuvaa palvelua tarvitsevien asiakkaiden </a:t>
            </a:r>
            <a:r>
              <a:rPr lang="fi-FI" u="sng"/>
              <a:t>hoidon suunnitelmallisuus </a:t>
            </a:r>
            <a:r>
              <a:rPr lang="fi-FI"/>
              <a:t>ja tulokset paranevat</a:t>
            </a:r>
          </a:p>
          <a:p>
            <a:pPr marL="457200" indent="-457200">
              <a:buFont typeface="+mj-lt"/>
              <a:buAutoNum type="arabicPeriod"/>
            </a:pPr>
            <a:r>
              <a:rPr lang="fi-FI" b="1"/>
              <a:t>Osallistuvat tiimit/työyhteisöt osaavat kehittää omaa työtään systemaattisesti ja jo saavutettujen tulosten pysyvyys varmistetaan mm. rakentamalla omaan arkeen sopiva päivittäisjohtamisen malli</a:t>
            </a:r>
          </a:p>
          <a:p>
            <a:pPr marL="457200" indent="-457200">
              <a:buFont typeface="+mj-lt"/>
              <a:buAutoNum type="arabicPeriod"/>
            </a:pPr>
            <a:r>
              <a:rPr lang="fi-FI"/>
              <a:t>Henkilöstön </a:t>
            </a:r>
            <a:r>
              <a:rPr lang="fi-FI" u="sng"/>
              <a:t>työtyytyväisyys</a:t>
            </a:r>
            <a:r>
              <a:rPr lang="fi-FI"/>
              <a:t> paranee</a:t>
            </a:r>
          </a:p>
          <a:p>
            <a:pPr marL="457200" indent="-457200">
              <a:buFont typeface="+mj-lt"/>
              <a:buAutoNum type="arabicPeriod"/>
            </a:pPr>
            <a:r>
              <a:rPr lang="fi-FI"/>
              <a:t>Toiminta on </a:t>
            </a:r>
            <a:r>
              <a:rPr lang="fi-FI" u="sng"/>
              <a:t>kustannustehokasta</a:t>
            </a:r>
            <a:r>
              <a:rPr lang="fi-FI"/>
              <a:t> (-vaikuttavaa)</a:t>
            </a:r>
          </a:p>
          <a:p>
            <a:pPr marL="457200" indent="-457200">
              <a:buFont typeface="+mj-lt"/>
              <a:buAutoNum type="arabicPeriod"/>
            </a:pPr>
            <a:endParaRPr lang="fi-FI"/>
          </a:p>
        </p:txBody>
      </p:sp>
      <p:sp>
        <p:nvSpPr>
          <p:cNvPr id="4" name="Päivämäärän paikkamerkki 3">
            <a:extLst>
              <a:ext uri="{FF2B5EF4-FFF2-40B4-BE49-F238E27FC236}">
                <a16:creationId xmlns:a16="http://schemas.microsoft.com/office/drawing/2014/main" id="{C9CD3509-1B0E-4005-8B7D-50129ABFEC1A}"/>
              </a:ext>
            </a:extLst>
          </p:cNvPr>
          <p:cNvSpPr>
            <a:spLocks noGrp="1"/>
          </p:cNvSpPr>
          <p:nvPr>
            <p:ph type="dt" sz="half" idx="14"/>
          </p:nvPr>
        </p:nvSpPr>
        <p:spPr/>
        <p:txBody>
          <a:bodyPr/>
          <a:lstStyle/>
          <a:p>
            <a:fld id="{8C501417-D78C-48DB-9A8E-17F96329AFE2}" type="datetime1">
              <a:rPr lang="fi-FI" smtClean="0"/>
              <a:t>13.12.2022</a:t>
            </a:fld>
            <a:endParaRPr lang="x-none"/>
          </a:p>
        </p:txBody>
      </p:sp>
      <p:sp>
        <p:nvSpPr>
          <p:cNvPr id="6" name="Alatunnisteen paikkamerkki 5">
            <a:extLst>
              <a:ext uri="{FF2B5EF4-FFF2-40B4-BE49-F238E27FC236}">
                <a16:creationId xmlns:a16="http://schemas.microsoft.com/office/drawing/2014/main" id="{8F4F0EA4-6124-46BF-A1CC-4D0D247DBD09}"/>
              </a:ext>
            </a:extLst>
          </p:cNvPr>
          <p:cNvSpPr>
            <a:spLocks noGrp="1"/>
          </p:cNvSpPr>
          <p:nvPr>
            <p:ph type="ftr" sz="quarter" idx="15"/>
          </p:nvPr>
        </p:nvSpPr>
        <p:spPr/>
        <p:txBody>
          <a:bodyPr/>
          <a:lstStyle/>
          <a:p>
            <a:r>
              <a:rPr lang="fi-FI"/>
              <a:t>heli.mattila@thl.fi</a:t>
            </a:r>
          </a:p>
        </p:txBody>
      </p:sp>
      <p:sp>
        <p:nvSpPr>
          <p:cNvPr id="5" name="Dian numeron paikkamerkki 4">
            <a:extLst>
              <a:ext uri="{FF2B5EF4-FFF2-40B4-BE49-F238E27FC236}">
                <a16:creationId xmlns:a16="http://schemas.microsoft.com/office/drawing/2014/main" id="{1B3567E4-222D-4972-8AF9-DF22E233B64C}"/>
              </a:ext>
            </a:extLst>
          </p:cNvPr>
          <p:cNvSpPr>
            <a:spLocks noGrp="1"/>
          </p:cNvSpPr>
          <p:nvPr>
            <p:ph type="sldNum" sz="quarter" idx="16"/>
          </p:nvPr>
        </p:nvSpPr>
        <p:spPr/>
        <p:txBody>
          <a:bodyPr/>
          <a:lstStyle/>
          <a:p>
            <a:fld id="{882CC271-BBF5-3F46-90AE-792A663E0CFB}" type="slidenum">
              <a:rPr lang="en-GB" smtClean="0"/>
              <a:pPr/>
              <a:t>5</a:t>
            </a:fld>
            <a:endParaRPr lang="en-GB"/>
          </a:p>
        </p:txBody>
      </p:sp>
    </p:spTree>
    <p:extLst>
      <p:ext uri="{BB962C8B-B14F-4D97-AF65-F5344CB8AC3E}">
        <p14:creationId xmlns:p14="http://schemas.microsoft.com/office/powerpoint/2010/main" val="182801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781235" y="274637"/>
            <a:ext cx="9429565" cy="1465385"/>
          </a:xfrm>
        </p:spPr>
        <p:txBody>
          <a:bodyPr>
            <a:normAutofit/>
          </a:bodyPr>
          <a:lstStyle/>
          <a:p>
            <a:r>
              <a:rPr lang="fi-FI" dirty="0"/>
              <a:t>Valmennuskokonaisuus 9/2021-12/2022</a:t>
            </a:r>
            <a:br>
              <a:rPr lang="fi-FI" dirty="0"/>
            </a:br>
            <a:r>
              <a:rPr lang="fi-FI" sz="2400" b="0" dirty="0"/>
              <a:t>Viisi kierrosta a’ 10 tiimiä</a:t>
            </a:r>
            <a:br>
              <a:rPr lang="fi-FI" sz="2400" b="0" dirty="0"/>
            </a:br>
            <a:r>
              <a:rPr lang="fi-FI" sz="2400" b="0" dirty="0"/>
              <a:t>Ilmoittautuneita tiimejä tällä hetkellä 51</a:t>
            </a:r>
          </a:p>
        </p:txBody>
      </p:sp>
      <p:sp>
        <p:nvSpPr>
          <p:cNvPr id="3" name="Päivämäärän paikkamerkki 2">
            <a:extLst>
              <a:ext uri="{FF2B5EF4-FFF2-40B4-BE49-F238E27FC236}">
                <a16:creationId xmlns:a16="http://schemas.microsoft.com/office/drawing/2014/main" id="{B5E3F2C1-CD47-4D90-B13E-2719EE064747}"/>
              </a:ext>
            </a:extLst>
          </p:cNvPr>
          <p:cNvSpPr>
            <a:spLocks noGrp="1"/>
          </p:cNvSpPr>
          <p:nvPr>
            <p:ph type="dt" sz="half" idx="14"/>
          </p:nvPr>
        </p:nvSpPr>
        <p:spPr/>
        <p:txBody>
          <a:bodyPr/>
          <a:lstStyle/>
          <a:p>
            <a:fld id="{EF79D01E-3D9F-42E0-82CE-4D37EFB21FC7}" type="datetime1">
              <a:rPr lang="fi-FI" smtClean="0"/>
              <a:t>13.12.2022</a:t>
            </a:fld>
            <a:endParaRPr lang="x-none"/>
          </a:p>
        </p:txBody>
      </p:sp>
      <p:sp>
        <p:nvSpPr>
          <p:cNvPr id="8" name="Alatunnisteen paikkamerkki 7">
            <a:extLst>
              <a:ext uri="{FF2B5EF4-FFF2-40B4-BE49-F238E27FC236}">
                <a16:creationId xmlns:a16="http://schemas.microsoft.com/office/drawing/2014/main" id="{D86CD885-2E4B-4646-9888-DFE181439E5F}"/>
              </a:ext>
            </a:extLst>
          </p:cNvPr>
          <p:cNvSpPr>
            <a:spLocks noGrp="1"/>
          </p:cNvSpPr>
          <p:nvPr>
            <p:ph type="ftr" sz="quarter" idx="15"/>
          </p:nvPr>
        </p:nvSpPr>
        <p:spPr/>
        <p:txBody>
          <a:bodyPr/>
          <a:lstStyle/>
          <a:p>
            <a:r>
              <a:rPr lang="fi-FI"/>
              <a:t>heli.mattila@thl.fi</a:t>
            </a:r>
          </a:p>
        </p:txBody>
      </p:sp>
      <p:graphicFrame>
        <p:nvGraphicFramePr>
          <p:cNvPr id="4" name="Taulukko 3">
            <a:extLst>
              <a:ext uri="{FF2B5EF4-FFF2-40B4-BE49-F238E27FC236}">
                <a16:creationId xmlns:a16="http://schemas.microsoft.com/office/drawing/2014/main" id="{3A290B73-82DE-46E8-9A65-8B6DAA39F079}"/>
              </a:ext>
            </a:extLst>
          </p:cNvPr>
          <p:cNvGraphicFramePr>
            <a:graphicFrameLocks noGrp="1"/>
          </p:cNvGraphicFramePr>
          <p:nvPr/>
        </p:nvGraphicFramePr>
        <p:xfrm>
          <a:off x="720726" y="1658854"/>
          <a:ext cx="10799760" cy="4314992"/>
        </p:xfrm>
        <a:graphic>
          <a:graphicData uri="http://schemas.openxmlformats.org/drawingml/2006/table">
            <a:tbl>
              <a:tblPr/>
              <a:tblGrid>
                <a:gridCol w="398585">
                  <a:extLst>
                    <a:ext uri="{9D8B030D-6E8A-4147-A177-3AD203B41FA5}">
                      <a16:colId xmlns:a16="http://schemas.microsoft.com/office/drawing/2014/main" val="34095859"/>
                    </a:ext>
                  </a:extLst>
                </a:gridCol>
                <a:gridCol w="892072">
                  <a:extLst>
                    <a:ext uri="{9D8B030D-6E8A-4147-A177-3AD203B41FA5}">
                      <a16:colId xmlns:a16="http://schemas.microsoft.com/office/drawing/2014/main" val="810567406"/>
                    </a:ext>
                  </a:extLst>
                </a:gridCol>
                <a:gridCol w="645329">
                  <a:extLst>
                    <a:ext uri="{9D8B030D-6E8A-4147-A177-3AD203B41FA5}">
                      <a16:colId xmlns:a16="http://schemas.microsoft.com/office/drawing/2014/main" val="25584381"/>
                    </a:ext>
                  </a:extLst>
                </a:gridCol>
                <a:gridCol w="664309">
                  <a:extLst>
                    <a:ext uri="{9D8B030D-6E8A-4147-A177-3AD203B41FA5}">
                      <a16:colId xmlns:a16="http://schemas.microsoft.com/office/drawing/2014/main" val="976866424"/>
                    </a:ext>
                  </a:extLst>
                </a:gridCol>
                <a:gridCol w="597878">
                  <a:extLst>
                    <a:ext uri="{9D8B030D-6E8A-4147-A177-3AD203B41FA5}">
                      <a16:colId xmlns:a16="http://schemas.microsoft.com/office/drawing/2014/main" val="1463635030"/>
                    </a:ext>
                  </a:extLst>
                </a:gridCol>
                <a:gridCol w="673799">
                  <a:extLst>
                    <a:ext uri="{9D8B030D-6E8A-4147-A177-3AD203B41FA5}">
                      <a16:colId xmlns:a16="http://schemas.microsoft.com/office/drawing/2014/main" val="3325828645"/>
                    </a:ext>
                  </a:extLst>
                </a:gridCol>
                <a:gridCol w="635838">
                  <a:extLst>
                    <a:ext uri="{9D8B030D-6E8A-4147-A177-3AD203B41FA5}">
                      <a16:colId xmlns:a16="http://schemas.microsoft.com/office/drawing/2014/main" val="1651205208"/>
                    </a:ext>
                  </a:extLst>
                </a:gridCol>
                <a:gridCol w="550427">
                  <a:extLst>
                    <a:ext uri="{9D8B030D-6E8A-4147-A177-3AD203B41FA5}">
                      <a16:colId xmlns:a16="http://schemas.microsoft.com/office/drawing/2014/main" val="4127457269"/>
                    </a:ext>
                  </a:extLst>
                </a:gridCol>
                <a:gridCol w="635838">
                  <a:extLst>
                    <a:ext uri="{9D8B030D-6E8A-4147-A177-3AD203B41FA5}">
                      <a16:colId xmlns:a16="http://schemas.microsoft.com/office/drawing/2014/main" val="2144095608"/>
                    </a:ext>
                  </a:extLst>
                </a:gridCol>
                <a:gridCol w="635838">
                  <a:extLst>
                    <a:ext uri="{9D8B030D-6E8A-4147-A177-3AD203B41FA5}">
                      <a16:colId xmlns:a16="http://schemas.microsoft.com/office/drawing/2014/main" val="1205838481"/>
                    </a:ext>
                  </a:extLst>
                </a:gridCol>
                <a:gridCol w="635838">
                  <a:extLst>
                    <a:ext uri="{9D8B030D-6E8A-4147-A177-3AD203B41FA5}">
                      <a16:colId xmlns:a16="http://schemas.microsoft.com/office/drawing/2014/main" val="1597169768"/>
                    </a:ext>
                  </a:extLst>
                </a:gridCol>
                <a:gridCol w="379605">
                  <a:extLst>
                    <a:ext uri="{9D8B030D-6E8A-4147-A177-3AD203B41FA5}">
                      <a16:colId xmlns:a16="http://schemas.microsoft.com/office/drawing/2014/main" val="411393293"/>
                    </a:ext>
                  </a:extLst>
                </a:gridCol>
                <a:gridCol w="379605">
                  <a:extLst>
                    <a:ext uri="{9D8B030D-6E8A-4147-A177-3AD203B41FA5}">
                      <a16:colId xmlns:a16="http://schemas.microsoft.com/office/drawing/2014/main" val="2127970991"/>
                    </a:ext>
                  </a:extLst>
                </a:gridCol>
                <a:gridCol w="635838">
                  <a:extLst>
                    <a:ext uri="{9D8B030D-6E8A-4147-A177-3AD203B41FA5}">
                      <a16:colId xmlns:a16="http://schemas.microsoft.com/office/drawing/2014/main" val="3487154992"/>
                    </a:ext>
                  </a:extLst>
                </a:gridCol>
                <a:gridCol w="550427">
                  <a:extLst>
                    <a:ext uri="{9D8B030D-6E8A-4147-A177-3AD203B41FA5}">
                      <a16:colId xmlns:a16="http://schemas.microsoft.com/office/drawing/2014/main" val="3083853627"/>
                    </a:ext>
                  </a:extLst>
                </a:gridCol>
                <a:gridCol w="616858">
                  <a:extLst>
                    <a:ext uri="{9D8B030D-6E8A-4147-A177-3AD203B41FA5}">
                      <a16:colId xmlns:a16="http://schemas.microsoft.com/office/drawing/2014/main" val="723243118"/>
                    </a:ext>
                  </a:extLst>
                </a:gridCol>
                <a:gridCol w="559917">
                  <a:extLst>
                    <a:ext uri="{9D8B030D-6E8A-4147-A177-3AD203B41FA5}">
                      <a16:colId xmlns:a16="http://schemas.microsoft.com/office/drawing/2014/main" val="1260382465"/>
                    </a:ext>
                  </a:extLst>
                </a:gridCol>
                <a:gridCol w="711759">
                  <a:extLst>
                    <a:ext uri="{9D8B030D-6E8A-4147-A177-3AD203B41FA5}">
                      <a16:colId xmlns:a16="http://schemas.microsoft.com/office/drawing/2014/main" val="1247238230"/>
                    </a:ext>
                  </a:extLst>
                </a:gridCol>
              </a:tblGrid>
              <a:tr h="303684">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1" i="0">
                          <a:solidFill>
                            <a:srgbClr val="000000"/>
                          </a:solidFill>
                          <a:effectLst/>
                          <a:latin typeface="Source Sans Pro" panose="020B0503030403020204" pitchFamily="34" charset="0"/>
                        </a:rPr>
                        <a:t>2021</a:t>
                      </a:r>
                      <a:r>
                        <a:rPr lang="fi-FI" sz="1200" b="1" i="0">
                          <a:solidFill>
                            <a:srgbClr val="FFFFFF"/>
                          </a:solidFill>
                          <a:effectLst/>
                          <a:latin typeface="Source Sans Pro" panose="020B0503030403020204" pitchFamily="34" charset="0"/>
                        </a:rPr>
                        <a:t>​</a:t>
                      </a:r>
                      <a:endParaRPr lang="fi-FI" sz="1800" b="1" i="0">
                        <a:solidFill>
                          <a:srgbClr val="FFFFFF"/>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1" i="0">
                          <a:solidFill>
                            <a:srgbClr val="000000"/>
                          </a:solidFill>
                          <a:effectLst/>
                          <a:latin typeface="Source Sans Pro" panose="020B0503030403020204" pitchFamily="34" charset="0"/>
                        </a:rPr>
                        <a:t>2022</a:t>
                      </a:r>
                      <a:r>
                        <a:rPr lang="fi-FI" sz="1200" b="1" i="0">
                          <a:solidFill>
                            <a:srgbClr val="FFFFFF"/>
                          </a:solidFill>
                          <a:effectLst/>
                          <a:latin typeface="Source Sans Pro" panose="020B0503030403020204" pitchFamily="34" charset="0"/>
                        </a:rPr>
                        <a:t>​</a:t>
                      </a:r>
                      <a:endParaRPr lang="fi-FI" sz="1800" b="1" i="0">
                        <a:solidFill>
                          <a:srgbClr val="FFFFFF"/>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tc>
                  <a:txBody>
                    <a:bodyPr/>
                    <a:lstStyle/>
                    <a:p>
                      <a:pPr algn="l" fontAlgn="auto"/>
                      <a:r>
                        <a:rPr lang="fi-FI" sz="1200" b="1" i="0">
                          <a:solidFill>
                            <a:srgbClr val="FFFFFF"/>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4572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22460538"/>
                  </a:ext>
                </a:extLst>
              </a:tr>
              <a:tr h="303684">
                <a:tc>
                  <a:txBody>
                    <a:bodyPr/>
                    <a:lstStyle/>
                    <a:p>
                      <a:pPr algn="l" fontAlgn="base"/>
                      <a:r>
                        <a:rPr lang="fi-FI" sz="1200" b="0" i="0">
                          <a:solidFill>
                            <a:srgbClr val="000000"/>
                          </a:solidFill>
                          <a:effectLst/>
                          <a:latin typeface="Source Sans Pro" panose="020B0503030403020204" pitchFamily="34" charset="0"/>
                        </a:rPr>
                        <a:t>Krs​</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Paikka​</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9​</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10​</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11​</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12​</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1​</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2​</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3​</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4​</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5​</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6​</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7​</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8​</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9​</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10​</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11​</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tc>
                  <a:txBody>
                    <a:bodyPr/>
                    <a:lstStyle/>
                    <a:p>
                      <a:pPr algn="l" fontAlgn="base"/>
                      <a:r>
                        <a:rPr lang="fi-FI" sz="1200" b="0" i="0">
                          <a:solidFill>
                            <a:srgbClr val="000000"/>
                          </a:solidFill>
                          <a:effectLst/>
                          <a:latin typeface="Source Sans Pro" panose="020B0503030403020204" pitchFamily="34" charset="0"/>
                        </a:rPr>
                        <a:t>12​</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4572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361268312"/>
                  </a:ext>
                </a:extLst>
              </a:tr>
              <a:tr h="819947">
                <a:tc>
                  <a:txBody>
                    <a:bodyPr/>
                    <a:lstStyle/>
                    <a:p>
                      <a:pPr algn="l" fontAlgn="base"/>
                      <a:r>
                        <a:rPr lang="fi-FI" sz="1200" b="0" i="0">
                          <a:solidFill>
                            <a:srgbClr val="000000"/>
                          </a:solidFill>
                          <a:effectLst/>
                          <a:latin typeface="Source Sans Pro" panose="020B0503030403020204" pitchFamily="34" charset="0"/>
                        </a:rPr>
                        <a:t>1​</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Hml/Tre​</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Tp1​</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7.-8.9.​</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DD1E8"/>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Tp2​</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2-3.11.​</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Tp3​</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2.2.​</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(Teams)​</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Tp4​</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6.4.​</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1167203311"/>
                  </a:ext>
                </a:extLst>
              </a:tr>
              <a:tr h="673799">
                <a:tc>
                  <a:txBody>
                    <a:bodyPr/>
                    <a:lstStyle/>
                    <a:p>
                      <a:pPr algn="l" fontAlgn="base"/>
                      <a:r>
                        <a:rPr lang="fi-FI" sz="1200" b="0" i="0">
                          <a:solidFill>
                            <a:srgbClr val="000000"/>
                          </a:solidFill>
                          <a:effectLst/>
                          <a:latin typeface="Source Sans Pro" panose="020B0503030403020204" pitchFamily="34" charset="0"/>
                        </a:rPr>
                        <a:t>2​</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Naantali/​</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Turku​</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Tp1​</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12.-13.10​</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DD1E8"/>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Tp2​</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14-15.12​</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Tp3​</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16.3.​</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Tp4​</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11.5.​</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1935753400"/>
                  </a:ext>
                </a:extLst>
              </a:tr>
              <a:tr h="673799">
                <a:tc>
                  <a:txBody>
                    <a:bodyPr/>
                    <a:lstStyle/>
                    <a:p>
                      <a:pPr algn="l" fontAlgn="base"/>
                      <a:r>
                        <a:rPr lang="fi-FI" sz="1200" b="0" i="0">
                          <a:solidFill>
                            <a:srgbClr val="000000"/>
                          </a:solidFill>
                          <a:effectLst/>
                          <a:latin typeface="Source Sans Pro" panose="020B0503030403020204" pitchFamily="34" charset="0"/>
                        </a:rPr>
                        <a:t>3​</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Oulunseutu​</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Tp1​</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22-23.3.​</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DD1E8"/>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Tp2​</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24-25.5.​</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Tp3​</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7.9.​</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Tp422.11.​</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429816962"/>
                  </a:ext>
                </a:extLst>
              </a:tr>
              <a:tr h="863601">
                <a:tc>
                  <a:txBody>
                    <a:bodyPr/>
                    <a:lstStyle/>
                    <a:p>
                      <a:pPr algn="l" fontAlgn="base"/>
                      <a:r>
                        <a:rPr lang="fi-FI" sz="1200" b="0" i="0">
                          <a:solidFill>
                            <a:srgbClr val="000000"/>
                          </a:solidFill>
                          <a:effectLst/>
                          <a:latin typeface="Source Sans Pro" panose="020B0503030403020204" pitchFamily="34" charset="0"/>
                        </a:rPr>
                        <a:t>4​</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Majvik​</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Tp1​</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19-20.4.​</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DD1E8"/>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base"/>
                      <a:r>
                        <a:rPr lang="fi-FI" sz="1200" b="0" i="0">
                          <a:solidFill>
                            <a:srgbClr val="000000"/>
                          </a:solidFill>
                          <a:effectLst/>
                          <a:latin typeface="Source Sans Pro" panose="020B0503030403020204" pitchFamily="34" charset="0"/>
                        </a:rPr>
                        <a:t>Tp2​</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30-31.8.​</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Tp3​</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5.10.​</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tc>
                  <a:txBody>
                    <a:bodyPr/>
                    <a:lstStyle/>
                    <a:p>
                      <a:pPr algn="l" fontAlgn="base"/>
                      <a:r>
                        <a:rPr lang="fi-FI" sz="1200" b="0" i="0">
                          <a:solidFill>
                            <a:srgbClr val="000000"/>
                          </a:solidFill>
                          <a:effectLst/>
                          <a:latin typeface="Source Sans Pro" panose="020B0503030403020204" pitchFamily="34" charset="0"/>
                        </a:rPr>
                        <a:t>Tp4​</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15.12​</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2009011861"/>
                  </a:ext>
                </a:extLst>
              </a:tr>
              <a:tr h="673799">
                <a:tc>
                  <a:txBody>
                    <a:bodyPr/>
                    <a:lstStyle/>
                    <a:p>
                      <a:pPr algn="l" fontAlgn="base"/>
                      <a:r>
                        <a:rPr lang="fi-FI" sz="1200" b="0" i="0">
                          <a:solidFill>
                            <a:srgbClr val="000000"/>
                          </a:solidFill>
                          <a:effectLst/>
                          <a:latin typeface="Source Sans Pro" panose="020B0503030403020204" pitchFamily="34" charset="0"/>
                        </a:rPr>
                        <a:t>5​</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E8F0F4"/>
                    </a:solidFill>
                  </a:tcPr>
                </a:tc>
                <a:tc>
                  <a:txBody>
                    <a:bodyPr/>
                    <a:lstStyle/>
                    <a:p>
                      <a:pPr algn="l" fontAlgn="base"/>
                      <a:r>
                        <a:rPr lang="fi-FI" sz="1200" b="0" i="0">
                          <a:solidFill>
                            <a:srgbClr val="000000"/>
                          </a:solidFill>
                          <a:effectLst/>
                          <a:latin typeface="Source Sans Pro" panose="020B0503030403020204" pitchFamily="34" charset="0"/>
                        </a:rPr>
                        <a:t>Haikko​</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Tp1​</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3-4.5.​</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DD1E8"/>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BFBFBF"/>
                    </a:solidFill>
                  </a:tcPr>
                </a:tc>
                <a:tc>
                  <a:txBody>
                    <a:bodyPr/>
                    <a:lstStyle/>
                    <a:p>
                      <a:pPr algn="l" fontAlgn="base"/>
                      <a:r>
                        <a:rPr lang="fi-FI" sz="1200" b="0" i="0">
                          <a:solidFill>
                            <a:srgbClr val="000000"/>
                          </a:solidFill>
                          <a:effectLst/>
                          <a:latin typeface="Source Sans Pro" panose="020B0503030403020204" pitchFamily="34" charset="0"/>
                        </a:rPr>
                        <a:t>Tp2​</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23-24.8.​</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a:solidFill>
                            <a:srgbClr val="000000"/>
                          </a:solidFill>
                          <a:effectLst/>
                          <a:latin typeface="Source Sans Pro" panose="020B0503030403020204" pitchFamily="34" charset="0"/>
                        </a:rPr>
                        <a:t>Tp3​</a:t>
                      </a:r>
                      <a:endParaRPr lang="fi-FI" sz="1800" b="0" i="0">
                        <a:solidFill>
                          <a:srgbClr val="000000"/>
                        </a:solidFill>
                        <a:effectLst/>
                      </a:endParaRPr>
                    </a:p>
                    <a:p>
                      <a:pPr algn="l" fontAlgn="base"/>
                      <a:r>
                        <a:rPr lang="fi-FI" sz="1200" b="0" i="0">
                          <a:solidFill>
                            <a:srgbClr val="000000"/>
                          </a:solidFill>
                          <a:effectLst/>
                          <a:latin typeface="Source Sans Pro" panose="020B0503030403020204" pitchFamily="34" charset="0"/>
                        </a:rPr>
                        <a:t>12.10.​</a:t>
                      </a:r>
                      <a:endParaRPr lang="fi-FI" sz="1800" b="0" i="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auto"/>
                      <a:r>
                        <a:rPr lang="fi-FI" sz="1200" b="0" i="0">
                          <a:solidFill>
                            <a:srgbClr val="000000"/>
                          </a:solidFill>
                          <a:effectLst/>
                          <a:latin typeface="Source Sans Pro" panose="020B0503030403020204" pitchFamily="34" charset="0"/>
                        </a:rPr>
                        <a:t>​</a:t>
                      </a: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tc>
                  <a:txBody>
                    <a:bodyPr/>
                    <a:lstStyle/>
                    <a:p>
                      <a:pPr algn="l" fontAlgn="base"/>
                      <a:r>
                        <a:rPr lang="fi-FI" sz="1200" b="0" i="0" dirty="0">
                          <a:solidFill>
                            <a:srgbClr val="000000"/>
                          </a:solidFill>
                          <a:effectLst/>
                          <a:latin typeface="Source Sans Pro" panose="020B0503030403020204" pitchFamily="34" charset="0"/>
                        </a:rPr>
                        <a:t>Tp4​</a:t>
                      </a:r>
                      <a:endParaRPr lang="fi-FI" sz="1800" b="0" i="0" dirty="0">
                        <a:solidFill>
                          <a:srgbClr val="000000"/>
                        </a:solidFill>
                        <a:effectLst/>
                      </a:endParaRPr>
                    </a:p>
                    <a:p>
                      <a:pPr algn="l" fontAlgn="base"/>
                      <a:r>
                        <a:rPr lang="fi-FI" sz="1200" b="0" i="0" dirty="0">
                          <a:solidFill>
                            <a:srgbClr val="000000"/>
                          </a:solidFill>
                          <a:effectLst/>
                          <a:latin typeface="Source Sans Pro" panose="020B0503030403020204" pitchFamily="34" charset="0"/>
                        </a:rPr>
                        <a:t>14.12.​</a:t>
                      </a:r>
                      <a:endParaRPr lang="fi-FI" sz="1800" b="0" i="0" dirty="0">
                        <a:solidFill>
                          <a:srgbClr val="000000"/>
                        </a:solidFill>
                        <a:effectLst/>
                      </a:endParaRPr>
                    </a:p>
                  </a:txBody>
                  <a:tcPr marL="91105" marR="91105" marT="45553" marB="45553">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339074522"/>
                  </a:ext>
                </a:extLst>
              </a:tr>
            </a:tbl>
          </a:graphicData>
        </a:graphic>
      </p:graphicFrame>
      <p:sp>
        <p:nvSpPr>
          <p:cNvPr id="9" name="Rectangle 1">
            <a:extLst>
              <a:ext uri="{FF2B5EF4-FFF2-40B4-BE49-F238E27FC236}">
                <a16:creationId xmlns:a16="http://schemas.microsoft.com/office/drawing/2014/main" id="{17C56258-FC37-478B-8BC9-6F80153DA1F0}"/>
              </a:ext>
            </a:extLst>
          </p:cNvPr>
          <p:cNvSpPr>
            <a:spLocks noChangeArrowheads="1"/>
          </p:cNvSpPr>
          <p:nvPr/>
        </p:nvSpPr>
        <p:spPr bwMode="auto">
          <a:xfrm>
            <a:off x="720725" y="165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i-FI" altLang="fi-FI"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sp>
        <p:nvSpPr>
          <p:cNvPr id="11" name="Suorakulmio 10">
            <a:extLst>
              <a:ext uri="{FF2B5EF4-FFF2-40B4-BE49-F238E27FC236}">
                <a16:creationId xmlns:a16="http://schemas.microsoft.com/office/drawing/2014/main" id="{5B0A1F29-9B91-4F01-8DB0-9D1E6EB1A645}"/>
              </a:ext>
            </a:extLst>
          </p:cNvPr>
          <p:cNvSpPr/>
          <p:nvPr/>
        </p:nvSpPr>
        <p:spPr>
          <a:xfrm>
            <a:off x="720725" y="5272538"/>
            <a:ext cx="10799760" cy="70130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ian numeron paikkamerkki 1">
            <a:extLst>
              <a:ext uri="{FF2B5EF4-FFF2-40B4-BE49-F238E27FC236}">
                <a16:creationId xmlns:a16="http://schemas.microsoft.com/office/drawing/2014/main" id="{27770EA7-F1E0-4D40-BC05-93E5FB1E8CF7}"/>
              </a:ext>
            </a:extLst>
          </p:cNvPr>
          <p:cNvSpPr>
            <a:spLocks noGrp="1"/>
          </p:cNvSpPr>
          <p:nvPr>
            <p:ph type="sldNum" sz="quarter" idx="16"/>
          </p:nvPr>
        </p:nvSpPr>
        <p:spPr/>
        <p:txBody>
          <a:bodyPr/>
          <a:lstStyle/>
          <a:p>
            <a:fld id="{882CC271-BBF5-3F46-90AE-792A663E0CFB}" type="slidenum">
              <a:rPr lang="en-GB" smtClean="0"/>
              <a:pPr/>
              <a:t>6</a:t>
            </a:fld>
            <a:endParaRPr lang="en-GB"/>
          </a:p>
        </p:txBody>
      </p:sp>
    </p:spTree>
    <p:extLst>
      <p:ext uri="{BB962C8B-B14F-4D97-AF65-F5344CB8AC3E}">
        <p14:creationId xmlns:p14="http://schemas.microsoft.com/office/powerpoint/2010/main" val="102304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30428DB-F103-46D8-B71F-1BC4002F0676}"/>
              </a:ext>
            </a:extLst>
          </p:cNvPr>
          <p:cNvSpPr>
            <a:spLocks noGrp="1"/>
          </p:cNvSpPr>
          <p:nvPr>
            <p:ph type="title"/>
          </p:nvPr>
        </p:nvSpPr>
        <p:spPr/>
        <p:txBody>
          <a:bodyPr/>
          <a:lstStyle/>
          <a:p>
            <a:r>
              <a:rPr lang="fi-FI" dirty="0"/>
              <a:t>Toukokuussa 2022 alkavaan valmennukseen osallistujat</a:t>
            </a:r>
          </a:p>
        </p:txBody>
      </p:sp>
      <p:graphicFrame>
        <p:nvGraphicFramePr>
          <p:cNvPr id="9" name="Taulukko 9">
            <a:extLst>
              <a:ext uri="{FF2B5EF4-FFF2-40B4-BE49-F238E27FC236}">
                <a16:creationId xmlns:a16="http://schemas.microsoft.com/office/drawing/2014/main" id="{DE7AF17A-312B-47FF-B7CB-3189A0E4736C}"/>
              </a:ext>
            </a:extLst>
          </p:cNvPr>
          <p:cNvGraphicFramePr>
            <a:graphicFrameLocks noGrp="1"/>
          </p:cNvGraphicFramePr>
          <p:nvPr>
            <p:ph sz="quarter" idx="13"/>
            <p:extLst>
              <p:ext uri="{D42A27DB-BD31-4B8C-83A1-F6EECF244321}">
                <p14:modId xmlns:p14="http://schemas.microsoft.com/office/powerpoint/2010/main" val="1002650150"/>
              </p:ext>
            </p:extLst>
          </p:nvPr>
        </p:nvGraphicFramePr>
        <p:xfrm>
          <a:off x="754602" y="1476375"/>
          <a:ext cx="4633373" cy="4450069"/>
        </p:xfrm>
        <a:graphic>
          <a:graphicData uri="http://schemas.openxmlformats.org/drawingml/2006/table">
            <a:tbl>
              <a:tblPr firstRow="1" bandRow="1">
                <a:tableStyleId>{5C22544A-7EE6-4342-B048-85BDC9FD1C3A}</a:tableStyleId>
              </a:tblPr>
              <a:tblGrid>
                <a:gridCol w="4633373">
                  <a:extLst>
                    <a:ext uri="{9D8B030D-6E8A-4147-A177-3AD203B41FA5}">
                      <a16:colId xmlns:a16="http://schemas.microsoft.com/office/drawing/2014/main" val="3694195912"/>
                    </a:ext>
                  </a:extLst>
                </a:gridCol>
              </a:tblGrid>
              <a:tr h="370840">
                <a:tc>
                  <a:txBody>
                    <a:bodyPr/>
                    <a:lstStyle/>
                    <a:p>
                      <a:r>
                        <a:rPr lang="fi-FI" dirty="0"/>
                        <a:t>Osallistuvat tiimit</a:t>
                      </a:r>
                    </a:p>
                  </a:txBody>
                  <a:tcPr/>
                </a:tc>
                <a:extLst>
                  <a:ext uri="{0D108BD9-81ED-4DB2-BD59-A6C34878D82A}">
                    <a16:rowId xmlns:a16="http://schemas.microsoft.com/office/drawing/2014/main" val="1402226674"/>
                  </a:ext>
                </a:extLst>
              </a:tr>
              <a:tr h="370839">
                <a:tc>
                  <a:txBody>
                    <a:bodyPr/>
                    <a:lstStyle/>
                    <a:p>
                      <a:pPr algn="l" fontAlgn="ctr"/>
                      <a:endParaRPr lang="fi-FI" sz="1600" b="0" i="0" u="none" strike="noStrike" dirty="0">
                        <a:solidFill>
                          <a:schemeClr val="tx1"/>
                        </a:solidFill>
                        <a:effectLst/>
                        <a:latin typeface="Arial"/>
                      </a:endParaRPr>
                    </a:p>
                  </a:txBody>
                  <a:tcPr marL="9525" marR="9525" marT="9525" anchor="ctr"/>
                </a:tc>
                <a:extLst>
                  <a:ext uri="{0D108BD9-81ED-4DB2-BD59-A6C34878D82A}">
                    <a16:rowId xmlns:a16="http://schemas.microsoft.com/office/drawing/2014/main" val="3246399275"/>
                  </a:ext>
                </a:extLst>
              </a:tr>
              <a:tr h="370839">
                <a:tc>
                  <a:txBody>
                    <a:bodyPr/>
                    <a:lstStyle/>
                    <a:p>
                      <a:pPr algn="l" fontAlgn="ctr"/>
                      <a:endParaRPr lang="fi-FI" sz="1600" b="0" i="0" u="none" strike="noStrike">
                        <a:solidFill>
                          <a:schemeClr val="tx1"/>
                        </a:solidFill>
                        <a:effectLst/>
                        <a:latin typeface="Arial"/>
                      </a:endParaRPr>
                    </a:p>
                  </a:txBody>
                  <a:tcPr marL="9525" marR="9525" marT="9525" anchor="ctr"/>
                </a:tc>
                <a:extLst>
                  <a:ext uri="{0D108BD9-81ED-4DB2-BD59-A6C34878D82A}">
                    <a16:rowId xmlns:a16="http://schemas.microsoft.com/office/drawing/2014/main" val="1966259492"/>
                  </a:ext>
                </a:extLst>
              </a:tr>
              <a:tr h="370839">
                <a:tc>
                  <a:txBody>
                    <a:bodyPr/>
                    <a:lstStyle/>
                    <a:p>
                      <a:pPr algn="l" fontAlgn="ctr"/>
                      <a:endParaRPr lang="fi-FI" sz="1600" b="0" i="0" u="none" strike="noStrike" err="1">
                        <a:solidFill>
                          <a:schemeClr val="tx1"/>
                        </a:solidFill>
                        <a:effectLst/>
                        <a:latin typeface="Arial"/>
                      </a:endParaRPr>
                    </a:p>
                  </a:txBody>
                  <a:tcPr marL="9525" marR="9525" marT="9525" anchor="ctr"/>
                </a:tc>
                <a:extLst>
                  <a:ext uri="{0D108BD9-81ED-4DB2-BD59-A6C34878D82A}">
                    <a16:rowId xmlns:a16="http://schemas.microsoft.com/office/drawing/2014/main" val="2436862351"/>
                  </a:ext>
                </a:extLst>
              </a:tr>
              <a:tr h="370839">
                <a:tc>
                  <a:txBody>
                    <a:bodyPr/>
                    <a:lstStyle/>
                    <a:p>
                      <a:pPr algn="l" fontAlgn="ctr"/>
                      <a:endParaRPr lang="fi-FI" sz="1600" b="0" i="0" u="none" strike="noStrike" err="1">
                        <a:solidFill>
                          <a:schemeClr val="tx1"/>
                        </a:solidFill>
                        <a:effectLst/>
                        <a:latin typeface="Arial"/>
                      </a:endParaRPr>
                    </a:p>
                  </a:txBody>
                  <a:tcPr marL="9525" marR="9525" marT="9525" anchor="ctr"/>
                </a:tc>
                <a:extLst>
                  <a:ext uri="{0D108BD9-81ED-4DB2-BD59-A6C34878D82A}">
                    <a16:rowId xmlns:a16="http://schemas.microsoft.com/office/drawing/2014/main" val="4053524472"/>
                  </a:ext>
                </a:extLst>
              </a:tr>
              <a:tr h="370839">
                <a:tc>
                  <a:txBody>
                    <a:bodyPr/>
                    <a:lstStyle/>
                    <a:p>
                      <a:pPr algn="l" fontAlgn="ctr"/>
                      <a:endParaRPr lang="fi-FI" sz="1600" b="0" i="0" u="none" strike="noStrike">
                        <a:solidFill>
                          <a:schemeClr val="tx1"/>
                        </a:solidFill>
                        <a:effectLst/>
                        <a:latin typeface="Arial"/>
                      </a:endParaRPr>
                    </a:p>
                  </a:txBody>
                  <a:tcPr marL="9525" marR="9525" marT="9525" anchor="ctr"/>
                </a:tc>
                <a:extLst>
                  <a:ext uri="{0D108BD9-81ED-4DB2-BD59-A6C34878D82A}">
                    <a16:rowId xmlns:a16="http://schemas.microsoft.com/office/drawing/2014/main" val="3399348841"/>
                  </a:ext>
                </a:extLst>
              </a:tr>
              <a:tr h="370839">
                <a:tc>
                  <a:txBody>
                    <a:bodyPr/>
                    <a:lstStyle/>
                    <a:p>
                      <a:pPr algn="l" fontAlgn="ctr"/>
                      <a:endParaRPr lang="fi-FI" sz="1600" b="0" i="0" u="none" strike="noStrike">
                        <a:solidFill>
                          <a:schemeClr val="tx1"/>
                        </a:solidFill>
                        <a:effectLst/>
                        <a:latin typeface="Arial"/>
                      </a:endParaRPr>
                    </a:p>
                  </a:txBody>
                  <a:tcPr marL="9525" marR="9525" marT="9525" anchor="ctr"/>
                </a:tc>
                <a:extLst>
                  <a:ext uri="{0D108BD9-81ED-4DB2-BD59-A6C34878D82A}">
                    <a16:rowId xmlns:a16="http://schemas.microsoft.com/office/drawing/2014/main" val="567774076"/>
                  </a:ext>
                </a:extLst>
              </a:tr>
              <a:tr h="370839">
                <a:tc>
                  <a:txBody>
                    <a:bodyPr/>
                    <a:lstStyle/>
                    <a:p>
                      <a:pPr algn="l" fontAlgn="ctr"/>
                      <a:endParaRPr lang="fi-FI" sz="1600" b="0" i="0" u="none" strike="noStrike">
                        <a:solidFill>
                          <a:schemeClr val="tx1"/>
                        </a:solidFill>
                        <a:effectLst/>
                        <a:latin typeface="Arial"/>
                      </a:endParaRPr>
                    </a:p>
                  </a:txBody>
                  <a:tcPr marL="9525" marR="9525" marT="9525" anchor="ctr"/>
                </a:tc>
                <a:extLst>
                  <a:ext uri="{0D108BD9-81ED-4DB2-BD59-A6C34878D82A}">
                    <a16:rowId xmlns:a16="http://schemas.microsoft.com/office/drawing/2014/main" val="3709609252"/>
                  </a:ext>
                </a:extLst>
              </a:tr>
              <a:tr h="370839">
                <a:tc>
                  <a:txBody>
                    <a:bodyPr/>
                    <a:lstStyle/>
                    <a:p>
                      <a:pPr algn="l" fontAlgn="ctr"/>
                      <a:endParaRPr lang="fi-FI" sz="1600" b="0" i="0" u="none" strike="noStrike">
                        <a:solidFill>
                          <a:schemeClr val="tx1"/>
                        </a:solidFill>
                        <a:effectLst/>
                        <a:latin typeface="Arial"/>
                      </a:endParaRPr>
                    </a:p>
                  </a:txBody>
                  <a:tcPr marL="9525" marR="9525" marT="9525" anchor="ctr"/>
                </a:tc>
                <a:extLst>
                  <a:ext uri="{0D108BD9-81ED-4DB2-BD59-A6C34878D82A}">
                    <a16:rowId xmlns:a16="http://schemas.microsoft.com/office/drawing/2014/main" val="104830621"/>
                  </a:ext>
                </a:extLst>
              </a:tr>
              <a:tr h="370839">
                <a:tc>
                  <a:txBody>
                    <a:bodyPr/>
                    <a:lstStyle/>
                    <a:p>
                      <a:pPr algn="l" fontAlgn="ctr"/>
                      <a:endParaRPr lang="fi-FI" sz="1600" b="0" i="0" u="none" strike="noStrike">
                        <a:solidFill>
                          <a:schemeClr val="tx1"/>
                        </a:solidFill>
                        <a:effectLst/>
                        <a:latin typeface="Arial"/>
                      </a:endParaRPr>
                    </a:p>
                  </a:txBody>
                  <a:tcPr marL="9525" marR="9525" marT="9525" anchor="ctr"/>
                </a:tc>
                <a:extLst>
                  <a:ext uri="{0D108BD9-81ED-4DB2-BD59-A6C34878D82A}">
                    <a16:rowId xmlns:a16="http://schemas.microsoft.com/office/drawing/2014/main" val="2573834494"/>
                  </a:ext>
                </a:extLst>
              </a:tr>
              <a:tr h="370839">
                <a:tc>
                  <a:txBody>
                    <a:bodyPr/>
                    <a:lstStyle/>
                    <a:p>
                      <a:pPr algn="l" fontAlgn="ctr"/>
                      <a:endParaRPr lang="fi-FI" sz="1600" b="0" i="0" u="none" strike="noStrike" err="1">
                        <a:solidFill>
                          <a:schemeClr val="tx1"/>
                        </a:solidFill>
                        <a:effectLst/>
                        <a:latin typeface="Arial"/>
                      </a:endParaRPr>
                    </a:p>
                  </a:txBody>
                  <a:tcPr marL="9525" marR="9525" marT="9525" anchor="ctr"/>
                </a:tc>
                <a:extLst>
                  <a:ext uri="{0D108BD9-81ED-4DB2-BD59-A6C34878D82A}">
                    <a16:rowId xmlns:a16="http://schemas.microsoft.com/office/drawing/2014/main" val="564670270"/>
                  </a:ext>
                </a:extLst>
              </a:tr>
              <a:tr h="370839">
                <a:tc>
                  <a:txBody>
                    <a:bodyPr/>
                    <a:lstStyle/>
                    <a:p>
                      <a:pPr algn="l" fontAlgn="b"/>
                      <a:endParaRPr lang="fi-FI" sz="1600" b="0" i="0" u="none" strike="noStrike" dirty="0">
                        <a:solidFill>
                          <a:schemeClr val="tx1"/>
                        </a:solidFill>
                        <a:effectLst/>
                        <a:latin typeface="Arial"/>
                      </a:endParaRPr>
                    </a:p>
                  </a:txBody>
                  <a:tcPr marL="9525" marR="9525" marT="9525" anchor="b"/>
                </a:tc>
                <a:extLst>
                  <a:ext uri="{0D108BD9-81ED-4DB2-BD59-A6C34878D82A}">
                    <a16:rowId xmlns:a16="http://schemas.microsoft.com/office/drawing/2014/main" val="2051753068"/>
                  </a:ext>
                </a:extLst>
              </a:tr>
            </a:tbl>
          </a:graphicData>
        </a:graphic>
      </p:graphicFrame>
      <p:graphicFrame>
        <p:nvGraphicFramePr>
          <p:cNvPr id="11" name="Taulukko 11">
            <a:extLst>
              <a:ext uri="{FF2B5EF4-FFF2-40B4-BE49-F238E27FC236}">
                <a16:creationId xmlns:a16="http://schemas.microsoft.com/office/drawing/2014/main" id="{29427262-6F65-4B2F-A70C-4D74C83AFBFE}"/>
              </a:ext>
            </a:extLst>
          </p:cNvPr>
          <p:cNvGraphicFramePr>
            <a:graphicFrameLocks noGrp="1"/>
          </p:cNvGraphicFramePr>
          <p:nvPr>
            <p:ph sz="quarter" idx="17"/>
            <p:extLst>
              <p:ext uri="{D42A27DB-BD31-4B8C-83A1-F6EECF244321}">
                <p14:modId xmlns:p14="http://schemas.microsoft.com/office/powerpoint/2010/main" val="2969201852"/>
              </p:ext>
            </p:extLst>
          </p:nvPr>
        </p:nvGraphicFramePr>
        <p:xfrm>
          <a:off x="5746750" y="1476375"/>
          <a:ext cx="4668838" cy="2598102"/>
        </p:xfrm>
        <a:graphic>
          <a:graphicData uri="http://schemas.openxmlformats.org/drawingml/2006/table">
            <a:tbl>
              <a:tblPr firstRow="1" bandRow="1">
                <a:tableStyleId>{5C22544A-7EE6-4342-B048-85BDC9FD1C3A}</a:tableStyleId>
              </a:tblPr>
              <a:tblGrid>
                <a:gridCol w="4668838">
                  <a:extLst>
                    <a:ext uri="{9D8B030D-6E8A-4147-A177-3AD203B41FA5}">
                      <a16:colId xmlns:a16="http://schemas.microsoft.com/office/drawing/2014/main" val="59667845"/>
                    </a:ext>
                  </a:extLst>
                </a:gridCol>
              </a:tblGrid>
              <a:tr h="370840">
                <a:tc>
                  <a:txBody>
                    <a:bodyPr/>
                    <a:lstStyle/>
                    <a:p>
                      <a:r>
                        <a:rPr lang="fi-FI" dirty="0"/>
                        <a:t>Valmentajat</a:t>
                      </a:r>
                    </a:p>
                  </a:txBody>
                  <a:tcPr/>
                </a:tc>
                <a:extLst>
                  <a:ext uri="{0D108BD9-81ED-4DB2-BD59-A6C34878D82A}">
                    <a16:rowId xmlns:a16="http://schemas.microsoft.com/office/drawing/2014/main" val="2432300118"/>
                  </a:ext>
                </a:extLst>
              </a:tr>
              <a:tr h="370840">
                <a:tc>
                  <a:txBody>
                    <a:bodyPr/>
                    <a:lstStyle/>
                    <a:p>
                      <a:endParaRPr lang="fi-FI" dirty="0"/>
                    </a:p>
                  </a:txBody>
                  <a:tcPr/>
                </a:tc>
                <a:extLst>
                  <a:ext uri="{0D108BD9-81ED-4DB2-BD59-A6C34878D82A}">
                    <a16:rowId xmlns:a16="http://schemas.microsoft.com/office/drawing/2014/main" val="548199158"/>
                  </a:ext>
                </a:extLst>
              </a:tr>
              <a:tr h="370840">
                <a:tc>
                  <a:txBody>
                    <a:bodyPr/>
                    <a:lstStyle/>
                    <a:p>
                      <a:endParaRPr lang="fi-FI" dirty="0"/>
                    </a:p>
                  </a:txBody>
                  <a:tcPr/>
                </a:tc>
                <a:extLst>
                  <a:ext uri="{0D108BD9-81ED-4DB2-BD59-A6C34878D82A}">
                    <a16:rowId xmlns:a16="http://schemas.microsoft.com/office/drawing/2014/main" val="1397502601"/>
                  </a:ext>
                </a:extLst>
              </a:tr>
              <a:tr h="370840">
                <a:tc>
                  <a:txBody>
                    <a:bodyPr/>
                    <a:lstStyle/>
                    <a:p>
                      <a:pPr lvl="0">
                        <a:buNone/>
                      </a:pPr>
                      <a:endParaRPr lang="fi-FI" dirty="0"/>
                    </a:p>
                  </a:txBody>
                  <a:tcPr/>
                </a:tc>
                <a:extLst>
                  <a:ext uri="{0D108BD9-81ED-4DB2-BD59-A6C34878D82A}">
                    <a16:rowId xmlns:a16="http://schemas.microsoft.com/office/drawing/2014/main" val="3090452082"/>
                  </a:ext>
                </a:extLst>
              </a:tr>
              <a:tr h="370840">
                <a:tc>
                  <a:txBody>
                    <a:bodyPr/>
                    <a:lstStyle/>
                    <a:p>
                      <a:endParaRPr lang="fi-FI" dirty="0"/>
                    </a:p>
                  </a:txBody>
                  <a:tcPr/>
                </a:tc>
                <a:extLst>
                  <a:ext uri="{0D108BD9-81ED-4DB2-BD59-A6C34878D82A}">
                    <a16:rowId xmlns:a16="http://schemas.microsoft.com/office/drawing/2014/main" val="236384128"/>
                  </a:ext>
                </a:extLst>
              </a:tr>
              <a:tr h="373062">
                <a:tc>
                  <a:txBody>
                    <a:bodyPr/>
                    <a:lstStyle/>
                    <a:p>
                      <a:endParaRPr lang="fi-FI" dirty="0"/>
                    </a:p>
                  </a:txBody>
                  <a:tcPr/>
                </a:tc>
                <a:extLst>
                  <a:ext uri="{0D108BD9-81ED-4DB2-BD59-A6C34878D82A}">
                    <a16:rowId xmlns:a16="http://schemas.microsoft.com/office/drawing/2014/main" val="3592687376"/>
                  </a:ext>
                </a:extLst>
              </a:tr>
              <a:tr h="370840">
                <a:tc>
                  <a:txBody>
                    <a:bodyPr/>
                    <a:lstStyle/>
                    <a:p>
                      <a:endParaRPr lang="fi-FI" dirty="0">
                        <a:solidFill>
                          <a:schemeClr val="tx2"/>
                        </a:solidFill>
                      </a:endParaRPr>
                    </a:p>
                  </a:txBody>
                  <a:tcPr/>
                </a:tc>
                <a:extLst>
                  <a:ext uri="{0D108BD9-81ED-4DB2-BD59-A6C34878D82A}">
                    <a16:rowId xmlns:a16="http://schemas.microsoft.com/office/drawing/2014/main" val="1492374533"/>
                  </a:ext>
                </a:extLst>
              </a:tr>
            </a:tbl>
          </a:graphicData>
        </a:graphic>
      </p:graphicFrame>
      <p:sp>
        <p:nvSpPr>
          <p:cNvPr id="2" name="Päivämäärän paikkamerkki 1">
            <a:extLst>
              <a:ext uri="{FF2B5EF4-FFF2-40B4-BE49-F238E27FC236}">
                <a16:creationId xmlns:a16="http://schemas.microsoft.com/office/drawing/2014/main" id="{0D9AD908-FDB0-4602-AD15-82A0274B7B52}"/>
              </a:ext>
            </a:extLst>
          </p:cNvPr>
          <p:cNvSpPr>
            <a:spLocks noGrp="1"/>
          </p:cNvSpPr>
          <p:nvPr>
            <p:ph type="dt" sz="half" idx="18"/>
          </p:nvPr>
        </p:nvSpPr>
        <p:spPr/>
        <p:txBody>
          <a:bodyPr/>
          <a:lstStyle/>
          <a:p>
            <a:fld id="{A36F04E0-E1E2-4F3F-9E9B-92549651A4DE}" type="datetime1">
              <a:rPr lang="fi-FI" smtClean="0"/>
              <a:t>13.12.2022</a:t>
            </a:fld>
            <a:endParaRPr lang="x-none"/>
          </a:p>
        </p:txBody>
      </p:sp>
      <p:sp>
        <p:nvSpPr>
          <p:cNvPr id="3" name="Alatunnisteen paikkamerkki 2">
            <a:extLst>
              <a:ext uri="{FF2B5EF4-FFF2-40B4-BE49-F238E27FC236}">
                <a16:creationId xmlns:a16="http://schemas.microsoft.com/office/drawing/2014/main" id="{986CDED1-8945-4825-A28C-948B25E809B6}"/>
              </a:ext>
            </a:extLst>
          </p:cNvPr>
          <p:cNvSpPr>
            <a:spLocks noGrp="1"/>
          </p:cNvSpPr>
          <p:nvPr>
            <p:ph type="ftr" sz="quarter" idx="19"/>
          </p:nvPr>
        </p:nvSpPr>
        <p:spPr/>
        <p:txBody>
          <a:bodyPr/>
          <a:lstStyle/>
          <a:p>
            <a:r>
              <a:rPr lang="fi-FI"/>
              <a:t>heli.mattila@thl.fi</a:t>
            </a:r>
          </a:p>
        </p:txBody>
      </p:sp>
      <p:sp>
        <p:nvSpPr>
          <p:cNvPr id="4" name="Dian numeron paikkamerkki 3">
            <a:extLst>
              <a:ext uri="{FF2B5EF4-FFF2-40B4-BE49-F238E27FC236}">
                <a16:creationId xmlns:a16="http://schemas.microsoft.com/office/drawing/2014/main" id="{DDFFDDE3-BA31-4466-A032-9BA458DA3D5C}"/>
              </a:ext>
            </a:extLst>
          </p:cNvPr>
          <p:cNvSpPr>
            <a:spLocks noGrp="1"/>
          </p:cNvSpPr>
          <p:nvPr>
            <p:ph type="sldNum" sz="quarter" idx="20"/>
          </p:nvPr>
        </p:nvSpPr>
        <p:spPr/>
        <p:txBody>
          <a:bodyPr/>
          <a:lstStyle/>
          <a:p>
            <a:fld id="{882CC271-BBF5-3F46-90AE-792A663E0CFB}" type="slidenum">
              <a:rPr lang="en-GB" smtClean="0"/>
              <a:pPr/>
              <a:t>7</a:t>
            </a:fld>
            <a:endParaRPr lang="en-GB"/>
          </a:p>
        </p:txBody>
      </p:sp>
    </p:spTree>
    <p:extLst>
      <p:ext uri="{BB962C8B-B14F-4D97-AF65-F5344CB8AC3E}">
        <p14:creationId xmlns:p14="http://schemas.microsoft.com/office/powerpoint/2010/main" val="170924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8E3E08F-5FD3-4E59-9A4C-11C96EE3E3F3}"/>
              </a:ext>
            </a:extLst>
          </p:cNvPr>
          <p:cNvSpPr>
            <a:spLocks noGrp="1"/>
          </p:cNvSpPr>
          <p:nvPr>
            <p:ph type="ctrTitle"/>
          </p:nvPr>
        </p:nvSpPr>
        <p:spPr>
          <a:xfrm>
            <a:off x="741680" y="2280142"/>
            <a:ext cx="4651414" cy="2327696"/>
          </a:xfrm>
        </p:spPr>
        <p:txBody>
          <a:bodyPr/>
          <a:lstStyle/>
          <a:p>
            <a:r>
              <a:rPr lang="fi-FI" sz="3600">
                <a:solidFill>
                  <a:schemeClr val="tx2"/>
                </a:solidFill>
              </a:rPr>
              <a:t>Lyhyt katsaus TulevaisuudenSotekeskus -ohjelman kokonaisuuteen</a:t>
            </a:r>
            <a:br>
              <a:rPr lang="fi-FI" sz="3600">
                <a:solidFill>
                  <a:schemeClr val="tx2"/>
                </a:solidFill>
              </a:rPr>
            </a:br>
            <a:br>
              <a:rPr lang="fi-FI" sz="3600">
                <a:solidFill>
                  <a:schemeClr val="tx2"/>
                </a:solidFill>
              </a:rPr>
            </a:br>
            <a:endParaRPr lang="fi-FI" sz="3600">
              <a:solidFill>
                <a:schemeClr val="tx2"/>
              </a:solidFill>
            </a:endParaRPr>
          </a:p>
        </p:txBody>
      </p:sp>
      <p:sp>
        <p:nvSpPr>
          <p:cNvPr id="5" name="Päivämäärän paikkamerkki 4">
            <a:extLst>
              <a:ext uri="{FF2B5EF4-FFF2-40B4-BE49-F238E27FC236}">
                <a16:creationId xmlns:a16="http://schemas.microsoft.com/office/drawing/2014/main" id="{389BE995-9F3C-4014-BD16-83B103C67D9D}"/>
              </a:ext>
            </a:extLst>
          </p:cNvPr>
          <p:cNvSpPr>
            <a:spLocks noGrp="1"/>
          </p:cNvSpPr>
          <p:nvPr>
            <p:ph type="dt" sz="half"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0B23-9719-4E16-83B6-11BAC83EB731}" type="datetime1">
              <a:rPr kumimoji="0" lang="fi-FI" sz="1200" b="0" i="0" u="none" strike="noStrike" kern="1200" cap="none" spc="0" normalizeH="0" baseline="0" noProof="0" smtClean="0">
                <a:ln>
                  <a:noFill/>
                </a:ln>
                <a:solidFill>
                  <a:srgbClr val="FFFFFF"/>
                </a:solidFill>
                <a:effectLst/>
                <a:uLnTx/>
                <a:uFillTx/>
                <a:latin typeface="Source Sans Pro"/>
                <a:ea typeface="+mn-ea"/>
                <a:cs typeface="+mn-cs"/>
              </a:rPr>
              <a:t>13.12.2022</a:t>
            </a:fld>
            <a:endParaRPr kumimoji="0" lang="x-none" sz="12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8" name="Suorakulmio 7">
            <a:extLst>
              <a:ext uri="{FF2B5EF4-FFF2-40B4-BE49-F238E27FC236}">
                <a16:creationId xmlns:a16="http://schemas.microsoft.com/office/drawing/2014/main" id="{258AC210-EA41-484B-948E-47B939200C8A}"/>
              </a:ext>
            </a:extLst>
          </p:cNvPr>
          <p:cNvSpPr/>
          <p:nvPr/>
        </p:nvSpPr>
        <p:spPr>
          <a:xfrm>
            <a:off x="741680" y="5365690"/>
            <a:ext cx="27638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303030"/>
                </a:solidFill>
                <a:effectLst/>
                <a:uLnTx/>
                <a:uFillTx/>
                <a:latin typeface="Source Sans Pro"/>
                <a:ea typeface="+mn-ea"/>
                <a:cs typeface="+mn-cs"/>
              </a:rPr>
              <a:t>Heli Mattila, ylilääkäri, THL</a:t>
            </a:r>
          </a:p>
        </p:txBody>
      </p:sp>
      <p:sp>
        <p:nvSpPr>
          <p:cNvPr id="2" name="Alatunnisteen paikkamerkki 1">
            <a:extLst>
              <a:ext uri="{FF2B5EF4-FFF2-40B4-BE49-F238E27FC236}">
                <a16:creationId xmlns:a16="http://schemas.microsoft.com/office/drawing/2014/main" id="{1D67AD6F-35A4-4A6E-94C0-D55A2509F0CC}"/>
              </a:ext>
            </a:extLst>
          </p:cNvPr>
          <p:cNvSpPr>
            <a:spLocks noGrp="1"/>
          </p:cNvSpPr>
          <p:nvPr>
            <p:ph type="ftr" sz="quarter" idx="24"/>
          </p:nvPr>
        </p:nvSpPr>
        <p:spPr/>
        <p:txBody>
          <a:bodyPr/>
          <a:lstStyle/>
          <a:p>
            <a:r>
              <a:rPr lang="fi-FI"/>
              <a:t>heli.mattila@thl.fi</a:t>
            </a:r>
          </a:p>
        </p:txBody>
      </p:sp>
      <p:sp>
        <p:nvSpPr>
          <p:cNvPr id="3" name="Dian numeron paikkamerkki 2">
            <a:extLst>
              <a:ext uri="{FF2B5EF4-FFF2-40B4-BE49-F238E27FC236}">
                <a16:creationId xmlns:a16="http://schemas.microsoft.com/office/drawing/2014/main" id="{619D300C-A758-4BEB-A807-20AC2323DFB3}"/>
              </a:ext>
            </a:extLst>
          </p:cNvPr>
          <p:cNvSpPr>
            <a:spLocks noGrp="1"/>
          </p:cNvSpPr>
          <p:nvPr>
            <p:ph type="sldNum" sz="quarter" idx="25"/>
          </p:nvPr>
        </p:nvSpPr>
        <p:spPr/>
        <p:txBody>
          <a:bodyPr/>
          <a:lstStyle/>
          <a:p>
            <a:fld id="{882CC271-BBF5-3F46-90AE-792A663E0CFB}" type="slidenum">
              <a:rPr lang="en-GB" smtClean="0"/>
              <a:pPr/>
              <a:t>8</a:t>
            </a:fld>
            <a:endParaRPr lang="en-GB"/>
          </a:p>
        </p:txBody>
      </p:sp>
    </p:spTree>
    <p:extLst>
      <p:ext uri="{BB962C8B-B14F-4D97-AF65-F5344CB8AC3E}">
        <p14:creationId xmlns:p14="http://schemas.microsoft.com/office/powerpoint/2010/main" val="427352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38B3B6-BE3E-C34E-A68E-FF563ACB5593}"/>
              </a:ext>
            </a:extLst>
          </p:cNvPr>
          <p:cNvSpPr>
            <a:spLocks noGrp="1"/>
          </p:cNvSpPr>
          <p:nvPr>
            <p:ph type="title"/>
          </p:nvPr>
        </p:nvSpPr>
        <p:spPr/>
        <p:txBody>
          <a:bodyPr/>
          <a:lstStyle/>
          <a:p>
            <a:r>
              <a:rPr lang="en-GB"/>
              <a:t>Sote-uudistuksessa keskitytään </a:t>
            </a:r>
            <a:br>
              <a:rPr lang="en-GB"/>
            </a:br>
            <a:r>
              <a:rPr lang="en-GB"/>
              <a:t>palvelujen kehittämiseen </a:t>
            </a:r>
            <a:endParaRPr lang="fi-FI" noProof="0"/>
          </a:p>
        </p:txBody>
      </p:sp>
      <p:sp>
        <p:nvSpPr>
          <p:cNvPr id="37" name="TextBox 36">
            <a:extLst>
              <a:ext uri="{FF2B5EF4-FFF2-40B4-BE49-F238E27FC236}">
                <a16:creationId xmlns:a16="http://schemas.microsoft.com/office/drawing/2014/main" id="{C2CECF55-060F-624D-9E85-C3DDBD5EED46}"/>
              </a:ext>
            </a:extLst>
          </p:cNvPr>
          <p:cNvSpPr txBox="1"/>
          <p:nvPr/>
        </p:nvSpPr>
        <p:spPr>
          <a:xfrm>
            <a:off x="4591781" y="1794144"/>
            <a:ext cx="62076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200" b="1" i="0" u="none" strike="noStrike" kern="1200" cap="none" spc="0" normalizeH="0" baseline="0" noProof="0">
                <a:ln>
                  <a:noFill/>
                </a:ln>
                <a:solidFill>
                  <a:srgbClr val="303030"/>
                </a:solidFill>
                <a:effectLst/>
                <a:uLnTx/>
                <a:uFillTx/>
                <a:latin typeface="Source Sans Pro"/>
                <a:ea typeface="+mn-ea"/>
                <a:cs typeface="+mn-cs"/>
              </a:rPr>
              <a:t>Tulevaisuuden sosiaali- ja terveyskeskus</a:t>
            </a:r>
          </a:p>
        </p:txBody>
      </p:sp>
      <p:grpSp>
        <p:nvGrpSpPr>
          <p:cNvPr id="5" name="Ryhmä 4"/>
          <p:cNvGrpSpPr/>
          <p:nvPr/>
        </p:nvGrpSpPr>
        <p:grpSpPr>
          <a:xfrm>
            <a:off x="5069231" y="2390457"/>
            <a:ext cx="5592090" cy="3703048"/>
            <a:chOff x="6292146" y="2388694"/>
            <a:chExt cx="5592090" cy="3703048"/>
          </a:xfrm>
        </p:grpSpPr>
        <p:sp>
          <p:nvSpPr>
            <p:cNvPr id="35" name="Oval 34" descr=".">
              <a:extLst>
                <a:ext uri="{FF2B5EF4-FFF2-40B4-BE49-F238E27FC236}">
                  <a16:creationId xmlns:a16="http://schemas.microsoft.com/office/drawing/2014/main" id="{37A4E81A-426F-1942-AC80-88D239879392}"/>
                </a:ext>
                <a:ext uri="{C183D7F6-B498-43B3-948B-1728B52AA6E4}">
                  <adec:decorative xmlns:adec="http://schemas.microsoft.com/office/drawing/2017/decorative" val="1"/>
                </a:ext>
              </a:extLst>
            </p:cNvPr>
            <p:cNvSpPr/>
            <p:nvPr/>
          </p:nvSpPr>
          <p:spPr>
            <a:xfrm>
              <a:off x="10230379" y="2657494"/>
              <a:ext cx="1653857" cy="1653857"/>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3" name="Oval 32" descr=".">
              <a:extLst>
                <a:ext uri="{FF2B5EF4-FFF2-40B4-BE49-F238E27FC236}">
                  <a16:creationId xmlns:a16="http://schemas.microsoft.com/office/drawing/2014/main" id="{FA0F5A92-1BEF-6642-A158-D539C5C6D7D0}"/>
                </a:ext>
                <a:ext uri="{C183D7F6-B498-43B3-948B-1728B52AA6E4}">
                  <adec:decorative xmlns:adec="http://schemas.microsoft.com/office/drawing/2017/decorative" val="1"/>
                </a:ext>
              </a:extLst>
            </p:cNvPr>
            <p:cNvSpPr/>
            <p:nvPr/>
          </p:nvSpPr>
          <p:spPr>
            <a:xfrm>
              <a:off x="9650695" y="3992787"/>
              <a:ext cx="1653857" cy="16538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0" name="Oval 19" descr=".">
              <a:extLst>
                <a:ext uri="{FF2B5EF4-FFF2-40B4-BE49-F238E27FC236}">
                  <a16:creationId xmlns:a16="http://schemas.microsoft.com/office/drawing/2014/main" id="{304A945F-5580-A04E-B80B-CFFC20C80532}"/>
                </a:ext>
                <a:ext uri="{C183D7F6-B498-43B3-948B-1728B52AA6E4}">
                  <adec:decorative xmlns:adec="http://schemas.microsoft.com/office/drawing/2017/decorative" val="1"/>
                </a:ext>
              </a:extLst>
            </p:cNvPr>
            <p:cNvSpPr/>
            <p:nvPr/>
          </p:nvSpPr>
          <p:spPr>
            <a:xfrm>
              <a:off x="8161548" y="2388694"/>
              <a:ext cx="1853287" cy="185328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1" name="TextBox 20">
              <a:extLst>
                <a:ext uri="{FF2B5EF4-FFF2-40B4-BE49-F238E27FC236}">
                  <a16:creationId xmlns:a16="http://schemas.microsoft.com/office/drawing/2014/main" id="{801880CD-EC31-5043-BF39-3015F36F6A5A}"/>
                </a:ext>
              </a:extLst>
            </p:cNvPr>
            <p:cNvSpPr txBox="1"/>
            <p:nvPr/>
          </p:nvSpPr>
          <p:spPr>
            <a:xfrm>
              <a:off x="8418993" y="2818559"/>
              <a:ext cx="1338396" cy="1075727"/>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2500" b="1" i="0" u="none" strike="noStrike" kern="1200" cap="none" spc="0" normalizeH="0" baseline="0" noProof="0">
                  <a:ln>
                    <a:noFill/>
                  </a:ln>
                  <a:solidFill>
                    <a:srgbClr val="FFFFFF"/>
                  </a:solidFill>
                  <a:effectLst/>
                  <a:uLnTx/>
                  <a:uFillTx/>
                  <a:latin typeface="Source Sans Pro"/>
                  <a:ea typeface="+mn-ea"/>
                  <a:cs typeface="+mn-cs"/>
                </a:rPr>
                <a:t>Sujuvin</a:t>
              </a:r>
              <a:br>
                <a:rPr kumimoji="0" lang="fi-FI" sz="2500" b="1" i="0" u="none" strike="noStrike" kern="1200" cap="none" spc="0" normalizeH="0" baseline="0" noProof="0">
                  <a:ln>
                    <a:noFill/>
                  </a:ln>
                  <a:solidFill>
                    <a:srgbClr val="FFFFFF"/>
                  </a:solidFill>
                  <a:effectLst/>
                  <a:uLnTx/>
                  <a:uFillTx/>
                  <a:latin typeface="Source Sans Pro"/>
                  <a:ea typeface="+mn-ea"/>
                  <a:cs typeface="+mn-cs"/>
                </a:rPr>
              </a:br>
              <a:r>
                <a:rPr kumimoji="0" lang="fi-FI" sz="2500" b="1" i="0" u="none" strike="noStrike" kern="1200" cap="none" spc="0" normalizeH="0" baseline="0" noProof="0">
                  <a:ln>
                    <a:noFill/>
                  </a:ln>
                  <a:solidFill>
                    <a:srgbClr val="FFFFFF"/>
                  </a:solidFill>
                  <a:effectLst/>
                  <a:uLnTx/>
                  <a:uFillTx/>
                  <a:latin typeface="Source Sans Pro"/>
                  <a:ea typeface="+mn-ea"/>
                  <a:cs typeface="+mn-cs"/>
                </a:rPr>
                <a:t>sote</a:t>
              </a:r>
              <a:br>
                <a:rPr kumimoji="0" lang="fi-FI" sz="2500" b="1" i="0" u="none" strike="noStrike" kern="1200" cap="none" spc="0" normalizeH="0" baseline="0" noProof="0">
                  <a:ln>
                    <a:noFill/>
                  </a:ln>
                  <a:solidFill>
                    <a:srgbClr val="FFFFFF"/>
                  </a:solidFill>
                  <a:effectLst/>
                  <a:uLnTx/>
                  <a:uFillTx/>
                  <a:latin typeface="Source Sans Pro"/>
                  <a:ea typeface="+mn-ea"/>
                  <a:cs typeface="+mn-cs"/>
                </a:rPr>
              </a:br>
              <a:r>
                <a:rPr kumimoji="0" lang="fi-FI" sz="2500" b="1" i="0" u="none" strike="noStrike" kern="1200" cap="none" spc="0" normalizeH="0" baseline="0" noProof="0">
                  <a:ln>
                    <a:noFill/>
                  </a:ln>
                  <a:solidFill>
                    <a:srgbClr val="FFFFFF"/>
                  </a:solidFill>
                  <a:effectLst/>
                  <a:uLnTx/>
                  <a:uFillTx/>
                  <a:latin typeface="Source Sans Pro"/>
                  <a:ea typeface="+mn-ea"/>
                  <a:cs typeface="+mn-cs"/>
                </a:rPr>
                <a:t>kaikille</a:t>
              </a:r>
            </a:p>
          </p:txBody>
        </p:sp>
        <p:sp>
          <p:nvSpPr>
            <p:cNvPr id="22" name="Oval 21" descr=".">
              <a:extLst>
                <a:ext uri="{FF2B5EF4-FFF2-40B4-BE49-F238E27FC236}">
                  <a16:creationId xmlns:a16="http://schemas.microsoft.com/office/drawing/2014/main" id="{717B9E10-B25D-9244-8FAC-590465119B4D}"/>
                </a:ext>
                <a:ext uri="{C183D7F6-B498-43B3-948B-1728B52AA6E4}">
                  <adec:decorative xmlns:adec="http://schemas.microsoft.com/office/drawing/2017/decorative" val="1"/>
                </a:ext>
              </a:extLst>
            </p:cNvPr>
            <p:cNvSpPr/>
            <p:nvPr/>
          </p:nvSpPr>
          <p:spPr>
            <a:xfrm>
              <a:off x="6292146" y="2640257"/>
              <a:ext cx="1653857" cy="165385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4" name="TextBox 23">
              <a:extLst>
                <a:ext uri="{FF2B5EF4-FFF2-40B4-BE49-F238E27FC236}">
                  <a16:creationId xmlns:a16="http://schemas.microsoft.com/office/drawing/2014/main" id="{31ADA586-F430-564B-984E-22834602364D}"/>
                </a:ext>
              </a:extLst>
            </p:cNvPr>
            <p:cNvSpPr txBox="1"/>
            <p:nvPr/>
          </p:nvSpPr>
          <p:spPr>
            <a:xfrm>
              <a:off x="6292146" y="2797579"/>
              <a:ext cx="1653857" cy="104644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03030"/>
                  </a:solidFill>
                  <a:effectLst/>
                  <a:uLnTx/>
                  <a:uFillTx/>
                  <a:latin typeface="Source Sans Pro"/>
                  <a:ea typeface="+mn-ea"/>
                  <a:cs typeface="+mn-cs"/>
                </a:rPr>
                <a:t> </a:t>
              </a:r>
              <a:br>
                <a:rPr kumimoji="0" lang="en-GB" sz="1400" b="0" i="0" u="none" strike="noStrike" kern="1200" cap="none" spc="0" normalizeH="0" baseline="0" noProof="0">
                  <a:ln>
                    <a:noFill/>
                  </a:ln>
                  <a:solidFill>
                    <a:srgbClr val="303030"/>
                  </a:solidFill>
                  <a:effectLst/>
                  <a:uLnTx/>
                  <a:uFillTx/>
                  <a:latin typeface="Source Sans Pro"/>
                  <a:ea typeface="+mn-ea"/>
                  <a:cs typeface="+mn-cs"/>
                </a:rPr>
              </a:br>
              <a:r>
                <a:rPr kumimoji="0" lang="en-GB" sz="1600" b="0" i="0" u="none" strike="noStrike" kern="1200" cap="none" spc="0" normalizeH="0" baseline="0" noProof="0">
                  <a:ln>
                    <a:noFill/>
                  </a:ln>
                  <a:solidFill>
                    <a:srgbClr val="D90066"/>
                  </a:solidFill>
                  <a:effectLst/>
                  <a:uLnTx/>
                  <a:uFillTx/>
                  <a:latin typeface="Source Sans Pro"/>
                  <a:ea typeface="+mn-ea"/>
                  <a:cs typeface="+mn-cs"/>
                </a:rPr>
                <a:t>Ihmisen tukena kaikissa elämänvaiheissa</a:t>
              </a:r>
            </a:p>
          </p:txBody>
        </p:sp>
        <p:sp>
          <p:nvSpPr>
            <p:cNvPr id="25" name="Oval 24" descr=".">
              <a:extLst>
                <a:ext uri="{FF2B5EF4-FFF2-40B4-BE49-F238E27FC236}">
                  <a16:creationId xmlns:a16="http://schemas.microsoft.com/office/drawing/2014/main" id="{3CF72265-ECA7-2F47-A189-36EB2143D9B9}"/>
                </a:ext>
                <a:ext uri="{C183D7F6-B498-43B3-948B-1728B52AA6E4}">
                  <adec:decorative xmlns:adec="http://schemas.microsoft.com/office/drawing/2017/decorative" val="1"/>
                </a:ext>
              </a:extLst>
            </p:cNvPr>
            <p:cNvSpPr/>
            <p:nvPr/>
          </p:nvSpPr>
          <p:spPr>
            <a:xfrm>
              <a:off x="6841138" y="3992787"/>
              <a:ext cx="1653857" cy="16538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6" name="TextBox 25">
              <a:extLst>
                <a:ext uri="{FF2B5EF4-FFF2-40B4-BE49-F238E27FC236}">
                  <a16:creationId xmlns:a16="http://schemas.microsoft.com/office/drawing/2014/main" id="{59067FFB-5C2B-314A-9FE3-7A48009275D1}"/>
                </a:ext>
              </a:extLst>
            </p:cNvPr>
            <p:cNvSpPr txBox="1"/>
            <p:nvPr/>
          </p:nvSpPr>
          <p:spPr>
            <a:xfrm>
              <a:off x="6841138" y="4382642"/>
              <a:ext cx="1653857"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D90066"/>
                  </a:solidFill>
                  <a:effectLst/>
                  <a:uLnTx/>
                  <a:uFillTx/>
                  <a:latin typeface="Source Sans Pro"/>
                  <a:ea typeface="+mn-ea"/>
                  <a:cs typeface="+mn-cs"/>
                </a:rPr>
                <a:t>Helppo ja </a:t>
              </a:r>
              <a:br>
                <a:rPr kumimoji="0" lang="en-GB" sz="1600" b="0" i="0" u="none" strike="noStrike" kern="1200" cap="none" spc="0" normalizeH="0" baseline="0" noProof="0">
                  <a:ln>
                    <a:noFill/>
                  </a:ln>
                  <a:solidFill>
                    <a:srgbClr val="D90066"/>
                  </a:solidFill>
                  <a:effectLst/>
                  <a:uLnTx/>
                  <a:uFillTx/>
                  <a:latin typeface="Source Sans Pro"/>
                  <a:ea typeface="+mn-ea"/>
                  <a:cs typeface="+mn-cs"/>
                </a:rPr>
              </a:br>
              <a:r>
                <a:rPr kumimoji="0" lang="en-GB" sz="1600" b="0" i="0" u="none" strike="noStrike" kern="1200" cap="none" spc="0" normalizeH="0" baseline="0" noProof="0">
                  <a:ln>
                    <a:noFill/>
                  </a:ln>
                  <a:solidFill>
                    <a:srgbClr val="D90066"/>
                  </a:solidFill>
                  <a:effectLst/>
                  <a:uLnTx/>
                  <a:uFillTx/>
                  <a:latin typeface="Source Sans Pro"/>
                  <a:ea typeface="+mn-ea"/>
                  <a:cs typeface="+mn-cs"/>
                </a:rPr>
                <a:t>vaivaton yhteydenotto</a:t>
              </a:r>
            </a:p>
          </p:txBody>
        </p:sp>
        <p:sp>
          <p:nvSpPr>
            <p:cNvPr id="31" name="Oval 30" descr=".">
              <a:extLst>
                <a:ext uri="{FF2B5EF4-FFF2-40B4-BE49-F238E27FC236}">
                  <a16:creationId xmlns:a16="http://schemas.microsoft.com/office/drawing/2014/main" id="{C7ECC32E-CF7A-AB4F-802F-5D5E120EA045}"/>
                </a:ext>
                <a:ext uri="{C183D7F6-B498-43B3-948B-1728B52AA6E4}">
                  <adec:decorative xmlns:adec="http://schemas.microsoft.com/office/drawing/2017/decorative" val="1"/>
                </a:ext>
              </a:extLst>
            </p:cNvPr>
            <p:cNvSpPr/>
            <p:nvPr/>
          </p:nvSpPr>
          <p:spPr>
            <a:xfrm>
              <a:off x="8245916" y="4437885"/>
              <a:ext cx="1653857" cy="1653857"/>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2" name="TextBox 31">
              <a:extLst>
                <a:ext uri="{FF2B5EF4-FFF2-40B4-BE49-F238E27FC236}">
                  <a16:creationId xmlns:a16="http://schemas.microsoft.com/office/drawing/2014/main" id="{764FF63A-267A-D042-A136-4CA1E7B743C5}"/>
                </a:ext>
              </a:extLst>
            </p:cNvPr>
            <p:cNvSpPr txBox="1"/>
            <p:nvPr/>
          </p:nvSpPr>
          <p:spPr>
            <a:xfrm>
              <a:off x="8190423" y="4839690"/>
              <a:ext cx="1738225"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D90066"/>
                  </a:solidFill>
                  <a:effectLst/>
                  <a:uLnTx/>
                  <a:uFillTx/>
                  <a:latin typeface="Source Sans Pro"/>
                  <a:ea typeface="+mn-ea"/>
                  <a:cs typeface="+mn-cs"/>
                </a:rPr>
                <a:t>Sujuvat </a:t>
              </a:r>
              <a:br>
                <a:rPr kumimoji="0" lang="en-GB" sz="1600" b="0" i="0" u="none" strike="noStrike" kern="1200" cap="none" spc="0" normalizeH="0" baseline="0" noProof="0">
                  <a:ln>
                    <a:noFill/>
                  </a:ln>
                  <a:solidFill>
                    <a:srgbClr val="D90066"/>
                  </a:solidFill>
                  <a:effectLst/>
                  <a:uLnTx/>
                  <a:uFillTx/>
                  <a:latin typeface="Source Sans Pro"/>
                  <a:ea typeface="+mn-ea"/>
                  <a:cs typeface="+mn-cs"/>
                </a:rPr>
              </a:br>
              <a:r>
                <a:rPr kumimoji="0" lang="en-GB" sz="1600" b="0" i="0" u="none" strike="noStrike" kern="1200" cap="none" spc="0" normalizeH="0" baseline="0" noProof="0">
                  <a:ln>
                    <a:noFill/>
                  </a:ln>
                  <a:solidFill>
                    <a:srgbClr val="D90066"/>
                  </a:solidFill>
                  <a:effectLst/>
                  <a:uLnTx/>
                  <a:uFillTx/>
                  <a:latin typeface="Source Sans Pro"/>
                  <a:ea typeface="+mn-ea"/>
                  <a:cs typeface="+mn-cs"/>
                </a:rPr>
                <a:t>hoito- ja palveluketjut</a:t>
              </a:r>
            </a:p>
          </p:txBody>
        </p:sp>
        <p:sp>
          <p:nvSpPr>
            <p:cNvPr id="34" name="TextBox 33">
              <a:extLst>
                <a:ext uri="{FF2B5EF4-FFF2-40B4-BE49-F238E27FC236}">
                  <a16:creationId xmlns:a16="http://schemas.microsoft.com/office/drawing/2014/main" id="{92F1C965-148B-1441-8D3F-75B86D84280C}"/>
                </a:ext>
              </a:extLst>
            </p:cNvPr>
            <p:cNvSpPr txBox="1"/>
            <p:nvPr/>
          </p:nvSpPr>
          <p:spPr>
            <a:xfrm>
              <a:off x="9650695" y="4259531"/>
              <a:ext cx="1653857"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D90066"/>
                  </a:solidFill>
                  <a:effectLst/>
                  <a:uLnTx/>
                  <a:uFillTx/>
                  <a:latin typeface="Source Sans Pro"/>
                  <a:ea typeface="+mn-ea"/>
                  <a:cs typeface="+mn-cs"/>
                </a:rPr>
                <a:t> </a:t>
              </a:r>
              <a:r>
                <a:rPr kumimoji="0" lang="en-GB" sz="1600" b="0" i="0" u="none" strike="noStrike" kern="1200" cap="none" spc="0" normalizeH="0" baseline="0" noProof="0">
                  <a:ln>
                    <a:noFill/>
                  </a:ln>
                  <a:solidFill>
                    <a:srgbClr val="D90066"/>
                  </a:solidFill>
                  <a:effectLst/>
                  <a:uLnTx/>
                  <a:uFillTx/>
                  <a:latin typeface="Source Sans Pro"/>
                  <a:ea typeface="+mn-ea"/>
                  <a:cs typeface="+mn-cs"/>
                </a:rPr>
                <a:t>Voimavarana asiantunteva ja sitoutunut henkilöstö</a:t>
              </a:r>
            </a:p>
          </p:txBody>
        </p:sp>
        <p:sp>
          <p:nvSpPr>
            <p:cNvPr id="36" name="TextBox 35">
              <a:extLst>
                <a:ext uri="{FF2B5EF4-FFF2-40B4-BE49-F238E27FC236}">
                  <a16:creationId xmlns:a16="http://schemas.microsoft.com/office/drawing/2014/main" id="{4F8DA294-DF4B-FA40-9B83-68CE3BA8B666}"/>
                </a:ext>
              </a:extLst>
            </p:cNvPr>
            <p:cNvSpPr txBox="1"/>
            <p:nvPr/>
          </p:nvSpPr>
          <p:spPr>
            <a:xfrm>
              <a:off x="10230379" y="2822704"/>
              <a:ext cx="1653857"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D90066"/>
                  </a:solidFill>
                  <a:effectLst/>
                  <a:uLnTx/>
                  <a:uFillTx/>
                  <a:latin typeface="Source Sans Pro"/>
                  <a:ea typeface="+mn-ea"/>
                  <a:cs typeface="+mn-cs"/>
                </a:rPr>
                <a:t>Vahva verkostomainen </a:t>
              </a:r>
              <a:br>
                <a:rPr kumimoji="0" lang="en-GB" sz="1600" b="0" i="0" u="none" strike="noStrike" kern="1200" cap="none" spc="0" normalizeH="0" baseline="0" noProof="0">
                  <a:ln>
                    <a:noFill/>
                  </a:ln>
                  <a:solidFill>
                    <a:srgbClr val="D90066"/>
                  </a:solidFill>
                  <a:effectLst/>
                  <a:uLnTx/>
                  <a:uFillTx/>
                  <a:latin typeface="Source Sans Pro"/>
                  <a:ea typeface="+mn-ea"/>
                  <a:cs typeface="+mn-cs"/>
                </a:rPr>
              </a:br>
              <a:r>
                <a:rPr kumimoji="0" lang="en-GB" sz="1600" b="0" i="0" u="none" strike="noStrike" kern="1200" cap="none" spc="0" normalizeH="0" baseline="0" noProof="0">
                  <a:ln>
                    <a:noFill/>
                  </a:ln>
                  <a:solidFill>
                    <a:srgbClr val="D90066"/>
                  </a:solidFill>
                  <a:effectLst/>
                  <a:uLnTx/>
                  <a:uFillTx/>
                  <a:latin typeface="Source Sans Pro"/>
                  <a:ea typeface="+mn-ea"/>
                  <a:cs typeface="+mn-cs"/>
                </a:rPr>
                <a:t>ote ja yhteistyö sidosryhmien </a:t>
              </a:r>
              <a:br>
                <a:rPr kumimoji="0" lang="en-GB" sz="1600" b="0" i="0" u="none" strike="noStrike" kern="1200" cap="none" spc="0" normalizeH="0" baseline="0" noProof="0">
                  <a:ln>
                    <a:noFill/>
                  </a:ln>
                  <a:solidFill>
                    <a:srgbClr val="D90066"/>
                  </a:solidFill>
                  <a:effectLst/>
                  <a:uLnTx/>
                  <a:uFillTx/>
                  <a:latin typeface="Source Sans Pro"/>
                  <a:ea typeface="+mn-ea"/>
                  <a:cs typeface="+mn-cs"/>
                </a:rPr>
              </a:br>
              <a:r>
                <a:rPr kumimoji="0" lang="en-GB" sz="1600" b="0" i="0" u="none" strike="noStrike" kern="1200" cap="none" spc="0" normalizeH="0" baseline="0" noProof="0">
                  <a:ln>
                    <a:noFill/>
                  </a:ln>
                  <a:solidFill>
                    <a:srgbClr val="D90066"/>
                  </a:solidFill>
                  <a:effectLst/>
                  <a:uLnTx/>
                  <a:uFillTx/>
                  <a:latin typeface="Source Sans Pro"/>
                  <a:ea typeface="+mn-ea"/>
                  <a:cs typeface="+mn-cs"/>
                </a:rPr>
                <a:t>kanssa</a:t>
              </a:r>
            </a:p>
          </p:txBody>
        </p:sp>
      </p:grpSp>
      <p:sp>
        <p:nvSpPr>
          <p:cNvPr id="2" name="Suorakulmio 1"/>
          <p:cNvSpPr/>
          <p:nvPr/>
        </p:nvSpPr>
        <p:spPr>
          <a:xfrm>
            <a:off x="719997" y="1669897"/>
            <a:ext cx="4034883" cy="443954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i-FI" sz="1800" b="1" i="0" u="none" strike="noStrike" kern="1200" cap="none" spc="0" normalizeH="0" baseline="0" noProof="0">
                <a:ln>
                  <a:noFill/>
                </a:ln>
                <a:solidFill>
                  <a:srgbClr val="303030"/>
                </a:solidFill>
                <a:effectLst/>
                <a:uLnTx/>
                <a:uFillTx/>
                <a:latin typeface="Source Sans Pro"/>
                <a:ea typeface="+mn-ea"/>
                <a:cs typeface="+mn-cs"/>
              </a:rPr>
              <a:t>Tavoitteet</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800" b="1" i="0" u="none" strike="noStrike" kern="1200" cap="none" spc="0" normalizeH="0" baseline="0" noProof="0">
                <a:ln>
                  <a:noFill/>
                </a:ln>
                <a:solidFill>
                  <a:srgbClr val="D90066"/>
                </a:solidFill>
                <a:effectLst/>
                <a:uLnTx/>
                <a:uFillTx/>
                <a:latin typeface="Source Sans Pro"/>
                <a:ea typeface="+mn-ea"/>
                <a:cs typeface="+mn-cs"/>
              </a:rPr>
              <a:t>Palvelut ovat yhdenvertaisesti saatavia, oikea-aikaisia ja jatkuvia</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303030"/>
                </a:solidFill>
                <a:effectLst/>
                <a:uLnTx/>
                <a:uFillTx/>
                <a:latin typeface="Source Sans Pro"/>
                <a:ea typeface="+mn-ea"/>
                <a:cs typeface="+mn-cs"/>
              </a:rPr>
              <a:t>Toiminnan painopiste on ehkäisevässä ja </a:t>
            </a:r>
            <a:br>
              <a:rPr kumimoji="0" lang="fi-FI" sz="1800" b="0" i="0" u="none" strike="noStrike" kern="1200" cap="none" spc="0" normalizeH="0" baseline="0" noProof="0">
                <a:ln>
                  <a:noFill/>
                </a:ln>
                <a:solidFill>
                  <a:srgbClr val="303030"/>
                </a:solidFill>
                <a:effectLst/>
                <a:uLnTx/>
                <a:uFillTx/>
                <a:latin typeface="Source Sans Pro"/>
                <a:ea typeface="+mn-ea"/>
                <a:cs typeface="+mn-cs"/>
              </a:rPr>
            </a:br>
            <a:r>
              <a:rPr kumimoji="0" lang="fi-FI" sz="1800" b="0" i="0" u="none" strike="noStrike" kern="1200" cap="none" spc="0" normalizeH="0" baseline="0" noProof="0">
                <a:ln>
                  <a:noFill/>
                </a:ln>
                <a:solidFill>
                  <a:srgbClr val="303030"/>
                </a:solidFill>
                <a:effectLst/>
                <a:uLnTx/>
                <a:uFillTx/>
                <a:latin typeface="Source Sans Pro"/>
                <a:ea typeface="+mn-ea"/>
                <a:cs typeface="+mn-cs"/>
              </a:rPr>
              <a:t>ennakoivassa työssä</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303030"/>
                </a:solidFill>
                <a:effectLst/>
                <a:uLnTx/>
                <a:uFillTx/>
                <a:latin typeface="Source Sans Pro"/>
                <a:ea typeface="+mn-ea"/>
                <a:cs typeface="+mn-cs"/>
              </a:rPr>
              <a:t>Palvelut ovat laadukkaita ja vaikuttavia </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303030"/>
                </a:solidFill>
                <a:effectLst/>
                <a:uLnTx/>
                <a:uFillTx/>
                <a:latin typeface="Source Sans Pro"/>
                <a:ea typeface="+mn-ea"/>
                <a:cs typeface="+mn-cs"/>
              </a:rPr>
              <a:t>Palvelut ovat monialaisia ja yhteentoimivia</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fi-FI" sz="1800" b="1" i="0" u="none" strike="noStrike" kern="1200" cap="none" spc="0" normalizeH="0" baseline="0" noProof="0">
                <a:ln>
                  <a:noFill/>
                </a:ln>
                <a:solidFill>
                  <a:srgbClr val="303030"/>
                </a:solidFill>
                <a:effectLst/>
                <a:uLnTx/>
                <a:uFillTx/>
                <a:latin typeface="Source Sans Pro"/>
                <a:ea typeface="+mn-ea"/>
                <a:cs typeface="+mn-cs"/>
              </a:rPr>
              <a:t>STM johtaa ja valvoo, THL tukee, ohjaa ja koordinoi</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3030"/>
              </a:solidFill>
              <a:effectLst/>
              <a:uLnTx/>
              <a:uFillTx/>
              <a:latin typeface="Source Sans Pro"/>
              <a:ea typeface="+mn-ea"/>
              <a:cs typeface="+mn-cs"/>
            </a:endParaRPr>
          </a:p>
        </p:txBody>
      </p:sp>
      <p:sp>
        <p:nvSpPr>
          <p:cNvPr id="45" name="Oval 41" descr=".">
            <a:extLst>
              <a:ext uri="{FF2B5EF4-FFF2-40B4-BE49-F238E27FC236}">
                <a16:creationId xmlns:a16="http://schemas.microsoft.com/office/drawing/2014/main" id="{FF37CD25-4C7B-0741-B7CD-70BD85BEA5FD}"/>
              </a:ext>
              <a:ext uri="{C183D7F6-B498-43B3-948B-1728B52AA6E4}">
                <adec:decorative xmlns:adec="http://schemas.microsoft.com/office/drawing/2017/decorative" val="1"/>
              </a:ext>
            </a:extLst>
          </p:cNvPr>
          <p:cNvSpPr/>
          <p:nvPr/>
        </p:nvSpPr>
        <p:spPr>
          <a:xfrm>
            <a:off x="10222047" y="4497184"/>
            <a:ext cx="1478421" cy="15123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40" name="Rectangle 43">
            <a:extLst>
              <a:ext uri="{FF2B5EF4-FFF2-40B4-BE49-F238E27FC236}">
                <a16:creationId xmlns:a16="http://schemas.microsoft.com/office/drawing/2014/main" id="{F0EC2438-DD52-2349-BB45-A7510F265535}"/>
              </a:ext>
            </a:extLst>
          </p:cNvPr>
          <p:cNvSpPr/>
          <p:nvPr/>
        </p:nvSpPr>
        <p:spPr>
          <a:xfrm>
            <a:off x="10216966" y="4802537"/>
            <a:ext cx="150667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Source Sans Pro"/>
                <a:ea typeface="+mn-ea"/>
                <a:cs typeface="+mn-cs"/>
              </a:rPr>
              <a:t>Tavoitteiden toteutuessa myös kustannusten </a:t>
            </a:r>
            <a:br>
              <a:rPr kumimoji="0" lang="en-GB" sz="1350" b="0" i="0" u="none" strike="noStrike" kern="1200" cap="none" spc="0" normalizeH="0" baseline="0" noProof="0">
                <a:ln>
                  <a:noFill/>
                </a:ln>
                <a:solidFill>
                  <a:srgbClr val="FFFFFF"/>
                </a:solidFill>
                <a:effectLst/>
                <a:uLnTx/>
                <a:uFillTx/>
                <a:latin typeface="Source Sans Pro"/>
                <a:ea typeface="+mn-ea"/>
                <a:cs typeface="+mn-cs"/>
              </a:rPr>
            </a:br>
            <a:r>
              <a:rPr kumimoji="0" lang="en-GB" sz="1350" b="0" i="0" u="none" strike="noStrike" kern="1200" cap="none" spc="0" normalizeH="0" baseline="0" noProof="0">
                <a:ln>
                  <a:noFill/>
                </a:ln>
                <a:solidFill>
                  <a:srgbClr val="FFFFFF"/>
                </a:solidFill>
                <a:effectLst/>
                <a:uLnTx/>
                <a:uFillTx/>
                <a:latin typeface="Source Sans Pro"/>
                <a:ea typeface="+mn-ea"/>
                <a:cs typeface="+mn-cs"/>
              </a:rPr>
              <a:t>kasvu taittuu</a:t>
            </a:r>
          </a:p>
        </p:txBody>
      </p:sp>
      <p:sp>
        <p:nvSpPr>
          <p:cNvPr id="47" name="TextBox 42" descr=".">
            <a:extLst>
              <a:ext uri="{FF2B5EF4-FFF2-40B4-BE49-F238E27FC236}">
                <a16:creationId xmlns:a16="http://schemas.microsoft.com/office/drawing/2014/main" id="{E737BBE9-3FAB-CC4A-8D07-9C11FE96FB53}"/>
              </a:ext>
              <a:ext uri="{C183D7F6-B498-43B3-948B-1728B52AA6E4}">
                <adec:decorative xmlns:adec="http://schemas.microsoft.com/office/drawing/2017/decorative" val="1"/>
              </a:ext>
            </a:extLst>
          </p:cNvPr>
          <p:cNvSpPr txBox="1"/>
          <p:nvPr/>
        </p:nvSpPr>
        <p:spPr>
          <a:xfrm>
            <a:off x="10719844" y="4110969"/>
            <a:ext cx="980625" cy="617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srgbClr val="002060"/>
                </a:solidFill>
                <a:effectLst/>
                <a:uLnTx/>
                <a:uFillTx/>
                <a:latin typeface="Source Sans Pro"/>
                <a:ea typeface="+mn-ea"/>
                <a:cs typeface="+mn-cs"/>
              </a:rPr>
              <a:t>€</a:t>
            </a:r>
          </a:p>
        </p:txBody>
      </p:sp>
      <p:sp>
        <p:nvSpPr>
          <p:cNvPr id="3" name="Päivämäärän paikkamerkki 2">
            <a:extLst>
              <a:ext uri="{FF2B5EF4-FFF2-40B4-BE49-F238E27FC236}">
                <a16:creationId xmlns:a16="http://schemas.microsoft.com/office/drawing/2014/main" id="{154ABE21-D3DA-40B9-9091-5D0596EF63F1}"/>
              </a:ext>
            </a:extLst>
          </p:cNvPr>
          <p:cNvSpPr>
            <a:spLocks noGrp="1"/>
          </p:cNvSpPr>
          <p:nvPr>
            <p:ph type="dt" sz="half" idx="14"/>
          </p:nvPr>
        </p:nvSpPr>
        <p:spPr/>
        <p:txBody>
          <a:bodyPr/>
          <a:lstStyle/>
          <a:p>
            <a:fld id="{146D521A-9DE1-4A4E-B30B-CC02EA939963}" type="datetime1">
              <a:rPr lang="fi-FI" smtClean="0"/>
              <a:t>13.12.2022</a:t>
            </a:fld>
            <a:endParaRPr lang="x-none"/>
          </a:p>
        </p:txBody>
      </p:sp>
      <p:sp>
        <p:nvSpPr>
          <p:cNvPr id="7" name="Alatunnisteen paikkamerkki 6">
            <a:extLst>
              <a:ext uri="{FF2B5EF4-FFF2-40B4-BE49-F238E27FC236}">
                <a16:creationId xmlns:a16="http://schemas.microsoft.com/office/drawing/2014/main" id="{25E78FB3-FC44-44A3-8DB9-C0D9A419F0E3}"/>
              </a:ext>
            </a:extLst>
          </p:cNvPr>
          <p:cNvSpPr>
            <a:spLocks noGrp="1"/>
          </p:cNvSpPr>
          <p:nvPr>
            <p:ph type="ftr" sz="quarter" idx="15"/>
          </p:nvPr>
        </p:nvSpPr>
        <p:spPr/>
        <p:txBody>
          <a:bodyPr/>
          <a:lstStyle/>
          <a:p>
            <a:r>
              <a:rPr lang="fi-FI"/>
              <a:t>heli.mattila@thl.fi</a:t>
            </a:r>
          </a:p>
        </p:txBody>
      </p:sp>
      <p:sp>
        <p:nvSpPr>
          <p:cNvPr id="4" name="Dian numeron paikkamerkki 3">
            <a:extLst>
              <a:ext uri="{FF2B5EF4-FFF2-40B4-BE49-F238E27FC236}">
                <a16:creationId xmlns:a16="http://schemas.microsoft.com/office/drawing/2014/main" id="{46EC50CC-7947-41B4-B38C-0B7BA1155F5B}"/>
              </a:ext>
            </a:extLst>
          </p:cNvPr>
          <p:cNvSpPr>
            <a:spLocks noGrp="1"/>
          </p:cNvSpPr>
          <p:nvPr>
            <p:ph type="sldNum" sz="quarter" idx="16"/>
          </p:nvPr>
        </p:nvSpPr>
        <p:spPr/>
        <p:txBody>
          <a:bodyPr/>
          <a:lstStyle/>
          <a:p>
            <a:fld id="{882CC271-BBF5-3F46-90AE-792A663E0CFB}" type="slidenum">
              <a:rPr lang="en-GB" smtClean="0"/>
              <a:pPr/>
              <a:t>9</a:t>
            </a:fld>
            <a:endParaRPr lang="en-GB"/>
          </a:p>
        </p:txBody>
      </p:sp>
    </p:spTree>
    <p:extLst>
      <p:ext uri="{BB962C8B-B14F-4D97-AF65-F5344CB8AC3E}">
        <p14:creationId xmlns:p14="http://schemas.microsoft.com/office/powerpoint/2010/main" val="565514664"/>
      </p:ext>
    </p:extLst>
  </p:cSld>
  <p:clrMapOvr>
    <a:masterClrMapping/>
  </p:clrMapOvr>
</p:sld>
</file>

<file path=ppt/theme/theme1.xml><?xml version="1.0" encoding="utf-8"?>
<a:theme xmlns:a="http://schemas.openxmlformats.org/drawingml/2006/main" name="THL_tulevaisuuden_sote-keskus_pohja_FI_2021">
  <a:themeElements>
    <a:clrScheme name="THL sote 2020">
      <a:dk1>
        <a:srgbClr val="303030"/>
      </a:dk1>
      <a:lt1>
        <a:srgbClr val="FFFFFF"/>
      </a:lt1>
      <a:dk2>
        <a:srgbClr val="D90066"/>
      </a:dk2>
      <a:lt2>
        <a:srgbClr val="F2F2F2"/>
      </a:lt2>
      <a:accent1>
        <a:srgbClr val="28A0C1"/>
      </a:accent1>
      <a:accent2>
        <a:srgbClr val="CC77AC"/>
      </a:accent2>
      <a:accent3>
        <a:srgbClr val="FAA61A"/>
      </a:accent3>
      <a:accent4>
        <a:srgbClr val="28438E"/>
      </a:accent4>
      <a:accent5>
        <a:srgbClr val="519B2F"/>
      </a:accent5>
      <a:accent6>
        <a:srgbClr val="7BC143"/>
      </a:accent6>
      <a:hlink>
        <a:srgbClr val="2F61AD"/>
      </a:hlink>
      <a:folHlink>
        <a:srgbClr val="5191CD"/>
      </a:folHlink>
    </a:clrScheme>
    <a:fontScheme name="THL 2019 09">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L_tulevaisuuden_sote-keskus_pohja_FI_151220" id="{98E18211-E6F7-457F-ACF9-56C9DE50A2F9}" vid="{ACD03C4C-8742-455A-86BE-5C7CC565EE19}"/>
    </a:ext>
  </a:extLst>
</a:theme>
</file>

<file path=ppt/theme/theme2.xml><?xml version="1.0" encoding="utf-8"?>
<a:theme xmlns:a="http://schemas.openxmlformats.org/drawingml/2006/main" name="Tulevaisuuden sote-keskus">
  <a:themeElements>
    <a:clrScheme name="THL sote 2020">
      <a:dk1>
        <a:srgbClr val="303030"/>
      </a:dk1>
      <a:lt1>
        <a:srgbClr val="FFFFFF"/>
      </a:lt1>
      <a:dk2>
        <a:srgbClr val="D90066"/>
      </a:dk2>
      <a:lt2>
        <a:srgbClr val="F2F2F2"/>
      </a:lt2>
      <a:accent1>
        <a:srgbClr val="28A0C1"/>
      </a:accent1>
      <a:accent2>
        <a:srgbClr val="CC77AC"/>
      </a:accent2>
      <a:accent3>
        <a:srgbClr val="FAA61A"/>
      </a:accent3>
      <a:accent4>
        <a:srgbClr val="28438E"/>
      </a:accent4>
      <a:accent5>
        <a:srgbClr val="519B2F"/>
      </a:accent5>
      <a:accent6>
        <a:srgbClr val="7BC143"/>
      </a:accent6>
      <a:hlink>
        <a:srgbClr val="2F61AD"/>
      </a:hlink>
      <a:folHlink>
        <a:srgbClr val="5191CD"/>
      </a:folHlink>
    </a:clrScheme>
    <a:fontScheme name="THL 2019 09">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L_tulevaisuuden_sote-keskus_pohja_FI.potx" id="{64B3EA88-F2B8-46B4-BD50-56578E77CB57}" vid="{78F153C5-9D59-4EBC-BF87-EBBE4BD9FE41}"/>
    </a:ext>
  </a:extLst>
</a:theme>
</file>

<file path=ppt/theme/theme3.xml><?xml version="1.0" encoding="utf-8"?>
<a:theme xmlns:a="http://schemas.openxmlformats.org/drawingml/2006/main" name="2_Sote_uudistus-powerpoint_22112019">
  <a:themeElements>
    <a:clrScheme name="VN-Oikeusvaltio">
      <a:dk1>
        <a:sysClr val="windowText" lastClr="000000"/>
      </a:dk1>
      <a:lt1>
        <a:srgbClr val="FFFFFF"/>
      </a:lt1>
      <a:dk2>
        <a:srgbClr val="365ABD"/>
      </a:dk2>
      <a:lt2>
        <a:srgbClr val="9B9183"/>
      </a:lt2>
      <a:accent1>
        <a:srgbClr val="2699D6"/>
      </a:accent1>
      <a:accent2>
        <a:srgbClr val="00A79F"/>
      </a:accent2>
      <a:accent3>
        <a:srgbClr val="F18700"/>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itys1" id="{DB3ED64A-53F6-4D46-94F8-32E9178B1BA6}" vid="{85AA90DF-806C-4087-A606-2223C38C065C}"/>
    </a:ext>
  </a:extLst>
</a:theme>
</file>

<file path=ppt/theme/theme4.xml><?xml version="1.0" encoding="utf-8"?>
<a:theme xmlns:a="http://schemas.openxmlformats.org/drawingml/2006/main" name="1_THL_tulevaisuuden_sote-keskus_pohja_FI_2021">
  <a:themeElements>
    <a:clrScheme name="THL sote 2020">
      <a:dk1>
        <a:srgbClr val="303030"/>
      </a:dk1>
      <a:lt1>
        <a:srgbClr val="FFFFFF"/>
      </a:lt1>
      <a:dk2>
        <a:srgbClr val="D90066"/>
      </a:dk2>
      <a:lt2>
        <a:srgbClr val="F2F2F2"/>
      </a:lt2>
      <a:accent1>
        <a:srgbClr val="28A0C1"/>
      </a:accent1>
      <a:accent2>
        <a:srgbClr val="CC77AC"/>
      </a:accent2>
      <a:accent3>
        <a:srgbClr val="FAA61A"/>
      </a:accent3>
      <a:accent4>
        <a:srgbClr val="28438E"/>
      </a:accent4>
      <a:accent5>
        <a:srgbClr val="519B2F"/>
      </a:accent5>
      <a:accent6>
        <a:srgbClr val="7BC143"/>
      </a:accent6>
      <a:hlink>
        <a:srgbClr val="2F61AD"/>
      </a:hlink>
      <a:folHlink>
        <a:srgbClr val="5191CD"/>
      </a:folHlink>
    </a:clrScheme>
    <a:fontScheme name="THL 2019 09">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L_tulevaisuuden_sote-keskus_pohja_FI_151220" id="{98E18211-E6F7-457F-ACF9-56C9DE50A2F9}" vid="{ACD03C4C-8742-455A-86BE-5C7CC565EE19}"/>
    </a:ext>
  </a:extLst>
</a:theme>
</file>

<file path=ppt/theme/theme5.xml><?xml version="1.0" encoding="utf-8"?>
<a:theme xmlns:a="http://schemas.openxmlformats.org/drawingml/2006/main" name="1_Tulevaisuuden sote-keskus">
  <a:themeElements>
    <a:clrScheme name="THL sote 2020">
      <a:dk1>
        <a:srgbClr val="303030"/>
      </a:dk1>
      <a:lt1>
        <a:srgbClr val="FFFFFF"/>
      </a:lt1>
      <a:dk2>
        <a:srgbClr val="D90066"/>
      </a:dk2>
      <a:lt2>
        <a:srgbClr val="F2F2F2"/>
      </a:lt2>
      <a:accent1>
        <a:srgbClr val="28A0C1"/>
      </a:accent1>
      <a:accent2>
        <a:srgbClr val="CC77AC"/>
      </a:accent2>
      <a:accent3>
        <a:srgbClr val="FAA61A"/>
      </a:accent3>
      <a:accent4>
        <a:srgbClr val="28438E"/>
      </a:accent4>
      <a:accent5>
        <a:srgbClr val="519B2F"/>
      </a:accent5>
      <a:accent6>
        <a:srgbClr val="7BC143"/>
      </a:accent6>
      <a:hlink>
        <a:srgbClr val="2F61AD"/>
      </a:hlink>
      <a:folHlink>
        <a:srgbClr val="5191CD"/>
      </a:folHlink>
    </a:clrScheme>
    <a:fontScheme name="THL 2019 09">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L_tulevaisuuden_sote-keskus_pohja_FI.potx" id="{64B3EA88-F2B8-46B4-BD50-56578E77CB57}" vid="{78F153C5-9D59-4EBC-BF87-EBBE4BD9FE4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03221E5F428AF4BAB06F44CB70D0AFF" ma:contentTypeVersion="16" ma:contentTypeDescription="Luo uusi asiakirja." ma:contentTypeScope="" ma:versionID="d113233f4d3c5b188b65bf2eacf2fbd2">
  <xsd:schema xmlns:xsd="http://www.w3.org/2001/XMLSchema" xmlns:xs="http://www.w3.org/2001/XMLSchema" xmlns:p="http://schemas.microsoft.com/office/2006/metadata/properties" xmlns:ns2="d1b36cf0-dd07-463a-9a56-38d6f798822b" xmlns:ns3="4d17850e-7ac4-4439-81e7-5d0d6624ebe5" targetNamespace="http://schemas.microsoft.com/office/2006/metadata/properties" ma:root="true" ma:fieldsID="b2bfa9ee0a657539a828e5af30869c81" ns2:_="" ns3:_="">
    <xsd:import namespace="d1b36cf0-dd07-463a-9a56-38d6f798822b"/>
    <xsd:import namespace="4d17850e-7ac4-4439-81e7-5d0d6624eb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36cf0-dd07-463a-9a56-38d6f7988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d80f177e-0a1a-4748-b4ec-cb99291f6a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17850e-7ac4-4439-81e7-5d0d6624ebe5"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474e381c-ebaf-4010-89c3-a848834c4a4c}" ma:internalName="TaxCatchAll" ma:showField="CatchAllData" ma:web="4d17850e-7ac4-4439-81e7-5d0d6624eb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b36cf0-dd07-463a-9a56-38d6f798822b">
      <Terms xmlns="http://schemas.microsoft.com/office/infopath/2007/PartnerControls"/>
    </lcf76f155ced4ddcb4097134ff3c332f>
    <TaxCatchAll xmlns="4d17850e-7ac4-4439-81e7-5d0d6624ebe5" xsi:nil="true"/>
  </documentManagement>
</p:properties>
</file>

<file path=customXml/itemProps1.xml><?xml version="1.0" encoding="utf-8"?>
<ds:datastoreItem xmlns:ds="http://schemas.openxmlformats.org/officeDocument/2006/customXml" ds:itemID="{D01251F8-23EC-471E-B9D9-3BD37073E823}">
  <ds:schemaRefs>
    <ds:schemaRef ds:uri="http://schemas.microsoft.com/sharepoint/v3/contenttype/forms"/>
  </ds:schemaRefs>
</ds:datastoreItem>
</file>

<file path=customXml/itemProps2.xml><?xml version="1.0" encoding="utf-8"?>
<ds:datastoreItem xmlns:ds="http://schemas.openxmlformats.org/officeDocument/2006/customXml" ds:itemID="{079ECB46-82F1-44FB-9467-529B064BA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36cf0-dd07-463a-9a56-38d6f798822b"/>
    <ds:schemaRef ds:uri="4d17850e-7ac4-4439-81e7-5d0d6624eb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1854CC-875F-48CC-A84A-A3124F723CD7}">
  <ds:schemaRefs>
    <ds:schemaRef ds:uri="4d17850e-7ac4-4439-81e7-5d0d6624ebe5"/>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d1b36cf0-dd07-463a-9a56-38d6f798822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142</TotalTime>
  <Words>2917</Words>
  <Application>Microsoft Office PowerPoint</Application>
  <PresentationFormat>Laajakuva</PresentationFormat>
  <Paragraphs>561</Paragraphs>
  <Slides>35</Slides>
  <Notes>3</Notes>
  <HiddenSlides>1</HiddenSlides>
  <MMClips>0</MMClips>
  <ScaleCrop>false</ScaleCrop>
  <HeadingPairs>
    <vt:vector size="6" baseType="variant">
      <vt:variant>
        <vt:lpstr>Käytetyt fontit</vt:lpstr>
      </vt:variant>
      <vt:variant>
        <vt:i4>8</vt:i4>
      </vt:variant>
      <vt:variant>
        <vt:lpstr>Teema</vt:lpstr>
      </vt:variant>
      <vt:variant>
        <vt:i4>5</vt:i4>
      </vt:variant>
      <vt:variant>
        <vt:lpstr>Dian otsikot</vt:lpstr>
      </vt:variant>
      <vt:variant>
        <vt:i4>35</vt:i4>
      </vt:variant>
    </vt:vector>
  </HeadingPairs>
  <TitlesOfParts>
    <vt:vector size="48" baseType="lpstr">
      <vt:lpstr>Arial</vt:lpstr>
      <vt:lpstr>Arial Narrow</vt:lpstr>
      <vt:lpstr>Calibri</vt:lpstr>
      <vt:lpstr>Candara</vt:lpstr>
      <vt:lpstr>Helvetica</vt:lpstr>
      <vt:lpstr>Impact</vt:lpstr>
      <vt:lpstr>Source Sans Pro</vt:lpstr>
      <vt:lpstr>Times New Roman</vt:lpstr>
      <vt:lpstr>THL_tulevaisuuden_sote-keskus_pohja_FI_2021</vt:lpstr>
      <vt:lpstr>Tulevaisuuden sote-keskus</vt:lpstr>
      <vt:lpstr>2_Sote_uudistus-powerpoint_22112019</vt:lpstr>
      <vt:lpstr>1_THL_tulevaisuuden_sote-keskus_pohja_FI_2021</vt:lpstr>
      <vt:lpstr>1_Tulevaisuuden sote-keskus</vt:lpstr>
      <vt:lpstr>TERVETULOA!  Hyvä vastaanotto 2.0  Info osallistujille 30.3.22 kierros 5</vt:lpstr>
      <vt:lpstr>Ohjelma</vt:lpstr>
      <vt:lpstr>Hyvä vastaanotto -valmennus</vt:lpstr>
      <vt:lpstr>PowerPoint-esitys</vt:lpstr>
      <vt:lpstr>Hyvä vastaanotto 2.0  Valmennuksen tavoitteet</vt:lpstr>
      <vt:lpstr>Valmennuskokonaisuus 9/2021-12/2022 Viisi kierrosta a’ 10 tiimiä Ilmoittautuneita tiimejä tällä hetkellä 51</vt:lpstr>
      <vt:lpstr>Toukokuussa 2022 alkavaan valmennukseen osallistujat</vt:lpstr>
      <vt:lpstr>Lyhyt katsaus TulevaisuudenSotekeskus -ohjelman kokonaisuuteen  </vt:lpstr>
      <vt:lpstr>Sote-uudistuksessa keskitytään  palvelujen kehittämiseen </vt:lpstr>
      <vt:lpstr>Tulevaisuuden sote-keskusta  tehdään jo eri puolilla Suomea</vt:lpstr>
      <vt:lpstr>Aluekoordinaattori on alueen kehittämiskumppani</vt:lpstr>
      <vt:lpstr>THL hanketuki tarjoaa laajaa osaamista</vt:lpstr>
      <vt:lpstr>Perusterveydenhuollon saatavuus, tilanne elokuussa 2021</vt:lpstr>
      <vt:lpstr>Läpimurtomenetelmä (Breakthrough Collaboratives (BT), genombrottsarbete)  </vt:lpstr>
      <vt:lpstr>Läpimurtomenetelmä muutoksen tukena</vt:lpstr>
      <vt:lpstr>Läpimurtotyöskentelyn toteuttaminen</vt:lpstr>
      <vt:lpstr>Hyvä vastaanotto-valmennuksessa hyödynnetään läpimurtotyöskentelyä  (Breakthrough collaboratives)</vt:lpstr>
      <vt:lpstr>PDSA – jatkuvan parantamisen malli – pienin askelin, kokeillen, yhdessä oppien</vt:lpstr>
      <vt:lpstr>Plan – suunnittele (työpajat 1-2)</vt:lpstr>
      <vt:lpstr>Do – testaa toiminnassa (työpaja 2-&gt;)</vt:lpstr>
      <vt:lpstr>Study – analysoi tulokset (työpaja 2-&gt;)</vt:lpstr>
      <vt:lpstr>Act – vakauta tai aloita uusi sykli (työpaja 2-&gt;)</vt:lpstr>
      <vt:lpstr>Hyvä vastaanotto</vt:lpstr>
      <vt:lpstr>Open / advanced access  </vt:lpstr>
      <vt:lpstr>Saatavuuden parantamisen perusstrategiat</vt:lpstr>
      <vt:lpstr>Tuotetun tiedon omistajuus ja luottamuksellisuus</vt:lpstr>
      <vt:lpstr>Pedagoginen malli /Hyvä vastaanotto</vt:lpstr>
      <vt:lpstr>Mikä tukee onnistumista / mitä tämä vaatii osallistujilta</vt:lpstr>
      <vt:lpstr>”Lapsi, joka ei saa mennä pesuveden mukana”</vt:lpstr>
      <vt:lpstr>”Sivutuotteena”</vt:lpstr>
      <vt:lpstr>Ennakkotehtävä (5P’s): vie HowSpaceen viimeistään pari päivää ennen 1. työpajaa </vt:lpstr>
      <vt:lpstr>Käytännön asioita</vt:lpstr>
      <vt:lpstr>Howspace -työtila</vt:lpstr>
      <vt:lpstr>Kiitos!</vt:lpstr>
      <vt:lpstr>Usein kysyttyjä kysymyksiä?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TERVETULOA!  Hyvä vastaanotto 2.0  Info osallistujille 25.8.2021</dc:title>
  <dc:creator>Krogell Jenni</dc:creator>
  <cp:lastModifiedBy>Tuula Heinänen</cp:lastModifiedBy>
  <cp:revision>122</cp:revision>
  <dcterms:created xsi:type="dcterms:W3CDTF">2021-08-23T06:04:38Z</dcterms:created>
  <dcterms:modified xsi:type="dcterms:W3CDTF">2022-12-13T08:45:34Z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0x010100303221E5F428AF4BAB06F44CB70D0AFF</vt:lpwstr>
  </property>
  <property fmtid="{D5CDD505-2E9C-101B-9397-08002B2CF9AE}" pid="3" name="MediaServiceImageTags">
    <vt:lpwstr/>
  </property>
</Properties>
</file>