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21" r:id="rId2"/>
    <p:sldId id="505" r:id="rId3"/>
    <p:sldId id="447" r:id="rId4"/>
    <p:sldId id="448" r:id="rId5"/>
    <p:sldId id="449" r:id="rId6"/>
    <p:sldId id="437" r:id="rId7"/>
    <p:sldId id="442" r:id="rId8"/>
    <p:sldId id="451" r:id="rId9"/>
    <p:sldId id="506" r:id="rId10"/>
    <p:sldId id="507" r:id="rId11"/>
    <p:sldId id="509" r:id="rId12"/>
    <p:sldId id="508" r:id="rId13"/>
    <p:sldId id="510" r:id="rId14"/>
    <p:sldId id="441" r:id="rId15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DF74"/>
    <a:srgbClr val="5E9322"/>
    <a:srgbClr val="C86E00"/>
    <a:srgbClr val="FFB85E"/>
    <a:srgbClr val="A769A8"/>
    <a:srgbClr val="CAA5CB"/>
    <a:srgbClr val="954B97"/>
    <a:srgbClr val="8C4091"/>
    <a:srgbClr val="C382C8"/>
    <a:srgbClr val="2BB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7" autoAdjust="0"/>
    <p:restoredTop sz="93960" autoAdjust="0"/>
  </p:normalViewPr>
  <p:slideViewPr>
    <p:cSldViewPr showGuides="1">
      <p:cViewPr varScale="1">
        <p:scale>
          <a:sx n="142" d="100"/>
          <a:sy n="142" d="100"/>
        </p:scale>
        <p:origin x="888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50343D-0B2C-444B-8655-AE76C988F4A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6006508-A72A-40C4-950F-EBF323425113}">
      <dgm:prSet phldrT="[Teksti]"/>
      <dgm:spPr>
        <a:ln>
          <a:solidFill>
            <a:srgbClr val="002060"/>
          </a:solidFill>
        </a:ln>
      </dgm:spPr>
      <dgm:t>
        <a:bodyPr/>
        <a:lstStyle/>
        <a:p>
          <a:r>
            <a:rPr lang="fi-FI" dirty="0"/>
            <a:t>Savoset monipalvelukeskus Mikkeli</a:t>
          </a:r>
        </a:p>
        <a:p>
          <a:r>
            <a:rPr lang="fi-FI" b="1" dirty="0"/>
            <a:t>Siivoustehtävät 11,25h/vk</a:t>
          </a:r>
        </a:p>
        <a:p>
          <a:r>
            <a:rPr lang="fi-FI" b="1" dirty="0"/>
            <a:t>Kokoonpano- ja kasaustehtävät</a:t>
          </a:r>
          <a:r>
            <a:rPr lang="fi-FI" dirty="0"/>
            <a:t> </a:t>
          </a:r>
          <a:r>
            <a:rPr lang="fi-FI" b="1" dirty="0"/>
            <a:t>11,25h/vk</a:t>
          </a:r>
        </a:p>
      </dgm:t>
    </dgm:pt>
    <dgm:pt modelId="{9EE2A0EA-FBFC-42A7-A00B-A8EAA6343938}" type="parTrans" cxnId="{E6415913-DFAB-4BC4-B053-1F397757137F}">
      <dgm:prSet/>
      <dgm:spPr/>
      <dgm:t>
        <a:bodyPr/>
        <a:lstStyle/>
        <a:p>
          <a:endParaRPr lang="fi-FI"/>
        </a:p>
      </dgm:t>
    </dgm:pt>
    <dgm:pt modelId="{836DA9A2-3BC0-4A47-9B79-47290269FCC6}" type="sibTrans" cxnId="{E6415913-DFAB-4BC4-B053-1F397757137F}">
      <dgm:prSet/>
      <dgm:spPr/>
      <dgm:t>
        <a:bodyPr/>
        <a:lstStyle/>
        <a:p>
          <a:endParaRPr lang="fi-FI"/>
        </a:p>
      </dgm:t>
    </dgm:pt>
    <dgm:pt modelId="{930FA050-F841-43AC-9B9D-400E74DEED62}">
      <dgm:prSet phldrT="[Teksti]"/>
      <dgm:spPr>
        <a:ln>
          <a:solidFill>
            <a:srgbClr val="002060"/>
          </a:solidFill>
        </a:ln>
      </dgm:spPr>
      <dgm:t>
        <a:bodyPr/>
        <a:lstStyle/>
        <a:p>
          <a:r>
            <a:rPr lang="fi-FI" dirty="0"/>
            <a:t>Savoset monipalvelukeskus Pieksämäki</a:t>
          </a:r>
        </a:p>
        <a:p>
          <a:r>
            <a:rPr lang="fi-FI" b="1" dirty="0"/>
            <a:t>Siivoustehtävät</a:t>
          </a:r>
          <a:r>
            <a:rPr lang="fi-FI" dirty="0"/>
            <a:t> </a:t>
          </a:r>
          <a:r>
            <a:rPr lang="fi-FI" b="1" dirty="0"/>
            <a:t>15h/vk</a:t>
          </a:r>
        </a:p>
      </dgm:t>
    </dgm:pt>
    <dgm:pt modelId="{94E7FEE2-6F70-4F29-B312-02C40B0AFA06}" type="parTrans" cxnId="{EF5DD094-C2A3-4EB0-9701-02119E15D426}">
      <dgm:prSet/>
      <dgm:spPr/>
      <dgm:t>
        <a:bodyPr/>
        <a:lstStyle/>
        <a:p>
          <a:endParaRPr lang="fi-FI"/>
        </a:p>
      </dgm:t>
    </dgm:pt>
    <dgm:pt modelId="{DA15F6C5-7EA1-4D1E-A89C-F3CC19A468BC}" type="sibTrans" cxnId="{EF5DD094-C2A3-4EB0-9701-02119E15D426}">
      <dgm:prSet/>
      <dgm:spPr/>
      <dgm:t>
        <a:bodyPr/>
        <a:lstStyle/>
        <a:p>
          <a:endParaRPr lang="fi-FI"/>
        </a:p>
      </dgm:t>
    </dgm:pt>
    <dgm:pt modelId="{137E3019-5DA6-4787-B0B1-9FB6097564C9}">
      <dgm:prSet phldrT="[Teksti]"/>
      <dgm:spPr>
        <a:ln>
          <a:solidFill>
            <a:srgbClr val="002060"/>
          </a:solidFill>
        </a:ln>
      </dgm:spPr>
      <dgm:t>
        <a:bodyPr/>
        <a:lstStyle/>
        <a:p>
          <a:r>
            <a:rPr lang="fi-FI" dirty="0"/>
            <a:t>Kahvimyllyn palvelukoti Suonenjoki</a:t>
          </a:r>
        </a:p>
        <a:p>
          <a:r>
            <a:rPr lang="fi-FI" b="1" dirty="0"/>
            <a:t>Piha-alueiden kunnossapitotehtävät 5h/vk</a:t>
          </a:r>
        </a:p>
      </dgm:t>
    </dgm:pt>
    <dgm:pt modelId="{C178293C-E4E7-4586-AA41-63493C6776C4}" type="parTrans" cxnId="{64CCAB3D-92B6-4ED4-B204-D9C3DC47CBCA}">
      <dgm:prSet/>
      <dgm:spPr/>
      <dgm:t>
        <a:bodyPr/>
        <a:lstStyle/>
        <a:p>
          <a:endParaRPr lang="fi-FI"/>
        </a:p>
      </dgm:t>
    </dgm:pt>
    <dgm:pt modelId="{4925637B-6755-480D-9F0B-ECE81EA5CEAF}" type="sibTrans" cxnId="{64CCAB3D-92B6-4ED4-B204-D9C3DC47CBCA}">
      <dgm:prSet/>
      <dgm:spPr/>
      <dgm:t>
        <a:bodyPr/>
        <a:lstStyle/>
        <a:p>
          <a:endParaRPr lang="fi-FI"/>
        </a:p>
      </dgm:t>
    </dgm:pt>
    <dgm:pt modelId="{6396F484-A24F-48D6-ABA4-BD0FF380DF11}">
      <dgm:prSet phldrT="[Teksti]"/>
      <dgm:spPr>
        <a:ln>
          <a:solidFill>
            <a:srgbClr val="002060"/>
          </a:solidFill>
        </a:ln>
      </dgm:spPr>
      <dgm:t>
        <a:bodyPr/>
        <a:lstStyle/>
        <a:p>
          <a:r>
            <a:rPr lang="fi-FI" dirty="0"/>
            <a:t>Lukkarin palvelukoti Pieksämäki</a:t>
          </a:r>
        </a:p>
        <a:p>
          <a:r>
            <a:rPr lang="fi-FI" b="1" dirty="0"/>
            <a:t>Keittiötehtävät</a:t>
          </a:r>
          <a:r>
            <a:rPr lang="fi-FI" dirty="0"/>
            <a:t> 15h/vk</a:t>
          </a:r>
        </a:p>
      </dgm:t>
    </dgm:pt>
    <dgm:pt modelId="{ADCA3451-322E-4B3E-BB4C-CBA9C3663340}" type="parTrans" cxnId="{D35F45CE-50B8-4964-899A-444B8C0278D5}">
      <dgm:prSet/>
      <dgm:spPr/>
      <dgm:t>
        <a:bodyPr/>
        <a:lstStyle/>
        <a:p>
          <a:endParaRPr lang="fi-FI"/>
        </a:p>
      </dgm:t>
    </dgm:pt>
    <dgm:pt modelId="{BD42C99E-E235-49AC-BDF1-27CBD813FE26}" type="sibTrans" cxnId="{D35F45CE-50B8-4964-899A-444B8C0278D5}">
      <dgm:prSet/>
      <dgm:spPr/>
      <dgm:t>
        <a:bodyPr/>
        <a:lstStyle/>
        <a:p>
          <a:endParaRPr lang="fi-FI"/>
        </a:p>
      </dgm:t>
    </dgm:pt>
    <dgm:pt modelId="{21CFA5BA-A456-4980-AC21-E555DE31913D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fi-FI" dirty="0"/>
            <a:t>Muurinkosken palvelukoti Joroinen</a:t>
          </a:r>
        </a:p>
        <a:p>
          <a:r>
            <a:rPr lang="fi-FI" b="1" dirty="0"/>
            <a:t>Pyykkihuollon tehtävät 16h/vk</a:t>
          </a:r>
        </a:p>
        <a:p>
          <a:r>
            <a:rPr lang="fi-FI" b="1" dirty="0"/>
            <a:t>(Vakituinen työsuhde?)</a:t>
          </a:r>
        </a:p>
      </dgm:t>
    </dgm:pt>
    <dgm:pt modelId="{87298EE4-1E1D-4B60-8AE2-BB10DD423AC0}" type="parTrans" cxnId="{D7FDEE7C-8414-4C2D-A906-10A58048E403}">
      <dgm:prSet/>
      <dgm:spPr/>
      <dgm:t>
        <a:bodyPr/>
        <a:lstStyle/>
        <a:p>
          <a:endParaRPr lang="fi-FI"/>
        </a:p>
      </dgm:t>
    </dgm:pt>
    <dgm:pt modelId="{07FC57A7-7FBC-44EB-B882-75D1D2D9362D}" type="sibTrans" cxnId="{D7FDEE7C-8414-4C2D-A906-10A58048E403}">
      <dgm:prSet/>
      <dgm:spPr/>
      <dgm:t>
        <a:bodyPr/>
        <a:lstStyle/>
        <a:p>
          <a:endParaRPr lang="fi-FI"/>
        </a:p>
      </dgm:t>
    </dgm:pt>
    <dgm:pt modelId="{BDB342ED-9614-4F02-AB59-7DA2BE1CD355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fi-FI" dirty="0"/>
            <a:t>Osaamis- ja tukikeskus Nenonpelto</a:t>
          </a:r>
        </a:p>
        <a:p>
          <a:r>
            <a:rPr lang="fi-FI" dirty="0"/>
            <a:t>Ateriapalvelut</a:t>
          </a:r>
        </a:p>
        <a:p>
          <a:r>
            <a:rPr lang="fi-FI" b="1" dirty="0"/>
            <a:t>Keittiötehtävät</a:t>
          </a:r>
        </a:p>
        <a:p>
          <a:r>
            <a:rPr lang="fi-FI" b="1" dirty="0"/>
            <a:t>15h/vk</a:t>
          </a:r>
        </a:p>
        <a:p>
          <a:endParaRPr lang="fi-FI" dirty="0"/>
        </a:p>
      </dgm:t>
    </dgm:pt>
    <dgm:pt modelId="{45F056D3-E779-4105-A3EE-896A7E69CEA7}" type="parTrans" cxnId="{43A81009-D30B-4D83-86DE-60E2C660DFBF}">
      <dgm:prSet/>
      <dgm:spPr/>
      <dgm:t>
        <a:bodyPr/>
        <a:lstStyle/>
        <a:p>
          <a:endParaRPr lang="fi-FI"/>
        </a:p>
      </dgm:t>
    </dgm:pt>
    <dgm:pt modelId="{B169B79C-AED8-427F-AAAE-177CD08F7812}" type="sibTrans" cxnId="{43A81009-D30B-4D83-86DE-60E2C660DFBF}">
      <dgm:prSet/>
      <dgm:spPr/>
      <dgm:t>
        <a:bodyPr/>
        <a:lstStyle/>
        <a:p>
          <a:endParaRPr lang="fi-FI"/>
        </a:p>
      </dgm:t>
    </dgm:pt>
    <dgm:pt modelId="{E83ABFD9-646A-49BD-AF30-D97FA836B0B3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fi-FI" dirty="0"/>
            <a:t>Vattuvuoren palvelukoti</a:t>
          </a:r>
        </a:p>
        <a:p>
          <a:r>
            <a:rPr lang="fi-FI" dirty="0"/>
            <a:t>Varkaus</a:t>
          </a:r>
        </a:p>
        <a:p>
          <a:r>
            <a:rPr lang="fi-FI" b="1" dirty="0"/>
            <a:t>Siivoustehtävät</a:t>
          </a:r>
        </a:p>
        <a:p>
          <a:r>
            <a:rPr lang="fi-FI" b="1" dirty="0"/>
            <a:t>17h/vk </a:t>
          </a:r>
        </a:p>
        <a:p>
          <a:r>
            <a:rPr lang="fi-FI" b="1" dirty="0"/>
            <a:t> </a:t>
          </a:r>
        </a:p>
      </dgm:t>
    </dgm:pt>
    <dgm:pt modelId="{9B0BE14B-D5B3-435D-9DB7-0531034A2C19}" type="parTrans" cxnId="{378E94AE-5F7E-4CA1-9E96-42690828D9E7}">
      <dgm:prSet/>
      <dgm:spPr/>
      <dgm:t>
        <a:bodyPr/>
        <a:lstStyle/>
        <a:p>
          <a:endParaRPr lang="fi-FI"/>
        </a:p>
      </dgm:t>
    </dgm:pt>
    <dgm:pt modelId="{789431C2-D091-43F0-8810-6B2F06AF30E8}" type="sibTrans" cxnId="{378E94AE-5F7E-4CA1-9E96-42690828D9E7}">
      <dgm:prSet/>
      <dgm:spPr/>
      <dgm:t>
        <a:bodyPr/>
        <a:lstStyle/>
        <a:p>
          <a:endParaRPr lang="fi-FI"/>
        </a:p>
      </dgm:t>
    </dgm:pt>
    <dgm:pt modelId="{94B8D572-9A0A-4B79-AB53-0AD1B20C592C}" type="pres">
      <dgm:prSet presAssocID="{AC50343D-0B2C-444B-8655-AE76C988F4A9}" presName="diagram" presStyleCnt="0">
        <dgm:presLayoutVars>
          <dgm:dir/>
          <dgm:resizeHandles val="exact"/>
        </dgm:presLayoutVars>
      </dgm:prSet>
      <dgm:spPr/>
    </dgm:pt>
    <dgm:pt modelId="{DDA2FFAD-8BE7-4A4D-9BFA-FA1FAA20DCD4}" type="pres">
      <dgm:prSet presAssocID="{F6006508-A72A-40C4-950F-EBF323425113}" presName="node" presStyleLbl="node1" presStyleIdx="0" presStyleCnt="7" custScaleX="85984" custScaleY="135809" custLinFactNeighborX="-43929" custLinFactNeighborY="33112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0128FCB6-1BDD-4FC1-9C96-140C30EB7342}" type="pres">
      <dgm:prSet presAssocID="{836DA9A2-3BC0-4A47-9B79-47290269FCC6}" presName="sibTrans" presStyleCnt="0"/>
      <dgm:spPr/>
    </dgm:pt>
    <dgm:pt modelId="{E76CE849-A329-46CE-BBB2-D3D911B6442E}" type="pres">
      <dgm:prSet presAssocID="{930FA050-F841-43AC-9B9D-400E74DEED62}" presName="node" presStyleLbl="node1" presStyleIdx="1" presStyleCnt="7" custScaleX="88108" custScaleY="134198" custLinFactNeighborX="-51899" custLinFactNeighborY="32307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82812E98-538C-40A8-B014-C77AAE396AE5}" type="pres">
      <dgm:prSet presAssocID="{DA15F6C5-7EA1-4D1E-A89C-F3CC19A468BC}" presName="sibTrans" presStyleCnt="0"/>
      <dgm:spPr/>
    </dgm:pt>
    <dgm:pt modelId="{6AC54FDB-ACC1-44AF-BD9E-B961AC602CB2}" type="pres">
      <dgm:prSet presAssocID="{137E3019-5DA6-4787-B0B1-9FB6097564C9}" presName="node" presStyleLbl="node1" presStyleIdx="2" presStyleCnt="7" custScaleX="93769" custScaleY="136392" custLinFactNeighborX="-60574" custLinFactNeighborY="33404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F91429B0-DC34-443B-AE94-8832E4AAAB3D}" type="pres">
      <dgm:prSet presAssocID="{4925637B-6755-480D-9F0B-ECE81EA5CEAF}" presName="sibTrans" presStyleCnt="0"/>
      <dgm:spPr/>
    </dgm:pt>
    <dgm:pt modelId="{E0623921-7B04-439B-8179-319EAAB8C7F4}" type="pres">
      <dgm:prSet presAssocID="{6396F484-A24F-48D6-ABA4-BD0FF380DF11}" presName="node" presStyleLbl="node1" presStyleIdx="3" presStyleCnt="7" custScaleX="81975" custScaleY="132363" custLinFactNeighborX="2790" custLinFactNeighborY="19463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3ECF41DC-9E59-4E8D-B742-C55A77BD8F41}" type="pres">
      <dgm:prSet presAssocID="{BD42C99E-E235-49AC-BDF1-27CBD813FE26}" presName="sibTrans" presStyleCnt="0"/>
      <dgm:spPr/>
    </dgm:pt>
    <dgm:pt modelId="{34E965DD-DDFF-4E1B-A1E4-ED267025FB47}" type="pres">
      <dgm:prSet presAssocID="{21CFA5BA-A456-4980-AC21-E555DE31913D}" presName="node" presStyleLbl="node1" presStyleIdx="4" presStyleCnt="7" custScaleX="85764" custScaleY="130998" custLinFactX="85077" custLinFactY="-20337" custLinFactNeighborX="100000" custLinFactNeighborY="-100000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6E853653-40FD-4EEB-BA25-2B0BFD5EB2D2}" type="pres">
      <dgm:prSet presAssocID="{07FC57A7-7FBC-44EB-B882-75D1D2D9362D}" presName="sibTrans" presStyleCnt="0"/>
      <dgm:spPr/>
    </dgm:pt>
    <dgm:pt modelId="{4E3C0429-6ED6-4E18-8322-4BCABD496AB4}" type="pres">
      <dgm:prSet presAssocID="{BDB342ED-9614-4F02-AB59-7DA2BE1CD355}" presName="node" presStyleLbl="node1" presStyleIdx="5" presStyleCnt="7" custScaleX="86737" custScaleY="131521" custLinFactNeighborX="-98497" custLinFactNeighborY="19042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EE0E154A-3128-4024-B169-F84B7C0A9140}" type="pres">
      <dgm:prSet presAssocID="{B169B79C-AED8-427F-AAAE-177CD08F7812}" presName="sibTrans" presStyleCnt="0"/>
      <dgm:spPr/>
    </dgm:pt>
    <dgm:pt modelId="{437AA6D0-0BC5-4348-A7A4-328155E5DFDD}" type="pres">
      <dgm:prSet presAssocID="{E83ABFD9-646A-49BD-AF30-D97FA836B0B3}" presName="node" presStyleLbl="node1" presStyleIdx="6" presStyleCnt="7" custScaleX="93700" custScaleY="131499" custLinFactX="-2820" custLinFactNeighborX="-100000" custLinFactNeighborY="19031">
        <dgm:presLayoutVars>
          <dgm:bulletEnabled val="1"/>
        </dgm:presLayoutVars>
      </dgm:prSet>
      <dgm:spPr>
        <a:prstGeom prst="flowChartAlternateProcess">
          <a:avLst/>
        </a:prstGeom>
      </dgm:spPr>
    </dgm:pt>
  </dgm:ptLst>
  <dgm:cxnLst>
    <dgm:cxn modelId="{43A81009-D30B-4D83-86DE-60E2C660DFBF}" srcId="{AC50343D-0B2C-444B-8655-AE76C988F4A9}" destId="{BDB342ED-9614-4F02-AB59-7DA2BE1CD355}" srcOrd="5" destOrd="0" parTransId="{45F056D3-E779-4105-A3EE-896A7E69CEA7}" sibTransId="{B169B79C-AED8-427F-AAAE-177CD08F7812}"/>
    <dgm:cxn modelId="{E6415913-DFAB-4BC4-B053-1F397757137F}" srcId="{AC50343D-0B2C-444B-8655-AE76C988F4A9}" destId="{F6006508-A72A-40C4-950F-EBF323425113}" srcOrd="0" destOrd="0" parTransId="{9EE2A0EA-FBFC-42A7-A00B-A8EAA6343938}" sibTransId="{836DA9A2-3BC0-4A47-9B79-47290269FCC6}"/>
    <dgm:cxn modelId="{18285E15-6AA2-4E10-982B-5A3439BAF476}" type="presOf" srcId="{F6006508-A72A-40C4-950F-EBF323425113}" destId="{DDA2FFAD-8BE7-4A4D-9BFA-FA1FAA20DCD4}" srcOrd="0" destOrd="0" presId="urn:microsoft.com/office/officeart/2005/8/layout/default"/>
    <dgm:cxn modelId="{64CCAB3D-92B6-4ED4-B204-D9C3DC47CBCA}" srcId="{AC50343D-0B2C-444B-8655-AE76C988F4A9}" destId="{137E3019-5DA6-4787-B0B1-9FB6097564C9}" srcOrd="2" destOrd="0" parTransId="{C178293C-E4E7-4586-AA41-63493C6776C4}" sibTransId="{4925637B-6755-480D-9F0B-ECE81EA5CEAF}"/>
    <dgm:cxn modelId="{83BFFF5B-A489-4465-BC09-137BDD7797BE}" type="presOf" srcId="{6396F484-A24F-48D6-ABA4-BD0FF380DF11}" destId="{E0623921-7B04-439B-8179-319EAAB8C7F4}" srcOrd="0" destOrd="0" presId="urn:microsoft.com/office/officeart/2005/8/layout/default"/>
    <dgm:cxn modelId="{0662B874-B54E-4DF0-B5AB-9F330E52819C}" type="presOf" srcId="{21CFA5BA-A456-4980-AC21-E555DE31913D}" destId="{34E965DD-DDFF-4E1B-A1E4-ED267025FB47}" srcOrd="0" destOrd="0" presId="urn:microsoft.com/office/officeart/2005/8/layout/default"/>
    <dgm:cxn modelId="{D7FDEE7C-8414-4C2D-A906-10A58048E403}" srcId="{AC50343D-0B2C-444B-8655-AE76C988F4A9}" destId="{21CFA5BA-A456-4980-AC21-E555DE31913D}" srcOrd="4" destOrd="0" parTransId="{87298EE4-1E1D-4B60-8AE2-BB10DD423AC0}" sibTransId="{07FC57A7-7FBC-44EB-B882-75D1D2D9362D}"/>
    <dgm:cxn modelId="{0F157091-8D61-4D4F-A3DE-D6CEB99ADA80}" type="presOf" srcId="{930FA050-F841-43AC-9B9D-400E74DEED62}" destId="{E76CE849-A329-46CE-BBB2-D3D911B6442E}" srcOrd="0" destOrd="0" presId="urn:microsoft.com/office/officeart/2005/8/layout/default"/>
    <dgm:cxn modelId="{EF5DD094-C2A3-4EB0-9701-02119E15D426}" srcId="{AC50343D-0B2C-444B-8655-AE76C988F4A9}" destId="{930FA050-F841-43AC-9B9D-400E74DEED62}" srcOrd="1" destOrd="0" parTransId="{94E7FEE2-6F70-4F29-B312-02C40B0AFA06}" sibTransId="{DA15F6C5-7EA1-4D1E-A89C-F3CC19A468BC}"/>
    <dgm:cxn modelId="{378E94AE-5F7E-4CA1-9E96-42690828D9E7}" srcId="{AC50343D-0B2C-444B-8655-AE76C988F4A9}" destId="{E83ABFD9-646A-49BD-AF30-D97FA836B0B3}" srcOrd="6" destOrd="0" parTransId="{9B0BE14B-D5B3-435D-9DB7-0531034A2C19}" sibTransId="{789431C2-D091-43F0-8810-6B2F06AF30E8}"/>
    <dgm:cxn modelId="{0FF844BE-D88B-45F0-8369-6ADD466D42F0}" type="presOf" srcId="{137E3019-5DA6-4787-B0B1-9FB6097564C9}" destId="{6AC54FDB-ACC1-44AF-BD9E-B961AC602CB2}" srcOrd="0" destOrd="0" presId="urn:microsoft.com/office/officeart/2005/8/layout/default"/>
    <dgm:cxn modelId="{63584AC0-54ED-4123-B555-77F4855BE62B}" type="presOf" srcId="{E83ABFD9-646A-49BD-AF30-D97FA836B0B3}" destId="{437AA6D0-0BC5-4348-A7A4-328155E5DFDD}" srcOrd="0" destOrd="0" presId="urn:microsoft.com/office/officeart/2005/8/layout/default"/>
    <dgm:cxn modelId="{ECBF43C1-2BAF-4CF5-AE40-746ED15AB229}" type="presOf" srcId="{BDB342ED-9614-4F02-AB59-7DA2BE1CD355}" destId="{4E3C0429-6ED6-4E18-8322-4BCABD496AB4}" srcOrd="0" destOrd="0" presId="urn:microsoft.com/office/officeart/2005/8/layout/default"/>
    <dgm:cxn modelId="{1E5781C2-AB4C-4F22-A08C-C2FD4B794D32}" type="presOf" srcId="{AC50343D-0B2C-444B-8655-AE76C988F4A9}" destId="{94B8D572-9A0A-4B79-AB53-0AD1B20C592C}" srcOrd="0" destOrd="0" presId="urn:microsoft.com/office/officeart/2005/8/layout/default"/>
    <dgm:cxn modelId="{D35F45CE-50B8-4964-899A-444B8C0278D5}" srcId="{AC50343D-0B2C-444B-8655-AE76C988F4A9}" destId="{6396F484-A24F-48D6-ABA4-BD0FF380DF11}" srcOrd="3" destOrd="0" parTransId="{ADCA3451-322E-4B3E-BB4C-CBA9C3663340}" sibTransId="{BD42C99E-E235-49AC-BDF1-27CBD813FE26}"/>
    <dgm:cxn modelId="{F08A38C3-EC5C-458C-ABF3-20A757DC0F39}" type="presParOf" srcId="{94B8D572-9A0A-4B79-AB53-0AD1B20C592C}" destId="{DDA2FFAD-8BE7-4A4D-9BFA-FA1FAA20DCD4}" srcOrd="0" destOrd="0" presId="urn:microsoft.com/office/officeart/2005/8/layout/default"/>
    <dgm:cxn modelId="{B67B6E77-FF41-48E7-8C46-9F9EE5490E15}" type="presParOf" srcId="{94B8D572-9A0A-4B79-AB53-0AD1B20C592C}" destId="{0128FCB6-1BDD-4FC1-9C96-140C30EB7342}" srcOrd="1" destOrd="0" presId="urn:microsoft.com/office/officeart/2005/8/layout/default"/>
    <dgm:cxn modelId="{3FD6C008-2FB2-41A3-AF85-410A6B9457BE}" type="presParOf" srcId="{94B8D572-9A0A-4B79-AB53-0AD1B20C592C}" destId="{E76CE849-A329-46CE-BBB2-D3D911B6442E}" srcOrd="2" destOrd="0" presId="urn:microsoft.com/office/officeart/2005/8/layout/default"/>
    <dgm:cxn modelId="{4049DF4E-609B-4A96-A631-18C0D958799E}" type="presParOf" srcId="{94B8D572-9A0A-4B79-AB53-0AD1B20C592C}" destId="{82812E98-538C-40A8-B014-C77AAE396AE5}" srcOrd="3" destOrd="0" presId="urn:microsoft.com/office/officeart/2005/8/layout/default"/>
    <dgm:cxn modelId="{F2D3E297-45A5-4AD8-BD7E-AA587548FF3C}" type="presParOf" srcId="{94B8D572-9A0A-4B79-AB53-0AD1B20C592C}" destId="{6AC54FDB-ACC1-44AF-BD9E-B961AC602CB2}" srcOrd="4" destOrd="0" presId="urn:microsoft.com/office/officeart/2005/8/layout/default"/>
    <dgm:cxn modelId="{66E4C711-A722-4595-8707-94971ECDA3A0}" type="presParOf" srcId="{94B8D572-9A0A-4B79-AB53-0AD1B20C592C}" destId="{F91429B0-DC34-443B-AE94-8832E4AAAB3D}" srcOrd="5" destOrd="0" presId="urn:microsoft.com/office/officeart/2005/8/layout/default"/>
    <dgm:cxn modelId="{34D60E15-D43C-4835-A6A7-9370E69579C2}" type="presParOf" srcId="{94B8D572-9A0A-4B79-AB53-0AD1B20C592C}" destId="{E0623921-7B04-439B-8179-319EAAB8C7F4}" srcOrd="6" destOrd="0" presId="urn:microsoft.com/office/officeart/2005/8/layout/default"/>
    <dgm:cxn modelId="{BC23DC03-C7AD-4751-BF82-7A5244B0AB1A}" type="presParOf" srcId="{94B8D572-9A0A-4B79-AB53-0AD1B20C592C}" destId="{3ECF41DC-9E59-4E8D-B742-C55A77BD8F41}" srcOrd="7" destOrd="0" presId="urn:microsoft.com/office/officeart/2005/8/layout/default"/>
    <dgm:cxn modelId="{38D28BF6-1C66-4A28-880E-3B7E395D65CE}" type="presParOf" srcId="{94B8D572-9A0A-4B79-AB53-0AD1B20C592C}" destId="{34E965DD-DDFF-4E1B-A1E4-ED267025FB47}" srcOrd="8" destOrd="0" presId="urn:microsoft.com/office/officeart/2005/8/layout/default"/>
    <dgm:cxn modelId="{97F79A9E-5EEA-42FF-AF2B-C3302EC2EE9B}" type="presParOf" srcId="{94B8D572-9A0A-4B79-AB53-0AD1B20C592C}" destId="{6E853653-40FD-4EEB-BA25-2B0BFD5EB2D2}" srcOrd="9" destOrd="0" presId="urn:microsoft.com/office/officeart/2005/8/layout/default"/>
    <dgm:cxn modelId="{DD60C726-6E60-4ADE-8FB6-8E2723BC62B3}" type="presParOf" srcId="{94B8D572-9A0A-4B79-AB53-0AD1B20C592C}" destId="{4E3C0429-6ED6-4E18-8322-4BCABD496AB4}" srcOrd="10" destOrd="0" presId="urn:microsoft.com/office/officeart/2005/8/layout/default"/>
    <dgm:cxn modelId="{F636AB7F-B925-40F5-8045-0C1D0B938257}" type="presParOf" srcId="{94B8D572-9A0A-4B79-AB53-0AD1B20C592C}" destId="{EE0E154A-3128-4024-B169-F84B7C0A9140}" srcOrd="11" destOrd="0" presId="urn:microsoft.com/office/officeart/2005/8/layout/default"/>
    <dgm:cxn modelId="{DDFFDCDE-A6F7-44ED-9D07-0A32F3AC024D}" type="presParOf" srcId="{94B8D572-9A0A-4B79-AB53-0AD1B20C592C}" destId="{437AA6D0-0BC5-4348-A7A4-328155E5DFD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2FFAD-8BE7-4A4D-9BFA-FA1FAA20DCD4}">
      <dsp:nvSpPr>
        <dsp:cNvPr id="0" name=""/>
        <dsp:cNvSpPr/>
      </dsp:nvSpPr>
      <dsp:spPr>
        <a:xfrm>
          <a:off x="34290" y="987571"/>
          <a:ext cx="2076926" cy="1968263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Savoset monipalvelukeskus Mikkeli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Siivoustehtävät 11,25h/vk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Kokoonpano- ja kasaustehtävät</a:t>
          </a:r>
          <a:r>
            <a:rPr lang="fi-FI" sz="1400" kern="1200" dirty="0"/>
            <a:t> </a:t>
          </a:r>
          <a:r>
            <a:rPr lang="fi-FI" sz="1400" b="1" kern="1200" dirty="0"/>
            <a:t>11,25h/vk</a:t>
          </a:r>
        </a:p>
      </dsp:txBody>
      <dsp:txXfrm>
        <a:off x="130371" y="1083652"/>
        <a:ext cx="1884764" cy="1776101"/>
      </dsp:txXfrm>
    </dsp:sp>
    <dsp:sp modelId="{E76CE849-A329-46CE-BBB2-D3D911B6442E}">
      <dsp:nvSpPr>
        <dsp:cNvPr id="0" name=""/>
        <dsp:cNvSpPr/>
      </dsp:nvSpPr>
      <dsp:spPr>
        <a:xfrm>
          <a:off x="2160251" y="987579"/>
          <a:ext cx="2128231" cy="1944915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Savoset monipalvelukeskus Pieksämäki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Siivoustehtävät</a:t>
          </a:r>
          <a:r>
            <a:rPr lang="fi-FI" sz="1400" kern="1200" dirty="0"/>
            <a:t> </a:t>
          </a:r>
          <a:r>
            <a:rPr lang="fi-FI" sz="1400" b="1" kern="1200" dirty="0"/>
            <a:t>15h/vk</a:t>
          </a:r>
        </a:p>
      </dsp:txBody>
      <dsp:txXfrm>
        <a:off x="2255192" y="1082520"/>
        <a:ext cx="1938349" cy="1755033"/>
      </dsp:txXfrm>
    </dsp:sp>
    <dsp:sp modelId="{6AC54FDB-ACC1-44AF-BD9E-B961AC602CB2}">
      <dsp:nvSpPr>
        <dsp:cNvPr id="0" name=""/>
        <dsp:cNvSpPr/>
      </dsp:nvSpPr>
      <dsp:spPr>
        <a:xfrm>
          <a:off x="4320487" y="987579"/>
          <a:ext cx="2264971" cy="1976713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Kahvimyllyn palvelukoti Suonenjoki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Piha-alueiden kunnossapitotehtävät 5h/vk</a:t>
          </a:r>
        </a:p>
      </dsp:txBody>
      <dsp:txXfrm>
        <a:off x="4416980" y="1084072"/>
        <a:ext cx="2071985" cy="1783727"/>
      </dsp:txXfrm>
    </dsp:sp>
    <dsp:sp modelId="{E0623921-7B04-439B-8179-319EAAB8C7F4}">
      <dsp:nvSpPr>
        <dsp:cNvPr id="0" name=""/>
        <dsp:cNvSpPr/>
      </dsp:nvSpPr>
      <dsp:spPr>
        <a:xfrm>
          <a:off x="72008" y="3003794"/>
          <a:ext cx="1980089" cy="1918321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Lukkarin palvelukoti Pieksämäki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Keittiötehtävät</a:t>
          </a:r>
          <a:r>
            <a:rPr lang="fi-FI" sz="1400" kern="1200" dirty="0"/>
            <a:t> 15h/vk</a:t>
          </a:r>
        </a:p>
      </dsp:txBody>
      <dsp:txXfrm>
        <a:off x="165651" y="3097437"/>
        <a:ext cx="1792803" cy="1731035"/>
      </dsp:txXfrm>
    </dsp:sp>
    <dsp:sp modelId="{34E965DD-DDFF-4E1B-A1E4-ED267025FB47}">
      <dsp:nvSpPr>
        <dsp:cNvPr id="0" name=""/>
        <dsp:cNvSpPr/>
      </dsp:nvSpPr>
      <dsp:spPr>
        <a:xfrm>
          <a:off x="6696752" y="987581"/>
          <a:ext cx="2071612" cy="1898538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Muurinkosken palvelukoti Joroinen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Pyykkihuollon tehtävät 16h/vk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(Vakituinen työsuhde?)</a:t>
          </a:r>
        </a:p>
      </dsp:txBody>
      <dsp:txXfrm>
        <a:off x="6789429" y="1080258"/>
        <a:ext cx="1886258" cy="1713184"/>
      </dsp:txXfrm>
    </dsp:sp>
    <dsp:sp modelId="{4E3C0429-6ED6-4E18-8322-4BCABD496AB4}">
      <dsp:nvSpPr>
        <dsp:cNvPr id="0" name=""/>
        <dsp:cNvSpPr/>
      </dsp:nvSpPr>
      <dsp:spPr>
        <a:xfrm>
          <a:off x="2160239" y="3003794"/>
          <a:ext cx="2095115" cy="1906118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Osaamis- ja tukikeskus Nenonpelto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Ateriapalvelut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Keittiötehtävät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15h/vk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400" kern="1200" dirty="0"/>
        </a:p>
      </dsp:txBody>
      <dsp:txXfrm>
        <a:off x="2253286" y="3096841"/>
        <a:ext cx="1909021" cy="1720024"/>
      </dsp:txXfrm>
    </dsp:sp>
    <dsp:sp modelId="{437AA6D0-0BC5-4348-A7A4-328155E5DFDD}">
      <dsp:nvSpPr>
        <dsp:cNvPr id="0" name=""/>
        <dsp:cNvSpPr/>
      </dsp:nvSpPr>
      <dsp:spPr>
        <a:xfrm>
          <a:off x="4392481" y="3003794"/>
          <a:ext cx="2263304" cy="1905799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Vattuvuoren palvelukoti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Varkaus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Siivoustehtävät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17h/vk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 </a:t>
          </a:r>
        </a:p>
      </dsp:txBody>
      <dsp:txXfrm>
        <a:off x="4485513" y="3096826"/>
        <a:ext cx="2077240" cy="1719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8.11.2022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8.11.2022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60" descr="Taustakuva"/>
          <p:cNvGrpSpPr>
            <a:grpSpLocks noChangeAspect="1"/>
          </p:cNvGrpSpPr>
          <p:nvPr userDrawn="1"/>
        </p:nvGrpSpPr>
        <p:grpSpPr bwMode="auto">
          <a:xfrm>
            <a:off x="3175" y="0"/>
            <a:ext cx="9140825" cy="5143500"/>
            <a:chOff x="1" y="0"/>
            <a:chExt cx="5758" cy="3240"/>
          </a:xfrm>
        </p:grpSpPr>
        <p:sp>
          <p:nvSpPr>
            <p:cNvPr id="59" name="AutoShape 59"/>
            <p:cNvSpPr>
              <a:spLocks noChangeAspect="1" noChangeArrowheads="1" noTextEdit="1"/>
            </p:cNvSpPr>
            <p:nvPr userDrawn="1"/>
          </p:nvSpPr>
          <p:spPr bwMode="auto">
            <a:xfrm>
              <a:off x="1" y="0"/>
              <a:ext cx="5758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61"/>
            <p:cNvSpPr>
              <a:spLocks/>
            </p:cNvSpPr>
            <p:nvPr userDrawn="1"/>
          </p:nvSpPr>
          <p:spPr bwMode="auto">
            <a:xfrm>
              <a:off x="1" y="0"/>
              <a:ext cx="4850" cy="3240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62"/>
            <p:cNvSpPr>
              <a:spLocks/>
            </p:cNvSpPr>
            <p:nvPr userDrawn="1"/>
          </p:nvSpPr>
          <p:spPr bwMode="auto">
            <a:xfrm>
              <a:off x="3947" y="0"/>
              <a:ext cx="1450" cy="1361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63"/>
            <p:cNvSpPr>
              <a:spLocks/>
            </p:cNvSpPr>
            <p:nvPr userDrawn="1"/>
          </p:nvSpPr>
          <p:spPr bwMode="auto">
            <a:xfrm>
              <a:off x="4851" y="738"/>
              <a:ext cx="908" cy="1044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64"/>
            <p:cNvSpPr>
              <a:spLocks/>
            </p:cNvSpPr>
            <p:nvPr userDrawn="1"/>
          </p:nvSpPr>
          <p:spPr bwMode="auto">
            <a:xfrm>
              <a:off x="3637" y="1361"/>
              <a:ext cx="2122" cy="1879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65"/>
            <p:cNvSpPr>
              <a:spLocks/>
            </p:cNvSpPr>
            <p:nvPr userDrawn="1"/>
          </p:nvSpPr>
          <p:spPr bwMode="auto">
            <a:xfrm>
              <a:off x="4851" y="0"/>
              <a:ext cx="908" cy="1361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" name="Freeform 66"/>
            <p:cNvSpPr>
              <a:spLocks/>
            </p:cNvSpPr>
            <p:nvPr userDrawn="1"/>
          </p:nvSpPr>
          <p:spPr bwMode="auto">
            <a:xfrm>
              <a:off x="3528" y="0"/>
              <a:ext cx="1323" cy="1361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" name="Freeform 67"/>
            <p:cNvSpPr>
              <a:spLocks/>
            </p:cNvSpPr>
            <p:nvPr userDrawn="1"/>
          </p:nvSpPr>
          <p:spPr bwMode="auto">
            <a:xfrm>
              <a:off x="4851" y="1361"/>
              <a:ext cx="908" cy="537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" name="Freeform 68"/>
            <p:cNvSpPr>
              <a:spLocks/>
            </p:cNvSpPr>
            <p:nvPr userDrawn="1"/>
          </p:nvSpPr>
          <p:spPr bwMode="auto">
            <a:xfrm>
              <a:off x="3215" y="1361"/>
              <a:ext cx="1636" cy="1879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3" name="Picture 2" descr="työkykyohjelman logo">
            <a:extLst>
              <a:ext uri="{FF2B5EF4-FFF2-40B4-BE49-F238E27FC236}">
                <a16:creationId xmlns:a16="http://schemas.microsoft.com/office/drawing/2014/main" id="{6A75AB53-7407-FB4F-88DB-E4EB860781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0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descr="kaarielementti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2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74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 descr="kaarielementti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 descr="kaarielementti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7331075" y="1931690"/>
            <a:ext cx="371475" cy="98425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7248525" y="1618953"/>
            <a:ext cx="377825" cy="271463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7194550" y="1861840"/>
            <a:ext cx="161925" cy="153988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7189787" y="1214140"/>
            <a:ext cx="39688" cy="46038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7237412" y="1203028"/>
            <a:ext cx="60325" cy="5715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7245350" y="1206203"/>
            <a:ext cx="73025" cy="80963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7251700" y="1298278"/>
            <a:ext cx="57150" cy="17463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7254875" y="1326853"/>
            <a:ext cx="57150" cy="66675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7251700" y="1391940"/>
            <a:ext cx="77788" cy="68263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7288212" y="1417340"/>
            <a:ext cx="115888" cy="66675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7323137" y="1172865"/>
            <a:ext cx="26988" cy="123825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7351712" y="1209378"/>
            <a:ext cx="80963" cy="58738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7453312" y="1131590"/>
            <a:ext cx="158750" cy="127000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7581900" y="1218903"/>
            <a:ext cx="193675" cy="33338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7643812" y="1301453"/>
            <a:ext cx="114300" cy="112713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7677150" y="1579265"/>
            <a:ext cx="1588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7429500" y="1261765"/>
            <a:ext cx="20638" cy="12700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7151687" y="1218903"/>
            <a:ext cx="657225" cy="776288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8332788" y="-385340"/>
            <a:ext cx="276225" cy="73025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8270875" y="-618703"/>
            <a:ext cx="282575" cy="201613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8229600" y="-437728"/>
            <a:ext cx="120650" cy="115888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8226425" y="-921915"/>
            <a:ext cx="30163" cy="34925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8262938" y="-928265"/>
            <a:ext cx="44450" cy="41275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8269288" y="-926678"/>
            <a:ext cx="53975" cy="60325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8272463" y="-858415"/>
            <a:ext cx="42863" cy="14288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8274050" y="-837778"/>
            <a:ext cx="44450" cy="50800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8274050" y="-788565"/>
            <a:ext cx="57150" cy="50800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8301038" y="-769515"/>
            <a:ext cx="85725" cy="50800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8324850" y="-952078"/>
            <a:ext cx="22225" cy="93663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8347075" y="-923503"/>
            <a:ext cx="60325" cy="42863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8423275" y="-982240"/>
            <a:ext cx="119063" cy="93663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8520113" y="-917153"/>
            <a:ext cx="142875" cy="25400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8566150" y="-855240"/>
            <a:ext cx="85725" cy="84138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8589963" y="-648865"/>
            <a:ext cx="1588" cy="1588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8405813" y="-885403"/>
            <a:ext cx="15875" cy="9525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8197850" y="-917153"/>
            <a:ext cx="492125" cy="579438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4" name="Picture 51" descr="työkykyohjelman logo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599" y="4363971"/>
            <a:ext cx="3132881" cy="62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5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39948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13272" y="0"/>
            <a:ext cx="6336704" cy="51435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fi-FI" sz="1400"/>
              <a:t>Muokkaa tekstin perustyylejä</a:t>
            </a:r>
          </a:p>
          <a:p>
            <a:pPr lvl="1"/>
            <a:r>
              <a:rPr lang="fi-FI" sz="1400"/>
              <a:t>toinen taso</a:t>
            </a:r>
          </a:p>
          <a:p>
            <a:pPr lvl="2"/>
            <a:r>
              <a:rPr lang="fi-FI" sz="1400"/>
              <a:t>kolmas taso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8.11.2022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11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 flipH="1">
              <a:off x="1354507" y="0"/>
              <a:ext cx="7789492" cy="5143501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8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283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 descr="kaarielementti"/>
          <p:cNvGrpSpPr/>
          <p:nvPr userDrawn="1"/>
        </p:nvGrpSpPr>
        <p:grpSpPr>
          <a:xfrm>
            <a:off x="-1" y="0"/>
            <a:ext cx="9143999" cy="5143501"/>
            <a:chOff x="-1" y="0"/>
            <a:chExt cx="9143999" cy="5143501"/>
          </a:xfrm>
        </p:grpSpPr>
        <p:sp>
          <p:nvSpPr>
            <p:cNvPr id="100" name="Freeform 8"/>
            <p:cNvSpPr>
              <a:spLocks/>
            </p:cNvSpPr>
            <p:nvPr userDrawn="1"/>
          </p:nvSpPr>
          <p:spPr bwMode="auto">
            <a:xfrm flipH="1">
              <a:off x="1436706" y="0"/>
              <a:ext cx="7707292" cy="5143500"/>
            </a:xfrm>
            <a:custGeom>
              <a:avLst/>
              <a:gdLst>
                <a:gd name="T0" fmla="*/ 3309 w 4863"/>
                <a:gd name="T1" fmla="*/ 0 h 3240"/>
                <a:gd name="T2" fmla="*/ 0 w 4863"/>
                <a:gd name="T3" fmla="*/ 0 h 3240"/>
                <a:gd name="T4" fmla="*/ 0 w 4863"/>
                <a:gd name="T5" fmla="*/ 3240 h 3240"/>
                <a:gd name="T6" fmla="*/ 4276 w 4863"/>
                <a:gd name="T7" fmla="*/ 3240 h 3240"/>
                <a:gd name="T8" fmla="*/ 4276 w 4863"/>
                <a:gd name="T9" fmla="*/ 3240 h 3240"/>
                <a:gd name="T10" fmla="*/ 4327 w 4863"/>
                <a:gd name="T11" fmla="*/ 3176 h 3240"/>
                <a:gd name="T12" fmla="*/ 4374 w 4863"/>
                <a:gd name="T13" fmla="*/ 3116 h 3240"/>
                <a:gd name="T14" fmla="*/ 4417 w 4863"/>
                <a:gd name="T15" fmla="*/ 3060 h 3240"/>
                <a:gd name="T16" fmla="*/ 4455 w 4863"/>
                <a:gd name="T17" fmla="*/ 3006 h 3240"/>
                <a:gd name="T18" fmla="*/ 4490 w 4863"/>
                <a:gd name="T19" fmla="*/ 2953 h 3240"/>
                <a:gd name="T20" fmla="*/ 4524 w 4863"/>
                <a:gd name="T21" fmla="*/ 2903 h 3240"/>
                <a:gd name="T22" fmla="*/ 4554 w 4863"/>
                <a:gd name="T23" fmla="*/ 2851 h 3240"/>
                <a:gd name="T24" fmla="*/ 4585 w 4863"/>
                <a:gd name="T25" fmla="*/ 2799 h 3240"/>
                <a:gd name="T26" fmla="*/ 4614 w 4863"/>
                <a:gd name="T27" fmla="*/ 2747 h 3240"/>
                <a:gd name="T28" fmla="*/ 4645 w 4863"/>
                <a:gd name="T29" fmla="*/ 2692 h 3240"/>
                <a:gd name="T30" fmla="*/ 4707 w 4863"/>
                <a:gd name="T31" fmla="*/ 2576 h 3240"/>
                <a:gd name="T32" fmla="*/ 4778 w 4863"/>
                <a:gd name="T33" fmla="*/ 2445 h 3240"/>
                <a:gd name="T34" fmla="*/ 4818 w 4863"/>
                <a:gd name="T35" fmla="*/ 2372 h 3240"/>
                <a:gd name="T36" fmla="*/ 4863 w 4863"/>
                <a:gd name="T37" fmla="*/ 2293 h 3240"/>
                <a:gd name="T38" fmla="*/ 4863 w 4863"/>
                <a:gd name="T39" fmla="*/ 2293 h 3240"/>
                <a:gd name="T40" fmla="*/ 4789 w 4863"/>
                <a:gd name="T41" fmla="*/ 2239 h 3240"/>
                <a:gd name="T42" fmla="*/ 4719 w 4863"/>
                <a:gd name="T43" fmla="*/ 2184 h 3240"/>
                <a:gd name="T44" fmla="*/ 4652 w 4863"/>
                <a:gd name="T45" fmla="*/ 2127 h 3240"/>
                <a:gd name="T46" fmla="*/ 4585 w 4863"/>
                <a:gd name="T47" fmla="*/ 2069 h 3240"/>
                <a:gd name="T48" fmla="*/ 4522 w 4863"/>
                <a:gd name="T49" fmla="*/ 2010 h 3240"/>
                <a:gd name="T50" fmla="*/ 4461 w 4863"/>
                <a:gd name="T51" fmla="*/ 1951 h 3240"/>
                <a:gd name="T52" fmla="*/ 4401 w 4863"/>
                <a:gd name="T53" fmla="*/ 1889 h 3240"/>
                <a:gd name="T54" fmla="*/ 4343 w 4863"/>
                <a:gd name="T55" fmla="*/ 1827 h 3240"/>
                <a:gd name="T56" fmla="*/ 4288 w 4863"/>
                <a:gd name="T57" fmla="*/ 1763 h 3240"/>
                <a:gd name="T58" fmla="*/ 4234 w 4863"/>
                <a:gd name="T59" fmla="*/ 1699 h 3240"/>
                <a:gd name="T60" fmla="*/ 4182 w 4863"/>
                <a:gd name="T61" fmla="*/ 1632 h 3240"/>
                <a:gd name="T62" fmla="*/ 4131 w 4863"/>
                <a:gd name="T63" fmla="*/ 1565 h 3240"/>
                <a:gd name="T64" fmla="*/ 4081 w 4863"/>
                <a:gd name="T65" fmla="*/ 1497 h 3240"/>
                <a:gd name="T66" fmla="*/ 4034 w 4863"/>
                <a:gd name="T67" fmla="*/ 1428 h 3240"/>
                <a:gd name="T68" fmla="*/ 3986 w 4863"/>
                <a:gd name="T69" fmla="*/ 1358 h 3240"/>
                <a:gd name="T70" fmla="*/ 3941 w 4863"/>
                <a:gd name="T71" fmla="*/ 1286 h 3240"/>
                <a:gd name="T72" fmla="*/ 3897 w 4863"/>
                <a:gd name="T73" fmla="*/ 1214 h 3240"/>
                <a:gd name="T74" fmla="*/ 3854 w 4863"/>
                <a:gd name="T75" fmla="*/ 1140 h 3240"/>
                <a:gd name="T76" fmla="*/ 3811 w 4863"/>
                <a:gd name="T77" fmla="*/ 1065 h 3240"/>
                <a:gd name="T78" fmla="*/ 3771 w 4863"/>
                <a:gd name="T79" fmla="*/ 989 h 3240"/>
                <a:gd name="T80" fmla="*/ 3730 w 4863"/>
                <a:gd name="T81" fmla="*/ 912 h 3240"/>
                <a:gd name="T82" fmla="*/ 3689 w 4863"/>
                <a:gd name="T83" fmla="*/ 835 h 3240"/>
                <a:gd name="T84" fmla="*/ 3650 w 4863"/>
                <a:gd name="T85" fmla="*/ 755 h 3240"/>
                <a:gd name="T86" fmla="*/ 3611 w 4863"/>
                <a:gd name="T87" fmla="*/ 675 h 3240"/>
                <a:gd name="T88" fmla="*/ 3573 w 4863"/>
                <a:gd name="T89" fmla="*/ 594 h 3240"/>
                <a:gd name="T90" fmla="*/ 3535 w 4863"/>
                <a:gd name="T91" fmla="*/ 512 h 3240"/>
                <a:gd name="T92" fmla="*/ 3460 w 4863"/>
                <a:gd name="T93" fmla="*/ 345 h 3240"/>
                <a:gd name="T94" fmla="*/ 3385 w 4863"/>
                <a:gd name="T95" fmla="*/ 174 h 3240"/>
                <a:gd name="T96" fmla="*/ 3309 w 4863"/>
                <a:gd name="T97" fmla="*/ 0 h 3240"/>
                <a:gd name="T98" fmla="*/ 3309 w 4863"/>
                <a:gd name="T99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63" h="3240">
                  <a:moveTo>
                    <a:pt x="330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4276" y="3240"/>
                  </a:lnTo>
                  <a:lnTo>
                    <a:pt x="4276" y="3240"/>
                  </a:lnTo>
                  <a:lnTo>
                    <a:pt x="4327" y="3176"/>
                  </a:lnTo>
                  <a:lnTo>
                    <a:pt x="4374" y="3116"/>
                  </a:lnTo>
                  <a:lnTo>
                    <a:pt x="4417" y="3060"/>
                  </a:lnTo>
                  <a:lnTo>
                    <a:pt x="4455" y="3006"/>
                  </a:lnTo>
                  <a:lnTo>
                    <a:pt x="4490" y="2953"/>
                  </a:lnTo>
                  <a:lnTo>
                    <a:pt x="4524" y="2903"/>
                  </a:lnTo>
                  <a:lnTo>
                    <a:pt x="4554" y="2851"/>
                  </a:lnTo>
                  <a:lnTo>
                    <a:pt x="4585" y="2799"/>
                  </a:lnTo>
                  <a:lnTo>
                    <a:pt x="4614" y="2747"/>
                  </a:lnTo>
                  <a:lnTo>
                    <a:pt x="4645" y="2692"/>
                  </a:lnTo>
                  <a:lnTo>
                    <a:pt x="4707" y="2576"/>
                  </a:lnTo>
                  <a:lnTo>
                    <a:pt x="4778" y="2445"/>
                  </a:lnTo>
                  <a:lnTo>
                    <a:pt x="4818" y="2372"/>
                  </a:lnTo>
                  <a:lnTo>
                    <a:pt x="4863" y="2293"/>
                  </a:lnTo>
                  <a:lnTo>
                    <a:pt x="4863" y="2293"/>
                  </a:lnTo>
                  <a:lnTo>
                    <a:pt x="4789" y="2239"/>
                  </a:lnTo>
                  <a:lnTo>
                    <a:pt x="4719" y="2184"/>
                  </a:lnTo>
                  <a:lnTo>
                    <a:pt x="4652" y="2127"/>
                  </a:lnTo>
                  <a:lnTo>
                    <a:pt x="4585" y="2069"/>
                  </a:lnTo>
                  <a:lnTo>
                    <a:pt x="4522" y="2010"/>
                  </a:lnTo>
                  <a:lnTo>
                    <a:pt x="4461" y="1951"/>
                  </a:lnTo>
                  <a:lnTo>
                    <a:pt x="4401" y="1889"/>
                  </a:lnTo>
                  <a:lnTo>
                    <a:pt x="4343" y="1827"/>
                  </a:lnTo>
                  <a:lnTo>
                    <a:pt x="4288" y="1763"/>
                  </a:lnTo>
                  <a:lnTo>
                    <a:pt x="4234" y="1699"/>
                  </a:lnTo>
                  <a:lnTo>
                    <a:pt x="4182" y="1632"/>
                  </a:lnTo>
                  <a:lnTo>
                    <a:pt x="4131" y="1565"/>
                  </a:lnTo>
                  <a:lnTo>
                    <a:pt x="4081" y="1497"/>
                  </a:lnTo>
                  <a:lnTo>
                    <a:pt x="4034" y="1428"/>
                  </a:lnTo>
                  <a:lnTo>
                    <a:pt x="3986" y="1358"/>
                  </a:lnTo>
                  <a:lnTo>
                    <a:pt x="3941" y="1286"/>
                  </a:lnTo>
                  <a:lnTo>
                    <a:pt x="3897" y="1214"/>
                  </a:lnTo>
                  <a:lnTo>
                    <a:pt x="3854" y="1140"/>
                  </a:lnTo>
                  <a:lnTo>
                    <a:pt x="3811" y="1065"/>
                  </a:lnTo>
                  <a:lnTo>
                    <a:pt x="3771" y="989"/>
                  </a:lnTo>
                  <a:lnTo>
                    <a:pt x="3730" y="912"/>
                  </a:lnTo>
                  <a:lnTo>
                    <a:pt x="3689" y="835"/>
                  </a:lnTo>
                  <a:lnTo>
                    <a:pt x="3650" y="755"/>
                  </a:lnTo>
                  <a:lnTo>
                    <a:pt x="3611" y="675"/>
                  </a:lnTo>
                  <a:lnTo>
                    <a:pt x="3573" y="594"/>
                  </a:lnTo>
                  <a:lnTo>
                    <a:pt x="3535" y="512"/>
                  </a:lnTo>
                  <a:lnTo>
                    <a:pt x="3460" y="345"/>
                  </a:lnTo>
                  <a:lnTo>
                    <a:pt x="3385" y="174"/>
                  </a:lnTo>
                  <a:lnTo>
                    <a:pt x="3309" y="0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8" name="Freeform 6"/>
            <p:cNvSpPr>
              <a:spLocks/>
            </p:cNvSpPr>
            <p:nvPr userDrawn="1"/>
          </p:nvSpPr>
          <p:spPr bwMode="auto">
            <a:xfrm flipH="1">
              <a:off x="-1" y="2641600"/>
              <a:ext cx="1453361" cy="1671638"/>
            </a:xfrm>
            <a:custGeom>
              <a:avLst/>
              <a:gdLst>
                <a:gd name="T0" fmla="*/ 919 w 919"/>
                <a:gd name="T1" fmla="*/ 0 h 1053"/>
                <a:gd name="T2" fmla="*/ 919 w 919"/>
                <a:gd name="T3" fmla="*/ 0 h 1053"/>
                <a:gd name="T4" fmla="*/ 858 w 919"/>
                <a:gd name="T5" fmla="*/ 29 h 1053"/>
                <a:gd name="T6" fmla="*/ 798 w 919"/>
                <a:gd name="T7" fmla="*/ 62 h 1053"/>
                <a:gd name="T8" fmla="*/ 738 w 919"/>
                <a:gd name="T9" fmla="*/ 97 h 1053"/>
                <a:gd name="T10" fmla="*/ 678 w 919"/>
                <a:gd name="T11" fmla="*/ 133 h 1053"/>
                <a:gd name="T12" fmla="*/ 620 w 919"/>
                <a:gd name="T13" fmla="*/ 171 h 1053"/>
                <a:gd name="T14" fmla="*/ 561 w 919"/>
                <a:gd name="T15" fmla="*/ 210 h 1053"/>
                <a:gd name="T16" fmla="*/ 502 w 919"/>
                <a:gd name="T17" fmla="*/ 251 h 1053"/>
                <a:gd name="T18" fmla="*/ 445 w 919"/>
                <a:gd name="T19" fmla="*/ 294 h 1053"/>
                <a:gd name="T20" fmla="*/ 331 w 919"/>
                <a:gd name="T21" fmla="*/ 378 h 1053"/>
                <a:gd name="T22" fmla="*/ 219 w 919"/>
                <a:gd name="T23" fmla="*/ 465 h 1053"/>
                <a:gd name="T24" fmla="*/ 108 w 919"/>
                <a:gd name="T25" fmla="*/ 549 h 1053"/>
                <a:gd name="T26" fmla="*/ 53 w 919"/>
                <a:gd name="T27" fmla="*/ 589 h 1053"/>
                <a:gd name="T28" fmla="*/ 0 w 919"/>
                <a:gd name="T29" fmla="*/ 629 h 1053"/>
                <a:gd name="T30" fmla="*/ 0 w 919"/>
                <a:gd name="T31" fmla="*/ 629 h 1053"/>
                <a:gd name="T32" fmla="*/ 0 w 919"/>
                <a:gd name="T33" fmla="*/ 629 h 1053"/>
                <a:gd name="T34" fmla="*/ 53 w 919"/>
                <a:gd name="T35" fmla="*/ 667 h 1053"/>
                <a:gd name="T36" fmla="*/ 107 w 919"/>
                <a:gd name="T37" fmla="*/ 704 h 1053"/>
                <a:gd name="T38" fmla="*/ 161 w 919"/>
                <a:gd name="T39" fmla="*/ 739 h 1053"/>
                <a:gd name="T40" fmla="*/ 217 w 919"/>
                <a:gd name="T41" fmla="*/ 774 h 1053"/>
                <a:gd name="T42" fmla="*/ 273 w 919"/>
                <a:gd name="T43" fmla="*/ 808 h 1053"/>
                <a:gd name="T44" fmla="*/ 330 w 919"/>
                <a:gd name="T45" fmla="*/ 839 h 1053"/>
                <a:gd name="T46" fmla="*/ 386 w 919"/>
                <a:gd name="T47" fmla="*/ 870 h 1053"/>
                <a:gd name="T48" fmla="*/ 444 w 919"/>
                <a:gd name="T49" fmla="*/ 899 h 1053"/>
                <a:gd name="T50" fmla="*/ 502 w 919"/>
                <a:gd name="T51" fmla="*/ 926 h 1053"/>
                <a:gd name="T52" fmla="*/ 561 w 919"/>
                <a:gd name="T53" fmla="*/ 951 h 1053"/>
                <a:gd name="T54" fmla="*/ 620 w 919"/>
                <a:gd name="T55" fmla="*/ 973 h 1053"/>
                <a:gd name="T56" fmla="*/ 678 w 919"/>
                <a:gd name="T57" fmla="*/ 994 h 1053"/>
                <a:gd name="T58" fmla="*/ 738 w 919"/>
                <a:gd name="T59" fmla="*/ 1012 h 1053"/>
                <a:gd name="T60" fmla="*/ 798 w 919"/>
                <a:gd name="T61" fmla="*/ 1028 h 1053"/>
                <a:gd name="T62" fmla="*/ 858 w 919"/>
                <a:gd name="T63" fmla="*/ 1042 h 1053"/>
                <a:gd name="T64" fmla="*/ 889 w 919"/>
                <a:gd name="T65" fmla="*/ 1048 h 1053"/>
                <a:gd name="T66" fmla="*/ 919 w 919"/>
                <a:gd name="T67" fmla="*/ 1053 h 1053"/>
                <a:gd name="T68" fmla="*/ 919 w 919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9" h="1053">
                  <a:moveTo>
                    <a:pt x="919" y="0"/>
                  </a:moveTo>
                  <a:lnTo>
                    <a:pt x="919" y="0"/>
                  </a:lnTo>
                  <a:lnTo>
                    <a:pt x="858" y="29"/>
                  </a:lnTo>
                  <a:lnTo>
                    <a:pt x="798" y="62"/>
                  </a:lnTo>
                  <a:lnTo>
                    <a:pt x="738" y="97"/>
                  </a:lnTo>
                  <a:lnTo>
                    <a:pt x="678" y="133"/>
                  </a:lnTo>
                  <a:lnTo>
                    <a:pt x="620" y="171"/>
                  </a:lnTo>
                  <a:lnTo>
                    <a:pt x="561" y="210"/>
                  </a:lnTo>
                  <a:lnTo>
                    <a:pt x="502" y="251"/>
                  </a:lnTo>
                  <a:lnTo>
                    <a:pt x="445" y="294"/>
                  </a:lnTo>
                  <a:lnTo>
                    <a:pt x="331" y="378"/>
                  </a:lnTo>
                  <a:lnTo>
                    <a:pt x="219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7" y="774"/>
                  </a:lnTo>
                  <a:lnTo>
                    <a:pt x="273" y="808"/>
                  </a:lnTo>
                  <a:lnTo>
                    <a:pt x="330" y="839"/>
                  </a:lnTo>
                  <a:lnTo>
                    <a:pt x="386" y="870"/>
                  </a:lnTo>
                  <a:lnTo>
                    <a:pt x="444" y="899"/>
                  </a:lnTo>
                  <a:lnTo>
                    <a:pt x="502" y="926"/>
                  </a:lnTo>
                  <a:lnTo>
                    <a:pt x="561" y="951"/>
                  </a:lnTo>
                  <a:lnTo>
                    <a:pt x="620" y="973"/>
                  </a:lnTo>
                  <a:lnTo>
                    <a:pt x="678" y="994"/>
                  </a:lnTo>
                  <a:lnTo>
                    <a:pt x="738" y="1012"/>
                  </a:lnTo>
                  <a:lnTo>
                    <a:pt x="798" y="1028"/>
                  </a:lnTo>
                  <a:lnTo>
                    <a:pt x="858" y="1042"/>
                  </a:lnTo>
                  <a:lnTo>
                    <a:pt x="889" y="1048"/>
                  </a:lnTo>
                  <a:lnTo>
                    <a:pt x="919" y="1053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AutoShape 3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1" y="0"/>
              <a:ext cx="9143999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7" name="Freeform 5"/>
            <p:cNvSpPr>
              <a:spLocks/>
            </p:cNvSpPr>
            <p:nvPr userDrawn="1"/>
          </p:nvSpPr>
          <p:spPr bwMode="auto">
            <a:xfrm flipH="1">
              <a:off x="-1" y="3640138"/>
              <a:ext cx="2425959" cy="1503363"/>
            </a:xfrm>
            <a:custGeom>
              <a:avLst/>
              <a:gdLst>
                <a:gd name="T0" fmla="*/ 1534 w 1534"/>
                <a:gd name="T1" fmla="*/ 947 h 947"/>
                <a:gd name="T2" fmla="*/ 1534 w 1534"/>
                <a:gd name="T3" fmla="*/ 491 h 947"/>
                <a:gd name="T4" fmla="*/ 1534 w 1534"/>
                <a:gd name="T5" fmla="*/ 491 h 947"/>
                <a:gd name="T6" fmla="*/ 1297 w 1534"/>
                <a:gd name="T7" fmla="*/ 382 h 947"/>
                <a:gd name="T8" fmla="*/ 1181 w 1534"/>
                <a:gd name="T9" fmla="*/ 327 h 947"/>
                <a:gd name="T10" fmla="*/ 1123 w 1534"/>
                <a:gd name="T11" fmla="*/ 299 h 947"/>
                <a:gd name="T12" fmla="*/ 1065 w 1534"/>
                <a:gd name="T13" fmla="*/ 270 h 947"/>
                <a:gd name="T14" fmla="*/ 1008 w 1534"/>
                <a:gd name="T15" fmla="*/ 241 h 947"/>
                <a:gd name="T16" fmla="*/ 950 w 1534"/>
                <a:gd name="T17" fmla="*/ 210 h 947"/>
                <a:gd name="T18" fmla="*/ 894 w 1534"/>
                <a:gd name="T19" fmla="*/ 179 h 947"/>
                <a:gd name="T20" fmla="*/ 837 w 1534"/>
                <a:gd name="T21" fmla="*/ 146 h 947"/>
                <a:gd name="T22" fmla="*/ 781 w 1534"/>
                <a:gd name="T23" fmla="*/ 111 h 947"/>
                <a:gd name="T24" fmla="*/ 725 w 1534"/>
                <a:gd name="T25" fmla="*/ 76 h 947"/>
                <a:gd name="T26" fmla="*/ 670 w 1534"/>
                <a:gd name="T27" fmla="*/ 39 h 947"/>
                <a:gd name="T28" fmla="*/ 615 w 1534"/>
                <a:gd name="T29" fmla="*/ 0 h 947"/>
                <a:gd name="T30" fmla="*/ 615 w 1534"/>
                <a:gd name="T31" fmla="*/ 0 h 947"/>
                <a:gd name="T32" fmla="*/ 572 w 1534"/>
                <a:gd name="T33" fmla="*/ 70 h 947"/>
                <a:gd name="T34" fmla="*/ 530 w 1534"/>
                <a:gd name="T35" fmla="*/ 137 h 947"/>
                <a:gd name="T36" fmla="*/ 488 w 1534"/>
                <a:gd name="T37" fmla="*/ 202 h 947"/>
                <a:gd name="T38" fmla="*/ 446 w 1534"/>
                <a:gd name="T39" fmla="*/ 265 h 947"/>
                <a:gd name="T40" fmla="*/ 365 w 1534"/>
                <a:gd name="T41" fmla="*/ 386 h 947"/>
                <a:gd name="T42" fmla="*/ 285 w 1534"/>
                <a:gd name="T43" fmla="*/ 502 h 947"/>
                <a:gd name="T44" fmla="*/ 208 w 1534"/>
                <a:gd name="T45" fmla="*/ 614 h 947"/>
                <a:gd name="T46" fmla="*/ 171 w 1534"/>
                <a:gd name="T47" fmla="*/ 669 h 947"/>
                <a:gd name="T48" fmla="*/ 135 w 1534"/>
                <a:gd name="T49" fmla="*/ 724 h 947"/>
                <a:gd name="T50" fmla="*/ 100 w 1534"/>
                <a:gd name="T51" fmla="*/ 779 h 947"/>
                <a:gd name="T52" fmla="*/ 66 w 1534"/>
                <a:gd name="T53" fmla="*/ 835 h 947"/>
                <a:gd name="T54" fmla="*/ 32 w 1534"/>
                <a:gd name="T55" fmla="*/ 890 h 947"/>
                <a:gd name="T56" fmla="*/ 0 w 1534"/>
                <a:gd name="T57" fmla="*/ 947 h 947"/>
                <a:gd name="T58" fmla="*/ 1534 w 1534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34" h="947">
                  <a:moveTo>
                    <a:pt x="1534" y="947"/>
                  </a:moveTo>
                  <a:lnTo>
                    <a:pt x="1534" y="491"/>
                  </a:lnTo>
                  <a:lnTo>
                    <a:pt x="1534" y="491"/>
                  </a:lnTo>
                  <a:lnTo>
                    <a:pt x="1297" y="382"/>
                  </a:lnTo>
                  <a:lnTo>
                    <a:pt x="1181" y="327"/>
                  </a:lnTo>
                  <a:lnTo>
                    <a:pt x="1123" y="299"/>
                  </a:lnTo>
                  <a:lnTo>
                    <a:pt x="1065" y="270"/>
                  </a:lnTo>
                  <a:lnTo>
                    <a:pt x="1008" y="241"/>
                  </a:lnTo>
                  <a:lnTo>
                    <a:pt x="950" y="210"/>
                  </a:lnTo>
                  <a:lnTo>
                    <a:pt x="894" y="179"/>
                  </a:lnTo>
                  <a:lnTo>
                    <a:pt x="837" y="146"/>
                  </a:lnTo>
                  <a:lnTo>
                    <a:pt x="781" y="111"/>
                  </a:lnTo>
                  <a:lnTo>
                    <a:pt x="725" y="76"/>
                  </a:lnTo>
                  <a:lnTo>
                    <a:pt x="670" y="39"/>
                  </a:lnTo>
                  <a:lnTo>
                    <a:pt x="615" y="0"/>
                  </a:lnTo>
                  <a:lnTo>
                    <a:pt x="615" y="0"/>
                  </a:lnTo>
                  <a:lnTo>
                    <a:pt x="572" y="70"/>
                  </a:lnTo>
                  <a:lnTo>
                    <a:pt x="530" y="137"/>
                  </a:lnTo>
                  <a:lnTo>
                    <a:pt x="488" y="202"/>
                  </a:lnTo>
                  <a:lnTo>
                    <a:pt x="446" y="265"/>
                  </a:lnTo>
                  <a:lnTo>
                    <a:pt x="365" y="386"/>
                  </a:lnTo>
                  <a:lnTo>
                    <a:pt x="285" y="502"/>
                  </a:lnTo>
                  <a:lnTo>
                    <a:pt x="208" y="614"/>
                  </a:lnTo>
                  <a:lnTo>
                    <a:pt x="171" y="669"/>
                  </a:lnTo>
                  <a:lnTo>
                    <a:pt x="135" y="724"/>
                  </a:lnTo>
                  <a:lnTo>
                    <a:pt x="100" y="779"/>
                  </a:lnTo>
                  <a:lnTo>
                    <a:pt x="66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34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9" name="Freeform 7"/>
            <p:cNvSpPr>
              <a:spLocks/>
            </p:cNvSpPr>
            <p:nvPr userDrawn="1"/>
          </p:nvSpPr>
          <p:spPr bwMode="auto">
            <a:xfrm flipH="1">
              <a:off x="624676" y="0"/>
              <a:ext cx="2546150" cy="3640138"/>
            </a:xfrm>
            <a:custGeom>
              <a:avLst/>
              <a:gdLst>
                <a:gd name="T0" fmla="*/ 47 w 1610"/>
                <a:gd name="T1" fmla="*/ 0 h 2293"/>
                <a:gd name="T2" fmla="*/ 28 w 1610"/>
                <a:gd name="T3" fmla="*/ 79 h 2293"/>
                <a:gd name="T4" fmla="*/ 13 w 1610"/>
                <a:gd name="T5" fmla="*/ 158 h 2293"/>
                <a:gd name="T6" fmla="*/ 5 w 1610"/>
                <a:gd name="T7" fmla="*/ 236 h 2293"/>
                <a:gd name="T8" fmla="*/ 0 w 1610"/>
                <a:gd name="T9" fmla="*/ 315 h 2293"/>
                <a:gd name="T10" fmla="*/ 2 w 1610"/>
                <a:gd name="T11" fmla="*/ 394 h 2293"/>
                <a:gd name="T12" fmla="*/ 7 w 1610"/>
                <a:gd name="T13" fmla="*/ 473 h 2293"/>
                <a:gd name="T14" fmla="*/ 16 w 1610"/>
                <a:gd name="T15" fmla="*/ 551 h 2293"/>
                <a:gd name="T16" fmla="*/ 28 w 1610"/>
                <a:gd name="T17" fmla="*/ 630 h 2293"/>
                <a:gd name="T18" fmla="*/ 43 w 1610"/>
                <a:gd name="T19" fmla="*/ 708 h 2293"/>
                <a:gd name="T20" fmla="*/ 81 w 1610"/>
                <a:gd name="T21" fmla="*/ 862 h 2293"/>
                <a:gd name="T22" fmla="*/ 125 w 1610"/>
                <a:gd name="T23" fmla="*/ 1014 h 2293"/>
                <a:gd name="T24" fmla="*/ 196 w 1610"/>
                <a:gd name="T25" fmla="*/ 1236 h 2293"/>
                <a:gd name="T26" fmla="*/ 211 w 1610"/>
                <a:gd name="T27" fmla="*/ 1277 h 2293"/>
                <a:gd name="T28" fmla="*/ 243 w 1610"/>
                <a:gd name="T29" fmla="*/ 1358 h 2293"/>
                <a:gd name="T30" fmla="*/ 281 w 1610"/>
                <a:gd name="T31" fmla="*/ 1437 h 2293"/>
                <a:gd name="T32" fmla="*/ 323 w 1610"/>
                <a:gd name="T33" fmla="*/ 1514 h 2293"/>
                <a:gd name="T34" fmla="*/ 371 w 1610"/>
                <a:gd name="T35" fmla="*/ 1590 h 2293"/>
                <a:gd name="T36" fmla="*/ 422 w 1610"/>
                <a:gd name="T37" fmla="*/ 1662 h 2293"/>
                <a:gd name="T38" fmla="*/ 476 w 1610"/>
                <a:gd name="T39" fmla="*/ 1733 h 2293"/>
                <a:gd name="T40" fmla="*/ 534 w 1610"/>
                <a:gd name="T41" fmla="*/ 1801 h 2293"/>
                <a:gd name="T42" fmla="*/ 593 w 1610"/>
                <a:gd name="T43" fmla="*/ 1869 h 2293"/>
                <a:gd name="T44" fmla="*/ 655 w 1610"/>
                <a:gd name="T45" fmla="*/ 1933 h 2293"/>
                <a:gd name="T46" fmla="*/ 753 w 1610"/>
                <a:gd name="T47" fmla="*/ 2025 h 2293"/>
                <a:gd name="T48" fmla="*/ 885 w 1610"/>
                <a:gd name="T49" fmla="*/ 2139 h 2293"/>
                <a:gd name="T50" fmla="*/ 1019 w 1610"/>
                <a:gd name="T51" fmla="*/ 2244 h 2293"/>
                <a:gd name="T52" fmla="*/ 1086 w 1610"/>
                <a:gd name="T53" fmla="*/ 2293 h 2293"/>
                <a:gd name="T54" fmla="*/ 1112 w 1610"/>
                <a:gd name="T55" fmla="*/ 2266 h 2293"/>
                <a:gd name="T56" fmla="*/ 1163 w 1610"/>
                <a:gd name="T57" fmla="*/ 2210 h 2293"/>
                <a:gd name="T58" fmla="*/ 1211 w 1610"/>
                <a:gd name="T59" fmla="*/ 2151 h 2293"/>
                <a:gd name="T60" fmla="*/ 1255 w 1610"/>
                <a:gd name="T61" fmla="*/ 2090 h 2293"/>
                <a:gd name="T62" fmla="*/ 1296 w 1610"/>
                <a:gd name="T63" fmla="*/ 2027 h 2293"/>
                <a:gd name="T64" fmla="*/ 1334 w 1610"/>
                <a:gd name="T65" fmla="*/ 1963 h 2293"/>
                <a:gd name="T66" fmla="*/ 1369 w 1610"/>
                <a:gd name="T67" fmla="*/ 1898 h 2293"/>
                <a:gd name="T68" fmla="*/ 1402 w 1610"/>
                <a:gd name="T69" fmla="*/ 1830 h 2293"/>
                <a:gd name="T70" fmla="*/ 1431 w 1610"/>
                <a:gd name="T71" fmla="*/ 1762 h 2293"/>
                <a:gd name="T72" fmla="*/ 1458 w 1610"/>
                <a:gd name="T73" fmla="*/ 1692 h 2293"/>
                <a:gd name="T74" fmla="*/ 1482 w 1610"/>
                <a:gd name="T75" fmla="*/ 1620 h 2293"/>
                <a:gd name="T76" fmla="*/ 1515 w 1610"/>
                <a:gd name="T77" fmla="*/ 1511 h 2293"/>
                <a:gd name="T78" fmla="*/ 1549 w 1610"/>
                <a:gd name="T79" fmla="*/ 1362 h 2293"/>
                <a:gd name="T80" fmla="*/ 1575 w 1610"/>
                <a:gd name="T81" fmla="*/ 1211 h 2293"/>
                <a:gd name="T82" fmla="*/ 1593 w 1610"/>
                <a:gd name="T83" fmla="*/ 1058 h 2293"/>
                <a:gd name="T84" fmla="*/ 1604 w 1610"/>
                <a:gd name="T85" fmla="*/ 902 h 2293"/>
                <a:gd name="T86" fmla="*/ 1610 w 1610"/>
                <a:gd name="T87" fmla="*/ 747 h 2293"/>
                <a:gd name="T88" fmla="*/ 1609 w 1610"/>
                <a:gd name="T89" fmla="*/ 593 h 2293"/>
                <a:gd name="T90" fmla="*/ 1604 w 1610"/>
                <a:gd name="T91" fmla="*/ 440 h 2293"/>
                <a:gd name="T92" fmla="*/ 1595 w 1610"/>
                <a:gd name="T93" fmla="*/ 290 h 2293"/>
                <a:gd name="T94" fmla="*/ 1584 w 1610"/>
                <a:gd name="T95" fmla="*/ 143 h 2293"/>
                <a:gd name="T96" fmla="*/ 47 w 1610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10" h="2293">
                  <a:moveTo>
                    <a:pt x="47" y="0"/>
                  </a:moveTo>
                  <a:lnTo>
                    <a:pt x="47" y="0"/>
                  </a:lnTo>
                  <a:lnTo>
                    <a:pt x="37" y="39"/>
                  </a:lnTo>
                  <a:lnTo>
                    <a:pt x="28" y="79"/>
                  </a:lnTo>
                  <a:lnTo>
                    <a:pt x="20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3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2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1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8" y="630"/>
                  </a:lnTo>
                  <a:lnTo>
                    <a:pt x="36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1" y="862"/>
                  </a:lnTo>
                  <a:lnTo>
                    <a:pt x="102" y="938"/>
                  </a:lnTo>
                  <a:lnTo>
                    <a:pt x="125" y="1014"/>
                  </a:lnTo>
                  <a:lnTo>
                    <a:pt x="148" y="1089"/>
                  </a:lnTo>
                  <a:lnTo>
                    <a:pt x="196" y="1236"/>
                  </a:lnTo>
                  <a:lnTo>
                    <a:pt x="196" y="1236"/>
                  </a:lnTo>
                  <a:lnTo>
                    <a:pt x="211" y="1277"/>
                  </a:lnTo>
                  <a:lnTo>
                    <a:pt x="225" y="1319"/>
                  </a:lnTo>
                  <a:lnTo>
                    <a:pt x="243" y="1358"/>
                  </a:lnTo>
                  <a:lnTo>
                    <a:pt x="261" y="1398"/>
                  </a:lnTo>
                  <a:lnTo>
                    <a:pt x="281" y="1437"/>
                  </a:lnTo>
                  <a:lnTo>
                    <a:pt x="301" y="1476"/>
                  </a:lnTo>
                  <a:lnTo>
                    <a:pt x="323" y="1514"/>
                  </a:lnTo>
                  <a:lnTo>
                    <a:pt x="346" y="1551"/>
                  </a:lnTo>
                  <a:lnTo>
                    <a:pt x="371" y="1590"/>
                  </a:lnTo>
                  <a:lnTo>
                    <a:pt x="396" y="1626"/>
                  </a:lnTo>
                  <a:lnTo>
                    <a:pt x="422" y="1662"/>
                  </a:lnTo>
                  <a:lnTo>
                    <a:pt x="448" y="1698"/>
                  </a:lnTo>
                  <a:lnTo>
                    <a:pt x="476" y="1733"/>
                  </a:lnTo>
                  <a:lnTo>
                    <a:pt x="504" y="1767"/>
                  </a:lnTo>
                  <a:lnTo>
                    <a:pt x="534" y="1801"/>
                  </a:lnTo>
                  <a:lnTo>
                    <a:pt x="563" y="1835"/>
                  </a:lnTo>
                  <a:lnTo>
                    <a:pt x="593" y="1869"/>
                  </a:lnTo>
                  <a:lnTo>
                    <a:pt x="624" y="1900"/>
                  </a:lnTo>
                  <a:lnTo>
                    <a:pt x="655" y="1933"/>
                  </a:lnTo>
                  <a:lnTo>
                    <a:pt x="688" y="1963"/>
                  </a:lnTo>
                  <a:lnTo>
                    <a:pt x="753" y="2025"/>
                  </a:lnTo>
                  <a:lnTo>
                    <a:pt x="818" y="2084"/>
                  </a:lnTo>
                  <a:lnTo>
                    <a:pt x="885" y="2139"/>
                  </a:lnTo>
                  <a:lnTo>
                    <a:pt x="952" y="2193"/>
                  </a:lnTo>
                  <a:lnTo>
                    <a:pt x="1019" y="2244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112" y="2266"/>
                  </a:lnTo>
                  <a:lnTo>
                    <a:pt x="1138" y="2238"/>
                  </a:lnTo>
                  <a:lnTo>
                    <a:pt x="1163" y="2210"/>
                  </a:lnTo>
                  <a:lnTo>
                    <a:pt x="1187" y="2180"/>
                  </a:lnTo>
                  <a:lnTo>
                    <a:pt x="1211" y="2151"/>
                  </a:lnTo>
                  <a:lnTo>
                    <a:pt x="1234" y="2121"/>
                  </a:lnTo>
                  <a:lnTo>
                    <a:pt x="1255" y="2090"/>
                  </a:lnTo>
                  <a:lnTo>
                    <a:pt x="1275" y="2059"/>
                  </a:lnTo>
                  <a:lnTo>
                    <a:pt x="1296" y="2027"/>
                  </a:lnTo>
                  <a:lnTo>
                    <a:pt x="1316" y="1996"/>
                  </a:lnTo>
                  <a:lnTo>
                    <a:pt x="1334" y="1963"/>
                  </a:lnTo>
                  <a:lnTo>
                    <a:pt x="1352" y="1931"/>
                  </a:lnTo>
                  <a:lnTo>
                    <a:pt x="1369" y="1898"/>
                  </a:lnTo>
                  <a:lnTo>
                    <a:pt x="1386" y="1864"/>
                  </a:lnTo>
                  <a:lnTo>
                    <a:pt x="1402" y="1830"/>
                  </a:lnTo>
                  <a:lnTo>
                    <a:pt x="1417" y="1797"/>
                  </a:lnTo>
                  <a:lnTo>
                    <a:pt x="1431" y="1762"/>
                  </a:lnTo>
                  <a:lnTo>
                    <a:pt x="1445" y="1727"/>
                  </a:lnTo>
                  <a:lnTo>
                    <a:pt x="1458" y="1692"/>
                  </a:lnTo>
                  <a:lnTo>
                    <a:pt x="1471" y="1656"/>
                  </a:lnTo>
                  <a:lnTo>
                    <a:pt x="1482" y="1620"/>
                  </a:lnTo>
                  <a:lnTo>
                    <a:pt x="1493" y="1584"/>
                  </a:lnTo>
                  <a:lnTo>
                    <a:pt x="1515" y="1511"/>
                  </a:lnTo>
                  <a:lnTo>
                    <a:pt x="1533" y="1438"/>
                  </a:lnTo>
                  <a:lnTo>
                    <a:pt x="1549" y="1362"/>
                  </a:lnTo>
                  <a:lnTo>
                    <a:pt x="1563" y="1287"/>
                  </a:lnTo>
                  <a:lnTo>
                    <a:pt x="1575" y="1211"/>
                  </a:lnTo>
                  <a:lnTo>
                    <a:pt x="1585" y="1134"/>
                  </a:lnTo>
                  <a:lnTo>
                    <a:pt x="1593" y="1058"/>
                  </a:lnTo>
                  <a:lnTo>
                    <a:pt x="1600" y="980"/>
                  </a:lnTo>
                  <a:lnTo>
                    <a:pt x="1604" y="902"/>
                  </a:lnTo>
                  <a:lnTo>
                    <a:pt x="1607" y="825"/>
                  </a:lnTo>
                  <a:lnTo>
                    <a:pt x="1610" y="747"/>
                  </a:lnTo>
                  <a:lnTo>
                    <a:pt x="1610" y="671"/>
                  </a:lnTo>
                  <a:lnTo>
                    <a:pt x="1609" y="593"/>
                  </a:lnTo>
                  <a:lnTo>
                    <a:pt x="1607" y="516"/>
                  </a:lnTo>
                  <a:lnTo>
                    <a:pt x="1604" y="440"/>
                  </a:lnTo>
                  <a:lnTo>
                    <a:pt x="1600" y="365"/>
                  </a:lnTo>
                  <a:lnTo>
                    <a:pt x="1595" y="290"/>
                  </a:lnTo>
                  <a:lnTo>
                    <a:pt x="1589" y="216"/>
                  </a:lnTo>
                  <a:lnTo>
                    <a:pt x="1584" y="143"/>
                  </a:lnTo>
                  <a:lnTo>
                    <a:pt x="1569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1" name="Freeform 9"/>
            <p:cNvSpPr>
              <a:spLocks/>
            </p:cNvSpPr>
            <p:nvPr userDrawn="1"/>
          </p:nvSpPr>
          <p:spPr bwMode="auto">
            <a:xfrm flipH="1">
              <a:off x="-1" y="0"/>
              <a:ext cx="1453361" cy="3640138"/>
            </a:xfrm>
            <a:custGeom>
              <a:avLst/>
              <a:gdLst>
                <a:gd name="T0" fmla="*/ 919 w 919"/>
                <a:gd name="T1" fmla="*/ 1753 h 2293"/>
                <a:gd name="T2" fmla="*/ 919 w 919"/>
                <a:gd name="T3" fmla="*/ 0 h 2293"/>
                <a:gd name="T4" fmla="*/ 241 w 919"/>
                <a:gd name="T5" fmla="*/ 0 h 2293"/>
                <a:gd name="T6" fmla="*/ 241 w 919"/>
                <a:gd name="T7" fmla="*/ 0 h 2293"/>
                <a:gd name="T8" fmla="*/ 248 w 919"/>
                <a:gd name="T9" fmla="*/ 70 h 2293"/>
                <a:gd name="T10" fmla="*/ 255 w 919"/>
                <a:gd name="T11" fmla="*/ 141 h 2293"/>
                <a:gd name="T12" fmla="*/ 261 w 919"/>
                <a:gd name="T13" fmla="*/ 212 h 2293"/>
                <a:gd name="T14" fmla="*/ 264 w 919"/>
                <a:gd name="T15" fmla="*/ 282 h 2293"/>
                <a:gd name="T16" fmla="*/ 267 w 919"/>
                <a:gd name="T17" fmla="*/ 353 h 2293"/>
                <a:gd name="T18" fmla="*/ 271 w 919"/>
                <a:gd name="T19" fmla="*/ 424 h 2293"/>
                <a:gd name="T20" fmla="*/ 272 w 919"/>
                <a:gd name="T21" fmla="*/ 496 h 2293"/>
                <a:gd name="T22" fmla="*/ 273 w 919"/>
                <a:gd name="T23" fmla="*/ 567 h 2293"/>
                <a:gd name="T24" fmla="*/ 272 w 919"/>
                <a:gd name="T25" fmla="*/ 639 h 2293"/>
                <a:gd name="T26" fmla="*/ 271 w 919"/>
                <a:gd name="T27" fmla="*/ 710 h 2293"/>
                <a:gd name="T28" fmla="*/ 270 w 919"/>
                <a:gd name="T29" fmla="*/ 782 h 2293"/>
                <a:gd name="T30" fmla="*/ 266 w 919"/>
                <a:gd name="T31" fmla="*/ 854 h 2293"/>
                <a:gd name="T32" fmla="*/ 262 w 919"/>
                <a:gd name="T33" fmla="*/ 925 h 2293"/>
                <a:gd name="T34" fmla="*/ 257 w 919"/>
                <a:gd name="T35" fmla="*/ 997 h 2293"/>
                <a:gd name="T36" fmla="*/ 252 w 919"/>
                <a:gd name="T37" fmla="*/ 1069 h 2293"/>
                <a:gd name="T38" fmla="*/ 244 w 919"/>
                <a:gd name="T39" fmla="*/ 1141 h 2293"/>
                <a:gd name="T40" fmla="*/ 236 w 919"/>
                <a:gd name="T41" fmla="*/ 1213 h 2293"/>
                <a:gd name="T42" fmla="*/ 228 w 919"/>
                <a:gd name="T43" fmla="*/ 1285 h 2293"/>
                <a:gd name="T44" fmla="*/ 218 w 919"/>
                <a:gd name="T45" fmla="*/ 1357 h 2293"/>
                <a:gd name="T46" fmla="*/ 206 w 919"/>
                <a:gd name="T47" fmla="*/ 1429 h 2293"/>
                <a:gd name="T48" fmla="*/ 195 w 919"/>
                <a:gd name="T49" fmla="*/ 1502 h 2293"/>
                <a:gd name="T50" fmla="*/ 183 w 919"/>
                <a:gd name="T51" fmla="*/ 1574 h 2293"/>
                <a:gd name="T52" fmla="*/ 168 w 919"/>
                <a:gd name="T53" fmla="*/ 1646 h 2293"/>
                <a:gd name="T54" fmla="*/ 153 w 919"/>
                <a:gd name="T55" fmla="*/ 1718 h 2293"/>
                <a:gd name="T56" fmla="*/ 138 w 919"/>
                <a:gd name="T57" fmla="*/ 1790 h 2293"/>
                <a:gd name="T58" fmla="*/ 122 w 919"/>
                <a:gd name="T59" fmla="*/ 1862 h 2293"/>
                <a:gd name="T60" fmla="*/ 104 w 919"/>
                <a:gd name="T61" fmla="*/ 1934 h 2293"/>
                <a:gd name="T62" fmla="*/ 84 w 919"/>
                <a:gd name="T63" fmla="*/ 2006 h 2293"/>
                <a:gd name="T64" fmla="*/ 65 w 919"/>
                <a:gd name="T65" fmla="*/ 2078 h 2293"/>
                <a:gd name="T66" fmla="*/ 44 w 919"/>
                <a:gd name="T67" fmla="*/ 2150 h 2293"/>
                <a:gd name="T68" fmla="*/ 22 w 919"/>
                <a:gd name="T69" fmla="*/ 2221 h 2293"/>
                <a:gd name="T70" fmla="*/ 0 w 919"/>
                <a:gd name="T71" fmla="*/ 2293 h 2293"/>
                <a:gd name="T72" fmla="*/ 0 w 919"/>
                <a:gd name="T73" fmla="*/ 2293 h 2293"/>
                <a:gd name="T74" fmla="*/ 53 w 919"/>
                <a:gd name="T75" fmla="*/ 2255 h 2293"/>
                <a:gd name="T76" fmla="*/ 108 w 919"/>
                <a:gd name="T77" fmla="*/ 2216 h 2293"/>
                <a:gd name="T78" fmla="*/ 162 w 919"/>
                <a:gd name="T79" fmla="*/ 2179 h 2293"/>
                <a:gd name="T80" fmla="*/ 219 w 919"/>
                <a:gd name="T81" fmla="*/ 2142 h 2293"/>
                <a:gd name="T82" fmla="*/ 274 w 919"/>
                <a:gd name="T83" fmla="*/ 2106 h 2293"/>
                <a:gd name="T84" fmla="*/ 331 w 919"/>
                <a:gd name="T85" fmla="*/ 2071 h 2293"/>
                <a:gd name="T86" fmla="*/ 387 w 919"/>
                <a:gd name="T87" fmla="*/ 2036 h 2293"/>
                <a:gd name="T88" fmla="*/ 445 w 919"/>
                <a:gd name="T89" fmla="*/ 2001 h 2293"/>
                <a:gd name="T90" fmla="*/ 502 w 919"/>
                <a:gd name="T91" fmla="*/ 1969 h 2293"/>
                <a:gd name="T92" fmla="*/ 561 w 919"/>
                <a:gd name="T93" fmla="*/ 1935 h 2293"/>
                <a:gd name="T94" fmla="*/ 620 w 919"/>
                <a:gd name="T95" fmla="*/ 1904 h 2293"/>
                <a:gd name="T96" fmla="*/ 678 w 919"/>
                <a:gd name="T97" fmla="*/ 1872 h 2293"/>
                <a:gd name="T98" fmla="*/ 738 w 919"/>
                <a:gd name="T99" fmla="*/ 1842 h 2293"/>
                <a:gd name="T100" fmla="*/ 798 w 919"/>
                <a:gd name="T101" fmla="*/ 1811 h 2293"/>
                <a:gd name="T102" fmla="*/ 858 w 919"/>
                <a:gd name="T103" fmla="*/ 1782 h 2293"/>
                <a:gd name="T104" fmla="*/ 919 w 919"/>
                <a:gd name="T105" fmla="*/ 1753 h 2293"/>
                <a:gd name="T106" fmla="*/ 919 w 919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9" h="2293">
                  <a:moveTo>
                    <a:pt x="919" y="1753"/>
                  </a:moveTo>
                  <a:lnTo>
                    <a:pt x="919" y="0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48" y="70"/>
                  </a:lnTo>
                  <a:lnTo>
                    <a:pt x="255" y="141"/>
                  </a:lnTo>
                  <a:lnTo>
                    <a:pt x="261" y="212"/>
                  </a:lnTo>
                  <a:lnTo>
                    <a:pt x="264" y="282"/>
                  </a:lnTo>
                  <a:lnTo>
                    <a:pt x="267" y="353"/>
                  </a:lnTo>
                  <a:lnTo>
                    <a:pt x="271" y="424"/>
                  </a:lnTo>
                  <a:lnTo>
                    <a:pt x="272" y="496"/>
                  </a:lnTo>
                  <a:lnTo>
                    <a:pt x="273" y="567"/>
                  </a:lnTo>
                  <a:lnTo>
                    <a:pt x="272" y="639"/>
                  </a:lnTo>
                  <a:lnTo>
                    <a:pt x="271" y="710"/>
                  </a:lnTo>
                  <a:lnTo>
                    <a:pt x="270" y="782"/>
                  </a:lnTo>
                  <a:lnTo>
                    <a:pt x="266" y="854"/>
                  </a:lnTo>
                  <a:lnTo>
                    <a:pt x="262" y="925"/>
                  </a:lnTo>
                  <a:lnTo>
                    <a:pt x="257" y="997"/>
                  </a:lnTo>
                  <a:lnTo>
                    <a:pt x="252" y="1069"/>
                  </a:lnTo>
                  <a:lnTo>
                    <a:pt x="244" y="1141"/>
                  </a:lnTo>
                  <a:lnTo>
                    <a:pt x="236" y="1213"/>
                  </a:lnTo>
                  <a:lnTo>
                    <a:pt x="228" y="1285"/>
                  </a:lnTo>
                  <a:lnTo>
                    <a:pt x="218" y="1357"/>
                  </a:lnTo>
                  <a:lnTo>
                    <a:pt x="206" y="1429"/>
                  </a:lnTo>
                  <a:lnTo>
                    <a:pt x="195" y="1502"/>
                  </a:lnTo>
                  <a:lnTo>
                    <a:pt x="183" y="1574"/>
                  </a:lnTo>
                  <a:lnTo>
                    <a:pt x="168" y="1646"/>
                  </a:lnTo>
                  <a:lnTo>
                    <a:pt x="153" y="1718"/>
                  </a:lnTo>
                  <a:lnTo>
                    <a:pt x="138" y="1790"/>
                  </a:lnTo>
                  <a:lnTo>
                    <a:pt x="122" y="1862"/>
                  </a:lnTo>
                  <a:lnTo>
                    <a:pt x="104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9" y="2142"/>
                  </a:lnTo>
                  <a:lnTo>
                    <a:pt x="274" y="2106"/>
                  </a:lnTo>
                  <a:lnTo>
                    <a:pt x="331" y="2071"/>
                  </a:lnTo>
                  <a:lnTo>
                    <a:pt x="387" y="2036"/>
                  </a:lnTo>
                  <a:lnTo>
                    <a:pt x="445" y="2001"/>
                  </a:lnTo>
                  <a:lnTo>
                    <a:pt x="502" y="1969"/>
                  </a:lnTo>
                  <a:lnTo>
                    <a:pt x="561" y="1935"/>
                  </a:lnTo>
                  <a:lnTo>
                    <a:pt x="620" y="1904"/>
                  </a:lnTo>
                  <a:lnTo>
                    <a:pt x="678" y="1872"/>
                  </a:lnTo>
                  <a:lnTo>
                    <a:pt x="738" y="1842"/>
                  </a:lnTo>
                  <a:lnTo>
                    <a:pt x="798" y="1811"/>
                  </a:lnTo>
                  <a:lnTo>
                    <a:pt x="858" y="1782"/>
                  </a:lnTo>
                  <a:lnTo>
                    <a:pt x="919" y="1753"/>
                  </a:lnTo>
                  <a:lnTo>
                    <a:pt x="919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" name="Freeform 10"/>
            <p:cNvSpPr>
              <a:spLocks/>
            </p:cNvSpPr>
            <p:nvPr userDrawn="1"/>
          </p:nvSpPr>
          <p:spPr bwMode="auto">
            <a:xfrm flipH="1">
              <a:off x="-1" y="3640138"/>
              <a:ext cx="1453361" cy="857250"/>
            </a:xfrm>
            <a:custGeom>
              <a:avLst/>
              <a:gdLst>
                <a:gd name="T0" fmla="*/ 919 w 919"/>
                <a:gd name="T1" fmla="*/ 378 h 540"/>
                <a:gd name="T2" fmla="*/ 919 w 919"/>
                <a:gd name="T3" fmla="*/ 378 h 540"/>
                <a:gd name="T4" fmla="*/ 858 w 919"/>
                <a:gd name="T5" fmla="*/ 368 h 540"/>
                <a:gd name="T6" fmla="*/ 798 w 919"/>
                <a:gd name="T7" fmla="*/ 356 h 540"/>
                <a:gd name="T8" fmla="*/ 738 w 919"/>
                <a:gd name="T9" fmla="*/ 342 h 540"/>
                <a:gd name="T10" fmla="*/ 678 w 919"/>
                <a:gd name="T11" fmla="*/ 327 h 540"/>
                <a:gd name="T12" fmla="*/ 620 w 919"/>
                <a:gd name="T13" fmla="*/ 309 h 540"/>
                <a:gd name="T14" fmla="*/ 561 w 919"/>
                <a:gd name="T15" fmla="*/ 290 h 540"/>
                <a:gd name="T16" fmla="*/ 502 w 919"/>
                <a:gd name="T17" fmla="*/ 270 h 540"/>
                <a:gd name="T18" fmla="*/ 444 w 919"/>
                <a:gd name="T19" fmla="*/ 247 h 540"/>
                <a:gd name="T20" fmla="*/ 386 w 919"/>
                <a:gd name="T21" fmla="*/ 223 h 540"/>
                <a:gd name="T22" fmla="*/ 330 w 919"/>
                <a:gd name="T23" fmla="*/ 196 h 540"/>
                <a:gd name="T24" fmla="*/ 273 w 919"/>
                <a:gd name="T25" fmla="*/ 167 h 540"/>
                <a:gd name="T26" fmla="*/ 217 w 919"/>
                <a:gd name="T27" fmla="*/ 138 h 540"/>
                <a:gd name="T28" fmla="*/ 161 w 919"/>
                <a:gd name="T29" fmla="*/ 107 h 540"/>
                <a:gd name="T30" fmla="*/ 107 w 919"/>
                <a:gd name="T31" fmla="*/ 73 h 540"/>
                <a:gd name="T32" fmla="*/ 53 w 919"/>
                <a:gd name="T33" fmla="*/ 37 h 540"/>
                <a:gd name="T34" fmla="*/ 0 w 919"/>
                <a:gd name="T35" fmla="*/ 0 h 540"/>
                <a:gd name="T36" fmla="*/ 0 w 919"/>
                <a:gd name="T37" fmla="*/ 0 h 540"/>
                <a:gd name="T38" fmla="*/ 55 w 919"/>
                <a:gd name="T39" fmla="*/ 39 h 540"/>
                <a:gd name="T40" fmla="*/ 110 w 919"/>
                <a:gd name="T41" fmla="*/ 79 h 540"/>
                <a:gd name="T42" fmla="*/ 166 w 919"/>
                <a:gd name="T43" fmla="*/ 116 h 540"/>
                <a:gd name="T44" fmla="*/ 222 w 919"/>
                <a:gd name="T45" fmla="*/ 153 h 540"/>
                <a:gd name="T46" fmla="*/ 279 w 919"/>
                <a:gd name="T47" fmla="*/ 190 h 540"/>
                <a:gd name="T48" fmla="*/ 335 w 919"/>
                <a:gd name="T49" fmla="*/ 225 h 540"/>
                <a:gd name="T50" fmla="*/ 393 w 919"/>
                <a:gd name="T51" fmla="*/ 260 h 540"/>
                <a:gd name="T52" fmla="*/ 450 w 919"/>
                <a:gd name="T53" fmla="*/ 295 h 540"/>
                <a:gd name="T54" fmla="*/ 508 w 919"/>
                <a:gd name="T55" fmla="*/ 327 h 540"/>
                <a:gd name="T56" fmla="*/ 566 w 919"/>
                <a:gd name="T57" fmla="*/ 360 h 540"/>
                <a:gd name="T58" fmla="*/ 624 w 919"/>
                <a:gd name="T59" fmla="*/ 392 h 540"/>
                <a:gd name="T60" fmla="*/ 682 w 919"/>
                <a:gd name="T61" fmla="*/ 423 h 540"/>
                <a:gd name="T62" fmla="*/ 741 w 919"/>
                <a:gd name="T63" fmla="*/ 453 h 540"/>
                <a:gd name="T64" fmla="*/ 800 w 919"/>
                <a:gd name="T65" fmla="*/ 482 h 540"/>
                <a:gd name="T66" fmla="*/ 859 w 919"/>
                <a:gd name="T67" fmla="*/ 512 h 540"/>
                <a:gd name="T68" fmla="*/ 919 w 919"/>
                <a:gd name="T69" fmla="*/ 540 h 540"/>
                <a:gd name="T70" fmla="*/ 919 w 919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9" h="540">
                  <a:moveTo>
                    <a:pt x="919" y="378"/>
                  </a:moveTo>
                  <a:lnTo>
                    <a:pt x="919" y="378"/>
                  </a:lnTo>
                  <a:lnTo>
                    <a:pt x="858" y="368"/>
                  </a:lnTo>
                  <a:lnTo>
                    <a:pt x="798" y="356"/>
                  </a:lnTo>
                  <a:lnTo>
                    <a:pt x="738" y="342"/>
                  </a:lnTo>
                  <a:lnTo>
                    <a:pt x="678" y="327"/>
                  </a:lnTo>
                  <a:lnTo>
                    <a:pt x="620" y="309"/>
                  </a:lnTo>
                  <a:lnTo>
                    <a:pt x="561" y="290"/>
                  </a:lnTo>
                  <a:lnTo>
                    <a:pt x="502" y="270"/>
                  </a:lnTo>
                  <a:lnTo>
                    <a:pt x="444" y="247"/>
                  </a:lnTo>
                  <a:lnTo>
                    <a:pt x="386" y="223"/>
                  </a:lnTo>
                  <a:lnTo>
                    <a:pt x="330" y="196"/>
                  </a:lnTo>
                  <a:lnTo>
                    <a:pt x="273" y="167"/>
                  </a:lnTo>
                  <a:lnTo>
                    <a:pt x="217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6" y="116"/>
                  </a:lnTo>
                  <a:lnTo>
                    <a:pt x="222" y="153"/>
                  </a:lnTo>
                  <a:lnTo>
                    <a:pt x="279" y="190"/>
                  </a:lnTo>
                  <a:lnTo>
                    <a:pt x="335" y="225"/>
                  </a:lnTo>
                  <a:lnTo>
                    <a:pt x="393" y="260"/>
                  </a:lnTo>
                  <a:lnTo>
                    <a:pt x="450" y="295"/>
                  </a:lnTo>
                  <a:lnTo>
                    <a:pt x="508" y="327"/>
                  </a:lnTo>
                  <a:lnTo>
                    <a:pt x="566" y="360"/>
                  </a:lnTo>
                  <a:lnTo>
                    <a:pt x="624" y="392"/>
                  </a:lnTo>
                  <a:lnTo>
                    <a:pt x="682" y="423"/>
                  </a:lnTo>
                  <a:lnTo>
                    <a:pt x="741" y="453"/>
                  </a:lnTo>
                  <a:lnTo>
                    <a:pt x="800" y="482"/>
                  </a:lnTo>
                  <a:lnTo>
                    <a:pt x="859" y="512"/>
                  </a:lnTo>
                  <a:lnTo>
                    <a:pt x="919" y="540"/>
                  </a:lnTo>
                  <a:lnTo>
                    <a:pt x="919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" name="Freeform 11"/>
            <p:cNvSpPr>
              <a:spLocks/>
            </p:cNvSpPr>
            <p:nvPr userDrawn="1"/>
          </p:nvSpPr>
          <p:spPr bwMode="auto">
            <a:xfrm flipH="1">
              <a:off x="1453360" y="0"/>
              <a:ext cx="2913048" cy="3640138"/>
            </a:xfrm>
            <a:custGeom>
              <a:avLst/>
              <a:gdLst>
                <a:gd name="T0" fmla="*/ 1069 w 1842"/>
                <a:gd name="T1" fmla="*/ 1236 h 2293"/>
                <a:gd name="T2" fmla="*/ 1047 w 1842"/>
                <a:gd name="T3" fmla="*/ 1163 h 2293"/>
                <a:gd name="T4" fmla="*/ 1028 w 1842"/>
                <a:gd name="T5" fmla="*/ 1089 h 2293"/>
                <a:gd name="T6" fmla="*/ 1009 w 1842"/>
                <a:gd name="T7" fmla="*/ 1014 h 2293"/>
                <a:gd name="T8" fmla="*/ 996 w 1842"/>
                <a:gd name="T9" fmla="*/ 938 h 2293"/>
                <a:gd name="T10" fmla="*/ 983 w 1842"/>
                <a:gd name="T11" fmla="*/ 862 h 2293"/>
                <a:gd name="T12" fmla="*/ 974 w 1842"/>
                <a:gd name="T13" fmla="*/ 785 h 2293"/>
                <a:gd name="T14" fmla="*/ 969 w 1842"/>
                <a:gd name="T15" fmla="*/ 708 h 2293"/>
                <a:gd name="T16" fmla="*/ 965 w 1842"/>
                <a:gd name="T17" fmla="*/ 630 h 2293"/>
                <a:gd name="T18" fmla="*/ 965 w 1842"/>
                <a:gd name="T19" fmla="*/ 551 h 2293"/>
                <a:gd name="T20" fmla="*/ 968 w 1842"/>
                <a:gd name="T21" fmla="*/ 473 h 2293"/>
                <a:gd name="T22" fmla="*/ 973 w 1842"/>
                <a:gd name="T23" fmla="*/ 394 h 2293"/>
                <a:gd name="T24" fmla="*/ 982 w 1842"/>
                <a:gd name="T25" fmla="*/ 315 h 2293"/>
                <a:gd name="T26" fmla="*/ 995 w 1842"/>
                <a:gd name="T27" fmla="*/ 236 h 2293"/>
                <a:gd name="T28" fmla="*/ 1009 w 1842"/>
                <a:gd name="T29" fmla="*/ 158 h 2293"/>
                <a:gd name="T30" fmla="*/ 1028 w 1842"/>
                <a:gd name="T31" fmla="*/ 79 h 2293"/>
                <a:gd name="T32" fmla="*/ 1048 w 1842"/>
                <a:gd name="T33" fmla="*/ 0 h 2293"/>
                <a:gd name="T34" fmla="*/ 0 w 1842"/>
                <a:gd name="T35" fmla="*/ 0 h 2293"/>
                <a:gd name="T36" fmla="*/ 79 w 1842"/>
                <a:gd name="T37" fmla="*/ 174 h 2293"/>
                <a:gd name="T38" fmla="*/ 162 w 1842"/>
                <a:gd name="T39" fmla="*/ 345 h 2293"/>
                <a:gd name="T40" fmla="*/ 253 w 1842"/>
                <a:gd name="T41" fmla="*/ 512 h 2293"/>
                <a:gd name="T42" fmla="*/ 348 w 1842"/>
                <a:gd name="T43" fmla="*/ 675 h 2293"/>
                <a:gd name="T44" fmla="*/ 447 w 1842"/>
                <a:gd name="T45" fmla="*/ 835 h 2293"/>
                <a:gd name="T46" fmla="*/ 552 w 1842"/>
                <a:gd name="T47" fmla="*/ 989 h 2293"/>
                <a:gd name="T48" fmla="*/ 662 w 1842"/>
                <a:gd name="T49" fmla="*/ 1140 h 2293"/>
                <a:gd name="T50" fmla="*/ 777 w 1842"/>
                <a:gd name="T51" fmla="*/ 1286 h 2293"/>
                <a:gd name="T52" fmla="*/ 895 w 1842"/>
                <a:gd name="T53" fmla="*/ 1428 h 2293"/>
                <a:gd name="T54" fmla="*/ 1018 w 1842"/>
                <a:gd name="T55" fmla="*/ 1565 h 2293"/>
                <a:gd name="T56" fmla="*/ 1146 w 1842"/>
                <a:gd name="T57" fmla="*/ 1699 h 2293"/>
                <a:gd name="T58" fmla="*/ 1277 w 1842"/>
                <a:gd name="T59" fmla="*/ 1827 h 2293"/>
                <a:gd name="T60" fmla="*/ 1413 w 1842"/>
                <a:gd name="T61" fmla="*/ 1951 h 2293"/>
                <a:gd name="T62" fmla="*/ 1552 w 1842"/>
                <a:gd name="T63" fmla="*/ 2069 h 2293"/>
                <a:gd name="T64" fmla="*/ 1695 w 1842"/>
                <a:gd name="T65" fmla="*/ 2184 h 2293"/>
                <a:gd name="T66" fmla="*/ 1842 w 1842"/>
                <a:gd name="T67" fmla="*/ 2293 h 2293"/>
                <a:gd name="T68" fmla="*/ 1809 w 1842"/>
                <a:gd name="T69" fmla="*/ 2269 h 2293"/>
                <a:gd name="T70" fmla="*/ 1745 w 1842"/>
                <a:gd name="T71" fmla="*/ 2219 h 2293"/>
                <a:gd name="T72" fmla="*/ 1683 w 1842"/>
                <a:gd name="T73" fmla="*/ 2167 h 2293"/>
                <a:gd name="T74" fmla="*/ 1623 w 1842"/>
                <a:gd name="T75" fmla="*/ 2112 h 2293"/>
                <a:gd name="T76" fmla="*/ 1564 w 1842"/>
                <a:gd name="T77" fmla="*/ 2054 h 2293"/>
                <a:gd name="T78" fmla="*/ 1509 w 1842"/>
                <a:gd name="T79" fmla="*/ 1995 h 2293"/>
                <a:gd name="T80" fmla="*/ 1454 w 1842"/>
                <a:gd name="T81" fmla="*/ 1933 h 2293"/>
                <a:gd name="T82" fmla="*/ 1402 w 1842"/>
                <a:gd name="T83" fmla="*/ 1869 h 2293"/>
                <a:gd name="T84" fmla="*/ 1354 w 1842"/>
                <a:gd name="T85" fmla="*/ 1801 h 2293"/>
                <a:gd name="T86" fmla="*/ 1306 w 1842"/>
                <a:gd name="T87" fmla="*/ 1733 h 2293"/>
                <a:gd name="T88" fmla="*/ 1262 w 1842"/>
                <a:gd name="T89" fmla="*/ 1662 h 2293"/>
                <a:gd name="T90" fmla="*/ 1222 w 1842"/>
                <a:gd name="T91" fmla="*/ 1590 h 2293"/>
                <a:gd name="T92" fmla="*/ 1182 w 1842"/>
                <a:gd name="T93" fmla="*/ 1514 h 2293"/>
                <a:gd name="T94" fmla="*/ 1147 w 1842"/>
                <a:gd name="T95" fmla="*/ 1437 h 2293"/>
                <a:gd name="T96" fmla="*/ 1113 w 1842"/>
                <a:gd name="T97" fmla="*/ 1358 h 2293"/>
                <a:gd name="T98" fmla="*/ 1084 w 1842"/>
                <a:gd name="T99" fmla="*/ 1277 h 2293"/>
                <a:gd name="T100" fmla="*/ 1069 w 1842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42" h="2293">
                  <a:moveTo>
                    <a:pt x="1069" y="1236"/>
                  </a:moveTo>
                  <a:lnTo>
                    <a:pt x="1069" y="1236"/>
                  </a:lnTo>
                  <a:lnTo>
                    <a:pt x="1058" y="1199"/>
                  </a:lnTo>
                  <a:lnTo>
                    <a:pt x="1047" y="1163"/>
                  </a:lnTo>
                  <a:lnTo>
                    <a:pt x="1037" y="1126"/>
                  </a:lnTo>
                  <a:lnTo>
                    <a:pt x="1028" y="1089"/>
                  </a:lnTo>
                  <a:lnTo>
                    <a:pt x="1018" y="1051"/>
                  </a:lnTo>
                  <a:lnTo>
                    <a:pt x="1009" y="1014"/>
                  </a:lnTo>
                  <a:lnTo>
                    <a:pt x="1003" y="975"/>
                  </a:lnTo>
                  <a:lnTo>
                    <a:pt x="996" y="938"/>
                  </a:lnTo>
                  <a:lnTo>
                    <a:pt x="989" y="900"/>
                  </a:lnTo>
                  <a:lnTo>
                    <a:pt x="983" y="862"/>
                  </a:lnTo>
                  <a:lnTo>
                    <a:pt x="979" y="824"/>
                  </a:lnTo>
                  <a:lnTo>
                    <a:pt x="974" y="785"/>
                  </a:lnTo>
                  <a:lnTo>
                    <a:pt x="971" y="746"/>
                  </a:lnTo>
                  <a:lnTo>
                    <a:pt x="969" y="708"/>
                  </a:lnTo>
                  <a:lnTo>
                    <a:pt x="967" y="668"/>
                  </a:lnTo>
                  <a:lnTo>
                    <a:pt x="965" y="630"/>
                  </a:lnTo>
                  <a:lnTo>
                    <a:pt x="965" y="591"/>
                  </a:lnTo>
                  <a:lnTo>
                    <a:pt x="965" y="551"/>
                  </a:lnTo>
                  <a:lnTo>
                    <a:pt x="967" y="512"/>
                  </a:lnTo>
                  <a:lnTo>
                    <a:pt x="968" y="473"/>
                  </a:lnTo>
                  <a:lnTo>
                    <a:pt x="971" y="433"/>
                  </a:lnTo>
                  <a:lnTo>
                    <a:pt x="973" y="394"/>
                  </a:lnTo>
                  <a:lnTo>
                    <a:pt x="978" y="354"/>
                  </a:lnTo>
                  <a:lnTo>
                    <a:pt x="982" y="315"/>
                  </a:lnTo>
                  <a:lnTo>
                    <a:pt x="988" y="276"/>
                  </a:lnTo>
                  <a:lnTo>
                    <a:pt x="995" y="236"/>
                  </a:lnTo>
                  <a:lnTo>
                    <a:pt x="1002" y="197"/>
                  </a:lnTo>
                  <a:lnTo>
                    <a:pt x="1009" y="158"/>
                  </a:lnTo>
                  <a:lnTo>
                    <a:pt x="1017" y="118"/>
                  </a:lnTo>
                  <a:lnTo>
                    <a:pt x="1028" y="79"/>
                  </a:lnTo>
                  <a:lnTo>
                    <a:pt x="1038" y="39"/>
                  </a:lnTo>
                  <a:lnTo>
                    <a:pt x="104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1" y="260"/>
                  </a:lnTo>
                  <a:lnTo>
                    <a:pt x="162" y="345"/>
                  </a:lnTo>
                  <a:lnTo>
                    <a:pt x="208" y="430"/>
                  </a:lnTo>
                  <a:lnTo>
                    <a:pt x="253" y="512"/>
                  </a:lnTo>
                  <a:lnTo>
                    <a:pt x="299" y="594"/>
                  </a:lnTo>
                  <a:lnTo>
                    <a:pt x="348" y="675"/>
                  </a:lnTo>
                  <a:lnTo>
                    <a:pt x="397" y="755"/>
                  </a:lnTo>
                  <a:lnTo>
                    <a:pt x="447" y="835"/>
                  </a:lnTo>
                  <a:lnTo>
                    <a:pt x="499" y="912"/>
                  </a:lnTo>
                  <a:lnTo>
                    <a:pt x="552" y="989"/>
                  </a:lnTo>
                  <a:lnTo>
                    <a:pt x="606" y="1065"/>
                  </a:lnTo>
                  <a:lnTo>
                    <a:pt x="662" y="1140"/>
                  </a:lnTo>
                  <a:lnTo>
                    <a:pt x="719" y="1214"/>
                  </a:lnTo>
                  <a:lnTo>
                    <a:pt x="777" y="1286"/>
                  </a:lnTo>
                  <a:lnTo>
                    <a:pt x="836" y="1358"/>
                  </a:lnTo>
                  <a:lnTo>
                    <a:pt x="895" y="1428"/>
                  </a:lnTo>
                  <a:lnTo>
                    <a:pt x="956" y="1497"/>
                  </a:lnTo>
                  <a:lnTo>
                    <a:pt x="1018" y="1565"/>
                  </a:lnTo>
                  <a:lnTo>
                    <a:pt x="1082" y="1632"/>
                  </a:lnTo>
                  <a:lnTo>
                    <a:pt x="1146" y="1699"/>
                  </a:lnTo>
                  <a:lnTo>
                    <a:pt x="1212" y="1763"/>
                  </a:lnTo>
                  <a:lnTo>
                    <a:pt x="1277" y="1827"/>
                  </a:lnTo>
                  <a:lnTo>
                    <a:pt x="1345" y="1889"/>
                  </a:lnTo>
                  <a:lnTo>
                    <a:pt x="1413" y="1951"/>
                  </a:lnTo>
                  <a:lnTo>
                    <a:pt x="1482" y="2010"/>
                  </a:lnTo>
                  <a:lnTo>
                    <a:pt x="1552" y="2069"/>
                  </a:lnTo>
                  <a:lnTo>
                    <a:pt x="1623" y="2127"/>
                  </a:lnTo>
                  <a:lnTo>
                    <a:pt x="1695" y="2184"/>
                  </a:lnTo>
                  <a:lnTo>
                    <a:pt x="1767" y="2239"/>
                  </a:lnTo>
                  <a:lnTo>
                    <a:pt x="1842" y="2293"/>
                  </a:lnTo>
                  <a:lnTo>
                    <a:pt x="1842" y="2293"/>
                  </a:lnTo>
                  <a:lnTo>
                    <a:pt x="1809" y="2269"/>
                  </a:lnTo>
                  <a:lnTo>
                    <a:pt x="1776" y="2244"/>
                  </a:lnTo>
                  <a:lnTo>
                    <a:pt x="1745" y="2219"/>
                  </a:lnTo>
                  <a:lnTo>
                    <a:pt x="1713" y="2193"/>
                  </a:lnTo>
                  <a:lnTo>
                    <a:pt x="1683" y="2167"/>
                  </a:lnTo>
                  <a:lnTo>
                    <a:pt x="1652" y="2139"/>
                  </a:lnTo>
                  <a:lnTo>
                    <a:pt x="1623" y="2112"/>
                  </a:lnTo>
                  <a:lnTo>
                    <a:pt x="1593" y="2084"/>
                  </a:lnTo>
                  <a:lnTo>
                    <a:pt x="1564" y="2054"/>
                  </a:lnTo>
                  <a:lnTo>
                    <a:pt x="1536" y="2025"/>
                  </a:lnTo>
                  <a:lnTo>
                    <a:pt x="1509" y="1995"/>
                  </a:lnTo>
                  <a:lnTo>
                    <a:pt x="1482" y="1963"/>
                  </a:lnTo>
                  <a:lnTo>
                    <a:pt x="1454" y="1933"/>
                  </a:lnTo>
                  <a:lnTo>
                    <a:pt x="1428" y="1900"/>
                  </a:lnTo>
                  <a:lnTo>
                    <a:pt x="1402" y="1869"/>
                  </a:lnTo>
                  <a:lnTo>
                    <a:pt x="1378" y="1835"/>
                  </a:lnTo>
                  <a:lnTo>
                    <a:pt x="1354" y="1801"/>
                  </a:lnTo>
                  <a:lnTo>
                    <a:pt x="1330" y="1767"/>
                  </a:lnTo>
                  <a:lnTo>
                    <a:pt x="1306" y="1733"/>
                  </a:lnTo>
                  <a:lnTo>
                    <a:pt x="1285" y="1698"/>
                  </a:lnTo>
                  <a:lnTo>
                    <a:pt x="1262" y="1662"/>
                  </a:lnTo>
                  <a:lnTo>
                    <a:pt x="1242" y="1626"/>
                  </a:lnTo>
                  <a:lnTo>
                    <a:pt x="1222" y="1590"/>
                  </a:lnTo>
                  <a:lnTo>
                    <a:pt x="1201" y="1551"/>
                  </a:lnTo>
                  <a:lnTo>
                    <a:pt x="1182" y="1514"/>
                  </a:lnTo>
                  <a:lnTo>
                    <a:pt x="1164" y="1476"/>
                  </a:lnTo>
                  <a:lnTo>
                    <a:pt x="1147" y="1437"/>
                  </a:lnTo>
                  <a:lnTo>
                    <a:pt x="1130" y="1398"/>
                  </a:lnTo>
                  <a:lnTo>
                    <a:pt x="1113" y="1358"/>
                  </a:lnTo>
                  <a:lnTo>
                    <a:pt x="1099" y="1319"/>
                  </a:lnTo>
                  <a:lnTo>
                    <a:pt x="1084" y="1277"/>
                  </a:lnTo>
                  <a:lnTo>
                    <a:pt x="1069" y="1236"/>
                  </a:lnTo>
                  <a:lnTo>
                    <a:pt x="1069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" name="Freeform 12"/>
            <p:cNvSpPr>
              <a:spLocks/>
            </p:cNvSpPr>
            <p:nvPr userDrawn="1"/>
          </p:nvSpPr>
          <p:spPr bwMode="auto">
            <a:xfrm flipH="1">
              <a:off x="1453360" y="3640138"/>
              <a:ext cx="1605181" cy="1503363"/>
            </a:xfrm>
            <a:custGeom>
              <a:avLst/>
              <a:gdLst>
                <a:gd name="T0" fmla="*/ 605 w 1015"/>
                <a:gd name="T1" fmla="*/ 947 h 947"/>
                <a:gd name="T2" fmla="*/ 605 w 1015"/>
                <a:gd name="T3" fmla="*/ 947 h 947"/>
                <a:gd name="T4" fmla="*/ 635 w 1015"/>
                <a:gd name="T5" fmla="*/ 890 h 947"/>
                <a:gd name="T6" fmla="*/ 666 w 1015"/>
                <a:gd name="T7" fmla="*/ 832 h 947"/>
                <a:gd name="T8" fmla="*/ 695 w 1015"/>
                <a:gd name="T9" fmla="*/ 775 h 947"/>
                <a:gd name="T10" fmla="*/ 725 w 1015"/>
                <a:gd name="T11" fmla="*/ 716 h 947"/>
                <a:gd name="T12" fmla="*/ 753 w 1015"/>
                <a:gd name="T13" fmla="*/ 658 h 947"/>
                <a:gd name="T14" fmla="*/ 780 w 1015"/>
                <a:gd name="T15" fmla="*/ 599 h 947"/>
                <a:gd name="T16" fmla="*/ 806 w 1015"/>
                <a:gd name="T17" fmla="*/ 541 h 947"/>
                <a:gd name="T18" fmla="*/ 832 w 1015"/>
                <a:gd name="T19" fmla="*/ 481 h 947"/>
                <a:gd name="T20" fmla="*/ 858 w 1015"/>
                <a:gd name="T21" fmla="*/ 423 h 947"/>
                <a:gd name="T22" fmla="*/ 881 w 1015"/>
                <a:gd name="T23" fmla="*/ 363 h 947"/>
                <a:gd name="T24" fmla="*/ 906 w 1015"/>
                <a:gd name="T25" fmla="*/ 302 h 947"/>
                <a:gd name="T26" fmla="*/ 929 w 1015"/>
                <a:gd name="T27" fmla="*/ 243 h 947"/>
                <a:gd name="T28" fmla="*/ 952 w 1015"/>
                <a:gd name="T29" fmla="*/ 182 h 947"/>
                <a:gd name="T30" fmla="*/ 973 w 1015"/>
                <a:gd name="T31" fmla="*/ 121 h 947"/>
                <a:gd name="T32" fmla="*/ 994 w 1015"/>
                <a:gd name="T33" fmla="*/ 61 h 947"/>
                <a:gd name="T34" fmla="*/ 1015 w 1015"/>
                <a:gd name="T35" fmla="*/ 0 h 947"/>
                <a:gd name="T36" fmla="*/ 1015 w 1015"/>
                <a:gd name="T37" fmla="*/ 0 h 947"/>
                <a:gd name="T38" fmla="*/ 1015 w 1015"/>
                <a:gd name="T39" fmla="*/ 0 h 947"/>
                <a:gd name="T40" fmla="*/ 942 w 1015"/>
                <a:gd name="T41" fmla="*/ 53 h 947"/>
                <a:gd name="T42" fmla="*/ 871 w 1015"/>
                <a:gd name="T43" fmla="*/ 107 h 947"/>
                <a:gd name="T44" fmla="*/ 802 w 1015"/>
                <a:gd name="T45" fmla="*/ 161 h 947"/>
                <a:gd name="T46" fmla="*/ 734 w 1015"/>
                <a:gd name="T47" fmla="*/ 217 h 947"/>
                <a:gd name="T48" fmla="*/ 667 w 1015"/>
                <a:gd name="T49" fmla="*/ 273 h 947"/>
                <a:gd name="T50" fmla="*/ 600 w 1015"/>
                <a:gd name="T51" fmla="*/ 329 h 947"/>
                <a:gd name="T52" fmla="*/ 535 w 1015"/>
                <a:gd name="T53" fmla="*/ 388 h 947"/>
                <a:gd name="T54" fmla="*/ 472 w 1015"/>
                <a:gd name="T55" fmla="*/ 446 h 947"/>
                <a:gd name="T56" fmla="*/ 408 w 1015"/>
                <a:gd name="T57" fmla="*/ 507 h 947"/>
                <a:gd name="T58" fmla="*/ 346 w 1015"/>
                <a:gd name="T59" fmla="*/ 567 h 947"/>
                <a:gd name="T60" fmla="*/ 285 w 1015"/>
                <a:gd name="T61" fmla="*/ 629 h 947"/>
                <a:gd name="T62" fmla="*/ 227 w 1015"/>
                <a:gd name="T63" fmla="*/ 691 h 947"/>
                <a:gd name="T64" fmla="*/ 168 w 1015"/>
                <a:gd name="T65" fmla="*/ 754 h 947"/>
                <a:gd name="T66" fmla="*/ 110 w 1015"/>
                <a:gd name="T67" fmla="*/ 818 h 947"/>
                <a:gd name="T68" fmla="*/ 54 w 1015"/>
                <a:gd name="T69" fmla="*/ 882 h 947"/>
                <a:gd name="T70" fmla="*/ 0 w 1015"/>
                <a:gd name="T71" fmla="*/ 947 h 947"/>
                <a:gd name="T72" fmla="*/ 605 w 1015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5" h="947">
                  <a:moveTo>
                    <a:pt x="605" y="947"/>
                  </a:moveTo>
                  <a:lnTo>
                    <a:pt x="605" y="947"/>
                  </a:lnTo>
                  <a:lnTo>
                    <a:pt x="635" y="890"/>
                  </a:lnTo>
                  <a:lnTo>
                    <a:pt x="666" y="832"/>
                  </a:lnTo>
                  <a:lnTo>
                    <a:pt x="695" y="775"/>
                  </a:lnTo>
                  <a:lnTo>
                    <a:pt x="725" y="716"/>
                  </a:lnTo>
                  <a:lnTo>
                    <a:pt x="753" y="658"/>
                  </a:lnTo>
                  <a:lnTo>
                    <a:pt x="780" y="599"/>
                  </a:lnTo>
                  <a:lnTo>
                    <a:pt x="806" y="541"/>
                  </a:lnTo>
                  <a:lnTo>
                    <a:pt x="832" y="481"/>
                  </a:lnTo>
                  <a:lnTo>
                    <a:pt x="858" y="423"/>
                  </a:lnTo>
                  <a:lnTo>
                    <a:pt x="881" y="363"/>
                  </a:lnTo>
                  <a:lnTo>
                    <a:pt x="906" y="302"/>
                  </a:lnTo>
                  <a:lnTo>
                    <a:pt x="929" y="243"/>
                  </a:lnTo>
                  <a:lnTo>
                    <a:pt x="952" y="182"/>
                  </a:lnTo>
                  <a:lnTo>
                    <a:pt x="973" y="121"/>
                  </a:lnTo>
                  <a:lnTo>
                    <a:pt x="994" y="61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942" y="53"/>
                  </a:lnTo>
                  <a:lnTo>
                    <a:pt x="871" y="107"/>
                  </a:lnTo>
                  <a:lnTo>
                    <a:pt x="802" y="161"/>
                  </a:lnTo>
                  <a:lnTo>
                    <a:pt x="734" y="217"/>
                  </a:lnTo>
                  <a:lnTo>
                    <a:pt x="667" y="273"/>
                  </a:lnTo>
                  <a:lnTo>
                    <a:pt x="600" y="329"/>
                  </a:lnTo>
                  <a:lnTo>
                    <a:pt x="535" y="388"/>
                  </a:lnTo>
                  <a:lnTo>
                    <a:pt x="472" y="446"/>
                  </a:lnTo>
                  <a:lnTo>
                    <a:pt x="408" y="507"/>
                  </a:lnTo>
                  <a:lnTo>
                    <a:pt x="346" y="567"/>
                  </a:lnTo>
                  <a:lnTo>
                    <a:pt x="285" y="629"/>
                  </a:lnTo>
                  <a:lnTo>
                    <a:pt x="227" y="691"/>
                  </a:lnTo>
                  <a:lnTo>
                    <a:pt x="168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5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CCC6C89A-EB61-4042-B19C-8A683577C8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7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taustakuva"/>
          <p:cNvGrpSpPr/>
          <p:nvPr userDrawn="1"/>
        </p:nvGrpSpPr>
        <p:grpSpPr>
          <a:xfrm>
            <a:off x="5103813" y="0"/>
            <a:ext cx="4038600" cy="5143501"/>
            <a:chOff x="5103813" y="0"/>
            <a:chExt cx="4038600" cy="5143501"/>
          </a:xfrm>
        </p:grpSpPr>
        <p:sp>
          <p:nvSpPr>
            <p:cNvPr id="67" name="Freeform 62"/>
            <p:cNvSpPr>
              <a:spLocks/>
            </p:cNvSpPr>
            <p:nvPr userDrawn="1"/>
          </p:nvSpPr>
          <p:spPr bwMode="auto">
            <a:xfrm>
              <a:off x="6265863" y="0"/>
              <a:ext cx="2301875" cy="2160588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>
              <a:off x="7700963" y="1171575"/>
              <a:ext cx="1441450" cy="1657350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>
              <a:off x="5773738" y="2160588"/>
              <a:ext cx="3368675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>
              <a:off x="7700963" y="0"/>
              <a:ext cx="1441450" cy="2160588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>
              <a:off x="5600701" y="0"/>
              <a:ext cx="2100263" cy="2160588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FFB85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>
              <a:off x="7700963" y="2160588"/>
              <a:ext cx="1441450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>
              <a:off x="5103813" y="2160588"/>
              <a:ext cx="2597150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4" name="Picture 13" descr="työkykyohjelman logo">
            <a:extLst>
              <a:ext uri="{FF2B5EF4-FFF2-40B4-BE49-F238E27FC236}">
                <a16:creationId xmlns:a16="http://schemas.microsoft.com/office/drawing/2014/main" id="{178ED2CD-2483-5F40-8C43-0CE3EDDC76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30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ääotsikko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 descr="taustakuva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" y="0"/>
            <a:ext cx="9139646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4437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550883"/>
            <a:ext cx="2196777" cy="43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4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2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VN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469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151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1" name="Picture 10" descr="työkykyohjelman logo">
            <a:extLst>
              <a:ext uri="{FF2B5EF4-FFF2-40B4-BE49-F238E27FC236}">
                <a16:creationId xmlns:a16="http://schemas.microsoft.com/office/drawing/2014/main" id="{80809B85-DEF6-2A45-9E8D-29AF28A4B7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73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441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9" r:id="rId2"/>
    <p:sldLayoutId id="2147483690" r:id="rId3"/>
    <p:sldLayoutId id="2147483776" r:id="rId4"/>
    <p:sldLayoutId id="2147483792" r:id="rId5"/>
    <p:sldLayoutId id="2147483783" r:id="rId6"/>
    <p:sldLayoutId id="2147483786" r:id="rId7"/>
    <p:sldLayoutId id="2147483775" r:id="rId8"/>
    <p:sldLayoutId id="2147483787" r:id="rId9"/>
    <p:sldLayoutId id="2147483778" r:id="rId10"/>
    <p:sldLayoutId id="2147483791" r:id="rId11"/>
    <p:sldLayoutId id="2147483789" r:id="rId12"/>
    <p:sldLayoutId id="2147483747" r:id="rId13"/>
    <p:sldLayoutId id="2147483780" r:id="rId14"/>
    <p:sldLayoutId id="2147483781" r:id="rId15"/>
    <p:sldLayoutId id="2147483777" r:id="rId16"/>
    <p:sldLayoutId id="2147483788" r:id="rId17"/>
    <p:sldLayoutId id="2147483691" r:id="rId18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85000"/>
              <a:lumOff val="1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nokyla.fi/fi/toimintamalli/laatukriteereihin-perustuva-tuetun-tyollistymisen-tyohonvalmennushomma-haltuun-hanke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7494"/>
            <a:ext cx="5832648" cy="3535688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STM Homma haltuun-Toiveista työhön-hanke</a:t>
            </a:r>
            <a:br>
              <a:rPr lang="fi-FI" dirty="0">
                <a:solidFill>
                  <a:schemeClr val="bg1"/>
                </a:solidFill>
              </a:rPr>
            </a:br>
            <a:br>
              <a:rPr lang="fi-FI" dirty="0">
                <a:solidFill>
                  <a:schemeClr val="bg1"/>
                </a:solidFill>
              </a:rPr>
            </a:br>
            <a:r>
              <a:rPr lang="fi-FI" sz="1600" dirty="0">
                <a:solidFill>
                  <a:schemeClr val="bg1"/>
                </a:solidFill>
              </a:rPr>
              <a:t>Laatukriteereihin perustuva tuetun työllistymisen työhönvalmennus</a:t>
            </a:r>
            <a:br>
              <a:rPr lang="fi-FI" sz="1600" dirty="0">
                <a:solidFill>
                  <a:schemeClr val="bg1"/>
                </a:solidFill>
              </a:rPr>
            </a:br>
            <a:r>
              <a:rPr lang="fi-FI" sz="1600" dirty="0">
                <a:solidFill>
                  <a:schemeClr val="bg1"/>
                </a:solidFill>
              </a:rPr>
              <a:t>Alihankintamalli ja määräaikainen avotyötoiminta</a:t>
            </a:r>
            <a:br>
              <a:rPr lang="fi-FI" sz="1600" dirty="0">
                <a:solidFill>
                  <a:schemeClr val="bg1"/>
                </a:solidFill>
              </a:rPr>
            </a:br>
            <a:r>
              <a:rPr lang="fi-FI" sz="1600" dirty="0">
                <a:solidFill>
                  <a:schemeClr val="bg1"/>
                </a:solidFill>
              </a:rPr>
              <a:t>Osuuskuntamalli</a:t>
            </a:r>
            <a:br>
              <a:rPr lang="fi-FI" sz="1600" dirty="0">
                <a:solidFill>
                  <a:schemeClr val="bg1"/>
                </a:solidFill>
              </a:rPr>
            </a:br>
            <a:r>
              <a:rPr lang="fi-FI" sz="1600" dirty="0">
                <a:solidFill>
                  <a:schemeClr val="bg1"/>
                </a:solidFill>
              </a:rPr>
              <a:t>Palkkatyömalli Vaalijalan kuntayhtymässä</a:t>
            </a:r>
            <a:br>
              <a:rPr lang="fi-FI" sz="1600" dirty="0">
                <a:solidFill>
                  <a:schemeClr val="bg1"/>
                </a:solidFill>
              </a:rPr>
            </a:br>
            <a:br>
              <a:rPr lang="fi-FI" sz="1600" dirty="0">
                <a:solidFill>
                  <a:schemeClr val="bg1"/>
                </a:solidFill>
              </a:rPr>
            </a:b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44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52CA2D9A-06A5-4CB6-8CE3-22FF6E26A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Koronan aiheuttamat henkilöstösiirrot ”jarruttivat” pilotointia ja lopulta päädyttiin hieman erilaiseen malliin.</a:t>
            </a:r>
          </a:p>
          <a:p>
            <a:r>
              <a:rPr lang="fi-FI" dirty="0"/>
              <a:t>Tarvitaan riittävästi henkilöstöä erityisesti siinä kohti, jos työtehtäviä tehdään yritysten tiloissa. Toisaalta, mitä työtoiminta on tulevaisuudessa? </a:t>
            </a:r>
          </a:p>
          <a:p>
            <a:r>
              <a:rPr lang="fi-FI" dirty="0"/>
              <a:t>Työhönvalmentajan roolin merkitys (työkyvyttömyyseläke, ansaintaraja, muut tuet). Hankkeen aikana esim. osalle asiakkaista tuli päätös asumistuen lakkauttamisesta, kun he aloittivat palkkatyössä. </a:t>
            </a:r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5553EEA7-411D-47FA-A378-B8DE4FDFB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Alihankintamalli kokemukset/huomiot</a:t>
            </a:r>
          </a:p>
        </p:txBody>
      </p:sp>
    </p:spTree>
    <p:extLst>
      <p:ext uri="{BB962C8B-B14F-4D97-AF65-F5344CB8AC3E}">
        <p14:creationId xmlns:p14="http://schemas.microsoft.com/office/powerpoint/2010/main" val="2112675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BD1924BD-21F4-4E71-81C2-09BD729AE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203599"/>
            <a:ext cx="7739615" cy="3600400"/>
          </a:xfrm>
        </p:spPr>
        <p:txBody>
          <a:bodyPr/>
          <a:lstStyle/>
          <a:p>
            <a:r>
              <a:rPr lang="fi-FI" dirty="0"/>
              <a:t>Hankkeessa pilotoitiin avotyötoimintaa siten, että se on määräaikaista. Maksimissa kestoltaan 12 kk. </a:t>
            </a:r>
            <a:r>
              <a:rPr lang="fi-FI" dirty="0">
                <a:sym typeface="Wingdings" panose="05000000000000000000" pitchFamily="2" charset="2"/>
              </a:rPr>
              <a:t> Avotyötoiminnan sopimus (ilmenee määräaikaisuus, tavoitteellisuus)</a:t>
            </a:r>
            <a:endParaRPr lang="fi-FI" dirty="0"/>
          </a:p>
          <a:p>
            <a:r>
              <a:rPr lang="fi-FI" dirty="0"/>
              <a:t>Hankkeen aikana lähes kaikkien kehitysvammaisten palkkatyöhön työllistyneiden kohdalla on hyödynnetty määräaikaista avotyötoimintaa (tai TE-palveluiden työkokeilua). </a:t>
            </a:r>
          </a:p>
          <a:p>
            <a:pPr lvl="2"/>
            <a:r>
              <a:rPr lang="fi-FI" dirty="0"/>
              <a:t>1-3kk määräaikaisen avotyötoiminta: työkyvyn kartoitus (</a:t>
            </a:r>
            <a:r>
              <a:rPr lang="fi-FI" dirty="0" err="1"/>
              <a:t>Melba</a:t>
            </a:r>
            <a:r>
              <a:rPr lang="fi-FI" dirty="0"/>
              <a:t>(IMBA), työtehtävien muokkaaminen (avotyötoiminnan arviointilomake), työaika viikossa (palkkatyö), palkkatukihakemus vireille. </a:t>
            </a:r>
            <a:r>
              <a:rPr lang="fi-FI" dirty="0">
                <a:sym typeface="Wingdings" panose="05000000000000000000" pitchFamily="2" charset="2"/>
              </a:rPr>
              <a:t> Asiakkaiden tarpeesta! Hankkeeseen ohjautuneista juuri kenelläkään ei ole aiempaa kokemusta palkkatyöstä, joten he ovat itse kokeneet ”aloituksen” avotyötoiminnan kautta turvallisena.</a:t>
            </a:r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7CDC1D4D-C1E9-4194-8C9E-0231D0C18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84" y="-20538"/>
            <a:ext cx="7739615" cy="974270"/>
          </a:xfrm>
        </p:spPr>
        <p:txBody>
          <a:bodyPr/>
          <a:lstStyle/>
          <a:p>
            <a:r>
              <a:rPr lang="fi-FI" dirty="0"/>
              <a:t>Avotyötoiminnan uudelleen organisointi</a:t>
            </a:r>
          </a:p>
        </p:txBody>
      </p:sp>
    </p:spTree>
    <p:extLst>
      <p:ext uri="{BB962C8B-B14F-4D97-AF65-F5344CB8AC3E}">
        <p14:creationId xmlns:p14="http://schemas.microsoft.com/office/powerpoint/2010/main" val="1577683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A7A28F69-12BE-44D0-8BDC-06CA95FF4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Mitä konkreettista tästä jäi käteen?</a:t>
            </a:r>
          </a:p>
          <a:p>
            <a:pPr lvl="1"/>
            <a:r>
              <a:rPr lang="fi-FI" b="1" dirty="0"/>
              <a:t>Tietopaketti osuuskunnasta </a:t>
            </a:r>
            <a:r>
              <a:rPr lang="fi-FI" dirty="0"/>
              <a:t>(mitä osuuskunta tarkoittaa, miten osuuskunta perustetaan, kokemuksia osatyökykyisten työllistymisestä osuuskunnan avulla, mikä on tuettu osuuskunta, mitä tuettu osuuskunta tarkoittaisi Vaalijalan kuntayhtymässä). </a:t>
            </a:r>
            <a:r>
              <a:rPr lang="fi-FI" dirty="0">
                <a:sym typeface="Wingdings" panose="05000000000000000000" pitchFamily="2" charset="2"/>
              </a:rPr>
              <a:t> Hyödynnettävissä tulevilla </a:t>
            </a:r>
            <a:r>
              <a:rPr lang="fi-FI" dirty="0" err="1">
                <a:sym typeface="Wingdings" panose="05000000000000000000" pitchFamily="2" charset="2"/>
              </a:rPr>
              <a:t>hyvinvointialueilla</a:t>
            </a:r>
            <a:r>
              <a:rPr lang="fi-FI" dirty="0">
                <a:sym typeface="Wingdings" panose="05000000000000000000" pitchFamily="2" charset="2"/>
              </a:rPr>
              <a:t>. (</a:t>
            </a:r>
            <a:r>
              <a:rPr lang="fi-FI" dirty="0" err="1">
                <a:sym typeface="Wingdings" panose="05000000000000000000" pitchFamily="2" charset="2"/>
              </a:rPr>
              <a:t>Innokylä</a:t>
            </a:r>
            <a:r>
              <a:rPr lang="fi-FI" dirty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fi-FI" b="1" dirty="0">
                <a:sym typeface="Wingdings" panose="05000000000000000000" pitchFamily="2" charset="2"/>
              </a:rPr>
              <a:t>Budjetti</a:t>
            </a:r>
            <a:r>
              <a:rPr lang="fi-FI" dirty="0">
                <a:sym typeface="Wingdings" panose="05000000000000000000" pitchFamily="2" charset="2"/>
              </a:rPr>
              <a:t> (laskelma tuloista/menoista, perustuu Varkauden alueeseen).</a:t>
            </a:r>
          </a:p>
          <a:p>
            <a:pPr lvl="1"/>
            <a:r>
              <a:rPr lang="fi-FI" b="1" dirty="0">
                <a:sym typeface="Wingdings" panose="05000000000000000000" pitchFamily="2" charset="2"/>
              </a:rPr>
              <a:t>SWOT-analyysi.</a:t>
            </a:r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EB21809B-B492-4481-8BDB-6F0BBE6FD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Osuuskuntatoiminta</a:t>
            </a:r>
          </a:p>
        </p:txBody>
      </p:sp>
    </p:spTree>
    <p:extLst>
      <p:ext uri="{BB962C8B-B14F-4D97-AF65-F5344CB8AC3E}">
        <p14:creationId xmlns:p14="http://schemas.microsoft.com/office/powerpoint/2010/main" val="3615615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31407A49-C042-4A08-9715-2F90B89A0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410997"/>
            <a:ext cx="8387687" cy="3497163"/>
          </a:xfrm>
        </p:spPr>
        <p:txBody>
          <a:bodyPr>
            <a:normAutofit/>
          </a:bodyPr>
          <a:lstStyle/>
          <a:p>
            <a:r>
              <a:rPr lang="fi-FI" dirty="0"/>
              <a:t>Kartoitettiin millaisia avustavia osa-aikaisia työtehtäviä Vaalijalan eri yksiköistä voisi löytyä, jotta kunkin ammattiryhmän edustajat voisivat laittaa työpanoksensa heidän työkuvaansa kuuluviin oleellisiin työtehtäviin. </a:t>
            </a:r>
            <a:r>
              <a:rPr lang="fi-FI" dirty="0">
                <a:sym typeface="Wingdings" panose="05000000000000000000" pitchFamily="2" charset="2"/>
              </a:rPr>
              <a:t> Koottiin </a:t>
            </a:r>
            <a:r>
              <a:rPr lang="fi-FI" dirty="0" err="1">
                <a:sym typeface="Wingdings" panose="05000000000000000000" pitchFamily="2" charset="2"/>
              </a:rPr>
              <a:t>exceliin</a:t>
            </a:r>
            <a:r>
              <a:rPr lang="fi-FI" dirty="0">
                <a:sym typeface="Wingdings" panose="05000000000000000000" pitchFamily="2" charset="2"/>
              </a:rPr>
              <a:t>  hyödynnettiin työhönvalmennuksen asiakkaiden tilanteissa.</a:t>
            </a:r>
          </a:p>
          <a:p>
            <a:r>
              <a:rPr lang="fi-FI" dirty="0"/>
              <a:t>Materiaali, mitä jää hyödynnettäväksi (</a:t>
            </a:r>
            <a:r>
              <a:rPr lang="fi-FI" dirty="0" err="1"/>
              <a:t>Innokylään</a:t>
            </a:r>
            <a:r>
              <a:rPr lang="fi-FI" dirty="0"/>
              <a:t>):</a:t>
            </a:r>
          </a:p>
          <a:p>
            <a:pPr lvl="2"/>
            <a:r>
              <a:rPr lang="fi-FI" dirty="0"/>
              <a:t>Palkkatyön ehdot ja sisällöt</a:t>
            </a:r>
          </a:p>
          <a:p>
            <a:pPr lvl="2"/>
            <a:r>
              <a:rPr lang="fi-FI" dirty="0"/>
              <a:t>Työntekijän velvollisuudet palkkatyössä</a:t>
            </a:r>
          </a:p>
          <a:p>
            <a:pPr lvl="2"/>
            <a:r>
              <a:rPr lang="fi-FI" dirty="0"/>
              <a:t>Tietoa työnantajille; kehitysvammainen palkkatyössä</a:t>
            </a:r>
          </a:p>
          <a:p>
            <a:pPr marL="804862" lvl="2" indent="0">
              <a:buNone/>
            </a:pPr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3C6C9280-4C24-4816-8394-39DC34D6B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Palkkatyömallin kehittäminen Vaalijalassa</a:t>
            </a:r>
          </a:p>
        </p:txBody>
      </p:sp>
    </p:spTree>
    <p:extLst>
      <p:ext uri="{BB962C8B-B14F-4D97-AF65-F5344CB8AC3E}">
        <p14:creationId xmlns:p14="http://schemas.microsoft.com/office/powerpoint/2010/main" val="3269788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55CD5365-B4B3-4E05-B018-2B3CCA0808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479822"/>
              </p:ext>
            </p:extLst>
          </p:nvPr>
        </p:nvGraphicFramePr>
        <p:xfrm>
          <a:off x="35495" y="0"/>
          <a:ext cx="9143999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Vuokaaviosymboli: Vaihtoehtoinen käsittely 4">
            <a:extLst>
              <a:ext uri="{FF2B5EF4-FFF2-40B4-BE49-F238E27FC236}">
                <a16:creationId xmlns:a16="http://schemas.microsoft.com/office/drawing/2014/main" id="{8B732F72-76C4-45C0-9DED-284700EB6ACE}"/>
              </a:ext>
            </a:extLst>
          </p:cNvPr>
          <p:cNvSpPr/>
          <p:nvPr/>
        </p:nvSpPr>
        <p:spPr>
          <a:xfrm>
            <a:off x="10695" y="123478"/>
            <a:ext cx="9143999" cy="756664"/>
          </a:xfrm>
          <a:prstGeom prst="flowChartAlternateProcess">
            <a:avLst/>
          </a:prstGeom>
          <a:solidFill>
            <a:srgbClr val="002060"/>
          </a:solidFill>
          <a:ln>
            <a:solidFill>
              <a:schemeClr val="tx2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Palkkatyömallin mukaisesti työllistyneet Vaalijalassa</a:t>
            </a:r>
          </a:p>
        </p:txBody>
      </p:sp>
    </p:spTree>
    <p:extLst>
      <p:ext uri="{BB962C8B-B14F-4D97-AF65-F5344CB8AC3E}">
        <p14:creationId xmlns:p14="http://schemas.microsoft.com/office/powerpoint/2010/main" val="136407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F3273712-AFA6-411A-BC9A-9A84B24BC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Alkuvaiheessa haasteena oli asiakkaiden heikko mukaan lähteminen työhönvalmennukseen, työtoiminta vs. avotyötoiminta, työtoiminta vs. palkkatyö.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b="1" dirty="0">
                <a:sym typeface="Wingdings" panose="05000000000000000000" pitchFamily="2" charset="2"/>
              </a:rPr>
              <a:t>Ryhmämuotoinen palkkatyövalmennus: Minä palkkatyössä (kolmesta osiosta koostuva).  Asiakkaat kokivat valmennuksen tärkeänä ja merkittävänä   Asiakkaat lähtivät rohkeammin yksilö työhönvalmennukseen. </a:t>
            </a:r>
          </a:p>
          <a:p>
            <a:r>
              <a:rPr lang="fi-FI" b="1" dirty="0">
                <a:sym typeface="Wingdings" panose="05000000000000000000" pitchFamily="2" charset="2"/>
              </a:rPr>
              <a:t>Ryhmämuotoinen palkkatyövalmennus jää osaksi työtoimintaa (PowerPoint + muu tukimateriaali hyödynnettävissä kaikille/</a:t>
            </a:r>
            <a:r>
              <a:rPr lang="fi-FI" b="1" dirty="0" err="1">
                <a:sym typeface="Wingdings" panose="05000000000000000000" pitchFamily="2" charset="2"/>
              </a:rPr>
              <a:t>Innokylä</a:t>
            </a:r>
            <a:r>
              <a:rPr lang="fi-FI" b="1" dirty="0">
                <a:sym typeface="Wingdings" panose="05000000000000000000" pitchFamily="2" charset="2"/>
              </a:rPr>
              <a:t>). </a:t>
            </a:r>
            <a:r>
              <a:rPr lang="fi-FI" sz="1100" b="1" dirty="0">
                <a:sym typeface="Wingdings" panose="05000000000000000000" pitchFamily="2" charset="2"/>
                <a:hlinkClick r:id="rId2"/>
              </a:rPr>
              <a:t>https://innokyla.fi/fi/toimintamalli/laatukriteereihin-perustuva-tuetun-tyollistymisen-tyohonvalmennushomma-haltuun-hanke</a:t>
            </a:r>
            <a:r>
              <a:rPr lang="fi-FI" sz="1100" b="1" dirty="0">
                <a:sym typeface="Wingdings" panose="05000000000000000000" pitchFamily="2" charset="2"/>
              </a:rPr>
              <a:t> </a:t>
            </a:r>
            <a:endParaRPr lang="fi-FI" sz="1100" b="1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1C1B1078-B8A9-483A-8905-440466D6B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Laatukriteereihin perustuvan tuetun työllistymisen työhönvalmennuksen mallintaminen</a:t>
            </a:r>
          </a:p>
        </p:txBody>
      </p:sp>
    </p:spTree>
    <p:extLst>
      <p:ext uri="{BB962C8B-B14F-4D97-AF65-F5344CB8AC3E}">
        <p14:creationId xmlns:p14="http://schemas.microsoft.com/office/powerpoint/2010/main" val="1218701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181E3E6D-3803-43A4-89E6-860B91EC6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915566"/>
            <a:ext cx="7632848" cy="3888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Minä palkkatyössä osa 1</a:t>
            </a:r>
          </a:p>
          <a:p>
            <a:pPr marL="908050" lvl="1" indent="-457200"/>
            <a:r>
              <a:rPr lang="fi-FI" dirty="0"/>
              <a:t>Video: Mikko ja palkkatyö</a:t>
            </a:r>
          </a:p>
          <a:p>
            <a:pPr marL="908050" lvl="1" indent="-457200"/>
            <a:r>
              <a:rPr lang="fi-FI" dirty="0"/>
              <a:t>Mitä on päivätoiminta, mitä on työtoiminta, mitä avotyötoiminta</a:t>
            </a:r>
          </a:p>
          <a:p>
            <a:pPr marL="908050" lvl="1" indent="-457200"/>
            <a:r>
              <a:rPr lang="fi-FI" dirty="0"/>
              <a:t>Mitä on palkkatyö</a:t>
            </a:r>
          </a:p>
          <a:p>
            <a:pPr marL="908050" lvl="1" indent="-457200"/>
            <a:r>
              <a:rPr lang="fi-FI" dirty="0"/>
              <a:t>Mitä on kokoaikainentyö, osa-aikainentyö </a:t>
            </a:r>
          </a:p>
          <a:p>
            <a:pPr marL="908050" lvl="1" indent="-457200"/>
            <a:r>
              <a:rPr lang="fi-FI" dirty="0"/>
              <a:t>Mitä tarkoittaa työllistymistä tukeva toiminta</a:t>
            </a:r>
          </a:p>
          <a:p>
            <a:pPr marL="908050" lvl="1" indent="-457200"/>
            <a:r>
              <a:rPr lang="fi-FI" dirty="0"/>
              <a:t>Mitä tarkoittaa työhönvalmennus</a:t>
            </a:r>
          </a:p>
          <a:p>
            <a:pPr marL="908050" lvl="1" indent="-457200"/>
            <a:r>
              <a:rPr lang="fi-FI" dirty="0"/>
              <a:t>Harjoitus: vahvuuksien lista</a:t>
            </a:r>
          </a:p>
          <a:p>
            <a:pPr marL="457200" indent="-457200">
              <a:buAutoNum type="arabicPeriod"/>
            </a:pPr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099FBF5C-EE3D-4384-8C55-FEA22A436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85" y="235340"/>
            <a:ext cx="7739615" cy="536210"/>
          </a:xfrm>
        </p:spPr>
        <p:txBody>
          <a:bodyPr/>
          <a:lstStyle/>
          <a:p>
            <a:r>
              <a:rPr lang="fi-FI" sz="2000" dirty="0"/>
              <a:t>Ryhmämuotoinen palkkatyövalmennus kehitysvammaisille/erityistä tukea tarvitseville</a:t>
            </a:r>
          </a:p>
        </p:txBody>
      </p:sp>
    </p:spTree>
    <p:extLst>
      <p:ext uri="{BB962C8B-B14F-4D97-AF65-F5344CB8AC3E}">
        <p14:creationId xmlns:p14="http://schemas.microsoft.com/office/powerpoint/2010/main" val="126830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31D9F784-B629-44BA-9A6D-E75573B34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915567"/>
            <a:ext cx="7739615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Minä palkkatyössä osa 2</a:t>
            </a:r>
          </a:p>
          <a:p>
            <a:pPr marL="908050" lvl="1" indent="-457200"/>
            <a:r>
              <a:rPr lang="fi-FI" dirty="0"/>
              <a:t>Miten työtä etsitään ja haetaan, mitä ne tarkoittavat</a:t>
            </a:r>
          </a:p>
          <a:p>
            <a:pPr marL="908050" lvl="1" indent="-457200"/>
            <a:r>
              <a:rPr lang="fi-FI" dirty="0"/>
              <a:t>Mikä on cv, mikä on positiivinen cv, katsotaan esimerkkejä erilaisista cv:stä</a:t>
            </a:r>
          </a:p>
          <a:p>
            <a:pPr marL="908050" lvl="1" indent="-457200"/>
            <a:r>
              <a:rPr lang="fi-FI" dirty="0"/>
              <a:t>Mikä on työhaastattelu, mitä siinä tapahtuu, miten siihen voi valmistautua</a:t>
            </a:r>
          </a:p>
          <a:p>
            <a:pPr marL="908050" lvl="1" indent="-457200"/>
            <a:r>
              <a:rPr lang="fi-FI" dirty="0"/>
              <a:t>Harjoitus: oma esittely, vahvuuksien nimeäminen</a:t>
            </a:r>
          </a:p>
          <a:p>
            <a:pPr marL="908050" lvl="1" indent="-457200"/>
            <a:r>
              <a:rPr lang="fi-FI" dirty="0"/>
              <a:t>Mitä tarkoittaa työllistyminen</a:t>
            </a:r>
          </a:p>
          <a:p>
            <a:pPr marL="908050" lvl="1" indent="-457200"/>
            <a:r>
              <a:rPr lang="fi-FI" dirty="0"/>
              <a:t>Millaisia työelämän sääntöjä on olemassa</a:t>
            </a:r>
          </a:p>
          <a:p>
            <a:pPr marL="908050" lvl="1" indent="-457200"/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51A2C210-CC73-44F0-ACEF-109D66F1E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85" y="339502"/>
            <a:ext cx="7739615" cy="464202"/>
          </a:xfrm>
        </p:spPr>
        <p:txBody>
          <a:bodyPr/>
          <a:lstStyle/>
          <a:p>
            <a:r>
              <a:rPr lang="fi-FI" sz="2000" dirty="0"/>
              <a:t>Ryhmämuotoinen palkkatyövalmennus kehitysvammaisille/erityistä tukea tarvitseville</a:t>
            </a:r>
          </a:p>
        </p:txBody>
      </p:sp>
    </p:spTree>
    <p:extLst>
      <p:ext uri="{BB962C8B-B14F-4D97-AF65-F5344CB8AC3E}">
        <p14:creationId xmlns:p14="http://schemas.microsoft.com/office/powerpoint/2010/main" val="210881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3B75571E-B028-427F-99ED-131F695E7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209610"/>
            <a:ext cx="7739615" cy="3810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Minä palkkatyössä osa 3</a:t>
            </a:r>
          </a:p>
          <a:p>
            <a:pPr marL="908050" lvl="1" indent="-457200"/>
            <a:r>
              <a:rPr lang="fi-FI" dirty="0"/>
              <a:t>Osaamisen käsi-harjoitus</a:t>
            </a:r>
          </a:p>
          <a:p>
            <a:pPr marL="908050" lvl="1" indent="-457200"/>
            <a:r>
              <a:rPr lang="fi-FI" dirty="0"/>
              <a:t>Miten ilmoittaudutaan työnhakijaksi TE-toimistoon, mitä se tarkoittaa</a:t>
            </a:r>
          </a:p>
          <a:p>
            <a:pPr marL="908050" lvl="1" indent="-457200"/>
            <a:r>
              <a:rPr lang="fi-FI" dirty="0"/>
              <a:t>Mitä tarkoittaa työttömyysetuudet</a:t>
            </a:r>
          </a:p>
          <a:p>
            <a:pPr marL="908050" lvl="1" indent="-457200"/>
            <a:r>
              <a:rPr lang="fi-FI" dirty="0"/>
              <a:t>Mitä tarkoittaa työkyvyttömyyseläke</a:t>
            </a:r>
          </a:p>
          <a:p>
            <a:pPr marL="908050" lvl="1" indent="-457200"/>
            <a:r>
              <a:rPr lang="fi-FI" dirty="0"/>
              <a:t>Työkyvyttömyyseläke ja palkkatyö</a:t>
            </a:r>
          </a:p>
          <a:p>
            <a:pPr marL="908050" lvl="1" indent="-457200"/>
            <a:r>
              <a:rPr lang="fi-FI" dirty="0"/>
              <a:t>Mikä on hoitotuki ja vammaistuki</a:t>
            </a:r>
          </a:p>
          <a:p>
            <a:pPr marL="908050" lvl="1" indent="-457200"/>
            <a:r>
              <a:rPr lang="fi-FI" dirty="0"/>
              <a:t>Mikä on asumistuki ja miten palkkatyö vaikuttaa </a:t>
            </a:r>
            <a:r>
              <a:rPr lang="fi-FI" dirty="0" err="1"/>
              <a:t>siihn</a:t>
            </a:r>
            <a:endParaRPr lang="fi-FI" dirty="0"/>
          </a:p>
          <a:p>
            <a:pPr marL="908050" lvl="1" indent="-457200"/>
            <a:r>
              <a:rPr lang="fi-FI" dirty="0"/>
              <a:t>Harjoitus: Testaa tietosi palkkatyöstä</a:t>
            </a:r>
          </a:p>
          <a:p>
            <a:pPr marL="908050" lvl="1" indent="-457200"/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42D6A539-2D39-49A7-8599-F3E5F5AC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85" y="339501"/>
            <a:ext cx="7739615" cy="536210"/>
          </a:xfrm>
        </p:spPr>
        <p:txBody>
          <a:bodyPr/>
          <a:lstStyle/>
          <a:p>
            <a:r>
              <a:rPr lang="fi-FI" sz="2400" dirty="0"/>
              <a:t>Ryhmämuotoinen palkkatyövalmennus kehitysvammaisille/erityistä tukea tarvitseville</a:t>
            </a:r>
          </a:p>
        </p:txBody>
      </p:sp>
    </p:spTree>
    <p:extLst>
      <p:ext uri="{BB962C8B-B14F-4D97-AF65-F5344CB8AC3E}">
        <p14:creationId xmlns:p14="http://schemas.microsoft.com/office/powerpoint/2010/main" val="245927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uokaaviosymboli: Vaihtoehtoinen käsittely 6">
            <a:extLst>
              <a:ext uri="{FF2B5EF4-FFF2-40B4-BE49-F238E27FC236}">
                <a16:creationId xmlns:a16="http://schemas.microsoft.com/office/drawing/2014/main" id="{327DFAA5-619A-454A-9527-7A2214FCCEDA}"/>
              </a:ext>
            </a:extLst>
          </p:cNvPr>
          <p:cNvSpPr/>
          <p:nvPr/>
        </p:nvSpPr>
        <p:spPr>
          <a:xfrm>
            <a:off x="35496" y="84807"/>
            <a:ext cx="9108504" cy="91440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Laatukriteereihin perustuva tuetun työllistymisen työhönvalmennus</a:t>
            </a:r>
          </a:p>
        </p:txBody>
      </p:sp>
      <p:sp>
        <p:nvSpPr>
          <p:cNvPr id="8" name="Vuokaaviosymboli: Vaihtoehtoinen käsittely 7">
            <a:extLst>
              <a:ext uri="{FF2B5EF4-FFF2-40B4-BE49-F238E27FC236}">
                <a16:creationId xmlns:a16="http://schemas.microsoft.com/office/drawing/2014/main" id="{ACBDAA79-3F04-434F-BE2D-FC9035D99D04}"/>
              </a:ext>
            </a:extLst>
          </p:cNvPr>
          <p:cNvSpPr/>
          <p:nvPr/>
        </p:nvSpPr>
        <p:spPr>
          <a:xfrm>
            <a:off x="56328" y="798974"/>
            <a:ext cx="3070045" cy="2016224"/>
          </a:xfrm>
          <a:prstGeom prst="flowChartAlternateProcess">
            <a:avLst/>
          </a:prstGeom>
          <a:ln>
            <a:solidFill>
              <a:schemeClr val="bg1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1" dirty="0"/>
          </a:p>
          <a:p>
            <a:pPr algn="ctr"/>
            <a:r>
              <a:rPr lang="fi-FI" b="1" dirty="0"/>
              <a:t>Ryhmämuotoinen palkkatyövalmennus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Kykyviisari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Positiivinen CV</a:t>
            </a:r>
          </a:p>
          <a:p>
            <a:pPr algn="ctr"/>
            <a:endParaRPr lang="fi-FI" dirty="0"/>
          </a:p>
        </p:txBody>
      </p:sp>
      <p:sp>
        <p:nvSpPr>
          <p:cNvPr id="9" name="Vuokaaviosymboli: Vaihtoehtoinen käsittely 8">
            <a:extLst>
              <a:ext uri="{FF2B5EF4-FFF2-40B4-BE49-F238E27FC236}">
                <a16:creationId xmlns:a16="http://schemas.microsoft.com/office/drawing/2014/main" id="{B8352EC0-C5D6-4DED-9F29-59A3A445D4DB}"/>
              </a:ext>
            </a:extLst>
          </p:cNvPr>
          <p:cNvSpPr/>
          <p:nvPr/>
        </p:nvSpPr>
        <p:spPr>
          <a:xfrm>
            <a:off x="3108118" y="798974"/>
            <a:ext cx="2997741" cy="2016224"/>
          </a:xfrm>
          <a:prstGeom prst="flowChartAlternateProcess">
            <a:avLst/>
          </a:prstGeom>
          <a:ln>
            <a:solidFill>
              <a:schemeClr val="bg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Pilotoitu kolmella pilottipaikkakunnalla 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fi-FI" b="1" dirty="0">
                <a:sym typeface="Wingdings" panose="05000000000000000000" pitchFamily="2" charset="2"/>
              </a:rPr>
              <a:t>30 asiakasta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fi-FI" b="1" dirty="0">
                <a:sym typeface="Wingdings" panose="05000000000000000000" pitchFamily="2" charset="2"/>
              </a:rPr>
              <a:t>17 määräaikaista osa-aikaista palkkatyösuhdetta</a:t>
            </a:r>
            <a:endParaRPr lang="fi-FI" b="1" dirty="0"/>
          </a:p>
        </p:txBody>
      </p:sp>
      <p:sp>
        <p:nvSpPr>
          <p:cNvPr id="10" name="Vuokaaviosymboli: Vaihtoehtoinen käsittely 9">
            <a:extLst>
              <a:ext uri="{FF2B5EF4-FFF2-40B4-BE49-F238E27FC236}">
                <a16:creationId xmlns:a16="http://schemas.microsoft.com/office/drawing/2014/main" id="{7BF3D84E-D51B-41A5-91AF-A6CB084F84BE}"/>
              </a:ext>
            </a:extLst>
          </p:cNvPr>
          <p:cNvSpPr/>
          <p:nvPr/>
        </p:nvSpPr>
        <p:spPr>
          <a:xfrm>
            <a:off x="6049900" y="779161"/>
            <a:ext cx="3065022" cy="2018495"/>
          </a:xfrm>
          <a:prstGeom prst="flowChartAlternateProcess">
            <a:avLst/>
          </a:prstGeom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Sovellettu IPS-sijoita ja valmenna!-toimintamallia + Vaalijalan tuetun työn-mallia</a:t>
            </a:r>
          </a:p>
        </p:txBody>
      </p:sp>
      <p:sp>
        <p:nvSpPr>
          <p:cNvPr id="11" name="Vuokaaviosymboli: Vaihtoehtoinen käsittely 10">
            <a:extLst>
              <a:ext uri="{FF2B5EF4-FFF2-40B4-BE49-F238E27FC236}">
                <a16:creationId xmlns:a16="http://schemas.microsoft.com/office/drawing/2014/main" id="{0CC5D398-90AF-49FB-9F33-EF50F8AB9885}"/>
              </a:ext>
            </a:extLst>
          </p:cNvPr>
          <p:cNvSpPr/>
          <p:nvPr/>
        </p:nvSpPr>
        <p:spPr>
          <a:xfrm>
            <a:off x="3166718" y="2623044"/>
            <a:ext cx="2984703" cy="1993500"/>
          </a:xfrm>
          <a:prstGeom prst="flowChartAlternateProcess">
            <a:avLst/>
          </a:prstGeom>
          <a:ln>
            <a:solidFill>
              <a:schemeClr val="bg1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Työhönvalmennuksessa huomioitu:</a:t>
            </a:r>
          </a:p>
          <a:p>
            <a:pPr algn="ctr"/>
            <a:r>
              <a:rPr lang="fi-FI" dirty="0"/>
              <a:t>5 askelta</a:t>
            </a:r>
          </a:p>
          <a:p>
            <a:pPr algn="ctr"/>
            <a:r>
              <a:rPr lang="fi-FI" dirty="0"/>
              <a:t>8 periaatetta</a:t>
            </a:r>
          </a:p>
          <a:p>
            <a:pPr algn="ctr"/>
            <a:r>
              <a:rPr lang="fi-FI" dirty="0"/>
              <a:t>25 laatukriteeriä</a:t>
            </a:r>
          </a:p>
        </p:txBody>
      </p:sp>
      <p:sp>
        <p:nvSpPr>
          <p:cNvPr id="12" name="Vuokaaviosymboli: Vaihtoehtoinen käsittely 11">
            <a:extLst>
              <a:ext uri="{FF2B5EF4-FFF2-40B4-BE49-F238E27FC236}">
                <a16:creationId xmlns:a16="http://schemas.microsoft.com/office/drawing/2014/main" id="{18334323-BE15-4DE0-97AF-8FF3C13F5A86}"/>
              </a:ext>
            </a:extLst>
          </p:cNvPr>
          <p:cNvSpPr/>
          <p:nvPr/>
        </p:nvSpPr>
        <p:spPr>
          <a:xfrm>
            <a:off x="6134937" y="2623044"/>
            <a:ext cx="2984703" cy="2016224"/>
          </a:xfrm>
          <a:prstGeom prst="flowChartAlternateProcess">
            <a:avLst/>
          </a:prstGeom>
          <a:ln>
            <a:solidFill>
              <a:schemeClr val="bg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Työhönvalmentajan rooli: palkkatyö, osuuskunta, määräaikainen avotyötoiminta ja alihankintamalli</a:t>
            </a:r>
          </a:p>
        </p:txBody>
      </p:sp>
      <p:sp>
        <p:nvSpPr>
          <p:cNvPr id="13" name="Vuokaaviosymboli: Vaihtoehtoinen käsittely 12">
            <a:extLst>
              <a:ext uri="{FF2B5EF4-FFF2-40B4-BE49-F238E27FC236}">
                <a16:creationId xmlns:a16="http://schemas.microsoft.com/office/drawing/2014/main" id="{AFD4CE4C-1C4A-456D-932C-2313841EE3D0}"/>
              </a:ext>
            </a:extLst>
          </p:cNvPr>
          <p:cNvSpPr/>
          <p:nvPr/>
        </p:nvSpPr>
        <p:spPr>
          <a:xfrm>
            <a:off x="83070" y="2623044"/>
            <a:ext cx="3157339" cy="1993500"/>
          </a:xfrm>
          <a:prstGeom prst="flowChartAlternateProcess">
            <a:avLst/>
          </a:prstGeom>
          <a:ln>
            <a:solidFill>
              <a:schemeClr val="bg1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Asiakkaan tavoitteet, voimavarat terveydentila, työkyky (</a:t>
            </a:r>
            <a:r>
              <a:rPr lang="fi-FI" dirty="0" err="1"/>
              <a:t>Melba</a:t>
            </a:r>
            <a:r>
              <a:rPr lang="fi-FI" dirty="0"/>
              <a:t>/IMBA)</a:t>
            </a:r>
          </a:p>
          <a:p>
            <a:pPr algn="ctr"/>
            <a:r>
              <a:rPr lang="fi-FI" dirty="0">
                <a:sym typeface="Wingdings" panose="05000000000000000000" pitchFamily="2" charset="2"/>
              </a:rPr>
              <a:t>Työtehtävän räätälöinti määräaikainen avotyötoiminta/työkokeilu  PALKKATYÖ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8965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uokaaviosymboli: Vaihtoehtoinen käsittely 3">
            <a:extLst>
              <a:ext uri="{FF2B5EF4-FFF2-40B4-BE49-F238E27FC236}">
                <a16:creationId xmlns:a16="http://schemas.microsoft.com/office/drawing/2014/main" id="{169DE693-3042-4DAC-B3DB-2377AFE5150A}"/>
              </a:ext>
            </a:extLst>
          </p:cNvPr>
          <p:cNvSpPr/>
          <p:nvPr/>
        </p:nvSpPr>
        <p:spPr>
          <a:xfrm>
            <a:off x="2313976" y="77592"/>
            <a:ext cx="3415070" cy="981990"/>
          </a:xfrm>
          <a:prstGeom prst="flowChartAlternateProcess">
            <a:avLst/>
          </a:prstGeom>
          <a:solidFill>
            <a:schemeClr val="accent1"/>
          </a:solidFill>
          <a:ln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  <a:p>
            <a:pPr algn="ctr"/>
            <a:r>
              <a:rPr lang="fi-FI" dirty="0"/>
              <a:t>Yritykset/organisaatiot, joihin on työllistynyt kehitysvammaisia</a:t>
            </a:r>
          </a:p>
          <a:p>
            <a:pPr algn="ctr"/>
            <a:endParaRPr lang="fi-FI" dirty="0"/>
          </a:p>
        </p:txBody>
      </p:sp>
      <p:sp>
        <p:nvSpPr>
          <p:cNvPr id="5" name="Tähti: 7-sakarainen 4">
            <a:extLst>
              <a:ext uri="{FF2B5EF4-FFF2-40B4-BE49-F238E27FC236}">
                <a16:creationId xmlns:a16="http://schemas.microsoft.com/office/drawing/2014/main" id="{966CD534-B309-4FA3-99A4-71D60B756733}"/>
              </a:ext>
            </a:extLst>
          </p:cNvPr>
          <p:cNvSpPr/>
          <p:nvPr/>
        </p:nvSpPr>
        <p:spPr>
          <a:xfrm>
            <a:off x="-235778" y="-86232"/>
            <a:ext cx="2359505" cy="2273404"/>
          </a:xfrm>
          <a:prstGeom prst="star7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K-market</a:t>
            </a:r>
          </a:p>
          <a:p>
            <a:pPr algn="ctr"/>
            <a:r>
              <a:rPr lang="fi-FI" dirty="0"/>
              <a:t>Varkaus</a:t>
            </a:r>
          </a:p>
        </p:txBody>
      </p:sp>
      <p:sp>
        <p:nvSpPr>
          <p:cNvPr id="6" name="Tähti: 7-sakarainen 5">
            <a:extLst>
              <a:ext uri="{FF2B5EF4-FFF2-40B4-BE49-F238E27FC236}">
                <a16:creationId xmlns:a16="http://schemas.microsoft.com/office/drawing/2014/main" id="{B78C712A-8F4F-4ACF-A69E-51F540815889}"/>
              </a:ext>
            </a:extLst>
          </p:cNvPr>
          <p:cNvSpPr/>
          <p:nvPr/>
        </p:nvSpPr>
        <p:spPr>
          <a:xfrm>
            <a:off x="4427984" y="837443"/>
            <a:ext cx="2304256" cy="2016224"/>
          </a:xfrm>
          <a:prstGeom prst="star7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ABC</a:t>
            </a:r>
          </a:p>
          <a:p>
            <a:pPr algn="ctr"/>
            <a:r>
              <a:rPr lang="fi-FI" dirty="0"/>
              <a:t>Pitkäjärvi</a:t>
            </a:r>
          </a:p>
          <a:p>
            <a:pPr algn="ctr"/>
            <a:r>
              <a:rPr lang="fi-FI" dirty="0"/>
              <a:t>Mikkeli</a:t>
            </a:r>
          </a:p>
        </p:txBody>
      </p:sp>
      <p:sp>
        <p:nvSpPr>
          <p:cNvPr id="7" name="Tähti: 7-sakarainen 6">
            <a:extLst>
              <a:ext uri="{FF2B5EF4-FFF2-40B4-BE49-F238E27FC236}">
                <a16:creationId xmlns:a16="http://schemas.microsoft.com/office/drawing/2014/main" id="{A34ED860-33F5-48CA-BE7B-E0A358456549}"/>
              </a:ext>
            </a:extLst>
          </p:cNvPr>
          <p:cNvSpPr/>
          <p:nvPr/>
        </p:nvSpPr>
        <p:spPr>
          <a:xfrm>
            <a:off x="1758769" y="1082674"/>
            <a:ext cx="2304256" cy="2016224"/>
          </a:xfrm>
          <a:prstGeom prst="star7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bg1"/>
                </a:solidFill>
              </a:rPr>
              <a:t>Teboil</a:t>
            </a:r>
          </a:p>
          <a:p>
            <a:pPr algn="ctr"/>
            <a:r>
              <a:rPr lang="fi-FI" dirty="0">
                <a:solidFill>
                  <a:schemeClr val="bg1"/>
                </a:solidFill>
              </a:rPr>
              <a:t>Leppävirta</a:t>
            </a:r>
          </a:p>
        </p:txBody>
      </p:sp>
      <p:sp>
        <p:nvSpPr>
          <p:cNvPr id="8" name="Tähti: 7-sakarainen 7">
            <a:extLst>
              <a:ext uri="{FF2B5EF4-FFF2-40B4-BE49-F238E27FC236}">
                <a16:creationId xmlns:a16="http://schemas.microsoft.com/office/drawing/2014/main" id="{047E30D6-C64F-42EF-B8C7-90AAB80C7749}"/>
              </a:ext>
            </a:extLst>
          </p:cNvPr>
          <p:cNvSpPr/>
          <p:nvPr/>
        </p:nvSpPr>
        <p:spPr>
          <a:xfrm>
            <a:off x="6516216" y="10314"/>
            <a:ext cx="2627784" cy="2273404"/>
          </a:xfrm>
          <a:prstGeom prst="star7">
            <a:avLst>
              <a:gd name="adj" fmla="val 36850"/>
              <a:gd name="hf" fmla="val 102572"/>
              <a:gd name="vf" fmla="val 10521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Henkilöstövuokrafirma (kiinteistönhoito) Varkaus</a:t>
            </a:r>
          </a:p>
        </p:txBody>
      </p:sp>
      <p:sp>
        <p:nvSpPr>
          <p:cNvPr id="9" name="Tähti: 7-sakarainen 8">
            <a:extLst>
              <a:ext uri="{FF2B5EF4-FFF2-40B4-BE49-F238E27FC236}">
                <a16:creationId xmlns:a16="http://schemas.microsoft.com/office/drawing/2014/main" id="{9AE0AF6C-DB0E-4DB6-A50F-9FCF604437C0}"/>
              </a:ext>
            </a:extLst>
          </p:cNvPr>
          <p:cNvSpPr/>
          <p:nvPr/>
        </p:nvSpPr>
        <p:spPr>
          <a:xfrm>
            <a:off x="-21292" y="3019994"/>
            <a:ext cx="2304256" cy="2016224"/>
          </a:xfrm>
          <a:prstGeom prst="star7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Mikkelin kaupunki 2 henkilöä</a:t>
            </a:r>
          </a:p>
        </p:txBody>
      </p:sp>
      <p:sp>
        <p:nvSpPr>
          <p:cNvPr id="10" name="Tähti: 7-sakarainen 9">
            <a:extLst>
              <a:ext uri="{FF2B5EF4-FFF2-40B4-BE49-F238E27FC236}">
                <a16:creationId xmlns:a16="http://schemas.microsoft.com/office/drawing/2014/main" id="{A0F2D034-A7BD-42FC-B11C-9A5295E5F994}"/>
              </a:ext>
            </a:extLst>
          </p:cNvPr>
          <p:cNvSpPr/>
          <p:nvPr/>
        </p:nvSpPr>
        <p:spPr>
          <a:xfrm>
            <a:off x="2632702" y="2631527"/>
            <a:ext cx="3096344" cy="2490022"/>
          </a:xfrm>
          <a:prstGeom prst="star7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  <a:p>
            <a:pPr algn="ctr"/>
            <a:endParaRPr lang="fi-FI" dirty="0"/>
          </a:p>
          <a:p>
            <a:pPr algn="ctr"/>
            <a:r>
              <a:rPr lang="fi-FI" dirty="0"/>
              <a:t>Vaalijalan kuntayhtymä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Palkkatyömalli</a:t>
            </a:r>
          </a:p>
          <a:p>
            <a:pPr algn="ctr"/>
            <a:r>
              <a:rPr lang="fi-FI" dirty="0"/>
              <a:t>8 henkilöä</a:t>
            </a:r>
          </a:p>
          <a:p>
            <a:pPr algn="ctr"/>
            <a:r>
              <a:rPr lang="fi-FI" dirty="0"/>
              <a:t> </a:t>
            </a:r>
          </a:p>
        </p:txBody>
      </p:sp>
      <p:sp>
        <p:nvSpPr>
          <p:cNvPr id="11" name="Tähti: 7-sakarainen 10">
            <a:extLst>
              <a:ext uri="{FF2B5EF4-FFF2-40B4-BE49-F238E27FC236}">
                <a16:creationId xmlns:a16="http://schemas.microsoft.com/office/drawing/2014/main" id="{113C50E6-067E-4A92-9E44-96E4A10C4995}"/>
              </a:ext>
            </a:extLst>
          </p:cNvPr>
          <p:cNvSpPr/>
          <p:nvPr/>
        </p:nvSpPr>
        <p:spPr>
          <a:xfrm>
            <a:off x="5868144" y="2499742"/>
            <a:ext cx="3240360" cy="2536476"/>
          </a:xfrm>
          <a:prstGeom prst="star7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Vaalijalan kuntayhtymä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Alihankintamalli 3 henkilöä</a:t>
            </a:r>
          </a:p>
        </p:txBody>
      </p:sp>
    </p:spTree>
    <p:extLst>
      <p:ext uri="{BB962C8B-B14F-4D97-AF65-F5344CB8AC3E}">
        <p14:creationId xmlns:p14="http://schemas.microsoft.com/office/powerpoint/2010/main" val="1841632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76F1D7BC-330E-4C5F-8E00-651387BD6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131590"/>
            <a:ext cx="8387687" cy="3960439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Kehitysvammaisilla nopea työllistyminen vie enemmän aikaa (aikaa on annettava), prosessit on hitaampia.</a:t>
            </a:r>
          </a:p>
          <a:p>
            <a:r>
              <a:rPr lang="fi-FI" dirty="0"/>
              <a:t>Työllistyminen suoraan avoimille työmarkkinoille, jos palkkatyökokemusta ei ole yhtään taustalla? Hankkeeseen ohjautuneilla ei ollut aiempaa kokemusta palkkatyöstä. Meidän havainto, että useimmin tarvitaan työkokeilu/määräaikainen avotyötoiminta </a:t>
            </a:r>
            <a:r>
              <a:rPr lang="fi-FI" dirty="0">
                <a:sym typeface="Wingdings" panose="05000000000000000000" pitchFamily="2" charset="2"/>
              </a:rPr>
              <a:t> mahdollisuus kartoittaa työkykyä, työtehtäviä, työtehtävien muokkaaminen.  Lähes jokaisen kohdalla johtanut lopulta palkkatyöhön, jos henkilö on itse sinne halunnut.</a:t>
            </a:r>
          </a:p>
          <a:p>
            <a:r>
              <a:rPr lang="fi-FI" dirty="0">
                <a:sym typeface="Wingdings" panose="05000000000000000000" pitchFamily="2" charset="2"/>
              </a:rPr>
              <a:t>Jokaiselle on haettu ja myönnetty palkkatuki + osalle työolosuhteiden järjestelytuki (toisen antama apu). </a:t>
            </a:r>
          </a:p>
          <a:p>
            <a:r>
              <a:rPr lang="fi-FI" dirty="0">
                <a:sym typeface="Wingdings" panose="05000000000000000000" pitchFamily="2" charset="2"/>
              </a:rPr>
              <a:t>Asiakkaita </a:t>
            </a:r>
            <a:r>
              <a:rPr lang="fi-FI" dirty="0" err="1">
                <a:sym typeface="Wingdings" panose="05000000000000000000" pitchFamily="2" charset="2"/>
              </a:rPr>
              <a:t>max</a:t>
            </a:r>
            <a:r>
              <a:rPr lang="fi-FI" dirty="0">
                <a:sym typeface="Wingdings" panose="05000000000000000000" pitchFamily="2" charset="2"/>
              </a:rPr>
              <a:t> 20/per valmentaja. Paljon vai sopivasti, kun kaikki on kehitysvammaisia/erityistä tukea tarvitsevia? Jos kaikki ovat samassa vaiheessa työhönvalmennuksessa, niin paljon. </a:t>
            </a:r>
          </a:p>
          <a:p>
            <a:r>
              <a:rPr lang="fi-FI" dirty="0">
                <a:sym typeface="Wingdings" panose="05000000000000000000" pitchFamily="2" charset="2"/>
              </a:rPr>
              <a:t>Henkilöt, jotka ovat olleet pääosin ”perinteisessä” työtoiminnassa vei enemmän aikaa ”lämmetä” yksilö työhönvalmennukselle tai ajatukselle palkkatyöstä kuin henkilöt, joilla oli taustaa esim. avotyötoiminnasta.  Työtoiminnan sisältöön tarvitaan tekemisen lisäksi myös valmennusta/tietoa palkkatyöstä. </a:t>
            </a:r>
          </a:p>
          <a:p>
            <a:r>
              <a:rPr lang="fi-FI" dirty="0">
                <a:sym typeface="Wingdings" panose="05000000000000000000" pitchFamily="2" charset="2"/>
              </a:rPr>
              <a:t>Läheiset ja omaiset  hankkeen aikana havaittu, että osalla väärää tietoa kehitysvammaisten palkkatyö mahdollisuuksista. Lisätty tietoa läheisille/omaisille työkyvyttömyyseläkkeen ja palkkatyön yhteensovittamisesta ja toisaalta myös työtoiminnan ja palkkatyön yhteensovittamisesta.</a:t>
            </a:r>
          </a:p>
          <a:p>
            <a:r>
              <a:rPr lang="fi-FI" dirty="0">
                <a:sym typeface="Wingdings" panose="05000000000000000000" pitchFamily="2" charset="2"/>
              </a:rPr>
              <a:t>Ammattilaiset  havaintona, että osa jarruna ja osa mahdollistajana kehitysvammaisten palkkatyöhön pääsemisessä.</a:t>
            </a:r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881E9F3A-3D16-4036-9D8C-7F0DB8354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792" y="339502"/>
            <a:ext cx="8243671" cy="680226"/>
          </a:xfrm>
        </p:spPr>
        <p:txBody>
          <a:bodyPr/>
          <a:lstStyle/>
          <a:p>
            <a:r>
              <a:rPr lang="fi-FI" dirty="0"/>
              <a:t>Huomioita matkan varrelta laatukriteereihin peilaten</a:t>
            </a:r>
          </a:p>
        </p:txBody>
      </p:sp>
    </p:spTree>
    <p:extLst>
      <p:ext uri="{BB962C8B-B14F-4D97-AF65-F5344CB8AC3E}">
        <p14:creationId xmlns:p14="http://schemas.microsoft.com/office/powerpoint/2010/main" val="4199973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7F8832F9-C98F-4846-AF0F-ADF4C5710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Pilottiin valikoituneille järjestettiin ryhmämuotoinen palkkatyövalmennus (tänä aikana vireille mm. palkkatukihakemukset).</a:t>
            </a:r>
          </a:p>
          <a:p>
            <a:r>
              <a:rPr lang="fi-FI" dirty="0"/>
              <a:t>Alihankintamallin pilotointi maalis-kesäkuun aikana Vaalijalan kuntayhtymän yksikössä: Savoset monipalvelukeskus Mikkeli.</a:t>
            </a:r>
          </a:p>
          <a:p>
            <a:r>
              <a:rPr lang="fi-FI" dirty="0"/>
              <a:t>Vaalijala palkkasi kolme kehitysvammaista (avustava työntekijä). Kaikille haettiin palkkatukea. </a:t>
            </a:r>
          </a:p>
          <a:p>
            <a:r>
              <a:rPr lang="fi-FI" dirty="0"/>
              <a:t>Pilotoinnin aikana työtehtäviä tehtiin Vaalijalan kuntayhtymän tiloissa/yksiköissä. Tavoite oli, että työtehtäviä olisi tehty yritysten tiloissa.</a:t>
            </a:r>
          </a:p>
          <a:p>
            <a:pPr lvl="2"/>
            <a:r>
              <a:rPr lang="fi-FI" dirty="0"/>
              <a:t>Kiinteistönhoito/pihatyöt</a:t>
            </a:r>
          </a:p>
          <a:p>
            <a:pPr lvl="2"/>
            <a:r>
              <a:rPr lang="fi-FI" dirty="0"/>
              <a:t>Alihankintatyöt (Mikkelin </a:t>
            </a:r>
            <a:r>
              <a:rPr lang="fi-FI" dirty="0" err="1"/>
              <a:t>Savosetilla</a:t>
            </a:r>
            <a:r>
              <a:rPr lang="fi-FI" dirty="0"/>
              <a:t>)</a:t>
            </a:r>
          </a:p>
          <a:p>
            <a:pPr lvl="2"/>
            <a:r>
              <a:rPr lang="fi-FI" dirty="0"/>
              <a:t>Muuttoapu</a:t>
            </a:r>
          </a:p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5931A674-3945-49FF-BD0B-7EA117E8B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Alihankintamallin kehittäminen ja avotyötoiminnan uudelleen organisointi</a:t>
            </a:r>
          </a:p>
        </p:txBody>
      </p:sp>
    </p:spTree>
    <p:extLst>
      <p:ext uri="{BB962C8B-B14F-4D97-AF65-F5344CB8AC3E}">
        <p14:creationId xmlns:p14="http://schemas.microsoft.com/office/powerpoint/2010/main" val="2757334971"/>
      </p:ext>
    </p:extLst>
  </p:cSld>
  <p:clrMapOvr>
    <a:masterClrMapping/>
  </p:clrMapOvr>
</p:sld>
</file>

<file path=ppt/theme/theme1.xml><?xml version="1.0" encoding="utf-8"?>
<a:theme xmlns:a="http://schemas.openxmlformats.org/drawingml/2006/main" name="VN-uudistukset-ppt_01/2020">
  <a:themeElements>
    <a:clrScheme name="VN-tyollisyys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F18700"/>
      </a:accent1>
      <a:accent2>
        <a:srgbClr val="00A79F"/>
      </a:accent2>
      <a:accent3>
        <a:srgbClr val="2699D6"/>
      </a:accent3>
      <a:accent4>
        <a:srgbClr val="D90066"/>
      </a:accent4>
      <a:accent5>
        <a:srgbClr val="8C4091"/>
      </a:accent5>
      <a:accent6>
        <a:srgbClr val="76B82A"/>
      </a:accent6>
      <a:hlink>
        <a:srgbClr val="00A9E0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-tyollisyys.potx" id="{5A4FD749-049F-4662-B84B-9278351C808F}" vid="{43428384-F227-48C4-92C5-42AE54B5AC7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VN esityspohja, työllisyys (1)</Template>
  <TotalTime>0</TotalTime>
  <Words>984</Words>
  <Application>Microsoft Office PowerPoint</Application>
  <PresentationFormat>Näytössä katseltava esitys (16:9)</PresentationFormat>
  <Paragraphs>127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9" baseType="lpstr">
      <vt:lpstr>Arial</vt:lpstr>
      <vt:lpstr>Arial Narrow</vt:lpstr>
      <vt:lpstr>Calibri</vt:lpstr>
      <vt:lpstr>Wingdings</vt:lpstr>
      <vt:lpstr>VN-uudistukset-ppt_01/2020</vt:lpstr>
      <vt:lpstr>STM Homma haltuun-Toiveista työhön-hanke  Laatukriteereihin perustuva tuetun työllistymisen työhönvalmennus Alihankintamalli ja määräaikainen avotyötoiminta Osuuskuntamalli Palkkatyömalli Vaalijalan kuntayhtymässä  </vt:lpstr>
      <vt:lpstr>Laatukriteereihin perustuvan tuetun työllistymisen työhönvalmennuksen mallintaminen</vt:lpstr>
      <vt:lpstr>Ryhmämuotoinen palkkatyövalmennus kehitysvammaisille/erityistä tukea tarvitseville</vt:lpstr>
      <vt:lpstr>Ryhmämuotoinen palkkatyövalmennus kehitysvammaisille/erityistä tukea tarvitseville</vt:lpstr>
      <vt:lpstr>Ryhmämuotoinen palkkatyövalmennus kehitysvammaisille/erityistä tukea tarvitseville</vt:lpstr>
      <vt:lpstr>PowerPoint-esitys</vt:lpstr>
      <vt:lpstr>PowerPoint-esitys</vt:lpstr>
      <vt:lpstr>Huomioita matkan varrelta laatukriteereihin peilaten</vt:lpstr>
      <vt:lpstr>Alihankintamallin kehittäminen ja avotyötoiminnan uudelleen organisointi</vt:lpstr>
      <vt:lpstr>Alihankintamalli kokemukset/huomiot</vt:lpstr>
      <vt:lpstr>Avotyötoiminnan uudelleen organisointi</vt:lpstr>
      <vt:lpstr>Osuuskuntatoiminta</vt:lpstr>
      <vt:lpstr>Palkkatyömallin kehittäminen Vaalijalassa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2020-10-06T11:24:12Z</dcterms:created>
  <dcterms:modified xsi:type="dcterms:W3CDTF">2022-11-08T06:21:48Z</dcterms:modified>
</cp:coreProperties>
</file>