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1041" r:id="rId5"/>
    <p:sldId id="2652" r:id="rId6"/>
    <p:sldId id="2656" r:id="rId7"/>
    <p:sldId id="2657" r:id="rId8"/>
    <p:sldId id="2658" r:id="rId9"/>
    <p:sldId id="2659" r:id="rId10"/>
    <p:sldId id="2601" r:id="rId11"/>
    <p:sldId id="2661" r:id="rId12"/>
    <p:sldId id="2655" r:id="rId13"/>
    <p:sldId id="2660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15AA9-44DB-458B-94C1-9E8DA7D47082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E8136-F214-4052-AA05-FCDFB5267C5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6155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488" y="744538"/>
            <a:ext cx="6618287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31033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lehti - suuri 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Nuori mies ja seniorimies keskustelevat terveyskeskuksen odotustilassa.">
            <a:extLst>
              <a:ext uri="{FF2B5EF4-FFF2-40B4-BE49-F238E27FC236}">
                <a16:creationId xmlns:a16="http://schemas.microsoft.com/office/drawing/2014/main" id="{D7CDF19D-AEB3-4C40-A713-0AE02325826B}"/>
              </a:ext>
            </a:extLst>
          </p:cNvPr>
          <p:cNvPicPr preferRelativeResize="0">
            <a:picLocks/>
          </p:cNvPicPr>
          <p:nvPr userDrawn="1"/>
        </p:nvPicPr>
        <p:blipFill rotWithShape="1">
          <a:blip r:embed="rId2"/>
          <a:srcRect l="10823" t="6468" b="2895"/>
          <a:stretch/>
        </p:blipFill>
        <p:spPr>
          <a:xfrm>
            <a:off x="0" y="0"/>
            <a:ext cx="12192002" cy="6858000"/>
          </a:xfrm>
          <a:prstGeom prst="rect">
            <a:avLst/>
          </a:prstGeom>
        </p:spPr>
      </p:pic>
      <p:pic>
        <p:nvPicPr>
          <p:cNvPr id="24" name="Graphic 23" descr="Terveyden ja hyvinvoinnin laitos">
            <a:extLst>
              <a:ext uri="{FF2B5EF4-FFF2-40B4-BE49-F238E27FC236}">
                <a16:creationId xmlns:a16="http://schemas.microsoft.com/office/drawing/2014/main" id="{6293A29E-3F40-A749-ADD9-E951015FB7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8574" y="6132130"/>
            <a:ext cx="1111909" cy="540928"/>
          </a:xfrm>
          <a:prstGeom prst="rect">
            <a:avLst/>
          </a:prstGeom>
        </p:spPr>
      </p:pic>
      <p:pic>
        <p:nvPicPr>
          <p:cNvPr id="22" name="Picture 21" descr=".">
            <a:extLst>
              <a:ext uri="{FF2B5EF4-FFF2-40B4-BE49-F238E27FC236}">
                <a16:creationId xmlns:a16="http://schemas.microsoft.com/office/drawing/2014/main" id="{BBDE64FE-50E1-0A4F-A513-3EE711DE4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945983" y="1877690"/>
            <a:ext cx="5246017" cy="4980310"/>
          </a:xfrm>
          <a:prstGeom prst="rect">
            <a:avLst/>
          </a:prstGeom>
        </p:spPr>
      </p:pic>
      <p:pic>
        <p:nvPicPr>
          <p:cNvPr id="27" name="Kuva 1" descr="Sote-uudistus&#10;Tulevaisuuden sosiaali- ja terveyskeskus">
            <a:extLst>
              <a:ext uri="{FF2B5EF4-FFF2-40B4-BE49-F238E27FC236}">
                <a16:creationId xmlns:a16="http://schemas.microsoft.com/office/drawing/2014/main" id="{E044BE09-6A33-3F45-ACB1-59B590BF8FD7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9468149" y="5693636"/>
            <a:ext cx="2538657" cy="93185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7E592F-8DA0-FD46-9F27-D1363BC532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1680" y="804797"/>
            <a:ext cx="4988560" cy="2205745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4200" b="1">
                <a:solidFill>
                  <a:schemeClr val="tx1"/>
                </a:solidFill>
              </a:defRPr>
            </a:lvl1pPr>
          </a:lstStyle>
          <a:p>
            <a:r>
              <a:rPr lang="fi-FI"/>
              <a:t>Kirjoita esityksen nimi tähän (</a:t>
            </a:r>
            <a:r>
              <a:rPr lang="fi-FI" err="1"/>
              <a:t>max</a:t>
            </a:r>
            <a:r>
              <a:rPr lang="fi-FI"/>
              <a:t>. 50 merkkiä)</a:t>
            </a:r>
            <a:endParaRPr lang="en-GB"/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2FEC5214-C18A-C946-966B-0E908424C92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1680" y="3155661"/>
            <a:ext cx="4988560" cy="1056423"/>
          </a:xfrm>
          <a:prstGeom prst="rect">
            <a:avLst/>
          </a:prstGeom>
        </p:spPr>
        <p:txBody>
          <a:bodyPr bIns="0" anchor="t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2200" b="1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r>
              <a:rPr lang="fi-FI"/>
              <a:t>Kirjoita alaotsikko tähän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14D2AC-4645-D34B-816B-9C305D9BBAD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41680" y="4573473"/>
            <a:ext cx="4713287" cy="396000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>
              <a:buNone/>
              <a:defRPr sz="2200"/>
            </a:lvl2pPr>
            <a:lvl3pPr marL="914400" indent="0">
              <a:buNone/>
              <a:defRPr sz="2200"/>
            </a:lvl3pPr>
            <a:lvl4pPr marL="1371600" indent="0">
              <a:buNone/>
              <a:defRPr sz="2200"/>
            </a:lvl4pPr>
            <a:lvl5pPr marL="1828800" indent="0">
              <a:buNone/>
              <a:defRPr sz="2200"/>
            </a:lvl5pPr>
          </a:lstStyle>
          <a:p>
            <a:pPr lvl="0"/>
            <a:r>
              <a:rPr lang="en-GB" err="1"/>
              <a:t>Etunimi</a:t>
            </a:r>
            <a:r>
              <a:rPr lang="en-GB"/>
              <a:t> </a:t>
            </a:r>
            <a:r>
              <a:rPr lang="en-GB" err="1"/>
              <a:t>Sukunimi, titteli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6689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lehti 4 - suuri 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Nuori nainen selaa THL:n instagram-viestejä">
            <a:extLst>
              <a:ext uri="{FF2B5EF4-FFF2-40B4-BE49-F238E27FC236}">
                <a16:creationId xmlns:a16="http://schemas.microsoft.com/office/drawing/2014/main" id="{CF169E9E-CD3F-ED4E-92EC-A34D39B8C46F}"/>
              </a:ext>
            </a:extLst>
          </p:cNvPr>
          <p:cNvPicPr preferRelativeResize="0">
            <a:picLocks/>
          </p:cNvPicPr>
          <p:nvPr userDrawn="1"/>
        </p:nvPicPr>
        <p:blipFill rotWithShape="1">
          <a:blip r:embed="rId2"/>
          <a:srcRect l="1" t="10119" r="1" b="3517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7E592F-8DA0-FD46-9F27-D1363BC532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1680" y="2265152"/>
            <a:ext cx="4988560" cy="2327696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4200" b="1">
                <a:solidFill>
                  <a:schemeClr val="bg1"/>
                </a:solidFill>
              </a:defRPr>
            </a:lvl1pPr>
          </a:lstStyle>
          <a:p>
            <a:r>
              <a:rPr lang="fi-FI"/>
              <a:t>Kirjoita väliotsikko tähän (</a:t>
            </a:r>
            <a:r>
              <a:rPr lang="fi-FI" err="1"/>
              <a:t>max</a:t>
            </a:r>
            <a:r>
              <a:rPr lang="fi-FI"/>
              <a:t>. 50 merkkiä)</a:t>
            </a:r>
            <a:endParaRPr lang="en-GB"/>
          </a:p>
        </p:txBody>
      </p:sp>
      <p:pic>
        <p:nvPicPr>
          <p:cNvPr id="22" name="Picture 21" descr=".">
            <a:extLst>
              <a:ext uri="{FF2B5EF4-FFF2-40B4-BE49-F238E27FC236}">
                <a16:creationId xmlns:a16="http://schemas.microsoft.com/office/drawing/2014/main" id="{BBDE64FE-50E1-0A4F-A513-3EE711DE4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960973" y="1877690"/>
            <a:ext cx="5246017" cy="498031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376B08E-9C26-3844-9166-47CA27D49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x-none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8656AF69-3195-AB4E-A827-6B5669704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x-none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F89FBC2-5C5D-A34D-BA24-FB58FBF95B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2CC271-BBF5-3F46-90AE-792A663E0CF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26" name="Kuva 1" descr=".">
            <a:extLst>
              <a:ext uri="{FF2B5EF4-FFF2-40B4-BE49-F238E27FC236}">
                <a16:creationId xmlns:a16="http://schemas.microsoft.com/office/drawing/2014/main" id="{62C2CAE4-4C3A-D540-BDA6-CD3530DD4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9468149" y="5693636"/>
            <a:ext cx="2538657" cy="931857"/>
          </a:xfrm>
          <a:prstGeom prst="rect">
            <a:avLst/>
          </a:prstGeom>
        </p:spPr>
      </p:pic>
      <p:pic>
        <p:nvPicPr>
          <p:cNvPr id="12" name="Graphic 11" descr=".">
            <a:extLst>
              <a:ext uri="{FF2B5EF4-FFF2-40B4-BE49-F238E27FC236}">
                <a16:creationId xmlns:a16="http://schemas.microsoft.com/office/drawing/2014/main" id="{4BDA86B0-E1C5-564D-B337-EEC0E7957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648575" y="6132130"/>
            <a:ext cx="1111907" cy="54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715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>
                <a:solidFill>
                  <a:srgbClr val="303030"/>
                </a:solidFill>
              </a:rPr>
              <a:pPr/>
              <a:t>11/15/2022</a:t>
            </a:fld>
            <a:endParaRPr lang="en-US">
              <a:solidFill>
                <a:srgbClr val="30303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0303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srgbClr val="303030"/>
                </a:solidFill>
              </a:rPr>
              <a:pPr/>
              <a:t>‹#›</a:t>
            </a:fld>
            <a:endParaRPr lang="en-US">
              <a:solidFill>
                <a:srgbClr val="30303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9342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D18BAF-6308-4C0B-846E-6EF496AA7479}" type="slidenum">
              <a:rPr lang="sv-SE" altLang="fi-FI"/>
              <a:pPr>
                <a:defRPr/>
              </a:pPr>
              <a:t>‹#›</a:t>
            </a:fld>
            <a:endParaRPr lang="sv-SE" altLang="fi-FI"/>
          </a:p>
        </p:txBody>
      </p:sp>
    </p:spTree>
    <p:extLst>
      <p:ext uri="{BB962C8B-B14F-4D97-AF65-F5344CB8AC3E}">
        <p14:creationId xmlns:p14="http://schemas.microsoft.com/office/powerpoint/2010/main" val="2549526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181A8-BD3B-1B4E-A475-43EC2E1EB3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997" y="360000"/>
            <a:ext cx="9849041" cy="1008000"/>
          </a:xfrm>
        </p:spPr>
        <p:txBody>
          <a:bodyPr/>
          <a:lstStyle>
            <a:lvl1pPr>
              <a:defRPr/>
            </a:lvl1pPr>
          </a:lstStyle>
          <a:p>
            <a:r>
              <a:rPr lang="en-GB" err="1"/>
              <a:t>Lisää</a:t>
            </a:r>
            <a:r>
              <a:rPr lang="en-GB"/>
              <a:t> </a:t>
            </a:r>
            <a:r>
              <a:rPr lang="en-GB" err="1"/>
              <a:t>otsikko</a:t>
            </a:r>
            <a:r>
              <a:rPr lang="en-GB"/>
              <a:t> </a:t>
            </a:r>
            <a:r>
              <a:rPr lang="en-GB" err="1"/>
              <a:t>napsauttamalla</a:t>
            </a:r>
            <a:endParaRPr lang="fi-FI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6F3938F-2A79-734F-B23C-610FE38D135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20724" y="1476000"/>
            <a:ext cx="10800000" cy="4680000"/>
          </a:xfrm>
          <a:prstGeom prst="rect">
            <a:avLst/>
          </a:prstGeom>
        </p:spPr>
        <p:txBody>
          <a:bodyPr/>
          <a:lstStyle>
            <a:lvl1pPr>
              <a:spcBef>
                <a:spcPts val="1400"/>
              </a:spcBef>
              <a:defRPr sz="28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err="1"/>
              <a:t>Lisää</a:t>
            </a:r>
            <a:r>
              <a:rPr lang="en-US"/>
              <a:t> </a:t>
            </a:r>
            <a:r>
              <a:rPr lang="en-US" err="1"/>
              <a:t>tekstiä</a:t>
            </a:r>
            <a:r>
              <a:rPr lang="en-US"/>
              <a:t> </a:t>
            </a:r>
            <a:r>
              <a:rPr lang="en-US" err="1"/>
              <a:t>napsauttamalla</a:t>
            </a:r>
            <a:endParaRPr lang="en-US"/>
          </a:p>
          <a:p>
            <a:pPr lvl="1"/>
            <a:r>
              <a:rPr lang="en-US" err="1"/>
              <a:t>Testitaso</a:t>
            </a:r>
            <a:r>
              <a:rPr lang="en-US"/>
              <a:t> 2</a:t>
            </a:r>
          </a:p>
          <a:p>
            <a:pPr lvl="2"/>
            <a:r>
              <a:rPr lang="en-US" err="1"/>
              <a:t>Tekstitaso</a:t>
            </a:r>
            <a:r>
              <a:rPr lang="en-US"/>
              <a:t> 3</a:t>
            </a:r>
          </a:p>
          <a:p>
            <a:pPr lvl="3"/>
            <a:r>
              <a:rPr lang="en-US" err="1"/>
              <a:t>Tekstitaso</a:t>
            </a:r>
            <a:r>
              <a:rPr lang="en-US"/>
              <a:t> 4</a:t>
            </a:r>
          </a:p>
          <a:p>
            <a:pPr lvl="4"/>
            <a:r>
              <a:rPr lang="en-US" err="1"/>
              <a:t>Tekstitaso</a:t>
            </a:r>
            <a:r>
              <a:rPr lang="en-US"/>
              <a:t> 5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161082-4E2A-7D40-9E3B-98A205AE9D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3555C-C733-BE4A-B42D-425669A82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897F54-5993-7B41-836B-EA72CB569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82CC271-BBF5-3F46-90AE-792A663E0C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91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181A8-BD3B-1B4E-A475-43EC2E1EB3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998" y="360000"/>
            <a:ext cx="9694662" cy="1008000"/>
          </a:xfrm>
        </p:spPr>
        <p:txBody>
          <a:bodyPr/>
          <a:lstStyle>
            <a:lvl1pPr>
              <a:defRPr/>
            </a:lvl1pPr>
          </a:lstStyle>
          <a:p>
            <a:r>
              <a:rPr lang="en-GB" err="1"/>
              <a:t>Lisää</a:t>
            </a:r>
            <a:r>
              <a:rPr lang="en-GB"/>
              <a:t> </a:t>
            </a:r>
            <a:r>
              <a:rPr lang="en-GB" err="1"/>
              <a:t>otsikko</a:t>
            </a:r>
            <a:r>
              <a:rPr lang="en-GB"/>
              <a:t> </a:t>
            </a:r>
            <a:r>
              <a:rPr lang="en-GB" err="1"/>
              <a:t>napsauttamalla</a:t>
            </a:r>
            <a:endParaRPr lang="fi-FI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6F3938F-2A79-734F-B23C-610FE38D135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20724" y="1476000"/>
            <a:ext cx="4667602" cy="468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err="1"/>
              <a:t>Lisää</a:t>
            </a:r>
            <a:r>
              <a:rPr lang="en-US"/>
              <a:t> </a:t>
            </a:r>
            <a:r>
              <a:rPr lang="en-US" err="1"/>
              <a:t>tekstiä</a:t>
            </a:r>
            <a:r>
              <a:rPr lang="en-US"/>
              <a:t> </a:t>
            </a:r>
            <a:r>
              <a:rPr lang="en-US" err="1"/>
              <a:t>napsauttamalla</a:t>
            </a:r>
            <a:endParaRPr lang="en-US"/>
          </a:p>
          <a:p>
            <a:pPr lvl="1"/>
            <a:r>
              <a:rPr lang="en-US" err="1"/>
              <a:t>Tekstitaso</a:t>
            </a:r>
            <a:r>
              <a:rPr lang="en-US"/>
              <a:t> 2</a:t>
            </a:r>
          </a:p>
          <a:p>
            <a:pPr lvl="2"/>
            <a:r>
              <a:rPr lang="en-US" err="1"/>
              <a:t>Tekstitaso</a:t>
            </a:r>
            <a:r>
              <a:rPr lang="en-US"/>
              <a:t> 3</a:t>
            </a:r>
          </a:p>
          <a:p>
            <a:pPr lvl="3"/>
            <a:r>
              <a:rPr lang="en-US" err="1"/>
              <a:t>Tekstitaso</a:t>
            </a:r>
            <a:r>
              <a:rPr lang="en-US"/>
              <a:t> 4</a:t>
            </a:r>
          </a:p>
          <a:p>
            <a:pPr lvl="4"/>
            <a:r>
              <a:rPr lang="en-US" err="1"/>
              <a:t>Tekstitaso</a:t>
            </a:r>
            <a:r>
              <a:rPr lang="en-US"/>
              <a:t> 5</a:t>
            </a:r>
            <a:endParaRPr lang="en-GB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56B34CFB-7144-404C-9943-76A3DA1FFAF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747258" y="1476000"/>
            <a:ext cx="4667602" cy="468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err="1"/>
              <a:t>Lisää</a:t>
            </a:r>
            <a:r>
              <a:rPr lang="en-US"/>
              <a:t> </a:t>
            </a:r>
            <a:r>
              <a:rPr lang="en-US" err="1"/>
              <a:t>tekstiä</a:t>
            </a:r>
            <a:r>
              <a:rPr lang="en-US"/>
              <a:t> </a:t>
            </a:r>
            <a:r>
              <a:rPr lang="en-US" err="1"/>
              <a:t>napsauttamalla</a:t>
            </a:r>
            <a:endParaRPr lang="en-US"/>
          </a:p>
          <a:p>
            <a:pPr lvl="1"/>
            <a:r>
              <a:rPr lang="en-US" err="1"/>
              <a:t>Tekstitaso</a:t>
            </a:r>
            <a:r>
              <a:rPr lang="en-US"/>
              <a:t> 2</a:t>
            </a:r>
          </a:p>
          <a:p>
            <a:pPr lvl="2"/>
            <a:r>
              <a:rPr lang="en-US" err="1"/>
              <a:t>Tekstitaso</a:t>
            </a:r>
            <a:r>
              <a:rPr lang="en-US"/>
              <a:t> 3</a:t>
            </a:r>
          </a:p>
          <a:p>
            <a:pPr lvl="3"/>
            <a:r>
              <a:rPr lang="en-US" err="1"/>
              <a:t>Tekstitaso</a:t>
            </a:r>
            <a:r>
              <a:rPr lang="en-US"/>
              <a:t> 4</a:t>
            </a:r>
          </a:p>
          <a:p>
            <a:pPr lvl="4"/>
            <a:r>
              <a:rPr lang="en-US" err="1"/>
              <a:t>Tekstitaso</a:t>
            </a:r>
            <a:r>
              <a:rPr lang="en-US"/>
              <a:t> 5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6435B-B195-2648-A7C1-F3427BD81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E9467-14CB-E542-845B-3ED533D50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338867-0C36-A845-A2C2-4926B1647C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82CC271-BBF5-3F46-90AE-792A663E0C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05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181A8-BD3B-1B4E-A475-43EC2E1EB3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998" y="360000"/>
            <a:ext cx="9694662" cy="1008000"/>
          </a:xfrm>
        </p:spPr>
        <p:txBody>
          <a:bodyPr/>
          <a:lstStyle>
            <a:lvl1pPr>
              <a:defRPr/>
            </a:lvl1pPr>
          </a:lstStyle>
          <a:p>
            <a:r>
              <a:rPr lang="en-GB" err="1"/>
              <a:t>Lisää</a:t>
            </a:r>
            <a:r>
              <a:rPr lang="en-GB"/>
              <a:t> </a:t>
            </a:r>
            <a:r>
              <a:rPr lang="en-GB" err="1"/>
              <a:t>otsikko</a:t>
            </a:r>
            <a:r>
              <a:rPr lang="en-GB"/>
              <a:t> </a:t>
            </a:r>
            <a:r>
              <a:rPr lang="en-GB" err="1"/>
              <a:t>napsauttamalla</a:t>
            </a:r>
            <a:endParaRPr lang="fi-FI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6F3938F-2A79-734F-B23C-610FE38D135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20724" y="1476000"/>
            <a:ext cx="4667602" cy="468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err="1"/>
              <a:t>Lisää</a:t>
            </a:r>
            <a:r>
              <a:rPr lang="en-US"/>
              <a:t> </a:t>
            </a:r>
            <a:r>
              <a:rPr lang="en-US" err="1"/>
              <a:t>tekstiä</a:t>
            </a:r>
            <a:r>
              <a:rPr lang="en-US"/>
              <a:t> </a:t>
            </a:r>
            <a:r>
              <a:rPr lang="en-US" err="1"/>
              <a:t>napsauttamalla</a:t>
            </a:r>
            <a:endParaRPr lang="en-US"/>
          </a:p>
          <a:p>
            <a:pPr lvl="1"/>
            <a:r>
              <a:rPr lang="en-US" err="1"/>
              <a:t>Tekstitaso</a:t>
            </a:r>
            <a:r>
              <a:rPr lang="en-US"/>
              <a:t> 2</a:t>
            </a:r>
          </a:p>
          <a:p>
            <a:pPr lvl="2"/>
            <a:r>
              <a:rPr lang="en-US" err="1"/>
              <a:t>Tekstitaso</a:t>
            </a:r>
            <a:r>
              <a:rPr lang="en-US"/>
              <a:t> 3</a:t>
            </a:r>
          </a:p>
          <a:p>
            <a:pPr lvl="3"/>
            <a:r>
              <a:rPr lang="en-US" err="1"/>
              <a:t>Tekstitaso</a:t>
            </a:r>
            <a:r>
              <a:rPr lang="en-US"/>
              <a:t> 4</a:t>
            </a:r>
          </a:p>
          <a:p>
            <a:pPr lvl="4"/>
            <a:r>
              <a:rPr lang="en-US" err="1"/>
              <a:t>Tekstitaso</a:t>
            </a:r>
            <a:r>
              <a:rPr lang="en-US"/>
              <a:t> 5</a:t>
            </a:r>
            <a:endParaRPr lang="en-GB"/>
          </a:p>
        </p:txBody>
      </p:sp>
      <p:grpSp>
        <p:nvGrpSpPr>
          <p:cNvPr id="19" name="Ryhmä 18" descr=".">
            <a:extLst>
              <a:ext uri="{FF2B5EF4-FFF2-40B4-BE49-F238E27FC236}">
                <a16:creationId xmlns:a16="http://schemas.microsoft.com/office/drawing/2014/main" id="{AB8EDD1E-8E32-436E-96DE-F37752640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103300" y="1677924"/>
            <a:ext cx="4270567" cy="4270567"/>
            <a:chOff x="6103300" y="1677924"/>
            <a:chExt cx="4270567" cy="4270567"/>
          </a:xfrm>
        </p:grpSpPr>
        <p:sp>
          <p:nvSpPr>
            <p:cNvPr id="11" name="Ellipsi 10">
              <a:extLst>
                <a:ext uri="{FF2B5EF4-FFF2-40B4-BE49-F238E27FC236}">
                  <a16:creationId xmlns:a16="http://schemas.microsoft.com/office/drawing/2014/main" id="{2A867D44-5CC3-40AC-ACB0-5535EE8603D9}"/>
                </a:ext>
              </a:extLst>
            </p:cNvPr>
            <p:cNvSpPr/>
            <p:nvPr userDrawn="1"/>
          </p:nvSpPr>
          <p:spPr>
            <a:xfrm>
              <a:off x="6103300" y="1677924"/>
              <a:ext cx="4270567" cy="4270567"/>
            </a:xfrm>
            <a:prstGeom prst="ellipse">
              <a:avLst/>
            </a:prstGeom>
            <a:solidFill>
              <a:srgbClr val="D9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Ellipsi 15">
              <a:extLst>
                <a:ext uri="{FF2B5EF4-FFF2-40B4-BE49-F238E27FC236}">
                  <a16:creationId xmlns:a16="http://schemas.microsoft.com/office/drawing/2014/main" id="{4408DC33-18EC-46B3-BF46-302385D845A9}"/>
                </a:ext>
              </a:extLst>
            </p:cNvPr>
            <p:cNvSpPr/>
            <p:nvPr userDrawn="1"/>
          </p:nvSpPr>
          <p:spPr>
            <a:xfrm>
              <a:off x="6298920" y="1874520"/>
              <a:ext cx="3896640" cy="38966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10" name="Kuvan paikkamerkki 9">
            <a:extLst>
              <a:ext uri="{FF2B5EF4-FFF2-40B4-BE49-F238E27FC236}">
                <a16:creationId xmlns:a16="http://schemas.microsoft.com/office/drawing/2014/main" id="{7E8A17C8-B49A-4DC6-9488-A880DF42D2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69269" y="1941410"/>
            <a:ext cx="3752890" cy="375612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 anchorCtr="0"/>
          <a:lstStyle>
            <a:lvl1pPr algn="ctr">
              <a:buNone/>
              <a:defRPr sz="1800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8" name="Tekstin paikkamerkki 17" descr=".">
            <a:extLst>
              <a:ext uri="{FF2B5EF4-FFF2-40B4-BE49-F238E27FC236}">
                <a16:creationId xmlns:a16="http://schemas.microsoft.com/office/drawing/2014/main" id="{89AAB905-20DB-4D2C-91BD-D74BA3A26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838703" y="3791924"/>
            <a:ext cx="1937184" cy="1938592"/>
          </a:xfrm>
          <a:prstGeom prst="ellipse">
            <a:avLst/>
          </a:prstGeom>
          <a:solidFill>
            <a:srgbClr val="D90066"/>
          </a:solidFill>
        </p:spPr>
        <p:txBody>
          <a:bodyPr anchor="ctr" anchorCtr="0"/>
          <a:lstStyle>
            <a:lvl1pPr marL="0" indent="0" algn="ctr">
              <a:buNone/>
              <a:defRPr sz="1100" b="1">
                <a:solidFill>
                  <a:schemeClr val="bg1"/>
                </a:solidFill>
              </a:defRPr>
            </a:lvl1pPr>
            <a:lvl2pPr algn="ctr">
              <a:buNone/>
              <a:defRPr sz="1100" b="1"/>
            </a:lvl2pPr>
            <a:lvl3pPr algn="ctr">
              <a:buNone/>
              <a:defRPr sz="1100" b="1"/>
            </a:lvl3pPr>
            <a:lvl4pPr algn="ctr">
              <a:buNone/>
              <a:defRPr sz="1100" b="1"/>
            </a:lvl4pPr>
            <a:lvl5pPr algn="ctr">
              <a:buNone/>
              <a:defRPr sz="1100" b="1"/>
            </a:lvl5pPr>
          </a:lstStyle>
          <a:p>
            <a:pPr lvl="0"/>
            <a:r>
              <a:rPr lang="fi-FI"/>
              <a:t>Lisää tähän kuvatekstiä. Säädä fontin koko tekstin pituuden mukaan, mahdollisimman suureksi.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4780F-2C60-D743-861C-2030CFC89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8B822-68E0-C242-8C58-89DF7729C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D207B-B0D3-D84C-9F43-976CCF9F6D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82CC271-BBF5-3F46-90AE-792A663E0C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19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lkkä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EA661-795B-6D43-99AC-4EC80D2EAD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Lisää</a:t>
            </a:r>
            <a:r>
              <a:rPr lang="en-GB"/>
              <a:t> </a:t>
            </a:r>
            <a:r>
              <a:rPr lang="en-GB" err="1"/>
              <a:t>otsikko</a:t>
            </a:r>
            <a:r>
              <a:rPr lang="en-GB"/>
              <a:t> </a:t>
            </a:r>
            <a:r>
              <a:rPr lang="en-GB" err="1"/>
              <a:t>napsauttamalla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A8E403-7695-8F4F-A02D-E5490E14B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78D2A7-5BD0-D04D-AA4A-6E3928F6D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312DA6-96EB-DB44-8234-83AEF43034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CC271-BBF5-3F46-90AE-792A663E0C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935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67B5CFE-A16F-E642-A195-B85E5A4FC9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0B469B7-6424-294A-AFB0-9044090A14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BE85DB8-2F45-A34B-85F3-D5AE68337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CC271-BBF5-3F46-90AE-792A663E0C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816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lehti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E592F-8DA0-FD46-9F27-D1363BC532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1680" y="2265152"/>
            <a:ext cx="4988560" cy="2327696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4200" b="1">
                <a:solidFill>
                  <a:schemeClr val="tx1"/>
                </a:solidFill>
              </a:defRPr>
            </a:lvl1pPr>
          </a:lstStyle>
          <a:p>
            <a:r>
              <a:rPr lang="fi-FI"/>
              <a:t>Kirjoita väliotsikko tähän (</a:t>
            </a:r>
            <a:r>
              <a:rPr lang="fi-FI" err="1"/>
              <a:t>max</a:t>
            </a:r>
            <a:r>
              <a:rPr lang="fi-FI"/>
              <a:t>. 50 merkkiä)</a:t>
            </a:r>
            <a:endParaRPr lang="en-GB"/>
          </a:p>
        </p:txBody>
      </p:sp>
      <p:pic>
        <p:nvPicPr>
          <p:cNvPr id="19" name="Picture 18" descr=".">
            <a:extLst>
              <a:ext uri="{FF2B5EF4-FFF2-40B4-BE49-F238E27FC236}">
                <a16:creationId xmlns:a16="http://schemas.microsoft.com/office/drawing/2014/main" id="{B8C6724C-7BCD-4143-8FE4-7350D4EDD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960973" y="1877690"/>
            <a:ext cx="5246017" cy="4980310"/>
          </a:xfrm>
          <a:prstGeom prst="rect">
            <a:avLst/>
          </a:prstGeom>
        </p:spPr>
      </p:pic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8656AF69-3195-AB4E-A827-6B5669704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x-none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376B08E-9C26-3844-9166-47CA27D49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x-none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F89FBC2-5C5D-A34D-BA24-FB58FBF95B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82CC271-BBF5-3F46-90AE-792A663E0CF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25" name="Kuva 1" descr=".">
            <a:extLst>
              <a:ext uri="{FF2B5EF4-FFF2-40B4-BE49-F238E27FC236}">
                <a16:creationId xmlns:a16="http://schemas.microsoft.com/office/drawing/2014/main" id="{A6514250-BDB9-7140-812C-4EA2913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468149" y="5693636"/>
            <a:ext cx="2538657" cy="931857"/>
          </a:xfrm>
          <a:prstGeom prst="rect">
            <a:avLst/>
          </a:prstGeom>
        </p:spPr>
      </p:pic>
      <p:pic>
        <p:nvPicPr>
          <p:cNvPr id="22" name="Graphic 21" descr=".">
            <a:extLst>
              <a:ext uri="{FF2B5EF4-FFF2-40B4-BE49-F238E27FC236}">
                <a16:creationId xmlns:a16="http://schemas.microsoft.com/office/drawing/2014/main" id="{33F17F59-30F0-084D-9FB5-AB606735E5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8574" y="6132130"/>
            <a:ext cx="1111909" cy="54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136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lehti 2 - suuri 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THL:n asiantuntijoita seminaarissa">
            <a:extLst>
              <a:ext uri="{FF2B5EF4-FFF2-40B4-BE49-F238E27FC236}">
                <a16:creationId xmlns:a16="http://schemas.microsoft.com/office/drawing/2014/main" id="{A722D589-CF0B-4D46-903B-A1F7C158A1A8}"/>
              </a:ext>
            </a:extLst>
          </p:cNvPr>
          <p:cNvPicPr preferRelativeResize="0">
            <a:picLocks/>
          </p:cNvPicPr>
          <p:nvPr userDrawn="1"/>
        </p:nvPicPr>
        <p:blipFill rotWithShape="1">
          <a:blip r:embed="rId2"/>
          <a:srcRect l="619" t="4712" r="498" b="4712"/>
          <a:stretch/>
        </p:blipFill>
        <p:spPr>
          <a:xfrm>
            <a:off x="0" y="0"/>
            <a:ext cx="121932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7E592F-8DA0-FD46-9F27-D1363BC532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1680" y="2280142"/>
            <a:ext cx="4988560" cy="2327696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4200" b="1">
                <a:solidFill>
                  <a:schemeClr val="tx1"/>
                </a:solidFill>
              </a:defRPr>
            </a:lvl1pPr>
          </a:lstStyle>
          <a:p>
            <a:r>
              <a:rPr lang="fi-FI"/>
              <a:t>Kirjoita väliotsikko tähän (</a:t>
            </a:r>
            <a:r>
              <a:rPr lang="fi-FI" err="1"/>
              <a:t>max</a:t>
            </a:r>
            <a:r>
              <a:rPr lang="fi-FI"/>
              <a:t>. 50 merkkiä)</a:t>
            </a:r>
            <a:endParaRPr lang="en-GB"/>
          </a:p>
        </p:txBody>
      </p:sp>
      <p:pic>
        <p:nvPicPr>
          <p:cNvPr id="22" name="Picture 21" descr=".">
            <a:extLst>
              <a:ext uri="{FF2B5EF4-FFF2-40B4-BE49-F238E27FC236}">
                <a16:creationId xmlns:a16="http://schemas.microsoft.com/office/drawing/2014/main" id="{BBDE64FE-50E1-0A4F-A513-3EE711DE4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960973" y="1877690"/>
            <a:ext cx="5246017" cy="498031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376B08E-9C26-3844-9166-47CA27D49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x-none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8656AF69-3195-AB4E-A827-6B5669704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x-none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F89FBC2-5C5D-A34D-BA24-FB58FBF95B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2CC271-BBF5-3F46-90AE-792A663E0CF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2" name="Kuva 1" descr=".">
            <a:extLst>
              <a:ext uri="{FF2B5EF4-FFF2-40B4-BE49-F238E27FC236}">
                <a16:creationId xmlns:a16="http://schemas.microsoft.com/office/drawing/2014/main" id="{0B18799D-8273-4047-B9F7-A651C99C8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9468149" y="5693636"/>
            <a:ext cx="2538657" cy="931857"/>
          </a:xfrm>
          <a:prstGeom prst="rect">
            <a:avLst/>
          </a:prstGeom>
        </p:spPr>
      </p:pic>
      <p:pic>
        <p:nvPicPr>
          <p:cNvPr id="19" name="Graphic 18" descr=".">
            <a:extLst>
              <a:ext uri="{FF2B5EF4-FFF2-40B4-BE49-F238E27FC236}">
                <a16:creationId xmlns:a16="http://schemas.microsoft.com/office/drawing/2014/main" id="{C0EFE09A-F35A-D44C-91BA-E23E42E0EA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48574" y="6132130"/>
            <a:ext cx="1111909" cy="54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2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lehti 3 - suuri 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THL:n asiantuntijoita suunnitelemassa">
            <a:extLst>
              <a:ext uri="{FF2B5EF4-FFF2-40B4-BE49-F238E27FC236}">
                <a16:creationId xmlns:a16="http://schemas.microsoft.com/office/drawing/2014/main" id="{FC013B1F-2BB8-E347-A357-583643C46D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587" t="10740" r="3431" b="3940"/>
          <a:stretch/>
        </p:blipFill>
        <p:spPr>
          <a:xfrm>
            <a:off x="1" y="0"/>
            <a:ext cx="12212418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7E592F-8DA0-FD46-9F27-D1363BC532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1680" y="2280142"/>
            <a:ext cx="4988560" cy="2327696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4200" b="1">
                <a:solidFill>
                  <a:schemeClr val="tx1"/>
                </a:solidFill>
              </a:defRPr>
            </a:lvl1pPr>
          </a:lstStyle>
          <a:p>
            <a:r>
              <a:rPr lang="fi-FI"/>
              <a:t>Kirjoita väliotsikko tähän (</a:t>
            </a:r>
            <a:r>
              <a:rPr lang="fi-FI" err="1"/>
              <a:t>max</a:t>
            </a:r>
            <a:r>
              <a:rPr lang="fi-FI"/>
              <a:t>. 50 merkkiä)</a:t>
            </a:r>
            <a:endParaRPr lang="en-GB"/>
          </a:p>
        </p:txBody>
      </p:sp>
      <p:pic>
        <p:nvPicPr>
          <p:cNvPr id="22" name="Picture 21" descr=".">
            <a:extLst>
              <a:ext uri="{FF2B5EF4-FFF2-40B4-BE49-F238E27FC236}">
                <a16:creationId xmlns:a16="http://schemas.microsoft.com/office/drawing/2014/main" id="{BBDE64FE-50E1-0A4F-A513-3EE711DE4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960973" y="1877690"/>
            <a:ext cx="5246017" cy="498031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376B08E-9C26-3844-9166-47CA27D49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x-none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8656AF69-3195-AB4E-A827-6B5669704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x-none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F89FBC2-5C5D-A34D-BA24-FB58FBF95B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2CC271-BBF5-3F46-90AE-792A663E0CF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2" name="Kuva 1" descr=".">
            <a:extLst>
              <a:ext uri="{FF2B5EF4-FFF2-40B4-BE49-F238E27FC236}">
                <a16:creationId xmlns:a16="http://schemas.microsoft.com/office/drawing/2014/main" id="{4A0FB5B9-CE68-B244-BF20-E7703FD4EE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9468149" y="5693636"/>
            <a:ext cx="2538657" cy="931857"/>
          </a:xfrm>
          <a:prstGeom prst="rect">
            <a:avLst/>
          </a:prstGeom>
        </p:spPr>
      </p:pic>
      <p:pic>
        <p:nvPicPr>
          <p:cNvPr id="23" name="Graphic 22" descr=".">
            <a:extLst>
              <a:ext uri="{FF2B5EF4-FFF2-40B4-BE49-F238E27FC236}">
                <a16:creationId xmlns:a16="http://schemas.microsoft.com/office/drawing/2014/main" id="{FA49CCEE-8111-3446-9FC8-D413FE5810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48574" y="6132130"/>
            <a:ext cx="1111909" cy="54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282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7D8CD7-CFA3-9A4E-B24B-ECDB1C190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997" y="360000"/>
            <a:ext cx="9914139" cy="1008000"/>
          </a:xfrm>
          <a:prstGeom prst="rect">
            <a:avLst/>
          </a:prstGeom>
        </p:spPr>
        <p:txBody>
          <a:bodyPr vert="horz" lIns="0" tIns="36000" rIns="72000" bIns="36000" rtlCol="0" anchor="ctr">
            <a:noAutofit/>
          </a:bodyPr>
          <a:lstStyle/>
          <a:p>
            <a:r>
              <a:rPr lang="en-GB" err="1"/>
              <a:t>Lisää</a:t>
            </a:r>
            <a:r>
              <a:rPr lang="en-GB"/>
              <a:t> </a:t>
            </a:r>
            <a:r>
              <a:rPr lang="en-GB" err="1"/>
              <a:t>otsikko</a:t>
            </a:r>
            <a:r>
              <a:rPr lang="en-GB"/>
              <a:t> </a:t>
            </a:r>
            <a:r>
              <a:rPr lang="en-GB" err="1"/>
              <a:t>napsauttamalla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F43FC-41AF-1047-89AF-270EC8B09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9998" y="1475999"/>
            <a:ext cx="10800000" cy="4680000"/>
          </a:xfrm>
          <a:prstGeom prst="rect">
            <a:avLst/>
          </a:prstGeom>
        </p:spPr>
        <p:txBody>
          <a:bodyPr vert="horz" lIns="0" tIns="72000" rIns="0" bIns="72000" rtlCol="0">
            <a:noAutofit/>
          </a:bodyPr>
          <a:lstStyle/>
          <a:p>
            <a:pPr lvl="0"/>
            <a:r>
              <a:rPr lang="en-US" err="1"/>
              <a:t>Lisää</a:t>
            </a:r>
            <a:r>
              <a:rPr lang="en-US"/>
              <a:t> </a:t>
            </a:r>
            <a:r>
              <a:rPr lang="en-US" err="1"/>
              <a:t>tekstiä</a:t>
            </a:r>
            <a:r>
              <a:rPr lang="en-US"/>
              <a:t> </a:t>
            </a:r>
            <a:r>
              <a:rPr lang="en-US" err="1"/>
              <a:t>napsauttamalla</a:t>
            </a:r>
            <a:endParaRPr lang="en-US"/>
          </a:p>
          <a:p>
            <a:pPr lvl="1"/>
            <a:r>
              <a:rPr lang="en-US" err="1"/>
              <a:t>Testitaso</a:t>
            </a:r>
            <a:r>
              <a:rPr lang="en-US"/>
              <a:t> 2</a:t>
            </a:r>
          </a:p>
          <a:p>
            <a:pPr lvl="2"/>
            <a:r>
              <a:rPr lang="en-US" err="1"/>
              <a:t>Tekstitaso</a:t>
            </a:r>
            <a:r>
              <a:rPr lang="en-US"/>
              <a:t> 3</a:t>
            </a:r>
          </a:p>
          <a:p>
            <a:pPr lvl="3"/>
            <a:r>
              <a:rPr lang="en-US" err="1"/>
              <a:t>Tekstitaso</a:t>
            </a:r>
            <a:r>
              <a:rPr lang="en-US"/>
              <a:t> 4</a:t>
            </a:r>
          </a:p>
          <a:p>
            <a:pPr lvl="4"/>
            <a:r>
              <a:rPr lang="en-US" err="1"/>
              <a:t>Tekstitaso</a:t>
            </a:r>
            <a:r>
              <a:rPr lang="en-US"/>
              <a:t> 5</a:t>
            </a:r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38EEA3-B072-C24F-95CB-573560BB8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4218" y="6247280"/>
            <a:ext cx="37831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68C792-92AA-5543-893A-7655E958C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15294" y="6238945"/>
            <a:ext cx="1317937" cy="360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B161F-1984-DA44-A538-C66E74D5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31156" y="6238945"/>
            <a:ext cx="511629" cy="360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882CC271-BBF5-3F46-90AE-792A663E0CF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4" name="Freeform 6" descr=".">
            <a:extLst>
              <a:ext uri="{FF2B5EF4-FFF2-40B4-BE49-F238E27FC236}">
                <a16:creationId xmlns:a16="http://schemas.microsoft.com/office/drawing/2014/main" id="{7E89AC2B-2B5D-8F46-A633-E581F0CB2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10634134" y="0"/>
            <a:ext cx="1557866" cy="1756833"/>
          </a:xfrm>
          <a:custGeom>
            <a:avLst/>
            <a:gdLst>
              <a:gd name="T0" fmla="*/ 548 w 736"/>
              <a:gd name="T1" fmla="*/ 713 h 830"/>
              <a:gd name="T2" fmla="*/ 548 w 736"/>
              <a:gd name="T3" fmla="*/ 713 h 830"/>
              <a:gd name="T4" fmla="*/ 594 w 736"/>
              <a:gd name="T5" fmla="*/ 745 h 830"/>
              <a:gd name="T6" fmla="*/ 640 w 736"/>
              <a:gd name="T7" fmla="*/ 775 h 830"/>
              <a:gd name="T8" fmla="*/ 688 w 736"/>
              <a:gd name="T9" fmla="*/ 803 h 830"/>
              <a:gd name="T10" fmla="*/ 736 w 736"/>
              <a:gd name="T11" fmla="*/ 830 h 830"/>
              <a:gd name="T12" fmla="*/ 736 w 736"/>
              <a:gd name="T13" fmla="*/ 0 h 830"/>
              <a:gd name="T14" fmla="*/ 0 w 736"/>
              <a:gd name="T15" fmla="*/ 0 h 830"/>
              <a:gd name="T16" fmla="*/ 0 w 736"/>
              <a:gd name="T17" fmla="*/ 0 h 830"/>
              <a:gd name="T18" fmla="*/ 22 w 736"/>
              <a:gd name="T19" fmla="*/ 55 h 830"/>
              <a:gd name="T20" fmla="*/ 46 w 736"/>
              <a:gd name="T21" fmla="*/ 108 h 830"/>
              <a:gd name="T22" fmla="*/ 72 w 736"/>
              <a:gd name="T23" fmla="*/ 161 h 830"/>
              <a:gd name="T24" fmla="*/ 100 w 736"/>
              <a:gd name="T25" fmla="*/ 211 h 830"/>
              <a:gd name="T26" fmla="*/ 129 w 736"/>
              <a:gd name="T27" fmla="*/ 261 h 830"/>
              <a:gd name="T28" fmla="*/ 160 w 736"/>
              <a:gd name="T29" fmla="*/ 309 h 830"/>
              <a:gd name="T30" fmla="*/ 192 w 736"/>
              <a:gd name="T31" fmla="*/ 357 h 830"/>
              <a:gd name="T32" fmla="*/ 226 w 736"/>
              <a:gd name="T33" fmla="*/ 402 h 830"/>
              <a:gd name="T34" fmla="*/ 262 w 736"/>
              <a:gd name="T35" fmla="*/ 445 h 830"/>
              <a:gd name="T36" fmla="*/ 298 w 736"/>
              <a:gd name="T37" fmla="*/ 488 h 830"/>
              <a:gd name="T38" fmla="*/ 338 w 736"/>
              <a:gd name="T39" fmla="*/ 530 h 830"/>
              <a:gd name="T40" fmla="*/ 377 w 736"/>
              <a:gd name="T41" fmla="*/ 569 h 830"/>
              <a:gd name="T42" fmla="*/ 418 w 736"/>
              <a:gd name="T43" fmla="*/ 607 h 830"/>
              <a:gd name="T44" fmla="*/ 460 w 736"/>
              <a:gd name="T45" fmla="*/ 645 h 830"/>
              <a:gd name="T46" fmla="*/ 503 w 736"/>
              <a:gd name="T47" fmla="*/ 679 h 830"/>
              <a:gd name="T48" fmla="*/ 548 w 736"/>
              <a:gd name="T49" fmla="*/ 713 h 830"/>
              <a:gd name="T50" fmla="*/ 548 w 736"/>
              <a:gd name="T51" fmla="*/ 713 h 8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736" h="830">
                <a:moveTo>
                  <a:pt x="548" y="713"/>
                </a:moveTo>
                <a:lnTo>
                  <a:pt x="548" y="713"/>
                </a:lnTo>
                <a:lnTo>
                  <a:pt x="594" y="745"/>
                </a:lnTo>
                <a:lnTo>
                  <a:pt x="640" y="775"/>
                </a:lnTo>
                <a:lnTo>
                  <a:pt x="688" y="803"/>
                </a:lnTo>
                <a:lnTo>
                  <a:pt x="736" y="830"/>
                </a:lnTo>
                <a:lnTo>
                  <a:pt x="736" y="0"/>
                </a:lnTo>
                <a:lnTo>
                  <a:pt x="0" y="0"/>
                </a:lnTo>
                <a:lnTo>
                  <a:pt x="0" y="0"/>
                </a:lnTo>
                <a:lnTo>
                  <a:pt x="22" y="55"/>
                </a:lnTo>
                <a:lnTo>
                  <a:pt x="46" y="108"/>
                </a:lnTo>
                <a:lnTo>
                  <a:pt x="72" y="161"/>
                </a:lnTo>
                <a:lnTo>
                  <a:pt x="100" y="211"/>
                </a:lnTo>
                <a:lnTo>
                  <a:pt x="129" y="261"/>
                </a:lnTo>
                <a:lnTo>
                  <a:pt x="160" y="309"/>
                </a:lnTo>
                <a:lnTo>
                  <a:pt x="192" y="357"/>
                </a:lnTo>
                <a:lnTo>
                  <a:pt x="226" y="402"/>
                </a:lnTo>
                <a:lnTo>
                  <a:pt x="262" y="445"/>
                </a:lnTo>
                <a:lnTo>
                  <a:pt x="298" y="488"/>
                </a:lnTo>
                <a:lnTo>
                  <a:pt x="338" y="530"/>
                </a:lnTo>
                <a:lnTo>
                  <a:pt x="377" y="569"/>
                </a:lnTo>
                <a:lnTo>
                  <a:pt x="418" y="607"/>
                </a:lnTo>
                <a:lnTo>
                  <a:pt x="460" y="645"/>
                </a:lnTo>
                <a:lnTo>
                  <a:pt x="503" y="679"/>
                </a:lnTo>
                <a:lnTo>
                  <a:pt x="548" y="713"/>
                </a:lnTo>
                <a:lnTo>
                  <a:pt x="548" y="713"/>
                </a:lnTo>
                <a:close/>
              </a:path>
            </a:pathLst>
          </a:custGeom>
          <a:solidFill>
            <a:srgbClr val="D9006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219110"/>
            <a:endParaRPr lang="fi-FI" sz="2400">
              <a:solidFill>
                <a:prstClr val="black"/>
              </a:solidFill>
            </a:endParaRPr>
          </a:p>
        </p:txBody>
      </p:sp>
      <p:pic>
        <p:nvPicPr>
          <p:cNvPr id="11" name="Kuva 1" descr=".">
            <a:extLst>
              <a:ext uri="{FF2B5EF4-FFF2-40B4-BE49-F238E27FC236}">
                <a16:creationId xmlns:a16="http://schemas.microsoft.com/office/drawing/2014/main" id="{2C2CEB7D-ED17-F749-9451-0BC40FF92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293" y="5926541"/>
            <a:ext cx="1830707" cy="670811"/>
          </a:xfrm>
          <a:prstGeom prst="rect">
            <a:avLst/>
          </a:prstGeom>
        </p:spPr>
      </p:pic>
      <p:pic>
        <p:nvPicPr>
          <p:cNvPr id="22" name="Graphic 21" descr=".">
            <a:extLst>
              <a:ext uri="{FF2B5EF4-FFF2-40B4-BE49-F238E27FC236}">
                <a16:creationId xmlns:a16="http://schemas.microsoft.com/office/drawing/2014/main" id="{A3773277-45DE-F946-974B-16B355829C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48574" y="6132130"/>
            <a:ext cx="1111909" cy="54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042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800" b="1" kern="1200" spc="-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125" indent="-365125" algn="l" defTabSz="914400" rtl="0" eaLnBrk="1" latinLnBrk="0" hangingPunct="1">
        <a:lnSpc>
          <a:spcPct val="90000"/>
        </a:lnSpc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tabLst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84250" indent="-2667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55713" indent="-271463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6688" indent="-180975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52">
          <p15:clr>
            <a:srgbClr val="F26B43"/>
          </p15:clr>
        </p15:guide>
        <p15:guide id="2" pos="7225">
          <p15:clr>
            <a:srgbClr val="F26B43"/>
          </p15:clr>
        </p15:guide>
        <p15:guide id="3" orient="horz" pos="3884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3238">
          <p15:clr>
            <a:srgbClr val="F26B43"/>
          </p15:clr>
        </p15:guide>
        <p15:guide id="6" pos="3840">
          <p15:clr>
            <a:srgbClr val="F26B43"/>
          </p15:clr>
        </p15:guide>
        <p15:guide id="7" pos="191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420285-46D4-49CC-ACBB-A6D79EBE58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380" y="1400698"/>
            <a:ext cx="4988560" cy="2205745"/>
          </a:xfrm>
        </p:spPr>
        <p:txBody>
          <a:bodyPr/>
          <a:lstStyle/>
          <a:p>
            <a:r>
              <a:rPr lang="fi-FI" b="0" i="1" dirty="0">
                <a:solidFill>
                  <a:srgbClr val="00B0F0"/>
                </a:solidFill>
              </a:rPr>
              <a:t>Tähän esityksen nimi 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E03E492-10B3-4690-88AD-6137A9FB52C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24380" y="4141980"/>
            <a:ext cx="5683093" cy="1704016"/>
          </a:xfrm>
        </p:spPr>
        <p:txBody>
          <a:bodyPr/>
          <a:lstStyle/>
          <a:p>
            <a:r>
              <a:rPr lang="fi-FI" dirty="0"/>
              <a:t>Hyvä vastaanotto </a:t>
            </a:r>
            <a:r>
              <a:rPr lang="fi-FI"/>
              <a:t>2.0 valmennus </a:t>
            </a:r>
            <a:endParaRPr lang="fi-FI" dirty="0"/>
          </a:p>
          <a:p>
            <a:r>
              <a:rPr lang="fi-FI" dirty="0"/>
              <a:t>Työpaja 3 </a:t>
            </a:r>
          </a:p>
          <a:p>
            <a:r>
              <a:rPr lang="fi-FI" dirty="0"/>
              <a:t>Esittäjän nimi/nimet</a:t>
            </a:r>
          </a:p>
          <a:p>
            <a:r>
              <a:rPr lang="fi-FI" dirty="0"/>
              <a:t>Paikka </a:t>
            </a:r>
          </a:p>
          <a:p>
            <a:r>
              <a:rPr lang="fi-FI" dirty="0"/>
              <a:t>PVM</a:t>
            </a:r>
            <a:endParaRPr lang="fi-FI" dirty="0">
              <a:ea typeface="Source Sans Pro"/>
            </a:endParaRP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DD557B47-126F-4D33-B1DA-36034FC56FB9}"/>
              </a:ext>
            </a:extLst>
          </p:cNvPr>
          <p:cNvSpPr txBox="1"/>
          <p:nvPr/>
        </p:nvSpPr>
        <p:spPr>
          <a:xfrm>
            <a:off x="807868" y="481631"/>
            <a:ext cx="402158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fi-FI" sz="3600" b="1" dirty="0">
                <a:solidFill>
                  <a:srgbClr val="C00000"/>
                </a:solidFill>
                <a:latin typeface="Bradley Hand ITC" panose="03070402050302030203" pitchFamily="66" charset="0"/>
                <a:cs typeface="Arabic Typesetting" panose="03020402040406030203" pitchFamily="66" charset="-78"/>
              </a:rPr>
              <a:t>Missä mennään</a:t>
            </a:r>
          </a:p>
        </p:txBody>
      </p:sp>
    </p:spTree>
    <p:extLst>
      <p:ext uri="{BB962C8B-B14F-4D97-AF65-F5344CB8AC3E}">
        <p14:creationId xmlns:p14="http://schemas.microsoft.com/office/powerpoint/2010/main" val="3529882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5275C9-9ACA-4C3F-9E09-4EB45A1B0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aiomme tehdä seuraavaksi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73AC04-6B4E-4CBD-B1E1-87F4028AB8D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C6721C5-57EE-48D8-941D-45E66D9012C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82CC271-BBF5-3F46-90AE-792A663E0CF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736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E8E151-72D9-4D1E-882E-BA3C53CD0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Esityksen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3DDB63-0FA9-4CCE-BAD5-FBD525451AF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Lyhyt esittely yksiköstä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Lähtötilanne, analyysi mittausdatasta ja ongelman kiteytys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SMART tavoitteemme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Kokeillut muutokset ja niiden vaikutukset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Mitä olemme oppineet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Mitä aiomme tehdä seuraavaksi</a:t>
            </a:r>
          </a:p>
          <a:p>
            <a:pPr marL="0" lvl="0" indent="0">
              <a:lnSpc>
                <a:spcPct val="107000"/>
              </a:lnSpc>
              <a:buNone/>
            </a:pPr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BBBCA9D-9E86-4595-8724-184F22C3C66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82CC271-BBF5-3F46-90AE-792A663E0CF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726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FE324D-1E8B-45A7-B93F-9DA119EA2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Keitä me olemme ja keitä palvelemme?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876EEF-DA6F-48BF-9480-6D5F023DBE9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i="1" dirty="0">
                <a:solidFill>
                  <a:srgbClr val="00B0F0"/>
                </a:solidFill>
              </a:rPr>
              <a:t>Lyhyt yhteenveto yksiköstänne ja asiakaskunnasta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2729440-CFF7-4938-B292-7FE93616720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82CC271-BBF5-3F46-90AE-792A663E0CF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720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FE324D-1E8B-45A7-B93F-9DA119EA2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Lähtötilanne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876EEF-DA6F-48BF-9480-6D5F023DBE9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i="1" dirty="0">
                <a:solidFill>
                  <a:srgbClr val="00B0F0"/>
                </a:solidFill>
              </a:rPr>
              <a:t>Tiivistys mittausdatan analyysistä</a:t>
            </a:r>
          </a:p>
          <a:p>
            <a:r>
              <a:rPr lang="fi-FI" i="1" dirty="0">
                <a:solidFill>
                  <a:srgbClr val="00B0F0"/>
                </a:solidFill>
              </a:rPr>
              <a:t>Ongelman kiteytys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2729440-CFF7-4938-B292-7FE93616720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82CC271-BBF5-3F46-90AE-792A663E0CF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222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FE324D-1E8B-45A7-B93F-9DA119EA2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SMART tavoitteet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876EEF-DA6F-48BF-9480-6D5F023DBE9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i-FI" dirty="0">
              <a:solidFill>
                <a:srgbClr val="00B0F0"/>
              </a:solidFill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2729440-CFF7-4938-B292-7FE93616720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82CC271-BBF5-3F46-90AE-792A663E0CF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91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FE324D-1E8B-45A7-B93F-9DA119EA2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Toteutetut (PDSA) kokeilut ja niiden vaikutukset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876EEF-DA6F-48BF-9480-6D5F023DBE9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i="1" dirty="0">
                <a:solidFill>
                  <a:srgbClr val="00B0F0"/>
                </a:solidFill>
              </a:rPr>
              <a:t>Voit hyödyntää seuraavan dian jaottelua ja samalla tarkistaa, että olette huomioineet kaikki neljä osa-aluetta</a:t>
            </a:r>
          </a:p>
          <a:p>
            <a:r>
              <a:rPr lang="fi-FI" i="1" dirty="0">
                <a:solidFill>
                  <a:srgbClr val="00B0F0"/>
                </a:solidFill>
              </a:rPr>
              <a:t>Tässä voi käyttää myös taulukkomuotoista esittelyä (sitä seuraava dia)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2729440-CFF7-4938-B292-7FE93616720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82CC271-BBF5-3F46-90AE-792A663E0CF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896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4428068" y="3462806"/>
            <a:ext cx="75389" cy="8420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sz="1350">
              <a:solidFill>
                <a:srgbClr val="303030"/>
              </a:solidFill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2896130" y="3463032"/>
            <a:ext cx="647700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sz="1350">
              <a:solidFill>
                <a:srgbClr val="303030"/>
              </a:solidFill>
            </a:endParaRPr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5320906" y="3409611"/>
            <a:ext cx="647699" cy="4616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sz="1350">
              <a:solidFill>
                <a:srgbClr val="303030"/>
              </a:solidFill>
            </a:endParaRPr>
          </a:p>
        </p:txBody>
      </p:sp>
      <p:sp>
        <p:nvSpPr>
          <p:cNvPr id="295943" name="Rectangle 7"/>
          <p:cNvSpPr>
            <a:spLocks noChangeArrowheads="1"/>
          </p:cNvSpPr>
          <p:nvPr/>
        </p:nvSpPr>
        <p:spPr bwMode="auto">
          <a:xfrm>
            <a:off x="3330293" y="2430199"/>
            <a:ext cx="2057400" cy="914400"/>
          </a:xfrm>
          <a:prstGeom prst="rect">
            <a:avLst/>
          </a:prstGeom>
          <a:gradFill flip="none" rotWithShape="1">
            <a:gsLst>
              <a:gs pos="0">
                <a:srgbClr val="33CCCC">
                  <a:tint val="66000"/>
                  <a:satMod val="160000"/>
                </a:srgbClr>
              </a:gs>
              <a:gs pos="50000">
                <a:srgbClr val="33CCCC">
                  <a:tint val="44500"/>
                  <a:satMod val="160000"/>
                </a:srgbClr>
              </a:gs>
              <a:gs pos="100000">
                <a:srgbClr val="33CCCC">
                  <a:tint val="23500"/>
                  <a:satMod val="160000"/>
                </a:srgbClr>
              </a:gs>
            </a:gsLst>
            <a:lin ang="189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fi-FI" sz="1350">
              <a:solidFill>
                <a:srgbClr val="000000"/>
              </a:solidFill>
            </a:endParaRPr>
          </a:p>
        </p:txBody>
      </p:sp>
      <p:sp>
        <p:nvSpPr>
          <p:cNvPr id="295944" name="Rectangle 8"/>
          <p:cNvSpPr>
            <a:spLocks noChangeArrowheads="1"/>
          </p:cNvSpPr>
          <p:nvPr/>
        </p:nvSpPr>
        <p:spPr bwMode="auto">
          <a:xfrm>
            <a:off x="8140700" y="2498036"/>
            <a:ext cx="1905000" cy="857250"/>
          </a:xfrm>
          <a:prstGeom prst="rect">
            <a:avLst/>
          </a:prstGeom>
          <a:gradFill flip="none" rotWithShape="1">
            <a:gsLst>
              <a:gs pos="0">
                <a:srgbClr val="33CCCC">
                  <a:tint val="66000"/>
                  <a:satMod val="160000"/>
                </a:srgbClr>
              </a:gs>
              <a:gs pos="50000">
                <a:srgbClr val="33CCCC">
                  <a:tint val="44500"/>
                  <a:satMod val="160000"/>
                </a:srgbClr>
              </a:gs>
              <a:gs pos="100000">
                <a:srgbClr val="33CCCC">
                  <a:tint val="23500"/>
                  <a:satMod val="160000"/>
                </a:srgbClr>
              </a:gs>
            </a:gsLst>
            <a:lin ang="189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fi-FI" sz="1350">
              <a:solidFill>
                <a:srgbClr val="000000"/>
              </a:solidFill>
            </a:endParaRP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3451226" y="2552600"/>
            <a:ext cx="1752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sv-SE" altLang="fi-FI" sz="1200" b="1" err="1">
                <a:solidFill>
                  <a:srgbClr val="000000"/>
                </a:solidFill>
                <a:latin typeface="Arial" charset="0"/>
              </a:rPr>
              <a:t>Toiminnan</a:t>
            </a:r>
            <a:r>
              <a:rPr lang="sv-SE" altLang="fi-FI" sz="1200" b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sv-SE" altLang="fi-FI" sz="1200" b="1" err="1">
                <a:solidFill>
                  <a:srgbClr val="000000"/>
                </a:solidFill>
                <a:latin typeface="Arial" charset="0"/>
              </a:rPr>
              <a:t>kysyntä</a:t>
            </a:r>
            <a:r>
              <a:rPr lang="sv-SE" altLang="fi-FI" sz="1200" b="1">
                <a:solidFill>
                  <a:srgbClr val="000000"/>
                </a:solidFill>
                <a:latin typeface="Arial" charset="0"/>
              </a:rPr>
              <a:t> ja </a:t>
            </a:r>
            <a:r>
              <a:rPr lang="sv-SE" altLang="fi-FI" sz="1200" b="1" err="1">
                <a:solidFill>
                  <a:srgbClr val="000000"/>
                </a:solidFill>
                <a:latin typeface="Arial" charset="0"/>
              </a:rPr>
              <a:t>kapasiteetti</a:t>
            </a:r>
            <a:r>
              <a:rPr lang="sv-SE" altLang="fi-FI" sz="1200" b="1">
                <a:solidFill>
                  <a:srgbClr val="000000"/>
                </a:solidFill>
                <a:latin typeface="Arial" charset="0"/>
              </a:rPr>
              <a:t> on </a:t>
            </a:r>
            <a:r>
              <a:rPr lang="sv-SE" altLang="fi-FI" sz="1200" b="1" err="1">
                <a:solidFill>
                  <a:srgbClr val="000000"/>
                </a:solidFill>
                <a:latin typeface="Arial" charset="0"/>
              </a:rPr>
              <a:t>tasapainossa</a:t>
            </a:r>
            <a:endParaRPr lang="sv-SE" altLang="fi-FI" sz="12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8255000" y="2681305"/>
            <a:ext cx="1676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sv-SE" altLang="fi-FI" sz="1200" b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sv-SE" altLang="fi-FI" sz="1200" b="1" err="1">
                <a:solidFill>
                  <a:srgbClr val="000000"/>
                </a:solidFill>
                <a:latin typeface="Arial" charset="0"/>
              </a:rPr>
              <a:t>Ei</a:t>
            </a:r>
            <a:r>
              <a:rPr lang="sv-SE" altLang="fi-FI" sz="1200" b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sv-SE" altLang="fi-FI" sz="1200" b="1" err="1">
                <a:solidFill>
                  <a:srgbClr val="000000"/>
                </a:solidFill>
                <a:latin typeface="Arial" charset="0"/>
              </a:rPr>
              <a:t>jonoja</a:t>
            </a:r>
            <a:r>
              <a:rPr lang="sv-SE" altLang="fi-FI" sz="1200" b="1">
                <a:solidFill>
                  <a:srgbClr val="000000"/>
                </a:solidFill>
                <a:latin typeface="Arial" charset="0"/>
              </a:rPr>
              <a:t> tai </a:t>
            </a:r>
            <a:r>
              <a:rPr lang="sv-SE" altLang="fi-FI" sz="1200" b="1" err="1">
                <a:solidFill>
                  <a:srgbClr val="000000"/>
                </a:solidFill>
                <a:latin typeface="Arial" charset="0"/>
              </a:rPr>
              <a:t>pitkiä</a:t>
            </a:r>
            <a:r>
              <a:rPr lang="sv-SE" altLang="fi-FI" sz="1200" b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sv-SE" altLang="fi-FI" sz="1200" b="1" err="1">
                <a:solidFill>
                  <a:srgbClr val="000000"/>
                </a:solidFill>
                <a:latin typeface="Arial" charset="0"/>
              </a:rPr>
              <a:t>odotusaikoja</a:t>
            </a:r>
            <a:endParaRPr lang="sv-SE" altLang="fi-FI" sz="18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515" name="Oval 11"/>
          <p:cNvSpPr>
            <a:spLocks noChangeArrowheads="1"/>
          </p:cNvSpPr>
          <p:nvPr/>
        </p:nvSpPr>
        <p:spPr bwMode="auto">
          <a:xfrm>
            <a:off x="3991505" y="1800055"/>
            <a:ext cx="736343" cy="369332"/>
          </a:xfrm>
          <a:prstGeom prst="ellipse">
            <a:avLst/>
          </a:prstGeom>
          <a:solidFill>
            <a:srgbClr val="33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35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1517" name="Oval 13"/>
          <p:cNvSpPr>
            <a:spLocks noChangeArrowheads="1"/>
          </p:cNvSpPr>
          <p:nvPr/>
        </p:nvSpPr>
        <p:spPr bwMode="auto">
          <a:xfrm>
            <a:off x="8803217" y="1844472"/>
            <a:ext cx="736342" cy="369332"/>
          </a:xfrm>
          <a:prstGeom prst="ellipse">
            <a:avLst/>
          </a:prstGeom>
          <a:solidFill>
            <a:srgbClr val="33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35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5684799" y="2899800"/>
            <a:ext cx="2039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sz="1350">
              <a:solidFill>
                <a:srgbClr val="303030"/>
              </a:solidFill>
            </a:endParaRPr>
          </a:p>
        </p:txBody>
      </p:sp>
      <p:sp>
        <p:nvSpPr>
          <p:cNvPr id="21520" name="Oval 16"/>
          <p:cNvSpPr>
            <a:spLocks noChangeArrowheads="1"/>
          </p:cNvSpPr>
          <p:nvPr/>
        </p:nvSpPr>
        <p:spPr bwMode="auto">
          <a:xfrm>
            <a:off x="1949432" y="3813279"/>
            <a:ext cx="1676400" cy="628650"/>
          </a:xfrm>
          <a:prstGeom prst="ellipse">
            <a:avLst/>
          </a:pr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i-FI" altLang="fi-FI" sz="135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21" name="Oval 17"/>
          <p:cNvSpPr>
            <a:spLocks noChangeArrowheads="1"/>
          </p:cNvSpPr>
          <p:nvPr/>
        </p:nvSpPr>
        <p:spPr bwMode="auto">
          <a:xfrm>
            <a:off x="3671869" y="4343450"/>
            <a:ext cx="1792288" cy="628650"/>
          </a:xfrm>
          <a:prstGeom prst="ellipse">
            <a:avLst/>
          </a:pr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i-FI" altLang="fi-FI" sz="135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22" name="Oval 18"/>
          <p:cNvSpPr>
            <a:spLocks noChangeArrowheads="1"/>
          </p:cNvSpPr>
          <p:nvPr/>
        </p:nvSpPr>
        <p:spPr bwMode="auto">
          <a:xfrm>
            <a:off x="5684800" y="3818996"/>
            <a:ext cx="1910355" cy="689968"/>
          </a:xfrm>
          <a:prstGeom prst="ellipse">
            <a:avLst/>
          </a:pr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i-FI" altLang="fi-FI" sz="135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2039921" y="3883832"/>
            <a:ext cx="14319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sv-SE" altLang="fi-FI" sz="1200" b="1" err="1">
                <a:solidFill>
                  <a:srgbClr val="000000"/>
                </a:solidFill>
                <a:latin typeface="Arial" charset="0"/>
              </a:rPr>
              <a:t>Lisätään</a:t>
            </a:r>
            <a:r>
              <a:rPr lang="sv-SE" altLang="fi-FI" sz="1200" b="1">
                <a:solidFill>
                  <a:srgbClr val="000000"/>
                </a:solidFill>
                <a:latin typeface="Arial" charset="0"/>
              </a:rPr>
              <a:t> kapasiteettia</a:t>
            </a: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3821889" y="4433576"/>
            <a:ext cx="14922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sv-SE" altLang="fi-FI" sz="1200" b="1" err="1">
                <a:solidFill>
                  <a:srgbClr val="000000"/>
                </a:solidFill>
                <a:latin typeface="Arial" charset="0"/>
              </a:rPr>
              <a:t>Vähennetään</a:t>
            </a:r>
            <a:r>
              <a:rPr lang="sv-SE" altLang="fi-FI" sz="1200" b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sv-SE" altLang="fi-FI" sz="1200" b="1" err="1">
                <a:solidFill>
                  <a:srgbClr val="000000"/>
                </a:solidFill>
                <a:latin typeface="Arial" charset="0"/>
              </a:rPr>
              <a:t>kysyntää</a:t>
            </a:r>
            <a:endParaRPr lang="sv-SE" altLang="fi-FI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5698535" y="3866274"/>
            <a:ext cx="19103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sv-SE" altLang="fi-FI" sz="1200" b="1" err="1">
                <a:solidFill>
                  <a:srgbClr val="000000"/>
                </a:solidFill>
                <a:latin typeface="Arial" charset="0"/>
              </a:rPr>
              <a:t>Vähennetään</a:t>
            </a:r>
            <a:r>
              <a:rPr lang="sv-SE" altLang="fi-FI" sz="1200" b="1">
                <a:solidFill>
                  <a:srgbClr val="000000"/>
                </a:solidFill>
                <a:latin typeface="Arial" charset="0"/>
              </a:rPr>
              <a:t> ja </a:t>
            </a:r>
            <a:r>
              <a:rPr lang="sv-SE" altLang="fi-FI" sz="1200" b="1" err="1">
                <a:solidFill>
                  <a:srgbClr val="000000"/>
                </a:solidFill>
                <a:latin typeface="Arial" charset="0"/>
              </a:rPr>
              <a:t>varaudutaan</a:t>
            </a:r>
            <a:r>
              <a:rPr lang="sv-SE" altLang="fi-FI" sz="1200" b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sv-SE" altLang="fi-FI" sz="1200" b="1" err="1">
                <a:solidFill>
                  <a:srgbClr val="000000"/>
                </a:solidFill>
                <a:latin typeface="Arial" charset="0"/>
              </a:rPr>
              <a:t>vaihteluun</a:t>
            </a:r>
            <a:endParaRPr lang="sv-SE" altLang="fi-FI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26" name="Oval 22"/>
          <p:cNvSpPr>
            <a:spLocks noChangeArrowheads="1"/>
          </p:cNvSpPr>
          <p:nvPr/>
        </p:nvSpPr>
        <p:spPr bwMode="auto">
          <a:xfrm>
            <a:off x="8333318" y="3818996"/>
            <a:ext cx="2006600" cy="723900"/>
          </a:xfrm>
          <a:prstGeom prst="ellipse">
            <a:avLst/>
          </a:pr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fi-FI" altLang="fi-FI" sz="135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>
            <a:off x="9189097" y="3386913"/>
            <a:ext cx="75389" cy="42636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 sz="1350">
              <a:solidFill>
                <a:srgbClr val="303030"/>
              </a:solidFill>
            </a:endParaRPr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8422217" y="4000648"/>
            <a:ext cx="18288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sv-SE" altLang="fi-FI" sz="1200" b="1" err="1">
                <a:solidFill>
                  <a:srgbClr val="000000"/>
                </a:solidFill>
                <a:latin typeface="Arial" charset="0"/>
              </a:rPr>
              <a:t>Hävitetään</a:t>
            </a:r>
            <a:r>
              <a:rPr lang="sv-SE" altLang="fi-FI" sz="1200" b="1">
                <a:solidFill>
                  <a:srgbClr val="000000"/>
                </a:solidFill>
                <a:latin typeface="Arial" charset="0"/>
              </a:rPr>
              <a:t> ”</a:t>
            </a:r>
            <a:r>
              <a:rPr lang="sv-SE" altLang="fi-FI" sz="1200" b="1" err="1">
                <a:solidFill>
                  <a:srgbClr val="000000"/>
                </a:solidFill>
                <a:latin typeface="Arial" charset="0"/>
              </a:rPr>
              <a:t>reppu</a:t>
            </a:r>
            <a:r>
              <a:rPr lang="sv-SE" altLang="fi-FI" sz="1200" b="1">
                <a:solidFill>
                  <a:srgbClr val="000000"/>
                </a:solidFill>
                <a:latin typeface="Arial" charset="0"/>
              </a:rPr>
              <a:t>”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2351585" y="5405570"/>
            <a:ext cx="6177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solidFill>
                  <a:srgbClr val="303030"/>
                </a:solidFill>
              </a:rPr>
              <a:t>Työskennellään pienin askelin ja kokeilujen kautta kaikilla neljällä osa-alueella!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947E423-8BFF-465A-A3E5-158B3B646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585" y="404665"/>
            <a:ext cx="8063119" cy="1066667"/>
          </a:xfrm>
        </p:spPr>
        <p:txBody>
          <a:bodyPr>
            <a:normAutofit/>
          </a:bodyPr>
          <a:lstStyle/>
          <a:p>
            <a:r>
              <a:rPr lang="sv-SE" altLang="fi-FI" b="1" err="1">
                <a:solidFill>
                  <a:srgbClr val="000000"/>
                </a:solidFill>
                <a:latin typeface="Arial" charset="0"/>
              </a:rPr>
              <a:t>Saatavuuden</a:t>
            </a:r>
            <a:r>
              <a:rPr lang="sv-SE" altLang="fi-FI" b="1">
                <a:solidFill>
                  <a:srgbClr val="000000"/>
                </a:solidFill>
                <a:latin typeface="Arial" charset="0"/>
              </a:rPr>
              <a:t> parantamisen </a:t>
            </a:r>
            <a:r>
              <a:rPr lang="sv-SE" altLang="fi-FI" b="1" err="1">
                <a:solidFill>
                  <a:srgbClr val="000000"/>
                </a:solidFill>
                <a:latin typeface="Arial" charset="0"/>
              </a:rPr>
              <a:t>perusstrategiat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8505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90C6B0-315B-48BD-859C-884F26645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PDSA kokeilut</a:t>
            </a:r>
          </a:p>
        </p:txBody>
      </p:sp>
      <p:graphicFrame>
        <p:nvGraphicFramePr>
          <p:cNvPr id="5" name="Taulukko 5">
            <a:extLst>
              <a:ext uri="{FF2B5EF4-FFF2-40B4-BE49-F238E27FC236}">
                <a16:creationId xmlns:a16="http://schemas.microsoft.com/office/drawing/2014/main" id="{856DFDD2-9136-40B2-AA0E-622AD8816FE6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68078877"/>
              </p:ext>
            </p:extLst>
          </p:nvPr>
        </p:nvGraphicFramePr>
        <p:xfrm>
          <a:off x="297951" y="1181528"/>
          <a:ext cx="11476235" cy="4664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5247">
                  <a:extLst>
                    <a:ext uri="{9D8B030D-6E8A-4147-A177-3AD203B41FA5}">
                      <a16:colId xmlns:a16="http://schemas.microsoft.com/office/drawing/2014/main" val="891083644"/>
                    </a:ext>
                  </a:extLst>
                </a:gridCol>
                <a:gridCol w="2295247">
                  <a:extLst>
                    <a:ext uri="{9D8B030D-6E8A-4147-A177-3AD203B41FA5}">
                      <a16:colId xmlns:a16="http://schemas.microsoft.com/office/drawing/2014/main" val="1044077090"/>
                    </a:ext>
                  </a:extLst>
                </a:gridCol>
                <a:gridCol w="2295247">
                  <a:extLst>
                    <a:ext uri="{9D8B030D-6E8A-4147-A177-3AD203B41FA5}">
                      <a16:colId xmlns:a16="http://schemas.microsoft.com/office/drawing/2014/main" val="1756183946"/>
                    </a:ext>
                  </a:extLst>
                </a:gridCol>
                <a:gridCol w="2295247">
                  <a:extLst>
                    <a:ext uri="{9D8B030D-6E8A-4147-A177-3AD203B41FA5}">
                      <a16:colId xmlns:a16="http://schemas.microsoft.com/office/drawing/2014/main" val="3275640188"/>
                    </a:ext>
                  </a:extLst>
                </a:gridCol>
                <a:gridCol w="2295247">
                  <a:extLst>
                    <a:ext uri="{9D8B030D-6E8A-4147-A177-3AD203B41FA5}">
                      <a16:colId xmlns:a16="http://schemas.microsoft.com/office/drawing/2014/main" val="3630016142"/>
                    </a:ext>
                  </a:extLst>
                </a:gridCol>
              </a:tblGrid>
              <a:tr h="424043">
                <a:tc>
                  <a:txBody>
                    <a:bodyPr/>
                    <a:lstStyle/>
                    <a:p>
                      <a:r>
                        <a:rPr lang="fi-FI" dirty="0"/>
                        <a:t>Kokeilu/muutos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Odotettu hyöty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Vaihe (PDSA)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Vaikutukset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Opit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0120652"/>
                  </a:ext>
                </a:extLst>
              </a:tr>
              <a:tr h="4240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411207"/>
                  </a:ext>
                </a:extLst>
              </a:tr>
              <a:tr h="4240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72764"/>
                  </a:ext>
                </a:extLst>
              </a:tr>
              <a:tr h="4240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516424"/>
                  </a:ext>
                </a:extLst>
              </a:tr>
              <a:tr h="4240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4467881"/>
                  </a:ext>
                </a:extLst>
              </a:tr>
              <a:tr h="4240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439920"/>
                  </a:ext>
                </a:extLst>
              </a:tr>
              <a:tr h="4240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166104"/>
                  </a:ext>
                </a:extLst>
              </a:tr>
              <a:tr h="4240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3293988"/>
                  </a:ext>
                </a:extLst>
              </a:tr>
              <a:tr h="4240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680958"/>
                  </a:ext>
                </a:extLst>
              </a:tr>
              <a:tr h="4240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804580"/>
                  </a:ext>
                </a:extLst>
              </a:tr>
              <a:tr h="424043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757299"/>
                  </a:ext>
                </a:extLst>
              </a:tr>
            </a:tbl>
          </a:graphicData>
        </a:graphic>
      </p:graphicFrame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15B5FBD-25A6-4C31-9CA1-092804D067A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82CC271-BBF5-3F46-90AE-792A663E0CF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B1A1B1-DFD4-4D42-954D-A709796DC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olemme oppineet (omasta työstämme, kehittämisestä, muutoksen johtamisesta…)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81BCD1-BE3A-42C6-8A65-D66E71F0DBC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08E2AF1-389D-4C88-9D9E-8C4C56A3A95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82CC271-BBF5-3F46-90AE-792A663E0CF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43415"/>
      </p:ext>
    </p:extLst>
  </p:cSld>
  <p:clrMapOvr>
    <a:masterClrMapping/>
  </p:clrMapOvr>
</p:sld>
</file>

<file path=ppt/theme/theme1.xml><?xml version="1.0" encoding="utf-8"?>
<a:theme xmlns:a="http://schemas.openxmlformats.org/drawingml/2006/main" name="THL_tulevaisuuden_sote-keskus_pohja_FI_2021">
  <a:themeElements>
    <a:clrScheme name="THL sote 2020">
      <a:dk1>
        <a:srgbClr val="303030"/>
      </a:dk1>
      <a:lt1>
        <a:srgbClr val="FFFFFF"/>
      </a:lt1>
      <a:dk2>
        <a:srgbClr val="D90066"/>
      </a:dk2>
      <a:lt2>
        <a:srgbClr val="F2F2F2"/>
      </a:lt2>
      <a:accent1>
        <a:srgbClr val="28A0C1"/>
      </a:accent1>
      <a:accent2>
        <a:srgbClr val="CC77AC"/>
      </a:accent2>
      <a:accent3>
        <a:srgbClr val="FAA61A"/>
      </a:accent3>
      <a:accent4>
        <a:srgbClr val="28438E"/>
      </a:accent4>
      <a:accent5>
        <a:srgbClr val="519B2F"/>
      </a:accent5>
      <a:accent6>
        <a:srgbClr val="7BC143"/>
      </a:accent6>
      <a:hlink>
        <a:srgbClr val="2F61AD"/>
      </a:hlink>
      <a:folHlink>
        <a:srgbClr val="5191CD"/>
      </a:folHlink>
    </a:clrScheme>
    <a:fontScheme name="THL 2019 09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HL_tulevaisuuden_sote-keskus_pohja_FI_151220" id="{98E18211-E6F7-457F-ACF9-56C9DE50A2F9}" vid="{ACD03C4C-8742-455A-86BE-5C7CC565EE1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b36cf0-dd07-463a-9a56-38d6f798822b">
      <Terms xmlns="http://schemas.microsoft.com/office/infopath/2007/PartnerControls"/>
    </lcf76f155ced4ddcb4097134ff3c332f>
    <TaxCatchAll xmlns="4d17850e-7ac4-4439-81e7-5d0d6624ebe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03221E5F428AF4BAB06F44CB70D0AFF" ma:contentTypeVersion="16" ma:contentTypeDescription="Luo uusi asiakirja." ma:contentTypeScope="" ma:versionID="d113233f4d3c5b188b65bf2eacf2fbd2">
  <xsd:schema xmlns:xsd="http://www.w3.org/2001/XMLSchema" xmlns:xs="http://www.w3.org/2001/XMLSchema" xmlns:p="http://schemas.microsoft.com/office/2006/metadata/properties" xmlns:ns2="d1b36cf0-dd07-463a-9a56-38d6f798822b" xmlns:ns3="4d17850e-7ac4-4439-81e7-5d0d6624ebe5" targetNamespace="http://schemas.microsoft.com/office/2006/metadata/properties" ma:root="true" ma:fieldsID="b2bfa9ee0a657539a828e5af30869c81" ns2:_="" ns3:_="">
    <xsd:import namespace="d1b36cf0-dd07-463a-9a56-38d6f798822b"/>
    <xsd:import namespace="4d17850e-7ac4-4439-81e7-5d0d6624eb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b36cf0-dd07-463a-9a56-38d6f79882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d80f177e-0a1a-4748-b4ec-cb99291f6a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17850e-7ac4-4439-81e7-5d0d6624ebe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74e381c-ebaf-4010-89c3-a848834c4a4c}" ma:internalName="TaxCatchAll" ma:showField="CatchAllData" ma:web="4d17850e-7ac4-4439-81e7-5d0d6624eb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C1957C-FB91-4910-9611-60A8CDF55C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3AA67D-BEFA-49DB-A838-9B98D2036FA3}">
  <ds:schemaRefs>
    <ds:schemaRef ds:uri="http://schemas.microsoft.com/office/2006/documentManagement/types"/>
    <ds:schemaRef ds:uri="4d17850e-7ac4-4439-81e7-5d0d6624ebe5"/>
    <ds:schemaRef ds:uri="http://schemas.microsoft.com/office/infopath/2007/PartnerControls"/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d1b36cf0-dd07-463a-9a56-38d6f798822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50F7AEB-4E4B-490A-8295-084ABF9306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b36cf0-dd07-463a-9a56-38d6f798822b"/>
    <ds:schemaRef ds:uri="4d17850e-7ac4-4439-81e7-5d0d6624eb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173</Words>
  <Application>Microsoft Office PowerPoint</Application>
  <PresentationFormat>Laajakuva</PresentationFormat>
  <Paragraphs>49</Paragraphs>
  <Slides>10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Arial</vt:lpstr>
      <vt:lpstr>Bradley Hand ITC</vt:lpstr>
      <vt:lpstr>Calibri</vt:lpstr>
      <vt:lpstr>Source Sans Pro</vt:lpstr>
      <vt:lpstr>Symbol</vt:lpstr>
      <vt:lpstr>Times New Roman</vt:lpstr>
      <vt:lpstr>THL_tulevaisuuden_sote-keskus_pohja_FI_2021</vt:lpstr>
      <vt:lpstr>Tähän esityksen nimi </vt:lpstr>
      <vt:lpstr>Esityksen rakenne</vt:lpstr>
      <vt:lpstr>Keitä me olemme ja keitä palvelemme?</vt:lpstr>
      <vt:lpstr>Lähtötilanne</vt:lpstr>
      <vt:lpstr>SMART tavoitteet</vt:lpstr>
      <vt:lpstr>Toteutetut (PDSA) kokeilut ja niiden vaikutukset </vt:lpstr>
      <vt:lpstr>Saatavuuden parantamisen perusstrategiat</vt:lpstr>
      <vt:lpstr>PDSA kokeilut</vt:lpstr>
      <vt:lpstr>Mitä olemme oppineet (omasta työstämme, kehittämisestä, muutoksen johtamisesta…) </vt:lpstr>
      <vt:lpstr>Mitä aiomme tehdä seuraavaksi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Patoallas</dc:title>
  <dc:creator>Heinänen Tuula</dc:creator>
  <cp:lastModifiedBy>Tuula Heinänen</cp:lastModifiedBy>
  <cp:revision>15</cp:revision>
  <dcterms:created xsi:type="dcterms:W3CDTF">2021-09-17T05:35:08Z</dcterms:created>
  <dcterms:modified xsi:type="dcterms:W3CDTF">2022-11-15T10:18:46Z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0x010100303221E5F428AF4BAB06F44CB70D0AFF</vt:lpwstr>
  </property>
  <property fmtid="{D5CDD505-2E9C-101B-9397-08002B2CF9AE}" pid="3" name="MediaServiceImageTags">
    <vt:lpwstr/>
  </property>
</Properties>
</file>