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sldIdLst>
    <p:sldId id="311" r:id="rId5"/>
    <p:sldId id="312" r:id="rId6"/>
    <p:sldId id="310" r:id="rId7"/>
    <p:sldId id="309" r:id="rId8"/>
    <p:sldId id="308" r:id="rId9"/>
    <p:sldId id="30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DDD87-20F9-4734-8979-C223239BEF8E}" v="40" dt="2022-10-20T11:39:15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4642C-78EF-4B48-81F4-8567EC26257C}" type="datetimeFigureOut">
              <a:rPr lang="fi-FI" smtClean="0"/>
              <a:t>31.10.2022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63287-CFB8-433A-8486-A82972067C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803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63287-CFB8-433A-8486-A82972067C8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170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2274E-6673-49D8-A3CD-8BA143730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F4BD3FA-5B96-429D-BE88-2D1E8D530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F235EE-EEBB-4351-BA71-7B7C9FF7E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06E-F249-401C-AE29-E0A0786BC321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C0B4D5-F069-4DA4-829E-57985210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etela-savo.fi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E74297-2F17-4CAB-83E3-A428CF7C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38E-ED2C-47CD-81F2-6412AB8243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18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5A54E0-1F12-40CB-A356-E2730D4BA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B0CAAA6-FDAB-4488-88F2-C27231DA4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370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BBE6609-827C-4AD7-946E-84ABF6B01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467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DE8D626-EABB-4D48-B4B1-80AAD8FA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6B5-E8A9-475C-9285-02BACE526093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8B3C115-7FC1-4DEE-A890-765E0BC6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etela-savo.fi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6CCA48-8E8F-466C-BAC7-0AFD5911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38E-ED2C-47CD-81F2-6412AB8243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793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BBA111-ACC4-4000-919B-FDAAC452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BFC69F-E85E-4FA2-8EEE-CD788796F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E7A49D-47C8-461D-BE37-ACEC5244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2C7B-CC14-40CC-AEF8-73C8B728FC90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616861-4609-4920-A8DD-7DB64EA9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etela-savo.fi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4C101C-449E-4251-90B9-D5543F48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38E-ED2C-47CD-81F2-6412AB8243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71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BC97F37-B390-4EAE-BF02-16D00DFF8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689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E33C99A-F7BF-496E-827C-7DA33CCF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689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3D81B7-785E-4F85-9E3D-036F1B5C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F827-3DD0-4BE2-9C0B-C69C2CED4346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624B2-7EB0-4A3F-9145-EBFDF9C3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etela-savo.fi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BB23F1-7898-448B-B30C-BA29CB45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38E-ED2C-47CD-81F2-6412AB8243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148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13737E-53CB-4CA8-8846-F9411C74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5F51E-0274-4787-857E-36053F41B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19EA48-43A3-46E4-9188-4CF6559E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4331-BB5F-46F5-9502-93D04BC8E737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D582B6-1300-4694-8DA1-F7555EBA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etela-savo.fi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B78D4B-AE96-4C5D-BF67-766FD82F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38E-ED2C-47CD-81F2-6412AB8243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46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6488F3-7970-4412-BC41-5496A085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DAD032-B57C-4F86-AF05-E4C3B92CA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350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3A7304-DEE7-4C3C-A9BD-E5340838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6ED0-C558-461D-B645-C31ED1504452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E74E50-66BD-4B4F-94C6-0BD57381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etela-savo.fi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6EA92E-BB46-4337-BEBA-31738CA0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38E-ED2C-47CD-81F2-6412AB8243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75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3DFE1-884D-41CA-991B-C82B5735D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1C91A9-11DB-4AD0-9767-E4B161F2C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27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CAAC3A8-C084-45E2-9A76-9476CAA6B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27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3FC8B19-4606-45D0-8F6E-1CC98623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3E4B-1E7F-432E-9B87-FC64D0EC2D32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412185A-7B92-44C6-98AD-7290484C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etela-savo.fi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9DB27F-20C8-4AC2-82B0-21F9AE00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38E-ED2C-47CD-81F2-6412AB8243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33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D51664-94BA-490F-8B7D-B49BB02A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53CED6-5820-4C1E-A7E5-F409FF6F2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B3A19B6-9EF2-414F-A1F0-EC5575C8A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8D465D9-7823-49EA-9056-1BE3689B7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DAC28CF-EF97-429C-8D4E-9602F2B90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36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1C5C9F2-C3D1-4CD4-ABCB-0B3FD7E4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E16E-6A83-4635-B216-421DBEFF0A5E}" type="datetime1">
              <a:rPr lang="fi-FI" smtClean="0"/>
              <a:t>31.10.2022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BB49B2-D23E-4798-B720-A78DDE0D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etela-savo.fi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FE358E8-020A-415E-A999-78154C9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38E-ED2C-47CD-81F2-6412AB8243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59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2FEBAD-9491-4CE6-915D-CEBE7A7E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887476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E1CD7EB-6907-43F1-8425-0DB1FDDC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845C-CB3C-4390-9236-769CB8C91E43}" type="datetime1">
              <a:rPr lang="fi-FI" smtClean="0"/>
              <a:t>31.10.2022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F36F11F-D82F-49FE-9164-846F27E0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etela-savo.fi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03B2838-EBB3-4870-B991-CEF0036A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38E-ED2C-47CD-81F2-6412AB82431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DAC74F3-442B-4E47-A93F-8E28B06A4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80" y="317500"/>
            <a:ext cx="1442719" cy="8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6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A9A8B5B-E922-411B-9806-D096E121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08542-5B8E-4131-A773-5A18C4178F82}" type="datetime1">
              <a:rPr lang="fi-FI" smtClean="0"/>
              <a:t>31.10.2022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4525B1A-4D0A-40D8-9498-F355F08F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etela-savo.fi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BEA7D8-B3DF-4114-9EDB-74F57437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38E-ED2C-47CD-81F2-6412AB8243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43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3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B51D1-4EAC-40F6-85F4-BB078771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9718B5-53AD-4213-8CE8-44CF501BF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7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EB74FA-CDF1-4BFA-96DD-294FF4A73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05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6F5BB32-1B74-427C-BEA8-E37902E9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B94A-DAEB-4C67-912E-F9AFB6667C7E}" type="datetime1">
              <a:rPr lang="fi-FI" smtClean="0"/>
              <a:t>31.10.2022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5B85484-CC72-43BB-914C-69E5EACD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etela-savo.fi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3E16496-0CC5-46DA-AFB2-38FEDD3E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38E-ED2C-47CD-81F2-6412AB8243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83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B21EF9C-6D0D-4CE2-86A4-61CBF07944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350245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5" progId="TCLayout.ActiveDocument.1">
                  <p:embed/>
                </p:oleObj>
              </mc:Choice>
              <mc:Fallback>
                <p:oleObj name="think-cell Slide" r:id="rId16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B21EF9C-6D0D-4CE2-86A4-61CBF07944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18E3B85-88B4-4CE0-90AC-86019F85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9B13A1-58F4-45B1-A729-198F37E64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26213A-8B8B-4EB5-BBA2-51EFF8CCB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4B278-12AF-48C4-AC32-26535F42ECE9}" type="datetime1">
              <a:rPr lang="fi-FI" smtClean="0"/>
              <a:t>31.10.2022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1D6B43-C506-4623-8171-436770AA2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etela-savo.fi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E8B49D-24F8-4205-B84E-614D88E4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3638E-ED2C-47CD-81F2-6412AB824315}" type="slidenum">
              <a:rPr lang="fi-FI" smtClean="0"/>
              <a:t>‹#›</a:t>
            </a:fld>
            <a:endParaRPr lang="fi-FI"/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51CDD8FF-A779-4BCB-AAF2-41069AEB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32"/>
          <a:stretch/>
        </p:blipFill>
        <p:spPr>
          <a:xfrm>
            <a:off x="0" y="5694309"/>
            <a:ext cx="5675890" cy="1172949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888A1321-AFC8-47BA-8715-0299C0EBE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4" b="33068"/>
          <a:stretch/>
        </p:blipFill>
        <p:spPr>
          <a:xfrm>
            <a:off x="5677910" y="5694309"/>
            <a:ext cx="5675890" cy="1172949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6B3F9F43-74BE-4345-B8E8-4496D97DD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2" r="85232"/>
          <a:stretch/>
        </p:blipFill>
        <p:spPr>
          <a:xfrm>
            <a:off x="11353800" y="5694309"/>
            <a:ext cx="838200" cy="117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0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A132E11-7099-F94F-81A6-41C7338C1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6586" cy="6858000"/>
          </a:xfrm>
          <a:prstGeom prst="rect">
            <a:avLst/>
          </a:prstGeom>
        </p:spPr>
      </p:pic>
      <p:graphicFrame>
        <p:nvGraphicFramePr>
          <p:cNvPr id="22" name="Object 21" hidden="1">
            <a:extLst>
              <a:ext uri="{FF2B5EF4-FFF2-40B4-BE49-F238E27FC236}">
                <a16:creationId xmlns:a16="http://schemas.microsoft.com/office/drawing/2014/main" id="{B5937953-BBE8-4E2D-9BDA-8DC0C80886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0895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2" name="Object 21" hidden="1">
                        <a:extLst>
                          <a:ext uri="{FF2B5EF4-FFF2-40B4-BE49-F238E27FC236}">
                            <a16:creationId xmlns:a16="http://schemas.microsoft.com/office/drawing/2014/main" id="{B5937953-BBE8-4E2D-9BDA-8DC0C8088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EC5AF9-D0DA-9649-BAAA-5D0AD24C8C52}"/>
              </a:ext>
            </a:extLst>
          </p:cNvPr>
          <p:cNvSpPr txBox="1"/>
          <p:nvPr/>
        </p:nvSpPr>
        <p:spPr>
          <a:xfrm>
            <a:off x="448763" y="1534583"/>
            <a:ext cx="3410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err="1"/>
              <a:t>Sote</a:t>
            </a:r>
            <a:r>
              <a:rPr lang="fi-FI" sz="1200"/>
              <a:t>-keskuksessa tehdään yhteistyötä asiakaslähtöisesti eri toimijoiden välillä asiakkaiden tarpeisiin vastaamiseksi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7741E-8AC9-B640-A49C-D3A0A41AADC5}"/>
              </a:ext>
            </a:extLst>
          </p:cNvPr>
          <p:cNvSpPr txBox="1"/>
          <p:nvPr/>
        </p:nvSpPr>
        <p:spPr>
          <a:xfrm>
            <a:off x="448763" y="4744908"/>
            <a:ext cx="2974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err="1"/>
              <a:t>Sote</a:t>
            </a:r>
            <a:r>
              <a:rPr lang="fi-FI" sz="1200"/>
              <a:t>-keskuksessa työskentelee laaja joukko monen eri alan ammattilaisia, </a:t>
            </a:r>
            <a:r>
              <a:rPr lang="fi-FI" sz="1200" b="0" i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esimerkiksi lääkäreitä, terapeutteja, hoitajia ja sosiaalialan ammattilaisia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4C3D1-440F-BD4C-891C-DA82A7C711AF}"/>
              </a:ext>
            </a:extLst>
          </p:cNvPr>
          <p:cNvSpPr txBox="1"/>
          <p:nvPr/>
        </p:nvSpPr>
        <p:spPr>
          <a:xfrm>
            <a:off x="9268882" y="4380361"/>
            <a:ext cx="2433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err="1"/>
              <a:t>Sote</a:t>
            </a:r>
            <a:r>
              <a:rPr lang="fi-FI" sz="1200"/>
              <a:t>-keskuksen palvelut tuodaan asiakkaan luo soveltuvimmalla tavalla esim. digitaalisia- ja etäkanavia sekä ammattilaisten liikkuvia palveluita hyödyntäen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87E38-6BCD-9946-9BB4-B7C850E45E35}"/>
              </a:ext>
            </a:extLst>
          </p:cNvPr>
          <p:cNvSpPr txBox="1"/>
          <p:nvPr/>
        </p:nvSpPr>
        <p:spPr>
          <a:xfrm>
            <a:off x="0" y="6086911"/>
            <a:ext cx="1219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i="1"/>
              <a:t>Sote-keskus kokoaa yhteen asiakkaan tarvitsemat perustason palvelut, ennaltaehkäisevän toiminnan </a:t>
            </a:r>
            <a:br>
              <a:rPr lang="fi-FI" sz="1200" b="1" i="1"/>
            </a:br>
            <a:r>
              <a:rPr lang="fi-FI" sz="1200" b="1" i="1"/>
              <a:t>sekä rajatut erityistason palvelut (monialaiset vastaanottopalvelut, perhekeskus, ikäkeskus ja vammaispalvelukeskus)</a:t>
            </a:r>
          </a:p>
          <a:p>
            <a:endParaRPr lang="fi-FI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9E771-13D4-4F46-A757-46E1C78CD359}"/>
              </a:ext>
            </a:extLst>
          </p:cNvPr>
          <p:cNvSpPr txBox="1"/>
          <p:nvPr/>
        </p:nvSpPr>
        <p:spPr>
          <a:xfrm>
            <a:off x="448763" y="2926632"/>
            <a:ext cx="2011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err="1"/>
              <a:t>Sote</a:t>
            </a:r>
            <a:r>
              <a:rPr lang="fi-FI" sz="1200"/>
              <a:t>-keskuksen asiakas osallistuu palvelujensa suunnitteluun ja </a:t>
            </a:r>
            <a:r>
              <a:rPr lang="fi-FI" sz="1200" err="1"/>
              <a:t>toteu-tukseen</a:t>
            </a:r>
            <a:r>
              <a:rPr lang="fi-FI" sz="1200"/>
              <a:t> vuorovaikutteisesti ammattilaisten kanssa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433720-35F1-AA46-9174-BF70F9EABDA1}"/>
              </a:ext>
            </a:extLst>
          </p:cNvPr>
          <p:cNvSpPr txBox="1"/>
          <p:nvPr/>
        </p:nvSpPr>
        <p:spPr>
          <a:xfrm>
            <a:off x="9498169" y="2526107"/>
            <a:ext cx="220456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i-FI" sz="1200" err="1"/>
              <a:t>Sote</a:t>
            </a:r>
            <a:r>
              <a:rPr lang="fi-FI" sz="1200"/>
              <a:t>-keskus tekee </a:t>
            </a:r>
            <a:r>
              <a:rPr lang="fi-FI" sz="1200" err="1"/>
              <a:t>yhteis</a:t>
            </a:r>
            <a:r>
              <a:rPr lang="fi-FI" sz="1200"/>
              <a:t>-työtä alueen hyvinvointia tukevien toimijoiden kanssa </a:t>
            </a:r>
            <a:br>
              <a:rPr lang="fi-FI" sz="1200"/>
            </a:br>
            <a:r>
              <a:rPr lang="fi-FI" sz="1200"/>
              <a:t>ja tukee asiakkaiden ohjautumista hyvinvointia edistäviin palveluihin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F5A49-8776-4A73-B411-0698FC001743}"/>
              </a:ext>
            </a:extLst>
          </p:cNvPr>
          <p:cNvSpPr txBox="1"/>
          <p:nvPr/>
        </p:nvSpPr>
        <p:spPr>
          <a:xfrm>
            <a:off x="5163364" y="821403"/>
            <a:ext cx="6539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b="1" i="1">
                <a:solidFill>
                  <a:schemeClr val="bg1"/>
                </a:solidFill>
              </a:rPr>
              <a:t>Asiakaslähtöinen, saavutettava, laadukas, ennaltaehkäisevä, monialainen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FF600D2-DE7A-2B4B-A855-6E7EFF05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79045"/>
            <a:ext cx="12190194" cy="901700"/>
          </a:xfrm>
        </p:spPr>
        <p:txBody>
          <a:bodyPr vert="horz" anchor="t">
            <a:normAutofit/>
          </a:bodyPr>
          <a:lstStyle/>
          <a:p>
            <a:pPr algn="ctr"/>
            <a:r>
              <a:rPr lang="fi-FI" sz="2800"/>
              <a:t>Etelä-Savon </a:t>
            </a:r>
            <a:r>
              <a:rPr lang="fi-FI" sz="2800" err="1"/>
              <a:t>sosiaali</a:t>
            </a:r>
            <a:r>
              <a:rPr lang="fi-FI" sz="2800"/>
              <a:t>- ja terveyskeskus</a:t>
            </a:r>
            <a:endParaRPr lang="en-FI" sz="2800"/>
          </a:p>
        </p:txBody>
      </p:sp>
    </p:spTree>
    <p:extLst>
      <p:ext uri="{BB962C8B-B14F-4D97-AF65-F5344CB8AC3E}">
        <p14:creationId xmlns:p14="http://schemas.microsoft.com/office/powerpoint/2010/main" val="426049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DB26902-38BF-7B47-80D0-CEDECB6EA16C}"/>
              </a:ext>
            </a:extLst>
          </p:cNvPr>
          <p:cNvSpPr/>
          <p:nvPr/>
        </p:nvSpPr>
        <p:spPr>
          <a:xfrm>
            <a:off x="-572" y="0"/>
            <a:ext cx="121925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8CFE7F2-F474-4D15-9424-9C763F00F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98" y="730372"/>
            <a:ext cx="6858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B178EDE-3D3C-444D-956E-30AA57570A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04" y="160945"/>
            <a:ext cx="3480734" cy="6409943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F99274E-56A6-4788-9665-90721A43FFE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5" progId="TCLayout.ActiveDocument.1">
                  <p:embed/>
                </p:oleObj>
              </mc:Choice>
              <mc:Fallback>
                <p:oleObj name="think-cell Slide" r:id="rId6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F99274E-56A6-4788-9665-90721A43F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4F3DB510-B734-6348-9DBB-ED7798C06A56}"/>
              </a:ext>
            </a:extLst>
          </p:cNvPr>
          <p:cNvSpPr txBox="1">
            <a:spLocks/>
          </p:cNvSpPr>
          <p:nvPr/>
        </p:nvSpPr>
        <p:spPr>
          <a:xfrm>
            <a:off x="1" y="160945"/>
            <a:ext cx="12190194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Etelä-Savon sosiaali- ja terveyskeskus </a:t>
            </a:r>
            <a:br>
              <a:rPr kumimoji="0" lang="fi-FI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</a:br>
            <a:r>
              <a:rPr kumimoji="0" lang="fi-FI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rakentuu neljästä palvelukokonaisuudesta</a:t>
            </a:r>
            <a:endParaRPr kumimoji="0" lang="en-FI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4C30C5-0A51-4317-A358-B2FF14A764E0}"/>
              </a:ext>
            </a:extLst>
          </p:cNvPr>
          <p:cNvSpPr txBox="1"/>
          <p:nvPr/>
        </p:nvSpPr>
        <p:spPr>
          <a:xfrm>
            <a:off x="8887968" y="2773378"/>
            <a:ext cx="285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”Lasten, nuorten</a:t>
            </a:r>
            <a:b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 perheiden palvelukokonaisuus”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7624A8-95A9-46A2-8002-F6E4CCF914E3}"/>
              </a:ext>
            </a:extLst>
          </p:cNvPr>
          <p:cNvSpPr txBox="1"/>
          <p:nvPr/>
        </p:nvSpPr>
        <p:spPr>
          <a:xfrm>
            <a:off x="678924" y="2779675"/>
            <a:ext cx="2658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”Sosiaali- ja terveyden-huollon läpileikkaava palvelukokonaisuus”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8C551F-4883-4511-82A2-ACC369F43769}"/>
              </a:ext>
            </a:extLst>
          </p:cNvPr>
          <p:cNvSpPr txBox="1"/>
          <p:nvPr/>
        </p:nvSpPr>
        <p:spPr>
          <a:xfrm>
            <a:off x="8439695" y="4712686"/>
            <a:ext cx="223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”Ikääntyneiden palvelu-</a:t>
            </a:r>
            <a:b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kokonaisuus”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BAE19A2-F6B5-4C68-95E8-92F24A9119D5}"/>
              </a:ext>
            </a:extLst>
          </p:cNvPr>
          <p:cNvSpPr txBox="1"/>
          <p:nvPr/>
        </p:nvSpPr>
        <p:spPr>
          <a:xfrm>
            <a:off x="678924" y="4712686"/>
            <a:ext cx="2658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”Vammaisten </a:t>
            </a:r>
            <a:b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henkilöiden palvelukokonaisuus”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DE19099-A78C-49D6-BD86-6AA83BB7BC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9" y="228705"/>
            <a:ext cx="1996624" cy="63232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CC29289-89EC-4238-8EB6-A231588469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56" y="4219931"/>
            <a:ext cx="2113704" cy="2113704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F71007F9-729E-4C05-9A4B-2F2BD1F0F7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97" y="4223979"/>
            <a:ext cx="2109656" cy="2109656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E20494E1-E2C7-4270-AE82-34491B79D1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85" y="1985109"/>
            <a:ext cx="2109656" cy="2109656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0A211D86-0C52-4C0E-9529-F53AE7898D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57" y="1993849"/>
            <a:ext cx="2109656" cy="2109656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83C06E00-EF8B-4BC4-92D3-A535CDDACA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21" y="3419099"/>
            <a:ext cx="1417867" cy="141786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684EA2B-C4B8-DD48-9F4A-C3393E81204E}"/>
              </a:ext>
            </a:extLst>
          </p:cNvPr>
          <p:cNvSpPr txBox="1"/>
          <p:nvPr/>
        </p:nvSpPr>
        <p:spPr>
          <a:xfrm>
            <a:off x="683510" y="6164454"/>
            <a:ext cx="1113968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Etelä-Savon sosiaali- ja terveyskeskus integroi palvelut toiminnallisesti yhteen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Palvelut tuodaan asiakkaan luo soveltuvimmalla tavalla (Fyysiset toimipisteet - Etäpalvelut/</a:t>
            </a:r>
            <a:r>
              <a:rPr kumimoji="0" lang="fi-FI" sz="1200" b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digipalvelut</a:t>
            </a:r>
            <a:r>
              <a:rPr kumimoji="0" lang="fi-FI" sz="12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Liikkuvat palvelut)</a:t>
            </a:r>
            <a:endParaRPr kumimoji="0" lang="fi-FI" sz="14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C8EE0D8A-0250-41B0-99CC-6AA1E9D72B76}"/>
              </a:ext>
            </a:extLst>
          </p:cNvPr>
          <p:cNvSpPr txBox="1"/>
          <p:nvPr/>
        </p:nvSpPr>
        <p:spPr>
          <a:xfrm>
            <a:off x="5434670" y="3751910"/>
            <a:ext cx="1336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baseline="30000"/>
              <a:t>Palvelut</a:t>
            </a:r>
            <a:br>
              <a:rPr lang="fi-FI" b="1" baseline="30000"/>
            </a:br>
            <a:r>
              <a:rPr lang="fi-FI" b="1" baseline="30000"/>
              <a:t>toiminnallisesti yhdessä.</a:t>
            </a:r>
            <a:endParaRPr lang="fi-FI" b="1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5199E163-BA6C-4FE6-AB21-8950E34C9E49}"/>
              </a:ext>
            </a:extLst>
          </p:cNvPr>
          <p:cNvSpPr txBox="1"/>
          <p:nvPr/>
        </p:nvSpPr>
        <p:spPr>
          <a:xfrm>
            <a:off x="683510" y="3773635"/>
            <a:ext cx="3605026" cy="323165"/>
          </a:xfrm>
          <a:prstGeom prst="rect">
            <a:avLst/>
          </a:prstGeom>
          <a:solidFill>
            <a:srgbClr val="FFE08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i-FI" sz="1500">
                <a:solidFill>
                  <a:prstClr val="black"/>
                </a:solidFill>
                <a:latin typeface="Arial Black" panose="020B0A04020102020204"/>
              </a:rPr>
              <a:t>Monialaiset vastaanottopalvelut</a:t>
            </a:r>
            <a:endParaRPr lang="fi-FI" sz="1500"/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272086EF-79E2-43B9-AB76-26357839080F}"/>
              </a:ext>
            </a:extLst>
          </p:cNvPr>
          <p:cNvSpPr txBox="1"/>
          <p:nvPr/>
        </p:nvSpPr>
        <p:spPr>
          <a:xfrm>
            <a:off x="683510" y="4219931"/>
            <a:ext cx="3605026" cy="323165"/>
          </a:xfrm>
          <a:prstGeom prst="rect">
            <a:avLst/>
          </a:prstGeom>
          <a:solidFill>
            <a:srgbClr val="FFE08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i-FI" sz="1500">
                <a:solidFill>
                  <a:prstClr val="black"/>
                </a:solidFill>
                <a:latin typeface="Arial Black" panose="020B0A04020102020204"/>
              </a:rPr>
              <a:t>Vammaispalvelukeskus</a:t>
            </a:r>
            <a:endParaRPr lang="fi-FI" sz="1500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0F231C26-838D-4ADB-B5DE-94D7234E3CF3}"/>
              </a:ext>
            </a:extLst>
          </p:cNvPr>
          <p:cNvSpPr txBox="1"/>
          <p:nvPr/>
        </p:nvSpPr>
        <p:spPr>
          <a:xfrm>
            <a:off x="8141518" y="3773635"/>
            <a:ext cx="3605026" cy="323165"/>
          </a:xfrm>
          <a:prstGeom prst="rect">
            <a:avLst/>
          </a:prstGeom>
          <a:solidFill>
            <a:srgbClr val="FFE08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i-FI" sz="1500">
                <a:solidFill>
                  <a:prstClr val="black"/>
                </a:solidFill>
                <a:latin typeface="Arial Black" panose="020B0A04020102020204"/>
              </a:rPr>
              <a:t>Perhekeskus</a:t>
            </a:r>
            <a:endParaRPr lang="fi-FI" sz="1500"/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062FDA83-F488-4E58-A367-65F7686D17D0}"/>
              </a:ext>
            </a:extLst>
          </p:cNvPr>
          <p:cNvSpPr txBox="1"/>
          <p:nvPr/>
        </p:nvSpPr>
        <p:spPr>
          <a:xfrm>
            <a:off x="8141518" y="4219931"/>
            <a:ext cx="3605026" cy="323165"/>
          </a:xfrm>
          <a:prstGeom prst="rect">
            <a:avLst/>
          </a:prstGeom>
          <a:solidFill>
            <a:srgbClr val="FFE08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i-FI" sz="1500">
                <a:solidFill>
                  <a:prstClr val="black"/>
                </a:solidFill>
                <a:latin typeface="Arial Black" panose="020B0A04020102020204"/>
              </a:rPr>
              <a:t>Ikäkeskus</a:t>
            </a:r>
            <a:endParaRPr lang="fi-FI" sz="1500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C032B62C-4D8B-47E2-9C08-B6C7AA0DBA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78" y="748660"/>
            <a:ext cx="3090363" cy="16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FC5DA75-DEBD-4606-AC1D-87470DF86F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3096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FC5DA75-DEBD-4606-AC1D-87470DF86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person, dark&#10;&#10;Description automatically generated">
            <a:extLst>
              <a:ext uri="{FF2B5EF4-FFF2-40B4-BE49-F238E27FC236}">
                <a16:creationId xmlns:a16="http://schemas.microsoft.com/office/drawing/2014/main" id="{7EA0D71F-892A-8149-8005-D045E8A50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5C7D0A-48B3-FA44-834B-B12B19AD89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49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F5B305-21F7-2A4D-97E5-61486FBB5D58}"/>
              </a:ext>
            </a:extLst>
          </p:cNvPr>
          <p:cNvSpPr txBox="1">
            <a:spLocks/>
          </p:cNvSpPr>
          <p:nvPr/>
        </p:nvSpPr>
        <p:spPr>
          <a:xfrm>
            <a:off x="598713" y="379045"/>
            <a:ext cx="10450287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>
                <a:solidFill>
                  <a:schemeClr val="bg1"/>
                </a:solidFill>
              </a:rPr>
              <a:t>M</a:t>
            </a:r>
            <a:r>
              <a:rPr lang="fi-FI" sz="2800">
                <a:solidFill>
                  <a:schemeClr val="bg1"/>
                </a:solidFill>
                <a:latin typeface="+mj-lt"/>
              </a:rPr>
              <a:t>onialaiset vastaanottopalvelut sisältävät </a:t>
            </a:r>
            <a:r>
              <a:rPr lang="fi-FI" sz="2800" err="1">
                <a:solidFill>
                  <a:schemeClr val="bg1"/>
                </a:solidFill>
                <a:latin typeface="+mj-lt"/>
              </a:rPr>
              <a:t>sosiaali</a:t>
            </a:r>
            <a:r>
              <a:rPr lang="fi-FI" sz="2800">
                <a:solidFill>
                  <a:schemeClr val="bg1"/>
                </a:solidFill>
                <a:latin typeface="+mj-lt"/>
              </a:rPr>
              <a:t>- ja terveydenhuollon läpileikkaavat peruspalvelut</a:t>
            </a:r>
            <a:endParaRPr lang="en-FI" sz="28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AAB1C-67E6-BA4E-B42F-B36E4C16027A}"/>
              </a:ext>
            </a:extLst>
          </p:cNvPr>
          <p:cNvSpPr txBox="1"/>
          <p:nvPr/>
        </p:nvSpPr>
        <p:spPr>
          <a:xfrm>
            <a:off x="598713" y="1903861"/>
            <a:ext cx="644865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1400">
                <a:solidFill>
                  <a:schemeClr val="accent1"/>
                </a:solidFill>
                <a:latin typeface="+mj-lt"/>
              </a:rPr>
              <a:t>Sosiaali- ja terveyspalvelut (perustaso)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Terveydenhuollon avovastaanotto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Suun terveydenhuolto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Mielenterveys- ja päihdepalvelut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Laaja-alainen kuntoutus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Diagnostiikkapalvelut (kuvantaminen ja laboratorio)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Terveysturvallisuuspalvelut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Sosiaalityö ja -ohjaus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Työllisyyspalvelut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Kuntouttava työtoiminta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Täydentävä ja ehkäisevä toimeentulotuki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Sosiaali- ja kriisipäivystys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Kotouttamisen edistäminen ja maahanmuutto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846489-D2A8-B74D-AD4A-CFD7DC39CAAB}"/>
              </a:ext>
            </a:extLst>
          </p:cNvPr>
          <p:cNvSpPr txBox="1"/>
          <p:nvPr/>
        </p:nvSpPr>
        <p:spPr>
          <a:xfrm>
            <a:off x="8285920" y="1903861"/>
            <a:ext cx="34398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1400">
                <a:solidFill>
                  <a:schemeClr val="accent1"/>
                </a:solidFill>
                <a:latin typeface="+mj-lt"/>
              </a:rPr>
              <a:t>Kuntien 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 err="1">
                <a:solidFill>
                  <a:schemeClr val="bg1"/>
                </a:solidFill>
              </a:rPr>
              <a:t>Hyte</a:t>
            </a:r>
            <a:r>
              <a:rPr lang="fi-FI" sz="1200">
                <a:solidFill>
                  <a:schemeClr val="bg1"/>
                </a:solidFill>
              </a:rPr>
              <a:t>-toiminta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Liikuntapalvelut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Kulttuuripalvelut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285A7-2483-43C3-B439-770E9EFEDFDC}"/>
              </a:ext>
            </a:extLst>
          </p:cNvPr>
          <p:cNvSpPr txBox="1"/>
          <p:nvPr/>
        </p:nvSpPr>
        <p:spPr>
          <a:xfrm>
            <a:off x="5823856" y="4161289"/>
            <a:ext cx="141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latin typeface="+mj-lt"/>
              </a:rPr>
              <a:t>Monialaiset vastaanotto-</a:t>
            </a:r>
          </a:p>
          <a:p>
            <a:r>
              <a:rPr lang="fi-FI" sz="1200">
                <a:latin typeface="+mj-lt"/>
              </a:rPr>
              <a:t>palvelut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1919598E-CDBE-4705-A365-563280962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34" y="1552896"/>
            <a:ext cx="3605026" cy="3605026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A9C45387-4709-4BA1-B4CA-C096F4F598C6}"/>
              </a:ext>
            </a:extLst>
          </p:cNvPr>
          <p:cNvSpPr txBox="1"/>
          <p:nvPr/>
        </p:nvSpPr>
        <p:spPr>
          <a:xfrm>
            <a:off x="4323934" y="5157922"/>
            <a:ext cx="3605026" cy="323165"/>
          </a:xfrm>
          <a:prstGeom prst="rect">
            <a:avLst/>
          </a:prstGeom>
          <a:solidFill>
            <a:srgbClr val="FFE08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i-FI" sz="1500">
                <a:solidFill>
                  <a:prstClr val="black"/>
                </a:solidFill>
                <a:latin typeface="Arial Black" panose="020B0A04020102020204"/>
              </a:rPr>
              <a:t>Monialaiset vastaanottopalvelut</a:t>
            </a:r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403228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7BF105F9-E092-4556-AF51-A9C715FA9C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4943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7BF105F9-E092-4556-AF51-A9C715FA9C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E76B3C-26E6-E947-9D1E-30D4FCC5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etela-savo.fi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B44D6-21ED-B04B-B83E-DC23BD24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38E-ED2C-47CD-81F2-6412AB824315}" type="slidenum">
              <a:rPr lang="fi-FI" smtClean="0"/>
              <a:t>4</a:t>
            </a:fld>
            <a:endParaRPr lang="fi-FI"/>
          </a:p>
        </p:txBody>
      </p:sp>
      <p:pic>
        <p:nvPicPr>
          <p:cNvPr id="5" name="Picture 4" descr="A person and a baby&#10;&#10;Description automatically generated with medium confidence">
            <a:extLst>
              <a:ext uri="{FF2B5EF4-FFF2-40B4-BE49-F238E27FC236}">
                <a16:creationId xmlns:a16="http://schemas.microsoft.com/office/drawing/2014/main" id="{7C9CFDB8-1424-0A4C-AD03-AF53084A1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9551D0-9373-024F-A03A-3D7C67DAF17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349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C6C62B-9613-DF42-8BEB-7E214BC59432}"/>
              </a:ext>
            </a:extLst>
          </p:cNvPr>
          <p:cNvSpPr txBox="1">
            <a:spLocks/>
          </p:cNvSpPr>
          <p:nvPr/>
        </p:nvSpPr>
        <p:spPr>
          <a:xfrm>
            <a:off x="598713" y="379045"/>
            <a:ext cx="10450287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>
                <a:solidFill>
                  <a:schemeClr val="bg1"/>
                </a:solidFill>
              </a:rPr>
              <a:t>Etelä-Savon perhekeskus kokoaa yhteen lasten, nuorten ja perheiden palvelut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88CE9EB-BC9D-3043-B93C-FF81ADFBD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69" y="3371841"/>
            <a:ext cx="864433" cy="15189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598355-5550-AF4A-AB6F-8B3E2D77A8B3}"/>
              </a:ext>
            </a:extLst>
          </p:cNvPr>
          <p:cNvSpPr txBox="1"/>
          <p:nvPr/>
        </p:nvSpPr>
        <p:spPr>
          <a:xfrm>
            <a:off x="598713" y="1835975"/>
            <a:ext cx="6448651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1400">
                <a:solidFill>
                  <a:schemeClr val="accent1"/>
                </a:solidFill>
                <a:latin typeface="+mj-lt"/>
              </a:rPr>
              <a:t>Sosiaali- ja terveyspalvelut (perustaso)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Äitiys- ja lastenneuvolapalvelut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Ehkäisy- ja seksuaaliterveyspalvelut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Perusterveydenhuollon lääkäripalvelut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Muut sote-keskuspalvelut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Psykologipalvelut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Lasten ja nuorten mielenterveyspalvelut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Lapsiperheiden terapia- ja kuntoutuspalvelut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Ehkäisevä suun terveydenhuolto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Koulu ja opiskeluterveydenhuolto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Opiskeluhuolto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Perhetyö, kotipalvelu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Kasvatus- ja perheneuvonta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Lapsiperheiden sosiaalityö- ja ohjaus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Perheoikeudelliset 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8CF40-7654-F54A-9C21-5296D8C9B019}"/>
              </a:ext>
            </a:extLst>
          </p:cNvPr>
          <p:cNvSpPr txBox="1"/>
          <p:nvPr/>
        </p:nvSpPr>
        <p:spPr>
          <a:xfrm>
            <a:off x="8285920" y="1903861"/>
            <a:ext cx="34398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1400">
                <a:solidFill>
                  <a:schemeClr val="accent1"/>
                </a:solidFill>
                <a:latin typeface="+mj-lt"/>
              </a:rPr>
              <a:t>Kuntien 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Varhaiskasvatus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 err="1">
                <a:solidFill>
                  <a:schemeClr val="bg1"/>
                </a:solidFill>
              </a:rPr>
              <a:t>Esi</a:t>
            </a:r>
            <a:r>
              <a:rPr lang="fi-FI" sz="1200">
                <a:solidFill>
                  <a:schemeClr val="bg1"/>
                </a:solidFill>
              </a:rPr>
              <a:t>- ja perusopetus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Toinen aste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 err="1">
                <a:solidFill>
                  <a:schemeClr val="bg1"/>
                </a:solidFill>
              </a:rPr>
              <a:t>Hyte</a:t>
            </a:r>
            <a:r>
              <a:rPr lang="fi-FI" sz="1200">
                <a:solidFill>
                  <a:schemeClr val="bg1"/>
                </a:solidFill>
              </a:rPr>
              <a:t>-toiminta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Nuorisopalvelut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Liikuntapalvelut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Kulttuuripalvelut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BFC9A3-0FAC-494C-A0C4-8CE18509C069}"/>
              </a:ext>
            </a:extLst>
          </p:cNvPr>
          <p:cNvSpPr txBox="1"/>
          <p:nvPr/>
        </p:nvSpPr>
        <p:spPr>
          <a:xfrm>
            <a:off x="5823856" y="4161289"/>
            <a:ext cx="141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err="1">
                <a:latin typeface="+mj-lt"/>
              </a:rPr>
              <a:t>Pehekeskus</a:t>
            </a:r>
            <a:endParaRPr lang="fi-FI" sz="1200">
              <a:latin typeface="+mj-lt"/>
            </a:endParaRP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AF37C45-9E00-4385-8093-DE90AAD3D7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30" y="1761526"/>
            <a:ext cx="3594629" cy="3594629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92F2F445-7877-4EEB-88D1-A1901D587DA3}"/>
              </a:ext>
            </a:extLst>
          </p:cNvPr>
          <p:cNvSpPr txBox="1"/>
          <p:nvPr/>
        </p:nvSpPr>
        <p:spPr>
          <a:xfrm>
            <a:off x="4591931" y="5262835"/>
            <a:ext cx="3605026" cy="323165"/>
          </a:xfrm>
          <a:prstGeom prst="rect">
            <a:avLst/>
          </a:prstGeom>
          <a:solidFill>
            <a:srgbClr val="FFE08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i-FI" sz="1500">
                <a:solidFill>
                  <a:prstClr val="black"/>
                </a:solidFill>
                <a:latin typeface="Arial Black" panose="020B0A04020102020204"/>
              </a:rPr>
              <a:t>Perhekeskus</a:t>
            </a:r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186561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66A013F-0E23-4EBB-9E28-B06E826FD3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513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66A013F-0E23-4EBB-9E28-B06E826FD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E76B3C-26E6-E947-9D1E-30D4FCC5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etela-savo.fi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B44D6-21ED-B04B-B83E-DC23BD24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38E-ED2C-47CD-81F2-6412AB824315}" type="slidenum">
              <a:rPr lang="fi-FI" smtClean="0"/>
              <a:t>5</a:t>
            </a:fld>
            <a:endParaRPr lang="fi-FI"/>
          </a:p>
        </p:txBody>
      </p:sp>
      <p:pic>
        <p:nvPicPr>
          <p:cNvPr id="6" name="Picture 5" descr="A picture containing text, indoor, wall, bed&#10;&#10;Description automatically generated">
            <a:extLst>
              <a:ext uri="{FF2B5EF4-FFF2-40B4-BE49-F238E27FC236}">
                <a16:creationId xmlns:a16="http://schemas.microsoft.com/office/drawing/2014/main" id="{071A28CD-AF0F-EE4D-A039-78E9765DB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9703CD-7AB2-0C43-B706-F1A0FBE4C9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49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B97A75-3762-9E49-A776-88D08519C35F}"/>
              </a:ext>
            </a:extLst>
          </p:cNvPr>
          <p:cNvSpPr txBox="1">
            <a:spLocks/>
          </p:cNvSpPr>
          <p:nvPr/>
        </p:nvSpPr>
        <p:spPr>
          <a:xfrm>
            <a:off x="598713" y="379045"/>
            <a:ext cx="10450287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>
                <a:solidFill>
                  <a:schemeClr val="bg1"/>
                </a:solidFill>
              </a:rPr>
              <a:t>Etelä-Savon ikäkeskus kokoaa yhteen ikääntyneiden palvelut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B457BC-2B2D-488D-9EA8-169448FABD05}"/>
              </a:ext>
            </a:extLst>
          </p:cNvPr>
          <p:cNvSpPr/>
          <p:nvPr/>
        </p:nvSpPr>
        <p:spPr>
          <a:xfrm>
            <a:off x="4620000" y="2205922"/>
            <a:ext cx="2952000" cy="29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5387849B-E3FB-7C4D-AC48-D31525B693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88" y="2397254"/>
            <a:ext cx="1994497" cy="1688366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B875DE2-EC9B-8746-A6F2-61EE2623CD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62" y="3398010"/>
            <a:ext cx="954496" cy="1235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5DDB52-769C-0640-902D-88C166FDAF96}"/>
              </a:ext>
            </a:extLst>
          </p:cNvPr>
          <p:cNvSpPr txBox="1"/>
          <p:nvPr/>
        </p:nvSpPr>
        <p:spPr>
          <a:xfrm>
            <a:off x="598713" y="1903861"/>
            <a:ext cx="64486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1400" err="1">
                <a:solidFill>
                  <a:schemeClr val="accent1"/>
                </a:solidFill>
                <a:latin typeface="+mj-lt"/>
              </a:rPr>
              <a:t>Sosiaali</a:t>
            </a:r>
            <a:r>
              <a:rPr lang="fi-FI" sz="1400">
                <a:solidFill>
                  <a:schemeClr val="accent1"/>
                </a:solidFill>
                <a:latin typeface="+mj-lt"/>
              </a:rPr>
              <a:t>- ja terveyspalvelut (perustaso)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Kuntouttava päivätoiminta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Seniorineuvonta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Omaishoito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Sotainvalidien ja veteraanien 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Kiertävä perhehoitopalvelut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Etäpalvelut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Kotiin annettavat tukipalvelut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Liikkumista tukevat 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Sosiaalihuoltolain mukaiset kuljetuspalvelut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Siivous- ja ateria- ja turvapalvelut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Geriatriset peruspalvelut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Muistivastaanotto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Kotihoito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Arjen kuntoutus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EF181-E9A4-AF49-9EF1-6F2F2BE4C301}"/>
              </a:ext>
            </a:extLst>
          </p:cNvPr>
          <p:cNvSpPr txBox="1"/>
          <p:nvPr/>
        </p:nvSpPr>
        <p:spPr>
          <a:xfrm>
            <a:off x="8285920" y="1903861"/>
            <a:ext cx="3439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Palveluasuminen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Tehostettu hoiva-asuminen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Tukiasuminen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Arviointi- ja jaksohoito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Kotisairaala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Palliatiivinen hoito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Saattohoito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Jatkohoito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i-FI" sz="120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fi-FI" sz="1400">
                <a:solidFill>
                  <a:schemeClr val="accent1"/>
                </a:solidFill>
                <a:latin typeface="+mj-lt"/>
              </a:rPr>
              <a:t>Kuntien 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 err="1">
                <a:solidFill>
                  <a:schemeClr val="bg1"/>
                </a:solidFill>
              </a:rPr>
              <a:t>Hyte</a:t>
            </a:r>
            <a:r>
              <a:rPr lang="fi-FI" sz="1200">
                <a:solidFill>
                  <a:schemeClr val="bg1"/>
                </a:solidFill>
              </a:rPr>
              <a:t>-toiminta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Liikuntapalvelut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Kulttuuripalvelut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i-FI" sz="1200">
              <a:solidFill>
                <a:schemeClr val="bg1"/>
              </a:solidFill>
            </a:endParaRP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76189-C779-4537-A23E-CAFBDE67894B}"/>
              </a:ext>
            </a:extLst>
          </p:cNvPr>
          <p:cNvSpPr txBox="1"/>
          <p:nvPr/>
        </p:nvSpPr>
        <p:spPr>
          <a:xfrm>
            <a:off x="6096232" y="4171017"/>
            <a:ext cx="141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latin typeface="+mj-lt"/>
              </a:rPr>
              <a:t>Ikäkeskus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329B9197-70DD-4F43-BB72-6D0F65CDFC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50" y="2284882"/>
            <a:ext cx="3601476" cy="3601476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9B66E120-7A09-42F8-BBEF-C782C630ACD4}"/>
              </a:ext>
            </a:extLst>
          </p:cNvPr>
          <p:cNvSpPr txBox="1"/>
          <p:nvPr/>
        </p:nvSpPr>
        <p:spPr>
          <a:xfrm>
            <a:off x="4620000" y="1961717"/>
            <a:ext cx="3605026" cy="323165"/>
          </a:xfrm>
          <a:prstGeom prst="rect">
            <a:avLst/>
          </a:prstGeom>
          <a:solidFill>
            <a:srgbClr val="FFE08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i-FI" sz="1500">
                <a:solidFill>
                  <a:prstClr val="black"/>
                </a:solidFill>
                <a:latin typeface="Arial Black" panose="020B0A04020102020204"/>
              </a:rPr>
              <a:t>Ikäkeskus</a:t>
            </a:r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268409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E76B3C-26E6-E947-9D1E-30D4FCC5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etela-savo.fi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B44D6-21ED-B04B-B83E-DC23BD24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38E-ED2C-47CD-81F2-6412AB824315}" type="slidenum">
              <a:rPr lang="fi-FI" smtClean="0"/>
              <a:t>6</a:t>
            </a:fld>
            <a:endParaRPr lang="fi-FI"/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FC0A6E5-9267-2A47-A571-C9DDA68F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8E8B2A-D03A-4C4F-AC17-0D218EFC888C}"/>
              </a:ext>
            </a:extLst>
          </p:cNvPr>
          <p:cNvSpPr/>
          <p:nvPr/>
        </p:nvSpPr>
        <p:spPr>
          <a:xfrm>
            <a:off x="-5415" y="18820"/>
            <a:ext cx="12186585" cy="6858000"/>
          </a:xfrm>
          <a:prstGeom prst="rect">
            <a:avLst/>
          </a:prstGeom>
          <a:solidFill>
            <a:schemeClr val="tx1">
              <a:alpha val="349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01FE7C-F206-2F49-8798-62DF96B353F6}"/>
              </a:ext>
            </a:extLst>
          </p:cNvPr>
          <p:cNvSpPr txBox="1">
            <a:spLocks/>
          </p:cNvSpPr>
          <p:nvPr/>
        </p:nvSpPr>
        <p:spPr>
          <a:xfrm>
            <a:off x="598713" y="379045"/>
            <a:ext cx="10450287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>
                <a:solidFill>
                  <a:schemeClr val="bg1"/>
                </a:solidFill>
              </a:rPr>
              <a:t>Etelä-Savon vammaispalvelukeskus kokoaa yhteen vammaisten henkilöiden palvelut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85A6A0-2151-0047-A5B1-E40AC1D85622}"/>
              </a:ext>
            </a:extLst>
          </p:cNvPr>
          <p:cNvSpPr txBox="1"/>
          <p:nvPr/>
        </p:nvSpPr>
        <p:spPr>
          <a:xfrm>
            <a:off x="598713" y="2118052"/>
            <a:ext cx="64486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1400">
                <a:solidFill>
                  <a:schemeClr val="accent1"/>
                </a:solidFill>
                <a:latin typeface="+mj-lt"/>
                <a:ea typeface="+mn-lt"/>
                <a:cs typeface="+mn-lt"/>
              </a:rPr>
              <a:t>Perustason 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Muut sote-keskuspalvelut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Sosiaalityö ja -ohjaus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Osallisuutta ja työllistymistä tukevat 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Liikkumista tukevat 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Henkilökohtainen apu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Asumista tukevat 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i-FI" sz="1200"/>
          </a:p>
          <a:p>
            <a:pPr>
              <a:spcBef>
                <a:spcPts val="600"/>
              </a:spcBef>
            </a:pPr>
            <a:r>
              <a:rPr lang="fi-FI" sz="1400">
                <a:solidFill>
                  <a:schemeClr val="accent1"/>
                </a:solidFill>
                <a:latin typeface="+mj-lt"/>
              </a:rPr>
              <a:t>Erityistason palvelut</a:t>
            </a:r>
            <a:endParaRPr lang="fi-FI" sz="1400">
              <a:solidFill>
                <a:schemeClr val="accent1"/>
              </a:solidFill>
              <a:latin typeface="+mj-lt"/>
              <a:ea typeface="+mn-lt"/>
              <a:cs typeface="+mn-lt"/>
            </a:endParaRP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Vaativat asumispalvelut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Lastensuojelu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Erikoissairaanhoito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Laitospalvelut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6A23D5-E857-F04A-A305-919D1916A13D}"/>
              </a:ext>
            </a:extLst>
          </p:cNvPr>
          <p:cNvSpPr txBox="1"/>
          <p:nvPr/>
        </p:nvSpPr>
        <p:spPr>
          <a:xfrm>
            <a:off x="8285920" y="1903861"/>
            <a:ext cx="34398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1400">
                <a:solidFill>
                  <a:schemeClr val="accent1"/>
                </a:solidFill>
                <a:latin typeface="+mj-lt"/>
              </a:rPr>
              <a:t>Kuntien palvelut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Varhaiskasvatus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 err="1">
                <a:solidFill>
                  <a:schemeClr val="bg1"/>
                </a:solidFill>
              </a:rPr>
              <a:t>Esi</a:t>
            </a:r>
            <a:r>
              <a:rPr lang="fi-FI" sz="1200">
                <a:solidFill>
                  <a:schemeClr val="bg1"/>
                </a:solidFill>
              </a:rPr>
              <a:t>- ja perusopetus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Toinen aste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C2558E9-D79A-4641-A1E6-8822195D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07" y="1986588"/>
            <a:ext cx="3611329" cy="3611329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CC0D36A2-0F11-4D04-9A0C-D91862F97A79}"/>
              </a:ext>
            </a:extLst>
          </p:cNvPr>
          <p:cNvSpPr txBox="1"/>
          <p:nvPr/>
        </p:nvSpPr>
        <p:spPr>
          <a:xfrm>
            <a:off x="4297007" y="1712237"/>
            <a:ext cx="3605026" cy="323165"/>
          </a:xfrm>
          <a:prstGeom prst="rect">
            <a:avLst/>
          </a:prstGeom>
          <a:solidFill>
            <a:srgbClr val="FFE08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i-FI" sz="1500">
                <a:solidFill>
                  <a:prstClr val="black"/>
                </a:solidFill>
                <a:latin typeface="Arial Black" panose="020B0A04020102020204"/>
              </a:rPr>
              <a:t>Vammaispalvelukeskus</a:t>
            </a:r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3989708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-teema">
  <a:themeElements>
    <a:clrScheme name="Mukautettu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c027a8-6ffc-436d-8212-39fde8dc3ecd" xsi:nil="true"/>
    <lcf76f155ced4ddcb4097134ff3c332f xmlns="a167551a-7565-43ce-bc08-967d21c4483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95C75FD337884C8F01B061D9325C78" ma:contentTypeVersion="15" ma:contentTypeDescription="Create a new document." ma:contentTypeScope="" ma:versionID="969e7c4857770ddbb82b109e1e5c91cd">
  <xsd:schema xmlns:xsd="http://www.w3.org/2001/XMLSchema" xmlns:xs="http://www.w3.org/2001/XMLSchema" xmlns:p="http://schemas.microsoft.com/office/2006/metadata/properties" xmlns:ns2="a167551a-7565-43ce-bc08-967d21c44833" xmlns:ns3="62c027a8-6ffc-436d-8212-39fde8dc3ecd" targetNamespace="http://schemas.microsoft.com/office/2006/metadata/properties" ma:root="true" ma:fieldsID="ac9dc1ca0da32a9360524e74352fe201" ns2:_="" ns3:_="">
    <xsd:import namespace="a167551a-7565-43ce-bc08-967d21c44833"/>
    <xsd:import namespace="62c027a8-6ffc-436d-8212-39fde8dc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7551a-7565-43ce-bc08-967d21c448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3941738-2ed4-4380-bf70-cfe81b3cac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027a8-6ffc-436d-8212-39fde8dc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911c9e6-a132-47d3-b966-73a146107462}" ma:internalName="TaxCatchAll" ma:showField="CatchAllData" ma:web="62c027a8-6ffc-436d-8212-39fde8dc3e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616245-969E-4DFA-8E64-C090858A0415}">
  <ds:schemaRefs>
    <ds:schemaRef ds:uri="62c027a8-6ffc-436d-8212-39fde8dc3ecd"/>
    <ds:schemaRef ds:uri="a167551a-7565-43ce-bc08-967d21c4483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A3FD45-7C9E-4DF5-BE0C-A28ECA04CF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0FB88F-B812-454F-ABB2-5850D8C917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7551a-7565-43ce-bc08-967d21c44833"/>
    <ds:schemaRef ds:uri="62c027a8-6ffc-436d-8212-39fde8dc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425</Words>
  <Application>Microsoft Office PowerPoint</Application>
  <PresentationFormat>Laajakuva</PresentationFormat>
  <Paragraphs>124</Paragraphs>
  <Slides>6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3_Office-teema</vt:lpstr>
      <vt:lpstr>Etelä-Savon sosiaali- ja terveyskeskus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Lajunen</dc:creator>
  <cp:lastModifiedBy>Elisa Lajunen</cp:lastModifiedBy>
  <cp:revision>4</cp:revision>
  <dcterms:created xsi:type="dcterms:W3CDTF">2013-07-15T20:26:40Z</dcterms:created>
  <dcterms:modified xsi:type="dcterms:W3CDTF">2022-10-31T12:09:31Z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0x010100DF95C75FD337884C8F01B061D9325C78</vt:lpwstr>
  </property>
  <property fmtid="{D5CDD505-2E9C-101B-9397-08002B2CF9AE}" pid="3" name="MediaServiceImageTags">
    <vt:lpwstr/>
  </property>
</Properties>
</file>