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57" r:id="rId6"/>
    <p:sldId id="259" r:id="rId7"/>
    <p:sldId id="258" r:id="rId8"/>
    <p:sldId id="261" r:id="rId9"/>
    <p:sldId id="263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A3198E41-E4C4-4E51-91C7-AAD44C470C09}">
          <p14:sldIdLst>
            <p14:sldId id="260"/>
            <p14:sldId id="257"/>
            <p14:sldId id="259"/>
            <p14:sldId id="258"/>
            <p14:sldId id="261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A5C5B77-1983-4941-969F-C8B07D849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91B5C3E-D8FF-46B3-94A8-281A64D031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FE698A3-48C6-4F99-828D-70B9A2A10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16C7-163A-42C6-9320-754DEE124DEA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4DC5BC2-9ECF-4654-891D-F809A61DB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45F33BD-E9B2-444F-9AFB-F7C0AD166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AF9-F4BD-46FD-B023-34E75E7E99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8170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ADBD70-4C46-4D89-99B5-D5174A374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96D1212-D829-457C-A8E2-F5D159B9D3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8B2EEBA-BB6A-4938-A9B1-CA7D41F19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16C7-163A-42C6-9320-754DEE124DEA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87D6E21-B62D-4582-9D87-A7400F596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E38472-7E66-4B20-9202-70C352824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AF9-F4BD-46FD-B023-34E75E7E99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5712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A4FBCF09-3695-4DDA-A14A-EDFDDB4E0B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69C2995-5E26-48AE-9E2E-C2AD34330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D4EC34-93A3-4E0E-A6A7-7110E8FE0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16C7-163A-42C6-9320-754DEE124DEA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4824D7C-D2E1-4AB9-828B-166A05674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481AE6E-9EDC-484D-9C47-9AA927401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AF9-F4BD-46FD-B023-34E75E7E99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3959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84F4D2-021B-44B9-9D54-EF6A4C8E6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E21FBB-58AF-430A-A9FF-91B42C82B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321E3DD-9DBA-4444-8640-8E8F67ED9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16C7-163A-42C6-9320-754DEE124DEA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FB8815D-7F29-43E5-997D-9FE3222AF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23103F5-D691-4788-A3AA-37C6806D4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AF9-F4BD-46FD-B023-34E75E7E99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700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D89F72-9C63-44DD-98EA-260B712E4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6DEC6BA-1379-4FF5-8CB0-A40A2A325E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9F13507-EF82-40C9-9DBA-50DEB0A64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16C7-163A-42C6-9320-754DEE124DEA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41ACB66-37E8-43A7-959C-AE4B887E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C9BFB54-AFD9-49AB-A8B2-0E92DFBEA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AF9-F4BD-46FD-B023-34E75E7E99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1891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294E5F6-1807-495D-B32E-7380DA65B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F691C1-B73E-48D5-AB99-7F960F4868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4D56D3C-BA09-4488-BB0F-1A33F93BD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4386F70-147F-4FCD-8357-E2D9A9002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16C7-163A-42C6-9320-754DEE124DEA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A234D96-06D8-4377-8531-5EE8CF351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C86C909-318A-4B1A-8691-6D790A321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AF9-F4BD-46FD-B023-34E75E7E99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4263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1746B2-CB58-4F46-8F40-266D7BEC5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C5139CC-7545-45F7-84F0-A71CFAEC3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2A6EFB3-DB95-4812-929B-919C39496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47097031-6F12-4569-A430-93D91BCC30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AB59316-9427-478A-99C1-EC4B6CAD66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DB9FCC8-018E-4A51-9087-CDE215013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16C7-163A-42C6-9320-754DEE124DEA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DB5455BF-76EE-41CD-9C04-37DC0A3CC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6202ECAC-B6B3-4363-8A70-CFE25AA23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AF9-F4BD-46FD-B023-34E75E7E99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700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B14C23-F2C2-4D64-B7DB-7CF645BBA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E9F678D-7FBB-4F2E-B3EB-23C083BBD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16C7-163A-42C6-9320-754DEE124DEA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56F3E5A-BC16-44BE-9D57-14BA1C346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0209E4F-737F-4B4E-94ED-3DFF7656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AF9-F4BD-46FD-B023-34E75E7E99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2485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2C14661-69CE-4A64-9615-76E102FD8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16C7-163A-42C6-9320-754DEE124DEA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991BA09-9EB3-4AB8-878C-F484739B6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2E6B743-BA18-4BB2-B64F-18716856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AF9-F4BD-46FD-B023-34E75E7E99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8531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F4DAF9-A06D-4B43-8F3C-C60BAA19D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BD6A48-A6B4-4E54-88A5-89E768B2F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B614AF2-4F07-44D4-8E30-CD1494684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3F6610B-F780-4EBC-AC5D-F4009A20A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16C7-163A-42C6-9320-754DEE124DEA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C95FB05-4870-4897-B750-20B0E4E20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9AFF219-FE6E-4BE7-B183-A0F0510E4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AF9-F4BD-46FD-B023-34E75E7E99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2066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6830C1-D5D7-4F4E-AB2B-64FA8D57E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34B84596-79B7-4CA3-A260-4D6548AA9B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C1F56DB-374C-4F4A-8371-18E0500C9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9231FD6-9EB2-4295-8D49-FDD386D7E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16C7-163A-42C6-9320-754DEE124DEA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10B6098-2406-4D05-922A-C4741A496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7C8F78C-EBBD-4F90-854A-B6ADEB26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57AF9-F4BD-46FD-B023-34E75E7E99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2151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8CCCE49-E87E-4ED0-918A-76C881652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7EAA744-9769-42A5-810E-D887FAF62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D1ECCC5-A572-4238-8A18-50B85A746B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716C7-163A-42C6-9320-754DEE124DEA}" type="datetimeFigureOut">
              <a:rPr lang="fi-FI" smtClean="0"/>
              <a:t>29.11.2022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9D027BE-258A-48D3-975F-1B3FE257B7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EB88C3C-99A9-4C53-9B14-6E214C6D2E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57AF9-F4BD-46FD-B023-34E75E7E99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05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10" Type="http://schemas.openxmlformats.org/officeDocument/2006/relationships/image" Target="../media/image1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10" Type="http://schemas.openxmlformats.org/officeDocument/2006/relationships/image" Target="../media/image1.png"/><Relationship Id="rId4" Type="http://schemas.openxmlformats.org/officeDocument/2006/relationships/image" Target="../media/image14.png"/><Relationship Id="rId9" Type="http://schemas.openxmlformats.org/officeDocument/2006/relationships/image" Target="../media/image19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hanna.vastamaki@tampere.f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339DDBA4-5FDA-4135-A823-579D6760F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8821" y="2404695"/>
            <a:ext cx="5034783" cy="18044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dirty="0" err="1"/>
              <a:t>Puolison</a:t>
            </a:r>
            <a:r>
              <a:rPr lang="en-US" sz="3600" b="1" dirty="0"/>
              <a:t> </a:t>
            </a:r>
            <a:r>
              <a:rPr lang="en-US" sz="3600" b="1" dirty="0" err="1"/>
              <a:t>asiakkuus</a:t>
            </a:r>
            <a:r>
              <a:rPr lang="en-US" sz="3600" b="1" dirty="0"/>
              <a:t> </a:t>
            </a:r>
            <a:r>
              <a:rPr lang="en-US" sz="3600" b="1" dirty="0" err="1"/>
              <a:t>neuvolapalveluissa</a:t>
            </a:r>
            <a:br>
              <a:rPr lang="en-US" sz="3600" b="1" dirty="0"/>
            </a:br>
            <a:r>
              <a:rPr lang="en-US" sz="2200" b="1" dirty="0"/>
              <a:t>9.11.2022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42" name="Freeform: Shape 13">
            <a:extLst>
              <a:ext uri="{FF2B5EF4-FFF2-40B4-BE49-F238E27FC236}">
                <a16:creationId xmlns:a16="http://schemas.microsoft.com/office/drawing/2014/main" id="{DCFD1A13-2B88-47B7-AAE9-AD6F3296EE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Freeform: Shape 15">
            <a:extLst>
              <a:ext uri="{FF2B5EF4-FFF2-40B4-BE49-F238E27FC236}">
                <a16:creationId xmlns:a16="http://schemas.microsoft.com/office/drawing/2014/main" id="{F5CE4102-C93A-420A-98A7-5A7DD0C5C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4DEEEA5E-092C-434B-9F35-DBCE419DFD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767" y="1166364"/>
            <a:ext cx="4856199" cy="1238331"/>
          </a:xfrm>
          <a:prstGeom prst="rect">
            <a:avLst/>
          </a:prstGeom>
          <a:effectLst/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33F23141-07A9-48D3-A5CD-3F5A7D6632CD}"/>
              </a:ext>
            </a:extLst>
          </p:cNvPr>
          <p:cNvSpPr txBox="1"/>
          <p:nvPr/>
        </p:nvSpPr>
        <p:spPr>
          <a:xfrm>
            <a:off x="6602549" y="3657263"/>
            <a:ext cx="5034784" cy="18044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 err="1"/>
              <a:t>th</a:t>
            </a:r>
            <a:r>
              <a:rPr lang="en-US" sz="2200" dirty="0"/>
              <a:t> Maria Järvinen ja </a:t>
            </a:r>
            <a:r>
              <a:rPr lang="en-US" sz="2200" dirty="0" err="1"/>
              <a:t>th</a:t>
            </a:r>
            <a:r>
              <a:rPr lang="en-US" sz="2200" dirty="0"/>
              <a:t> Hanna Vastamäki</a:t>
            </a:r>
          </a:p>
        </p:txBody>
      </p:sp>
      <p:pic>
        <p:nvPicPr>
          <p:cNvPr id="14" name="Sisällön paikkamerkki 13">
            <a:extLst>
              <a:ext uri="{FF2B5EF4-FFF2-40B4-BE49-F238E27FC236}">
                <a16:creationId xmlns:a16="http://schemas.microsoft.com/office/drawing/2014/main" id="{FFFC076F-B67A-47E2-96DE-830955931D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67" y="2702133"/>
            <a:ext cx="2829804" cy="2768287"/>
          </a:xfr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42919043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44592DCE-7301-457E-9916-FDBC256BA8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736" y="2774980"/>
            <a:ext cx="3641558" cy="2427705"/>
          </a:xfrm>
          <a:prstGeom prst="ellipse">
            <a:avLst/>
          </a:prstGeom>
          <a:ln w="63500" cap="rnd">
            <a:solidFill>
              <a:schemeClr val="accent6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Suorakulmio 5">
            <a:extLst>
              <a:ext uri="{FF2B5EF4-FFF2-40B4-BE49-F238E27FC236}">
                <a16:creationId xmlns:a16="http://schemas.microsoft.com/office/drawing/2014/main" id="{428432FF-C7F3-42A1-A7FF-30537D8FE284}"/>
              </a:ext>
            </a:extLst>
          </p:cNvPr>
          <p:cNvSpPr/>
          <p:nvPr/>
        </p:nvSpPr>
        <p:spPr>
          <a:xfrm>
            <a:off x="413763" y="1199150"/>
            <a:ext cx="2709912" cy="249378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 dirty="0"/>
          </a:p>
          <a:p>
            <a:pPr algn="ctr"/>
            <a:r>
              <a:rPr lang="fi-FI" sz="1600" dirty="0"/>
              <a:t>Puolisolle</a:t>
            </a:r>
          </a:p>
          <a:p>
            <a:pPr algn="ctr"/>
            <a:r>
              <a:rPr lang="fi-FI" sz="1100" dirty="0"/>
              <a:t>- Tervetullut neuvolaan</a:t>
            </a:r>
          </a:p>
          <a:p>
            <a:pPr algn="ctr"/>
            <a:r>
              <a:rPr lang="fi-FI" sz="1100" dirty="0"/>
              <a:t>- Tasavertainen osallistuja</a:t>
            </a:r>
          </a:p>
          <a:p>
            <a:pPr algn="ctr"/>
            <a:r>
              <a:rPr lang="fi-FI" sz="1100" dirty="0"/>
              <a:t>- Tuki ja valmennus muutosvaiheessa</a:t>
            </a:r>
          </a:p>
          <a:p>
            <a:pPr algn="ctr"/>
            <a:r>
              <a:rPr lang="fi-FI" sz="1100" dirty="0"/>
              <a:t>- Palvelu- ja elämäntapaohjaus</a:t>
            </a:r>
          </a:p>
          <a:p>
            <a:pPr algn="ctr"/>
            <a:r>
              <a:rPr lang="fi-FI" sz="1100" dirty="0"/>
              <a:t>- Jatkohoito mahdollista suoraan neuvolasta</a:t>
            </a:r>
          </a:p>
          <a:p>
            <a:pPr algn="ctr"/>
            <a:r>
              <a:rPr lang="fi-FI" sz="1100" dirty="0"/>
              <a:t>- Selkeä asiakkuus ja kirjaus hyödyttävät jatkohoitoa</a:t>
            </a:r>
          </a:p>
          <a:p>
            <a:pPr marL="171450" indent="-171450" algn="ctr">
              <a:buFontTx/>
              <a:buChar char="-"/>
            </a:pPr>
            <a:r>
              <a:rPr lang="fi-FI" sz="1100" dirty="0"/>
              <a:t>Parisuhteen ja vanhemmuuden vahvistuminen</a:t>
            </a:r>
          </a:p>
          <a:p>
            <a:pPr marL="171450" indent="-171450" algn="ctr">
              <a:buFontTx/>
              <a:buChar char="-"/>
            </a:pPr>
            <a:r>
              <a:rPr lang="fi-FI" sz="1100" dirty="0"/>
              <a:t>Luottamuksellinen suhde terveydenhoitajan kanssa</a:t>
            </a:r>
          </a:p>
          <a:p>
            <a:pPr algn="ctr"/>
            <a:endParaRPr lang="fi-FI" sz="1400" dirty="0"/>
          </a:p>
          <a:p>
            <a:pPr algn="ctr"/>
            <a:endParaRPr lang="fi-FI" sz="1200" dirty="0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28F7F8FA-D3A5-433A-9D05-33CA77308E54}"/>
              </a:ext>
            </a:extLst>
          </p:cNvPr>
          <p:cNvSpPr/>
          <p:nvPr/>
        </p:nvSpPr>
        <p:spPr>
          <a:xfrm>
            <a:off x="4231167" y="459011"/>
            <a:ext cx="3815213" cy="63366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softEdge rad="12700"/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Puolison varhaisen tukemisen hyödyt 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1B19909A-50BB-4E4B-9216-81EB394F3844}"/>
              </a:ext>
            </a:extLst>
          </p:cNvPr>
          <p:cNvSpPr/>
          <p:nvPr/>
        </p:nvSpPr>
        <p:spPr>
          <a:xfrm>
            <a:off x="9122242" y="1138988"/>
            <a:ext cx="2709912" cy="255394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Odottajalle</a:t>
            </a:r>
          </a:p>
          <a:p>
            <a:pPr algn="ctr"/>
            <a:r>
              <a:rPr lang="fi-FI" sz="1100" dirty="0"/>
              <a:t>- Parisuhteen ja yhteisen vanhemmuuden vahvistuminen</a:t>
            </a:r>
          </a:p>
          <a:p>
            <a:pPr algn="ctr"/>
            <a:r>
              <a:rPr lang="fi-FI" sz="1100" dirty="0"/>
              <a:t>- Jaettu odotusaika lisää turvallisuuden tunnetta ja yhteenkuuluvuutta</a:t>
            </a:r>
          </a:p>
          <a:p>
            <a:pPr marL="171450" indent="-171450" algn="ctr">
              <a:buFontTx/>
              <a:buChar char="-"/>
            </a:pPr>
            <a:r>
              <a:rPr lang="fi-FI" sz="1100" dirty="0"/>
              <a:t>Jaettu vastuu</a:t>
            </a:r>
          </a:p>
          <a:p>
            <a:pPr marL="171450" indent="-171450" algn="ctr">
              <a:buFontTx/>
              <a:buChar char="-"/>
            </a:pPr>
            <a:r>
              <a:rPr lang="fi-FI" sz="1100" dirty="0"/>
              <a:t>Puolison hyvinvointi tukee omaa jaksamista</a:t>
            </a:r>
          </a:p>
          <a:p>
            <a:pPr algn="ctr"/>
            <a:endParaRPr lang="fi-FI" sz="1100" dirty="0"/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25B6BC1E-AD63-4672-A891-91819096A483}"/>
              </a:ext>
            </a:extLst>
          </p:cNvPr>
          <p:cNvSpPr/>
          <p:nvPr/>
        </p:nvSpPr>
        <p:spPr>
          <a:xfrm>
            <a:off x="423514" y="3777908"/>
            <a:ext cx="2709912" cy="288757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00" dirty="0"/>
          </a:p>
          <a:p>
            <a:pPr algn="ctr"/>
            <a:endParaRPr lang="fi-FI" sz="1600" dirty="0"/>
          </a:p>
          <a:p>
            <a:pPr algn="ctr"/>
            <a:endParaRPr lang="fi-FI" sz="1600" dirty="0"/>
          </a:p>
          <a:p>
            <a:pPr algn="ctr"/>
            <a:r>
              <a:rPr lang="fi-FI" sz="1600" dirty="0"/>
              <a:t>Terveydenhoitajalle</a:t>
            </a:r>
          </a:p>
          <a:p>
            <a:pPr algn="ctr"/>
            <a:r>
              <a:rPr lang="fi-FI" sz="1100" dirty="0"/>
              <a:t>- Aikaa laadukkaaseen kohtaamiseen</a:t>
            </a:r>
          </a:p>
          <a:p>
            <a:pPr marL="171450" indent="-171450" algn="ctr">
              <a:buFontTx/>
              <a:buChar char="-"/>
            </a:pPr>
            <a:r>
              <a:rPr lang="fi-FI" sz="1100" dirty="0"/>
              <a:t>Puolison asiakkuus on vahvistettu ja terveydenhoitajalla on lupa käyttää aikaa puolison kohtaamiseen ja palveluohjaukseen</a:t>
            </a:r>
          </a:p>
          <a:p>
            <a:pPr marL="171450" indent="-171450" algn="ctr">
              <a:buFontTx/>
              <a:buChar char="-"/>
            </a:pPr>
            <a:r>
              <a:rPr lang="fi-FI" sz="1100" dirty="0"/>
              <a:t> puolisotyöhön on riittävät resurssit</a:t>
            </a:r>
          </a:p>
          <a:p>
            <a:pPr marL="171450" indent="-171450" algn="ctr">
              <a:buFontTx/>
              <a:buChar char="-"/>
            </a:pPr>
            <a:r>
              <a:rPr lang="fi-FI" sz="1100" dirty="0"/>
              <a:t>Työhön on selkeä ohjeistus</a:t>
            </a:r>
          </a:p>
          <a:p>
            <a:pPr marL="171450" indent="-171450" algn="ctr">
              <a:buFontTx/>
              <a:buChar char="-"/>
            </a:pPr>
            <a:r>
              <a:rPr lang="fi-FI" sz="1100" dirty="0"/>
              <a:t>Hoitopolut ja toimintatavat ovat selkeät</a:t>
            </a:r>
          </a:p>
          <a:p>
            <a:pPr marL="171450" indent="-171450" algn="ctr">
              <a:buFontTx/>
              <a:buChar char="-"/>
            </a:pPr>
            <a:r>
              <a:rPr lang="fi-FI" sz="1100" dirty="0"/>
              <a:t>Tilastointi ja kirjaaminen tuovat työn näkyväksi</a:t>
            </a:r>
          </a:p>
          <a:p>
            <a:pPr marL="171450" indent="-171450" algn="ctr">
              <a:buFontTx/>
              <a:buChar char="-"/>
            </a:pPr>
            <a:r>
              <a:rPr lang="fi-FI" sz="1100" dirty="0"/>
              <a:t>Palvelun tasalaatuisuus</a:t>
            </a:r>
          </a:p>
          <a:p>
            <a:pPr marL="171450" indent="-171450" algn="ctr">
              <a:buFontTx/>
              <a:buChar char="-"/>
            </a:pPr>
            <a:r>
              <a:rPr lang="fi-FI" sz="1100" dirty="0"/>
              <a:t>Tarvittavat tiedot ja taidot ovat olemassa</a:t>
            </a:r>
          </a:p>
          <a:p>
            <a:pPr marL="171450" indent="-171450" algn="ctr">
              <a:buFontTx/>
              <a:buChar char="-"/>
            </a:pPr>
            <a:endParaRPr lang="fi-FI" sz="1100" dirty="0"/>
          </a:p>
          <a:p>
            <a:pPr marL="171450" indent="-171450" algn="ctr">
              <a:buFontTx/>
              <a:buChar char="-"/>
            </a:pPr>
            <a:endParaRPr lang="fi-FI" sz="1100" dirty="0"/>
          </a:p>
          <a:p>
            <a:pPr marL="171450" indent="-171450" algn="ctr">
              <a:buFontTx/>
              <a:buChar char="-"/>
            </a:pPr>
            <a:endParaRPr lang="fi-FI" sz="1100" dirty="0"/>
          </a:p>
          <a:p>
            <a:pPr algn="ctr"/>
            <a:endParaRPr lang="fi-FI" sz="1600" dirty="0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BED14370-B092-48B8-8C86-FD1AED8B8AFB}"/>
              </a:ext>
            </a:extLst>
          </p:cNvPr>
          <p:cNvSpPr/>
          <p:nvPr/>
        </p:nvSpPr>
        <p:spPr>
          <a:xfrm>
            <a:off x="9122242" y="3777908"/>
            <a:ext cx="2709912" cy="288757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Yhteiskunnalle</a:t>
            </a:r>
          </a:p>
          <a:p>
            <a:pPr algn="ctr"/>
            <a:r>
              <a:rPr lang="fi-FI" sz="1100" dirty="0"/>
              <a:t>- Kustannustehokasta; ennaltaehkäisy kalliiden korjaavien palveluiden sijaan</a:t>
            </a:r>
          </a:p>
          <a:p>
            <a:pPr algn="ctr"/>
            <a:r>
              <a:rPr lang="fi-FI" sz="1100" dirty="0"/>
              <a:t>- Varhainen tuki inhimillistä</a:t>
            </a:r>
          </a:p>
          <a:p>
            <a:pPr marL="171450" indent="-171450" algn="ctr">
              <a:buFontTx/>
              <a:buChar char="-"/>
            </a:pPr>
            <a:r>
              <a:rPr lang="fi-FI" sz="1100" dirty="0"/>
              <a:t>Matalan kynnyksen palvelu kaikille saatavilla</a:t>
            </a:r>
          </a:p>
          <a:p>
            <a:pPr marL="171450" indent="-171450" algn="ctr">
              <a:buFontTx/>
              <a:buChar char="-"/>
            </a:pPr>
            <a:r>
              <a:rPr lang="fi-FI" sz="1100" dirty="0"/>
              <a:t>Elintapaohjaus ja tunnetaitojen vahvistuminen tuovat hyvinvointia</a:t>
            </a:r>
          </a:p>
          <a:p>
            <a:pPr marL="171450" indent="-171450" algn="ctr">
              <a:buFontTx/>
              <a:buChar char="-"/>
            </a:pPr>
            <a:r>
              <a:rPr lang="fi-FI" sz="1100" dirty="0"/>
              <a:t>Ylisukupolvinen vaikutus</a:t>
            </a:r>
          </a:p>
          <a:p>
            <a:pPr algn="ctr"/>
            <a:endParaRPr lang="fi-FI" dirty="0"/>
          </a:p>
        </p:txBody>
      </p:sp>
      <p:sp>
        <p:nvSpPr>
          <p:cNvPr id="11" name="Ellipsi 10">
            <a:extLst>
              <a:ext uri="{FF2B5EF4-FFF2-40B4-BE49-F238E27FC236}">
                <a16:creationId xmlns:a16="http://schemas.microsoft.com/office/drawing/2014/main" id="{3A9B88E5-EF0D-4A4B-B847-32282F981D69}"/>
              </a:ext>
            </a:extLst>
          </p:cNvPr>
          <p:cNvSpPr/>
          <p:nvPr/>
        </p:nvSpPr>
        <p:spPr>
          <a:xfrm>
            <a:off x="3306833" y="1375230"/>
            <a:ext cx="1986363" cy="178067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/>
              <a:t>”Suunta on ollut erittäin hyvä, mielestäni tätä linjaa tulisi jatkaa.”</a:t>
            </a:r>
          </a:p>
          <a:p>
            <a:pPr algn="ctr"/>
            <a:r>
              <a:rPr lang="fi-FI" sz="1000" dirty="0"/>
              <a:t>Isäkyselyn palaute</a:t>
            </a:r>
          </a:p>
        </p:txBody>
      </p:sp>
      <p:sp>
        <p:nvSpPr>
          <p:cNvPr id="12" name="Ellipsi 11">
            <a:extLst>
              <a:ext uri="{FF2B5EF4-FFF2-40B4-BE49-F238E27FC236}">
                <a16:creationId xmlns:a16="http://schemas.microsoft.com/office/drawing/2014/main" id="{EF97406F-7057-4BE5-A8FD-9ACE04570C7C}"/>
              </a:ext>
            </a:extLst>
          </p:cNvPr>
          <p:cNvSpPr/>
          <p:nvPr/>
        </p:nvSpPr>
        <p:spPr>
          <a:xfrm>
            <a:off x="6882665" y="1419960"/>
            <a:ext cx="1986363" cy="140168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/>
              <a:t>”Pelot vähentyvät, kun saa jakaa ne läheisen ihmisen kanssa.”</a:t>
            </a:r>
          </a:p>
        </p:txBody>
      </p:sp>
      <p:sp>
        <p:nvSpPr>
          <p:cNvPr id="13" name="Ellipsi 12">
            <a:extLst>
              <a:ext uri="{FF2B5EF4-FFF2-40B4-BE49-F238E27FC236}">
                <a16:creationId xmlns:a16="http://schemas.microsoft.com/office/drawing/2014/main" id="{E0AE9A51-1C1C-48AE-91DA-9E2F45D460C0}"/>
              </a:ext>
            </a:extLst>
          </p:cNvPr>
          <p:cNvSpPr/>
          <p:nvPr/>
        </p:nvSpPr>
        <p:spPr>
          <a:xfrm>
            <a:off x="7401175" y="5168676"/>
            <a:ext cx="1467853" cy="140168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/>
              <a:t>”Lapsuuden murheista jää jälki”</a:t>
            </a:r>
          </a:p>
        </p:txBody>
      </p:sp>
      <p:sp>
        <p:nvSpPr>
          <p:cNvPr id="14" name="Ellipsi 13">
            <a:extLst>
              <a:ext uri="{FF2B5EF4-FFF2-40B4-BE49-F238E27FC236}">
                <a16:creationId xmlns:a16="http://schemas.microsoft.com/office/drawing/2014/main" id="{9620151B-7DCA-49FB-B194-90FE608D8A33}"/>
              </a:ext>
            </a:extLst>
          </p:cNvPr>
          <p:cNvSpPr/>
          <p:nvPr/>
        </p:nvSpPr>
        <p:spPr>
          <a:xfrm>
            <a:off x="3355560" y="4882785"/>
            <a:ext cx="2325251" cy="170781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/>
              <a:t>”Puolison asioiden kartoitus auttaa ymmärtämään koko perheen tilannetta</a:t>
            </a:r>
            <a:r>
              <a:rPr lang="fi-FI" sz="1100" dirty="0"/>
              <a:t>.”</a:t>
            </a:r>
          </a:p>
          <a:p>
            <a:pPr algn="ctr"/>
            <a:r>
              <a:rPr lang="fi-FI" sz="1000" dirty="0"/>
              <a:t>Terveydenhoitajakyselyn palaute</a:t>
            </a:r>
          </a:p>
        </p:txBody>
      </p:sp>
      <p:sp>
        <p:nvSpPr>
          <p:cNvPr id="16" name="Suorakulmio 15">
            <a:extLst>
              <a:ext uri="{FF2B5EF4-FFF2-40B4-BE49-F238E27FC236}">
                <a16:creationId xmlns:a16="http://schemas.microsoft.com/office/drawing/2014/main" id="{ADD3E01A-7479-434F-AC79-0A1F70A41340}"/>
              </a:ext>
            </a:extLst>
          </p:cNvPr>
          <p:cNvSpPr/>
          <p:nvPr/>
        </p:nvSpPr>
        <p:spPr>
          <a:xfrm>
            <a:off x="5630779" y="2863517"/>
            <a:ext cx="114701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i-FI" sz="1600" b="1" cap="none" spc="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Turvallinen lapsuus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4BA1E014-8328-49BE-8667-A74EF832EC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01" y="331834"/>
            <a:ext cx="2409477" cy="61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073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F173C174-E992-4B60-BA06-7CE8242951D6}"/>
              </a:ext>
            </a:extLst>
          </p:cNvPr>
          <p:cNvSpPr/>
          <p:nvPr/>
        </p:nvSpPr>
        <p:spPr>
          <a:xfrm>
            <a:off x="848806" y="1233212"/>
            <a:ext cx="1467853" cy="66814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Ensipuhelu neuvolaan </a:t>
            </a:r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D95E9FE1-D19E-454F-A20B-74E3930B94E9}"/>
              </a:ext>
            </a:extLst>
          </p:cNvPr>
          <p:cNvSpPr/>
          <p:nvPr/>
        </p:nvSpPr>
        <p:spPr>
          <a:xfrm>
            <a:off x="3113121" y="285531"/>
            <a:ext cx="5855368" cy="724419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accent4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/>
              <a:t>Puolison asiakkuus neuvolapalveluissa</a:t>
            </a:r>
          </a:p>
          <a:p>
            <a:pPr algn="ctr"/>
            <a:r>
              <a:rPr lang="fi-FI" sz="1600" dirty="0"/>
              <a:t>Palvelu tarjotaan yhteisillä käynneillä odottajan kanssa</a:t>
            </a: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9CD3775E-7DC1-4509-9E90-F7FF1479D5FE}"/>
              </a:ext>
            </a:extLst>
          </p:cNvPr>
          <p:cNvSpPr/>
          <p:nvPr/>
        </p:nvSpPr>
        <p:spPr>
          <a:xfrm>
            <a:off x="848807" y="2226883"/>
            <a:ext cx="1467853" cy="17246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>
                <a:solidFill>
                  <a:schemeClr val="bg1"/>
                </a:solidFill>
              </a:rPr>
              <a:t> Puolison aktiivinen kutsuminen mukaan ja molemmat täyttävät kyselyt. Ensikäynnille varataan aikaa +30 min., yht. 2h</a:t>
            </a:r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92214F51-A6C9-4B7F-A13F-CCF69E05D882}"/>
              </a:ext>
            </a:extLst>
          </p:cNvPr>
          <p:cNvSpPr/>
          <p:nvPr/>
        </p:nvSpPr>
        <p:spPr>
          <a:xfrm>
            <a:off x="2550119" y="1255423"/>
            <a:ext cx="1548640" cy="67764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Ensikäynti </a:t>
            </a:r>
            <a:br>
              <a:rPr lang="fi-FI" sz="1400" dirty="0"/>
            </a:br>
            <a:r>
              <a:rPr lang="fi-FI" sz="1400" dirty="0"/>
              <a:t>rv 8-10</a:t>
            </a:r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0E0E5BCA-E991-405C-9F18-32EC14D14691}"/>
              </a:ext>
            </a:extLst>
          </p:cNvPr>
          <p:cNvSpPr/>
          <p:nvPr/>
        </p:nvSpPr>
        <p:spPr>
          <a:xfrm>
            <a:off x="4666475" y="1255423"/>
            <a:ext cx="1493692" cy="68281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Käynti rv 22 </a:t>
            </a: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E60B93D6-2CEA-4FC3-84CF-6798C2034592}"/>
              </a:ext>
            </a:extLst>
          </p:cNvPr>
          <p:cNvSpPr/>
          <p:nvPr/>
        </p:nvSpPr>
        <p:spPr>
          <a:xfrm>
            <a:off x="6408821" y="1255423"/>
            <a:ext cx="1580149" cy="6776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Laaja tarkastus rv 26</a:t>
            </a:r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118BB7D4-9C97-49A4-823A-01F8699F28F7}"/>
              </a:ext>
            </a:extLst>
          </p:cNvPr>
          <p:cNvSpPr/>
          <p:nvPr/>
        </p:nvSpPr>
        <p:spPr>
          <a:xfrm>
            <a:off x="8181473" y="1229080"/>
            <a:ext cx="1435768" cy="68612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Loppuraskauden käynnit </a:t>
            </a:r>
            <a:br>
              <a:rPr lang="fi-FI" sz="1400" dirty="0"/>
            </a:br>
            <a:r>
              <a:rPr lang="fi-FI" sz="1400" dirty="0"/>
              <a:t>rv 30-40</a:t>
            </a:r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2FB94112-ED13-4911-87CD-9FF5476EBEA8}"/>
              </a:ext>
            </a:extLst>
          </p:cNvPr>
          <p:cNvSpPr/>
          <p:nvPr/>
        </p:nvSpPr>
        <p:spPr>
          <a:xfrm>
            <a:off x="9865894" y="1219476"/>
            <a:ext cx="1283370" cy="69562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Kotikäynti</a:t>
            </a:r>
            <a:r>
              <a:rPr lang="fi-FI" sz="1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fi-FI" sz="1400" dirty="0"/>
              <a:t>tai neuvolakäynti</a:t>
            </a:r>
          </a:p>
        </p:txBody>
      </p:sp>
      <p:sp>
        <p:nvSpPr>
          <p:cNvPr id="15" name="Nuoli: Oikea 14">
            <a:extLst>
              <a:ext uri="{FF2B5EF4-FFF2-40B4-BE49-F238E27FC236}">
                <a16:creationId xmlns:a16="http://schemas.microsoft.com/office/drawing/2014/main" id="{9158460E-60DB-464C-82B9-F424663A4B21}"/>
              </a:ext>
            </a:extLst>
          </p:cNvPr>
          <p:cNvSpPr/>
          <p:nvPr/>
        </p:nvSpPr>
        <p:spPr>
          <a:xfrm>
            <a:off x="566376" y="6236521"/>
            <a:ext cx="11473224" cy="613664"/>
          </a:xfrm>
          <a:prstGeom prst="rightArrow">
            <a:avLst/>
          </a:prstGeom>
          <a:solidFill>
            <a:schemeClr val="accent2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Kohtaa, kuuntele, kysy, kannusta, kannattele ja kunnioita</a:t>
            </a:r>
          </a:p>
        </p:txBody>
      </p:sp>
      <p:sp>
        <p:nvSpPr>
          <p:cNvPr id="16" name="Suorakulmio 15">
            <a:extLst>
              <a:ext uri="{FF2B5EF4-FFF2-40B4-BE49-F238E27FC236}">
                <a16:creationId xmlns:a16="http://schemas.microsoft.com/office/drawing/2014/main" id="{FBED7B16-D453-45CC-BBBE-164482065E4D}"/>
              </a:ext>
            </a:extLst>
          </p:cNvPr>
          <p:cNvSpPr/>
          <p:nvPr/>
        </p:nvSpPr>
        <p:spPr>
          <a:xfrm>
            <a:off x="2546684" y="2226883"/>
            <a:ext cx="1580149" cy="17246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>
                <a:solidFill>
                  <a:schemeClr val="bg1"/>
                </a:solidFill>
              </a:rPr>
              <a:t>Käsitellään molempien elämäntilanne ja kyselyt. Kirjataan ja tilastoidaan  molempien tietoihin</a:t>
            </a:r>
          </a:p>
        </p:txBody>
      </p:sp>
      <p:sp>
        <p:nvSpPr>
          <p:cNvPr id="18" name="Suorakulmio 17">
            <a:extLst>
              <a:ext uri="{FF2B5EF4-FFF2-40B4-BE49-F238E27FC236}">
                <a16:creationId xmlns:a16="http://schemas.microsoft.com/office/drawing/2014/main" id="{4A1739BF-3F10-4166-9CA9-93A98B89D385}"/>
              </a:ext>
            </a:extLst>
          </p:cNvPr>
          <p:cNvSpPr/>
          <p:nvPr/>
        </p:nvSpPr>
        <p:spPr>
          <a:xfrm>
            <a:off x="566376" y="4439343"/>
            <a:ext cx="7527757" cy="17522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b="1" dirty="0"/>
              <a:t>Perheen tilanteen mukaan suunnitelma ja tarvittaessa palveluohjaus myös puolisolle</a:t>
            </a:r>
          </a:p>
          <a:p>
            <a:pPr algn="ctr"/>
            <a:r>
              <a:rPr lang="fi-FI" sz="1400" b="1" dirty="0"/>
              <a:t>Omatoimiasiakas: </a:t>
            </a:r>
            <a:r>
              <a:rPr lang="fi-FI" sz="1400" dirty="0"/>
              <a:t>Terveydenhoitajan ohjaus, digitaaliset palvelut ja verkkokurssit, työterveyshuolto, terveysasema, YTHS</a:t>
            </a:r>
          </a:p>
          <a:p>
            <a:pPr algn="ctr"/>
            <a:r>
              <a:rPr lang="fi-FI" sz="1400" b="1" dirty="0"/>
              <a:t>Yhteistyöasiakas: </a:t>
            </a:r>
            <a:r>
              <a:rPr lang="fi-FI" sz="1400" dirty="0"/>
              <a:t>Terveydenhoitajan lisäkäynti tai palveluohjaus tarpeen mukaan: Neuvolan monialainen yhteistyötiimi, neuvolapsykologi, lääkäri, sosiaalipalvelut, konsultaatio ja ohjaus päihdeneuvola Päiväperho, perheneuvola, järjestöjen ja seurakuntien palvelut</a:t>
            </a:r>
          </a:p>
          <a:p>
            <a:pPr algn="ctr"/>
            <a:endParaRPr lang="fi-FI" sz="1000" dirty="0"/>
          </a:p>
        </p:txBody>
      </p:sp>
      <p:sp>
        <p:nvSpPr>
          <p:cNvPr id="19" name="Suorakulmio 18">
            <a:extLst>
              <a:ext uri="{FF2B5EF4-FFF2-40B4-BE49-F238E27FC236}">
                <a16:creationId xmlns:a16="http://schemas.microsoft.com/office/drawing/2014/main" id="{31FF607D-57B7-4717-89C3-4B38FA737E3C}"/>
              </a:ext>
            </a:extLst>
          </p:cNvPr>
          <p:cNvSpPr/>
          <p:nvPr/>
        </p:nvSpPr>
        <p:spPr>
          <a:xfrm>
            <a:off x="4538820" y="2226883"/>
            <a:ext cx="1623997" cy="17246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b="1" dirty="0">
                <a:solidFill>
                  <a:schemeClr val="bg1"/>
                </a:solidFill>
              </a:rPr>
              <a:t>Esittele hyvin laajan tarkastuksen lomakkeet ja tarkoitus. Perhevapaiden ohjaus. Kutsu puoliso mukaan seuraavalle käynnille ja varaa aikaa +30 min, yht. 2 h</a:t>
            </a:r>
          </a:p>
        </p:txBody>
      </p:sp>
      <p:sp>
        <p:nvSpPr>
          <p:cNvPr id="20" name="Suorakulmio 19">
            <a:extLst>
              <a:ext uri="{FF2B5EF4-FFF2-40B4-BE49-F238E27FC236}">
                <a16:creationId xmlns:a16="http://schemas.microsoft.com/office/drawing/2014/main" id="{D38980F9-DCF1-4C6F-91EA-4856180FC74E}"/>
              </a:ext>
            </a:extLst>
          </p:cNvPr>
          <p:cNvSpPr/>
          <p:nvPr/>
        </p:nvSpPr>
        <p:spPr>
          <a:xfrm>
            <a:off x="6372126" y="2212010"/>
            <a:ext cx="1669806" cy="204605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b="1" dirty="0"/>
              <a:t>Käsitellään molempien mieliala, tukiverkosto, ristiriitojen ratkaisu, päihteiden käyttö lapsiperheessä, mielikuvat vauvasta ja omat lapsuudenkokemukset. Käynti kirjataan ja tilastoidaan myös puolisolle. Vanhemmuuden tunnustus neuvolassa.</a:t>
            </a:r>
          </a:p>
        </p:txBody>
      </p:sp>
      <p:sp>
        <p:nvSpPr>
          <p:cNvPr id="22" name="Suorakulmio 21">
            <a:extLst>
              <a:ext uri="{FF2B5EF4-FFF2-40B4-BE49-F238E27FC236}">
                <a16:creationId xmlns:a16="http://schemas.microsoft.com/office/drawing/2014/main" id="{03E3988F-34CB-4F71-ACB3-005384CB3092}"/>
              </a:ext>
            </a:extLst>
          </p:cNvPr>
          <p:cNvSpPr/>
          <p:nvPr/>
        </p:nvSpPr>
        <p:spPr>
          <a:xfrm>
            <a:off x="8209548" y="2212010"/>
            <a:ext cx="1435768" cy="182710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b="1" dirty="0"/>
              <a:t>Puoliso on tervetullut kaikille neuvolan käynneille. Tehtyjen suunnitelmien seuranta. Tuetaan vanhemmaksi kasvamista</a:t>
            </a:r>
          </a:p>
        </p:txBody>
      </p:sp>
      <p:sp>
        <p:nvSpPr>
          <p:cNvPr id="23" name="Suorakulmio 22">
            <a:extLst>
              <a:ext uri="{FF2B5EF4-FFF2-40B4-BE49-F238E27FC236}">
                <a16:creationId xmlns:a16="http://schemas.microsoft.com/office/drawing/2014/main" id="{91E78B71-0291-475D-A5ED-BF2F98DC8FE6}"/>
              </a:ext>
            </a:extLst>
          </p:cNvPr>
          <p:cNvSpPr/>
          <p:nvPr/>
        </p:nvSpPr>
        <p:spPr>
          <a:xfrm>
            <a:off x="8372495" y="4438996"/>
            <a:ext cx="1294170" cy="114887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/>
              <a:t>Ensimmäistä lasta odottaville perhevalmennus</a:t>
            </a:r>
          </a:p>
        </p:txBody>
      </p:sp>
      <p:sp>
        <p:nvSpPr>
          <p:cNvPr id="24" name="Suorakulmio 23">
            <a:extLst>
              <a:ext uri="{FF2B5EF4-FFF2-40B4-BE49-F238E27FC236}">
                <a16:creationId xmlns:a16="http://schemas.microsoft.com/office/drawing/2014/main" id="{15531E95-EF28-4779-AA14-701C442AAE8E}"/>
              </a:ext>
            </a:extLst>
          </p:cNvPr>
          <p:cNvSpPr/>
          <p:nvPr/>
        </p:nvSpPr>
        <p:spPr>
          <a:xfrm>
            <a:off x="9865894" y="2238078"/>
            <a:ext cx="1283370" cy="176442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/>
              <a:t>Keskustellaan myös puolison kokemuksesta synnytyksessä ja vauvan herättämistä tunteista</a:t>
            </a:r>
          </a:p>
        </p:txBody>
      </p:sp>
      <p:sp>
        <p:nvSpPr>
          <p:cNvPr id="25" name="Suorakulmio 24">
            <a:extLst>
              <a:ext uri="{FF2B5EF4-FFF2-40B4-BE49-F238E27FC236}">
                <a16:creationId xmlns:a16="http://schemas.microsoft.com/office/drawing/2014/main" id="{832F189E-298B-400D-AC6A-02F0184D890A}"/>
              </a:ext>
            </a:extLst>
          </p:cNvPr>
          <p:cNvSpPr/>
          <p:nvPr/>
        </p:nvSpPr>
        <p:spPr>
          <a:xfrm>
            <a:off x="9926717" y="4453422"/>
            <a:ext cx="1794488" cy="161454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noFill/>
            <a:prstDash val="lgDash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/>
              <a:t>Työtapa luo hyvän pohjan ja mahdollistaa luottamuksellisen ja tasa-arvoisen hoitosuhteen koko perheeseen myös lastenneuvolassa</a:t>
            </a:r>
          </a:p>
        </p:txBody>
      </p:sp>
      <p:pic>
        <p:nvPicPr>
          <p:cNvPr id="3" name="Kuva 2" descr="Nuoli, loiva kaarre">
            <a:extLst>
              <a:ext uri="{FF2B5EF4-FFF2-40B4-BE49-F238E27FC236}">
                <a16:creationId xmlns:a16="http://schemas.microsoft.com/office/drawing/2014/main" id="{94E94478-3867-4091-A446-5B997F6539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19156" y="4930497"/>
            <a:ext cx="721477" cy="721477"/>
          </a:xfrm>
          <a:prstGeom prst="rect">
            <a:avLst/>
          </a:prstGeom>
        </p:spPr>
      </p:pic>
      <p:pic>
        <p:nvPicPr>
          <p:cNvPr id="7" name="Kuva 6" descr="Nuoli, kierrä oikealle">
            <a:extLst>
              <a:ext uri="{FF2B5EF4-FFF2-40B4-BE49-F238E27FC236}">
                <a16:creationId xmlns:a16="http://schemas.microsoft.com/office/drawing/2014/main" id="{4A77C86B-D079-46BF-B4F2-6C7BE8D553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13121" y="3851551"/>
            <a:ext cx="623117" cy="623117"/>
          </a:xfrm>
          <a:prstGeom prst="rect">
            <a:avLst/>
          </a:prstGeom>
        </p:spPr>
      </p:pic>
      <p:pic>
        <p:nvPicPr>
          <p:cNvPr id="29" name="Kuva 28" descr="Nuoli, kierrä oikealle">
            <a:extLst>
              <a:ext uri="{FF2B5EF4-FFF2-40B4-BE49-F238E27FC236}">
                <a16:creationId xmlns:a16="http://schemas.microsoft.com/office/drawing/2014/main" id="{5F77EE62-035F-49DA-98D4-49DE50E353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49710" y="3846836"/>
            <a:ext cx="623117" cy="623117"/>
          </a:xfrm>
          <a:prstGeom prst="rect">
            <a:avLst/>
          </a:prstGeom>
        </p:spPr>
      </p:pic>
      <p:pic>
        <p:nvPicPr>
          <p:cNvPr id="30" name="Kuva 29" descr="Nuoli, kierrä vasemmalle">
            <a:extLst>
              <a:ext uri="{FF2B5EF4-FFF2-40B4-BE49-F238E27FC236}">
                <a16:creationId xmlns:a16="http://schemas.microsoft.com/office/drawing/2014/main" id="{6906D4D9-AF35-49E3-92C0-ED0F6EA43D5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72697" y="3879220"/>
            <a:ext cx="635358" cy="635358"/>
          </a:xfrm>
          <a:prstGeom prst="rect">
            <a:avLst/>
          </a:prstGeom>
        </p:spPr>
      </p:pic>
      <p:pic>
        <p:nvPicPr>
          <p:cNvPr id="32" name="Kuva 31" descr="Jyvä">
            <a:extLst>
              <a:ext uri="{FF2B5EF4-FFF2-40B4-BE49-F238E27FC236}">
                <a16:creationId xmlns:a16="http://schemas.microsoft.com/office/drawing/2014/main" id="{E0A38A44-AC38-4167-AAC9-C4D144DEACA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139172" y="6088090"/>
            <a:ext cx="615658" cy="615658"/>
          </a:xfrm>
          <a:prstGeom prst="rect">
            <a:avLst/>
          </a:prstGeom>
        </p:spPr>
      </p:pic>
      <p:sp>
        <p:nvSpPr>
          <p:cNvPr id="4" name="Vuokaaviosymboli: Vaihtoehtoinen käsittely 3">
            <a:extLst>
              <a:ext uri="{FF2B5EF4-FFF2-40B4-BE49-F238E27FC236}">
                <a16:creationId xmlns:a16="http://schemas.microsoft.com/office/drawing/2014/main" id="{96B64A23-EB5E-4644-A8CE-AA8EF9CF0FD8}"/>
              </a:ext>
            </a:extLst>
          </p:cNvPr>
          <p:cNvSpPr/>
          <p:nvPr/>
        </p:nvSpPr>
        <p:spPr>
          <a:xfrm>
            <a:off x="4126833" y="1255423"/>
            <a:ext cx="613610" cy="677647"/>
          </a:xfrm>
          <a:prstGeom prst="flowChartAlternateProcess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/>
              <a:t> UÄ </a:t>
            </a:r>
          </a:p>
          <a:p>
            <a:pPr algn="ctr"/>
            <a:r>
              <a:rPr lang="fi-FI" sz="900" dirty="0"/>
              <a:t>12 rv. lääkäri 16 rv.</a:t>
            </a:r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C0462523-9797-47B6-AE9A-E7E3335E688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6376" y="333513"/>
            <a:ext cx="2384981" cy="607425"/>
          </a:xfrm>
          <a:prstGeom prst="rect">
            <a:avLst/>
          </a:prstGeom>
        </p:spPr>
      </p:pic>
      <p:sp>
        <p:nvSpPr>
          <p:cNvPr id="8" name="Tekstiruutu 7">
            <a:extLst>
              <a:ext uri="{FF2B5EF4-FFF2-40B4-BE49-F238E27FC236}">
                <a16:creationId xmlns:a16="http://schemas.microsoft.com/office/drawing/2014/main" id="{9CF35775-2529-4DB2-8CA2-3086E78FD091}"/>
              </a:ext>
            </a:extLst>
          </p:cNvPr>
          <p:cNvSpPr txBox="1"/>
          <p:nvPr/>
        </p:nvSpPr>
        <p:spPr>
          <a:xfrm>
            <a:off x="9803940" y="502735"/>
            <a:ext cx="14072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Vaihtoehto 1</a:t>
            </a:r>
          </a:p>
        </p:txBody>
      </p:sp>
    </p:spTree>
    <p:extLst>
      <p:ext uri="{BB962C8B-B14F-4D97-AF65-F5344CB8AC3E}">
        <p14:creationId xmlns:p14="http://schemas.microsoft.com/office/powerpoint/2010/main" val="1267884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F173C174-E992-4B60-BA06-7CE8242951D6}"/>
              </a:ext>
            </a:extLst>
          </p:cNvPr>
          <p:cNvSpPr/>
          <p:nvPr/>
        </p:nvSpPr>
        <p:spPr>
          <a:xfrm>
            <a:off x="848806" y="1264922"/>
            <a:ext cx="1467853" cy="66814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Ensipuhelu neuvolaan </a:t>
            </a:r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D95E9FE1-D19E-454F-A20B-74E3930B94E9}"/>
              </a:ext>
            </a:extLst>
          </p:cNvPr>
          <p:cNvSpPr/>
          <p:nvPr/>
        </p:nvSpPr>
        <p:spPr>
          <a:xfrm>
            <a:off x="3113121" y="285531"/>
            <a:ext cx="5855368" cy="724419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accent4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/>
              <a:t>Puolison asiakkuus neuvolapalveluissa</a:t>
            </a:r>
          </a:p>
          <a:p>
            <a:pPr algn="ctr"/>
            <a:r>
              <a:rPr lang="fi-FI" sz="1600" dirty="0"/>
              <a:t>Palvelu tarjotaan yhteisillä käynneillä odottajan kanssa</a:t>
            </a: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9CD3775E-7DC1-4509-9E90-F7FF1479D5FE}"/>
              </a:ext>
            </a:extLst>
          </p:cNvPr>
          <p:cNvSpPr/>
          <p:nvPr/>
        </p:nvSpPr>
        <p:spPr>
          <a:xfrm>
            <a:off x="848807" y="2226883"/>
            <a:ext cx="1467853" cy="165233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>
                <a:solidFill>
                  <a:schemeClr val="bg1"/>
                </a:solidFill>
              </a:rPr>
              <a:t> Puolison aktiivinen kutsuminen mukaan ja molemmat täyttävät kyselyt. Ensikäynnille varataan aikaa +30 min., yht. 2h</a:t>
            </a:r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92214F51-A6C9-4B7F-A13F-CCF69E05D882}"/>
              </a:ext>
            </a:extLst>
          </p:cNvPr>
          <p:cNvSpPr/>
          <p:nvPr/>
        </p:nvSpPr>
        <p:spPr>
          <a:xfrm>
            <a:off x="2495020" y="1255423"/>
            <a:ext cx="1892032" cy="6776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Ensikäynti </a:t>
            </a:r>
            <a:br>
              <a:rPr lang="fi-FI" sz="1400" dirty="0"/>
            </a:br>
            <a:r>
              <a:rPr lang="fi-FI" sz="1400" dirty="0"/>
              <a:t>rv 8-10</a:t>
            </a:r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0E0E5BCA-E991-405C-9F18-32EC14D14691}"/>
              </a:ext>
            </a:extLst>
          </p:cNvPr>
          <p:cNvSpPr/>
          <p:nvPr/>
        </p:nvSpPr>
        <p:spPr>
          <a:xfrm>
            <a:off x="4579555" y="1255423"/>
            <a:ext cx="1669805" cy="68281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Laaja tarkastus</a:t>
            </a:r>
          </a:p>
          <a:p>
            <a:pPr algn="ctr"/>
            <a:r>
              <a:rPr lang="fi-FI" sz="1400" dirty="0"/>
              <a:t> rv 13-18 </a:t>
            </a: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E60B93D6-2CEA-4FC3-84CF-6798C2034592}"/>
              </a:ext>
            </a:extLst>
          </p:cNvPr>
          <p:cNvSpPr/>
          <p:nvPr/>
        </p:nvSpPr>
        <p:spPr>
          <a:xfrm>
            <a:off x="6429916" y="1255423"/>
            <a:ext cx="1493692" cy="6776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Käynti rv 22</a:t>
            </a:r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118BB7D4-9C97-49A4-823A-01F8699F28F7}"/>
              </a:ext>
            </a:extLst>
          </p:cNvPr>
          <p:cNvSpPr/>
          <p:nvPr/>
        </p:nvSpPr>
        <p:spPr>
          <a:xfrm>
            <a:off x="8209547" y="1229080"/>
            <a:ext cx="1435768" cy="68612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Loppuraskauden käynnit </a:t>
            </a:r>
            <a:br>
              <a:rPr lang="fi-FI" sz="1400" dirty="0"/>
            </a:br>
            <a:r>
              <a:rPr lang="fi-FI" sz="1400" dirty="0"/>
              <a:t>rv 26-40</a:t>
            </a:r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2FB94112-ED13-4911-87CD-9FF5476EBEA8}"/>
              </a:ext>
            </a:extLst>
          </p:cNvPr>
          <p:cNvSpPr/>
          <p:nvPr/>
        </p:nvSpPr>
        <p:spPr>
          <a:xfrm>
            <a:off x="9865894" y="1219476"/>
            <a:ext cx="1283370" cy="69562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Kotikäynti</a:t>
            </a:r>
            <a:r>
              <a:rPr lang="fi-FI" sz="1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fi-FI" sz="1400" dirty="0"/>
              <a:t>tai neuvolakäynti</a:t>
            </a:r>
          </a:p>
        </p:txBody>
      </p:sp>
      <p:sp>
        <p:nvSpPr>
          <p:cNvPr id="15" name="Nuoli: Oikea 14">
            <a:extLst>
              <a:ext uri="{FF2B5EF4-FFF2-40B4-BE49-F238E27FC236}">
                <a16:creationId xmlns:a16="http://schemas.microsoft.com/office/drawing/2014/main" id="{9158460E-60DB-464C-82B9-F424663A4B21}"/>
              </a:ext>
            </a:extLst>
          </p:cNvPr>
          <p:cNvSpPr/>
          <p:nvPr/>
        </p:nvSpPr>
        <p:spPr>
          <a:xfrm>
            <a:off x="566376" y="6236521"/>
            <a:ext cx="11473224" cy="613664"/>
          </a:xfrm>
          <a:prstGeom prst="rightArrow">
            <a:avLst/>
          </a:prstGeom>
          <a:solidFill>
            <a:schemeClr val="accent2">
              <a:lumMod val="75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Kohtaa, kuuntele, kysy, kannusta, kannattele ja kunnioita</a:t>
            </a:r>
          </a:p>
        </p:txBody>
      </p:sp>
      <p:sp>
        <p:nvSpPr>
          <p:cNvPr id="16" name="Suorakulmio 15">
            <a:extLst>
              <a:ext uri="{FF2B5EF4-FFF2-40B4-BE49-F238E27FC236}">
                <a16:creationId xmlns:a16="http://schemas.microsoft.com/office/drawing/2014/main" id="{FBED7B16-D453-45CC-BBBE-164482065E4D}"/>
              </a:ext>
            </a:extLst>
          </p:cNvPr>
          <p:cNvSpPr/>
          <p:nvPr/>
        </p:nvSpPr>
        <p:spPr>
          <a:xfrm>
            <a:off x="2499567" y="2220936"/>
            <a:ext cx="1892032" cy="204605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>
                <a:solidFill>
                  <a:schemeClr val="bg1"/>
                </a:solidFill>
              </a:rPr>
              <a:t>Käsitellään molempien elämäntilanne ja kyselyt. Kirjataan ja tilastoidaan  molempien tietoihin. Esittele hyvin laajan tarkastuksen lomakkeet ja tarkoitus. Kutsu puoliso mukaan seuraavalle käynnille ja varaa aikaa +30 min, yht. 2 h</a:t>
            </a:r>
          </a:p>
          <a:p>
            <a:pPr algn="ctr"/>
            <a:endParaRPr lang="fi-FI" sz="1200" b="1" dirty="0">
              <a:solidFill>
                <a:schemeClr val="bg1"/>
              </a:solidFill>
            </a:endParaRPr>
          </a:p>
        </p:txBody>
      </p:sp>
      <p:sp>
        <p:nvSpPr>
          <p:cNvPr id="18" name="Suorakulmio 17">
            <a:extLst>
              <a:ext uri="{FF2B5EF4-FFF2-40B4-BE49-F238E27FC236}">
                <a16:creationId xmlns:a16="http://schemas.microsoft.com/office/drawing/2014/main" id="{4A1739BF-3F10-4166-9CA9-93A98B89D385}"/>
              </a:ext>
            </a:extLst>
          </p:cNvPr>
          <p:cNvSpPr/>
          <p:nvPr/>
        </p:nvSpPr>
        <p:spPr>
          <a:xfrm>
            <a:off x="566376" y="4439343"/>
            <a:ext cx="7527757" cy="17522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b="1" dirty="0"/>
              <a:t>Perheen tilanteen mukaan suunnitelma ja tarvittaessa palveluohjaus myös puolisolle</a:t>
            </a:r>
          </a:p>
          <a:p>
            <a:pPr algn="ctr"/>
            <a:r>
              <a:rPr lang="fi-FI" sz="1400" b="1" dirty="0"/>
              <a:t>Omatoimiasiakas: </a:t>
            </a:r>
            <a:r>
              <a:rPr lang="fi-FI" sz="1400" dirty="0"/>
              <a:t>Terveydenhoitajan ohjaus, digitaaliset palvelut ja verkkokurssit, työterveyshuolto, terveysasema, YTHS</a:t>
            </a:r>
          </a:p>
          <a:p>
            <a:pPr algn="ctr"/>
            <a:r>
              <a:rPr lang="fi-FI" sz="1400" b="1" dirty="0"/>
              <a:t>Yhteistyöasiakas: </a:t>
            </a:r>
            <a:r>
              <a:rPr lang="fi-FI" sz="1400" dirty="0"/>
              <a:t>Terveydenhoitajan lisäkäynti tai palveluohjaus tarpeen mukaan: Neuvolan monialainen yhteistyötiimi, neuvolapsykologi, lääkäri, sosiaalipalvelut, konsultaatio ja ohjaus päihdeneuvola Päiväperho, perheneuvola, järjestöjen ja seurakuntien palvelut</a:t>
            </a:r>
          </a:p>
          <a:p>
            <a:pPr algn="ctr"/>
            <a:endParaRPr lang="fi-FI" sz="1000" dirty="0"/>
          </a:p>
        </p:txBody>
      </p:sp>
      <p:sp>
        <p:nvSpPr>
          <p:cNvPr id="19" name="Suorakulmio 18">
            <a:extLst>
              <a:ext uri="{FF2B5EF4-FFF2-40B4-BE49-F238E27FC236}">
                <a16:creationId xmlns:a16="http://schemas.microsoft.com/office/drawing/2014/main" id="{31FF607D-57B7-4717-89C3-4B38FA737E3C}"/>
              </a:ext>
            </a:extLst>
          </p:cNvPr>
          <p:cNvSpPr/>
          <p:nvPr/>
        </p:nvSpPr>
        <p:spPr>
          <a:xfrm>
            <a:off x="6429916" y="2205075"/>
            <a:ext cx="1493692" cy="176780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b="1" dirty="0">
                <a:solidFill>
                  <a:schemeClr val="bg1"/>
                </a:solidFill>
              </a:rPr>
              <a:t>Kerrotaan puolisolle uudesta perhevapaauudistuksesta ja varataan aika tarvittaessa isyyden/äitiyden tunnustukseen neuvolaan</a:t>
            </a:r>
          </a:p>
        </p:txBody>
      </p:sp>
      <p:sp>
        <p:nvSpPr>
          <p:cNvPr id="20" name="Suorakulmio 19">
            <a:extLst>
              <a:ext uri="{FF2B5EF4-FFF2-40B4-BE49-F238E27FC236}">
                <a16:creationId xmlns:a16="http://schemas.microsoft.com/office/drawing/2014/main" id="{D38980F9-DCF1-4C6F-91EA-4856180FC74E}"/>
              </a:ext>
            </a:extLst>
          </p:cNvPr>
          <p:cNvSpPr/>
          <p:nvPr/>
        </p:nvSpPr>
        <p:spPr>
          <a:xfrm>
            <a:off x="4582516" y="2202207"/>
            <a:ext cx="1669806" cy="204605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050" b="1" dirty="0"/>
              <a:t>Käsitellään molempien mieliala, tukiverkosto, ristiriitojen ratkaisu, päihteiden käyttö lapsiperheessä, mielikuvat vauvasta ja omat lapsuudenkokemukset. Käynti kirjataan ja tilastoidaan myös puolisolle. Aika 2h</a:t>
            </a:r>
          </a:p>
        </p:txBody>
      </p:sp>
      <p:sp>
        <p:nvSpPr>
          <p:cNvPr id="22" name="Suorakulmio 21">
            <a:extLst>
              <a:ext uri="{FF2B5EF4-FFF2-40B4-BE49-F238E27FC236}">
                <a16:creationId xmlns:a16="http://schemas.microsoft.com/office/drawing/2014/main" id="{03E3988F-34CB-4F71-ACB3-005384CB3092}"/>
              </a:ext>
            </a:extLst>
          </p:cNvPr>
          <p:cNvSpPr/>
          <p:nvPr/>
        </p:nvSpPr>
        <p:spPr>
          <a:xfrm>
            <a:off x="8209548" y="2212010"/>
            <a:ext cx="1435768" cy="182710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b="1" dirty="0"/>
              <a:t>Puoliso on tervetullut kaikille neuvolan käynneille. Tehtyjen suunnitelmien seuranta. Tuetaan vanhemmaksi kasvamista</a:t>
            </a:r>
          </a:p>
        </p:txBody>
      </p:sp>
      <p:sp>
        <p:nvSpPr>
          <p:cNvPr id="23" name="Suorakulmio 22">
            <a:extLst>
              <a:ext uri="{FF2B5EF4-FFF2-40B4-BE49-F238E27FC236}">
                <a16:creationId xmlns:a16="http://schemas.microsoft.com/office/drawing/2014/main" id="{91E78B71-0291-475D-A5ED-BF2F98DC8FE6}"/>
              </a:ext>
            </a:extLst>
          </p:cNvPr>
          <p:cNvSpPr/>
          <p:nvPr/>
        </p:nvSpPr>
        <p:spPr>
          <a:xfrm>
            <a:off x="8333874" y="4453422"/>
            <a:ext cx="1252698" cy="122052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/>
              <a:t>Ensimmäistä lasta odottaville perhevalmennus</a:t>
            </a:r>
          </a:p>
        </p:txBody>
      </p:sp>
      <p:sp>
        <p:nvSpPr>
          <p:cNvPr id="24" name="Suorakulmio 23">
            <a:extLst>
              <a:ext uri="{FF2B5EF4-FFF2-40B4-BE49-F238E27FC236}">
                <a16:creationId xmlns:a16="http://schemas.microsoft.com/office/drawing/2014/main" id="{15531E95-EF28-4779-AA14-701C442AAE8E}"/>
              </a:ext>
            </a:extLst>
          </p:cNvPr>
          <p:cNvSpPr/>
          <p:nvPr/>
        </p:nvSpPr>
        <p:spPr>
          <a:xfrm>
            <a:off x="9865894" y="2238078"/>
            <a:ext cx="1283370" cy="176442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/>
              <a:t>Keskustellaan myös puolison kokemuksesta synnytyksessä ja vauvan herättämistä tunteista</a:t>
            </a:r>
          </a:p>
        </p:txBody>
      </p:sp>
      <p:sp>
        <p:nvSpPr>
          <p:cNvPr id="25" name="Suorakulmio 24">
            <a:extLst>
              <a:ext uri="{FF2B5EF4-FFF2-40B4-BE49-F238E27FC236}">
                <a16:creationId xmlns:a16="http://schemas.microsoft.com/office/drawing/2014/main" id="{832F189E-298B-400D-AC6A-02F0184D890A}"/>
              </a:ext>
            </a:extLst>
          </p:cNvPr>
          <p:cNvSpPr/>
          <p:nvPr/>
        </p:nvSpPr>
        <p:spPr>
          <a:xfrm>
            <a:off x="9926717" y="4453422"/>
            <a:ext cx="1794488" cy="161454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noFill/>
            <a:prstDash val="lgDash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/>
              <a:t>Työtapa luo hyvän pohjan ja mahdollistaa luottamuksellisen ja tasa-arvoisen hoitosuhteen koko perheeseen myös lastenneuvolassa</a:t>
            </a:r>
          </a:p>
        </p:txBody>
      </p:sp>
      <p:pic>
        <p:nvPicPr>
          <p:cNvPr id="3" name="Kuva 2" descr="Nuoli, loiva kaarre">
            <a:extLst>
              <a:ext uri="{FF2B5EF4-FFF2-40B4-BE49-F238E27FC236}">
                <a16:creationId xmlns:a16="http://schemas.microsoft.com/office/drawing/2014/main" id="{94E94478-3867-4091-A446-5B997F6539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19156" y="4930497"/>
            <a:ext cx="721477" cy="721477"/>
          </a:xfrm>
          <a:prstGeom prst="rect">
            <a:avLst/>
          </a:prstGeom>
        </p:spPr>
      </p:pic>
      <p:pic>
        <p:nvPicPr>
          <p:cNvPr id="7" name="Kuva 6" descr="Nuoli, kierrä oikealle">
            <a:extLst>
              <a:ext uri="{FF2B5EF4-FFF2-40B4-BE49-F238E27FC236}">
                <a16:creationId xmlns:a16="http://schemas.microsoft.com/office/drawing/2014/main" id="{4A77C86B-D079-46BF-B4F2-6C7BE8D553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17583" y="3903214"/>
            <a:ext cx="623117" cy="623117"/>
          </a:xfrm>
          <a:prstGeom prst="rect">
            <a:avLst/>
          </a:prstGeom>
        </p:spPr>
      </p:pic>
      <p:pic>
        <p:nvPicPr>
          <p:cNvPr id="29" name="Kuva 28" descr="Nuoli, kierrä oikealle">
            <a:extLst>
              <a:ext uri="{FF2B5EF4-FFF2-40B4-BE49-F238E27FC236}">
                <a16:creationId xmlns:a16="http://schemas.microsoft.com/office/drawing/2014/main" id="{5F77EE62-035F-49DA-98D4-49DE50E353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49710" y="3846836"/>
            <a:ext cx="623117" cy="623117"/>
          </a:xfrm>
          <a:prstGeom prst="rect">
            <a:avLst/>
          </a:prstGeom>
        </p:spPr>
      </p:pic>
      <p:pic>
        <p:nvPicPr>
          <p:cNvPr id="30" name="Kuva 29" descr="Nuoli, kierrä vasemmalle">
            <a:extLst>
              <a:ext uri="{FF2B5EF4-FFF2-40B4-BE49-F238E27FC236}">
                <a16:creationId xmlns:a16="http://schemas.microsoft.com/office/drawing/2014/main" id="{6906D4D9-AF35-49E3-92C0-ED0F6EA43D5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82957" y="3897094"/>
            <a:ext cx="635358" cy="635358"/>
          </a:xfrm>
          <a:prstGeom prst="rect">
            <a:avLst/>
          </a:prstGeom>
        </p:spPr>
      </p:pic>
      <p:pic>
        <p:nvPicPr>
          <p:cNvPr id="32" name="Kuva 31" descr="Jyvä">
            <a:extLst>
              <a:ext uri="{FF2B5EF4-FFF2-40B4-BE49-F238E27FC236}">
                <a16:creationId xmlns:a16="http://schemas.microsoft.com/office/drawing/2014/main" id="{E0A38A44-AC38-4167-AAC9-C4D144DEACA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139172" y="6088090"/>
            <a:ext cx="615658" cy="615658"/>
          </a:xfrm>
          <a:prstGeom prst="rect">
            <a:avLst/>
          </a:prstGeom>
        </p:spPr>
      </p:pic>
      <p:sp>
        <p:nvSpPr>
          <p:cNvPr id="4" name="Tähti: 6-sakarainen 3">
            <a:extLst>
              <a:ext uri="{FF2B5EF4-FFF2-40B4-BE49-F238E27FC236}">
                <a16:creationId xmlns:a16="http://schemas.microsoft.com/office/drawing/2014/main" id="{0F012A25-83D7-43FE-BB1B-212C68566629}"/>
              </a:ext>
            </a:extLst>
          </p:cNvPr>
          <p:cNvSpPr/>
          <p:nvPr/>
        </p:nvSpPr>
        <p:spPr>
          <a:xfrm>
            <a:off x="4025311" y="1427774"/>
            <a:ext cx="891594" cy="682817"/>
          </a:xfrm>
          <a:prstGeom prst="star6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800" dirty="0"/>
          </a:p>
          <a:p>
            <a:pPr algn="ctr"/>
            <a:r>
              <a:rPr lang="fi-FI" sz="800" dirty="0"/>
              <a:t>Uä12 rv lääkäri 16 rv</a:t>
            </a:r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4BA1E014-8328-49BE-8667-A74EF832EC9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6376" y="320011"/>
            <a:ext cx="2409477" cy="613664"/>
          </a:xfrm>
          <a:prstGeom prst="rect">
            <a:avLst/>
          </a:prstGeom>
        </p:spPr>
      </p:pic>
      <p:sp>
        <p:nvSpPr>
          <p:cNvPr id="17" name="Tekstiruutu 16">
            <a:extLst>
              <a:ext uri="{FF2B5EF4-FFF2-40B4-BE49-F238E27FC236}">
                <a16:creationId xmlns:a16="http://schemas.microsoft.com/office/drawing/2014/main" id="{1F848C04-4E59-4557-A66E-7EB09C75EAB3}"/>
              </a:ext>
            </a:extLst>
          </p:cNvPr>
          <p:cNvSpPr txBox="1"/>
          <p:nvPr/>
        </p:nvSpPr>
        <p:spPr>
          <a:xfrm>
            <a:off x="9865893" y="530087"/>
            <a:ext cx="12833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Vaihtoehto 2</a:t>
            </a:r>
          </a:p>
        </p:txBody>
      </p:sp>
    </p:spTree>
    <p:extLst>
      <p:ext uri="{BB962C8B-B14F-4D97-AF65-F5344CB8AC3E}">
        <p14:creationId xmlns:p14="http://schemas.microsoft.com/office/powerpoint/2010/main" val="3376229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13">
            <a:extLst>
              <a:ext uri="{FF2B5EF4-FFF2-40B4-BE49-F238E27FC236}">
                <a16:creationId xmlns:a16="http://schemas.microsoft.com/office/drawing/2014/main" id="{CAF120BE-3F83-4BEE-B25D-783F8DFDCA97}"/>
              </a:ext>
            </a:extLst>
          </p:cNvPr>
          <p:cNvSpPr/>
          <p:nvPr/>
        </p:nvSpPr>
        <p:spPr>
          <a:xfrm>
            <a:off x="502953" y="173686"/>
            <a:ext cx="7813733" cy="85998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i-FI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Kirjaaminen ja tilastointi läsnäolevan puolison tietoihin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Ensikä</a:t>
            </a:r>
            <a:r>
              <a:rPr lang="fi-FI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ynti, laaja tarkastus ja tarvittaessa</a:t>
            </a:r>
            <a:endParaRPr lang="fi-FI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i-FI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Suorakulmio 16">
            <a:extLst>
              <a:ext uri="{FF2B5EF4-FFF2-40B4-BE49-F238E27FC236}">
                <a16:creationId xmlns:a16="http://schemas.microsoft.com/office/drawing/2014/main" id="{8C582F2E-B4DB-4C29-9FF8-04F3EB051B32}"/>
              </a:ext>
            </a:extLst>
          </p:cNvPr>
          <p:cNvSpPr/>
          <p:nvPr/>
        </p:nvSpPr>
        <p:spPr>
          <a:xfrm>
            <a:off x="502953" y="1262743"/>
            <a:ext cx="3570514" cy="501878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Kirjaus puolisolle ensikäynnillä</a:t>
            </a:r>
            <a:endParaRPr lang="fi-FI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Terveystarkastus: Lasta odottavan perheen käynti neuvolassa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Esitiedot: Lyhyt kuvaus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Terveyteen vaikuttavat tekijät: </a:t>
            </a:r>
            <a:r>
              <a:rPr lang="fi-FI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i-FI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fraasi) Elintavat, tupakka, alkoholi, liikunta, ruokailutottumukset ja mieliala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Ennaltaehkäisy: Yksilöllisesti</a:t>
            </a:r>
            <a:endParaRPr lang="fi-FI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Suunnitelma: Lasta odottavan perheen käynnit neuvolassa /vanhemmuuden tunnustaminen/yksilöllinen suunnitelma</a:t>
            </a:r>
            <a:endParaRPr lang="fi-FI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Suorakulmio 17">
            <a:extLst>
              <a:ext uri="{FF2B5EF4-FFF2-40B4-BE49-F238E27FC236}">
                <a16:creationId xmlns:a16="http://schemas.microsoft.com/office/drawing/2014/main" id="{364EFBF2-C1F1-4816-A38E-9CD005C28827}"/>
              </a:ext>
            </a:extLst>
          </p:cNvPr>
          <p:cNvSpPr/>
          <p:nvPr/>
        </p:nvSpPr>
        <p:spPr>
          <a:xfrm>
            <a:off x="4387732" y="1262743"/>
            <a:ext cx="3918857" cy="501878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i-FI" sz="2000" dirty="0"/>
          </a:p>
          <a:p>
            <a:endParaRPr lang="fi-FI" sz="2000" dirty="0"/>
          </a:p>
          <a:p>
            <a:endParaRPr lang="fi-FI" sz="2000" dirty="0"/>
          </a:p>
          <a:p>
            <a:endParaRPr lang="fi-FI" sz="2000" dirty="0"/>
          </a:p>
          <a:p>
            <a:endParaRPr lang="fi-FI" sz="2000" dirty="0"/>
          </a:p>
          <a:p>
            <a:r>
              <a:rPr lang="fi-FI" sz="2000" dirty="0"/>
              <a:t>Kirjaus puolisolle laaja tarkastus</a:t>
            </a:r>
          </a:p>
          <a:p>
            <a:endParaRPr lang="fi-FI" sz="2000" dirty="0"/>
          </a:p>
          <a:p>
            <a:r>
              <a:rPr lang="fi-FI" sz="1700" dirty="0"/>
              <a:t>Terveystarkastus: Odottavan perheen laaja tarkastus</a:t>
            </a:r>
          </a:p>
          <a:p>
            <a:endParaRPr lang="fi-FI" sz="1700" dirty="0"/>
          </a:p>
          <a:p>
            <a:r>
              <a:rPr lang="fi-FI" sz="1700" dirty="0"/>
              <a:t>Esitiedot: Lyhyt kuvaus</a:t>
            </a:r>
          </a:p>
          <a:p>
            <a:endParaRPr lang="fi-FI" sz="1700" dirty="0"/>
          </a:p>
          <a:p>
            <a:r>
              <a:rPr lang="fi-FI" sz="1700" dirty="0"/>
              <a:t>Terveyteen vaikuttavat tekijät: (fraasi) </a:t>
            </a:r>
            <a:r>
              <a:rPr lang="fi-FI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fi-FI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ieliala, sosiaalinen verkosto, odotusajan huolet ja pelot, parisuhteen ristiriitojen ratkaisu, päihteidenkäyttö lapsiperheessä, ajatuksia vanhemmuudesta</a:t>
            </a:r>
          </a:p>
          <a:p>
            <a:endParaRPr lang="fi-FI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i-FI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Ennaltaehkäisy: Yksilöllisesti</a:t>
            </a:r>
          </a:p>
          <a:p>
            <a:endParaRPr lang="fi-FI" sz="17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i-FI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Suunnitelma: Lasta odottavan perheen käynnit neuvolassa/yksilöllinen suunnitelma</a:t>
            </a:r>
          </a:p>
          <a:p>
            <a:endParaRPr lang="fi-FI" sz="17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i-FI" dirty="0"/>
              <a:t> </a:t>
            </a:r>
          </a:p>
          <a:p>
            <a:endParaRPr lang="fi-FI" dirty="0"/>
          </a:p>
          <a:p>
            <a:endParaRPr lang="fi-FI" dirty="0"/>
          </a:p>
          <a:p>
            <a:r>
              <a:rPr lang="fi-FI" dirty="0"/>
              <a:t> </a:t>
            </a:r>
          </a:p>
        </p:txBody>
      </p:sp>
      <p:sp>
        <p:nvSpPr>
          <p:cNvPr id="19" name="Suorakulmio 18">
            <a:extLst>
              <a:ext uri="{FF2B5EF4-FFF2-40B4-BE49-F238E27FC236}">
                <a16:creationId xmlns:a16="http://schemas.microsoft.com/office/drawing/2014/main" id="{3E9C6A0A-8541-42D6-A5A2-8752CAC1A9F2}"/>
              </a:ext>
            </a:extLst>
          </p:cNvPr>
          <p:cNvSpPr/>
          <p:nvPr/>
        </p:nvSpPr>
        <p:spPr>
          <a:xfrm>
            <a:off x="8580665" y="173686"/>
            <a:ext cx="3466192" cy="41660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Tilastointi Pegasos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Käyntisyy: A98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Palvelumuoto: Äitiysneuvola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Yhteystapa: Käynti vastaanotolla, R10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Muu erittely: PUNE (puoliso neuvolassa)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Vain odottajalle raportointikoodit: 1399 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vanhemmuuden</a:t>
            </a: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tunnustus 1379 odottajan terveystarkastus tai 1197 laaja tarkastus</a:t>
            </a:r>
          </a:p>
        </p:txBody>
      </p:sp>
      <p:sp>
        <p:nvSpPr>
          <p:cNvPr id="21" name="Suorakulmio 20">
            <a:extLst>
              <a:ext uri="{FF2B5EF4-FFF2-40B4-BE49-F238E27FC236}">
                <a16:creationId xmlns:a16="http://schemas.microsoft.com/office/drawing/2014/main" id="{F67C0EF1-979B-4FCC-AA04-A7B4B45AB11A}"/>
              </a:ext>
            </a:extLst>
          </p:cNvPr>
          <p:cNvSpPr/>
          <p:nvPr/>
        </p:nvSpPr>
        <p:spPr>
          <a:xfrm>
            <a:off x="8699104" y="4558748"/>
            <a:ext cx="3018973" cy="124570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  <a:p>
            <a:pPr algn="ctr"/>
            <a:r>
              <a:rPr lang="fi-FI" dirty="0"/>
              <a:t>Työ tulee näkyväksi</a:t>
            </a:r>
          </a:p>
          <a:p>
            <a:pPr algn="ctr"/>
            <a:r>
              <a:rPr lang="fi-FI" dirty="0"/>
              <a:t>Kirjaaminen tuo ryhtiä ja suunnitelmallisuutta palveluun</a:t>
            </a:r>
          </a:p>
          <a:p>
            <a:pPr algn="ctr"/>
            <a:endParaRPr lang="fi-FI" dirty="0"/>
          </a:p>
        </p:txBody>
      </p:sp>
      <p:pic>
        <p:nvPicPr>
          <p:cNvPr id="24" name="Kuva 23">
            <a:extLst>
              <a:ext uri="{FF2B5EF4-FFF2-40B4-BE49-F238E27FC236}">
                <a16:creationId xmlns:a16="http://schemas.microsoft.com/office/drawing/2014/main" id="{AE83F8D8-39BF-4AB7-8C14-B008988646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5061" y="6122505"/>
            <a:ext cx="2422624" cy="561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629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195D27-2CD1-422B-9330-4ED0F0ADB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4038600" cy="5431376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Puoliso neuvolan asiakkaana -työtapa</a:t>
            </a:r>
          </a:p>
        </p:txBody>
      </p:sp>
      <p:sp>
        <p:nvSpPr>
          <p:cNvPr id="45" name="Sisällön paikkamerkki 2">
            <a:extLst>
              <a:ext uri="{FF2B5EF4-FFF2-40B4-BE49-F238E27FC236}">
                <a16:creationId xmlns:a16="http://schemas.microsoft.com/office/drawing/2014/main" id="{D9363A02-E96C-4E14-9977-D9EFA8458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274320"/>
            <a:ext cx="5511704" cy="6583680"/>
          </a:xfrm>
        </p:spPr>
        <p:txBody>
          <a:bodyPr anchor="ctr">
            <a:normAutofit/>
          </a:bodyPr>
          <a:lstStyle/>
          <a:p>
            <a:endParaRPr lang="fi-FI" sz="1700" dirty="0"/>
          </a:p>
          <a:p>
            <a:endParaRPr lang="fi-FI" sz="2000" dirty="0"/>
          </a:p>
          <a:p>
            <a:r>
              <a:rPr lang="fi-FI" sz="2000" dirty="0">
                <a:solidFill>
                  <a:schemeClr val="bg1"/>
                </a:solidFill>
              </a:rPr>
              <a:t>Koilliskeskuksen neuvola 10/2021 – 7/2022 menetelmän kehittäminen ja pilotointi </a:t>
            </a:r>
          </a:p>
          <a:p>
            <a:r>
              <a:rPr lang="fi-FI" sz="2000" dirty="0" err="1">
                <a:solidFill>
                  <a:schemeClr val="bg1"/>
                </a:solidFill>
              </a:rPr>
              <a:t>PirSOTE</a:t>
            </a:r>
            <a:r>
              <a:rPr lang="fi-FI" sz="2000" dirty="0">
                <a:solidFill>
                  <a:schemeClr val="bg1"/>
                </a:solidFill>
              </a:rPr>
              <a:t> –hanke 8/2022 – 12/2022 menetelmän jatkokehittäminen ja työtavan  jalkauttaminen Tampereen kaupungin terveydenhoitajille, sekä tiedotusta </a:t>
            </a:r>
            <a:r>
              <a:rPr lang="fi-FI" sz="2000" dirty="0" err="1">
                <a:solidFill>
                  <a:schemeClr val="bg1"/>
                </a:solidFill>
              </a:rPr>
              <a:t>Pirhan</a:t>
            </a:r>
            <a:r>
              <a:rPr lang="fi-FI" sz="2000" dirty="0">
                <a:solidFill>
                  <a:schemeClr val="bg1"/>
                </a:solidFill>
              </a:rPr>
              <a:t> alueen toimijoille</a:t>
            </a:r>
          </a:p>
          <a:p>
            <a:r>
              <a:rPr lang="fi-FI" sz="2000" dirty="0">
                <a:solidFill>
                  <a:schemeClr val="bg1"/>
                </a:solidFill>
              </a:rPr>
              <a:t>Tampereen kaupungin kehittäjäpalkinto 6/2022</a:t>
            </a:r>
          </a:p>
          <a:p>
            <a:r>
              <a:rPr lang="fi-FI" sz="2000" dirty="0">
                <a:solidFill>
                  <a:schemeClr val="bg1"/>
                </a:solidFill>
              </a:rPr>
              <a:t>Artikkeli Terveydenhoitaja –lehdessä 11/2022</a:t>
            </a:r>
          </a:p>
          <a:p>
            <a:pPr marL="0" indent="0">
              <a:buNone/>
            </a:pPr>
            <a:endParaRPr lang="fi-FI" sz="2000" dirty="0">
              <a:solidFill>
                <a:schemeClr val="bg1"/>
              </a:solidFill>
            </a:endParaRPr>
          </a:p>
          <a:p>
            <a:r>
              <a:rPr lang="fi-FI" sz="2000" dirty="0">
                <a:solidFill>
                  <a:schemeClr val="bg1"/>
                </a:solidFill>
              </a:rPr>
              <a:t>Yhteystiedot: </a:t>
            </a:r>
          </a:p>
          <a:p>
            <a:pPr marL="0" indent="0">
              <a:buNone/>
            </a:pPr>
            <a:r>
              <a:rPr lang="fi-FI" sz="2000" dirty="0">
                <a:solidFill>
                  <a:schemeClr val="bg1"/>
                </a:solidFill>
              </a:rPr>
              <a:t>Maria Järvinen,    Terveydenhoitaja/Hanketyöntekijä, </a:t>
            </a:r>
            <a:r>
              <a:rPr lang="fi-FI" sz="2000" u="sng" dirty="0">
                <a:solidFill>
                  <a:schemeClr val="bg1"/>
                </a:solidFill>
              </a:rPr>
              <a:t>maria.jarvinen@tampere.fi </a:t>
            </a:r>
            <a:r>
              <a:rPr lang="fi-FI" sz="2000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fi-FI" sz="2000" dirty="0">
                <a:solidFill>
                  <a:schemeClr val="bg1"/>
                </a:solidFill>
              </a:rPr>
              <a:t>Hanna Vastamäki, Terveydenhoitaja/Hanketyöntekijä </a:t>
            </a:r>
            <a:r>
              <a:rPr lang="fi-FI" sz="2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hanna.vastamaki@tampere.fi</a:t>
            </a:r>
            <a:endParaRPr lang="fi-FI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i-FI" sz="2000" dirty="0">
                <a:solidFill>
                  <a:schemeClr val="bg1"/>
                </a:solidFill>
              </a:rPr>
              <a:t>1.1.2023 alkaen sähköpostit nimi@pirha.fi</a:t>
            </a:r>
          </a:p>
          <a:p>
            <a:pPr marL="0" indent="0">
              <a:buNone/>
            </a:pPr>
            <a:endParaRPr lang="fi-FI" sz="1700" dirty="0"/>
          </a:p>
          <a:p>
            <a:pPr marL="0" indent="0">
              <a:buNone/>
            </a:pPr>
            <a:endParaRPr lang="fi-FI" sz="1700" dirty="0"/>
          </a:p>
          <a:p>
            <a:endParaRPr lang="fi-FI" sz="1700" dirty="0"/>
          </a:p>
        </p:txBody>
      </p:sp>
    </p:spTree>
    <p:extLst>
      <p:ext uri="{BB962C8B-B14F-4D97-AF65-F5344CB8AC3E}">
        <p14:creationId xmlns:p14="http://schemas.microsoft.com/office/powerpoint/2010/main" val="2803184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F163FC393F752438C91A2EDBD4160F4" ma:contentTypeVersion="11" ma:contentTypeDescription="Luo uusi asiakirja." ma:contentTypeScope="" ma:versionID="76c245d636b665273d90c20256d17002">
  <xsd:schema xmlns:xsd="http://www.w3.org/2001/XMLSchema" xmlns:xs="http://www.w3.org/2001/XMLSchema" xmlns:p="http://schemas.microsoft.com/office/2006/metadata/properties" xmlns:ns3="2966eb58-2db1-4cd0-9544-5651b5737087" xmlns:ns4="3bcef925-d886-41c1-a91f-4f1a6877d63f" targetNamespace="http://schemas.microsoft.com/office/2006/metadata/properties" ma:root="true" ma:fieldsID="0def2061be25d79234faaea31e9753ed" ns3:_="" ns4:_="">
    <xsd:import namespace="2966eb58-2db1-4cd0-9544-5651b5737087"/>
    <xsd:import namespace="3bcef925-d886-41c1-a91f-4f1a6877d63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66eb58-2db1-4cd0-9544-5651b57370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cef925-d886-41c1-a91f-4f1a6877d63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424A13-3A96-4936-9FC8-F5BE0CB8C6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77F577-E92E-4298-8E17-819575AB51EA}">
  <ds:schemaRefs>
    <ds:schemaRef ds:uri="http://purl.org/dc/elements/1.1/"/>
    <ds:schemaRef ds:uri="http://schemas.microsoft.com/office/2006/metadata/properties"/>
    <ds:schemaRef ds:uri="2966eb58-2db1-4cd0-9544-5651b5737087"/>
    <ds:schemaRef ds:uri="http://purl.org/dc/terms/"/>
    <ds:schemaRef ds:uri="http://schemas.microsoft.com/office/2006/documentManagement/types"/>
    <ds:schemaRef ds:uri="3bcef925-d886-41c1-a91f-4f1a6877d63f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CFDE8F0-873D-4332-BEC7-063B34605C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66eb58-2db1-4cd0-9544-5651b5737087"/>
    <ds:schemaRef ds:uri="3bcef925-d886-41c1-a91f-4f1a6877d6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912</Words>
  <Application>Microsoft Office PowerPoint</Application>
  <PresentationFormat>Laajakuva</PresentationFormat>
  <Paragraphs>145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Office-teema</vt:lpstr>
      <vt:lpstr>Puolison asiakkuus neuvolapalveluissa 9.11.2022 </vt:lpstr>
      <vt:lpstr>PowerPoint-esitys</vt:lpstr>
      <vt:lpstr>PowerPoint-esitys</vt:lpstr>
      <vt:lpstr>PowerPoint-esitys</vt:lpstr>
      <vt:lpstr>PowerPoint-esitys</vt:lpstr>
      <vt:lpstr>Puoliso neuvolan asiakkaana -työtapa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Järvinen Maria</dc:creator>
  <cp:lastModifiedBy>Järvinen Maria</cp:lastModifiedBy>
  <cp:revision>22</cp:revision>
  <dcterms:created xsi:type="dcterms:W3CDTF">2022-11-01T06:50:32Z</dcterms:created>
  <dcterms:modified xsi:type="dcterms:W3CDTF">2022-11-29T11:22:49Z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0x0101000F163FC393F752438C91A2EDBD4160F4</vt:lpwstr>
  </property>
</Properties>
</file>