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omments/comment1.xml" ContentType="application/vnd.openxmlformats-officedocument.presentationml.comment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pilä Heidi M" initials="SHM" lastIdx="2" clrIdx="0">
    <p:extLst>
      <p:ext uri="{19B8F6BF-5375-455C-9EA6-DF929625EA0E}">
        <p15:presenceInfo xmlns:p15="http://schemas.microsoft.com/office/powerpoint/2012/main" userId="S-1-5-21-2029089813-1839756496-1287535205-2441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29790026246719"/>
          <c:y val="3.7942352444236695E-2"/>
          <c:w val="0.87509224390429452"/>
          <c:h val="0.806871357729507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8000"/>
                    <a:lumMod val="114000"/>
                  </a:schemeClr>
                </a:gs>
                <a:gs pos="100000">
                  <a:schemeClr val="accent1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47F-4962-8B51-0D2FC4B2B7CB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E47F-4962-8B51-0D2FC4B2B7CB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E47F-4962-8B51-0D2FC4B2B7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Taul1!$A$2:$A$4</c:f>
              <c:strCache>
                <c:ptCount val="3"/>
                <c:pt idx="0">
                  <c:v>En</c:v>
                </c:pt>
                <c:pt idx="1">
                  <c:v>En osaa sanoa</c:v>
                </c:pt>
                <c:pt idx="2">
                  <c:v>Kyllä</c:v>
                </c:pt>
              </c:strCache>
            </c:strRef>
          </c:cat>
          <c:val>
            <c:numRef>
              <c:f>Taul1!$B$2:$B$4</c:f>
              <c:numCache>
                <c:formatCode>General</c:formatCode>
                <c:ptCount val="3"/>
                <c:pt idx="0">
                  <c:v>1</c:v>
                </c:pt>
                <c:pt idx="1">
                  <c:v>0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45-4CC7-9E8F-711392904BB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400426728"/>
        <c:axId val="400430336"/>
      </c:barChart>
      <c:catAx>
        <c:axId val="400426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00430336"/>
        <c:crosses val="autoZero"/>
        <c:auto val="1"/>
        <c:lblAlgn val="ctr"/>
        <c:lblOffset val="100"/>
        <c:noMultiLvlLbl val="0"/>
      </c:catAx>
      <c:valAx>
        <c:axId val="4004303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00426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Koitko tulleesi kohdatuksi ja kuulluksi neuvolakäynneillä? (1-5)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Taul1!$A$2:$A$6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Taul1!$B$2:$B$6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2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63-4880-ABF9-E2D9F2281F9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05715896"/>
        <c:axId val="405711960"/>
      </c:barChart>
      <c:catAx>
        <c:axId val="405715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fi-FI"/>
          </a:p>
        </c:txPr>
        <c:crossAx val="405711960"/>
        <c:crosses val="autoZero"/>
        <c:auto val="1"/>
        <c:lblAlgn val="ctr"/>
        <c:lblOffset val="100"/>
        <c:noMultiLvlLbl val="0"/>
      </c:catAx>
      <c:valAx>
        <c:axId val="4057119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05715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8000"/>
                    <a:lumMod val="114000"/>
                  </a:schemeClr>
                </a:gs>
                <a:gs pos="100000">
                  <a:schemeClr val="accent1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9234-442E-8ECA-461C9492524F}"/>
                </c:ext>
              </c:extLst>
            </c:dLbl>
            <c:dLbl>
              <c:idx val="1"/>
              <c:layout>
                <c:manualLayout>
                  <c:x val="-4.2260972760563814E-2"/>
                  <c:y val="8.70417059991616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234-442E-8ECA-461C949252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Taul1!$A$2:$A$4</c:f>
              <c:strCache>
                <c:ptCount val="3"/>
                <c:pt idx="0">
                  <c:v>En</c:v>
                </c:pt>
                <c:pt idx="1">
                  <c:v>En osaa sanoa</c:v>
                </c:pt>
                <c:pt idx="2">
                  <c:v>Kyllä</c:v>
                </c:pt>
              </c:strCache>
            </c:strRef>
          </c:cat>
          <c:val>
            <c:numRef>
              <c:f>Taul1!$B$2:$B$4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67-483A-9B01-A2236796055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493938104"/>
        <c:axId val="493941712"/>
      </c:barChart>
      <c:catAx>
        <c:axId val="4939381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93941712"/>
        <c:crosses val="autoZero"/>
        <c:auto val="1"/>
        <c:lblAlgn val="ctr"/>
        <c:lblOffset val="100"/>
        <c:noMultiLvlLbl val="0"/>
      </c:catAx>
      <c:valAx>
        <c:axId val="4939417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93938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6F0F-48B3-9A34-11BDE4D13E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Kyllä</c:v>
                </c:pt>
                <c:pt idx="1">
                  <c:v>En</c:v>
                </c:pt>
              </c:strCache>
            </c:strRef>
          </c:cat>
          <c:val>
            <c:numRef>
              <c:f>Taul1!$B$2:$B$3</c:f>
              <c:numCache>
                <c:formatCode>General</c:formatCode>
                <c:ptCount val="2"/>
                <c:pt idx="0">
                  <c:v>0</c:v>
                </c:pt>
                <c:pt idx="1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0F-48B3-9A34-11BDE4D13E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94674096"/>
        <c:axId val="494676064"/>
      </c:barChart>
      <c:catAx>
        <c:axId val="4946740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94676064"/>
        <c:crosses val="autoZero"/>
        <c:auto val="1"/>
        <c:lblAlgn val="ctr"/>
        <c:lblOffset val="100"/>
        <c:noMultiLvlLbl val="0"/>
      </c:catAx>
      <c:valAx>
        <c:axId val="4946760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94674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Tukivatko neuvolakäynnit isyyttäsi/vanhemmuuttasi?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Taul1!$A$2:$A$6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Taul1!$B$2:$B$6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5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E3-48D6-927E-A960306538B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03257472"/>
        <c:axId val="403255832"/>
      </c:barChart>
      <c:catAx>
        <c:axId val="403257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fi-FI"/>
          </a:p>
        </c:txPr>
        <c:crossAx val="403255832"/>
        <c:crosses val="autoZero"/>
        <c:auto val="1"/>
        <c:lblAlgn val="ctr"/>
        <c:lblOffset val="100"/>
        <c:noMultiLvlLbl val="0"/>
      </c:catAx>
      <c:valAx>
        <c:axId val="4032558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03257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Taul1!$A$2:$A$6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Taul1!$B$2:$B$6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3</c:v>
                </c:pt>
                <c:pt idx="3">
                  <c:v>5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8F-4A5C-992F-2545AB45B82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525886672"/>
        <c:axId val="525886016"/>
      </c:barChart>
      <c:catAx>
        <c:axId val="525886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fi-FI"/>
          </a:p>
        </c:txPr>
        <c:crossAx val="525886016"/>
        <c:crosses val="autoZero"/>
        <c:auto val="1"/>
        <c:lblAlgn val="ctr"/>
        <c:lblOffset val="100"/>
        <c:noMultiLvlLbl val="0"/>
      </c:catAx>
      <c:valAx>
        <c:axId val="5258860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25886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Taul1!$A$2:$A$6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Taul1!$B$2:$B$6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40-450B-AB93-890A07EB0DC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09620152"/>
        <c:axId val="409620480"/>
      </c:barChart>
      <c:catAx>
        <c:axId val="409620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fi-FI"/>
          </a:p>
        </c:txPr>
        <c:crossAx val="409620480"/>
        <c:crosses val="autoZero"/>
        <c:auto val="1"/>
        <c:lblAlgn val="ctr"/>
        <c:lblOffset val="100"/>
        <c:noMultiLvlLbl val="0"/>
      </c:catAx>
      <c:valAx>
        <c:axId val="4096204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09620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Taul1!$A$2:$A$6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Taul1!$B$2:$B$6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6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F2-4E37-83CB-56E23E891BB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524497272"/>
        <c:axId val="177662632"/>
      </c:barChart>
      <c:catAx>
        <c:axId val="524497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fi-FI"/>
          </a:p>
        </c:txPr>
        <c:crossAx val="177662632"/>
        <c:crosses val="autoZero"/>
        <c:auto val="1"/>
        <c:lblAlgn val="ctr"/>
        <c:lblOffset val="100"/>
        <c:noMultiLvlLbl val="0"/>
      </c:catAx>
      <c:valAx>
        <c:axId val="1776626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24497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21T10:39:12.621" idx="1">
    <p:pos x="10" y="10"/>
    <p:text>Omaa hahmotelmaa teemoittelusta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21T12:39:30.728" idx="2">
    <p:pos x="606" y="3224"/>
    <p:text>Tämä jäi kesken...</p:text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9EAB372-A1FC-4A5D-9B50-EB2AD6D0CD6C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329DD9BD-D4EE-410F-B0A1-C9C50F1B8C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8488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B372-A1FC-4A5D-9B50-EB2AD6D0CD6C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D9BD-D4EE-410F-B0A1-C9C50F1B8C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6366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B372-A1FC-4A5D-9B50-EB2AD6D0CD6C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D9BD-D4EE-410F-B0A1-C9C50F1B8C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6713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B372-A1FC-4A5D-9B50-EB2AD6D0CD6C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D9BD-D4EE-410F-B0A1-C9C50F1B8C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1712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B372-A1FC-4A5D-9B50-EB2AD6D0CD6C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D9BD-D4EE-410F-B0A1-C9C50F1B8C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22840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B372-A1FC-4A5D-9B50-EB2AD6D0CD6C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D9BD-D4EE-410F-B0A1-C9C50F1B8C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28177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B372-A1FC-4A5D-9B50-EB2AD6D0CD6C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D9BD-D4EE-410F-B0A1-C9C50F1B8C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8598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9EAB372-A1FC-4A5D-9B50-EB2AD6D0CD6C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D9BD-D4EE-410F-B0A1-C9C50F1B8C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18774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9EAB372-A1FC-4A5D-9B50-EB2AD6D0CD6C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D9BD-D4EE-410F-B0A1-C9C50F1B8C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6381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B372-A1FC-4A5D-9B50-EB2AD6D0CD6C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D9BD-D4EE-410F-B0A1-C9C50F1B8C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0536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B372-A1FC-4A5D-9B50-EB2AD6D0CD6C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D9BD-D4EE-410F-B0A1-C9C50F1B8C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74328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B372-A1FC-4A5D-9B50-EB2AD6D0CD6C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D9BD-D4EE-410F-B0A1-C9C50F1B8C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5567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B372-A1FC-4A5D-9B50-EB2AD6D0CD6C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D9BD-D4EE-410F-B0A1-C9C50F1B8C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2324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B372-A1FC-4A5D-9B50-EB2AD6D0CD6C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D9BD-D4EE-410F-B0A1-C9C50F1B8C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9597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B372-A1FC-4A5D-9B50-EB2AD6D0CD6C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D9BD-D4EE-410F-B0A1-C9C50F1B8C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7718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B372-A1FC-4A5D-9B50-EB2AD6D0CD6C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D9BD-D4EE-410F-B0A1-C9C50F1B8C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1612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B372-A1FC-4A5D-9B50-EB2AD6D0CD6C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D9BD-D4EE-410F-B0A1-C9C50F1B8C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4683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9EAB372-A1FC-4A5D-9B50-EB2AD6D0CD6C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29DD9BD-D4EE-410F-B0A1-C9C50F1B8C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5628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D58372-974A-46F2-A05E-847C03AFA1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Puoliso neuvolassa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DD6302E-F4DB-4304-A3FE-AFE2704B88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Asiakaspalautteet 10/21 – 10/22 Koilliskeskuksen Pilotti</a:t>
            </a:r>
            <a:r>
              <a:rPr lang="fi-FI"/>
              <a:t>, </a:t>
            </a:r>
          </a:p>
          <a:p>
            <a:r>
              <a:rPr lang="fi-FI" dirty="0"/>
              <a:t>puoliso neuvolan asiakkaana</a:t>
            </a:r>
          </a:p>
        </p:txBody>
      </p:sp>
    </p:spTree>
    <p:extLst>
      <p:ext uri="{BB962C8B-B14F-4D97-AF65-F5344CB8AC3E}">
        <p14:creationId xmlns:p14="http://schemas.microsoft.com/office/powerpoint/2010/main" val="2092194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00A6597-F4C5-4C03-88B6-AEED0257A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Koitko, että vastaanottokäynnillenne oli riittävästi aikaa? (n=18)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A425A5C1-B860-4410-B54B-39959ECF7E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9656808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6762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96BA5F-B1BA-4023-9E98-E290DFC3F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Onko sinun tarvittaessa helpompi jatkossa ottaa yhteyttä omaan terveydenhoitajaasi? (n=18)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4392E2F2-8FC8-41A5-8BB9-DB2B32842F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5089568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312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3E8842-0BF5-4AF1-A36E-BFE35DF84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Miten kehittäisit lasta odottavan kumppanin kohtaamista neuvolassa?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5900EB8-9D9C-44E0-B302-A697F7E10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6773"/>
            <a:ext cx="4965700" cy="4416102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fi-FI" b="1" dirty="0"/>
              <a:t>PUOLISON KOHTAAMINEN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fi-FI" dirty="0"/>
              <a:t>”Toivotetaan kumppani enemmän tervetulleeksi käynneille ja otetaan huomioon”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fi-FI" dirty="0"/>
              <a:t>”Lapsen hyvinvoinnin ollessa etusijalla kumppanit jäävät helposti taka-alalla, joten kumppanin tietoinen huomioonottaminen (voinnin tiedustelu </a:t>
            </a:r>
            <a:r>
              <a:rPr lang="fi-FI" dirty="0" err="1"/>
              <a:t>jne</a:t>
            </a:r>
            <a:r>
              <a:rPr lang="fi-FI" dirty="0"/>
              <a:t>) kannattaisi ottaa </a:t>
            </a:r>
            <a:r>
              <a:rPr lang="fi-FI" dirty="0" err="1"/>
              <a:t>jokakertaiseksi</a:t>
            </a:r>
            <a:r>
              <a:rPr lang="fi-FI" dirty="0"/>
              <a:t> tavoitteeksi”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fi-FI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fi-FI" b="1" dirty="0"/>
              <a:t>PUOLISON OSALLISTAMINEN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fi-FI" dirty="0"/>
              <a:t>”Ainahan kumppani on tietyllä tavalla ”ulkopuolinen”, joten osallistaminen voisi olla vahvempaa. Toki täytyy samaan ääneen mainita, että muualla tämä ”ulkopuolisuus” on ollut suurempaa.”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fi-FI" dirty="0"/>
              <a:t>”Voisi olla muutakin kuin päihdekysely ja isyydentunnustus.”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fi-FI" dirty="0"/>
              <a:t>”Ehkä jotain isäspesifimpää? En tiedä, kyseessä on kuitenkin äidin terveyden seuranta, niin valmennus tulevasta?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fi-FI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fi-FI" b="1" dirty="0"/>
              <a:t>OHJAUS JA NEUVONTA?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fi-FI" dirty="0"/>
              <a:t>”Kertomalla puolisolle äitiyden psykologisista asioista, jotta puoliso osaa niihin reagoida ja odottaa mielialamuutoksia yms.”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fi-FI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br>
              <a:rPr lang="fi-FI" dirty="0"/>
            </a:br>
            <a:br>
              <a:rPr lang="fi-FI" dirty="0"/>
            </a:br>
            <a:r>
              <a:rPr lang="fi-FI" dirty="0"/>
              <a:t>”Itse en henkilökohtaisesti kaivannut mitään lisää. Koen tärkeämmäksi, että äidin asiat tulevat hoidetuksi hyvin.”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i-FI" dirty="0"/>
              <a:t>”Suunta on pilotin kanssa ollut erittäin hyvin, mielestäni tätä linjaa tulisi jatkaa.”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fi-FI" dirty="0"/>
          </a:p>
        </p:txBody>
      </p:sp>
      <p:pic>
        <p:nvPicPr>
          <p:cNvPr id="6" name="image12.png">
            <a:extLst>
              <a:ext uri="{FF2B5EF4-FFF2-40B4-BE49-F238E27FC236}">
                <a16:creationId xmlns:a16="http://schemas.microsoft.com/office/drawing/2014/main" id="{A321FE58-C935-4569-833C-F755AD00598B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657850" y="2141537"/>
            <a:ext cx="6032500" cy="301625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903338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04DDE52-8437-4A6C-8F51-8813F75D0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Oletko ollut tyytyväinen neuvolakäynteihisi?  Arvioi kouluarvosanalla 4-10 (n=18)</a:t>
            </a:r>
          </a:p>
        </p:txBody>
      </p:sp>
      <p:pic>
        <p:nvPicPr>
          <p:cNvPr id="4" name="image14.png">
            <a:extLst>
              <a:ext uri="{FF2B5EF4-FFF2-40B4-BE49-F238E27FC236}">
                <a16:creationId xmlns:a16="http://schemas.microsoft.com/office/drawing/2014/main" id="{E95C9A6F-DD4A-47DC-9238-643134EFA33E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27942" y="2603500"/>
            <a:ext cx="4880428" cy="34163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377684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4FA762-C6FE-497B-BBEE-A7EFA8049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Koitko neuvolakäynnit hyödyllisiksi? (n=18)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4E19099F-B6BF-449D-8D9B-10BF963A2C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4474529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2407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EC34D37-BE6D-465B-A4DE-A1017524B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2292" y="479493"/>
            <a:ext cx="5408908" cy="1325563"/>
          </a:xfrm>
        </p:spPr>
        <p:txBody>
          <a:bodyPr>
            <a:normAutofit/>
          </a:bodyPr>
          <a:lstStyle/>
          <a:p>
            <a:r>
              <a:rPr lang="fi-FI" dirty="0"/>
              <a:t>Mihin olet ollut erityisen tyytyväinen?</a:t>
            </a:r>
          </a:p>
        </p:txBody>
      </p:sp>
      <p:sp>
        <p:nvSpPr>
          <p:cNvPr id="9" name="Sisällön paikkamerkki 8">
            <a:extLst>
              <a:ext uri="{FF2B5EF4-FFF2-40B4-BE49-F238E27FC236}">
                <a16:creationId xmlns:a16="http://schemas.microsoft.com/office/drawing/2014/main" id="{F8E0B792-AB27-44A2-8593-CFC4A6A01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0678" y="2239505"/>
            <a:ext cx="6675376" cy="4255562"/>
          </a:xfrm>
        </p:spPr>
        <p:txBody>
          <a:bodyPr numCol="2"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fi-FI" sz="1100" b="1" dirty="0"/>
              <a:t>HENKILÖKUNTA/ASIAKASPALVELU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100" dirty="0"/>
              <a:t>” Tosi mukava tyyppi auttamassa meitä valmistumaan vanhemmuuteen”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100" dirty="0"/>
              <a:t>”Mukava henkilökunta”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100" dirty="0"/>
              <a:t>”Asiakaspalveluun, se oli hyvää”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100" dirty="0"/>
              <a:t>”Hyvää palvelua”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100" dirty="0"/>
              <a:t>”Asiantunteva henkilökunta”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100" dirty="0"/>
              <a:t>”Henkilökunta on ollut ystävällistä”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100" dirty="0"/>
              <a:t>”Ystävällinen palvelu”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100" dirty="0"/>
              <a:t>”Kokonaisuudessaan hyvää palvelua”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100" dirty="0"/>
              <a:t>”Joustavuuteen”</a:t>
            </a:r>
          </a:p>
          <a:p>
            <a:pPr marL="0" indent="0">
              <a:spcBef>
                <a:spcPts val="600"/>
              </a:spcBef>
              <a:buNone/>
            </a:pPr>
            <a:endParaRPr lang="fi-FI" sz="1100" dirty="0"/>
          </a:p>
          <a:p>
            <a:pPr marL="0" indent="0">
              <a:spcBef>
                <a:spcPts val="600"/>
              </a:spcBef>
              <a:buNone/>
            </a:pPr>
            <a:r>
              <a:rPr lang="fi-FI" sz="1100" b="1" dirty="0"/>
              <a:t>VANHEMMAN KOHTAAMINEN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100" dirty="0"/>
              <a:t>”Henkilökohtainen ote meidän perheen tilanteeseen on ollut loistavaa!”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100" dirty="0"/>
              <a:t>”Siihen, että isä on kohdattu myös yhtälailla lapsen tasavertaisena vanhempana äidin rinnalla”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100" b="1" dirty="0"/>
              <a:t>OHJAUS JA NEUVONTA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100" dirty="0"/>
              <a:t>”Kokonaisvaltaisesti vanhempien valmisteluun”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100" dirty="0"/>
              <a:t>”Asiat on huomioitu hyvin oikeissa ajankohdissa ja on osattu antaa neuvoja mihin tulee varautua missäkin välissä”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100" dirty="0"/>
              <a:t>”Oppinut uusia asioita.”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100" dirty="0"/>
              <a:t>”Olemme saaneet kaikkiin kysymyksiin vastaukset”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100" dirty="0"/>
              <a:t>”Lapsen hoito ja saadut vinkit” </a:t>
            </a:r>
          </a:p>
          <a:p>
            <a:pPr marL="0" indent="0">
              <a:spcBef>
                <a:spcPts val="600"/>
              </a:spcBef>
              <a:buNone/>
            </a:pPr>
            <a:endParaRPr lang="fi-FI" sz="1300" dirty="0"/>
          </a:p>
        </p:txBody>
      </p:sp>
      <p:pic>
        <p:nvPicPr>
          <p:cNvPr id="15" name="image37.png">
            <a:extLst>
              <a:ext uri="{FF2B5EF4-FFF2-40B4-BE49-F238E27FC236}">
                <a16:creationId xmlns:a16="http://schemas.microsoft.com/office/drawing/2014/main" id="{A90F009F-02AE-47EB-AEE7-4B793CCCCF6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03182" y="2149783"/>
            <a:ext cx="4777381" cy="2388690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422807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1122B0-F940-482B-91ED-20C8C2AE5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418"/>
            <a:ext cx="10515600" cy="1325563"/>
          </a:xfrm>
        </p:spPr>
        <p:txBody>
          <a:bodyPr/>
          <a:lstStyle/>
          <a:p>
            <a:r>
              <a:rPr lang="fi-FI" dirty="0"/>
              <a:t>Koitko tulleesi kohdatuksi ja kuulluksi neuvolakäynneillä? (1-5) (n=18)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4D12F6B0-5391-4D3F-93CA-417398B66E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5322636"/>
              </p:ext>
            </p:extLst>
          </p:nvPr>
        </p:nvGraphicFramePr>
        <p:xfrm>
          <a:off x="838200" y="2316997"/>
          <a:ext cx="5722856" cy="3716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kstiruutu 3">
            <a:extLst>
              <a:ext uri="{FF2B5EF4-FFF2-40B4-BE49-F238E27FC236}">
                <a16:creationId xmlns:a16="http://schemas.microsoft.com/office/drawing/2014/main" id="{E55A9DA1-59CD-411D-88DB-EE423C5BBBDB}"/>
              </a:ext>
            </a:extLst>
          </p:cNvPr>
          <p:cNvSpPr txBox="1"/>
          <p:nvPr/>
        </p:nvSpPr>
        <p:spPr>
          <a:xfrm>
            <a:off x="6825005" y="2149310"/>
            <a:ext cx="4722829" cy="295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i-FI" dirty="0"/>
              <a:t>”Koen itseni kohdatuksi puolisona siinä määrin, mitä on tarpeellista”</a:t>
            </a:r>
          </a:p>
          <a:p>
            <a:pPr>
              <a:lnSpc>
                <a:spcPct val="150000"/>
              </a:lnSpc>
            </a:pPr>
            <a:r>
              <a:rPr lang="fi-FI" dirty="0"/>
              <a:t>”Minut on isänä huomioitu kiitettävästi ja on selitetty asioita”</a:t>
            </a:r>
          </a:p>
          <a:p>
            <a:pPr>
              <a:lnSpc>
                <a:spcPct val="150000"/>
              </a:lnSpc>
            </a:pPr>
            <a:r>
              <a:rPr lang="fi-FI" dirty="0"/>
              <a:t>”Isä on huomioitu hyvin”</a:t>
            </a:r>
            <a:br>
              <a:rPr lang="fi-FI" dirty="0"/>
            </a:br>
            <a:r>
              <a:rPr lang="fi-FI" dirty="0"/>
              <a:t>”Isänä olemiseen, jaksamiseen ja pärjäämiseen ei juurikaan ole kiinnitetty huomiota”</a:t>
            </a:r>
          </a:p>
        </p:txBody>
      </p:sp>
    </p:spTree>
    <p:extLst>
      <p:ext uri="{BB962C8B-B14F-4D97-AF65-F5344CB8AC3E}">
        <p14:creationId xmlns:p14="http://schemas.microsoft.com/office/powerpoint/2010/main" val="631285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562454-FD15-406E-9C3C-694FD5034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418"/>
            <a:ext cx="10515600" cy="1325563"/>
          </a:xfrm>
        </p:spPr>
        <p:txBody>
          <a:bodyPr/>
          <a:lstStyle/>
          <a:p>
            <a:r>
              <a:rPr lang="fi-FI" dirty="0"/>
              <a:t>Saitko vastauksia mieltäsi askarruttaviin kysymyksiin? (n=18)</a:t>
            </a:r>
          </a:p>
        </p:txBody>
      </p:sp>
      <p:graphicFrame>
        <p:nvGraphicFramePr>
          <p:cNvPr id="10" name="Sisällön paikkamerkki 9">
            <a:extLst>
              <a:ext uri="{FF2B5EF4-FFF2-40B4-BE49-F238E27FC236}">
                <a16:creationId xmlns:a16="http://schemas.microsoft.com/office/drawing/2014/main" id="{05732892-3E20-41C4-8F6E-94DE416255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3561462"/>
              </p:ext>
            </p:extLst>
          </p:nvPr>
        </p:nvGraphicFramePr>
        <p:xfrm>
          <a:off x="838200" y="2193828"/>
          <a:ext cx="6297891" cy="4083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kstiruutu 5">
            <a:extLst>
              <a:ext uri="{FF2B5EF4-FFF2-40B4-BE49-F238E27FC236}">
                <a16:creationId xmlns:a16="http://schemas.microsoft.com/office/drawing/2014/main" id="{E476ED08-E2F8-40BC-8C2B-C6E659E6087F}"/>
              </a:ext>
            </a:extLst>
          </p:cNvPr>
          <p:cNvSpPr txBox="1"/>
          <p:nvPr/>
        </p:nvSpPr>
        <p:spPr>
          <a:xfrm>
            <a:off x="7598004" y="2119802"/>
            <a:ext cx="4279769" cy="3373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i-FI" dirty="0"/>
              <a:t>”Jos kysymykseeni ei osattu vastata, niin osattiin myös neuvoa, mistä tieto löytyy”</a:t>
            </a:r>
          </a:p>
          <a:p>
            <a:pPr>
              <a:lnSpc>
                <a:spcPct val="150000"/>
              </a:lnSpc>
            </a:pPr>
            <a:r>
              <a:rPr lang="fi-FI" dirty="0"/>
              <a:t>”Minut on otettu joka käynnillä huomioon ja kysytty yhtälailla kysymyksiä kuten äidiltäkin. Usein samoihin kysymyksiin kysytään vastaus molemmilta vanhemmilta”</a:t>
            </a:r>
          </a:p>
          <a:p>
            <a:pPr>
              <a:lnSpc>
                <a:spcPct val="150000"/>
              </a:lnSpc>
            </a:pPr>
            <a:r>
              <a:rPr lang="fi-FI" dirty="0"/>
              <a:t>”Välillä, välillä en”</a:t>
            </a:r>
          </a:p>
          <a:p>
            <a:pPr>
              <a:lnSpc>
                <a:spcPct val="150000"/>
              </a:lnSpc>
            </a:pPr>
            <a:r>
              <a:rPr lang="fi-FI" dirty="0"/>
              <a:t>”Pääasiassa lapsen osalta”</a:t>
            </a:r>
          </a:p>
        </p:txBody>
      </p:sp>
    </p:spTree>
    <p:extLst>
      <p:ext uri="{BB962C8B-B14F-4D97-AF65-F5344CB8AC3E}">
        <p14:creationId xmlns:p14="http://schemas.microsoft.com/office/powerpoint/2010/main" val="1766705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5957D1F-D8E0-4FD4-B18D-491AD365C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Tarvitsitko lisätukea? (n=18)</a:t>
            </a:r>
          </a:p>
        </p:txBody>
      </p:sp>
      <p:graphicFrame>
        <p:nvGraphicFramePr>
          <p:cNvPr id="7" name="Kaavio 6">
            <a:extLst>
              <a:ext uri="{FF2B5EF4-FFF2-40B4-BE49-F238E27FC236}">
                <a16:creationId xmlns:a16="http://schemas.microsoft.com/office/drawing/2014/main" id="{5CE693CB-75FA-493B-B739-145E44C06A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948313"/>
              </p:ext>
            </p:extLst>
          </p:nvPr>
        </p:nvGraphicFramePr>
        <p:xfrm>
          <a:off x="989814" y="2293749"/>
          <a:ext cx="10363986" cy="4031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8370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CD0F66-86BD-4260-B7C9-CDF1F6B97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Tukivatko neuvolakäynnit isyyttäsi/vanhemmuuttasi? (n=18)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8BB57FD4-A3B6-4137-B838-550A2F4607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6781003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1072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3680B9B-60C3-40AA-8739-DA8DF69CF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Tukivatko neuvolakäynnit parisuhdettanne? (n=18)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32F020FA-386A-4BB3-86C2-D3FE13F795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2684687"/>
              </p:ext>
            </p:extLst>
          </p:nvPr>
        </p:nvGraphicFramePr>
        <p:xfrm>
          <a:off x="838200" y="2169762"/>
          <a:ext cx="10515600" cy="4044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7479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i (johtoryhmä)">
  <a:themeElements>
    <a:clrScheme name="Ioni (johtoryhmä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i (johtoryhmä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i (johtoryhmä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bcef925-d886-41c1-a91f-4f1a6877d63f">
      <UserInfo>
        <DisplayName>Vastamäki Hanna</DisplayName>
        <AccountId>194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F163FC393F752438C91A2EDBD4160F4" ma:contentTypeVersion="11" ma:contentTypeDescription="Luo uusi asiakirja." ma:contentTypeScope="" ma:versionID="76c245d636b665273d90c20256d17002">
  <xsd:schema xmlns:xsd="http://www.w3.org/2001/XMLSchema" xmlns:xs="http://www.w3.org/2001/XMLSchema" xmlns:p="http://schemas.microsoft.com/office/2006/metadata/properties" xmlns:ns3="2966eb58-2db1-4cd0-9544-5651b5737087" xmlns:ns4="3bcef925-d886-41c1-a91f-4f1a6877d63f" targetNamespace="http://schemas.microsoft.com/office/2006/metadata/properties" ma:root="true" ma:fieldsID="0def2061be25d79234faaea31e9753ed" ns3:_="" ns4:_="">
    <xsd:import namespace="2966eb58-2db1-4cd0-9544-5651b5737087"/>
    <xsd:import namespace="3bcef925-d886-41c1-a91f-4f1a6877d63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66eb58-2db1-4cd0-9544-5651b57370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cef925-d886-41c1-a91f-4f1a6877d63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F7995C-1DFB-4399-9989-65FF18AEEC47}">
  <ds:schemaRefs>
    <ds:schemaRef ds:uri="3bcef925-d886-41c1-a91f-4f1a6877d63f"/>
    <ds:schemaRef ds:uri="http://purl.org/dc/elements/1.1/"/>
    <ds:schemaRef ds:uri="http://schemas.microsoft.com/office/2006/metadata/properties"/>
    <ds:schemaRef ds:uri="2966eb58-2db1-4cd0-9544-5651b573708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07624F6-76A0-4280-9339-EA36D43377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D40A40-76E5-49DB-854F-F10BB5195A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66eb58-2db1-4cd0-9544-5651b5737087"/>
    <ds:schemaRef ds:uri="3bcef925-d886-41c1-a91f-4f1a6877d6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496</Words>
  <Application>Microsoft Office PowerPoint</Application>
  <PresentationFormat>Laajakuva</PresentationFormat>
  <Paragraphs>55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Ioni (johtoryhmä)</vt:lpstr>
      <vt:lpstr>Puoliso neuvolassa</vt:lpstr>
      <vt:lpstr>Oletko ollut tyytyväinen neuvolakäynteihisi?  Arvioi kouluarvosanalla 4-10 (n=18)</vt:lpstr>
      <vt:lpstr>Koitko neuvolakäynnit hyödyllisiksi? (n=18) </vt:lpstr>
      <vt:lpstr>Mihin olet ollut erityisen tyytyväinen?</vt:lpstr>
      <vt:lpstr>Koitko tulleesi kohdatuksi ja kuulluksi neuvolakäynneillä? (1-5) (n=18)</vt:lpstr>
      <vt:lpstr>Saitko vastauksia mieltäsi askarruttaviin kysymyksiin? (n=18)</vt:lpstr>
      <vt:lpstr>Tarvitsitko lisätukea? (n=18)</vt:lpstr>
      <vt:lpstr>Tukivatko neuvolakäynnit isyyttäsi/vanhemmuuttasi? (n=18)</vt:lpstr>
      <vt:lpstr>Tukivatko neuvolakäynnit parisuhdettanne? (n=18)</vt:lpstr>
      <vt:lpstr>Koitko, että vastaanottokäynnillenne oli riittävästi aikaa? (n=18)</vt:lpstr>
      <vt:lpstr>Onko sinun tarvittaessa helpompi jatkossa ottaa yhteyttä omaan terveydenhoitajaasi? (n=18)</vt:lpstr>
      <vt:lpstr>Miten kehittäisit lasta odottavan kumppanin kohtaamista neuvolassa?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Sipilä Heidi M</dc:creator>
  <cp:lastModifiedBy>Järvinen Maria</cp:lastModifiedBy>
  <cp:revision>11</cp:revision>
  <dcterms:created xsi:type="dcterms:W3CDTF">2022-09-21T07:48:44Z</dcterms:created>
  <dcterms:modified xsi:type="dcterms:W3CDTF">2022-11-29T11:29:26Z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0x0101000F163FC393F752438C91A2EDBD4160F4</vt:lpwstr>
  </property>
</Properties>
</file>