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58" r:id="rId6"/>
    <p:sldId id="259" r:id="rId7"/>
    <p:sldId id="260" r:id="rId8"/>
    <p:sldId id="261" r:id="rId9"/>
    <p:sldId id="264"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DBD942F6-A08B-4AAF-9BAD-7C8FD7C4B021}" type="datetimeFigureOut">
              <a:rPr lang="fi-FI" smtClean="0"/>
              <a:t>6.10.2021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A4BDF63-5E46-42AB-977E-C9CAE4C80225}" type="slidenum">
              <a:rPr lang="fi-FI" smtClean="0"/>
              <a:t>‹#›</a:t>
            </a:fld>
            <a:endParaRPr lang="fi-FI"/>
          </a:p>
        </p:txBody>
      </p:sp>
    </p:spTree>
    <p:extLst>
      <p:ext uri="{BB962C8B-B14F-4D97-AF65-F5344CB8AC3E}">
        <p14:creationId xmlns:p14="http://schemas.microsoft.com/office/powerpoint/2010/main" val="407349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BD942F6-A08B-4AAF-9BAD-7C8FD7C4B021}" type="datetimeFigureOut">
              <a:rPr lang="fi-FI" smtClean="0"/>
              <a:t>6.10.2021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A4BDF63-5E46-42AB-977E-C9CAE4C80225}" type="slidenum">
              <a:rPr lang="fi-FI" smtClean="0"/>
              <a:t>‹#›</a:t>
            </a:fld>
            <a:endParaRPr lang="fi-FI"/>
          </a:p>
        </p:txBody>
      </p:sp>
    </p:spTree>
    <p:extLst>
      <p:ext uri="{BB962C8B-B14F-4D97-AF65-F5344CB8AC3E}">
        <p14:creationId xmlns:p14="http://schemas.microsoft.com/office/powerpoint/2010/main" val="30220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BD942F6-A08B-4AAF-9BAD-7C8FD7C4B021}" type="datetimeFigureOut">
              <a:rPr lang="fi-FI" smtClean="0"/>
              <a:t>6.10.2021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A4BDF63-5E46-42AB-977E-C9CAE4C80225}" type="slidenum">
              <a:rPr lang="fi-FI" smtClean="0"/>
              <a:t>‹#›</a:t>
            </a:fld>
            <a:endParaRPr lang="fi-FI"/>
          </a:p>
        </p:txBody>
      </p:sp>
    </p:spTree>
    <p:extLst>
      <p:ext uri="{BB962C8B-B14F-4D97-AF65-F5344CB8AC3E}">
        <p14:creationId xmlns:p14="http://schemas.microsoft.com/office/powerpoint/2010/main" val="254340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BD942F6-A08B-4AAF-9BAD-7C8FD7C4B021}" type="datetimeFigureOut">
              <a:rPr lang="fi-FI" smtClean="0"/>
              <a:t>6.10.2021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A4BDF63-5E46-42AB-977E-C9CAE4C80225}" type="slidenum">
              <a:rPr lang="fi-FI" smtClean="0"/>
              <a:t>‹#›</a:t>
            </a:fld>
            <a:endParaRPr lang="fi-FI"/>
          </a:p>
        </p:txBody>
      </p:sp>
    </p:spTree>
    <p:extLst>
      <p:ext uri="{BB962C8B-B14F-4D97-AF65-F5344CB8AC3E}">
        <p14:creationId xmlns:p14="http://schemas.microsoft.com/office/powerpoint/2010/main" val="258945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DBD942F6-A08B-4AAF-9BAD-7C8FD7C4B021}" type="datetimeFigureOut">
              <a:rPr lang="fi-FI" smtClean="0"/>
              <a:t>6.10.2021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A4BDF63-5E46-42AB-977E-C9CAE4C80225}" type="slidenum">
              <a:rPr lang="fi-FI" smtClean="0"/>
              <a:t>‹#›</a:t>
            </a:fld>
            <a:endParaRPr lang="fi-FI"/>
          </a:p>
        </p:txBody>
      </p:sp>
    </p:spTree>
    <p:extLst>
      <p:ext uri="{BB962C8B-B14F-4D97-AF65-F5344CB8AC3E}">
        <p14:creationId xmlns:p14="http://schemas.microsoft.com/office/powerpoint/2010/main" val="126377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DBD942F6-A08B-4AAF-9BAD-7C8FD7C4B021}" type="datetimeFigureOut">
              <a:rPr lang="fi-FI" smtClean="0"/>
              <a:t>6.10.2021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A4BDF63-5E46-42AB-977E-C9CAE4C80225}" type="slidenum">
              <a:rPr lang="fi-FI" smtClean="0"/>
              <a:t>‹#›</a:t>
            </a:fld>
            <a:endParaRPr lang="fi-FI"/>
          </a:p>
        </p:txBody>
      </p:sp>
    </p:spTree>
    <p:extLst>
      <p:ext uri="{BB962C8B-B14F-4D97-AF65-F5344CB8AC3E}">
        <p14:creationId xmlns:p14="http://schemas.microsoft.com/office/powerpoint/2010/main" val="5079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BD942F6-A08B-4AAF-9BAD-7C8FD7C4B021}" type="datetimeFigureOut">
              <a:rPr lang="fi-FI" smtClean="0"/>
              <a:t>6.10.2021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0A4BDF63-5E46-42AB-977E-C9CAE4C80225}" type="slidenum">
              <a:rPr lang="fi-FI" smtClean="0"/>
              <a:t>‹#›</a:t>
            </a:fld>
            <a:endParaRPr lang="fi-FI"/>
          </a:p>
        </p:txBody>
      </p:sp>
    </p:spTree>
    <p:extLst>
      <p:ext uri="{BB962C8B-B14F-4D97-AF65-F5344CB8AC3E}">
        <p14:creationId xmlns:p14="http://schemas.microsoft.com/office/powerpoint/2010/main" val="394210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DBD942F6-A08B-4AAF-9BAD-7C8FD7C4B021}" type="datetimeFigureOut">
              <a:rPr lang="fi-FI" smtClean="0"/>
              <a:t>6.10.2021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0A4BDF63-5E46-42AB-977E-C9CAE4C80225}" type="slidenum">
              <a:rPr lang="fi-FI" smtClean="0"/>
              <a:t>‹#›</a:t>
            </a:fld>
            <a:endParaRPr lang="fi-FI"/>
          </a:p>
        </p:txBody>
      </p:sp>
    </p:spTree>
    <p:extLst>
      <p:ext uri="{BB962C8B-B14F-4D97-AF65-F5344CB8AC3E}">
        <p14:creationId xmlns:p14="http://schemas.microsoft.com/office/powerpoint/2010/main" val="228043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BD942F6-A08B-4AAF-9BAD-7C8FD7C4B021}" type="datetimeFigureOut">
              <a:rPr lang="fi-FI" smtClean="0"/>
              <a:t>6.10.2021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A4BDF63-5E46-42AB-977E-C9CAE4C80225}" type="slidenum">
              <a:rPr lang="fi-FI" smtClean="0"/>
              <a:t>‹#›</a:t>
            </a:fld>
            <a:endParaRPr lang="fi-FI"/>
          </a:p>
        </p:txBody>
      </p:sp>
    </p:spTree>
    <p:extLst>
      <p:ext uri="{BB962C8B-B14F-4D97-AF65-F5344CB8AC3E}">
        <p14:creationId xmlns:p14="http://schemas.microsoft.com/office/powerpoint/2010/main" val="25023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DBD942F6-A08B-4AAF-9BAD-7C8FD7C4B021}" type="datetimeFigureOut">
              <a:rPr lang="fi-FI" smtClean="0"/>
              <a:t>6.10.2021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A4BDF63-5E46-42AB-977E-C9CAE4C80225}" type="slidenum">
              <a:rPr lang="fi-FI" smtClean="0"/>
              <a:t>‹#›</a:t>
            </a:fld>
            <a:endParaRPr lang="fi-FI"/>
          </a:p>
        </p:txBody>
      </p:sp>
    </p:spTree>
    <p:extLst>
      <p:ext uri="{BB962C8B-B14F-4D97-AF65-F5344CB8AC3E}">
        <p14:creationId xmlns:p14="http://schemas.microsoft.com/office/powerpoint/2010/main" val="126748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DBD942F6-A08B-4AAF-9BAD-7C8FD7C4B021}" type="datetimeFigureOut">
              <a:rPr lang="fi-FI" smtClean="0"/>
              <a:t>6.10.2021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A4BDF63-5E46-42AB-977E-C9CAE4C80225}" type="slidenum">
              <a:rPr lang="fi-FI" smtClean="0"/>
              <a:t>‹#›</a:t>
            </a:fld>
            <a:endParaRPr lang="fi-FI"/>
          </a:p>
        </p:txBody>
      </p:sp>
    </p:spTree>
    <p:extLst>
      <p:ext uri="{BB962C8B-B14F-4D97-AF65-F5344CB8AC3E}">
        <p14:creationId xmlns:p14="http://schemas.microsoft.com/office/powerpoint/2010/main" val="16696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942F6-A08B-4AAF-9BAD-7C8FD7C4B021}" type="datetimeFigureOut">
              <a:rPr lang="fi-FI" smtClean="0"/>
              <a:t>6.10.2021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BDF63-5E46-42AB-977E-C9CAE4C80225}" type="slidenum">
              <a:rPr lang="fi-FI" smtClean="0"/>
              <a:t>‹#›</a:t>
            </a:fld>
            <a:endParaRPr lang="fi-FI"/>
          </a:p>
        </p:txBody>
      </p:sp>
    </p:spTree>
    <p:extLst>
      <p:ext uri="{BB962C8B-B14F-4D97-AF65-F5344CB8AC3E}">
        <p14:creationId xmlns:p14="http://schemas.microsoft.com/office/powerpoint/2010/main" val="3902364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Huumeiden käyttäjä Kanta-Hämeessä</a:t>
            </a:r>
            <a:endParaRPr lang="fi-FI" dirty="0"/>
          </a:p>
        </p:txBody>
      </p:sp>
      <p:sp>
        <p:nvSpPr>
          <p:cNvPr id="3" name="Alaotsikko 2"/>
          <p:cNvSpPr>
            <a:spLocks noGrp="1"/>
          </p:cNvSpPr>
          <p:nvPr>
            <p:ph type="subTitle" idx="1"/>
          </p:nvPr>
        </p:nvSpPr>
        <p:spPr/>
        <p:txBody>
          <a:bodyPr/>
          <a:lstStyle/>
          <a:p>
            <a:r>
              <a:rPr lang="fi-FI" dirty="0" smtClean="0"/>
              <a:t>Asiakasymmärrystä ja p</a:t>
            </a:r>
            <a:r>
              <a:rPr lang="fi-FI" dirty="0" smtClean="0"/>
              <a:t>rofiileja</a:t>
            </a:r>
            <a:endParaRPr lang="fi-FI" dirty="0"/>
          </a:p>
        </p:txBody>
      </p:sp>
      <p:sp>
        <p:nvSpPr>
          <p:cNvPr id="4" name="AutoShape 2" descr="Ihmiset, Netlogissa, Yhdessä, Onnellinen, Lap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5" name="Kuva 4"/>
          <p:cNvPicPr>
            <a:picLocks noChangeAspect="1"/>
          </p:cNvPicPr>
          <p:nvPr/>
        </p:nvPicPr>
        <p:blipFill>
          <a:blip r:embed="rId2"/>
          <a:stretch>
            <a:fillRect/>
          </a:stretch>
        </p:blipFill>
        <p:spPr>
          <a:xfrm>
            <a:off x="3402668" y="4221018"/>
            <a:ext cx="5386663" cy="2438545"/>
          </a:xfrm>
          <a:prstGeom prst="rect">
            <a:avLst/>
          </a:prstGeom>
        </p:spPr>
      </p:pic>
    </p:spTree>
    <p:extLst>
      <p:ext uri="{BB962C8B-B14F-4D97-AF65-F5344CB8AC3E}">
        <p14:creationId xmlns:p14="http://schemas.microsoft.com/office/powerpoint/2010/main" val="170599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Miksi asiakasymmärrys tärkeä</a:t>
            </a:r>
            <a:endParaRPr lang="fi-FI" dirty="0"/>
          </a:p>
        </p:txBody>
      </p:sp>
      <p:sp>
        <p:nvSpPr>
          <p:cNvPr id="3" name="Sisällön paikkamerkki 2"/>
          <p:cNvSpPr>
            <a:spLocks noGrp="1"/>
          </p:cNvSpPr>
          <p:nvPr>
            <p:ph idx="1"/>
          </p:nvPr>
        </p:nvSpPr>
        <p:spPr/>
        <p:txBody>
          <a:bodyPr>
            <a:normAutofit lnSpcReduction="10000"/>
          </a:bodyPr>
          <a:lstStyle/>
          <a:p>
            <a:pPr>
              <a:buFont typeface="Wingdings" panose="05000000000000000000" pitchFamily="2" charset="2"/>
              <a:buChar char="Ø"/>
            </a:pPr>
            <a:r>
              <a:rPr lang="fi-FI" dirty="0" smtClean="0"/>
              <a:t>Jotta voidaan kehittää asiakkaiden tarpeen mukaisia palveluita</a:t>
            </a:r>
          </a:p>
          <a:p>
            <a:pPr>
              <a:buFont typeface="Wingdings" panose="05000000000000000000" pitchFamily="2" charset="2"/>
              <a:buChar char="Ø"/>
            </a:pPr>
            <a:r>
              <a:rPr lang="fi-FI" dirty="0" smtClean="0"/>
              <a:t>Ei kehitetä palvelua sinne, missä sitä ei tarvita ja kyetään painottamaan oikealla resurssilla oikeata kohtaa</a:t>
            </a:r>
          </a:p>
          <a:p>
            <a:pPr>
              <a:buFont typeface="Wingdings" panose="05000000000000000000" pitchFamily="2" charset="2"/>
              <a:buChar char="Ø"/>
            </a:pPr>
            <a:r>
              <a:rPr lang="fi-FI" dirty="0" smtClean="0"/>
              <a:t>Voidaan kohdentaa resurssia oikeaan kohtaan</a:t>
            </a:r>
          </a:p>
          <a:p>
            <a:pPr>
              <a:buFont typeface="Wingdings" panose="05000000000000000000" pitchFamily="2" charset="2"/>
              <a:buChar char="Ø"/>
            </a:pPr>
            <a:r>
              <a:rPr lang="fi-FI" dirty="0" smtClean="0"/>
              <a:t>Polun eri vaiheissa tarvitaan meitä kaikkia ja jokaisella on tärkeä tehtävä</a:t>
            </a:r>
          </a:p>
          <a:p>
            <a:pPr>
              <a:buFont typeface="Wingdings" panose="05000000000000000000" pitchFamily="2" charset="2"/>
              <a:buChar char="Ø"/>
            </a:pPr>
            <a:r>
              <a:rPr lang="fi-FI" dirty="0" smtClean="0"/>
              <a:t>Toisessa kohdassa tarvitaan erityistason asiantuntemusta kun toisella tasolla tarvitaan </a:t>
            </a:r>
            <a:r>
              <a:rPr lang="fi-FI" dirty="0" err="1" smtClean="0"/>
              <a:t>sosiaali</a:t>
            </a:r>
            <a:r>
              <a:rPr lang="fi-FI" dirty="0" smtClean="0"/>
              <a:t>- tai terveydenhuollon ammattilaista</a:t>
            </a:r>
          </a:p>
          <a:p>
            <a:pPr>
              <a:buFont typeface="Wingdings" panose="05000000000000000000" pitchFamily="2" charset="2"/>
              <a:buChar char="Ø"/>
            </a:pPr>
            <a:r>
              <a:rPr lang="fi-FI" dirty="0" smtClean="0"/>
              <a:t>Erityisosaamista tarvitaan laajempien palveluiden kehittämiseen ja tuottamiseen. Erityistason konsultoivan roolin vahvistamista.</a:t>
            </a:r>
            <a:endParaRPr lang="fi-FI" dirty="0"/>
          </a:p>
        </p:txBody>
      </p:sp>
    </p:spTree>
    <p:extLst>
      <p:ext uri="{BB962C8B-B14F-4D97-AF65-F5344CB8AC3E}">
        <p14:creationId xmlns:p14="http://schemas.microsoft.com/office/powerpoint/2010/main" val="280550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Profiilit</a:t>
            </a:r>
            <a:endParaRPr lang="fi-FI" dirty="0"/>
          </a:p>
        </p:txBody>
      </p:sp>
      <p:sp>
        <p:nvSpPr>
          <p:cNvPr id="3" name="Sisällön paikkamerkki 2"/>
          <p:cNvSpPr>
            <a:spLocks noGrp="1"/>
          </p:cNvSpPr>
          <p:nvPr>
            <p:ph idx="1"/>
          </p:nvPr>
        </p:nvSpPr>
        <p:spPr/>
        <p:txBody>
          <a:bodyPr/>
          <a:lstStyle/>
          <a:p>
            <a:pPr>
              <a:buFont typeface="Wingdings" panose="05000000000000000000" pitchFamily="2" charset="2"/>
              <a:buChar char="Ø"/>
            </a:pPr>
            <a:r>
              <a:rPr lang="fi-FI" dirty="0" smtClean="0"/>
              <a:t>Ei voida tarjota kaikkea kaikille, siksi tärkeä lähteä liikkeelle keskivertoprofiileista, jotka seuraavilla dioilla</a:t>
            </a:r>
          </a:p>
          <a:p>
            <a:pPr>
              <a:buFont typeface="Wingdings" panose="05000000000000000000" pitchFamily="2" charset="2"/>
              <a:buChar char="Ø"/>
            </a:pPr>
            <a:r>
              <a:rPr lang="fi-FI" dirty="0" smtClean="0"/>
              <a:t>Kun lähdetään rakentamaan palvelupolkua niin voimme profiilien pohjalta miettiä polun kehitettävät kohdat profiilien tarpeiden mukaan</a:t>
            </a:r>
            <a:endParaRPr lang="fi-FI" dirty="0"/>
          </a:p>
        </p:txBody>
      </p:sp>
    </p:spTree>
    <p:extLst>
      <p:ext uri="{BB962C8B-B14F-4D97-AF65-F5344CB8AC3E}">
        <p14:creationId xmlns:p14="http://schemas.microsoft.com/office/powerpoint/2010/main" val="400181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Tapani 36-v</a:t>
            </a:r>
            <a:endParaRPr lang="fi-FI" dirty="0"/>
          </a:p>
        </p:txBody>
      </p:sp>
      <p:sp>
        <p:nvSpPr>
          <p:cNvPr id="3" name="Sisällön paikkamerkki 2"/>
          <p:cNvSpPr>
            <a:spLocks noGrp="1"/>
          </p:cNvSpPr>
          <p:nvPr>
            <p:ph idx="1"/>
          </p:nvPr>
        </p:nvSpPr>
        <p:spPr/>
        <p:txBody>
          <a:bodyPr>
            <a:normAutofit/>
          </a:bodyPr>
          <a:lstStyle/>
          <a:p>
            <a:pPr marL="0" indent="0">
              <a:buNone/>
            </a:pPr>
            <a:r>
              <a:rPr lang="fi-FI" sz="2000" dirty="0" smtClean="0"/>
              <a:t>Raitistunut välillä, mutta nyt uusi kierre päällä. Asuu kumppanin kanssa. Työkokeilussa saanut </a:t>
            </a:r>
            <a:r>
              <a:rPr lang="fi-FI" sz="2000" dirty="0" err="1" smtClean="0"/>
              <a:t>strktuuria</a:t>
            </a:r>
            <a:r>
              <a:rPr lang="fi-FI" sz="2000" dirty="0" smtClean="0"/>
              <a:t> elämään ja muutosvoimaa. Repsahdukset vie uudelleen pohjalle. Yksinäinen ja kaipaa ystäviä. Korvaushoito eikä Minnesota hoito riitä. Kokee iloa lapsen tapaamisista, mutta muuten ilo vähissä. Toivoo tasavertaista kohtaamista palveluissa ja sitä, että kohdattaisiin kuin ihminen. Toivoo kunnon pitkää katkaisuhoitoa, ei lyhyitä pätkiä. Toivoo uutta asuntoa, työtä, vertaisuutta.</a:t>
            </a:r>
          </a:p>
        </p:txBody>
      </p:sp>
      <p:sp>
        <p:nvSpPr>
          <p:cNvPr id="4" name="AutoShape 2" descr="Mies, Pudota, Toiminta, Putoamin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5" name="Kuva 4"/>
          <p:cNvPicPr>
            <a:picLocks noChangeAspect="1"/>
          </p:cNvPicPr>
          <p:nvPr/>
        </p:nvPicPr>
        <p:blipFill>
          <a:blip r:embed="rId2"/>
          <a:stretch>
            <a:fillRect/>
          </a:stretch>
        </p:blipFill>
        <p:spPr>
          <a:xfrm>
            <a:off x="4166020" y="3497118"/>
            <a:ext cx="4333591" cy="2814782"/>
          </a:xfrm>
          <a:prstGeom prst="rect">
            <a:avLst/>
          </a:prstGeom>
        </p:spPr>
      </p:pic>
    </p:spTree>
    <p:extLst>
      <p:ext uri="{BB962C8B-B14F-4D97-AF65-F5344CB8AC3E}">
        <p14:creationId xmlns:p14="http://schemas.microsoft.com/office/powerpoint/2010/main" val="83852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Turo 37-v</a:t>
            </a:r>
            <a:endParaRPr lang="fi-FI" dirty="0"/>
          </a:p>
        </p:txBody>
      </p:sp>
      <p:sp>
        <p:nvSpPr>
          <p:cNvPr id="3" name="Sisällön paikkamerkki 2"/>
          <p:cNvSpPr>
            <a:spLocks noGrp="1"/>
          </p:cNvSpPr>
          <p:nvPr>
            <p:ph idx="1"/>
          </p:nvPr>
        </p:nvSpPr>
        <p:spPr/>
        <p:txBody>
          <a:bodyPr>
            <a:normAutofit/>
          </a:bodyPr>
          <a:lstStyle/>
          <a:p>
            <a:pPr marL="0" indent="0">
              <a:buNone/>
            </a:pPr>
            <a:r>
              <a:rPr lang="fi-FI" sz="2000" dirty="0" smtClean="0"/>
              <a:t>Verkostoon kuuluu Kela, muut huumeiden käyttäjät, seurakunta, vanhemmat ja pikkusisko. Aloittanut huumeiden käytön teini-iässä ja 17-v sijoitus lastenkotiin. Käyttö alkoi alkoholista. Harrastuksena on ollut judo, joka ie jatkunut. 18-v ensimmäinen katkaisuhoito. Hoitoon ohjausollut heikkoa. 8-10 katkoa/vuosi kahdenkymmen vuoden ajan. Jonkin verran vankilatuomioita ja yksi pidempi jakso. Vanhemmat auttavat taloudellisesti.</a:t>
            </a:r>
            <a:endParaRPr lang="fi-FI" sz="2000" dirty="0"/>
          </a:p>
        </p:txBody>
      </p:sp>
      <p:pic>
        <p:nvPicPr>
          <p:cNvPr id="4" name="Kuva 3"/>
          <p:cNvPicPr>
            <a:picLocks noChangeAspect="1"/>
          </p:cNvPicPr>
          <p:nvPr/>
        </p:nvPicPr>
        <p:blipFill>
          <a:blip r:embed="rId2"/>
          <a:stretch>
            <a:fillRect/>
          </a:stretch>
        </p:blipFill>
        <p:spPr>
          <a:xfrm>
            <a:off x="4341724" y="3740727"/>
            <a:ext cx="3521453" cy="2232890"/>
          </a:xfrm>
          <a:prstGeom prst="rect">
            <a:avLst/>
          </a:prstGeom>
        </p:spPr>
      </p:pic>
    </p:spTree>
    <p:extLst>
      <p:ext uri="{BB962C8B-B14F-4D97-AF65-F5344CB8AC3E}">
        <p14:creationId xmlns:p14="http://schemas.microsoft.com/office/powerpoint/2010/main" val="338778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Pate 37-v</a:t>
            </a:r>
            <a:endParaRPr lang="fi-FI" dirty="0"/>
          </a:p>
        </p:txBody>
      </p:sp>
      <p:sp>
        <p:nvSpPr>
          <p:cNvPr id="3" name="Sisällön paikkamerkki 2"/>
          <p:cNvSpPr>
            <a:spLocks noGrp="1"/>
          </p:cNvSpPr>
          <p:nvPr>
            <p:ph idx="1"/>
          </p:nvPr>
        </p:nvSpPr>
        <p:spPr/>
        <p:txBody>
          <a:bodyPr>
            <a:normAutofit/>
          </a:bodyPr>
          <a:lstStyle/>
          <a:p>
            <a:pPr marL="0" indent="0">
              <a:buNone/>
            </a:pPr>
            <a:r>
              <a:rPr lang="fi-FI" sz="2000" dirty="0" smtClean="0"/>
              <a:t>Useita vankilatuomioita. Ollut myös päihteettömällä osastolla. Päihdetyöntekijän tuki ollut hyvä vankilassa. Tautalla hallussapitoja, myyntiä, väkivaltaa ja tuomiot toistuvat. Väkivaltahistoriaa, hermostuu herkästi ja huutaa ja rikkoo. Käyttää rauhoittavia lääkkeitä katukaupasta. Psykooseja myös taustalla. C hepatiitti. Ylentynyt omanarvon tunto hoitotahoihin. Asunnoton, asuu kavereiden nurkissa. Äiti tehnyt itsemurhan kun </a:t>
            </a:r>
            <a:r>
              <a:rPr lang="fi-FI" sz="2000" dirty="0"/>
              <a:t>P</a:t>
            </a:r>
            <a:r>
              <a:rPr lang="fi-FI" sz="2000" dirty="0" smtClean="0"/>
              <a:t>ate ollut 9-v. Kolme omaa lasta, joita ei tapaa ja on hankala lasten äitien kanssa. </a:t>
            </a:r>
            <a:r>
              <a:rPr lang="fi-FI" sz="2000" dirty="0" err="1" smtClean="0"/>
              <a:t>Selvinpäin</a:t>
            </a:r>
            <a:r>
              <a:rPr lang="fi-FI" sz="2000" dirty="0" smtClean="0"/>
              <a:t> vetoava ja miellyttävä. Odottaa apua nopeasti koska kokee olevansa nyt valmiimpi hoitoon, pohtii korvaushoidon aloittamista. Toivoo työkokeilua ja on toiveikas, vankilatuomioita ei ole tulossa.</a:t>
            </a:r>
            <a:endParaRPr lang="fi-FI" sz="2000" dirty="0"/>
          </a:p>
        </p:txBody>
      </p:sp>
      <p:pic>
        <p:nvPicPr>
          <p:cNvPr id="4" name="Kuva 3"/>
          <p:cNvPicPr>
            <a:picLocks noChangeAspect="1"/>
          </p:cNvPicPr>
          <p:nvPr/>
        </p:nvPicPr>
        <p:blipFill>
          <a:blip r:embed="rId2"/>
          <a:stretch>
            <a:fillRect/>
          </a:stretch>
        </p:blipFill>
        <p:spPr>
          <a:xfrm>
            <a:off x="4337555" y="4084858"/>
            <a:ext cx="3516889" cy="2341341"/>
          </a:xfrm>
          <a:prstGeom prst="rect">
            <a:avLst/>
          </a:prstGeom>
        </p:spPr>
      </p:pic>
    </p:spTree>
    <p:extLst>
      <p:ext uri="{BB962C8B-B14F-4D97-AF65-F5344CB8AC3E}">
        <p14:creationId xmlns:p14="http://schemas.microsoft.com/office/powerpoint/2010/main" val="3419436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Liisa 26-v</a:t>
            </a:r>
            <a:endParaRPr lang="fi-FI" dirty="0"/>
          </a:p>
        </p:txBody>
      </p:sp>
      <p:sp>
        <p:nvSpPr>
          <p:cNvPr id="3" name="Sisällön paikkamerkki 2"/>
          <p:cNvSpPr>
            <a:spLocks noGrp="1"/>
          </p:cNvSpPr>
          <p:nvPr>
            <p:ph idx="1"/>
          </p:nvPr>
        </p:nvSpPr>
        <p:spPr/>
        <p:txBody>
          <a:bodyPr>
            <a:normAutofit/>
          </a:bodyPr>
          <a:lstStyle/>
          <a:p>
            <a:pPr marL="0" indent="0">
              <a:buNone/>
            </a:pPr>
            <a:r>
              <a:rPr lang="fi-FI" sz="2000" dirty="0" smtClean="0"/>
              <a:t>Aloittanut tupakanpolton 10-v ja alkoholin käytön 12-v. Vanhemmat käyttävät aktiivisesti alkoholia, isällä ajoittain vankeustuomioita. Liisa viihtyy äidin kanssa koska kokee hankaluutta sosiaalisissa suhteissaan hoitamattoman ADHD vuoksi. Kokee saavansa helpotusta amfetamiinista ja käyttää sitä päivittäin iv. Joskus polttaa myös kannabista ja käyttää erilaisia päihdyttäviä lääkkeitä. Nyt Liisa on tehnyt positiivisen raskaustestin ja haluaa pitää lapsen, mutta ei halua kertoa </a:t>
            </a:r>
            <a:r>
              <a:rPr lang="fi-FI" sz="2000" dirty="0" err="1" smtClean="0"/>
              <a:t>kenellekkään</a:t>
            </a:r>
            <a:r>
              <a:rPr lang="fi-FI" sz="2000" dirty="0" smtClean="0"/>
              <a:t> huumeiden käytöstä, koska pelkää huostaanottoa. Ystäviä ei juuri ole, vain toisia huumeita käyttäviä. Liisalla on pieni asunto, jossa on häätöuhka. </a:t>
            </a:r>
            <a:endParaRPr lang="fi-FI" sz="2000" dirty="0"/>
          </a:p>
        </p:txBody>
      </p:sp>
      <p:pic>
        <p:nvPicPr>
          <p:cNvPr id="4" name="Kuva 3"/>
          <p:cNvPicPr>
            <a:picLocks noChangeAspect="1"/>
          </p:cNvPicPr>
          <p:nvPr/>
        </p:nvPicPr>
        <p:blipFill>
          <a:blip r:embed="rId2"/>
          <a:stretch>
            <a:fillRect/>
          </a:stretch>
        </p:blipFill>
        <p:spPr>
          <a:xfrm>
            <a:off x="4285672" y="3794485"/>
            <a:ext cx="3389746" cy="2251003"/>
          </a:xfrm>
          <a:prstGeom prst="rect">
            <a:avLst/>
          </a:prstGeom>
        </p:spPr>
      </p:pic>
    </p:spTree>
    <p:extLst>
      <p:ext uri="{BB962C8B-B14F-4D97-AF65-F5344CB8AC3E}">
        <p14:creationId xmlns:p14="http://schemas.microsoft.com/office/powerpoint/2010/main" val="525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Tuula 54-v</a:t>
            </a:r>
            <a:endParaRPr lang="fi-FI" dirty="0"/>
          </a:p>
        </p:txBody>
      </p:sp>
      <p:sp>
        <p:nvSpPr>
          <p:cNvPr id="3" name="Sisällön paikkamerkki 2"/>
          <p:cNvSpPr>
            <a:spLocks noGrp="1"/>
          </p:cNvSpPr>
          <p:nvPr>
            <p:ph idx="1"/>
          </p:nvPr>
        </p:nvSpPr>
        <p:spPr/>
        <p:txBody>
          <a:bodyPr>
            <a:normAutofit/>
          </a:bodyPr>
          <a:lstStyle/>
          <a:p>
            <a:pPr marL="0" indent="0">
              <a:buNone/>
            </a:pPr>
            <a:r>
              <a:rPr lang="fi-FI" sz="2000" dirty="0" smtClean="0"/>
              <a:t>Tuula on naimissa veikon kanssa ja heillä on yksi tytär. Tytär on käyttänyt erilaisia päihteitä varhaisesta nuoruudesta alkaen. Tuulalla ei ole käsitystä mitä huumeita tyttärellä menee. Huoli ja epätietoisuus on kova. Joka ilta nukkumaan mennessä Tuulan valtaa menettämisen pelko, hän on ollut lähes uneton jo vuosia. Nyt uupumus on siinä pisteessä, että hän kokee olevansa masentunut. Veikko ei ymmärrä Tuulan huolta ja työssä Tuula ei uskalla puhua tilanteesta. Työterveyshuollossa hän on kertonut tilanteesta, mutta kokee, että häntä ei ymmärretä. Tytär ei halua ottaa Tuulaa hoitoon mukaan ja kieltää tiedon antamisen äidille. Tuula kokee olevansa umpikujassa ja pohtii jopa itsemurhaa.</a:t>
            </a:r>
            <a:endParaRPr lang="fi-FI" sz="2000" dirty="0"/>
          </a:p>
        </p:txBody>
      </p:sp>
      <p:pic>
        <p:nvPicPr>
          <p:cNvPr id="4" name="Kuva 3"/>
          <p:cNvPicPr>
            <a:picLocks noChangeAspect="1"/>
          </p:cNvPicPr>
          <p:nvPr/>
        </p:nvPicPr>
        <p:blipFill>
          <a:blip r:embed="rId2"/>
          <a:stretch>
            <a:fillRect/>
          </a:stretch>
        </p:blipFill>
        <p:spPr>
          <a:xfrm>
            <a:off x="3833091" y="4147525"/>
            <a:ext cx="3459018" cy="1789147"/>
          </a:xfrm>
          <a:prstGeom prst="rect">
            <a:avLst/>
          </a:prstGeom>
        </p:spPr>
      </p:pic>
    </p:spTree>
    <p:extLst>
      <p:ext uri="{BB962C8B-B14F-4D97-AF65-F5344CB8AC3E}">
        <p14:creationId xmlns:p14="http://schemas.microsoft.com/office/powerpoint/2010/main" val="10877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Nykytila</a:t>
            </a:r>
            <a:endParaRPr lang="fi-FI" dirty="0"/>
          </a:p>
        </p:txBody>
      </p:sp>
      <p:sp>
        <p:nvSpPr>
          <p:cNvPr id="3" name="Sisällön paikkamerkki 2"/>
          <p:cNvSpPr>
            <a:spLocks noGrp="1"/>
          </p:cNvSpPr>
          <p:nvPr>
            <p:ph idx="1"/>
          </p:nvPr>
        </p:nvSpPr>
        <p:spPr/>
        <p:txBody>
          <a:bodyPr/>
          <a:lstStyle/>
          <a:p>
            <a:pPr>
              <a:buFont typeface="Wingdings" panose="05000000000000000000" pitchFamily="2" charset="2"/>
              <a:buChar char="Ø"/>
            </a:pPr>
            <a:r>
              <a:rPr lang="fi-FI" dirty="0" smtClean="0"/>
              <a:t>Käydään läpi näkemykseni nykytilasta ja voidaan täydentää sitä</a:t>
            </a:r>
          </a:p>
          <a:p>
            <a:pPr>
              <a:buFont typeface="Wingdings" panose="05000000000000000000" pitchFamily="2" charset="2"/>
              <a:buChar char="Ø"/>
            </a:pPr>
            <a:r>
              <a:rPr lang="fi-FI" dirty="0" smtClean="0"/>
              <a:t>Tämän jälkeen luon palvelupolkukuvauksen miltä se näyttää nykytilassa ja sitten lähdetään luomaan tavoitetilaa ja tarkastellaan kehitettäviä kohtia ja niihin liittyviä </a:t>
            </a:r>
            <a:r>
              <a:rPr lang="fi-FI" smtClean="0"/>
              <a:t>tarpeellisia toimia</a:t>
            </a:r>
            <a:endParaRPr lang="fi-FI" dirty="0"/>
          </a:p>
        </p:txBody>
      </p:sp>
    </p:spTree>
    <p:extLst>
      <p:ext uri="{BB962C8B-B14F-4D97-AF65-F5344CB8AC3E}">
        <p14:creationId xmlns:p14="http://schemas.microsoft.com/office/powerpoint/2010/main" val="299697978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596</Words>
  <Application>Microsoft Office PowerPoint</Application>
  <PresentationFormat>Laajakuva</PresentationFormat>
  <Paragraphs>25</Paragraphs>
  <Slides>9</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Arial</vt:lpstr>
      <vt:lpstr>Calibri</vt:lpstr>
      <vt:lpstr>Calibri Light</vt:lpstr>
      <vt:lpstr>Wingdings</vt:lpstr>
      <vt:lpstr>Office-teema</vt:lpstr>
      <vt:lpstr>Huumeiden käyttäjä Kanta-Hämeessä</vt:lpstr>
      <vt:lpstr>Miksi asiakasymmärrys tärkeä</vt:lpstr>
      <vt:lpstr>Profiilit</vt:lpstr>
      <vt:lpstr>Tapani 36-v</vt:lpstr>
      <vt:lpstr>Turo 37-v</vt:lpstr>
      <vt:lpstr>Pate 37-v</vt:lpstr>
      <vt:lpstr>Liisa 26-v</vt:lpstr>
      <vt:lpstr>Tuula 54-v</vt:lpstr>
      <vt:lpstr>Nykytila</vt:lpstr>
    </vt:vector>
  </TitlesOfParts>
  <Company>Hämeen 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Huumeiden käyttäjä Kanta-Hämeessä</dc:title>
  <dc:creator>Ahonen Christa</dc:creator>
  <cp:lastModifiedBy>Ahonen Christa</cp:lastModifiedBy>
  <cp:revision>12</cp:revision>
  <dcterms:created xsi:type="dcterms:W3CDTF">2021-09-30T12:11:29Z</dcterms:created>
  <dcterms:modified xsi:type="dcterms:W3CDTF">2021-10-06T09:27:02Z</dcterms:modified>
</cp:coreProperties>
</file>