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87541-6223-4C92-950B-ED97227B22C3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C89A9-B2AE-4413-9DF7-C474B13938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53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010869-AE85-4CC6-B03B-907227076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DA60FC5-CF85-42E4-80B9-0E4FDF078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DB2556-565C-48A9-BEEE-B931F301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F1DCC6B-A274-40D9-9C57-C0FDE8938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99AEE2-64C9-4235-A9FC-0618C4AD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872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2C15EA-0219-45D6-9427-685FF217E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E5132B3-9A0C-49E6-B7C8-1211A9750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DD132A-79AD-43CC-87A4-D921F092F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825C95D-8DA6-452B-BF11-85193CB4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39944A-6AD1-42B4-A654-2A3CF78A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080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D226461-4695-4D33-8086-63B6044F3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ABD20AD-8D7C-41C8-9375-0BF151FA0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6D0469-E7DD-4577-8B41-46FB540A7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1F56B8-3692-4E43-BB72-594407BF7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8C935A-CDBB-42FE-BDBD-37A396E5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408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DED31C-0ACF-4360-90BD-EB0E70CC7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4CAC17-4680-4DBC-8B39-1635222B8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6B73EA-A7ED-469A-9BC8-CA49E27B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862572-EA34-4D09-BB8D-7F924941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28AB1C-2192-4F17-8CF7-5A50ED41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297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58A7B2-30EC-4165-B188-88D33F8A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3E90809-80A1-4E1A-AB5E-76949D8CC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85D8F1-EEBA-4EB5-8D7D-894D103D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8DEDB3-AC22-417E-966D-BDE19D70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AB2ACC-8443-401B-B1AF-46993196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220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7A5404-7A4B-48A5-BD36-E1327D81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CCBEA9-D367-45DB-B496-D811E4D8D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2016FE-F709-49DD-86A7-2267F44D9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74DA072-6389-46AB-8819-CA16E270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6BC513C-F3F3-4423-A530-650C9A16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1BB6A3C-5421-4AF1-9A63-C0275B48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976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BC8484-EEA8-4B21-BB36-488E2DC5C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E997382-BD48-4EE7-BC88-ED770FF1C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3187DA-0330-45F5-8F36-6322A0327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A4279D8-B7A5-430A-8700-AF1641A00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5FED1BD-E501-4CA8-8EE3-68F46EEFD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74728E3-3DF5-4C93-96C4-6D38A1E3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1B337EF-C5BD-41AD-9B5F-4FC2489E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22C6363-9AF5-4A9D-9C17-5CB13CBC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7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20BE8D-49C1-408A-ACA0-2F069EB2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753636F-A6BC-4B9E-866D-86FC84189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7387AD8-230E-49C2-84A9-5B6D5FAEC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870D827-D960-4747-9277-AFE19A71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167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ED54830-5643-4194-B7CE-81678E5D6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DF3DB49-806C-44D9-9BE6-9D29542F9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3FAF69A-B8BB-40AF-9DA6-8AB633CED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453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C741D4-1EED-48CC-9A0B-5A9EA13A6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071481-BF30-4C3A-8610-EF5429153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3FC0B28-1086-4B76-991C-BA1C46266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EECE421-3316-4170-A791-4822EA3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78C774-F555-4534-A7BB-4D07E80B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B3351D1-DFDA-4221-AD34-852D259C6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89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B51006-824A-4CF0-9773-D1FF3B5AA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767E324-1A90-4E47-A9BF-BEA550960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A9E534-B1F4-403C-AB37-87EF87847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19379C9-C1E6-48AC-889E-5DC3C0C29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671DDAF-D2B6-4393-BAD8-4AAD510FC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C16A4FE-D96E-4B03-AF98-00FF3C06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264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2694D81-2B05-4D4B-B2A3-74369D7A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312A3A9-2C8F-4AD9-9A1B-89194215C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7C4A71D-8295-4659-A334-94E2A7E41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B5343-CEFF-4AF2-960C-D4D8AC011AE1}" type="datetimeFigureOut">
              <a:rPr lang="fi-FI" smtClean="0"/>
              <a:t>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E9978A-BFC1-469C-B6BA-A8214F210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F77AAC-AE29-4810-8BDB-DFEC511F0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4B3E1-7FB7-49BA-B7EC-40EC7D0ED8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806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976" y="60541"/>
            <a:ext cx="6024647" cy="58691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3"/>
          <p:cNvGrpSpPr/>
          <p:nvPr/>
        </p:nvGrpSpPr>
        <p:grpSpPr>
          <a:xfrm>
            <a:off x="6128831" y="302929"/>
            <a:ext cx="5375165" cy="5257451"/>
            <a:chOff x="5220585" y="429598"/>
            <a:chExt cx="5375165" cy="5257451"/>
          </a:xfrm>
        </p:grpSpPr>
        <p:pic>
          <p:nvPicPr>
            <p:cNvPr id="96" name="Google Shape;96;p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220585" y="1793207"/>
              <a:ext cx="1435397" cy="10145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" name="Google Shape;97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62030" y="1974190"/>
              <a:ext cx="1089609" cy="1089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" name="Google Shape;98;p3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575854" y="1832812"/>
              <a:ext cx="2692400" cy="2692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3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6843236" y="429598"/>
              <a:ext cx="1267916" cy="12679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3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5894712" y="3868828"/>
              <a:ext cx="783271" cy="7832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3"/>
            <p:cNvSpPr txBox="1"/>
            <p:nvPr/>
          </p:nvSpPr>
          <p:spPr>
            <a:xfrm>
              <a:off x="8589487" y="1335884"/>
              <a:ext cx="1696628" cy="738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PALVELU-</a:t>
              </a:r>
              <a:b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LUPAUS JA</a:t>
              </a:r>
              <a:b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ARVO asiakkaalle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3"/>
            <p:cNvSpPr txBox="1"/>
            <p:nvPr/>
          </p:nvSpPr>
          <p:spPr>
            <a:xfrm>
              <a:off x="7477194" y="4718816"/>
              <a:ext cx="1398677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b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POLKU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3"/>
            <p:cNvSpPr txBox="1"/>
            <p:nvPr/>
          </p:nvSpPr>
          <p:spPr>
            <a:xfrm>
              <a:off x="9050338" y="3266986"/>
              <a:ext cx="1545412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MALLIN PÄÄTOIMIJAT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3"/>
            <p:cNvSpPr txBox="1"/>
            <p:nvPr/>
          </p:nvSpPr>
          <p:spPr>
            <a:xfrm>
              <a:off x="7560450" y="936238"/>
              <a:ext cx="1101403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MITÄ JA KENELLE?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3"/>
            <p:cNvSpPr txBox="1"/>
            <p:nvPr/>
          </p:nvSpPr>
          <p:spPr>
            <a:xfrm>
              <a:off x="5595266" y="1412689"/>
              <a:ext cx="1382164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MITTARIT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3"/>
            <p:cNvSpPr txBox="1"/>
            <p:nvPr/>
          </p:nvSpPr>
          <p:spPr>
            <a:xfrm>
              <a:off x="5273818" y="3293145"/>
              <a:ext cx="13821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TYÖKALU-</a:t>
              </a:r>
              <a:b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fi-FI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KARTTA</a:t>
              </a:r>
              <a:endParaRPr/>
            </a:p>
          </p:txBody>
        </p:sp>
        <p:pic>
          <p:nvPicPr>
            <p:cNvPr id="107" name="Google Shape;107;p3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 rot="1495974">
              <a:off x="7120130" y="4701902"/>
              <a:ext cx="898266" cy="8347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3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8852995" y="3744616"/>
              <a:ext cx="1020211" cy="102021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9" name="Google Shape;109;p3"/>
          <p:cNvSpPr txBox="1"/>
          <p:nvPr/>
        </p:nvSpPr>
        <p:spPr>
          <a:xfrm>
            <a:off x="222642" y="169249"/>
            <a:ext cx="5492145" cy="52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</a:pPr>
            <a:r>
              <a:rPr lang="fi-FI" sz="32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Palvelupilotin tavoitteet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222642" y="796576"/>
            <a:ext cx="6143400" cy="50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Palvelupilotin aikana tavoitteena on testata toimintaa käytännössä ja tarkentaa palvelumallia niin, että se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Kirkastaa, mitä tarjotaan, kuka tarjoaa, milloin tarjotaan, miten ja missä tarjotaan ja kenelle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Tuo esille eri palvelutoimijat ja heidän vastuut ts. ammattilaiset tietävät mitä itse tekee, mitä muut toimijat tekevät, milloin tehdään, miten tehdään ja toimitaan sekä kenen kanssa tehdään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Kuvaa polun/ polut eri pääasiakkuuksien näkökulmasta sekä polun palvelut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Määrittää käytettävät työkalut kuten mm. arvioinnit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Määrittää käytettävät asiakasarvonmittarit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Vahvistaa luovaa tilannekohtaista ratkaisukykyä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Vahvistaa yhteistyötä ja –toimijuutta eri ammattilaisten ja asiakkaan välillä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Kirkastaa yhteisiä toimintatapoja ja vastuita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Poistaa päällekkäisyyksiä ja turhia toistoja toiminnoissa sekä oikaisee turhia mutkia eri palvelupolun toiminnoissa mahdollisuuksien mukaan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Tavoitteena on li</a:t>
            </a:r>
            <a:r>
              <a:rPr lang="fi-FI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fi-FI" sz="1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äksi</a:t>
            </a:r>
            <a:endParaRPr sz="14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Asiakas lähetetään nopeammin tarvitsemiensa työkyvyn tuen palvelujen piiriin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Lisäksi pilotin aikana tavoitteena on kehittää materiaalia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Palvelumallin viestintään- ja markkinointiin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Palvelumallin perehdyttämiseen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🡪 Työ- ja toimintakyvyn tuen palvelumallin –työkirja 🡪 Näin toimin -käsikirja</a:t>
            </a:r>
            <a:endParaRPr sz="1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1290419" y="6504574"/>
            <a:ext cx="826565" cy="27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3"/>
          <p:cNvSpPr txBox="1"/>
          <p:nvPr/>
        </p:nvSpPr>
        <p:spPr>
          <a:xfrm>
            <a:off x="11275033" y="6293834"/>
            <a:ext cx="838691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9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Yhteistyössä</a:t>
            </a:r>
            <a:endParaRPr/>
          </a:p>
        </p:txBody>
      </p:sp>
      <p:sp>
        <p:nvSpPr>
          <p:cNvPr id="113" name="Google Shape;113;p3"/>
          <p:cNvSpPr txBox="1"/>
          <p:nvPr/>
        </p:nvSpPr>
        <p:spPr>
          <a:xfrm>
            <a:off x="7689968" y="5662723"/>
            <a:ext cx="24669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Palvelumallin osa-alueet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D8BB1C-8B79-4021-9B41-1419B65DB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B41788-EDB2-4DB4-9B35-E0566AE9F7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0DCC47-480B-41F3-8663-6BB48C5F291D}">
  <ds:schemaRefs>
    <ds:schemaRef ds:uri="http://purl.org/dc/dcmitype/"/>
    <ds:schemaRef ds:uri="10055d64-e8dd-4dca-a261-35eeb659ac8e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e439688-afe1-4aac-b7c7-6a5535b0c56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Laajakuva</PresentationFormat>
  <Paragraphs>27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Noto Sans Symbols</vt:lpstr>
      <vt:lpstr>Ubuntu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2022-11-04T09:24:24Z</dcterms:created>
  <dcterms:modified xsi:type="dcterms:W3CDTF">2022-11-04T09:25:53Z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