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4"/>
    <p:sldMasterId id="2147483680" r:id="rId5"/>
    <p:sldMasterId id="2147483695" r:id="rId6"/>
    <p:sldMasterId id="2147483648" r:id="rId7"/>
    <p:sldMasterId id="2147483669" r:id="rId8"/>
    <p:sldMasterId id="2147483725" r:id="rId9"/>
    <p:sldMasterId id="2147483750" r:id="rId10"/>
    <p:sldMasterId id="2147483771" r:id="rId11"/>
    <p:sldMasterId id="2147483783" r:id="rId12"/>
  </p:sldMasterIdLst>
  <p:notesMasterIdLst>
    <p:notesMasterId r:id="rId29"/>
  </p:notesMasterIdLst>
  <p:sldIdLst>
    <p:sldId id="1553722" r:id="rId13"/>
    <p:sldId id="1553033" r:id="rId14"/>
    <p:sldId id="1553348" r:id="rId15"/>
    <p:sldId id="3743" r:id="rId16"/>
    <p:sldId id="1553649" r:id="rId17"/>
    <p:sldId id="3627" r:id="rId18"/>
    <p:sldId id="1553723" r:id="rId19"/>
    <p:sldId id="1553721" r:id="rId20"/>
    <p:sldId id="3738" r:id="rId21"/>
    <p:sldId id="3739" r:id="rId22"/>
    <p:sldId id="1553650" r:id="rId23"/>
    <p:sldId id="1553720" r:id="rId24"/>
    <p:sldId id="1553707" r:id="rId25"/>
    <p:sldId id="1553337" r:id="rId26"/>
    <p:sldId id="1553547" r:id="rId27"/>
    <p:sldId id="1553616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ato Light" panose="020F0502020204030203" pitchFamily="34" charset="0"/>
      <p:regular r:id="rId34"/>
      <p:italic r:id="rId35"/>
    </p:embeddedFont>
    <p:embeddedFont>
      <p:font typeface="Sofia Pro Light" panose="020B0604020202020204" charset="0"/>
      <p:regular r:id="rId36"/>
    </p:embeddedFont>
    <p:embeddedFont>
      <p:font typeface="Sofia Pro Medium" panose="020B0604020202020204" charset="0"/>
      <p:regular r:id="rId3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684"/>
    <a:srgbClr val="EB7C00"/>
    <a:srgbClr val="7DB0F7"/>
    <a:srgbClr val="30A597"/>
    <a:srgbClr val="D8FFD1"/>
    <a:srgbClr val="D9FDEE"/>
    <a:srgbClr val="157669"/>
    <a:srgbClr val="AD4E00"/>
    <a:srgbClr val="FDECBE"/>
    <a:srgbClr val="FE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06C08-9FA7-476D-A5D4-E12BCFC29D6F}" v="1" dt="2022-11-07T12:27:17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465"/>
    <p:restoredTop sz="94667"/>
  </p:normalViewPr>
  <p:slideViewPr>
    <p:cSldViewPr snapToGrid="0" snapToObjects="1" showGuides="1">
      <p:cViewPr>
        <p:scale>
          <a:sx n="130" d="100"/>
          <a:sy n="130" d="100"/>
        </p:scale>
        <p:origin x="10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72" d="100"/>
          <a:sy n="172" d="100"/>
        </p:scale>
        <p:origin x="46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font" Target="fonts/font5.fntdata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7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4331D-07AE-4C79-8D3A-74E794279EB2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9C4E4347-85CD-4BFC-AADC-DD0E30910D27}">
      <dgm:prSet phldrT="[Teksti]" custT="1"/>
      <dgm:spPr/>
      <dgm:t>
        <a:bodyPr/>
        <a:lstStyle/>
        <a:p>
          <a:r>
            <a:rPr lang="fi-FI" sz="2400" b="1" dirty="0"/>
            <a:t>Hämeenlinna</a:t>
          </a:r>
        </a:p>
      </dgm:t>
    </dgm:pt>
    <dgm:pt modelId="{FBDD7B28-D82B-4DA9-9DFA-D9689CB0CA09}" type="parTrans" cxnId="{13BEA898-C649-4229-886D-11068413F5C1}">
      <dgm:prSet/>
      <dgm:spPr/>
      <dgm:t>
        <a:bodyPr/>
        <a:lstStyle/>
        <a:p>
          <a:endParaRPr lang="fi-FI"/>
        </a:p>
      </dgm:t>
    </dgm:pt>
    <dgm:pt modelId="{307E9A13-B9F9-4233-BE38-E0D76386D5E1}" type="sibTrans" cxnId="{13BEA898-C649-4229-886D-11068413F5C1}">
      <dgm:prSet/>
      <dgm:spPr/>
      <dgm:t>
        <a:bodyPr/>
        <a:lstStyle/>
        <a:p>
          <a:endParaRPr lang="fi-FI"/>
        </a:p>
      </dgm:t>
    </dgm:pt>
    <dgm:pt modelId="{5B4F114B-E6F2-4D67-B7BD-14C590D47EA6}">
      <dgm:prSet phldrT="[Teksti]" custT="1"/>
      <dgm:spPr/>
      <dgm:t>
        <a:bodyPr/>
        <a:lstStyle/>
        <a:p>
          <a:r>
            <a:rPr lang="fi-FI" sz="1000" b="1" dirty="0"/>
            <a:t>Mielenterveys ja päihdepalvelut</a:t>
          </a:r>
        </a:p>
      </dgm:t>
    </dgm:pt>
    <dgm:pt modelId="{33077F70-A523-4BC0-B288-AAF2BD5BF011}" type="parTrans" cxnId="{47095CB6-74A8-4D0F-804B-16905C87CAFE}">
      <dgm:prSet/>
      <dgm:spPr/>
      <dgm:t>
        <a:bodyPr/>
        <a:lstStyle/>
        <a:p>
          <a:endParaRPr lang="fi-FI"/>
        </a:p>
      </dgm:t>
    </dgm:pt>
    <dgm:pt modelId="{3C35C2C8-E7BC-49EB-98AB-0B3E40DE2296}" type="sibTrans" cxnId="{47095CB6-74A8-4D0F-804B-16905C87CAFE}">
      <dgm:prSet/>
      <dgm:spPr/>
      <dgm:t>
        <a:bodyPr/>
        <a:lstStyle/>
        <a:p>
          <a:endParaRPr lang="fi-FI"/>
        </a:p>
      </dgm:t>
    </dgm:pt>
    <dgm:pt modelId="{CE4063FA-5192-49FA-82E1-34ECD4646829}">
      <dgm:prSet phldrT="[Teksti]" custT="1"/>
      <dgm:spPr/>
      <dgm:t>
        <a:bodyPr/>
        <a:lstStyle/>
        <a:p>
          <a:r>
            <a:rPr lang="fi-FI" sz="1000" dirty="0"/>
            <a:t>Paljon apua tarvitsevat mielenterveys- ja päihdepalvelujen asiakkaat ml pudokkaat</a:t>
          </a:r>
        </a:p>
      </dgm:t>
    </dgm:pt>
    <dgm:pt modelId="{B47B1ADA-C292-473B-B112-7F15EA734393}" type="parTrans" cxnId="{A9CC51A3-B3B6-4755-B433-15E2442E2037}">
      <dgm:prSet/>
      <dgm:spPr/>
      <dgm:t>
        <a:bodyPr/>
        <a:lstStyle/>
        <a:p>
          <a:endParaRPr lang="fi-FI"/>
        </a:p>
      </dgm:t>
    </dgm:pt>
    <dgm:pt modelId="{E605A244-05CC-4518-AE4D-96EFF0254953}" type="sibTrans" cxnId="{A9CC51A3-B3B6-4755-B433-15E2442E2037}">
      <dgm:prSet/>
      <dgm:spPr/>
      <dgm:t>
        <a:bodyPr/>
        <a:lstStyle/>
        <a:p>
          <a:endParaRPr lang="fi-FI"/>
        </a:p>
      </dgm:t>
    </dgm:pt>
    <dgm:pt modelId="{00FF10C5-AD3D-491D-AAC1-A2AEB0CB53E0}">
      <dgm:prSet phldrT="[Teksti]" custT="1"/>
      <dgm:spPr/>
      <dgm:t>
        <a:bodyPr/>
        <a:lstStyle/>
        <a:p>
          <a:r>
            <a:rPr lang="fi-FI" sz="2400" b="1" dirty="0"/>
            <a:t>Ryhmä</a:t>
          </a:r>
        </a:p>
      </dgm:t>
    </dgm:pt>
    <dgm:pt modelId="{5A97FBB5-9536-4388-872A-100720CC32DC}" type="parTrans" cxnId="{01051EC2-AAA6-4365-84EE-5273A13CAAA0}">
      <dgm:prSet/>
      <dgm:spPr/>
      <dgm:t>
        <a:bodyPr/>
        <a:lstStyle/>
        <a:p>
          <a:endParaRPr lang="fi-FI"/>
        </a:p>
      </dgm:t>
    </dgm:pt>
    <dgm:pt modelId="{E0B36B93-BDD6-40E5-9A47-0FBD9E381357}" type="sibTrans" cxnId="{01051EC2-AAA6-4365-84EE-5273A13CAAA0}">
      <dgm:prSet/>
      <dgm:spPr/>
      <dgm:t>
        <a:bodyPr/>
        <a:lstStyle/>
        <a:p>
          <a:endParaRPr lang="fi-FI"/>
        </a:p>
      </dgm:t>
    </dgm:pt>
    <dgm:pt modelId="{D99E09AB-C4CB-4FD2-B728-8055D862536C}">
      <dgm:prSet phldrT="[Teksti]" custT="1"/>
      <dgm:spPr/>
      <dgm:t>
        <a:bodyPr/>
        <a:lstStyle/>
        <a:p>
          <a:r>
            <a:rPr lang="fi-FI" sz="1000" b="1" dirty="0"/>
            <a:t>Palvelukokonaisuus</a:t>
          </a:r>
        </a:p>
      </dgm:t>
    </dgm:pt>
    <dgm:pt modelId="{F829A87A-C4CC-4AA5-AD80-D46DD69C906C}" type="parTrans" cxnId="{C4E14B0D-6A94-4AD3-818E-B77B9EFE1E1D}">
      <dgm:prSet/>
      <dgm:spPr/>
      <dgm:t>
        <a:bodyPr/>
        <a:lstStyle/>
        <a:p>
          <a:endParaRPr lang="fi-FI"/>
        </a:p>
      </dgm:t>
    </dgm:pt>
    <dgm:pt modelId="{CE8330CE-CD87-4982-8578-574677BE199F}" type="sibTrans" cxnId="{C4E14B0D-6A94-4AD3-818E-B77B9EFE1E1D}">
      <dgm:prSet/>
      <dgm:spPr/>
      <dgm:t>
        <a:bodyPr/>
        <a:lstStyle/>
        <a:p>
          <a:endParaRPr lang="fi-FI"/>
        </a:p>
      </dgm:t>
    </dgm:pt>
    <dgm:pt modelId="{6CDFD8C2-0AFD-43C2-A072-67C5CDF1DC1E}">
      <dgm:prSet phldrT="[Teksti]" custT="1"/>
      <dgm:spPr/>
      <dgm:t>
        <a:bodyPr/>
        <a:lstStyle/>
        <a:p>
          <a:r>
            <a:rPr lang="fi-FI" sz="1000" b="1" dirty="0"/>
            <a:t>Asiakasryhmä</a:t>
          </a:r>
        </a:p>
      </dgm:t>
    </dgm:pt>
    <dgm:pt modelId="{B731AE06-5F47-42D5-A539-B4E7A4365B73}" type="parTrans" cxnId="{46137144-D6DA-4DFD-BB1E-694AB14FA19B}">
      <dgm:prSet/>
      <dgm:spPr/>
      <dgm:t>
        <a:bodyPr/>
        <a:lstStyle/>
        <a:p>
          <a:endParaRPr lang="fi-FI"/>
        </a:p>
      </dgm:t>
    </dgm:pt>
    <dgm:pt modelId="{46B191C5-3EDA-4F27-8EDB-8BF3898E071C}" type="sibTrans" cxnId="{46137144-D6DA-4DFD-BB1E-694AB14FA19B}">
      <dgm:prSet/>
      <dgm:spPr/>
      <dgm:t>
        <a:bodyPr/>
        <a:lstStyle/>
        <a:p>
          <a:endParaRPr lang="fi-FI"/>
        </a:p>
      </dgm:t>
    </dgm:pt>
    <dgm:pt modelId="{FFB1EC88-1B0E-484A-A5F6-3980DD385DF1}">
      <dgm:prSet phldrT="[Teksti]" custT="1"/>
      <dgm:spPr/>
      <dgm:t>
        <a:bodyPr/>
        <a:lstStyle/>
        <a:p>
          <a:r>
            <a:rPr lang="fi-FI" sz="1000" b="1" dirty="0"/>
            <a:t>Päätavoite</a:t>
          </a:r>
        </a:p>
      </dgm:t>
    </dgm:pt>
    <dgm:pt modelId="{3A7B5535-CDA2-4101-984C-F7801B78115F}" type="parTrans" cxnId="{65CDD7FA-6E79-4BB0-8822-C85ED8B6B1D8}">
      <dgm:prSet/>
      <dgm:spPr/>
      <dgm:t>
        <a:bodyPr/>
        <a:lstStyle/>
        <a:p>
          <a:endParaRPr lang="fi-FI"/>
        </a:p>
      </dgm:t>
    </dgm:pt>
    <dgm:pt modelId="{0B83BA62-E418-4A21-8B41-D73035765A4B}" type="sibTrans" cxnId="{65CDD7FA-6E79-4BB0-8822-C85ED8B6B1D8}">
      <dgm:prSet/>
      <dgm:spPr/>
      <dgm:t>
        <a:bodyPr/>
        <a:lstStyle/>
        <a:p>
          <a:endParaRPr lang="fi-FI"/>
        </a:p>
      </dgm:t>
    </dgm:pt>
    <dgm:pt modelId="{A4DF8D33-841B-46FF-9A2B-FE341CE25526}">
      <dgm:prSet phldrT="[Teksti]" custT="1"/>
      <dgm:spPr/>
      <dgm:t>
        <a:bodyPr/>
        <a:lstStyle/>
        <a:p>
          <a:r>
            <a:rPr lang="fi-FI" sz="1000" dirty="0"/>
            <a:t>Monialaisen työn malli, joka hyödyttää myös muita asiakasryhmiä ja skaalautuu Hyvinvointialueella</a:t>
          </a:r>
        </a:p>
      </dgm:t>
    </dgm:pt>
    <dgm:pt modelId="{70E9A954-193B-45CE-8D19-4FA90F5AAD46}" type="parTrans" cxnId="{8145472E-8438-4CFF-9E37-468E6CDB06B9}">
      <dgm:prSet/>
      <dgm:spPr/>
      <dgm:t>
        <a:bodyPr/>
        <a:lstStyle/>
        <a:p>
          <a:endParaRPr lang="fi-FI"/>
        </a:p>
      </dgm:t>
    </dgm:pt>
    <dgm:pt modelId="{5A6DAF8A-520B-45F8-9EF2-AF942E64AB4C}" type="sibTrans" cxnId="{8145472E-8438-4CFF-9E37-468E6CDB06B9}">
      <dgm:prSet/>
      <dgm:spPr/>
      <dgm:t>
        <a:bodyPr/>
        <a:lstStyle/>
        <a:p>
          <a:endParaRPr lang="fi-FI"/>
        </a:p>
      </dgm:t>
    </dgm:pt>
    <dgm:pt modelId="{FF013692-2672-41F0-AB90-1BAB0D7B4A87}">
      <dgm:prSet phldrT="[Teksti]" custT="1"/>
      <dgm:spPr/>
      <dgm:t>
        <a:bodyPr/>
        <a:lstStyle/>
        <a:p>
          <a:r>
            <a:rPr lang="fi-FI" sz="1000" b="1" dirty="0"/>
            <a:t>Asiakastavoitteet</a:t>
          </a:r>
        </a:p>
      </dgm:t>
    </dgm:pt>
    <dgm:pt modelId="{FFA78D40-3C45-48BF-B989-EBE2C074C686}" type="parTrans" cxnId="{2C1DC3E4-3D97-4F3D-A006-B00B89658A88}">
      <dgm:prSet/>
      <dgm:spPr/>
      <dgm:t>
        <a:bodyPr/>
        <a:lstStyle/>
        <a:p>
          <a:endParaRPr lang="fi-FI"/>
        </a:p>
      </dgm:t>
    </dgm:pt>
    <dgm:pt modelId="{0CFC6627-33E8-4F97-A05E-DF719F8855A8}" type="sibTrans" cxnId="{2C1DC3E4-3D97-4F3D-A006-B00B89658A88}">
      <dgm:prSet/>
      <dgm:spPr/>
      <dgm:t>
        <a:bodyPr/>
        <a:lstStyle/>
        <a:p>
          <a:endParaRPr lang="fi-FI"/>
        </a:p>
      </dgm:t>
    </dgm:pt>
    <dgm:pt modelId="{96B5967F-6E56-4ADF-B52D-E3CA2C8AFB40}">
      <dgm:prSet phldrT="[Teksti]" custT="1"/>
      <dgm:spPr/>
      <dgm:t>
        <a:bodyPr/>
        <a:lstStyle/>
        <a:p>
          <a:r>
            <a:rPr lang="fi-FI" sz="1000" b="1" dirty="0">
              <a:solidFill>
                <a:schemeClr val="bg1"/>
              </a:solidFill>
            </a:rPr>
            <a:t>Palvelujen järjestämisen ja tuottamisen tavoitteet</a:t>
          </a:r>
        </a:p>
      </dgm:t>
    </dgm:pt>
    <dgm:pt modelId="{7995C59E-F12B-4DA7-A401-6BA2488E021A}" type="parTrans" cxnId="{E7C9E7E3-01CD-4401-8CD8-8E8FD36291AF}">
      <dgm:prSet/>
      <dgm:spPr/>
      <dgm:t>
        <a:bodyPr/>
        <a:lstStyle/>
        <a:p>
          <a:endParaRPr lang="fi-FI"/>
        </a:p>
      </dgm:t>
    </dgm:pt>
    <dgm:pt modelId="{D660C0EB-647F-4F48-A56C-0C7FC6501E1A}" type="sibTrans" cxnId="{E7C9E7E3-01CD-4401-8CD8-8E8FD36291AF}">
      <dgm:prSet/>
      <dgm:spPr/>
      <dgm:t>
        <a:bodyPr/>
        <a:lstStyle/>
        <a:p>
          <a:endParaRPr lang="fi-FI"/>
        </a:p>
      </dgm:t>
    </dgm:pt>
    <dgm:pt modelId="{B090E571-9DCB-459B-9281-2ECA13D7EEC8}">
      <dgm:prSet phldrT="[Teksti]" custT="1"/>
      <dgm:spPr/>
      <dgm:t>
        <a:bodyPr/>
        <a:lstStyle/>
        <a:p>
          <a:r>
            <a:rPr lang="fi-FI" sz="1000" dirty="0"/>
            <a:t>Asiakas  tunnistetaan oikea-aikaisesti ja –paikkaisesti,  palvelujen käyttö on  vaivatonta ja edistää hyvinvointia.</a:t>
          </a:r>
        </a:p>
      </dgm:t>
    </dgm:pt>
    <dgm:pt modelId="{84D5E315-142B-4AC0-91A5-02EA3E33314C}" type="parTrans" cxnId="{F8CE71E8-955E-48F1-9F3E-0B63FD3482EC}">
      <dgm:prSet/>
      <dgm:spPr/>
      <dgm:t>
        <a:bodyPr/>
        <a:lstStyle/>
        <a:p>
          <a:endParaRPr lang="fi-FI"/>
        </a:p>
      </dgm:t>
    </dgm:pt>
    <dgm:pt modelId="{11181359-B139-43EC-909E-73315E9B4A17}" type="sibTrans" cxnId="{F8CE71E8-955E-48F1-9F3E-0B63FD3482EC}">
      <dgm:prSet/>
      <dgm:spPr/>
      <dgm:t>
        <a:bodyPr/>
        <a:lstStyle/>
        <a:p>
          <a:endParaRPr lang="fi-FI"/>
        </a:p>
      </dgm:t>
    </dgm:pt>
    <dgm:pt modelId="{41CC9106-EB69-4F53-8A98-2FA0A1ECBBB8}">
      <dgm:prSet phldrT="[Teksti]" custT="1"/>
      <dgm:spPr/>
      <dgm:t>
        <a:bodyPr/>
        <a:lstStyle/>
        <a:p>
          <a:r>
            <a:rPr lang="fi-FI" sz="1000" dirty="0">
              <a:solidFill>
                <a:schemeClr val="bg1"/>
              </a:solidFill>
            </a:rPr>
            <a:t>Monialaisissa palveluissa hyödynnetään </a:t>
          </a:r>
          <a:r>
            <a:rPr lang="fi-FI" sz="1000" noProof="1">
              <a:solidFill>
                <a:schemeClr val="bg1"/>
              </a:solidFill>
            </a:rPr>
            <a:t>vastuutyöntekijä -</a:t>
          </a:r>
          <a:r>
            <a:rPr lang="fi-FI" sz="1000" dirty="0">
              <a:solidFill>
                <a:schemeClr val="bg1"/>
              </a:solidFill>
            </a:rPr>
            <a:t>toimintamallia, palvelut tuottavat asiakasarvoa ja ovat kustannusvaikuttavia.</a:t>
          </a:r>
        </a:p>
      </dgm:t>
    </dgm:pt>
    <dgm:pt modelId="{AA693B26-A5FE-4A8B-B3BD-D8F97811BD86}" type="parTrans" cxnId="{3378B033-E4B2-4E84-AABD-0A61FDD1AD5A}">
      <dgm:prSet/>
      <dgm:spPr/>
      <dgm:t>
        <a:bodyPr/>
        <a:lstStyle/>
        <a:p>
          <a:endParaRPr lang="fi-FI"/>
        </a:p>
      </dgm:t>
    </dgm:pt>
    <dgm:pt modelId="{A9622EF0-B56F-47F5-B277-2F38290A61C4}" type="sibTrans" cxnId="{3378B033-E4B2-4E84-AABD-0A61FDD1AD5A}">
      <dgm:prSet/>
      <dgm:spPr/>
      <dgm:t>
        <a:bodyPr/>
        <a:lstStyle/>
        <a:p>
          <a:endParaRPr lang="fi-FI"/>
        </a:p>
      </dgm:t>
    </dgm:pt>
    <dgm:pt modelId="{1B516DA1-5449-4A27-846F-E5AFBA302DE6}">
      <dgm:prSet phldrT="[Teksti]" custT="1"/>
      <dgm:spPr/>
      <dgm:t>
        <a:bodyPr/>
        <a:lstStyle/>
        <a:p>
          <a:r>
            <a:rPr lang="fi-FI" sz="1000" dirty="0"/>
            <a:t>Sote-palveluissa tapahtuvat toiminnot kytkeytyvät saumattomasti asiakkaan tarvitsemiin muihin palveluihin.</a:t>
          </a:r>
        </a:p>
      </dgm:t>
    </dgm:pt>
    <dgm:pt modelId="{13FB81D3-92B7-4DAC-B5C8-59DD5847A62C}" type="sibTrans" cxnId="{51D8FD7B-07D9-492B-B91D-04567CCE9C5F}">
      <dgm:prSet/>
      <dgm:spPr/>
      <dgm:t>
        <a:bodyPr/>
        <a:lstStyle/>
        <a:p>
          <a:endParaRPr lang="fi-FI"/>
        </a:p>
      </dgm:t>
    </dgm:pt>
    <dgm:pt modelId="{CEFE0D39-7883-4DB6-AC4E-DA21BCFC9196}" type="parTrans" cxnId="{51D8FD7B-07D9-492B-B91D-04567CCE9C5F}">
      <dgm:prSet/>
      <dgm:spPr/>
      <dgm:t>
        <a:bodyPr/>
        <a:lstStyle/>
        <a:p>
          <a:endParaRPr lang="fi-FI"/>
        </a:p>
      </dgm:t>
    </dgm:pt>
    <dgm:pt modelId="{FBC03533-168A-459A-9372-EFD39E3B7E10}">
      <dgm:prSet phldrT="[Teksti]" custT="1"/>
      <dgm:spPr/>
      <dgm:t>
        <a:bodyPr/>
        <a:lstStyle/>
        <a:p>
          <a:r>
            <a:rPr lang="fi-FI" sz="2400" b="1" dirty="0"/>
            <a:t>Forssan seutu</a:t>
          </a:r>
        </a:p>
      </dgm:t>
    </dgm:pt>
    <dgm:pt modelId="{0A6DD3E8-4EEB-42E1-BD72-33A6708A1615}" type="sibTrans" cxnId="{9857691E-5336-4812-B685-5934D4139EED}">
      <dgm:prSet/>
      <dgm:spPr/>
      <dgm:t>
        <a:bodyPr/>
        <a:lstStyle/>
        <a:p>
          <a:endParaRPr lang="fi-FI"/>
        </a:p>
      </dgm:t>
    </dgm:pt>
    <dgm:pt modelId="{90E12AA1-017B-420F-9E03-693953363C42}" type="parTrans" cxnId="{9857691E-5336-4812-B685-5934D4139EED}">
      <dgm:prSet/>
      <dgm:spPr/>
      <dgm:t>
        <a:bodyPr/>
        <a:lstStyle/>
        <a:p>
          <a:endParaRPr lang="fi-FI"/>
        </a:p>
      </dgm:t>
    </dgm:pt>
    <dgm:pt modelId="{BC700E19-BC2B-4B4E-92A1-8622BC98D7DF}">
      <dgm:prSet phldrT="[Teksti]" custT="1"/>
      <dgm:spPr/>
      <dgm:t>
        <a:bodyPr/>
        <a:lstStyle/>
        <a:p>
          <a:r>
            <a:rPr lang="fi-FI" sz="2400" b="1" dirty="0"/>
            <a:t>Riihimäen seutu</a:t>
          </a:r>
        </a:p>
      </dgm:t>
    </dgm:pt>
    <dgm:pt modelId="{86CF2233-15CB-4313-9822-149058E55FE7}" type="parTrans" cxnId="{66D4B7C3-A966-4BA1-9398-C5216893B095}">
      <dgm:prSet/>
      <dgm:spPr/>
      <dgm:t>
        <a:bodyPr/>
        <a:lstStyle/>
        <a:p>
          <a:endParaRPr lang="fi-FI"/>
        </a:p>
      </dgm:t>
    </dgm:pt>
    <dgm:pt modelId="{039E3BA6-6248-4039-A4D7-7A1DB0B89157}" type="sibTrans" cxnId="{66D4B7C3-A966-4BA1-9398-C5216893B095}">
      <dgm:prSet/>
      <dgm:spPr/>
      <dgm:t>
        <a:bodyPr/>
        <a:lstStyle/>
        <a:p>
          <a:endParaRPr lang="fi-FI"/>
        </a:p>
      </dgm:t>
    </dgm:pt>
    <dgm:pt modelId="{ED6E3FA1-20F2-4BCC-A3AC-D09B6C82F1B9}">
      <dgm:prSet phldrT="[Teksti]" custT="1"/>
      <dgm:spPr/>
      <dgm:t>
        <a:bodyPr/>
        <a:lstStyle/>
        <a:p>
          <a:r>
            <a:rPr lang="fi-FI" sz="1000" b="1" dirty="0"/>
            <a:t>Monialaista tukea sisältävät palvelut yleisesti</a:t>
          </a:r>
        </a:p>
      </dgm:t>
    </dgm:pt>
    <dgm:pt modelId="{5CBD293B-B17E-4095-B2DF-5EC0CA0DB09B}" type="parTrans" cxnId="{A0C81FE3-F84C-43E4-A908-EFDA6A9BDB46}">
      <dgm:prSet/>
      <dgm:spPr/>
      <dgm:t>
        <a:bodyPr/>
        <a:lstStyle/>
        <a:p>
          <a:endParaRPr lang="fi-FI"/>
        </a:p>
      </dgm:t>
    </dgm:pt>
    <dgm:pt modelId="{B3096499-13BE-4040-A0D4-1FEAB41A8E49}" type="sibTrans" cxnId="{A0C81FE3-F84C-43E4-A908-EFDA6A9BDB46}">
      <dgm:prSet/>
      <dgm:spPr/>
      <dgm:t>
        <a:bodyPr/>
        <a:lstStyle/>
        <a:p>
          <a:endParaRPr lang="fi-FI"/>
        </a:p>
      </dgm:t>
    </dgm:pt>
    <dgm:pt modelId="{0FE1317D-A029-4304-AF58-457B931E904A}">
      <dgm:prSet phldrT="[Teksti]" custT="1"/>
      <dgm:spPr/>
      <dgm:t>
        <a:bodyPr/>
        <a:lstStyle/>
        <a:p>
          <a:r>
            <a:rPr lang="fi-FI" sz="1000" dirty="0"/>
            <a:t>Laaja-alaisesta tuesta hyötyvät asiakkaat</a:t>
          </a:r>
        </a:p>
      </dgm:t>
    </dgm:pt>
    <dgm:pt modelId="{9717CEB3-BD0D-4479-A3D2-D8E690518667}" type="parTrans" cxnId="{FC5DB2FD-575A-42A8-9449-8133F783094E}">
      <dgm:prSet/>
      <dgm:spPr/>
      <dgm:t>
        <a:bodyPr/>
        <a:lstStyle/>
        <a:p>
          <a:endParaRPr lang="fi-FI"/>
        </a:p>
      </dgm:t>
    </dgm:pt>
    <dgm:pt modelId="{E85C4E53-0A0B-4347-8F4D-53FE49F8F4C0}" type="sibTrans" cxnId="{FC5DB2FD-575A-42A8-9449-8133F783094E}">
      <dgm:prSet/>
      <dgm:spPr/>
      <dgm:t>
        <a:bodyPr/>
        <a:lstStyle/>
        <a:p>
          <a:endParaRPr lang="fi-FI"/>
        </a:p>
      </dgm:t>
    </dgm:pt>
    <dgm:pt modelId="{E518BC2E-F3B6-4AB1-93DB-C43F957722B7}">
      <dgm:prSet phldrT="[Teksti]" custT="1"/>
      <dgm:spPr/>
      <dgm:t>
        <a:bodyPr/>
        <a:lstStyle/>
        <a:p>
          <a:r>
            <a:rPr lang="fi-FI" sz="1000" dirty="0"/>
            <a:t>Laaja-alaisen yhteistyön toimintaperiaatteet ja yhdyspintojen toimintamallit</a:t>
          </a:r>
        </a:p>
      </dgm:t>
    </dgm:pt>
    <dgm:pt modelId="{F2AB0B4A-4071-4163-A14A-A0FBFD9C74E1}" type="parTrans" cxnId="{59AE500B-DA68-482F-A646-B49D3F9A960A}">
      <dgm:prSet/>
      <dgm:spPr/>
      <dgm:t>
        <a:bodyPr/>
        <a:lstStyle/>
        <a:p>
          <a:endParaRPr lang="fi-FI"/>
        </a:p>
      </dgm:t>
    </dgm:pt>
    <dgm:pt modelId="{2299296C-6F29-4497-B4A7-A330B56A3268}" type="sibTrans" cxnId="{59AE500B-DA68-482F-A646-B49D3F9A960A}">
      <dgm:prSet/>
      <dgm:spPr/>
      <dgm:t>
        <a:bodyPr/>
        <a:lstStyle/>
        <a:p>
          <a:endParaRPr lang="fi-FI"/>
        </a:p>
      </dgm:t>
    </dgm:pt>
    <dgm:pt modelId="{00750101-25E7-4A3D-94F8-6EDA5D7B495E}">
      <dgm:prSet phldrT="[Teksti]" custT="1"/>
      <dgm:spPr/>
      <dgm:t>
        <a:bodyPr/>
        <a:lstStyle/>
        <a:p>
          <a:r>
            <a:rPr lang="fi-FI" sz="1000" dirty="0"/>
            <a:t>Laaja-alaista tukea tarvitsevan asiakkaan palvelu toteutuu yhteisten periaatteiden mukaisesti ja yhdyspinnat eri palvelujen välillä ovat sujuvia.</a:t>
          </a:r>
        </a:p>
      </dgm:t>
    </dgm:pt>
    <dgm:pt modelId="{C07007AA-8019-4D96-87EF-4856F61D16B9}" type="parTrans" cxnId="{369D8BB3-B7CA-48A2-A8BC-29F5D9A34E8E}">
      <dgm:prSet/>
      <dgm:spPr/>
      <dgm:t>
        <a:bodyPr/>
        <a:lstStyle/>
        <a:p>
          <a:endParaRPr lang="fi-FI"/>
        </a:p>
      </dgm:t>
    </dgm:pt>
    <dgm:pt modelId="{5510EBAD-9DC3-42AD-A0F3-6527D9130029}" type="sibTrans" cxnId="{369D8BB3-B7CA-48A2-A8BC-29F5D9A34E8E}">
      <dgm:prSet/>
      <dgm:spPr/>
      <dgm:t>
        <a:bodyPr/>
        <a:lstStyle/>
        <a:p>
          <a:endParaRPr lang="fi-FI"/>
        </a:p>
      </dgm:t>
    </dgm:pt>
    <dgm:pt modelId="{F82D16D2-A00C-4896-88D1-967EFEE2F4ED}">
      <dgm:prSet phldrT="[Teksti]" custT="1"/>
      <dgm:spPr/>
      <dgm:t>
        <a:bodyPr/>
        <a:lstStyle/>
        <a:p>
          <a:r>
            <a:rPr lang="fi-FI" sz="1000" dirty="0">
              <a:solidFill>
                <a:schemeClr val="bg1"/>
              </a:solidFill>
            </a:rPr>
            <a:t>Toimintaa ohjaavat periaatteet ovat selkeitä, kaikkien tiedossa ja tieto siirtyy saumattomasti eri toimijoiden välillä.</a:t>
          </a:r>
        </a:p>
      </dgm:t>
    </dgm:pt>
    <dgm:pt modelId="{F46FDCE8-3CE9-499B-BF1E-F0D27A4CB1F4}" type="parTrans" cxnId="{E6FF8DBC-F514-4E3F-A2CB-36A1E4B5FACB}">
      <dgm:prSet/>
      <dgm:spPr/>
      <dgm:t>
        <a:bodyPr/>
        <a:lstStyle/>
        <a:p>
          <a:endParaRPr lang="fi-FI"/>
        </a:p>
      </dgm:t>
    </dgm:pt>
    <dgm:pt modelId="{3E6A7E2B-11D4-460F-8E91-F84DEC5E2ABC}" type="sibTrans" cxnId="{E6FF8DBC-F514-4E3F-A2CB-36A1E4B5FACB}">
      <dgm:prSet/>
      <dgm:spPr/>
      <dgm:t>
        <a:bodyPr/>
        <a:lstStyle/>
        <a:p>
          <a:endParaRPr lang="fi-FI"/>
        </a:p>
      </dgm:t>
    </dgm:pt>
    <dgm:pt modelId="{249471F1-D770-4235-A181-1FE99F33FB2C}">
      <dgm:prSet phldrT="[Teksti]" custT="1"/>
      <dgm:spPr/>
      <dgm:t>
        <a:bodyPr/>
        <a:lstStyle/>
        <a:p>
          <a:r>
            <a:rPr lang="fi-FI" sz="1000" b="1" dirty="0"/>
            <a:t>Osatyökykyisen sote-prosessi</a:t>
          </a:r>
        </a:p>
      </dgm:t>
    </dgm:pt>
    <dgm:pt modelId="{7143393D-B11A-4273-9385-AD5C16671030}" type="parTrans" cxnId="{A71608E7-48BE-468F-A693-AD0CCF210E06}">
      <dgm:prSet/>
      <dgm:spPr/>
      <dgm:t>
        <a:bodyPr/>
        <a:lstStyle/>
        <a:p>
          <a:endParaRPr lang="fi-FI"/>
        </a:p>
      </dgm:t>
    </dgm:pt>
    <dgm:pt modelId="{33611397-262E-4A22-BAA3-3E0DDF0FC2E1}" type="sibTrans" cxnId="{A71608E7-48BE-468F-A693-AD0CCF210E06}">
      <dgm:prSet/>
      <dgm:spPr/>
      <dgm:t>
        <a:bodyPr/>
        <a:lstStyle/>
        <a:p>
          <a:endParaRPr lang="fi-FI"/>
        </a:p>
      </dgm:t>
    </dgm:pt>
    <dgm:pt modelId="{C813BA40-68CE-46A4-AD59-9E4E61A8EA34}">
      <dgm:prSet phldrT="[Teksti]" custT="1"/>
      <dgm:spPr/>
      <dgm:t>
        <a:bodyPr/>
        <a:lstStyle/>
        <a:p>
          <a:r>
            <a:rPr lang="fi-FI" sz="1000" dirty="0"/>
            <a:t>Sote-palvelujen palveluntarpeen arviointia tarvitsevat  osatyökykyiset asiakkaat</a:t>
          </a:r>
        </a:p>
      </dgm:t>
    </dgm:pt>
    <dgm:pt modelId="{48711564-A5CB-49B9-9E7A-95253EF04A93}" type="parTrans" cxnId="{A77E7D18-64DA-48E8-9C36-26009C7A9BC7}">
      <dgm:prSet/>
      <dgm:spPr/>
      <dgm:t>
        <a:bodyPr/>
        <a:lstStyle/>
        <a:p>
          <a:endParaRPr lang="fi-FI"/>
        </a:p>
      </dgm:t>
    </dgm:pt>
    <dgm:pt modelId="{AB8A1936-FB79-449C-8382-0BBBEDC9313C}" type="sibTrans" cxnId="{A77E7D18-64DA-48E8-9C36-26009C7A9BC7}">
      <dgm:prSet/>
      <dgm:spPr/>
      <dgm:t>
        <a:bodyPr/>
        <a:lstStyle/>
        <a:p>
          <a:endParaRPr lang="fi-FI"/>
        </a:p>
      </dgm:t>
    </dgm:pt>
    <dgm:pt modelId="{D43397C4-3C03-42F1-9B87-6955929D7221}">
      <dgm:prSet phldrT="[Teksti]" custT="1"/>
      <dgm:spPr/>
      <dgm:t>
        <a:bodyPr/>
        <a:lstStyle/>
        <a:p>
          <a:r>
            <a:rPr lang="fi-FI" sz="1000" dirty="0">
              <a:solidFill>
                <a:schemeClr val="bg1"/>
              </a:solidFill>
            </a:rPr>
            <a:t>Osatyökykyisten työkyvyn arviointi toteutuu oikea-aikaisesti ja –paikkaisesti saumattomana osana asiakkaan työllisyyspalveluja.</a:t>
          </a:r>
        </a:p>
      </dgm:t>
    </dgm:pt>
    <dgm:pt modelId="{334CA714-2F5D-46DE-9F8D-AEBC94F74B5D}" type="parTrans" cxnId="{5F20F313-93AF-487B-8E9F-4876EF0A3D06}">
      <dgm:prSet/>
      <dgm:spPr/>
      <dgm:t>
        <a:bodyPr/>
        <a:lstStyle/>
        <a:p>
          <a:endParaRPr lang="fi-FI"/>
        </a:p>
      </dgm:t>
    </dgm:pt>
    <dgm:pt modelId="{67933DB9-6C1E-4145-8F4E-86EC87BA823E}" type="sibTrans" cxnId="{5F20F313-93AF-487B-8E9F-4876EF0A3D06}">
      <dgm:prSet/>
      <dgm:spPr/>
      <dgm:t>
        <a:bodyPr/>
        <a:lstStyle/>
        <a:p>
          <a:endParaRPr lang="fi-FI"/>
        </a:p>
      </dgm:t>
    </dgm:pt>
    <dgm:pt modelId="{135CC3B5-7B94-40B8-B6C2-3B1BD6A35D6E}">
      <dgm:prSet phldrT="[Teksti]" custT="1"/>
      <dgm:spPr/>
      <dgm:t>
        <a:bodyPr/>
        <a:lstStyle/>
        <a:p>
          <a:r>
            <a:rPr lang="fi-FI" sz="2400" b="1" dirty="0"/>
            <a:t>Hattula ja Janakkala</a:t>
          </a:r>
        </a:p>
      </dgm:t>
    </dgm:pt>
    <dgm:pt modelId="{C4E6A407-BBBC-45E7-94B4-6ED77A5265FB}" type="parTrans" cxnId="{66393B21-DE66-4B2E-813C-3A2E141DED11}">
      <dgm:prSet/>
      <dgm:spPr/>
      <dgm:t>
        <a:bodyPr/>
        <a:lstStyle/>
        <a:p>
          <a:endParaRPr lang="fi-FI"/>
        </a:p>
      </dgm:t>
    </dgm:pt>
    <dgm:pt modelId="{D96AD6F9-D30C-4AC1-90A7-F91FED44D507}" type="sibTrans" cxnId="{66393B21-DE66-4B2E-813C-3A2E141DED11}">
      <dgm:prSet/>
      <dgm:spPr/>
      <dgm:t>
        <a:bodyPr/>
        <a:lstStyle/>
        <a:p>
          <a:endParaRPr lang="fi-FI"/>
        </a:p>
      </dgm:t>
    </dgm:pt>
    <dgm:pt modelId="{4BEB7B79-7946-4169-9CBC-5B46417EC867}">
      <dgm:prSet phldrT="[Teksti]" custT="1"/>
      <dgm:spPr/>
      <dgm:t>
        <a:bodyPr/>
        <a:lstStyle/>
        <a:p>
          <a:r>
            <a:rPr lang="fi-FI" sz="1000" dirty="0"/>
            <a:t>Sote-palvelut kytkeytyvät saumattomasti työllisyyspalvelujen kokonaisuuteen</a:t>
          </a:r>
        </a:p>
      </dgm:t>
    </dgm:pt>
    <dgm:pt modelId="{F51995B9-5181-447F-B3F0-FED8F94502BA}" type="parTrans" cxnId="{C83E6142-06B1-4541-80C7-D7FB784DEE7E}">
      <dgm:prSet/>
      <dgm:spPr/>
      <dgm:t>
        <a:bodyPr/>
        <a:lstStyle/>
        <a:p>
          <a:endParaRPr lang="fi-FI"/>
        </a:p>
      </dgm:t>
    </dgm:pt>
    <dgm:pt modelId="{0EE61E62-98BF-4BB4-A2CA-0B9996BAEC48}" type="sibTrans" cxnId="{C83E6142-06B1-4541-80C7-D7FB784DEE7E}">
      <dgm:prSet/>
      <dgm:spPr/>
      <dgm:t>
        <a:bodyPr/>
        <a:lstStyle/>
        <a:p>
          <a:endParaRPr lang="fi-FI"/>
        </a:p>
      </dgm:t>
    </dgm:pt>
    <dgm:pt modelId="{DF4F57DC-2E6B-4A21-907A-E5B11352C4DD}">
      <dgm:prSet phldrT="[Teksti]" custT="1"/>
      <dgm:spPr/>
      <dgm:t>
        <a:bodyPr/>
        <a:lstStyle/>
        <a:p>
          <a:r>
            <a:rPr lang="fi-FI" sz="1000" b="1" dirty="0"/>
            <a:t>Monituottajamallin palveluprosessi (yhteisasiakkaat)</a:t>
          </a:r>
        </a:p>
      </dgm:t>
    </dgm:pt>
    <dgm:pt modelId="{8B12B4FC-A3A9-4465-A885-820D17D4A63C}" type="parTrans" cxnId="{FDF37199-0BE5-4A16-AA6B-E454F3470805}">
      <dgm:prSet/>
      <dgm:spPr/>
      <dgm:t>
        <a:bodyPr/>
        <a:lstStyle/>
        <a:p>
          <a:endParaRPr lang="fi-FI"/>
        </a:p>
      </dgm:t>
    </dgm:pt>
    <dgm:pt modelId="{5541E529-8B07-40EB-9A3C-7EA26BC43CE7}" type="sibTrans" cxnId="{FDF37199-0BE5-4A16-AA6B-E454F3470805}">
      <dgm:prSet/>
      <dgm:spPr/>
      <dgm:t>
        <a:bodyPr/>
        <a:lstStyle/>
        <a:p>
          <a:endParaRPr lang="fi-FI"/>
        </a:p>
      </dgm:t>
    </dgm:pt>
    <dgm:pt modelId="{4B3CDCF8-B502-4751-9D19-188792A312BD}">
      <dgm:prSet phldrT="[Teksti]" custT="1"/>
      <dgm:spPr/>
      <dgm:t>
        <a:bodyPr/>
        <a:lstStyle/>
        <a:p>
          <a:r>
            <a:rPr lang="fi-FI" sz="1000" dirty="0"/>
            <a:t>Sote-palveluja (Hattula) ja mielenterveys- ja päihdepalveluja tarvitsevat yhteisasiakkaat (Janakkala)</a:t>
          </a:r>
        </a:p>
      </dgm:t>
    </dgm:pt>
    <dgm:pt modelId="{4B60C241-3EAB-416F-A2C4-99932DBDC5C7}" type="parTrans" cxnId="{E621B0E5-55A9-433E-A59F-7F1B9E0CCC45}">
      <dgm:prSet/>
      <dgm:spPr/>
      <dgm:t>
        <a:bodyPr/>
        <a:lstStyle/>
        <a:p>
          <a:endParaRPr lang="fi-FI"/>
        </a:p>
      </dgm:t>
    </dgm:pt>
    <dgm:pt modelId="{54F85727-19F7-4384-8ED1-0328094A2EA3}" type="sibTrans" cxnId="{E621B0E5-55A9-433E-A59F-7F1B9E0CCC45}">
      <dgm:prSet/>
      <dgm:spPr/>
      <dgm:t>
        <a:bodyPr/>
        <a:lstStyle/>
        <a:p>
          <a:endParaRPr lang="fi-FI"/>
        </a:p>
      </dgm:t>
    </dgm:pt>
    <dgm:pt modelId="{A2914CE9-AE9E-4ED7-80D7-1B1C26B0EE91}">
      <dgm:prSet phldrT="[Teksti]" custT="1"/>
      <dgm:spPr/>
      <dgm:t>
        <a:bodyPr/>
        <a:lstStyle/>
        <a:p>
          <a:r>
            <a:rPr lang="fi-FI" sz="1000" dirty="0"/>
            <a:t>Monituottajamallin yhteisasiakkaiden palvelut muodostavat saumattoman kokonaisuuden </a:t>
          </a:r>
        </a:p>
      </dgm:t>
    </dgm:pt>
    <dgm:pt modelId="{14BB5D1A-54A1-4BF4-8ED3-A9D2464F1240}" type="parTrans" cxnId="{BBFC8D46-1876-4924-98DC-286C0439A978}">
      <dgm:prSet/>
      <dgm:spPr/>
      <dgm:t>
        <a:bodyPr/>
        <a:lstStyle/>
        <a:p>
          <a:endParaRPr lang="fi-FI"/>
        </a:p>
      </dgm:t>
    </dgm:pt>
    <dgm:pt modelId="{D92B864E-CF94-4250-A3E8-A11D559BBFA5}" type="sibTrans" cxnId="{BBFC8D46-1876-4924-98DC-286C0439A978}">
      <dgm:prSet/>
      <dgm:spPr/>
      <dgm:t>
        <a:bodyPr/>
        <a:lstStyle/>
        <a:p>
          <a:endParaRPr lang="fi-FI"/>
        </a:p>
      </dgm:t>
    </dgm:pt>
    <dgm:pt modelId="{BD1F1FD4-775E-4C40-9D47-C0D43A454133}">
      <dgm:prSet phldrT="[Teksti]" custT="1"/>
      <dgm:spPr/>
      <dgm:t>
        <a:bodyPr/>
        <a:lstStyle/>
        <a:p>
          <a:r>
            <a:rPr lang="fi-FI" sz="1000" dirty="0"/>
            <a:t>Asiakas saa tarvitsemaansa tukea yhden yhteydenoton periaatteella, saumattomasti erilaisilta palveluntuottajilta.</a:t>
          </a:r>
        </a:p>
      </dgm:t>
    </dgm:pt>
    <dgm:pt modelId="{6498CADF-E708-4699-87DE-A5D860E14403}" type="parTrans" cxnId="{7936800B-CA76-43DB-8C89-91AB4A1A7964}">
      <dgm:prSet/>
      <dgm:spPr/>
      <dgm:t>
        <a:bodyPr/>
        <a:lstStyle/>
        <a:p>
          <a:endParaRPr lang="fi-FI"/>
        </a:p>
      </dgm:t>
    </dgm:pt>
    <dgm:pt modelId="{A5A928B8-379F-4983-8CCD-AA1173B31390}" type="sibTrans" cxnId="{7936800B-CA76-43DB-8C89-91AB4A1A7964}">
      <dgm:prSet/>
      <dgm:spPr/>
      <dgm:t>
        <a:bodyPr/>
        <a:lstStyle/>
        <a:p>
          <a:endParaRPr lang="fi-FI"/>
        </a:p>
      </dgm:t>
    </dgm:pt>
    <dgm:pt modelId="{7541FAAF-8E50-4629-ACC9-24AF500E0727}">
      <dgm:prSet phldrT="[Teksti]" custT="1"/>
      <dgm:spPr/>
      <dgm:t>
        <a:bodyPr/>
        <a:lstStyle/>
        <a:p>
          <a:r>
            <a:rPr lang="fi-FI" sz="1000" dirty="0">
              <a:solidFill>
                <a:schemeClr val="bg1"/>
              </a:solidFill>
            </a:rPr>
            <a:t>Yhdyspinta eri tuottajien välillä on saumaton ja yhteisasiakkuus toteutuu yhteisten periaatteiden mukaisesti (ml. palvelukartta).</a:t>
          </a:r>
        </a:p>
      </dgm:t>
    </dgm:pt>
    <dgm:pt modelId="{296F2FDD-7DB1-4B91-A72E-F6C5825B1561}" type="parTrans" cxnId="{A396CFDE-4D10-407D-A426-5BB6EABCADC9}">
      <dgm:prSet/>
      <dgm:spPr/>
      <dgm:t>
        <a:bodyPr/>
        <a:lstStyle/>
        <a:p>
          <a:endParaRPr lang="fi-FI"/>
        </a:p>
      </dgm:t>
    </dgm:pt>
    <dgm:pt modelId="{A5BED27D-A723-454F-BD18-8558BE4BF8F7}" type="sibTrans" cxnId="{A396CFDE-4D10-407D-A426-5BB6EABCADC9}">
      <dgm:prSet/>
      <dgm:spPr/>
      <dgm:t>
        <a:bodyPr/>
        <a:lstStyle/>
        <a:p>
          <a:endParaRPr lang="fi-FI"/>
        </a:p>
      </dgm:t>
    </dgm:pt>
    <dgm:pt modelId="{92FEB8FE-10D7-407E-A806-775D20B0BF7E}" type="pres">
      <dgm:prSet presAssocID="{9EE4331D-07AE-4C79-8D3A-74E794279EB2}" presName="theList" presStyleCnt="0">
        <dgm:presLayoutVars>
          <dgm:dir/>
          <dgm:animLvl val="lvl"/>
          <dgm:resizeHandles val="exact"/>
        </dgm:presLayoutVars>
      </dgm:prSet>
      <dgm:spPr/>
    </dgm:pt>
    <dgm:pt modelId="{8574163A-1978-4D57-9A54-966AF046B088}" type="pres">
      <dgm:prSet presAssocID="{00FF10C5-AD3D-491D-AAC1-A2AEB0CB53E0}" presName="compNode" presStyleCnt="0"/>
      <dgm:spPr/>
    </dgm:pt>
    <dgm:pt modelId="{53AF2FA6-3AE4-4E8C-965C-1B18B72D361A}" type="pres">
      <dgm:prSet presAssocID="{00FF10C5-AD3D-491D-AAC1-A2AEB0CB53E0}" presName="aNode" presStyleLbl="bgShp" presStyleIdx="0" presStyleCnt="5" custLinFactNeighborX="2035" custLinFactNeighborY="940"/>
      <dgm:spPr/>
    </dgm:pt>
    <dgm:pt modelId="{8FA28B7A-DFA3-41DC-BC2A-69D20CE1A2F4}" type="pres">
      <dgm:prSet presAssocID="{00FF10C5-AD3D-491D-AAC1-A2AEB0CB53E0}" presName="textNode" presStyleLbl="bgShp" presStyleIdx="0" presStyleCnt="5"/>
      <dgm:spPr/>
    </dgm:pt>
    <dgm:pt modelId="{5DDCAE90-7A9E-428D-BF67-D28885DB0BCD}" type="pres">
      <dgm:prSet presAssocID="{00FF10C5-AD3D-491D-AAC1-A2AEB0CB53E0}" presName="compChildNode" presStyleCnt="0"/>
      <dgm:spPr/>
    </dgm:pt>
    <dgm:pt modelId="{07CBF9EB-67A2-4E97-9F24-697D315CE5CA}" type="pres">
      <dgm:prSet presAssocID="{00FF10C5-AD3D-491D-AAC1-A2AEB0CB53E0}" presName="theInnerList" presStyleCnt="0"/>
      <dgm:spPr/>
    </dgm:pt>
    <dgm:pt modelId="{0659AE09-2F45-4B5E-9E84-1017859626D4}" type="pres">
      <dgm:prSet presAssocID="{D99E09AB-C4CB-4FD2-B728-8055D862536C}" presName="childNode" presStyleLbl="node1" presStyleIdx="0" presStyleCnt="25" custScaleY="182725" custLinFactY="-100000" custLinFactNeighborX="1923" custLinFactNeighborY="-109179">
        <dgm:presLayoutVars>
          <dgm:bulletEnabled val="1"/>
        </dgm:presLayoutVars>
      </dgm:prSet>
      <dgm:spPr/>
    </dgm:pt>
    <dgm:pt modelId="{A502137D-BFA8-46F7-9926-05E9817F2F82}" type="pres">
      <dgm:prSet presAssocID="{D99E09AB-C4CB-4FD2-B728-8055D862536C}" presName="aSpace2" presStyleCnt="0"/>
      <dgm:spPr/>
    </dgm:pt>
    <dgm:pt modelId="{6FDFC396-2BDB-4490-9B9E-5E18EA67DFC4}" type="pres">
      <dgm:prSet presAssocID="{6CDFD8C2-0AFD-43C2-A072-67C5CDF1DC1E}" presName="childNode" presStyleLbl="node1" presStyleIdx="1" presStyleCnt="25" custScaleY="248972" custLinFactY="-48352" custLinFactNeighborX="-967" custLinFactNeighborY="-100000">
        <dgm:presLayoutVars>
          <dgm:bulletEnabled val="1"/>
        </dgm:presLayoutVars>
      </dgm:prSet>
      <dgm:spPr/>
    </dgm:pt>
    <dgm:pt modelId="{88EB9E17-5BD1-4F45-86AE-F15C16C6F440}" type="pres">
      <dgm:prSet presAssocID="{6CDFD8C2-0AFD-43C2-A072-67C5CDF1DC1E}" presName="aSpace2" presStyleCnt="0"/>
      <dgm:spPr/>
    </dgm:pt>
    <dgm:pt modelId="{1B0D4F49-ECDB-46EE-8273-206C2A2366D9}" type="pres">
      <dgm:prSet presAssocID="{FFB1EC88-1B0E-484A-A5F6-3980DD385DF1}" presName="childNode" presStyleLbl="node1" presStyleIdx="2" presStyleCnt="25" custScaleY="209516" custLinFactY="-33072" custLinFactNeighborX="-967" custLinFactNeighborY="-100000">
        <dgm:presLayoutVars>
          <dgm:bulletEnabled val="1"/>
        </dgm:presLayoutVars>
      </dgm:prSet>
      <dgm:spPr/>
    </dgm:pt>
    <dgm:pt modelId="{77E6F603-71CC-471D-88E4-E7E8AEE466EA}" type="pres">
      <dgm:prSet presAssocID="{FFB1EC88-1B0E-484A-A5F6-3980DD385DF1}" presName="aSpace2" presStyleCnt="0"/>
      <dgm:spPr/>
    </dgm:pt>
    <dgm:pt modelId="{51B714DD-2D46-4E2F-B45D-D0858F965BC3}" type="pres">
      <dgm:prSet presAssocID="{FF013692-2672-41F0-AB90-1BAB0D7B4A87}" presName="childNode" presStyleLbl="node1" presStyleIdx="3" presStyleCnt="25" custScaleY="283922" custLinFactY="-14541" custLinFactNeighborX="-1935" custLinFactNeighborY="-100000">
        <dgm:presLayoutVars>
          <dgm:bulletEnabled val="1"/>
        </dgm:presLayoutVars>
      </dgm:prSet>
      <dgm:spPr/>
    </dgm:pt>
    <dgm:pt modelId="{AA0620A5-761B-43BE-A23C-EC66FEA31184}" type="pres">
      <dgm:prSet presAssocID="{FF013692-2672-41F0-AB90-1BAB0D7B4A87}" presName="aSpace2" presStyleCnt="0"/>
      <dgm:spPr/>
    </dgm:pt>
    <dgm:pt modelId="{D9EE07D2-3251-4F28-92E7-A9D79986B577}" type="pres">
      <dgm:prSet presAssocID="{96B5967F-6E56-4ADF-B52D-E3CA2C8AFB40}" presName="childNode" presStyleLbl="node1" presStyleIdx="4" presStyleCnt="25" custScaleY="250414" custLinFactNeighborX="-2416" custLinFactNeighborY="-13603">
        <dgm:presLayoutVars>
          <dgm:bulletEnabled val="1"/>
        </dgm:presLayoutVars>
      </dgm:prSet>
      <dgm:spPr/>
    </dgm:pt>
    <dgm:pt modelId="{16807D9C-44E2-44D1-8EBC-9D6AB2D9013C}" type="pres">
      <dgm:prSet presAssocID="{00FF10C5-AD3D-491D-AAC1-A2AEB0CB53E0}" presName="aSpace" presStyleCnt="0"/>
      <dgm:spPr/>
    </dgm:pt>
    <dgm:pt modelId="{B94DE842-1275-4A76-AB39-09E25367CE8D}" type="pres">
      <dgm:prSet presAssocID="{9C4E4347-85CD-4BFC-AADC-DD0E30910D27}" presName="compNode" presStyleCnt="0"/>
      <dgm:spPr/>
    </dgm:pt>
    <dgm:pt modelId="{280E4303-2BE6-4540-A25F-E8704C9EC870}" type="pres">
      <dgm:prSet presAssocID="{9C4E4347-85CD-4BFC-AADC-DD0E30910D27}" presName="aNode" presStyleLbl="bgShp" presStyleIdx="1" presStyleCnt="5" custLinFactNeighborX="1942" custLinFactNeighborY="-593"/>
      <dgm:spPr/>
    </dgm:pt>
    <dgm:pt modelId="{31D628A2-D4C6-4C1F-82B6-7509CEDB9514}" type="pres">
      <dgm:prSet presAssocID="{9C4E4347-85CD-4BFC-AADC-DD0E30910D27}" presName="textNode" presStyleLbl="bgShp" presStyleIdx="1" presStyleCnt="5"/>
      <dgm:spPr/>
    </dgm:pt>
    <dgm:pt modelId="{2960F8AE-09E3-4A90-B590-67666A5F76AC}" type="pres">
      <dgm:prSet presAssocID="{9C4E4347-85CD-4BFC-AADC-DD0E30910D27}" presName="compChildNode" presStyleCnt="0"/>
      <dgm:spPr/>
    </dgm:pt>
    <dgm:pt modelId="{6018219B-29FC-4556-958B-081A792558FA}" type="pres">
      <dgm:prSet presAssocID="{9C4E4347-85CD-4BFC-AADC-DD0E30910D27}" presName="theInnerList" presStyleCnt="0"/>
      <dgm:spPr/>
    </dgm:pt>
    <dgm:pt modelId="{239F2ABE-DA3B-43D9-9B96-E972A20D72B9}" type="pres">
      <dgm:prSet presAssocID="{5B4F114B-E6F2-4D67-B7BD-14C590D47EA6}" presName="childNode" presStyleLbl="node1" presStyleIdx="5" presStyleCnt="25" custScaleY="182725" custLinFactY="-92285" custLinFactNeighborX="1" custLinFactNeighborY="-100000">
        <dgm:presLayoutVars>
          <dgm:bulletEnabled val="1"/>
        </dgm:presLayoutVars>
      </dgm:prSet>
      <dgm:spPr/>
    </dgm:pt>
    <dgm:pt modelId="{1728B065-95E1-4B97-94AB-EA013B485DB9}" type="pres">
      <dgm:prSet presAssocID="{5B4F114B-E6F2-4D67-B7BD-14C590D47EA6}" presName="aSpace2" presStyleCnt="0"/>
      <dgm:spPr/>
    </dgm:pt>
    <dgm:pt modelId="{A4D5F5E0-7A20-4B7F-95EB-162A45A7070A}" type="pres">
      <dgm:prSet presAssocID="{CE4063FA-5192-49FA-82E1-34ECD4646829}" presName="childNode" presStyleLbl="node1" presStyleIdx="6" presStyleCnt="25" custScaleY="248972" custLinFactY="-48352" custLinFactNeighborX="-1451" custLinFactNeighborY="-100000">
        <dgm:presLayoutVars>
          <dgm:bulletEnabled val="1"/>
        </dgm:presLayoutVars>
      </dgm:prSet>
      <dgm:spPr/>
    </dgm:pt>
    <dgm:pt modelId="{D4F01507-1392-479A-BD5A-1C5B84555CD5}" type="pres">
      <dgm:prSet presAssocID="{CE4063FA-5192-49FA-82E1-34ECD4646829}" presName="aSpace2" presStyleCnt="0"/>
      <dgm:spPr/>
    </dgm:pt>
    <dgm:pt modelId="{3C22545D-B883-4C0E-9238-234B0D49B863}" type="pres">
      <dgm:prSet presAssocID="{A4DF8D33-841B-46FF-9A2B-FE341CE25526}" presName="childNode" presStyleLbl="node1" presStyleIdx="7" presStyleCnt="25" custScaleY="209516" custLinFactY="-33072" custLinFactNeighborX="482" custLinFactNeighborY="-100000">
        <dgm:presLayoutVars>
          <dgm:bulletEnabled val="1"/>
        </dgm:presLayoutVars>
      </dgm:prSet>
      <dgm:spPr/>
    </dgm:pt>
    <dgm:pt modelId="{2D233B1B-B876-4F47-A2FE-35474000A872}" type="pres">
      <dgm:prSet presAssocID="{A4DF8D33-841B-46FF-9A2B-FE341CE25526}" presName="aSpace2" presStyleCnt="0"/>
      <dgm:spPr/>
    </dgm:pt>
    <dgm:pt modelId="{CC68E509-F02D-4903-B970-F12D94E470B8}" type="pres">
      <dgm:prSet presAssocID="{B090E571-9DCB-459B-9281-2ECA13D7EEC8}" presName="childNode" presStyleLbl="node1" presStyleIdx="8" presStyleCnt="25" custScaleY="283922" custLinFactY="-15057" custLinFactNeighborX="-485" custLinFactNeighborY="-100000">
        <dgm:presLayoutVars>
          <dgm:bulletEnabled val="1"/>
        </dgm:presLayoutVars>
      </dgm:prSet>
      <dgm:spPr/>
    </dgm:pt>
    <dgm:pt modelId="{2ED3E0EF-8A68-469C-B7EC-7DF2058D3BF4}" type="pres">
      <dgm:prSet presAssocID="{B090E571-9DCB-459B-9281-2ECA13D7EEC8}" presName="aSpace2" presStyleCnt="0"/>
      <dgm:spPr/>
    </dgm:pt>
    <dgm:pt modelId="{C688EA48-FECB-4A0C-AAF3-BAA12A2999F9}" type="pres">
      <dgm:prSet presAssocID="{41CC9106-EB69-4F53-8A98-2FA0A1ECBBB8}" presName="childNode" presStyleLbl="node1" presStyleIdx="9" presStyleCnt="25" custScaleY="250414" custLinFactNeighborY="-13603">
        <dgm:presLayoutVars>
          <dgm:bulletEnabled val="1"/>
        </dgm:presLayoutVars>
      </dgm:prSet>
      <dgm:spPr/>
    </dgm:pt>
    <dgm:pt modelId="{EBC4DDAF-C078-4243-8B53-0AC4E796367C}" type="pres">
      <dgm:prSet presAssocID="{9C4E4347-85CD-4BFC-AADC-DD0E30910D27}" presName="aSpace" presStyleCnt="0"/>
      <dgm:spPr/>
    </dgm:pt>
    <dgm:pt modelId="{66B7C9B1-E20F-4178-8DC4-DE9E9B588188}" type="pres">
      <dgm:prSet presAssocID="{BC700E19-BC2B-4B4E-92A1-8622BC98D7DF}" presName="compNode" presStyleCnt="0"/>
      <dgm:spPr/>
    </dgm:pt>
    <dgm:pt modelId="{D3F1AAC1-5134-4D0B-832E-7B20C70EAAAD}" type="pres">
      <dgm:prSet presAssocID="{BC700E19-BC2B-4B4E-92A1-8622BC98D7DF}" presName="aNode" presStyleLbl="bgShp" presStyleIdx="2" presStyleCnt="5" custLinFactNeighborX="1160" custLinFactNeighborY="2424"/>
      <dgm:spPr/>
    </dgm:pt>
    <dgm:pt modelId="{3D671386-0D9A-4A8D-A78D-888748650E62}" type="pres">
      <dgm:prSet presAssocID="{BC700E19-BC2B-4B4E-92A1-8622BC98D7DF}" presName="textNode" presStyleLbl="bgShp" presStyleIdx="2" presStyleCnt="5"/>
      <dgm:spPr/>
    </dgm:pt>
    <dgm:pt modelId="{52E87330-B8F1-4671-8AEA-7E1028BE92B2}" type="pres">
      <dgm:prSet presAssocID="{BC700E19-BC2B-4B4E-92A1-8622BC98D7DF}" presName="compChildNode" presStyleCnt="0"/>
      <dgm:spPr/>
    </dgm:pt>
    <dgm:pt modelId="{37EEF2A9-CAC4-4A4F-807E-7B3BF98D7632}" type="pres">
      <dgm:prSet presAssocID="{BC700E19-BC2B-4B4E-92A1-8622BC98D7DF}" presName="theInnerList" presStyleCnt="0"/>
      <dgm:spPr/>
    </dgm:pt>
    <dgm:pt modelId="{425AE6E6-B864-41EC-A6F9-610F7495A0F2}" type="pres">
      <dgm:prSet presAssocID="{ED6E3FA1-20F2-4BCC-A3AC-D09B6C82F1B9}" presName="childNode" presStyleLbl="node1" presStyleIdx="10" presStyleCnt="25" custScaleY="182725" custLinFactY="-92285" custLinFactNeighborX="1450" custLinFactNeighborY="-100000">
        <dgm:presLayoutVars>
          <dgm:bulletEnabled val="1"/>
        </dgm:presLayoutVars>
      </dgm:prSet>
      <dgm:spPr/>
    </dgm:pt>
    <dgm:pt modelId="{54B1A888-3142-45CE-AD16-0943A56F619B}" type="pres">
      <dgm:prSet presAssocID="{ED6E3FA1-20F2-4BCC-A3AC-D09B6C82F1B9}" presName="aSpace2" presStyleCnt="0"/>
      <dgm:spPr/>
    </dgm:pt>
    <dgm:pt modelId="{70FEFFAE-31A8-4B69-9D5D-7022A022C2DA}" type="pres">
      <dgm:prSet presAssocID="{0FE1317D-A029-4304-AF58-457B931E904A}" presName="childNode" presStyleLbl="node1" presStyleIdx="11" presStyleCnt="25" custScaleY="248972" custLinFactY="-48353" custLinFactNeighborX="1450" custLinFactNeighborY="-100000">
        <dgm:presLayoutVars>
          <dgm:bulletEnabled val="1"/>
        </dgm:presLayoutVars>
      </dgm:prSet>
      <dgm:spPr/>
    </dgm:pt>
    <dgm:pt modelId="{5E6DE09F-B296-4776-B5BF-FCDB3F11F186}" type="pres">
      <dgm:prSet presAssocID="{0FE1317D-A029-4304-AF58-457B931E904A}" presName="aSpace2" presStyleCnt="0"/>
      <dgm:spPr/>
    </dgm:pt>
    <dgm:pt modelId="{963704A8-0366-4339-A43E-726E8FDDC34B}" type="pres">
      <dgm:prSet presAssocID="{E518BC2E-F3B6-4AB1-93DB-C43F957722B7}" presName="childNode" presStyleLbl="node1" presStyleIdx="12" presStyleCnt="25" custScaleY="209516" custLinFactY="-33072" custLinFactNeighborX="1450" custLinFactNeighborY="-100000">
        <dgm:presLayoutVars>
          <dgm:bulletEnabled val="1"/>
        </dgm:presLayoutVars>
      </dgm:prSet>
      <dgm:spPr/>
    </dgm:pt>
    <dgm:pt modelId="{4FFB3AB0-B529-482D-AE4D-1E30C76C62E7}" type="pres">
      <dgm:prSet presAssocID="{E518BC2E-F3B6-4AB1-93DB-C43F957722B7}" presName="aSpace2" presStyleCnt="0"/>
      <dgm:spPr/>
    </dgm:pt>
    <dgm:pt modelId="{60A2EA58-CC52-4EDD-B096-D39BBDA51131}" type="pres">
      <dgm:prSet presAssocID="{00750101-25E7-4A3D-94F8-6EDA5D7B495E}" presName="childNode" presStyleLbl="node1" presStyleIdx="13" presStyleCnt="25" custScaleY="283922" custLinFactY="-15057" custLinFactNeighborX="1450" custLinFactNeighborY="-100000">
        <dgm:presLayoutVars>
          <dgm:bulletEnabled val="1"/>
        </dgm:presLayoutVars>
      </dgm:prSet>
      <dgm:spPr/>
    </dgm:pt>
    <dgm:pt modelId="{BFE6025E-2836-487C-85CA-461AFAC74158}" type="pres">
      <dgm:prSet presAssocID="{00750101-25E7-4A3D-94F8-6EDA5D7B495E}" presName="aSpace2" presStyleCnt="0"/>
      <dgm:spPr/>
    </dgm:pt>
    <dgm:pt modelId="{D363C87C-C4F4-4EE2-846F-E67A23CB33B4}" type="pres">
      <dgm:prSet presAssocID="{F82D16D2-A00C-4896-88D1-967EFEE2F4ED}" presName="childNode" presStyleLbl="node1" presStyleIdx="14" presStyleCnt="25" custScaleY="250414" custLinFactNeighborX="-110" custLinFactNeighborY="96765">
        <dgm:presLayoutVars>
          <dgm:bulletEnabled val="1"/>
        </dgm:presLayoutVars>
      </dgm:prSet>
      <dgm:spPr/>
    </dgm:pt>
    <dgm:pt modelId="{A110A258-09C7-4A6C-8731-A8BA13E98007}" type="pres">
      <dgm:prSet presAssocID="{BC700E19-BC2B-4B4E-92A1-8622BC98D7DF}" presName="aSpace" presStyleCnt="0"/>
      <dgm:spPr/>
    </dgm:pt>
    <dgm:pt modelId="{A99B27BF-2125-408E-BF1C-1957824F16F8}" type="pres">
      <dgm:prSet presAssocID="{FBC03533-168A-459A-9372-EFD39E3B7E10}" presName="compNode" presStyleCnt="0"/>
      <dgm:spPr/>
    </dgm:pt>
    <dgm:pt modelId="{B1341B19-B296-4C70-9E68-12F4D7AE2108}" type="pres">
      <dgm:prSet presAssocID="{FBC03533-168A-459A-9372-EFD39E3B7E10}" presName="aNode" presStyleLbl="bgShp" presStyleIdx="3" presStyleCnt="5"/>
      <dgm:spPr/>
    </dgm:pt>
    <dgm:pt modelId="{EAC7B41D-4236-4AD4-A194-824BB4D51334}" type="pres">
      <dgm:prSet presAssocID="{FBC03533-168A-459A-9372-EFD39E3B7E10}" presName="textNode" presStyleLbl="bgShp" presStyleIdx="3" presStyleCnt="5"/>
      <dgm:spPr/>
    </dgm:pt>
    <dgm:pt modelId="{4C5F3CDF-14F8-40FC-A6BE-D3F7FB7AA818}" type="pres">
      <dgm:prSet presAssocID="{FBC03533-168A-459A-9372-EFD39E3B7E10}" presName="compChildNode" presStyleCnt="0"/>
      <dgm:spPr/>
    </dgm:pt>
    <dgm:pt modelId="{4DC5224C-4A05-434B-9234-00B8D6945A1B}" type="pres">
      <dgm:prSet presAssocID="{FBC03533-168A-459A-9372-EFD39E3B7E10}" presName="theInnerList" presStyleCnt="0"/>
      <dgm:spPr/>
    </dgm:pt>
    <dgm:pt modelId="{2F5A1A3B-ABAF-4571-8FE1-F6DC64BFC31A}" type="pres">
      <dgm:prSet presAssocID="{249471F1-D770-4235-A181-1FE99F33FB2C}" presName="childNode" presStyleLbl="node1" presStyleIdx="15" presStyleCnt="25" custScaleY="182725" custLinFactY="-92285" custLinFactNeighborX="-2417" custLinFactNeighborY="-100000">
        <dgm:presLayoutVars>
          <dgm:bulletEnabled val="1"/>
        </dgm:presLayoutVars>
      </dgm:prSet>
      <dgm:spPr/>
    </dgm:pt>
    <dgm:pt modelId="{774317AB-FA96-47B4-A5D0-D197FE363C5F}" type="pres">
      <dgm:prSet presAssocID="{249471F1-D770-4235-A181-1FE99F33FB2C}" presName="aSpace2" presStyleCnt="0"/>
      <dgm:spPr/>
    </dgm:pt>
    <dgm:pt modelId="{FC6629D0-3C81-457D-B822-4A030355B95D}" type="pres">
      <dgm:prSet presAssocID="{C813BA40-68CE-46A4-AD59-9E4E61A8EA34}" presName="childNode" presStyleLbl="node1" presStyleIdx="16" presStyleCnt="25" custScaleY="248972" custLinFactY="-48352" custLinFactNeighborX="-1" custLinFactNeighborY="-100000">
        <dgm:presLayoutVars>
          <dgm:bulletEnabled val="1"/>
        </dgm:presLayoutVars>
      </dgm:prSet>
      <dgm:spPr/>
    </dgm:pt>
    <dgm:pt modelId="{6887B4AD-C0FF-45B2-99AB-699D3FC38866}" type="pres">
      <dgm:prSet presAssocID="{C813BA40-68CE-46A4-AD59-9E4E61A8EA34}" presName="aSpace2" presStyleCnt="0"/>
      <dgm:spPr/>
    </dgm:pt>
    <dgm:pt modelId="{EC6CFD78-4968-40DD-AC78-B6B472B0731E}" type="pres">
      <dgm:prSet presAssocID="{4BEB7B79-7946-4169-9CBC-5B46417EC867}" presName="childNode" presStyleLbl="node1" presStyleIdx="17" presStyleCnt="25" custScaleY="209516" custLinFactY="-33072" custLinFactNeighborX="482" custLinFactNeighborY="-100000">
        <dgm:presLayoutVars>
          <dgm:bulletEnabled val="1"/>
        </dgm:presLayoutVars>
      </dgm:prSet>
      <dgm:spPr/>
    </dgm:pt>
    <dgm:pt modelId="{7261AA10-39BB-4FB5-B597-7B58377586D6}" type="pres">
      <dgm:prSet presAssocID="{4BEB7B79-7946-4169-9CBC-5B46417EC867}" presName="aSpace2" presStyleCnt="0"/>
      <dgm:spPr/>
    </dgm:pt>
    <dgm:pt modelId="{C51807C8-5BF0-4B2B-BCA3-A16F549359BB}" type="pres">
      <dgm:prSet presAssocID="{1B516DA1-5449-4A27-846F-E5AFBA302DE6}" presName="childNode" presStyleLbl="node1" presStyleIdx="18" presStyleCnt="25" custScaleY="283922" custLinFactY="-15057" custLinFactNeighborX="1449" custLinFactNeighborY="-100000">
        <dgm:presLayoutVars>
          <dgm:bulletEnabled val="1"/>
        </dgm:presLayoutVars>
      </dgm:prSet>
      <dgm:spPr/>
    </dgm:pt>
    <dgm:pt modelId="{91B3096B-2DB7-4371-B648-9B238EA9C04A}" type="pres">
      <dgm:prSet presAssocID="{1B516DA1-5449-4A27-846F-E5AFBA302DE6}" presName="aSpace2" presStyleCnt="0"/>
      <dgm:spPr/>
    </dgm:pt>
    <dgm:pt modelId="{F0D1A639-4A68-4B07-8E8F-2057ED461DF2}" type="pres">
      <dgm:prSet presAssocID="{D43397C4-3C03-42F1-9B87-6955929D7221}" presName="childNode" presStyleLbl="node1" presStyleIdx="19" presStyleCnt="25" custScaleY="250414" custLinFactNeighborX="-1449" custLinFactNeighborY="-13601">
        <dgm:presLayoutVars>
          <dgm:bulletEnabled val="1"/>
        </dgm:presLayoutVars>
      </dgm:prSet>
      <dgm:spPr/>
    </dgm:pt>
    <dgm:pt modelId="{6C0BD8BA-0EF5-4707-9330-3312D6B42B0B}" type="pres">
      <dgm:prSet presAssocID="{FBC03533-168A-459A-9372-EFD39E3B7E10}" presName="aSpace" presStyleCnt="0"/>
      <dgm:spPr/>
    </dgm:pt>
    <dgm:pt modelId="{C55DFF17-9245-4ABC-8105-D0A2C5E16757}" type="pres">
      <dgm:prSet presAssocID="{135CC3B5-7B94-40B8-B6C2-3B1BD6A35D6E}" presName="compNode" presStyleCnt="0"/>
      <dgm:spPr/>
    </dgm:pt>
    <dgm:pt modelId="{EE9CC408-B1C9-454B-82CA-EC8AB43C8377}" type="pres">
      <dgm:prSet presAssocID="{135CC3B5-7B94-40B8-B6C2-3B1BD6A35D6E}" presName="aNode" presStyleLbl="bgShp" presStyleIdx="4" presStyleCnt="5" custLinFactNeighborX="285" custLinFactNeighborY="2424"/>
      <dgm:spPr/>
    </dgm:pt>
    <dgm:pt modelId="{72D2D454-3520-4CFD-ACDD-99CCA3299A18}" type="pres">
      <dgm:prSet presAssocID="{135CC3B5-7B94-40B8-B6C2-3B1BD6A35D6E}" presName="textNode" presStyleLbl="bgShp" presStyleIdx="4" presStyleCnt="5"/>
      <dgm:spPr/>
    </dgm:pt>
    <dgm:pt modelId="{0BDC78B6-A5C8-434F-A24D-81A209D23F9E}" type="pres">
      <dgm:prSet presAssocID="{135CC3B5-7B94-40B8-B6C2-3B1BD6A35D6E}" presName="compChildNode" presStyleCnt="0"/>
      <dgm:spPr/>
    </dgm:pt>
    <dgm:pt modelId="{C1C8D4FE-D150-48A7-AAB9-5283441D2166}" type="pres">
      <dgm:prSet presAssocID="{135CC3B5-7B94-40B8-B6C2-3B1BD6A35D6E}" presName="theInnerList" presStyleCnt="0"/>
      <dgm:spPr/>
    </dgm:pt>
    <dgm:pt modelId="{E1830B92-85F6-4756-B621-53BC7DA5F27C}" type="pres">
      <dgm:prSet presAssocID="{DF4F57DC-2E6B-4A21-907A-E5B11352C4DD}" presName="childNode" presStyleLbl="node1" presStyleIdx="20" presStyleCnt="25" custScaleY="182725" custLinFactY="-92285" custLinFactNeighborX="-2416" custLinFactNeighborY="-100000">
        <dgm:presLayoutVars>
          <dgm:bulletEnabled val="1"/>
        </dgm:presLayoutVars>
      </dgm:prSet>
      <dgm:spPr/>
    </dgm:pt>
    <dgm:pt modelId="{D1072448-F4A9-4BC1-8BC0-AF6E4AFF0CC0}" type="pres">
      <dgm:prSet presAssocID="{DF4F57DC-2E6B-4A21-907A-E5B11352C4DD}" presName="aSpace2" presStyleCnt="0"/>
      <dgm:spPr/>
    </dgm:pt>
    <dgm:pt modelId="{896FD4BD-FCFA-49EE-9ED6-2DB0EB560A29}" type="pres">
      <dgm:prSet presAssocID="{4B3CDCF8-B502-4751-9D19-188792A312BD}" presName="childNode" presStyleLbl="node1" presStyleIdx="21" presStyleCnt="25" custScaleY="248972" custLinFactY="-48352" custLinFactNeighborX="-1934" custLinFactNeighborY="-100000">
        <dgm:presLayoutVars>
          <dgm:bulletEnabled val="1"/>
        </dgm:presLayoutVars>
      </dgm:prSet>
      <dgm:spPr/>
    </dgm:pt>
    <dgm:pt modelId="{19413683-4FDA-4E1B-9E32-F71118F977E5}" type="pres">
      <dgm:prSet presAssocID="{4B3CDCF8-B502-4751-9D19-188792A312BD}" presName="aSpace2" presStyleCnt="0"/>
      <dgm:spPr/>
    </dgm:pt>
    <dgm:pt modelId="{87E5EB07-3C58-4F62-A4FA-382A7AE80F4A}" type="pres">
      <dgm:prSet presAssocID="{A2914CE9-AE9E-4ED7-80D7-1B1C26B0EE91}" presName="childNode" presStyleLbl="node1" presStyleIdx="22" presStyleCnt="25" custScaleY="209516" custLinFactY="-33073" custLinFactNeighborX="-484" custLinFactNeighborY="-100000">
        <dgm:presLayoutVars>
          <dgm:bulletEnabled val="1"/>
        </dgm:presLayoutVars>
      </dgm:prSet>
      <dgm:spPr/>
    </dgm:pt>
    <dgm:pt modelId="{EA0A26A8-8A75-4313-9760-F2C18FF7A640}" type="pres">
      <dgm:prSet presAssocID="{A2914CE9-AE9E-4ED7-80D7-1B1C26B0EE91}" presName="aSpace2" presStyleCnt="0"/>
      <dgm:spPr/>
    </dgm:pt>
    <dgm:pt modelId="{A333F822-7C0A-49A1-A67B-1972D9B5F447}" type="pres">
      <dgm:prSet presAssocID="{BD1F1FD4-775E-4C40-9D47-C0D43A454133}" presName="childNode" presStyleLbl="node1" presStyleIdx="23" presStyleCnt="25" custScaleY="283922" custLinFactY="-15057" custLinFactNeighborX="-1452" custLinFactNeighborY="-100000">
        <dgm:presLayoutVars>
          <dgm:bulletEnabled val="1"/>
        </dgm:presLayoutVars>
      </dgm:prSet>
      <dgm:spPr/>
    </dgm:pt>
    <dgm:pt modelId="{F4EEB7BF-1C04-458F-B6AF-162B4E4B691D}" type="pres">
      <dgm:prSet presAssocID="{BD1F1FD4-775E-4C40-9D47-C0D43A454133}" presName="aSpace2" presStyleCnt="0"/>
      <dgm:spPr/>
    </dgm:pt>
    <dgm:pt modelId="{8114FB09-44C7-465A-B51D-B8C0A944FC9E}" type="pres">
      <dgm:prSet presAssocID="{7541FAAF-8E50-4629-ACC9-24AF500E0727}" presName="childNode" presStyleLbl="node1" presStyleIdx="24" presStyleCnt="25" custScaleY="250414" custLinFactNeighborX="-483" custLinFactNeighborY="-13600">
        <dgm:presLayoutVars>
          <dgm:bulletEnabled val="1"/>
        </dgm:presLayoutVars>
      </dgm:prSet>
      <dgm:spPr/>
    </dgm:pt>
  </dgm:ptLst>
  <dgm:cxnLst>
    <dgm:cxn modelId="{58BFF908-7CC8-4308-A62E-8993AF761E74}" type="presOf" srcId="{A2914CE9-AE9E-4ED7-80D7-1B1C26B0EE91}" destId="{87E5EB07-3C58-4F62-A4FA-382A7AE80F4A}" srcOrd="0" destOrd="0" presId="urn:microsoft.com/office/officeart/2005/8/layout/lProcess2"/>
    <dgm:cxn modelId="{59AE500B-DA68-482F-A646-B49D3F9A960A}" srcId="{BC700E19-BC2B-4B4E-92A1-8622BC98D7DF}" destId="{E518BC2E-F3B6-4AB1-93DB-C43F957722B7}" srcOrd="2" destOrd="0" parTransId="{F2AB0B4A-4071-4163-A14A-A0FBFD9C74E1}" sibTransId="{2299296C-6F29-4497-B4A7-A330B56A3268}"/>
    <dgm:cxn modelId="{7936800B-CA76-43DB-8C89-91AB4A1A7964}" srcId="{135CC3B5-7B94-40B8-B6C2-3B1BD6A35D6E}" destId="{BD1F1FD4-775E-4C40-9D47-C0D43A454133}" srcOrd="3" destOrd="0" parTransId="{6498CADF-E708-4699-87DE-A5D860E14403}" sibTransId="{A5A928B8-379F-4983-8CCD-AA1173B31390}"/>
    <dgm:cxn modelId="{C4E14B0D-6A94-4AD3-818E-B77B9EFE1E1D}" srcId="{00FF10C5-AD3D-491D-AAC1-A2AEB0CB53E0}" destId="{D99E09AB-C4CB-4FD2-B728-8055D862536C}" srcOrd="0" destOrd="0" parTransId="{F829A87A-C4CC-4AA5-AD80-D46DD69C906C}" sibTransId="{CE8330CE-CD87-4982-8578-574677BE199F}"/>
    <dgm:cxn modelId="{5F20F313-93AF-487B-8E9F-4876EF0A3D06}" srcId="{FBC03533-168A-459A-9372-EFD39E3B7E10}" destId="{D43397C4-3C03-42F1-9B87-6955929D7221}" srcOrd="4" destOrd="0" parTransId="{334CA714-2F5D-46DE-9F8D-AEBC94F74B5D}" sibTransId="{67933DB9-6C1E-4145-8F4E-86EC87BA823E}"/>
    <dgm:cxn modelId="{FAACBE15-7312-4069-9045-57BA0D0DBC6C}" type="presOf" srcId="{0FE1317D-A029-4304-AF58-457B931E904A}" destId="{70FEFFAE-31A8-4B69-9D5D-7022A022C2DA}" srcOrd="0" destOrd="0" presId="urn:microsoft.com/office/officeart/2005/8/layout/lProcess2"/>
    <dgm:cxn modelId="{A77E7D18-64DA-48E8-9C36-26009C7A9BC7}" srcId="{FBC03533-168A-459A-9372-EFD39E3B7E10}" destId="{C813BA40-68CE-46A4-AD59-9E4E61A8EA34}" srcOrd="1" destOrd="0" parTransId="{48711564-A5CB-49B9-9E7A-95253EF04A93}" sibTransId="{AB8A1936-FB79-449C-8382-0BBBEDC9313C}"/>
    <dgm:cxn modelId="{50C5771A-126B-4310-8871-5AAF481BEDBB}" type="presOf" srcId="{00750101-25E7-4A3D-94F8-6EDA5D7B495E}" destId="{60A2EA58-CC52-4EDD-B096-D39BBDA51131}" srcOrd="0" destOrd="0" presId="urn:microsoft.com/office/officeart/2005/8/layout/lProcess2"/>
    <dgm:cxn modelId="{C3EAC91A-DB92-4E0E-A85A-12BC7ADABE35}" type="presOf" srcId="{249471F1-D770-4235-A181-1FE99F33FB2C}" destId="{2F5A1A3B-ABAF-4571-8FE1-F6DC64BFC31A}" srcOrd="0" destOrd="0" presId="urn:microsoft.com/office/officeart/2005/8/layout/lProcess2"/>
    <dgm:cxn modelId="{B6872B1C-9990-41C0-A027-A8BD28B7DB69}" type="presOf" srcId="{D99E09AB-C4CB-4FD2-B728-8055D862536C}" destId="{0659AE09-2F45-4B5E-9E84-1017859626D4}" srcOrd="0" destOrd="0" presId="urn:microsoft.com/office/officeart/2005/8/layout/lProcess2"/>
    <dgm:cxn modelId="{9857691E-5336-4812-B685-5934D4139EED}" srcId="{9EE4331D-07AE-4C79-8D3A-74E794279EB2}" destId="{FBC03533-168A-459A-9372-EFD39E3B7E10}" srcOrd="3" destOrd="0" parTransId="{90E12AA1-017B-420F-9E03-693953363C42}" sibTransId="{0A6DD3E8-4EEB-42E1-BD72-33A6708A1615}"/>
    <dgm:cxn modelId="{66393B21-DE66-4B2E-813C-3A2E141DED11}" srcId="{9EE4331D-07AE-4C79-8D3A-74E794279EB2}" destId="{135CC3B5-7B94-40B8-B6C2-3B1BD6A35D6E}" srcOrd="4" destOrd="0" parTransId="{C4E6A407-BBBC-45E7-94B4-6ED77A5265FB}" sibTransId="{D96AD6F9-D30C-4AC1-90A7-F91FED44D507}"/>
    <dgm:cxn modelId="{0743E224-68A3-4ACD-891B-E66D89DB3787}" type="presOf" srcId="{FFB1EC88-1B0E-484A-A5F6-3980DD385DF1}" destId="{1B0D4F49-ECDB-46EE-8273-206C2A2366D9}" srcOrd="0" destOrd="0" presId="urn:microsoft.com/office/officeart/2005/8/layout/lProcess2"/>
    <dgm:cxn modelId="{F758D025-B0E0-45BB-8AEC-78522E17C53D}" type="presOf" srcId="{C813BA40-68CE-46A4-AD59-9E4E61A8EA34}" destId="{FC6629D0-3C81-457D-B822-4A030355B95D}" srcOrd="0" destOrd="0" presId="urn:microsoft.com/office/officeart/2005/8/layout/lProcess2"/>
    <dgm:cxn modelId="{8145472E-8438-4CFF-9E37-468E6CDB06B9}" srcId="{9C4E4347-85CD-4BFC-AADC-DD0E30910D27}" destId="{A4DF8D33-841B-46FF-9A2B-FE341CE25526}" srcOrd="2" destOrd="0" parTransId="{70E9A954-193B-45CE-8D19-4FA90F5AAD46}" sibTransId="{5A6DAF8A-520B-45F8-9EF2-AF942E64AB4C}"/>
    <dgm:cxn modelId="{3378B033-E4B2-4E84-AABD-0A61FDD1AD5A}" srcId="{9C4E4347-85CD-4BFC-AADC-DD0E30910D27}" destId="{41CC9106-EB69-4F53-8A98-2FA0A1ECBBB8}" srcOrd="4" destOrd="0" parTransId="{AA693B26-A5FE-4A8B-B3BD-D8F97811BD86}" sibTransId="{A9622EF0-B56F-47F5-B277-2F38290A61C4}"/>
    <dgm:cxn modelId="{C8A50335-02B2-4556-AACE-092FA1E17A41}" type="presOf" srcId="{A4DF8D33-841B-46FF-9A2B-FE341CE25526}" destId="{3C22545D-B883-4C0E-9238-234B0D49B863}" srcOrd="0" destOrd="0" presId="urn:microsoft.com/office/officeart/2005/8/layout/lProcess2"/>
    <dgm:cxn modelId="{9C824A36-BB92-464E-9EF1-E2D0020B60A0}" type="presOf" srcId="{BC700E19-BC2B-4B4E-92A1-8622BC98D7DF}" destId="{D3F1AAC1-5134-4D0B-832E-7B20C70EAAAD}" srcOrd="0" destOrd="0" presId="urn:microsoft.com/office/officeart/2005/8/layout/lProcess2"/>
    <dgm:cxn modelId="{C653DB36-8962-4F78-A2EB-C0F0254B6B45}" type="presOf" srcId="{135CC3B5-7B94-40B8-B6C2-3B1BD6A35D6E}" destId="{72D2D454-3520-4CFD-ACDD-99CCA3299A18}" srcOrd="1" destOrd="0" presId="urn:microsoft.com/office/officeart/2005/8/layout/lProcess2"/>
    <dgm:cxn modelId="{AB171B39-1EBD-4317-B6AD-3F060BFBEA22}" type="presOf" srcId="{135CC3B5-7B94-40B8-B6C2-3B1BD6A35D6E}" destId="{EE9CC408-B1C9-454B-82CA-EC8AB43C8377}" srcOrd="0" destOrd="0" presId="urn:microsoft.com/office/officeart/2005/8/layout/lProcess2"/>
    <dgm:cxn modelId="{2444F63E-33DF-4DBB-9132-F01A4D83DD1C}" type="presOf" srcId="{F82D16D2-A00C-4896-88D1-967EFEE2F4ED}" destId="{D363C87C-C4F4-4EE2-846F-E67A23CB33B4}" srcOrd="0" destOrd="0" presId="urn:microsoft.com/office/officeart/2005/8/layout/lProcess2"/>
    <dgm:cxn modelId="{C83E6142-06B1-4541-80C7-D7FB784DEE7E}" srcId="{FBC03533-168A-459A-9372-EFD39E3B7E10}" destId="{4BEB7B79-7946-4169-9CBC-5B46417EC867}" srcOrd="2" destOrd="0" parTransId="{F51995B9-5181-447F-B3F0-FED8F94502BA}" sibTransId="{0EE61E62-98BF-4BB4-A2CA-0B9996BAEC48}"/>
    <dgm:cxn modelId="{46137144-D6DA-4DFD-BB1E-694AB14FA19B}" srcId="{00FF10C5-AD3D-491D-AAC1-A2AEB0CB53E0}" destId="{6CDFD8C2-0AFD-43C2-A072-67C5CDF1DC1E}" srcOrd="1" destOrd="0" parTransId="{B731AE06-5F47-42D5-A539-B4E7A4365B73}" sibTransId="{46B191C5-3EDA-4F27-8EDB-8BF3898E071C}"/>
    <dgm:cxn modelId="{BBFC8D46-1876-4924-98DC-286C0439A978}" srcId="{135CC3B5-7B94-40B8-B6C2-3B1BD6A35D6E}" destId="{A2914CE9-AE9E-4ED7-80D7-1B1C26B0EE91}" srcOrd="2" destOrd="0" parTransId="{14BB5D1A-54A1-4BF4-8ED3-A9D2464F1240}" sibTransId="{D92B864E-CF94-4250-A3E8-A11D559BBFA5}"/>
    <dgm:cxn modelId="{6F565469-7D4A-4EE5-9085-22C8596FC157}" type="presOf" srcId="{CE4063FA-5192-49FA-82E1-34ECD4646829}" destId="{A4D5F5E0-7A20-4B7F-95EB-162A45A7070A}" srcOrd="0" destOrd="0" presId="urn:microsoft.com/office/officeart/2005/8/layout/lProcess2"/>
    <dgm:cxn modelId="{1674486A-E946-4DEE-A4D9-477C4402D78D}" type="presOf" srcId="{FF013692-2672-41F0-AB90-1BAB0D7B4A87}" destId="{51B714DD-2D46-4E2F-B45D-D0858F965BC3}" srcOrd="0" destOrd="0" presId="urn:microsoft.com/office/officeart/2005/8/layout/lProcess2"/>
    <dgm:cxn modelId="{711A6B4A-2341-496C-A426-09480F05D746}" type="presOf" srcId="{FBC03533-168A-459A-9372-EFD39E3B7E10}" destId="{B1341B19-B296-4C70-9E68-12F4D7AE2108}" srcOrd="0" destOrd="0" presId="urn:microsoft.com/office/officeart/2005/8/layout/lProcess2"/>
    <dgm:cxn modelId="{800C4670-C2D5-4211-8EE9-3C474CE72BEB}" type="presOf" srcId="{DF4F57DC-2E6B-4A21-907A-E5B11352C4DD}" destId="{E1830B92-85F6-4756-B621-53BC7DA5F27C}" srcOrd="0" destOrd="0" presId="urn:microsoft.com/office/officeart/2005/8/layout/lProcess2"/>
    <dgm:cxn modelId="{78E29B55-5E56-4C40-9F6D-983402AA3AF4}" type="presOf" srcId="{00FF10C5-AD3D-491D-AAC1-A2AEB0CB53E0}" destId="{8FA28B7A-DFA3-41DC-BC2A-69D20CE1A2F4}" srcOrd="1" destOrd="0" presId="urn:microsoft.com/office/officeart/2005/8/layout/lProcess2"/>
    <dgm:cxn modelId="{7828EE77-C9E7-44BD-A5B9-C0D2FC89F546}" type="presOf" srcId="{1B516DA1-5449-4A27-846F-E5AFBA302DE6}" destId="{C51807C8-5BF0-4B2B-BCA3-A16F549359BB}" srcOrd="0" destOrd="0" presId="urn:microsoft.com/office/officeart/2005/8/layout/lProcess2"/>
    <dgm:cxn modelId="{9BA5AE79-E910-4E3B-89E1-CD65EC7E4F3A}" type="presOf" srcId="{9C4E4347-85CD-4BFC-AADC-DD0E30910D27}" destId="{280E4303-2BE6-4540-A25F-E8704C9EC870}" srcOrd="0" destOrd="0" presId="urn:microsoft.com/office/officeart/2005/8/layout/lProcess2"/>
    <dgm:cxn modelId="{2AD9FB59-6672-4A22-B6AA-35C2C5403D9E}" type="presOf" srcId="{96B5967F-6E56-4ADF-B52D-E3CA2C8AFB40}" destId="{D9EE07D2-3251-4F28-92E7-A9D79986B577}" srcOrd="0" destOrd="0" presId="urn:microsoft.com/office/officeart/2005/8/layout/lProcess2"/>
    <dgm:cxn modelId="{51D8FD7B-07D9-492B-B91D-04567CCE9C5F}" srcId="{FBC03533-168A-459A-9372-EFD39E3B7E10}" destId="{1B516DA1-5449-4A27-846F-E5AFBA302DE6}" srcOrd="3" destOrd="0" parTransId="{CEFE0D39-7883-4DB6-AC4E-DA21BCFC9196}" sibTransId="{13FB81D3-92B7-4DAC-B5C8-59DD5847A62C}"/>
    <dgm:cxn modelId="{A42E0585-F1D0-4C2D-A515-18875ED4B4B0}" type="presOf" srcId="{9C4E4347-85CD-4BFC-AADC-DD0E30910D27}" destId="{31D628A2-D4C6-4C1F-82B6-7509CEDB9514}" srcOrd="1" destOrd="0" presId="urn:microsoft.com/office/officeart/2005/8/layout/lProcess2"/>
    <dgm:cxn modelId="{BC0D5E86-A092-40A7-BA01-8427FF07C704}" type="presOf" srcId="{9EE4331D-07AE-4C79-8D3A-74E794279EB2}" destId="{92FEB8FE-10D7-407E-A806-775D20B0BF7E}" srcOrd="0" destOrd="0" presId="urn:microsoft.com/office/officeart/2005/8/layout/lProcess2"/>
    <dgm:cxn modelId="{6F40CF92-C9F6-458D-998F-860FF64595F1}" type="presOf" srcId="{7541FAAF-8E50-4629-ACC9-24AF500E0727}" destId="{8114FB09-44C7-465A-B51D-B8C0A944FC9E}" srcOrd="0" destOrd="0" presId="urn:microsoft.com/office/officeart/2005/8/layout/lProcess2"/>
    <dgm:cxn modelId="{13BEA898-C649-4229-886D-11068413F5C1}" srcId="{9EE4331D-07AE-4C79-8D3A-74E794279EB2}" destId="{9C4E4347-85CD-4BFC-AADC-DD0E30910D27}" srcOrd="1" destOrd="0" parTransId="{FBDD7B28-D82B-4DA9-9DFA-D9689CB0CA09}" sibTransId="{307E9A13-B9F9-4233-BE38-E0D76386D5E1}"/>
    <dgm:cxn modelId="{FDF37199-0BE5-4A16-AA6B-E454F3470805}" srcId="{135CC3B5-7B94-40B8-B6C2-3B1BD6A35D6E}" destId="{DF4F57DC-2E6B-4A21-907A-E5B11352C4DD}" srcOrd="0" destOrd="0" parTransId="{8B12B4FC-A3A9-4465-A885-820D17D4A63C}" sibTransId="{5541E529-8B07-40EB-9A3C-7EA26BC43CE7}"/>
    <dgm:cxn modelId="{A9CC51A3-B3B6-4755-B433-15E2442E2037}" srcId="{9C4E4347-85CD-4BFC-AADC-DD0E30910D27}" destId="{CE4063FA-5192-49FA-82E1-34ECD4646829}" srcOrd="1" destOrd="0" parTransId="{B47B1ADA-C292-473B-B112-7F15EA734393}" sibTransId="{E605A244-05CC-4518-AE4D-96EFF0254953}"/>
    <dgm:cxn modelId="{1C2333A8-0EFD-4138-8444-28BE31805ECF}" type="presOf" srcId="{6CDFD8C2-0AFD-43C2-A072-67C5CDF1DC1E}" destId="{6FDFC396-2BDB-4490-9B9E-5E18EA67DFC4}" srcOrd="0" destOrd="0" presId="urn:microsoft.com/office/officeart/2005/8/layout/lProcess2"/>
    <dgm:cxn modelId="{04B8C2AC-61D3-43D3-8B64-C54D16634267}" type="presOf" srcId="{D43397C4-3C03-42F1-9B87-6955929D7221}" destId="{F0D1A639-4A68-4B07-8E8F-2057ED461DF2}" srcOrd="0" destOrd="0" presId="urn:microsoft.com/office/officeart/2005/8/layout/lProcess2"/>
    <dgm:cxn modelId="{F27674AD-EE56-4ABC-A55A-77412E33207E}" type="presOf" srcId="{41CC9106-EB69-4F53-8A98-2FA0A1ECBBB8}" destId="{C688EA48-FECB-4A0C-AAF3-BAA12A2999F9}" srcOrd="0" destOrd="0" presId="urn:microsoft.com/office/officeart/2005/8/layout/lProcess2"/>
    <dgm:cxn modelId="{369D8BB3-B7CA-48A2-A8BC-29F5D9A34E8E}" srcId="{BC700E19-BC2B-4B4E-92A1-8622BC98D7DF}" destId="{00750101-25E7-4A3D-94F8-6EDA5D7B495E}" srcOrd="3" destOrd="0" parTransId="{C07007AA-8019-4D96-87EF-4856F61D16B9}" sibTransId="{5510EBAD-9DC3-42AD-A0F3-6527D9130029}"/>
    <dgm:cxn modelId="{503E95B4-036F-4FFD-8883-F98342BCB1CC}" type="presOf" srcId="{00FF10C5-AD3D-491D-AAC1-A2AEB0CB53E0}" destId="{53AF2FA6-3AE4-4E8C-965C-1B18B72D361A}" srcOrd="0" destOrd="0" presId="urn:microsoft.com/office/officeart/2005/8/layout/lProcess2"/>
    <dgm:cxn modelId="{47095CB6-74A8-4D0F-804B-16905C87CAFE}" srcId="{9C4E4347-85CD-4BFC-AADC-DD0E30910D27}" destId="{5B4F114B-E6F2-4D67-B7BD-14C590D47EA6}" srcOrd="0" destOrd="0" parTransId="{33077F70-A523-4BC0-B288-AAF2BD5BF011}" sibTransId="{3C35C2C8-E7BC-49EB-98AB-0B3E40DE2296}"/>
    <dgm:cxn modelId="{E6FF8DBC-F514-4E3F-A2CB-36A1E4B5FACB}" srcId="{BC700E19-BC2B-4B4E-92A1-8622BC98D7DF}" destId="{F82D16D2-A00C-4896-88D1-967EFEE2F4ED}" srcOrd="4" destOrd="0" parTransId="{F46FDCE8-3CE9-499B-BF1E-F0D27A4CB1F4}" sibTransId="{3E6A7E2B-11D4-460F-8E91-F84DEC5E2ABC}"/>
    <dgm:cxn modelId="{3CD153BE-9ACB-4A59-B9FD-2D395B615596}" type="presOf" srcId="{B090E571-9DCB-459B-9281-2ECA13D7EEC8}" destId="{CC68E509-F02D-4903-B970-F12D94E470B8}" srcOrd="0" destOrd="0" presId="urn:microsoft.com/office/officeart/2005/8/layout/lProcess2"/>
    <dgm:cxn modelId="{01051EC2-AAA6-4365-84EE-5273A13CAAA0}" srcId="{9EE4331D-07AE-4C79-8D3A-74E794279EB2}" destId="{00FF10C5-AD3D-491D-AAC1-A2AEB0CB53E0}" srcOrd="0" destOrd="0" parTransId="{5A97FBB5-9536-4388-872A-100720CC32DC}" sibTransId="{E0B36B93-BDD6-40E5-9A47-0FBD9E381357}"/>
    <dgm:cxn modelId="{66D4B7C3-A966-4BA1-9398-C5216893B095}" srcId="{9EE4331D-07AE-4C79-8D3A-74E794279EB2}" destId="{BC700E19-BC2B-4B4E-92A1-8622BC98D7DF}" srcOrd="2" destOrd="0" parTransId="{86CF2233-15CB-4313-9822-149058E55FE7}" sibTransId="{039E3BA6-6248-4039-A4D7-7A1DB0B89157}"/>
    <dgm:cxn modelId="{4CA2E4C3-EC25-45F7-B0E4-5D4BF0A49210}" type="presOf" srcId="{ED6E3FA1-20F2-4BCC-A3AC-D09B6C82F1B9}" destId="{425AE6E6-B864-41EC-A6F9-610F7495A0F2}" srcOrd="0" destOrd="0" presId="urn:microsoft.com/office/officeart/2005/8/layout/lProcess2"/>
    <dgm:cxn modelId="{F8FF76C8-B1F1-4805-90AC-4B7F5EEC53A2}" type="presOf" srcId="{4BEB7B79-7946-4169-9CBC-5B46417EC867}" destId="{EC6CFD78-4968-40DD-AC78-B6B472B0731E}" srcOrd="0" destOrd="0" presId="urn:microsoft.com/office/officeart/2005/8/layout/lProcess2"/>
    <dgm:cxn modelId="{3F5E5ECB-9F97-4484-9B72-AA792B0773B0}" type="presOf" srcId="{E518BC2E-F3B6-4AB1-93DB-C43F957722B7}" destId="{963704A8-0366-4339-A43E-726E8FDDC34B}" srcOrd="0" destOrd="0" presId="urn:microsoft.com/office/officeart/2005/8/layout/lProcess2"/>
    <dgm:cxn modelId="{A2233FD2-B8CD-42C6-8CC7-254D65753C9B}" type="presOf" srcId="{BD1F1FD4-775E-4C40-9D47-C0D43A454133}" destId="{A333F822-7C0A-49A1-A67B-1972D9B5F447}" srcOrd="0" destOrd="0" presId="urn:microsoft.com/office/officeart/2005/8/layout/lProcess2"/>
    <dgm:cxn modelId="{A396CFDE-4D10-407D-A426-5BB6EABCADC9}" srcId="{135CC3B5-7B94-40B8-B6C2-3B1BD6A35D6E}" destId="{7541FAAF-8E50-4629-ACC9-24AF500E0727}" srcOrd="4" destOrd="0" parTransId="{296F2FDD-7DB1-4B91-A72E-F6C5825B1561}" sibTransId="{A5BED27D-A723-454F-BD18-8558BE4BF8F7}"/>
    <dgm:cxn modelId="{A0C81FE3-F84C-43E4-A908-EFDA6A9BDB46}" srcId="{BC700E19-BC2B-4B4E-92A1-8622BC98D7DF}" destId="{ED6E3FA1-20F2-4BCC-A3AC-D09B6C82F1B9}" srcOrd="0" destOrd="0" parTransId="{5CBD293B-B17E-4095-B2DF-5EC0CA0DB09B}" sibTransId="{B3096499-13BE-4040-A0D4-1FEAB41A8E49}"/>
    <dgm:cxn modelId="{E7C9E7E3-01CD-4401-8CD8-8E8FD36291AF}" srcId="{00FF10C5-AD3D-491D-AAC1-A2AEB0CB53E0}" destId="{96B5967F-6E56-4ADF-B52D-E3CA2C8AFB40}" srcOrd="4" destOrd="0" parTransId="{7995C59E-F12B-4DA7-A401-6BA2488E021A}" sibTransId="{D660C0EB-647F-4F48-A56C-0C7FC6501E1A}"/>
    <dgm:cxn modelId="{2C1DC3E4-3D97-4F3D-A006-B00B89658A88}" srcId="{00FF10C5-AD3D-491D-AAC1-A2AEB0CB53E0}" destId="{FF013692-2672-41F0-AB90-1BAB0D7B4A87}" srcOrd="3" destOrd="0" parTransId="{FFA78D40-3C45-48BF-B989-EBE2C074C686}" sibTransId="{0CFC6627-33E8-4F97-A05E-DF719F8855A8}"/>
    <dgm:cxn modelId="{E621B0E5-55A9-433E-A59F-7F1B9E0CCC45}" srcId="{135CC3B5-7B94-40B8-B6C2-3B1BD6A35D6E}" destId="{4B3CDCF8-B502-4751-9D19-188792A312BD}" srcOrd="1" destOrd="0" parTransId="{4B60C241-3EAB-416F-A2C4-99932DBDC5C7}" sibTransId="{54F85727-19F7-4384-8ED1-0328094A2EA3}"/>
    <dgm:cxn modelId="{A71608E7-48BE-468F-A693-AD0CCF210E06}" srcId="{FBC03533-168A-459A-9372-EFD39E3B7E10}" destId="{249471F1-D770-4235-A181-1FE99F33FB2C}" srcOrd="0" destOrd="0" parTransId="{7143393D-B11A-4273-9385-AD5C16671030}" sibTransId="{33611397-262E-4A22-BAA3-3E0DDF0FC2E1}"/>
    <dgm:cxn modelId="{F8CE71E8-955E-48F1-9F3E-0B63FD3482EC}" srcId="{9C4E4347-85CD-4BFC-AADC-DD0E30910D27}" destId="{B090E571-9DCB-459B-9281-2ECA13D7EEC8}" srcOrd="3" destOrd="0" parTransId="{84D5E315-142B-4AC0-91A5-02EA3E33314C}" sibTransId="{11181359-B139-43EC-909E-73315E9B4A17}"/>
    <dgm:cxn modelId="{6B59A6F2-BDD2-424B-8DFD-DFBC244D04E1}" type="presOf" srcId="{5B4F114B-E6F2-4D67-B7BD-14C590D47EA6}" destId="{239F2ABE-DA3B-43D9-9B96-E972A20D72B9}" srcOrd="0" destOrd="0" presId="urn:microsoft.com/office/officeart/2005/8/layout/lProcess2"/>
    <dgm:cxn modelId="{90DB81F6-205A-438E-A99D-FC951A7D0FD8}" type="presOf" srcId="{4B3CDCF8-B502-4751-9D19-188792A312BD}" destId="{896FD4BD-FCFA-49EE-9ED6-2DB0EB560A29}" srcOrd="0" destOrd="0" presId="urn:microsoft.com/office/officeart/2005/8/layout/lProcess2"/>
    <dgm:cxn modelId="{65CDD7FA-6E79-4BB0-8822-C85ED8B6B1D8}" srcId="{00FF10C5-AD3D-491D-AAC1-A2AEB0CB53E0}" destId="{FFB1EC88-1B0E-484A-A5F6-3980DD385DF1}" srcOrd="2" destOrd="0" parTransId="{3A7B5535-CDA2-4101-984C-F7801B78115F}" sibTransId="{0B83BA62-E418-4A21-8B41-D73035765A4B}"/>
    <dgm:cxn modelId="{FE1087FD-2F28-4E64-891C-825FA36B768E}" type="presOf" srcId="{FBC03533-168A-459A-9372-EFD39E3B7E10}" destId="{EAC7B41D-4236-4AD4-A194-824BB4D51334}" srcOrd="1" destOrd="0" presId="urn:microsoft.com/office/officeart/2005/8/layout/lProcess2"/>
    <dgm:cxn modelId="{FC5DB2FD-575A-42A8-9449-8133F783094E}" srcId="{BC700E19-BC2B-4B4E-92A1-8622BC98D7DF}" destId="{0FE1317D-A029-4304-AF58-457B931E904A}" srcOrd="1" destOrd="0" parTransId="{9717CEB3-BD0D-4479-A3D2-D8E690518667}" sibTransId="{E85C4E53-0A0B-4347-8F4D-53FE49F8F4C0}"/>
    <dgm:cxn modelId="{28B6A3FE-E5A6-4E81-9A64-535ADD7C9628}" type="presOf" srcId="{BC700E19-BC2B-4B4E-92A1-8622BC98D7DF}" destId="{3D671386-0D9A-4A8D-A78D-888748650E62}" srcOrd="1" destOrd="0" presId="urn:microsoft.com/office/officeart/2005/8/layout/lProcess2"/>
    <dgm:cxn modelId="{62A8DEA2-6638-4463-9530-89C55B696C82}" type="presParOf" srcId="{92FEB8FE-10D7-407E-A806-775D20B0BF7E}" destId="{8574163A-1978-4D57-9A54-966AF046B088}" srcOrd="0" destOrd="0" presId="urn:microsoft.com/office/officeart/2005/8/layout/lProcess2"/>
    <dgm:cxn modelId="{008B4EB9-1991-430B-8E51-2789B9A22B71}" type="presParOf" srcId="{8574163A-1978-4D57-9A54-966AF046B088}" destId="{53AF2FA6-3AE4-4E8C-965C-1B18B72D361A}" srcOrd="0" destOrd="0" presId="urn:microsoft.com/office/officeart/2005/8/layout/lProcess2"/>
    <dgm:cxn modelId="{010FB470-7C49-4182-8D3A-B77B7D462C58}" type="presParOf" srcId="{8574163A-1978-4D57-9A54-966AF046B088}" destId="{8FA28B7A-DFA3-41DC-BC2A-69D20CE1A2F4}" srcOrd="1" destOrd="0" presId="urn:microsoft.com/office/officeart/2005/8/layout/lProcess2"/>
    <dgm:cxn modelId="{DAC5073A-81CA-4209-822E-ED0DBB6350EC}" type="presParOf" srcId="{8574163A-1978-4D57-9A54-966AF046B088}" destId="{5DDCAE90-7A9E-428D-BF67-D28885DB0BCD}" srcOrd="2" destOrd="0" presId="urn:microsoft.com/office/officeart/2005/8/layout/lProcess2"/>
    <dgm:cxn modelId="{D061D8F8-C282-4CD6-B8D3-1E53755F7FD4}" type="presParOf" srcId="{5DDCAE90-7A9E-428D-BF67-D28885DB0BCD}" destId="{07CBF9EB-67A2-4E97-9F24-697D315CE5CA}" srcOrd="0" destOrd="0" presId="urn:microsoft.com/office/officeart/2005/8/layout/lProcess2"/>
    <dgm:cxn modelId="{8587113E-F6B3-4BE4-8ECE-AB136995E9E6}" type="presParOf" srcId="{07CBF9EB-67A2-4E97-9F24-697D315CE5CA}" destId="{0659AE09-2F45-4B5E-9E84-1017859626D4}" srcOrd="0" destOrd="0" presId="urn:microsoft.com/office/officeart/2005/8/layout/lProcess2"/>
    <dgm:cxn modelId="{B8D26FA0-77B4-4C57-9A63-25EB086C877C}" type="presParOf" srcId="{07CBF9EB-67A2-4E97-9F24-697D315CE5CA}" destId="{A502137D-BFA8-46F7-9926-05E9817F2F82}" srcOrd="1" destOrd="0" presId="urn:microsoft.com/office/officeart/2005/8/layout/lProcess2"/>
    <dgm:cxn modelId="{95CC3E54-EFB8-40D3-910D-83C2A0A21828}" type="presParOf" srcId="{07CBF9EB-67A2-4E97-9F24-697D315CE5CA}" destId="{6FDFC396-2BDB-4490-9B9E-5E18EA67DFC4}" srcOrd="2" destOrd="0" presId="urn:microsoft.com/office/officeart/2005/8/layout/lProcess2"/>
    <dgm:cxn modelId="{9EDD9608-1DCD-4EDD-BE8F-E5C1148FC27D}" type="presParOf" srcId="{07CBF9EB-67A2-4E97-9F24-697D315CE5CA}" destId="{88EB9E17-5BD1-4F45-86AE-F15C16C6F440}" srcOrd="3" destOrd="0" presId="urn:microsoft.com/office/officeart/2005/8/layout/lProcess2"/>
    <dgm:cxn modelId="{D18ADDAE-8855-4708-9C8F-B4A453092383}" type="presParOf" srcId="{07CBF9EB-67A2-4E97-9F24-697D315CE5CA}" destId="{1B0D4F49-ECDB-46EE-8273-206C2A2366D9}" srcOrd="4" destOrd="0" presId="urn:microsoft.com/office/officeart/2005/8/layout/lProcess2"/>
    <dgm:cxn modelId="{BD74FACE-255E-49CC-A574-3DF08A2E2E0E}" type="presParOf" srcId="{07CBF9EB-67A2-4E97-9F24-697D315CE5CA}" destId="{77E6F603-71CC-471D-88E4-E7E8AEE466EA}" srcOrd="5" destOrd="0" presId="urn:microsoft.com/office/officeart/2005/8/layout/lProcess2"/>
    <dgm:cxn modelId="{6BE56EE3-28E1-496C-B29C-08C701C6BB10}" type="presParOf" srcId="{07CBF9EB-67A2-4E97-9F24-697D315CE5CA}" destId="{51B714DD-2D46-4E2F-B45D-D0858F965BC3}" srcOrd="6" destOrd="0" presId="urn:microsoft.com/office/officeart/2005/8/layout/lProcess2"/>
    <dgm:cxn modelId="{5BB937D5-3ABF-4195-A5F1-6EC5349C9703}" type="presParOf" srcId="{07CBF9EB-67A2-4E97-9F24-697D315CE5CA}" destId="{AA0620A5-761B-43BE-A23C-EC66FEA31184}" srcOrd="7" destOrd="0" presId="urn:microsoft.com/office/officeart/2005/8/layout/lProcess2"/>
    <dgm:cxn modelId="{6B67D283-D714-4828-803C-4B3F8F2689F3}" type="presParOf" srcId="{07CBF9EB-67A2-4E97-9F24-697D315CE5CA}" destId="{D9EE07D2-3251-4F28-92E7-A9D79986B577}" srcOrd="8" destOrd="0" presId="urn:microsoft.com/office/officeart/2005/8/layout/lProcess2"/>
    <dgm:cxn modelId="{73C93F81-71B7-4B15-9A8B-B1216B02C005}" type="presParOf" srcId="{92FEB8FE-10D7-407E-A806-775D20B0BF7E}" destId="{16807D9C-44E2-44D1-8EBC-9D6AB2D9013C}" srcOrd="1" destOrd="0" presId="urn:microsoft.com/office/officeart/2005/8/layout/lProcess2"/>
    <dgm:cxn modelId="{756851D0-7F7C-4A9D-ADFF-C5207CAFFF82}" type="presParOf" srcId="{92FEB8FE-10D7-407E-A806-775D20B0BF7E}" destId="{B94DE842-1275-4A76-AB39-09E25367CE8D}" srcOrd="2" destOrd="0" presId="urn:microsoft.com/office/officeart/2005/8/layout/lProcess2"/>
    <dgm:cxn modelId="{BCDB2224-F24D-4FD4-8B23-454C005662A2}" type="presParOf" srcId="{B94DE842-1275-4A76-AB39-09E25367CE8D}" destId="{280E4303-2BE6-4540-A25F-E8704C9EC870}" srcOrd="0" destOrd="0" presId="urn:microsoft.com/office/officeart/2005/8/layout/lProcess2"/>
    <dgm:cxn modelId="{6603E7A3-C0E6-4F83-8AA0-4F36E770236A}" type="presParOf" srcId="{B94DE842-1275-4A76-AB39-09E25367CE8D}" destId="{31D628A2-D4C6-4C1F-82B6-7509CEDB9514}" srcOrd="1" destOrd="0" presId="urn:microsoft.com/office/officeart/2005/8/layout/lProcess2"/>
    <dgm:cxn modelId="{83AEB4EB-23E9-4A32-8F70-73796353049F}" type="presParOf" srcId="{B94DE842-1275-4A76-AB39-09E25367CE8D}" destId="{2960F8AE-09E3-4A90-B590-67666A5F76AC}" srcOrd="2" destOrd="0" presId="urn:microsoft.com/office/officeart/2005/8/layout/lProcess2"/>
    <dgm:cxn modelId="{C6B60167-E237-4059-A049-62D42148B7D7}" type="presParOf" srcId="{2960F8AE-09E3-4A90-B590-67666A5F76AC}" destId="{6018219B-29FC-4556-958B-081A792558FA}" srcOrd="0" destOrd="0" presId="urn:microsoft.com/office/officeart/2005/8/layout/lProcess2"/>
    <dgm:cxn modelId="{D4834F71-F1BA-4B84-BDF2-6512EACCAEC0}" type="presParOf" srcId="{6018219B-29FC-4556-958B-081A792558FA}" destId="{239F2ABE-DA3B-43D9-9B96-E972A20D72B9}" srcOrd="0" destOrd="0" presId="urn:microsoft.com/office/officeart/2005/8/layout/lProcess2"/>
    <dgm:cxn modelId="{6F089A79-CCB5-4CA1-9714-5F0C903AE70F}" type="presParOf" srcId="{6018219B-29FC-4556-958B-081A792558FA}" destId="{1728B065-95E1-4B97-94AB-EA013B485DB9}" srcOrd="1" destOrd="0" presId="urn:microsoft.com/office/officeart/2005/8/layout/lProcess2"/>
    <dgm:cxn modelId="{65E15A53-B43F-48D7-A238-CF85409FC3AC}" type="presParOf" srcId="{6018219B-29FC-4556-958B-081A792558FA}" destId="{A4D5F5E0-7A20-4B7F-95EB-162A45A7070A}" srcOrd="2" destOrd="0" presId="urn:microsoft.com/office/officeart/2005/8/layout/lProcess2"/>
    <dgm:cxn modelId="{D084707B-C534-4343-863D-59D8DA382E6F}" type="presParOf" srcId="{6018219B-29FC-4556-958B-081A792558FA}" destId="{D4F01507-1392-479A-BD5A-1C5B84555CD5}" srcOrd="3" destOrd="0" presId="urn:microsoft.com/office/officeart/2005/8/layout/lProcess2"/>
    <dgm:cxn modelId="{2F7019A8-9DD2-4E0D-844B-A752CF250E2B}" type="presParOf" srcId="{6018219B-29FC-4556-958B-081A792558FA}" destId="{3C22545D-B883-4C0E-9238-234B0D49B863}" srcOrd="4" destOrd="0" presId="urn:microsoft.com/office/officeart/2005/8/layout/lProcess2"/>
    <dgm:cxn modelId="{7890B128-0D36-4011-8A95-4791C89E03D9}" type="presParOf" srcId="{6018219B-29FC-4556-958B-081A792558FA}" destId="{2D233B1B-B876-4F47-A2FE-35474000A872}" srcOrd="5" destOrd="0" presId="urn:microsoft.com/office/officeart/2005/8/layout/lProcess2"/>
    <dgm:cxn modelId="{9867B8EC-032C-4A67-83C2-6041E4F26DF3}" type="presParOf" srcId="{6018219B-29FC-4556-958B-081A792558FA}" destId="{CC68E509-F02D-4903-B970-F12D94E470B8}" srcOrd="6" destOrd="0" presId="urn:microsoft.com/office/officeart/2005/8/layout/lProcess2"/>
    <dgm:cxn modelId="{BC6F987A-611B-43FE-B0DE-B106CDBC312F}" type="presParOf" srcId="{6018219B-29FC-4556-958B-081A792558FA}" destId="{2ED3E0EF-8A68-469C-B7EC-7DF2058D3BF4}" srcOrd="7" destOrd="0" presId="urn:microsoft.com/office/officeart/2005/8/layout/lProcess2"/>
    <dgm:cxn modelId="{60D9971F-F526-45B1-8B72-BE858E155056}" type="presParOf" srcId="{6018219B-29FC-4556-958B-081A792558FA}" destId="{C688EA48-FECB-4A0C-AAF3-BAA12A2999F9}" srcOrd="8" destOrd="0" presId="urn:microsoft.com/office/officeart/2005/8/layout/lProcess2"/>
    <dgm:cxn modelId="{FA72D0FB-F57B-4B89-8191-696C2BC063D7}" type="presParOf" srcId="{92FEB8FE-10D7-407E-A806-775D20B0BF7E}" destId="{EBC4DDAF-C078-4243-8B53-0AC4E796367C}" srcOrd="3" destOrd="0" presId="urn:microsoft.com/office/officeart/2005/8/layout/lProcess2"/>
    <dgm:cxn modelId="{7AD0BAE5-DF59-4653-BE20-E263796B2CFC}" type="presParOf" srcId="{92FEB8FE-10D7-407E-A806-775D20B0BF7E}" destId="{66B7C9B1-E20F-4178-8DC4-DE9E9B588188}" srcOrd="4" destOrd="0" presId="urn:microsoft.com/office/officeart/2005/8/layout/lProcess2"/>
    <dgm:cxn modelId="{D91DF171-08C6-4105-8273-106411BBE983}" type="presParOf" srcId="{66B7C9B1-E20F-4178-8DC4-DE9E9B588188}" destId="{D3F1AAC1-5134-4D0B-832E-7B20C70EAAAD}" srcOrd="0" destOrd="0" presId="urn:microsoft.com/office/officeart/2005/8/layout/lProcess2"/>
    <dgm:cxn modelId="{015CD575-960D-4BEB-9D49-9792A77516DB}" type="presParOf" srcId="{66B7C9B1-E20F-4178-8DC4-DE9E9B588188}" destId="{3D671386-0D9A-4A8D-A78D-888748650E62}" srcOrd="1" destOrd="0" presId="urn:microsoft.com/office/officeart/2005/8/layout/lProcess2"/>
    <dgm:cxn modelId="{380673B5-4B32-4154-9050-5AF460C63F2B}" type="presParOf" srcId="{66B7C9B1-E20F-4178-8DC4-DE9E9B588188}" destId="{52E87330-B8F1-4671-8AEA-7E1028BE92B2}" srcOrd="2" destOrd="0" presId="urn:microsoft.com/office/officeart/2005/8/layout/lProcess2"/>
    <dgm:cxn modelId="{3F76DABB-1B4B-4787-B3D5-6C02CA769B29}" type="presParOf" srcId="{52E87330-B8F1-4671-8AEA-7E1028BE92B2}" destId="{37EEF2A9-CAC4-4A4F-807E-7B3BF98D7632}" srcOrd="0" destOrd="0" presId="urn:microsoft.com/office/officeart/2005/8/layout/lProcess2"/>
    <dgm:cxn modelId="{4E8804FA-BF5D-481B-99BB-F29DD227B9B6}" type="presParOf" srcId="{37EEF2A9-CAC4-4A4F-807E-7B3BF98D7632}" destId="{425AE6E6-B864-41EC-A6F9-610F7495A0F2}" srcOrd="0" destOrd="0" presId="urn:microsoft.com/office/officeart/2005/8/layout/lProcess2"/>
    <dgm:cxn modelId="{8BE1D8B2-E146-4F5D-BB56-FE91DEEEFC07}" type="presParOf" srcId="{37EEF2A9-CAC4-4A4F-807E-7B3BF98D7632}" destId="{54B1A888-3142-45CE-AD16-0943A56F619B}" srcOrd="1" destOrd="0" presId="urn:microsoft.com/office/officeart/2005/8/layout/lProcess2"/>
    <dgm:cxn modelId="{FBDEF1D7-E86C-452F-9A26-47F31094BD78}" type="presParOf" srcId="{37EEF2A9-CAC4-4A4F-807E-7B3BF98D7632}" destId="{70FEFFAE-31A8-4B69-9D5D-7022A022C2DA}" srcOrd="2" destOrd="0" presId="urn:microsoft.com/office/officeart/2005/8/layout/lProcess2"/>
    <dgm:cxn modelId="{143B81E1-E85D-4BF3-B2B4-E0C978A2B7EA}" type="presParOf" srcId="{37EEF2A9-CAC4-4A4F-807E-7B3BF98D7632}" destId="{5E6DE09F-B296-4776-B5BF-FCDB3F11F186}" srcOrd="3" destOrd="0" presId="urn:microsoft.com/office/officeart/2005/8/layout/lProcess2"/>
    <dgm:cxn modelId="{30FBB6C2-4F51-46D1-8FF3-6097727B6FE0}" type="presParOf" srcId="{37EEF2A9-CAC4-4A4F-807E-7B3BF98D7632}" destId="{963704A8-0366-4339-A43E-726E8FDDC34B}" srcOrd="4" destOrd="0" presId="urn:microsoft.com/office/officeart/2005/8/layout/lProcess2"/>
    <dgm:cxn modelId="{93AD50BE-738D-40C9-9B78-019E561950E5}" type="presParOf" srcId="{37EEF2A9-CAC4-4A4F-807E-7B3BF98D7632}" destId="{4FFB3AB0-B529-482D-AE4D-1E30C76C62E7}" srcOrd="5" destOrd="0" presId="urn:microsoft.com/office/officeart/2005/8/layout/lProcess2"/>
    <dgm:cxn modelId="{BBAD68E0-0DF0-41A4-A40C-68B09B52A8E9}" type="presParOf" srcId="{37EEF2A9-CAC4-4A4F-807E-7B3BF98D7632}" destId="{60A2EA58-CC52-4EDD-B096-D39BBDA51131}" srcOrd="6" destOrd="0" presId="urn:microsoft.com/office/officeart/2005/8/layout/lProcess2"/>
    <dgm:cxn modelId="{E15BB813-A369-4B33-A47B-DF08E955908B}" type="presParOf" srcId="{37EEF2A9-CAC4-4A4F-807E-7B3BF98D7632}" destId="{BFE6025E-2836-487C-85CA-461AFAC74158}" srcOrd="7" destOrd="0" presId="urn:microsoft.com/office/officeart/2005/8/layout/lProcess2"/>
    <dgm:cxn modelId="{C4273C42-103E-4A8E-B4D8-59DAF4FEF82E}" type="presParOf" srcId="{37EEF2A9-CAC4-4A4F-807E-7B3BF98D7632}" destId="{D363C87C-C4F4-4EE2-846F-E67A23CB33B4}" srcOrd="8" destOrd="0" presId="urn:microsoft.com/office/officeart/2005/8/layout/lProcess2"/>
    <dgm:cxn modelId="{0173E7E9-F003-430D-9BDE-4D4C3C80F0AD}" type="presParOf" srcId="{92FEB8FE-10D7-407E-A806-775D20B0BF7E}" destId="{A110A258-09C7-4A6C-8731-A8BA13E98007}" srcOrd="5" destOrd="0" presId="urn:microsoft.com/office/officeart/2005/8/layout/lProcess2"/>
    <dgm:cxn modelId="{C32F2CC5-58BD-4599-87A3-A0F785AAC2CD}" type="presParOf" srcId="{92FEB8FE-10D7-407E-A806-775D20B0BF7E}" destId="{A99B27BF-2125-408E-BF1C-1957824F16F8}" srcOrd="6" destOrd="0" presId="urn:microsoft.com/office/officeart/2005/8/layout/lProcess2"/>
    <dgm:cxn modelId="{069FB95D-25C5-4931-99C2-1B66BCDE7C79}" type="presParOf" srcId="{A99B27BF-2125-408E-BF1C-1957824F16F8}" destId="{B1341B19-B296-4C70-9E68-12F4D7AE2108}" srcOrd="0" destOrd="0" presId="urn:microsoft.com/office/officeart/2005/8/layout/lProcess2"/>
    <dgm:cxn modelId="{3CA75FE8-1753-44D7-999E-303F1BFF2787}" type="presParOf" srcId="{A99B27BF-2125-408E-BF1C-1957824F16F8}" destId="{EAC7B41D-4236-4AD4-A194-824BB4D51334}" srcOrd="1" destOrd="0" presId="urn:microsoft.com/office/officeart/2005/8/layout/lProcess2"/>
    <dgm:cxn modelId="{1AD84975-2644-4DB3-9F5A-997E3EF240B3}" type="presParOf" srcId="{A99B27BF-2125-408E-BF1C-1957824F16F8}" destId="{4C5F3CDF-14F8-40FC-A6BE-D3F7FB7AA818}" srcOrd="2" destOrd="0" presId="urn:microsoft.com/office/officeart/2005/8/layout/lProcess2"/>
    <dgm:cxn modelId="{C4450468-9783-4D1A-B4C1-8AA5BA5D46C0}" type="presParOf" srcId="{4C5F3CDF-14F8-40FC-A6BE-D3F7FB7AA818}" destId="{4DC5224C-4A05-434B-9234-00B8D6945A1B}" srcOrd="0" destOrd="0" presId="urn:microsoft.com/office/officeart/2005/8/layout/lProcess2"/>
    <dgm:cxn modelId="{F5830BA2-1546-4848-BAD4-DEA573D1F470}" type="presParOf" srcId="{4DC5224C-4A05-434B-9234-00B8D6945A1B}" destId="{2F5A1A3B-ABAF-4571-8FE1-F6DC64BFC31A}" srcOrd="0" destOrd="0" presId="urn:microsoft.com/office/officeart/2005/8/layout/lProcess2"/>
    <dgm:cxn modelId="{19CD39F4-EE53-472E-9ECA-D3D993A87B82}" type="presParOf" srcId="{4DC5224C-4A05-434B-9234-00B8D6945A1B}" destId="{774317AB-FA96-47B4-A5D0-D197FE363C5F}" srcOrd="1" destOrd="0" presId="urn:microsoft.com/office/officeart/2005/8/layout/lProcess2"/>
    <dgm:cxn modelId="{E99D9958-23C1-4A32-9A5E-91A871A62A0E}" type="presParOf" srcId="{4DC5224C-4A05-434B-9234-00B8D6945A1B}" destId="{FC6629D0-3C81-457D-B822-4A030355B95D}" srcOrd="2" destOrd="0" presId="urn:microsoft.com/office/officeart/2005/8/layout/lProcess2"/>
    <dgm:cxn modelId="{ACFCE4B7-823D-4C6E-A86D-4B9BF20A98CB}" type="presParOf" srcId="{4DC5224C-4A05-434B-9234-00B8D6945A1B}" destId="{6887B4AD-C0FF-45B2-99AB-699D3FC38866}" srcOrd="3" destOrd="0" presId="urn:microsoft.com/office/officeart/2005/8/layout/lProcess2"/>
    <dgm:cxn modelId="{1C7D0FE4-4409-433D-86EC-4E71ABB0C642}" type="presParOf" srcId="{4DC5224C-4A05-434B-9234-00B8D6945A1B}" destId="{EC6CFD78-4968-40DD-AC78-B6B472B0731E}" srcOrd="4" destOrd="0" presId="urn:microsoft.com/office/officeart/2005/8/layout/lProcess2"/>
    <dgm:cxn modelId="{87920DE7-0ECB-4D7B-BEF1-69E775841D6E}" type="presParOf" srcId="{4DC5224C-4A05-434B-9234-00B8D6945A1B}" destId="{7261AA10-39BB-4FB5-B597-7B58377586D6}" srcOrd="5" destOrd="0" presId="urn:microsoft.com/office/officeart/2005/8/layout/lProcess2"/>
    <dgm:cxn modelId="{8341B81A-8847-440F-ACBF-8530A2CE49C0}" type="presParOf" srcId="{4DC5224C-4A05-434B-9234-00B8D6945A1B}" destId="{C51807C8-5BF0-4B2B-BCA3-A16F549359BB}" srcOrd="6" destOrd="0" presId="urn:microsoft.com/office/officeart/2005/8/layout/lProcess2"/>
    <dgm:cxn modelId="{C03F6A8E-C9DC-48B4-8425-841D04C83779}" type="presParOf" srcId="{4DC5224C-4A05-434B-9234-00B8D6945A1B}" destId="{91B3096B-2DB7-4371-B648-9B238EA9C04A}" srcOrd="7" destOrd="0" presId="urn:microsoft.com/office/officeart/2005/8/layout/lProcess2"/>
    <dgm:cxn modelId="{EBEDF555-77ED-4D5B-9D2C-C3EE8421FF03}" type="presParOf" srcId="{4DC5224C-4A05-434B-9234-00B8D6945A1B}" destId="{F0D1A639-4A68-4B07-8E8F-2057ED461DF2}" srcOrd="8" destOrd="0" presId="urn:microsoft.com/office/officeart/2005/8/layout/lProcess2"/>
    <dgm:cxn modelId="{F0F4E56F-7B48-4DEF-8452-8C8B11CD35FB}" type="presParOf" srcId="{92FEB8FE-10D7-407E-A806-775D20B0BF7E}" destId="{6C0BD8BA-0EF5-4707-9330-3312D6B42B0B}" srcOrd="7" destOrd="0" presId="urn:microsoft.com/office/officeart/2005/8/layout/lProcess2"/>
    <dgm:cxn modelId="{1D841086-614E-4D39-A6CB-C7DB9D7ECF16}" type="presParOf" srcId="{92FEB8FE-10D7-407E-A806-775D20B0BF7E}" destId="{C55DFF17-9245-4ABC-8105-D0A2C5E16757}" srcOrd="8" destOrd="0" presId="urn:microsoft.com/office/officeart/2005/8/layout/lProcess2"/>
    <dgm:cxn modelId="{C5ACB5A0-DF8A-460C-BE10-481D6FE16F62}" type="presParOf" srcId="{C55DFF17-9245-4ABC-8105-D0A2C5E16757}" destId="{EE9CC408-B1C9-454B-82CA-EC8AB43C8377}" srcOrd="0" destOrd="0" presId="urn:microsoft.com/office/officeart/2005/8/layout/lProcess2"/>
    <dgm:cxn modelId="{BD09E9F1-EF3C-4CB9-9115-E737C35F76B5}" type="presParOf" srcId="{C55DFF17-9245-4ABC-8105-D0A2C5E16757}" destId="{72D2D454-3520-4CFD-ACDD-99CCA3299A18}" srcOrd="1" destOrd="0" presId="urn:microsoft.com/office/officeart/2005/8/layout/lProcess2"/>
    <dgm:cxn modelId="{6D768E5C-AB8C-4CE9-B5B4-13AB9CA693D3}" type="presParOf" srcId="{C55DFF17-9245-4ABC-8105-D0A2C5E16757}" destId="{0BDC78B6-A5C8-434F-A24D-81A209D23F9E}" srcOrd="2" destOrd="0" presId="urn:microsoft.com/office/officeart/2005/8/layout/lProcess2"/>
    <dgm:cxn modelId="{C36E79E5-B822-400E-98F2-9A9C4F3922C2}" type="presParOf" srcId="{0BDC78B6-A5C8-434F-A24D-81A209D23F9E}" destId="{C1C8D4FE-D150-48A7-AAB9-5283441D2166}" srcOrd="0" destOrd="0" presId="urn:microsoft.com/office/officeart/2005/8/layout/lProcess2"/>
    <dgm:cxn modelId="{249F960C-2F32-44BF-9DE2-F9D0F9C3131D}" type="presParOf" srcId="{C1C8D4FE-D150-48A7-AAB9-5283441D2166}" destId="{E1830B92-85F6-4756-B621-53BC7DA5F27C}" srcOrd="0" destOrd="0" presId="urn:microsoft.com/office/officeart/2005/8/layout/lProcess2"/>
    <dgm:cxn modelId="{751A2D4E-55C1-4480-A0C7-110556D15000}" type="presParOf" srcId="{C1C8D4FE-D150-48A7-AAB9-5283441D2166}" destId="{D1072448-F4A9-4BC1-8BC0-AF6E4AFF0CC0}" srcOrd="1" destOrd="0" presId="urn:microsoft.com/office/officeart/2005/8/layout/lProcess2"/>
    <dgm:cxn modelId="{FC70DC1B-C961-4D2B-8AB2-277BFE9E3A6F}" type="presParOf" srcId="{C1C8D4FE-D150-48A7-AAB9-5283441D2166}" destId="{896FD4BD-FCFA-49EE-9ED6-2DB0EB560A29}" srcOrd="2" destOrd="0" presId="urn:microsoft.com/office/officeart/2005/8/layout/lProcess2"/>
    <dgm:cxn modelId="{6856A0C3-208F-428A-83DD-913BEC079CFB}" type="presParOf" srcId="{C1C8D4FE-D150-48A7-AAB9-5283441D2166}" destId="{19413683-4FDA-4E1B-9E32-F71118F977E5}" srcOrd="3" destOrd="0" presId="urn:microsoft.com/office/officeart/2005/8/layout/lProcess2"/>
    <dgm:cxn modelId="{A742B3D3-F5B5-4AF2-826A-465DF13F91C6}" type="presParOf" srcId="{C1C8D4FE-D150-48A7-AAB9-5283441D2166}" destId="{87E5EB07-3C58-4F62-A4FA-382A7AE80F4A}" srcOrd="4" destOrd="0" presId="urn:microsoft.com/office/officeart/2005/8/layout/lProcess2"/>
    <dgm:cxn modelId="{7FCDF9D7-4E95-4525-99BB-02760D9125DB}" type="presParOf" srcId="{C1C8D4FE-D150-48A7-AAB9-5283441D2166}" destId="{EA0A26A8-8A75-4313-9760-F2C18FF7A640}" srcOrd="5" destOrd="0" presId="urn:microsoft.com/office/officeart/2005/8/layout/lProcess2"/>
    <dgm:cxn modelId="{102A0F80-11EA-4D66-AF77-A5E968E0F352}" type="presParOf" srcId="{C1C8D4FE-D150-48A7-AAB9-5283441D2166}" destId="{A333F822-7C0A-49A1-A67B-1972D9B5F447}" srcOrd="6" destOrd="0" presId="urn:microsoft.com/office/officeart/2005/8/layout/lProcess2"/>
    <dgm:cxn modelId="{DBDF50CE-8D18-4FE0-B09A-2EA0A20415EA}" type="presParOf" srcId="{C1C8D4FE-D150-48A7-AAB9-5283441D2166}" destId="{F4EEB7BF-1C04-458F-B6AF-162B4E4B691D}" srcOrd="7" destOrd="0" presId="urn:microsoft.com/office/officeart/2005/8/layout/lProcess2"/>
    <dgm:cxn modelId="{4B25ABEA-F688-4D21-9C2F-43F91B65698D}" type="presParOf" srcId="{C1C8D4FE-D150-48A7-AAB9-5283441D2166}" destId="{8114FB09-44C7-465A-B51D-B8C0A944FC9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3AB6B-0853-48E0-AEC0-69511B5A079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89EEF6F2-1FA3-4879-8DFA-638903DA86EB}">
      <dgm:prSet phldrT="[Teksti]" custT="1"/>
      <dgm:spPr/>
      <dgm:t>
        <a:bodyPr/>
        <a:lstStyle/>
        <a:p>
          <a:r>
            <a:rPr lang="fi-FI" sz="1800" b="1" dirty="0">
              <a:latin typeface="+mn-lt"/>
            </a:rPr>
            <a:t>Voimassa olevat sote säädökset </a:t>
          </a:r>
          <a:r>
            <a:rPr lang="fi-FI" sz="1500" dirty="0">
              <a:latin typeface="+mn-lt"/>
            </a:rPr>
            <a:t>velvoittavat ammattihenkilöitä monialaiseen yhteistyöhön silloin, kun asiakkaan tuen ja hoidon tarpeet sitä edellyttävät.</a:t>
          </a:r>
          <a:endParaRPr lang="fi-FI" sz="1500" dirty="0"/>
        </a:p>
      </dgm:t>
    </dgm:pt>
    <dgm:pt modelId="{FD14A9A4-FEB1-4B0E-8181-484C15571D13}" type="parTrans" cxnId="{DBEAF961-EE1B-4EC6-B7C2-DDC18D57E680}">
      <dgm:prSet/>
      <dgm:spPr/>
      <dgm:t>
        <a:bodyPr/>
        <a:lstStyle/>
        <a:p>
          <a:endParaRPr lang="fi-FI"/>
        </a:p>
      </dgm:t>
    </dgm:pt>
    <dgm:pt modelId="{E59E2EB5-0E00-4FF4-8183-41546B44739C}" type="sibTrans" cxnId="{DBEAF961-EE1B-4EC6-B7C2-DDC18D57E680}">
      <dgm:prSet/>
      <dgm:spPr/>
      <dgm:t>
        <a:bodyPr/>
        <a:lstStyle/>
        <a:p>
          <a:endParaRPr lang="fi-FI"/>
        </a:p>
      </dgm:t>
    </dgm:pt>
    <dgm:pt modelId="{E6212426-2C70-4C53-BFF6-E04A5812FFAC}">
      <dgm:prSet phldrT="[Teksti]" custT="1"/>
      <dgm:spPr/>
      <dgm:t>
        <a:bodyPr/>
        <a:lstStyle/>
        <a:p>
          <a:r>
            <a:rPr lang="fi-FI" sz="1800" b="1" dirty="0">
              <a:latin typeface="+mn-lt"/>
            </a:rPr>
            <a:t>Palvelujen kustannukset </a:t>
          </a:r>
          <a:r>
            <a:rPr lang="fi-FI" sz="1300" dirty="0">
              <a:latin typeface="+mn-lt"/>
            </a:rPr>
            <a:t>nousevat, noin 10% käyttää 80% sote ja työvoimapalvelujen kustannuksista. Moniammatillinen yhteistyö vaikuttaa palvelujen kustannus-vaikuttavuuteen.</a:t>
          </a:r>
          <a:endParaRPr lang="fi-FI" sz="1300" dirty="0"/>
        </a:p>
      </dgm:t>
    </dgm:pt>
    <dgm:pt modelId="{96EEB47D-2329-4A2E-9331-AA31391DCF23}" type="parTrans" cxnId="{843023CF-40FF-4E0F-9242-0B4649532F5A}">
      <dgm:prSet/>
      <dgm:spPr/>
      <dgm:t>
        <a:bodyPr/>
        <a:lstStyle/>
        <a:p>
          <a:endParaRPr lang="fi-FI"/>
        </a:p>
      </dgm:t>
    </dgm:pt>
    <dgm:pt modelId="{B53AC773-DBDC-4A6C-BE28-FBCA03299FE5}" type="sibTrans" cxnId="{843023CF-40FF-4E0F-9242-0B4649532F5A}">
      <dgm:prSet/>
      <dgm:spPr/>
      <dgm:t>
        <a:bodyPr/>
        <a:lstStyle/>
        <a:p>
          <a:endParaRPr lang="fi-FI"/>
        </a:p>
      </dgm:t>
    </dgm:pt>
    <dgm:pt modelId="{B744543A-0F90-4912-AAC8-7722ADD23D67}">
      <dgm:prSet phldrT="[Teksti]" custT="1"/>
      <dgm:spPr/>
      <dgm:t>
        <a:bodyPr/>
        <a:lstStyle/>
        <a:p>
          <a:r>
            <a:rPr lang="fi-FI" sz="1800" b="1" i="0" u="none" strike="noStrike" baseline="0" dirty="0">
              <a:latin typeface="+mn-lt"/>
            </a:rPr>
            <a:t>Tulevaisuuden sosiaali- ja terveyskes-kushanke</a:t>
          </a:r>
          <a:r>
            <a:rPr lang="fi-FI" sz="2000" b="0" i="0" u="none" strike="noStrike" baseline="0" dirty="0">
              <a:latin typeface="+mn-lt"/>
            </a:rPr>
            <a:t> </a:t>
          </a:r>
          <a:r>
            <a:rPr lang="fi-FI" sz="1200" b="0" i="0" u="none" strike="noStrike" baseline="0" dirty="0">
              <a:latin typeface="+mn-lt"/>
            </a:rPr>
            <a:t>monialaisen yhteistyön vahvistaminen on yksi kansallisen hankkeen keskeisistä tavoitteista.</a:t>
          </a:r>
          <a:r>
            <a:rPr lang="fi-FI" sz="1200" dirty="0">
              <a:latin typeface="+mn-lt"/>
            </a:rPr>
            <a:t> </a:t>
          </a:r>
          <a:endParaRPr lang="fi-FI" sz="1200" dirty="0"/>
        </a:p>
      </dgm:t>
    </dgm:pt>
    <dgm:pt modelId="{2585D55E-55DD-4025-A617-67AF0498C3A2}" type="parTrans" cxnId="{106FF7BB-906B-41B9-92C4-07F92946EC2C}">
      <dgm:prSet/>
      <dgm:spPr/>
      <dgm:t>
        <a:bodyPr/>
        <a:lstStyle/>
        <a:p>
          <a:endParaRPr lang="fi-FI"/>
        </a:p>
      </dgm:t>
    </dgm:pt>
    <dgm:pt modelId="{5CABD157-CFDC-4A79-8A62-614FC5412D82}" type="sibTrans" cxnId="{106FF7BB-906B-41B9-92C4-07F92946EC2C}">
      <dgm:prSet/>
      <dgm:spPr/>
      <dgm:t>
        <a:bodyPr/>
        <a:lstStyle/>
        <a:p>
          <a:endParaRPr lang="fi-FI"/>
        </a:p>
      </dgm:t>
    </dgm:pt>
    <dgm:pt modelId="{5CFAAD7D-C6A3-4AFE-8733-7B4766959DA9}">
      <dgm:prSet phldrT="[Teksti]" custT="1"/>
      <dgm:spPr/>
      <dgm:t>
        <a:bodyPr/>
        <a:lstStyle/>
        <a:p>
          <a:r>
            <a:rPr lang="fi-FI" sz="1800" b="1" dirty="0">
              <a:latin typeface="+mn-lt"/>
            </a:rPr>
            <a:t>Nykytila on toiminnallisesti haasteellinen </a:t>
          </a:r>
          <a:r>
            <a:rPr lang="fi-FI" sz="1200" b="0" dirty="0">
              <a:latin typeface="+mn-lt"/>
            </a:rPr>
            <a:t>ammattilaiset tunnistavat päivittäin yhteensovit-tamisen haasteet, asiak-kaan kipuilevat kun tieto ei liiku ja palvelut eivät muodosta eheää kokonai-suutta ja järjestelmä on siilomainen.</a:t>
          </a:r>
          <a:endParaRPr lang="fi-FI" sz="1200" b="0" dirty="0"/>
        </a:p>
      </dgm:t>
    </dgm:pt>
    <dgm:pt modelId="{4EAEE1DF-645A-42C3-AE65-8D25DE408B89}" type="parTrans" cxnId="{584D3B35-D389-4555-8A50-AF2C4D24C527}">
      <dgm:prSet/>
      <dgm:spPr/>
      <dgm:t>
        <a:bodyPr/>
        <a:lstStyle/>
        <a:p>
          <a:endParaRPr lang="fi-FI"/>
        </a:p>
      </dgm:t>
    </dgm:pt>
    <dgm:pt modelId="{84A917CB-0C03-43F0-8F1F-524D7AD03217}" type="sibTrans" cxnId="{584D3B35-D389-4555-8A50-AF2C4D24C527}">
      <dgm:prSet/>
      <dgm:spPr/>
      <dgm:t>
        <a:bodyPr/>
        <a:lstStyle/>
        <a:p>
          <a:endParaRPr lang="fi-FI"/>
        </a:p>
      </dgm:t>
    </dgm:pt>
    <dgm:pt modelId="{88DDBECB-5B83-4E48-A64F-7092FA5990A0}">
      <dgm:prSet phldrT="[Teksti]" custT="1"/>
      <dgm:spPr/>
      <dgm:t>
        <a:bodyPr/>
        <a:lstStyle/>
        <a:p>
          <a:r>
            <a:rPr lang="fi-FI" sz="1800" b="1" dirty="0">
              <a:latin typeface="+mn-lt"/>
            </a:rPr>
            <a:t>Muutos on välttämätön! </a:t>
          </a:r>
          <a:r>
            <a:rPr lang="fi-FI" sz="1200" dirty="0">
              <a:latin typeface="+mn-lt"/>
            </a:rPr>
            <a:t>Monialaisen yhteistyön toimintamalli on ydinprosessi palveluja käyttävien asiakastyössä.</a:t>
          </a:r>
          <a:endParaRPr lang="fi-FI" sz="1200" dirty="0"/>
        </a:p>
      </dgm:t>
    </dgm:pt>
    <dgm:pt modelId="{6C3E27E4-56C2-4550-94D8-C3F69D1BB73B}" type="parTrans" cxnId="{BC30591F-CC05-47E5-AC35-563F7DC20B25}">
      <dgm:prSet/>
      <dgm:spPr/>
      <dgm:t>
        <a:bodyPr/>
        <a:lstStyle/>
        <a:p>
          <a:endParaRPr lang="fi-FI"/>
        </a:p>
      </dgm:t>
    </dgm:pt>
    <dgm:pt modelId="{C58D4F98-CCC2-45CB-A558-2F08A3FE7959}" type="sibTrans" cxnId="{BC30591F-CC05-47E5-AC35-563F7DC20B25}">
      <dgm:prSet/>
      <dgm:spPr/>
      <dgm:t>
        <a:bodyPr/>
        <a:lstStyle/>
        <a:p>
          <a:endParaRPr lang="fi-FI"/>
        </a:p>
      </dgm:t>
    </dgm:pt>
    <dgm:pt modelId="{E7BF4008-D86B-42BE-8C02-C643264911DB}" type="pres">
      <dgm:prSet presAssocID="{B0C3AB6B-0853-48E0-AEC0-69511B5A079A}" presName="CompostProcess" presStyleCnt="0">
        <dgm:presLayoutVars>
          <dgm:dir/>
          <dgm:resizeHandles val="exact"/>
        </dgm:presLayoutVars>
      </dgm:prSet>
      <dgm:spPr/>
    </dgm:pt>
    <dgm:pt modelId="{D997443C-B7F5-4593-BC9E-AB4156634DED}" type="pres">
      <dgm:prSet presAssocID="{B0C3AB6B-0853-48E0-AEC0-69511B5A079A}" presName="arrow" presStyleLbl="bgShp" presStyleIdx="0" presStyleCnt="1"/>
      <dgm:spPr/>
    </dgm:pt>
    <dgm:pt modelId="{D31DE15A-35D7-4675-A0A1-95A8E0337FFE}" type="pres">
      <dgm:prSet presAssocID="{B0C3AB6B-0853-48E0-AEC0-69511B5A079A}" presName="linearProcess" presStyleCnt="0"/>
      <dgm:spPr/>
    </dgm:pt>
    <dgm:pt modelId="{79DFDBFC-EF05-4999-9E1D-81C856E6E295}" type="pres">
      <dgm:prSet presAssocID="{89EEF6F2-1FA3-4879-8DFA-638903DA86EB}" presName="textNode" presStyleLbl="node1" presStyleIdx="0" presStyleCnt="5">
        <dgm:presLayoutVars>
          <dgm:bulletEnabled val="1"/>
        </dgm:presLayoutVars>
      </dgm:prSet>
      <dgm:spPr/>
    </dgm:pt>
    <dgm:pt modelId="{211FB38B-4787-4F13-809F-EEB3CF583FB4}" type="pres">
      <dgm:prSet presAssocID="{E59E2EB5-0E00-4FF4-8183-41546B44739C}" presName="sibTrans" presStyleCnt="0"/>
      <dgm:spPr/>
    </dgm:pt>
    <dgm:pt modelId="{08A733A1-67DE-4DBF-A409-E93B66C49F5E}" type="pres">
      <dgm:prSet presAssocID="{E6212426-2C70-4C53-BFF6-E04A5812FFAC}" presName="textNode" presStyleLbl="node1" presStyleIdx="1" presStyleCnt="5">
        <dgm:presLayoutVars>
          <dgm:bulletEnabled val="1"/>
        </dgm:presLayoutVars>
      </dgm:prSet>
      <dgm:spPr/>
    </dgm:pt>
    <dgm:pt modelId="{09403530-7C17-41EE-8CA9-286BF069DDED}" type="pres">
      <dgm:prSet presAssocID="{B53AC773-DBDC-4A6C-BE28-FBCA03299FE5}" presName="sibTrans" presStyleCnt="0"/>
      <dgm:spPr/>
    </dgm:pt>
    <dgm:pt modelId="{548143C1-C538-46F7-8B81-EE4871835107}" type="pres">
      <dgm:prSet presAssocID="{5CFAAD7D-C6A3-4AFE-8733-7B4766959DA9}" presName="textNode" presStyleLbl="node1" presStyleIdx="2" presStyleCnt="5">
        <dgm:presLayoutVars>
          <dgm:bulletEnabled val="1"/>
        </dgm:presLayoutVars>
      </dgm:prSet>
      <dgm:spPr/>
    </dgm:pt>
    <dgm:pt modelId="{814D1552-CBD7-4ABC-912F-21CB2FCF1E1A}" type="pres">
      <dgm:prSet presAssocID="{84A917CB-0C03-43F0-8F1F-524D7AD03217}" presName="sibTrans" presStyleCnt="0"/>
      <dgm:spPr/>
    </dgm:pt>
    <dgm:pt modelId="{227F62D5-043B-463F-845E-6F7C96659E67}" type="pres">
      <dgm:prSet presAssocID="{B744543A-0F90-4912-AAC8-7722ADD23D67}" presName="textNode" presStyleLbl="node1" presStyleIdx="3" presStyleCnt="5">
        <dgm:presLayoutVars>
          <dgm:bulletEnabled val="1"/>
        </dgm:presLayoutVars>
      </dgm:prSet>
      <dgm:spPr/>
    </dgm:pt>
    <dgm:pt modelId="{AF68B142-5748-430E-80DB-FB3EC118A144}" type="pres">
      <dgm:prSet presAssocID="{5CABD157-CFDC-4A79-8A62-614FC5412D82}" presName="sibTrans" presStyleCnt="0"/>
      <dgm:spPr/>
    </dgm:pt>
    <dgm:pt modelId="{2ABD30BA-40B5-4554-8BE4-EDBDBBE1767B}" type="pres">
      <dgm:prSet presAssocID="{88DDBECB-5B83-4E48-A64F-7092FA5990A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C30591F-CC05-47E5-AC35-563F7DC20B25}" srcId="{B0C3AB6B-0853-48E0-AEC0-69511B5A079A}" destId="{88DDBECB-5B83-4E48-A64F-7092FA5990A0}" srcOrd="4" destOrd="0" parTransId="{6C3E27E4-56C2-4550-94D8-C3F69D1BB73B}" sibTransId="{C58D4F98-CCC2-45CB-A558-2F08A3FE7959}"/>
    <dgm:cxn modelId="{4FB55B22-334D-4C32-9719-FAF79CF2D677}" type="presOf" srcId="{E6212426-2C70-4C53-BFF6-E04A5812FFAC}" destId="{08A733A1-67DE-4DBF-A409-E93B66C49F5E}" srcOrd="0" destOrd="0" presId="urn:microsoft.com/office/officeart/2005/8/layout/hProcess9"/>
    <dgm:cxn modelId="{584D3B35-D389-4555-8A50-AF2C4D24C527}" srcId="{B0C3AB6B-0853-48E0-AEC0-69511B5A079A}" destId="{5CFAAD7D-C6A3-4AFE-8733-7B4766959DA9}" srcOrd="2" destOrd="0" parTransId="{4EAEE1DF-645A-42C3-AE65-8D25DE408B89}" sibTransId="{84A917CB-0C03-43F0-8F1F-524D7AD03217}"/>
    <dgm:cxn modelId="{DBEAF961-EE1B-4EC6-B7C2-DDC18D57E680}" srcId="{B0C3AB6B-0853-48E0-AEC0-69511B5A079A}" destId="{89EEF6F2-1FA3-4879-8DFA-638903DA86EB}" srcOrd="0" destOrd="0" parTransId="{FD14A9A4-FEB1-4B0E-8181-484C15571D13}" sibTransId="{E59E2EB5-0E00-4FF4-8183-41546B44739C}"/>
    <dgm:cxn modelId="{4CD3775A-A7A1-4AFA-BA93-C2A8709B22F8}" type="presOf" srcId="{B0C3AB6B-0853-48E0-AEC0-69511B5A079A}" destId="{E7BF4008-D86B-42BE-8C02-C643264911DB}" srcOrd="0" destOrd="0" presId="urn:microsoft.com/office/officeart/2005/8/layout/hProcess9"/>
    <dgm:cxn modelId="{D45B1FAC-7805-444E-925D-DF92708486BE}" type="presOf" srcId="{89EEF6F2-1FA3-4879-8DFA-638903DA86EB}" destId="{79DFDBFC-EF05-4999-9E1D-81C856E6E295}" srcOrd="0" destOrd="0" presId="urn:microsoft.com/office/officeart/2005/8/layout/hProcess9"/>
    <dgm:cxn modelId="{106FF7BB-906B-41B9-92C4-07F92946EC2C}" srcId="{B0C3AB6B-0853-48E0-AEC0-69511B5A079A}" destId="{B744543A-0F90-4912-AAC8-7722ADD23D67}" srcOrd="3" destOrd="0" parTransId="{2585D55E-55DD-4025-A617-67AF0498C3A2}" sibTransId="{5CABD157-CFDC-4A79-8A62-614FC5412D82}"/>
    <dgm:cxn modelId="{433CEFC4-E8F6-4772-B06E-8EF1A9B03221}" type="presOf" srcId="{5CFAAD7D-C6A3-4AFE-8733-7B4766959DA9}" destId="{548143C1-C538-46F7-8B81-EE4871835107}" srcOrd="0" destOrd="0" presId="urn:microsoft.com/office/officeart/2005/8/layout/hProcess9"/>
    <dgm:cxn modelId="{843023CF-40FF-4E0F-9242-0B4649532F5A}" srcId="{B0C3AB6B-0853-48E0-AEC0-69511B5A079A}" destId="{E6212426-2C70-4C53-BFF6-E04A5812FFAC}" srcOrd="1" destOrd="0" parTransId="{96EEB47D-2329-4A2E-9331-AA31391DCF23}" sibTransId="{B53AC773-DBDC-4A6C-BE28-FBCA03299FE5}"/>
    <dgm:cxn modelId="{B94EF7D7-1220-4BD3-AD5C-7CCBAA16795A}" type="presOf" srcId="{B744543A-0F90-4912-AAC8-7722ADD23D67}" destId="{227F62D5-043B-463F-845E-6F7C96659E67}" srcOrd="0" destOrd="0" presId="urn:microsoft.com/office/officeart/2005/8/layout/hProcess9"/>
    <dgm:cxn modelId="{DD2BE1F4-DD4C-4758-9D8F-B6345B1F3296}" type="presOf" srcId="{88DDBECB-5B83-4E48-A64F-7092FA5990A0}" destId="{2ABD30BA-40B5-4554-8BE4-EDBDBBE1767B}" srcOrd="0" destOrd="0" presId="urn:microsoft.com/office/officeart/2005/8/layout/hProcess9"/>
    <dgm:cxn modelId="{50802611-15A3-4A6B-80AE-FE1460EB093C}" type="presParOf" srcId="{E7BF4008-D86B-42BE-8C02-C643264911DB}" destId="{D997443C-B7F5-4593-BC9E-AB4156634DED}" srcOrd="0" destOrd="0" presId="urn:microsoft.com/office/officeart/2005/8/layout/hProcess9"/>
    <dgm:cxn modelId="{A3FCCC3F-8970-43F0-BDAC-D951BDF48AE9}" type="presParOf" srcId="{E7BF4008-D86B-42BE-8C02-C643264911DB}" destId="{D31DE15A-35D7-4675-A0A1-95A8E0337FFE}" srcOrd="1" destOrd="0" presId="urn:microsoft.com/office/officeart/2005/8/layout/hProcess9"/>
    <dgm:cxn modelId="{0351E93B-4C09-474D-8C59-42306FF889DB}" type="presParOf" srcId="{D31DE15A-35D7-4675-A0A1-95A8E0337FFE}" destId="{79DFDBFC-EF05-4999-9E1D-81C856E6E295}" srcOrd="0" destOrd="0" presId="urn:microsoft.com/office/officeart/2005/8/layout/hProcess9"/>
    <dgm:cxn modelId="{EE3ED7DA-8015-4EF8-898D-F1093269BB1B}" type="presParOf" srcId="{D31DE15A-35D7-4675-A0A1-95A8E0337FFE}" destId="{211FB38B-4787-4F13-809F-EEB3CF583FB4}" srcOrd="1" destOrd="0" presId="urn:microsoft.com/office/officeart/2005/8/layout/hProcess9"/>
    <dgm:cxn modelId="{E7F39E4A-E996-46DA-9E59-A936C1F67431}" type="presParOf" srcId="{D31DE15A-35D7-4675-A0A1-95A8E0337FFE}" destId="{08A733A1-67DE-4DBF-A409-E93B66C49F5E}" srcOrd="2" destOrd="0" presId="urn:microsoft.com/office/officeart/2005/8/layout/hProcess9"/>
    <dgm:cxn modelId="{A3DA02BC-145A-471C-AD28-779A615BB29D}" type="presParOf" srcId="{D31DE15A-35D7-4675-A0A1-95A8E0337FFE}" destId="{09403530-7C17-41EE-8CA9-286BF069DDED}" srcOrd="3" destOrd="0" presId="urn:microsoft.com/office/officeart/2005/8/layout/hProcess9"/>
    <dgm:cxn modelId="{4F1A1226-8EAC-4BC9-B3C4-23B75A344C26}" type="presParOf" srcId="{D31DE15A-35D7-4675-A0A1-95A8E0337FFE}" destId="{548143C1-C538-46F7-8B81-EE4871835107}" srcOrd="4" destOrd="0" presId="urn:microsoft.com/office/officeart/2005/8/layout/hProcess9"/>
    <dgm:cxn modelId="{19CCB251-4243-4197-BF16-A9C7B2850E0D}" type="presParOf" srcId="{D31DE15A-35D7-4675-A0A1-95A8E0337FFE}" destId="{814D1552-CBD7-4ABC-912F-21CB2FCF1E1A}" srcOrd="5" destOrd="0" presId="urn:microsoft.com/office/officeart/2005/8/layout/hProcess9"/>
    <dgm:cxn modelId="{22D3695F-E1A0-40AA-AD37-9D34C3BDBA27}" type="presParOf" srcId="{D31DE15A-35D7-4675-A0A1-95A8E0337FFE}" destId="{227F62D5-043B-463F-845E-6F7C96659E67}" srcOrd="6" destOrd="0" presId="urn:microsoft.com/office/officeart/2005/8/layout/hProcess9"/>
    <dgm:cxn modelId="{EDD4D9DE-9C8A-4211-AD22-5A4F6E33CD83}" type="presParOf" srcId="{D31DE15A-35D7-4675-A0A1-95A8E0337FFE}" destId="{AF68B142-5748-430E-80DB-FB3EC118A144}" srcOrd="7" destOrd="0" presId="urn:microsoft.com/office/officeart/2005/8/layout/hProcess9"/>
    <dgm:cxn modelId="{6A079C8A-932E-4836-B013-A6FCA77A8E5D}" type="presParOf" srcId="{D31DE15A-35D7-4675-A0A1-95A8E0337FFE}" destId="{2ABD30BA-40B5-4554-8BE4-EDBDBBE1767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68B4F8-8929-4D0C-8444-8B608E4CFC9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8073343C-9C2F-4272-8DE6-8FE7F4582616}">
      <dgm:prSet phldrT="[Teksti]" custT="1"/>
      <dgm:spPr/>
      <dgm:t>
        <a:bodyPr/>
        <a:lstStyle/>
        <a:p>
          <a:r>
            <a:rPr lang="fi-FI" sz="1600" b="1" dirty="0"/>
            <a:t>Asiakas keskiössä</a:t>
          </a:r>
        </a:p>
        <a:p>
          <a:r>
            <a:rPr lang="fi-FI" sz="1300" dirty="0"/>
            <a:t>Valmennusten avulla on vahvistettu asiakasymmärrystä ja edistetty asiakaslähtöistä ajattelutapaa. Asiakas yhdistää ammattilaiset ja on oman elämäntilanteensa asiantuntija. </a:t>
          </a:r>
        </a:p>
      </dgm:t>
    </dgm:pt>
    <dgm:pt modelId="{99BD69DC-9903-4DF1-A702-DFD9BD0188AD}" type="parTrans" cxnId="{AC4DF25F-C2BA-4158-B973-308F87EA5ED1}">
      <dgm:prSet/>
      <dgm:spPr/>
      <dgm:t>
        <a:bodyPr/>
        <a:lstStyle/>
        <a:p>
          <a:endParaRPr lang="fi-FI"/>
        </a:p>
      </dgm:t>
    </dgm:pt>
    <dgm:pt modelId="{09CE0341-8265-4139-8E32-DB039DECEA17}" type="sibTrans" cxnId="{AC4DF25F-C2BA-4158-B973-308F87EA5ED1}">
      <dgm:prSet/>
      <dgm:spPr/>
      <dgm:t>
        <a:bodyPr/>
        <a:lstStyle/>
        <a:p>
          <a:endParaRPr lang="fi-FI"/>
        </a:p>
      </dgm:t>
    </dgm:pt>
    <dgm:pt modelId="{1FC9420D-0FBE-490E-980F-3D1FEA564B3D}">
      <dgm:prSet custT="1"/>
      <dgm:spPr/>
      <dgm:t>
        <a:bodyPr/>
        <a:lstStyle/>
        <a:p>
          <a:r>
            <a:rPr lang="fi-FI" sz="1600" b="1" dirty="0"/>
            <a:t>Ymmärrämme  mikä on asiakkaalle merkityksellistä</a:t>
          </a:r>
        </a:p>
        <a:p>
          <a:r>
            <a:rPr lang="fi-FI" sz="1300" dirty="0"/>
            <a:t>Valmennukset ovat vahvistaneet yhteistä ymmärrystä monialaisen työn asiakaskokemusta edistävistä tekijöistä.</a:t>
          </a:r>
        </a:p>
      </dgm:t>
    </dgm:pt>
    <dgm:pt modelId="{BF58799B-BD0C-4007-8CF3-C80CF118D9AC}" type="parTrans" cxnId="{F1482256-5A6D-477E-BE9D-3D0F605F82A3}">
      <dgm:prSet/>
      <dgm:spPr/>
      <dgm:t>
        <a:bodyPr/>
        <a:lstStyle/>
        <a:p>
          <a:endParaRPr lang="fi-FI"/>
        </a:p>
      </dgm:t>
    </dgm:pt>
    <dgm:pt modelId="{2F9C5776-608A-4B69-9578-FCFCB98CF7C4}" type="sibTrans" cxnId="{F1482256-5A6D-477E-BE9D-3D0F605F82A3}">
      <dgm:prSet/>
      <dgm:spPr/>
      <dgm:t>
        <a:bodyPr/>
        <a:lstStyle/>
        <a:p>
          <a:endParaRPr lang="fi-FI"/>
        </a:p>
      </dgm:t>
    </dgm:pt>
    <dgm:pt modelId="{75BB2615-22B2-40D8-9725-3400D46EF517}">
      <dgm:prSet custT="1"/>
      <dgm:spPr/>
      <dgm:t>
        <a:bodyPr/>
        <a:lstStyle/>
        <a:p>
          <a:r>
            <a:rPr lang="fi-FI" sz="1600" b="1" dirty="0"/>
            <a:t>Meillä ei ole varaa päällekkäiseen työhön</a:t>
          </a:r>
        </a:p>
        <a:p>
          <a:r>
            <a:rPr lang="fi-FI" sz="1300" dirty="0"/>
            <a:t>Valmennuksissa on pyritty lisäämään ymmärrystä missä tilanteissa päällekkäisiä toimintoja syntyy. Näissä tilanteissa on vahvistettu yhteistyön toimintamalleja ja asiakasarvoa tuottavia toimintoja.</a:t>
          </a:r>
        </a:p>
      </dgm:t>
    </dgm:pt>
    <dgm:pt modelId="{76890643-FE04-445A-AA72-7FEBBF0F59A8}" type="parTrans" cxnId="{D4608D60-AA27-47D5-9A98-FDBE7ECE33E3}">
      <dgm:prSet/>
      <dgm:spPr/>
      <dgm:t>
        <a:bodyPr/>
        <a:lstStyle/>
        <a:p>
          <a:endParaRPr lang="fi-FI"/>
        </a:p>
      </dgm:t>
    </dgm:pt>
    <dgm:pt modelId="{046D7ADF-5968-4750-A2A2-A31F3B2B790E}" type="sibTrans" cxnId="{D4608D60-AA27-47D5-9A98-FDBE7ECE33E3}">
      <dgm:prSet/>
      <dgm:spPr/>
      <dgm:t>
        <a:bodyPr/>
        <a:lstStyle/>
        <a:p>
          <a:endParaRPr lang="fi-FI"/>
        </a:p>
      </dgm:t>
    </dgm:pt>
    <dgm:pt modelId="{B0737DE6-8977-4A7D-892D-55F7CEA3B1CA}">
      <dgm:prSet custT="1"/>
      <dgm:spPr/>
      <dgm:t>
        <a:bodyPr/>
        <a:lstStyle/>
        <a:p>
          <a:r>
            <a:rPr lang="fi-FI" sz="1600" b="1" dirty="0"/>
            <a:t>Asiakkaan polku jäsentää yhteistyötä</a:t>
          </a:r>
        </a:p>
        <a:p>
          <a:r>
            <a:rPr lang="fi-FI" sz="1300" dirty="0"/>
            <a:t>Valmennuksissa on kehitetty yhteistä kieltä jäsentää asiakaspolun eri vaiheita. Samalla on syvennetty ymmärrystä monialaisen yhteistyön merkityksestä asiakkaan polun eri vaiheissa</a:t>
          </a:r>
          <a:r>
            <a:rPr lang="fi-FI" sz="1200" dirty="0"/>
            <a:t>.</a:t>
          </a:r>
        </a:p>
      </dgm:t>
    </dgm:pt>
    <dgm:pt modelId="{873E026D-138B-46CE-A9D0-99852510EC39}" type="parTrans" cxnId="{AA9B31AD-1B94-48F3-B859-627E3F045A0A}">
      <dgm:prSet/>
      <dgm:spPr/>
      <dgm:t>
        <a:bodyPr/>
        <a:lstStyle/>
        <a:p>
          <a:endParaRPr lang="fi-FI"/>
        </a:p>
      </dgm:t>
    </dgm:pt>
    <dgm:pt modelId="{86BE5A4C-CAC4-48B5-B5BB-5A6084132B70}" type="sibTrans" cxnId="{AA9B31AD-1B94-48F3-B859-627E3F045A0A}">
      <dgm:prSet/>
      <dgm:spPr/>
      <dgm:t>
        <a:bodyPr/>
        <a:lstStyle/>
        <a:p>
          <a:endParaRPr lang="fi-FI"/>
        </a:p>
      </dgm:t>
    </dgm:pt>
    <dgm:pt modelId="{73D2396C-6E30-4BAC-9A2E-CC744B572CDA}">
      <dgm:prSet custT="1"/>
      <dgm:spPr/>
      <dgm:t>
        <a:bodyPr/>
        <a:lstStyle/>
        <a:p>
          <a:r>
            <a:rPr lang="fi-FI" sz="1600" b="1" dirty="0"/>
            <a:t>Hyvien käytäntöjen ja haasteiden tunnistaminen</a:t>
          </a:r>
        </a:p>
        <a:p>
          <a:r>
            <a:rPr lang="fi-FI" sz="1300" dirty="0"/>
            <a:t>Valmennuksissa on kannustettu löytämään ja hyödyntämään olemassa olevia hyviä käytäntöjä. Myös haastavista asioista on keskusteltu avoimessa ilmapiirissä.</a:t>
          </a:r>
        </a:p>
      </dgm:t>
    </dgm:pt>
    <dgm:pt modelId="{8A217A3E-C8B4-4937-8A98-939A70801F2E}" type="parTrans" cxnId="{40C17C0D-20E0-47E5-B04E-467BE4B69424}">
      <dgm:prSet/>
      <dgm:spPr/>
      <dgm:t>
        <a:bodyPr/>
        <a:lstStyle/>
        <a:p>
          <a:endParaRPr lang="fi-FI"/>
        </a:p>
      </dgm:t>
    </dgm:pt>
    <dgm:pt modelId="{E64D5933-2458-4445-9FDB-1C50D55440FF}" type="sibTrans" cxnId="{40C17C0D-20E0-47E5-B04E-467BE4B69424}">
      <dgm:prSet/>
      <dgm:spPr/>
      <dgm:t>
        <a:bodyPr/>
        <a:lstStyle/>
        <a:p>
          <a:endParaRPr lang="fi-FI"/>
        </a:p>
      </dgm:t>
    </dgm:pt>
    <dgm:pt modelId="{8BF25161-04C6-4CF6-80BC-2F829B681F3F}">
      <dgm:prSet custT="1"/>
      <dgm:spPr/>
      <dgm:t>
        <a:bodyPr/>
        <a:lstStyle/>
        <a:p>
          <a:r>
            <a:rPr lang="fi-FI" sz="1600" b="1" dirty="0"/>
            <a:t>Kehitämme yhdessä yhteisiä toimintamalleja</a:t>
          </a:r>
        </a:p>
        <a:p>
          <a:r>
            <a:rPr lang="fi-FI" sz="1300" dirty="0"/>
            <a:t>Valmennuksissa on tunnistettu yhteisiä toimintamalleja ja niiden jatkokehittämistarpeita. Työ jatkuu yhteiskehittämällä ja avoimesti kokemuksia jakamalla.</a:t>
          </a:r>
        </a:p>
      </dgm:t>
    </dgm:pt>
    <dgm:pt modelId="{0FF9EE38-B1C6-4508-9845-DCD33BC7BDB9}" type="parTrans" cxnId="{671C3027-21EF-4B55-BD7B-A6E67AB123F3}">
      <dgm:prSet/>
      <dgm:spPr/>
      <dgm:t>
        <a:bodyPr/>
        <a:lstStyle/>
        <a:p>
          <a:endParaRPr lang="fi-FI"/>
        </a:p>
      </dgm:t>
    </dgm:pt>
    <dgm:pt modelId="{61051E9E-9213-410A-B7DF-29EC3D3523D5}" type="sibTrans" cxnId="{671C3027-21EF-4B55-BD7B-A6E67AB123F3}">
      <dgm:prSet/>
      <dgm:spPr/>
      <dgm:t>
        <a:bodyPr/>
        <a:lstStyle/>
        <a:p>
          <a:endParaRPr lang="fi-FI"/>
        </a:p>
      </dgm:t>
    </dgm:pt>
    <dgm:pt modelId="{12D50E11-471F-4EA8-8FEC-DA4CE6B5ACDC}">
      <dgm:prSet custT="1"/>
      <dgm:spPr/>
      <dgm:t>
        <a:bodyPr/>
        <a:lstStyle/>
        <a:p>
          <a:r>
            <a:rPr lang="fi-FI" sz="1600" b="1" dirty="0"/>
            <a:t>Vastuu onnistumisesta on jaettu</a:t>
          </a:r>
        </a:p>
        <a:p>
          <a:r>
            <a:rPr lang="fi-FI" sz="1300" dirty="0"/>
            <a:t>Yhteistyö vaatii halua ja kykyä kohdata toinen toisemme. Valmennuksissa on vahvistettu ammattilaisten kykyä kohdata toisensa ja tuoda rakentavasti esiin oma asiantuntemuksensa </a:t>
          </a:r>
        </a:p>
      </dgm:t>
    </dgm:pt>
    <dgm:pt modelId="{C6C8983C-5B47-49FA-A380-255BCF1BB8CB}" type="parTrans" cxnId="{3581E7DB-A5C8-4D86-8488-8B402669758D}">
      <dgm:prSet/>
      <dgm:spPr/>
      <dgm:t>
        <a:bodyPr/>
        <a:lstStyle/>
        <a:p>
          <a:endParaRPr lang="fi-FI"/>
        </a:p>
      </dgm:t>
    </dgm:pt>
    <dgm:pt modelId="{15CA12D2-6DFC-4746-BDED-5C224C2A712C}" type="sibTrans" cxnId="{3581E7DB-A5C8-4D86-8488-8B402669758D}">
      <dgm:prSet/>
      <dgm:spPr/>
      <dgm:t>
        <a:bodyPr/>
        <a:lstStyle/>
        <a:p>
          <a:endParaRPr lang="fi-FI"/>
        </a:p>
      </dgm:t>
    </dgm:pt>
    <dgm:pt modelId="{FAF2D17D-5A4B-4815-A341-5BEF80A9648E}">
      <dgm:prSet custT="1"/>
      <dgm:spPr/>
      <dgm:t>
        <a:bodyPr/>
        <a:lstStyle/>
        <a:p>
          <a:r>
            <a:rPr lang="fi-FI" sz="1600" b="1" dirty="0"/>
            <a:t>Ketterät toimintamallit skaalautuvat asiakkaan tilanteen mukaan</a:t>
          </a:r>
        </a:p>
        <a:p>
          <a:r>
            <a:rPr lang="fi-FI" sz="1300" dirty="0"/>
            <a:t>Valmennuksissa on vahvistettu ymmärrystä resurssien rajallisuudesta. Yhteistyömallit täytyy voida sovittaa asiakkaan elämäntilanteen mukaisesti.</a:t>
          </a:r>
        </a:p>
      </dgm:t>
    </dgm:pt>
    <dgm:pt modelId="{DE02A147-6D9F-4BB2-8FDB-F68B949185A7}" type="parTrans" cxnId="{E2B9DD89-A92C-4E19-B3DF-5B41C725C6E1}">
      <dgm:prSet/>
      <dgm:spPr/>
      <dgm:t>
        <a:bodyPr/>
        <a:lstStyle/>
        <a:p>
          <a:endParaRPr lang="fi-FI"/>
        </a:p>
      </dgm:t>
    </dgm:pt>
    <dgm:pt modelId="{8D040EA2-D6F4-4026-9C60-10A81A1C4CA4}" type="sibTrans" cxnId="{E2B9DD89-A92C-4E19-B3DF-5B41C725C6E1}">
      <dgm:prSet/>
      <dgm:spPr/>
      <dgm:t>
        <a:bodyPr/>
        <a:lstStyle/>
        <a:p>
          <a:endParaRPr lang="fi-FI"/>
        </a:p>
      </dgm:t>
    </dgm:pt>
    <dgm:pt modelId="{F50735C0-094C-44E4-910F-1475E316659C}">
      <dgm:prSet custT="1"/>
      <dgm:spPr/>
      <dgm:t>
        <a:bodyPr/>
        <a:lstStyle/>
        <a:p>
          <a:r>
            <a:rPr lang="fi-FI" sz="1600" b="1" dirty="0"/>
            <a:t>Yhdyspinnat täytyy ylittää</a:t>
          </a:r>
        </a:p>
        <a:p>
          <a:r>
            <a:rPr lang="fi-FI" sz="1300" dirty="0"/>
            <a:t>Valmennuksissa on vahvistettu ymmärrystä erilaisten yhdyspintojen merkityksestä. Yhdyspintojen ylittämiseen tarvitaan erilaisia nivelkohtien toimintamalleja /siltarakenteita ja yhteistyömenetelmien kehittämistä</a:t>
          </a:r>
          <a:r>
            <a:rPr lang="fi-FI" sz="1400" dirty="0"/>
            <a:t>.</a:t>
          </a:r>
        </a:p>
      </dgm:t>
    </dgm:pt>
    <dgm:pt modelId="{E3A4840E-E1B6-4F45-909F-C7B3EE9DD64E}" type="parTrans" cxnId="{034870F8-A18B-4F73-A986-4FD22FEFCDFC}">
      <dgm:prSet/>
      <dgm:spPr/>
      <dgm:t>
        <a:bodyPr/>
        <a:lstStyle/>
        <a:p>
          <a:endParaRPr lang="fi-FI"/>
        </a:p>
      </dgm:t>
    </dgm:pt>
    <dgm:pt modelId="{4F5B7C39-0502-4A72-859A-4F5EC1478ED0}" type="sibTrans" cxnId="{034870F8-A18B-4F73-A986-4FD22FEFCDFC}">
      <dgm:prSet/>
      <dgm:spPr/>
      <dgm:t>
        <a:bodyPr/>
        <a:lstStyle/>
        <a:p>
          <a:endParaRPr lang="fi-FI"/>
        </a:p>
      </dgm:t>
    </dgm:pt>
    <dgm:pt modelId="{3197383B-A65C-4864-BCA6-0C7F6F130F7E}">
      <dgm:prSet custT="1"/>
      <dgm:spPr/>
      <dgm:t>
        <a:bodyPr/>
        <a:lstStyle/>
        <a:p>
          <a:r>
            <a:rPr lang="fi-FI" sz="1600" b="1" dirty="0"/>
            <a:t>Yhden yhteydenoton periaate toteutuu kaikissa kohtaamisissa</a:t>
          </a:r>
        </a:p>
        <a:p>
          <a:r>
            <a:rPr lang="fi-FI" sz="1300" dirty="0"/>
            <a:t>Valmennuksissa on lisätty ymmärrystä yhden yhteydenoton periaatteen toteutumisesta myös monialaisen yhteistyön tilanteissa.</a:t>
          </a:r>
        </a:p>
      </dgm:t>
    </dgm:pt>
    <dgm:pt modelId="{806312D8-8770-4936-B43E-D0D3432936DC}" type="parTrans" cxnId="{68096E9C-72E6-41FD-81A1-1BE51D1D5ADC}">
      <dgm:prSet/>
      <dgm:spPr/>
      <dgm:t>
        <a:bodyPr/>
        <a:lstStyle/>
        <a:p>
          <a:endParaRPr lang="fi-FI"/>
        </a:p>
      </dgm:t>
    </dgm:pt>
    <dgm:pt modelId="{9D60BBDA-2D52-4912-BAF6-2122EC776AF0}" type="sibTrans" cxnId="{68096E9C-72E6-41FD-81A1-1BE51D1D5ADC}">
      <dgm:prSet/>
      <dgm:spPr/>
      <dgm:t>
        <a:bodyPr/>
        <a:lstStyle/>
        <a:p>
          <a:endParaRPr lang="fi-FI"/>
        </a:p>
      </dgm:t>
    </dgm:pt>
    <dgm:pt modelId="{AF267201-572C-49CA-AC97-65F64F2E35F3}">
      <dgm:prSet custT="1"/>
      <dgm:spPr/>
      <dgm:t>
        <a:bodyPr/>
        <a:lstStyle/>
        <a:p>
          <a:r>
            <a:rPr lang="fi-FI" sz="1600" b="1" dirty="0"/>
            <a:t>Muutos on mahdollisuus ja tavoitteet täytyy voida saavuttaa</a:t>
          </a:r>
        </a:p>
        <a:p>
          <a:r>
            <a:rPr lang="fi-FI" sz="1300" dirty="0"/>
            <a:t>Käynnissä oleva muutos on suuri. Monialaisen yhteistyötä tukevat toimintamallit kehittyvät ketterästi ja jatkuvasti tiedon, osaamisen ja voimavarojen  karttuessa.</a:t>
          </a:r>
        </a:p>
      </dgm:t>
    </dgm:pt>
    <dgm:pt modelId="{943BA0C1-4F68-4D1F-8169-99DA10D4E541}" type="parTrans" cxnId="{27714E34-5AED-4D5E-9029-2B9ACB7E3AC6}">
      <dgm:prSet/>
      <dgm:spPr/>
      <dgm:t>
        <a:bodyPr/>
        <a:lstStyle/>
        <a:p>
          <a:endParaRPr lang="fi-FI"/>
        </a:p>
      </dgm:t>
    </dgm:pt>
    <dgm:pt modelId="{15958252-2D8D-47CD-9F78-FC4BDC65B008}" type="sibTrans" cxnId="{27714E34-5AED-4D5E-9029-2B9ACB7E3AC6}">
      <dgm:prSet/>
      <dgm:spPr/>
      <dgm:t>
        <a:bodyPr/>
        <a:lstStyle/>
        <a:p>
          <a:endParaRPr lang="fi-FI"/>
        </a:p>
      </dgm:t>
    </dgm:pt>
    <dgm:pt modelId="{7B1C5141-2EF6-45DA-8D48-FD9EC4A7348B}" type="pres">
      <dgm:prSet presAssocID="{5B68B4F8-8929-4D0C-8444-8B608E4CFC91}" presName="diagram" presStyleCnt="0">
        <dgm:presLayoutVars>
          <dgm:dir/>
          <dgm:resizeHandles val="exact"/>
        </dgm:presLayoutVars>
      </dgm:prSet>
      <dgm:spPr/>
    </dgm:pt>
    <dgm:pt modelId="{4ABB98D8-F5FE-43FB-9EB4-BCF7A5C2B401}" type="pres">
      <dgm:prSet presAssocID="{8073343C-9C2F-4272-8DE6-8FE7F4582616}" presName="node" presStyleLbl="node1" presStyleIdx="0" presStyleCnt="11">
        <dgm:presLayoutVars>
          <dgm:bulletEnabled val="1"/>
        </dgm:presLayoutVars>
      </dgm:prSet>
      <dgm:spPr/>
    </dgm:pt>
    <dgm:pt modelId="{76A20BB2-FFF2-4D9D-90A9-3EB34C8FD71D}" type="pres">
      <dgm:prSet presAssocID="{09CE0341-8265-4139-8E32-DB039DECEA17}" presName="sibTrans" presStyleCnt="0"/>
      <dgm:spPr/>
    </dgm:pt>
    <dgm:pt modelId="{1CAB8D23-B85E-459F-A537-0E309AB1CDB4}" type="pres">
      <dgm:prSet presAssocID="{1FC9420D-0FBE-490E-980F-3D1FEA564B3D}" presName="node" presStyleLbl="node1" presStyleIdx="1" presStyleCnt="11">
        <dgm:presLayoutVars>
          <dgm:bulletEnabled val="1"/>
        </dgm:presLayoutVars>
      </dgm:prSet>
      <dgm:spPr/>
    </dgm:pt>
    <dgm:pt modelId="{1307EE42-0AD0-4345-9152-C34233EFADCD}" type="pres">
      <dgm:prSet presAssocID="{2F9C5776-608A-4B69-9578-FCFCB98CF7C4}" presName="sibTrans" presStyleCnt="0"/>
      <dgm:spPr/>
    </dgm:pt>
    <dgm:pt modelId="{28E511F7-70DB-4E4A-A5BF-DF13013CCE11}" type="pres">
      <dgm:prSet presAssocID="{75BB2615-22B2-40D8-9725-3400D46EF517}" presName="node" presStyleLbl="node1" presStyleIdx="2" presStyleCnt="11">
        <dgm:presLayoutVars>
          <dgm:bulletEnabled val="1"/>
        </dgm:presLayoutVars>
      </dgm:prSet>
      <dgm:spPr/>
    </dgm:pt>
    <dgm:pt modelId="{CD71CCF6-352E-4644-856F-CEC72D47E322}" type="pres">
      <dgm:prSet presAssocID="{046D7ADF-5968-4750-A2A2-A31F3B2B790E}" presName="sibTrans" presStyleCnt="0"/>
      <dgm:spPr/>
    </dgm:pt>
    <dgm:pt modelId="{7A76A57D-CEAE-4C63-988D-A62D3F92926E}" type="pres">
      <dgm:prSet presAssocID="{B0737DE6-8977-4A7D-892D-55F7CEA3B1CA}" presName="node" presStyleLbl="node1" presStyleIdx="3" presStyleCnt="11">
        <dgm:presLayoutVars>
          <dgm:bulletEnabled val="1"/>
        </dgm:presLayoutVars>
      </dgm:prSet>
      <dgm:spPr/>
    </dgm:pt>
    <dgm:pt modelId="{55307EA4-DAD2-4285-B90A-157A84C52298}" type="pres">
      <dgm:prSet presAssocID="{86BE5A4C-CAC4-48B5-B5BB-5A6084132B70}" presName="sibTrans" presStyleCnt="0"/>
      <dgm:spPr/>
    </dgm:pt>
    <dgm:pt modelId="{9086DE0A-DA1C-48CC-80FD-60EECC1113B5}" type="pres">
      <dgm:prSet presAssocID="{73D2396C-6E30-4BAC-9A2E-CC744B572CDA}" presName="node" presStyleLbl="node1" presStyleIdx="4" presStyleCnt="11">
        <dgm:presLayoutVars>
          <dgm:bulletEnabled val="1"/>
        </dgm:presLayoutVars>
      </dgm:prSet>
      <dgm:spPr/>
    </dgm:pt>
    <dgm:pt modelId="{A24FADFD-6763-42BA-B598-E824CC6355EA}" type="pres">
      <dgm:prSet presAssocID="{E64D5933-2458-4445-9FDB-1C50D55440FF}" presName="sibTrans" presStyleCnt="0"/>
      <dgm:spPr/>
    </dgm:pt>
    <dgm:pt modelId="{967F2A0F-E85D-429D-896D-50DD3A10146D}" type="pres">
      <dgm:prSet presAssocID="{8BF25161-04C6-4CF6-80BC-2F829B681F3F}" presName="node" presStyleLbl="node1" presStyleIdx="5" presStyleCnt="11">
        <dgm:presLayoutVars>
          <dgm:bulletEnabled val="1"/>
        </dgm:presLayoutVars>
      </dgm:prSet>
      <dgm:spPr/>
    </dgm:pt>
    <dgm:pt modelId="{64C28029-6016-4060-9D84-AFBE7A70B3AE}" type="pres">
      <dgm:prSet presAssocID="{61051E9E-9213-410A-B7DF-29EC3D3523D5}" presName="sibTrans" presStyleCnt="0"/>
      <dgm:spPr/>
    </dgm:pt>
    <dgm:pt modelId="{97A056BB-E2AA-4360-BD1C-480FB7858458}" type="pres">
      <dgm:prSet presAssocID="{12D50E11-471F-4EA8-8FEC-DA4CE6B5ACDC}" presName="node" presStyleLbl="node1" presStyleIdx="6" presStyleCnt="11">
        <dgm:presLayoutVars>
          <dgm:bulletEnabled val="1"/>
        </dgm:presLayoutVars>
      </dgm:prSet>
      <dgm:spPr/>
    </dgm:pt>
    <dgm:pt modelId="{F39F5E4A-98C5-4E55-9E51-B0C041F0CC5A}" type="pres">
      <dgm:prSet presAssocID="{15CA12D2-6DFC-4746-BDED-5C224C2A712C}" presName="sibTrans" presStyleCnt="0"/>
      <dgm:spPr/>
    </dgm:pt>
    <dgm:pt modelId="{A694EB66-014F-4C42-A114-8B9B3716E7AB}" type="pres">
      <dgm:prSet presAssocID="{FAF2D17D-5A4B-4815-A341-5BEF80A9648E}" presName="node" presStyleLbl="node1" presStyleIdx="7" presStyleCnt="11">
        <dgm:presLayoutVars>
          <dgm:bulletEnabled val="1"/>
        </dgm:presLayoutVars>
      </dgm:prSet>
      <dgm:spPr/>
    </dgm:pt>
    <dgm:pt modelId="{24FC538D-8D25-4A33-B7C2-E6D20891E00B}" type="pres">
      <dgm:prSet presAssocID="{8D040EA2-D6F4-4026-9C60-10A81A1C4CA4}" presName="sibTrans" presStyleCnt="0"/>
      <dgm:spPr/>
    </dgm:pt>
    <dgm:pt modelId="{D6FBB430-5DAC-4342-B599-B57E9C1B2AEB}" type="pres">
      <dgm:prSet presAssocID="{F50735C0-094C-44E4-910F-1475E316659C}" presName="node" presStyleLbl="node1" presStyleIdx="8" presStyleCnt="11">
        <dgm:presLayoutVars>
          <dgm:bulletEnabled val="1"/>
        </dgm:presLayoutVars>
      </dgm:prSet>
      <dgm:spPr/>
    </dgm:pt>
    <dgm:pt modelId="{CD7202B2-CCBF-4CB9-BA94-9698F6539222}" type="pres">
      <dgm:prSet presAssocID="{4F5B7C39-0502-4A72-859A-4F5EC1478ED0}" presName="sibTrans" presStyleCnt="0"/>
      <dgm:spPr/>
    </dgm:pt>
    <dgm:pt modelId="{7136B157-D3A4-4259-9E1E-4DEB77F62CC5}" type="pres">
      <dgm:prSet presAssocID="{3197383B-A65C-4864-BCA6-0C7F6F130F7E}" presName="node" presStyleLbl="node1" presStyleIdx="9" presStyleCnt="11">
        <dgm:presLayoutVars>
          <dgm:bulletEnabled val="1"/>
        </dgm:presLayoutVars>
      </dgm:prSet>
      <dgm:spPr/>
    </dgm:pt>
    <dgm:pt modelId="{F594CBDF-F9E0-4768-AB33-3A9DED02D702}" type="pres">
      <dgm:prSet presAssocID="{9D60BBDA-2D52-4912-BAF6-2122EC776AF0}" presName="sibTrans" presStyleCnt="0"/>
      <dgm:spPr/>
    </dgm:pt>
    <dgm:pt modelId="{D24AB48F-3E0D-46CB-AB8A-9BFA64C0FE36}" type="pres">
      <dgm:prSet presAssocID="{AF267201-572C-49CA-AC97-65F64F2E35F3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0C17C0D-20E0-47E5-B04E-467BE4B69424}" srcId="{5B68B4F8-8929-4D0C-8444-8B608E4CFC91}" destId="{73D2396C-6E30-4BAC-9A2E-CC744B572CDA}" srcOrd="4" destOrd="0" parTransId="{8A217A3E-C8B4-4937-8A98-939A70801F2E}" sibTransId="{E64D5933-2458-4445-9FDB-1C50D55440FF}"/>
    <dgm:cxn modelId="{16323715-9512-4F60-B3C8-AF4D67F47C40}" type="presOf" srcId="{8BF25161-04C6-4CF6-80BC-2F829B681F3F}" destId="{967F2A0F-E85D-429D-896D-50DD3A10146D}" srcOrd="0" destOrd="0" presId="urn:microsoft.com/office/officeart/2005/8/layout/default"/>
    <dgm:cxn modelId="{FF62C320-9852-4F0C-B2C8-819C8CB6D20A}" type="presOf" srcId="{12D50E11-471F-4EA8-8FEC-DA4CE6B5ACDC}" destId="{97A056BB-E2AA-4360-BD1C-480FB7858458}" srcOrd="0" destOrd="0" presId="urn:microsoft.com/office/officeart/2005/8/layout/default"/>
    <dgm:cxn modelId="{9533CF21-7BE1-4EC8-A53E-BF087CB44E16}" type="presOf" srcId="{5B68B4F8-8929-4D0C-8444-8B608E4CFC91}" destId="{7B1C5141-2EF6-45DA-8D48-FD9EC4A7348B}" srcOrd="0" destOrd="0" presId="urn:microsoft.com/office/officeart/2005/8/layout/default"/>
    <dgm:cxn modelId="{671C3027-21EF-4B55-BD7B-A6E67AB123F3}" srcId="{5B68B4F8-8929-4D0C-8444-8B608E4CFC91}" destId="{8BF25161-04C6-4CF6-80BC-2F829B681F3F}" srcOrd="5" destOrd="0" parTransId="{0FF9EE38-B1C6-4508-9845-DCD33BC7BDB9}" sibTransId="{61051E9E-9213-410A-B7DF-29EC3D3523D5}"/>
    <dgm:cxn modelId="{1DDC0D2B-C1C4-4435-AB9D-20142FC8DB35}" type="presOf" srcId="{3197383B-A65C-4864-BCA6-0C7F6F130F7E}" destId="{7136B157-D3A4-4259-9E1E-4DEB77F62CC5}" srcOrd="0" destOrd="0" presId="urn:microsoft.com/office/officeart/2005/8/layout/default"/>
    <dgm:cxn modelId="{27714E34-5AED-4D5E-9029-2B9ACB7E3AC6}" srcId="{5B68B4F8-8929-4D0C-8444-8B608E4CFC91}" destId="{AF267201-572C-49CA-AC97-65F64F2E35F3}" srcOrd="10" destOrd="0" parTransId="{943BA0C1-4F68-4D1F-8169-99DA10D4E541}" sibTransId="{15958252-2D8D-47CD-9F78-FC4BDC65B008}"/>
    <dgm:cxn modelId="{AC4DF25F-C2BA-4158-B973-308F87EA5ED1}" srcId="{5B68B4F8-8929-4D0C-8444-8B608E4CFC91}" destId="{8073343C-9C2F-4272-8DE6-8FE7F4582616}" srcOrd="0" destOrd="0" parTransId="{99BD69DC-9903-4DF1-A702-DFD9BD0188AD}" sibTransId="{09CE0341-8265-4139-8E32-DB039DECEA17}"/>
    <dgm:cxn modelId="{D4608D60-AA27-47D5-9A98-FDBE7ECE33E3}" srcId="{5B68B4F8-8929-4D0C-8444-8B608E4CFC91}" destId="{75BB2615-22B2-40D8-9725-3400D46EF517}" srcOrd="2" destOrd="0" parTransId="{76890643-FE04-445A-AA72-7FEBBF0F59A8}" sibTransId="{046D7ADF-5968-4750-A2A2-A31F3B2B790E}"/>
    <dgm:cxn modelId="{643F024C-29D2-4B73-B867-CD843419DDDB}" type="presOf" srcId="{FAF2D17D-5A4B-4815-A341-5BEF80A9648E}" destId="{A694EB66-014F-4C42-A114-8B9B3716E7AB}" srcOrd="0" destOrd="0" presId="urn:microsoft.com/office/officeart/2005/8/layout/default"/>
    <dgm:cxn modelId="{8B5DDC6E-61A1-4679-9456-46008D6B4A05}" type="presOf" srcId="{8073343C-9C2F-4272-8DE6-8FE7F4582616}" destId="{4ABB98D8-F5FE-43FB-9EB4-BCF7A5C2B401}" srcOrd="0" destOrd="0" presId="urn:microsoft.com/office/officeart/2005/8/layout/default"/>
    <dgm:cxn modelId="{F1482256-5A6D-477E-BE9D-3D0F605F82A3}" srcId="{5B68B4F8-8929-4D0C-8444-8B608E4CFC91}" destId="{1FC9420D-0FBE-490E-980F-3D1FEA564B3D}" srcOrd="1" destOrd="0" parTransId="{BF58799B-BD0C-4007-8CF3-C80CF118D9AC}" sibTransId="{2F9C5776-608A-4B69-9578-FCFCB98CF7C4}"/>
    <dgm:cxn modelId="{E4C1247F-0FD5-4728-863E-B7AB97298759}" type="presOf" srcId="{F50735C0-094C-44E4-910F-1475E316659C}" destId="{D6FBB430-5DAC-4342-B599-B57E9C1B2AEB}" srcOrd="0" destOrd="0" presId="urn:microsoft.com/office/officeart/2005/8/layout/default"/>
    <dgm:cxn modelId="{43BD6B81-772B-4BD0-ABC4-6C8F19124B37}" type="presOf" srcId="{B0737DE6-8977-4A7D-892D-55F7CEA3B1CA}" destId="{7A76A57D-CEAE-4C63-988D-A62D3F92926E}" srcOrd="0" destOrd="0" presId="urn:microsoft.com/office/officeart/2005/8/layout/default"/>
    <dgm:cxn modelId="{109BDA83-60DD-43C0-BD95-A08CB66C321E}" type="presOf" srcId="{AF267201-572C-49CA-AC97-65F64F2E35F3}" destId="{D24AB48F-3E0D-46CB-AB8A-9BFA64C0FE36}" srcOrd="0" destOrd="0" presId="urn:microsoft.com/office/officeart/2005/8/layout/default"/>
    <dgm:cxn modelId="{E2B9DD89-A92C-4E19-B3DF-5B41C725C6E1}" srcId="{5B68B4F8-8929-4D0C-8444-8B608E4CFC91}" destId="{FAF2D17D-5A4B-4815-A341-5BEF80A9648E}" srcOrd="7" destOrd="0" parTransId="{DE02A147-6D9F-4BB2-8FDB-F68B949185A7}" sibTransId="{8D040EA2-D6F4-4026-9C60-10A81A1C4CA4}"/>
    <dgm:cxn modelId="{68096E9C-72E6-41FD-81A1-1BE51D1D5ADC}" srcId="{5B68B4F8-8929-4D0C-8444-8B608E4CFC91}" destId="{3197383B-A65C-4864-BCA6-0C7F6F130F7E}" srcOrd="9" destOrd="0" parTransId="{806312D8-8770-4936-B43E-D0D3432936DC}" sibTransId="{9D60BBDA-2D52-4912-BAF6-2122EC776AF0}"/>
    <dgm:cxn modelId="{AA9B31AD-1B94-48F3-B859-627E3F045A0A}" srcId="{5B68B4F8-8929-4D0C-8444-8B608E4CFC91}" destId="{B0737DE6-8977-4A7D-892D-55F7CEA3B1CA}" srcOrd="3" destOrd="0" parTransId="{873E026D-138B-46CE-A9D0-99852510EC39}" sibTransId="{86BE5A4C-CAC4-48B5-B5BB-5A6084132B70}"/>
    <dgm:cxn modelId="{99C5F6BA-CD07-4F6D-B780-F86F0E19DFB2}" type="presOf" srcId="{1FC9420D-0FBE-490E-980F-3D1FEA564B3D}" destId="{1CAB8D23-B85E-459F-A537-0E309AB1CDB4}" srcOrd="0" destOrd="0" presId="urn:microsoft.com/office/officeart/2005/8/layout/default"/>
    <dgm:cxn modelId="{3581E7DB-A5C8-4D86-8488-8B402669758D}" srcId="{5B68B4F8-8929-4D0C-8444-8B608E4CFC91}" destId="{12D50E11-471F-4EA8-8FEC-DA4CE6B5ACDC}" srcOrd="6" destOrd="0" parTransId="{C6C8983C-5B47-49FA-A380-255BCF1BB8CB}" sibTransId="{15CA12D2-6DFC-4746-BDED-5C224C2A712C}"/>
    <dgm:cxn modelId="{C2AADEDE-4F72-459E-AE5B-D24858A5B13D}" type="presOf" srcId="{73D2396C-6E30-4BAC-9A2E-CC744B572CDA}" destId="{9086DE0A-DA1C-48CC-80FD-60EECC1113B5}" srcOrd="0" destOrd="0" presId="urn:microsoft.com/office/officeart/2005/8/layout/default"/>
    <dgm:cxn modelId="{2B8633E5-13C0-47DC-8172-814F72097B7A}" type="presOf" srcId="{75BB2615-22B2-40D8-9725-3400D46EF517}" destId="{28E511F7-70DB-4E4A-A5BF-DF13013CCE11}" srcOrd="0" destOrd="0" presId="urn:microsoft.com/office/officeart/2005/8/layout/default"/>
    <dgm:cxn modelId="{034870F8-A18B-4F73-A986-4FD22FEFCDFC}" srcId="{5B68B4F8-8929-4D0C-8444-8B608E4CFC91}" destId="{F50735C0-094C-44E4-910F-1475E316659C}" srcOrd="8" destOrd="0" parTransId="{E3A4840E-E1B6-4F45-909F-C7B3EE9DD64E}" sibTransId="{4F5B7C39-0502-4A72-859A-4F5EC1478ED0}"/>
    <dgm:cxn modelId="{85A03B4B-21D8-4C08-BABF-467ED99F0287}" type="presParOf" srcId="{7B1C5141-2EF6-45DA-8D48-FD9EC4A7348B}" destId="{4ABB98D8-F5FE-43FB-9EB4-BCF7A5C2B401}" srcOrd="0" destOrd="0" presId="urn:microsoft.com/office/officeart/2005/8/layout/default"/>
    <dgm:cxn modelId="{4D9AC9B2-2310-4858-911B-9F08F6D1A2FB}" type="presParOf" srcId="{7B1C5141-2EF6-45DA-8D48-FD9EC4A7348B}" destId="{76A20BB2-FFF2-4D9D-90A9-3EB34C8FD71D}" srcOrd="1" destOrd="0" presId="urn:microsoft.com/office/officeart/2005/8/layout/default"/>
    <dgm:cxn modelId="{0EE72AA5-FAE2-4F6E-8662-A575ACA93512}" type="presParOf" srcId="{7B1C5141-2EF6-45DA-8D48-FD9EC4A7348B}" destId="{1CAB8D23-B85E-459F-A537-0E309AB1CDB4}" srcOrd="2" destOrd="0" presId="urn:microsoft.com/office/officeart/2005/8/layout/default"/>
    <dgm:cxn modelId="{9C523127-67EE-4ECF-8E49-63160E71335E}" type="presParOf" srcId="{7B1C5141-2EF6-45DA-8D48-FD9EC4A7348B}" destId="{1307EE42-0AD0-4345-9152-C34233EFADCD}" srcOrd="3" destOrd="0" presId="urn:microsoft.com/office/officeart/2005/8/layout/default"/>
    <dgm:cxn modelId="{135661B2-8648-4FD2-9BCF-6B60A69A4F92}" type="presParOf" srcId="{7B1C5141-2EF6-45DA-8D48-FD9EC4A7348B}" destId="{28E511F7-70DB-4E4A-A5BF-DF13013CCE11}" srcOrd="4" destOrd="0" presId="urn:microsoft.com/office/officeart/2005/8/layout/default"/>
    <dgm:cxn modelId="{670EBBE8-370A-437D-98CF-42366FF8548F}" type="presParOf" srcId="{7B1C5141-2EF6-45DA-8D48-FD9EC4A7348B}" destId="{CD71CCF6-352E-4644-856F-CEC72D47E322}" srcOrd="5" destOrd="0" presId="urn:microsoft.com/office/officeart/2005/8/layout/default"/>
    <dgm:cxn modelId="{47781385-D0F0-4248-B574-4DECCEE42405}" type="presParOf" srcId="{7B1C5141-2EF6-45DA-8D48-FD9EC4A7348B}" destId="{7A76A57D-CEAE-4C63-988D-A62D3F92926E}" srcOrd="6" destOrd="0" presId="urn:microsoft.com/office/officeart/2005/8/layout/default"/>
    <dgm:cxn modelId="{447F6DE9-9858-428C-B113-6CE59811F494}" type="presParOf" srcId="{7B1C5141-2EF6-45DA-8D48-FD9EC4A7348B}" destId="{55307EA4-DAD2-4285-B90A-157A84C52298}" srcOrd="7" destOrd="0" presId="urn:microsoft.com/office/officeart/2005/8/layout/default"/>
    <dgm:cxn modelId="{5CC84A61-CE77-4596-B387-2249A53D4760}" type="presParOf" srcId="{7B1C5141-2EF6-45DA-8D48-FD9EC4A7348B}" destId="{9086DE0A-DA1C-48CC-80FD-60EECC1113B5}" srcOrd="8" destOrd="0" presId="urn:microsoft.com/office/officeart/2005/8/layout/default"/>
    <dgm:cxn modelId="{6889B38F-D1B8-402C-BF43-C0AFD55A94F1}" type="presParOf" srcId="{7B1C5141-2EF6-45DA-8D48-FD9EC4A7348B}" destId="{A24FADFD-6763-42BA-B598-E824CC6355EA}" srcOrd="9" destOrd="0" presId="urn:microsoft.com/office/officeart/2005/8/layout/default"/>
    <dgm:cxn modelId="{B49E6803-8351-4DD5-BC2A-E38E93279A97}" type="presParOf" srcId="{7B1C5141-2EF6-45DA-8D48-FD9EC4A7348B}" destId="{967F2A0F-E85D-429D-896D-50DD3A10146D}" srcOrd="10" destOrd="0" presId="urn:microsoft.com/office/officeart/2005/8/layout/default"/>
    <dgm:cxn modelId="{352C4AA8-E527-4B50-BDA1-3BB74933C143}" type="presParOf" srcId="{7B1C5141-2EF6-45DA-8D48-FD9EC4A7348B}" destId="{64C28029-6016-4060-9D84-AFBE7A70B3AE}" srcOrd="11" destOrd="0" presId="urn:microsoft.com/office/officeart/2005/8/layout/default"/>
    <dgm:cxn modelId="{F1A9AF80-E573-4CB2-A6DB-529100FDD23C}" type="presParOf" srcId="{7B1C5141-2EF6-45DA-8D48-FD9EC4A7348B}" destId="{97A056BB-E2AA-4360-BD1C-480FB7858458}" srcOrd="12" destOrd="0" presId="urn:microsoft.com/office/officeart/2005/8/layout/default"/>
    <dgm:cxn modelId="{20440305-FA54-4809-B7E3-742E01D75020}" type="presParOf" srcId="{7B1C5141-2EF6-45DA-8D48-FD9EC4A7348B}" destId="{F39F5E4A-98C5-4E55-9E51-B0C041F0CC5A}" srcOrd="13" destOrd="0" presId="urn:microsoft.com/office/officeart/2005/8/layout/default"/>
    <dgm:cxn modelId="{61805251-3CEB-4B7C-BEB2-D7A6C04B7B18}" type="presParOf" srcId="{7B1C5141-2EF6-45DA-8D48-FD9EC4A7348B}" destId="{A694EB66-014F-4C42-A114-8B9B3716E7AB}" srcOrd="14" destOrd="0" presId="urn:microsoft.com/office/officeart/2005/8/layout/default"/>
    <dgm:cxn modelId="{E6B2D6CF-C344-4ED0-9BB0-55DB8A1C7F27}" type="presParOf" srcId="{7B1C5141-2EF6-45DA-8D48-FD9EC4A7348B}" destId="{24FC538D-8D25-4A33-B7C2-E6D20891E00B}" srcOrd="15" destOrd="0" presId="urn:microsoft.com/office/officeart/2005/8/layout/default"/>
    <dgm:cxn modelId="{7A9ADD7D-FB86-4BED-B4CA-C6799829B2EC}" type="presParOf" srcId="{7B1C5141-2EF6-45DA-8D48-FD9EC4A7348B}" destId="{D6FBB430-5DAC-4342-B599-B57E9C1B2AEB}" srcOrd="16" destOrd="0" presId="urn:microsoft.com/office/officeart/2005/8/layout/default"/>
    <dgm:cxn modelId="{F7A05B8B-6090-4A16-90A0-D8B83B9EE046}" type="presParOf" srcId="{7B1C5141-2EF6-45DA-8D48-FD9EC4A7348B}" destId="{CD7202B2-CCBF-4CB9-BA94-9698F6539222}" srcOrd="17" destOrd="0" presId="urn:microsoft.com/office/officeart/2005/8/layout/default"/>
    <dgm:cxn modelId="{D54FC78B-8C55-4C4C-B248-03C93CFD6F65}" type="presParOf" srcId="{7B1C5141-2EF6-45DA-8D48-FD9EC4A7348B}" destId="{7136B157-D3A4-4259-9E1E-4DEB77F62CC5}" srcOrd="18" destOrd="0" presId="urn:microsoft.com/office/officeart/2005/8/layout/default"/>
    <dgm:cxn modelId="{2C2A7368-D9B6-402A-8771-573016268299}" type="presParOf" srcId="{7B1C5141-2EF6-45DA-8D48-FD9EC4A7348B}" destId="{F594CBDF-F9E0-4768-AB33-3A9DED02D702}" srcOrd="19" destOrd="0" presId="urn:microsoft.com/office/officeart/2005/8/layout/default"/>
    <dgm:cxn modelId="{2B859B95-7B60-4BB8-A5EA-07DE039F25D4}" type="presParOf" srcId="{7B1C5141-2EF6-45DA-8D48-FD9EC4A7348B}" destId="{D24AB48F-3E0D-46CB-AB8A-9BFA64C0FE36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0B0505-5266-4769-9FF9-7034E5443B39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17810C97-F534-42F6-B279-648C550999C6}">
      <dgm:prSet phldrT="[Teksti]"/>
      <dgm:spPr/>
      <dgm:t>
        <a:bodyPr/>
        <a:lstStyle/>
        <a:p>
          <a:r>
            <a:rPr lang="fi-FI" dirty="0"/>
            <a:t>5. Palvelujen ja hoidon tarpeen selvittäminen yhteistyönä</a:t>
          </a:r>
        </a:p>
      </dgm:t>
    </dgm:pt>
    <dgm:pt modelId="{D733F7D7-FE0E-44B6-B3F7-A21A4B190E61}" type="parTrans" cxnId="{1881DDC9-5A2C-4FC1-8D33-01C5DADCF61D}">
      <dgm:prSet/>
      <dgm:spPr/>
      <dgm:t>
        <a:bodyPr/>
        <a:lstStyle/>
        <a:p>
          <a:endParaRPr lang="fi-FI"/>
        </a:p>
      </dgm:t>
    </dgm:pt>
    <dgm:pt modelId="{49328FE1-ACEE-47E0-81A8-C430756C5172}" type="sibTrans" cxnId="{1881DDC9-5A2C-4FC1-8D33-01C5DADCF61D}">
      <dgm:prSet/>
      <dgm:spPr/>
      <dgm:t>
        <a:bodyPr/>
        <a:lstStyle/>
        <a:p>
          <a:endParaRPr lang="fi-FI"/>
        </a:p>
      </dgm:t>
    </dgm:pt>
    <dgm:pt modelId="{6AAFC21E-DC01-40E8-AAA4-E06B486A200B}">
      <dgm:prSet phldrT="[Teksti]"/>
      <dgm:spPr/>
      <dgm:t>
        <a:bodyPr/>
        <a:lstStyle/>
        <a:p>
          <a:r>
            <a:rPr lang="fi-FI" dirty="0"/>
            <a:t>6. Yhteisen näkemyksen muodostaminen ja palvelujen suunnittelu yhteistyönä</a:t>
          </a:r>
        </a:p>
      </dgm:t>
    </dgm:pt>
    <dgm:pt modelId="{FB3D605F-7438-496C-848B-68250A4C3865}" type="parTrans" cxnId="{BC49CF61-AB77-4998-AA80-ED0445D1D04B}">
      <dgm:prSet/>
      <dgm:spPr/>
      <dgm:t>
        <a:bodyPr/>
        <a:lstStyle/>
        <a:p>
          <a:endParaRPr lang="fi-FI"/>
        </a:p>
      </dgm:t>
    </dgm:pt>
    <dgm:pt modelId="{290767AE-E780-4619-86A6-5F0AE8515F03}" type="sibTrans" cxnId="{BC49CF61-AB77-4998-AA80-ED0445D1D04B}">
      <dgm:prSet/>
      <dgm:spPr/>
      <dgm:t>
        <a:bodyPr/>
        <a:lstStyle/>
        <a:p>
          <a:endParaRPr lang="fi-FI"/>
        </a:p>
      </dgm:t>
    </dgm:pt>
    <dgm:pt modelId="{09625311-F8BF-4AED-994B-C2DF730AAF43}">
      <dgm:prSet phldrT="[Teksti]"/>
      <dgm:spPr/>
      <dgm:t>
        <a:bodyPr/>
        <a:lstStyle/>
        <a:p>
          <a:r>
            <a:rPr lang="fi-FI" dirty="0"/>
            <a:t>1. Asiakkaan tunnistaminen ja ohjaus yhden yhteydenoton periaatteella</a:t>
          </a:r>
        </a:p>
      </dgm:t>
    </dgm:pt>
    <dgm:pt modelId="{0B84FFA7-43E2-459E-98BF-0C2E11AE50D9}" type="parTrans" cxnId="{50F81947-0EC1-439C-A2C4-D7E28184A9F0}">
      <dgm:prSet/>
      <dgm:spPr/>
      <dgm:t>
        <a:bodyPr/>
        <a:lstStyle/>
        <a:p>
          <a:endParaRPr lang="fi-FI"/>
        </a:p>
      </dgm:t>
    </dgm:pt>
    <dgm:pt modelId="{09158DB2-ECBF-43E1-BE4E-1CF36A390E4F}" type="sibTrans" cxnId="{50F81947-0EC1-439C-A2C4-D7E28184A9F0}">
      <dgm:prSet/>
      <dgm:spPr/>
      <dgm:t>
        <a:bodyPr/>
        <a:lstStyle/>
        <a:p>
          <a:endParaRPr lang="fi-FI"/>
        </a:p>
      </dgm:t>
    </dgm:pt>
    <dgm:pt modelId="{B6D43383-5EE1-4ED8-8810-C17E76A6729D}">
      <dgm:prSet phldrT="[Teksti]"/>
      <dgm:spPr/>
      <dgm:t>
        <a:bodyPr/>
        <a:lstStyle/>
        <a:p>
          <a:r>
            <a:rPr lang="fi-FI" dirty="0"/>
            <a:t>7. Palvelujen organisointi, toteuttaminen, seuranta ja arviointi vastuutyöntekijän koordinoimana</a:t>
          </a:r>
        </a:p>
      </dgm:t>
    </dgm:pt>
    <dgm:pt modelId="{F065530C-F605-4B7E-9B0A-202727073AED}" type="parTrans" cxnId="{CE67C3AF-8AB0-403B-ADB3-373913BD7CE3}">
      <dgm:prSet/>
      <dgm:spPr/>
      <dgm:t>
        <a:bodyPr/>
        <a:lstStyle/>
        <a:p>
          <a:endParaRPr lang="fi-FI"/>
        </a:p>
      </dgm:t>
    </dgm:pt>
    <dgm:pt modelId="{736DB00A-430B-4AB6-86B4-1F69DD205006}" type="sibTrans" cxnId="{CE67C3AF-8AB0-403B-ADB3-373913BD7CE3}">
      <dgm:prSet/>
      <dgm:spPr/>
      <dgm:t>
        <a:bodyPr/>
        <a:lstStyle/>
        <a:p>
          <a:endParaRPr lang="fi-FI"/>
        </a:p>
      </dgm:t>
    </dgm:pt>
    <dgm:pt modelId="{50AB1249-A2C6-4CF5-A185-84B8D7046B13}">
      <dgm:prSet phldrT="[Teksti]"/>
      <dgm:spPr/>
      <dgm:t>
        <a:bodyPr/>
        <a:lstStyle/>
        <a:p>
          <a:r>
            <a:rPr lang="fi-FI" dirty="0"/>
            <a:t>2. Asiakkaan suostumuksen varmistaminen</a:t>
          </a:r>
        </a:p>
      </dgm:t>
    </dgm:pt>
    <dgm:pt modelId="{019C7D8B-8C3B-4AD8-9C60-BF2388C98745}" type="parTrans" cxnId="{BC15DDA2-7EA3-4E22-B5F4-35F17297124D}">
      <dgm:prSet/>
      <dgm:spPr/>
      <dgm:t>
        <a:bodyPr/>
        <a:lstStyle/>
        <a:p>
          <a:endParaRPr lang="fi-FI"/>
        </a:p>
      </dgm:t>
    </dgm:pt>
    <dgm:pt modelId="{C1E86DD3-6CA6-4718-B075-99F9E4B0834B}" type="sibTrans" cxnId="{BC15DDA2-7EA3-4E22-B5F4-35F17297124D}">
      <dgm:prSet/>
      <dgm:spPr/>
      <dgm:t>
        <a:bodyPr/>
        <a:lstStyle/>
        <a:p>
          <a:endParaRPr lang="fi-FI"/>
        </a:p>
      </dgm:t>
    </dgm:pt>
    <dgm:pt modelId="{AB190BF4-96BB-4B31-A997-327FFCDADC53}">
      <dgm:prSet phldrT="[Teksti]"/>
      <dgm:spPr/>
      <dgm:t>
        <a:bodyPr/>
        <a:lstStyle/>
        <a:p>
          <a:r>
            <a:rPr lang="fi-FI" dirty="0"/>
            <a:t>4. Ymmärrys tarvittavan yhteistyön laajuudesta: työpari vai laajempi verkosto?</a:t>
          </a:r>
        </a:p>
      </dgm:t>
    </dgm:pt>
    <dgm:pt modelId="{EEBB44AE-EF7A-4C0F-8FE0-C3E7AB7287F3}" type="parTrans" cxnId="{F91CE576-5823-4D78-B321-4DE7BD6F56A5}">
      <dgm:prSet/>
      <dgm:spPr/>
      <dgm:t>
        <a:bodyPr/>
        <a:lstStyle/>
        <a:p>
          <a:endParaRPr lang="fi-FI"/>
        </a:p>
      </dgm:t>
    </dgm:pt>
    <dgm:pt modelId="{3BE37DC6-2217-4C0C-AA5B-094D5E36ED07}" type="sibTrans" cxnId="{F91CE576-5823-4D78-B321-4DE7BD6F56A5}">
      <dgm:prSet/>
      <dgm:spPr/>
      <dgm:t>
        <a:bodyPr/>
        <a:lstStyle/>
        <a:p>
          <a:endParaRPr lang="fi-FI"/>
        </a:p>
      </dgm:t>
    </dgm:pt>
    <dgm:pt modelId="{E2C87EF7-96E4-4585-A0FB-3309FE80C168}">
      <dgm:prSet phldrT="[Teksti]"/>
      <dgm:spPr/>
      <dgm:t>
        <a:bodyPr/>
        <a:lstStyle/>
        <a:p>
          <a:r>
            <a:rPr lang="fi-FI" dirty="0"/>
            <a:t>3. Vastuutyöntekijästä sopiminen</a:t>
          </a:r>
        </a:p>
      </dgm:t>
    </dgm:pt>
    <dgm:pt modelId="{C0F80641-C307-4AA5-82E8-F336D9E17F18}" type="parTrans" cxnId="{88B2B955-C25C-4BEE-A88D-3F3E8EDC4EA4}">
      <dgm:prSet/>
      <dgm:spPr/>
      <dgm:t>
        <a:bodyPr/>
        <a:lstStyle/>
        <a:p>
          <a:endParaRPr lang="fi-FI"/>
        </a:p>
      </dgm:t>
    </dgm:pt>
    <dgm:pt modelId="{9CDFEAB8-2427-4011-9FF5-4F3DD1D84C87}" type="sibTrans" cxnId="{88B2B955-C25C-4BEE-A88D-3F3E8EDC4EA4}">
      <dgm:prSet/>
      <dgm:spPr/>
      <dgm:t>
        <a:bodyPr/>
        <a:lstStyle/>
        <a:p>
          <a:endParaRPr lang="fi-FI"/>
        </a:p>
      </dgm:t>
    </dgm:pt>
    <dgm:pt modelId="{8BD39EE1-A84A-42B5-95AA-0A906EE5F6CB}" type="pres">
      <dgm:prSet presAssocID="{600B0505-5266-4769-9FF9-7034E5443B39}" presName="compositeShape" presStyleCnt="0">
        <dgm:presLayoutVars>
          <dgm:chMax val="7"/>
          <dgm:dir/>
          <dgm:resizeHandles val="exact"/>
        </dgm:presLayoutVars>
      </dgm:prSet>
      <dgm:spPr/>
    </dgm:pt>
    <dgm:pt modelId="{1D3E9C2C-4A2C-40EF-B90A-C86F923CBA82}" type="pres">
      <dgm:prSet presAssocID="{600B0505-5266-4769-9FF9-7034E5443B39}" presName="wedge1" presStyleLbl="node1" presStyleIdx="0" presStyleCnt="7"/>
      <dgm:spPr/>
    </dgm:pt>
    <dgm:pt modelId="{6A6D73FD-A991-456E-A6CA-12F4BFF1E68D}" type="pres">
      <dgm:prSet presAssocID="{600B0505-5266-4769-9FF9-7034E5443B39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3E931096-B4C1-4C45-A1B2-F284CA70D635}" type="pres">
      <dgm:prSet presAssocID="{600B0505-5266-4769-9FF9-7034E5443B39}" presName="wedge2" presStyleLbl="node1" presStyleIdx="1" presStyleCnt="7"/>
      <dgm:spPr/>
    </dgm:pt>
    <dgm:pt modelId="{DC0EB855-5F58-4D53-A739-9BACD071CF2D}" type="pres">
      <dgm:prSet presAssocID="{600B0505-5266-4769-9FF9-7034E5443B39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4373C7AF-8931-4EB2-A82F-F08EF41B888C}" type="pres">
      <dgm:prSet presAssocID="{600B0505-5266-4769-9FF9-7034E5443B39}" presName="wedge3" presStyleLbl="node1" presStyleIdx="2" presStyleCnt="7"/>
      <dgm:spPr/>
    </dgm:pt>
    <dgm:pt modelId="{0FC480E7-A798-4E12-8F30-CEFB9029DB1A}" type="pres">
      <dgm:prSet presAssocID="{600B0505-5266-4769-9FF9-7034E5443B39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72BF331F-F700-4D31-8FE9-53C212090365}" type="pres">
      <dgm:prSet presAssocID="{600B0505-5266-4769-9FF9-7034E5443B39}" presName="wedge4" presStyleLbl="node1" presStyleIdx="3" presStyleCnt="7"/>
      <dgm:spPr/>
    </dgm:pt>
    <dgm:pt modelId="{1C70A66C-88B9-4756-B696-DF098D3DC701}" type="pres">
      <dgm:prSet presAssocID="{600B0505-5266-4769-9FF9-7034E5443B39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3857FDB6-F243-4524-B62C-5C8F5D45E96E}" type="pres">
      <dgm:prSet presAssocID="{600B0505-5266-4769-9FF9-7034E5443B39}" presName="wedge5" presStyleLbl="node1" presStyleIdx="4" presStyleCnt="7"/>
      <dgm:spPr/>
    </dgm:pt>
    <dgm:pt modelId="{B5295D63-DF53-4357-ACC3-1AE7E5EDE173}" type="pres">
      <dgm:prSet presAssocID="{600B0505-5266-4769-9FF9-7034E5443B39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F0999BE6-D19F-49FB-9260-97F51A6101B0}" type="pres">
      <dgm:prSet presAssocID="{600B0505-5266-4769-9FF9-7034E5443B39}" presName="wedge6" presStyleLbl="node1" presStyleIdx="5" presStyleCnt="7"/>
      <dgm:spPr/>
    </dgm:pt>
    <dgm:pt modelId="{8F8518B3-33BA-4A77-8828-4A7CF7646108}" type="pres">
      <dgm:prSet presAssocID="{600B0505-5266-4769-9FF9-7034E5443B39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6AEF3C8-01C8-42A1-8FB0-AE9DA08557F1}" type="pres">
      <dgm:prSet presAssocID="{600B0505-5266-4769-9FF9-7034E5443B39}" presName="wedge7" presStyleLbl="node1" presStyleIdx="6" presStyleCnt="7"/>
      <dgm:spPr/>
    </dgm:pt>
    <dgm:pt modelId="{2F3DF36D-09E2-48E5-8A14-7303A68D8585}" type="pres">
      <dgm:prSet presAssocID="{600B0505-5266-4769-9FF9-7034E5443B39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7AE3FE0B-2476-4040-83B3-39E936CB11D9}" type="presOf" srcId="{09625311-F8BF-4AED-994B-C2DF730AAF43}" destId="{6A6D73FD-A991-456E-A6CA-12F4BFF1E68D}" srcOrd="1" destOrd="0" presId="urn:microsoft.com/office/officeart/2005/8/layout/chart3"/>
    <dgm:cxn modelId="{9991BD3E-155F-4B86-B68D-7138F54A9254}" type="presOf" srcId="{B6D43383-5EE1-4ED8-8810-C17E76A6729D}" destId="{2F3DF36D-09E2-48E5-8A14-7303A68D8585}" srcOrd="1" destOrd="0" presId="urn:microsoft.com/office/officeart/2005/8/layout/chart3"/>
    <dgm:cxn modelId="{5AE94F3F-D834-43CD-8F9D-C759798E6B5A}" type="presOf" srcId="{50AB1249-A2C6-4CF5-A185-84B8D7046B13}" destId="{3E931096-B4C1-4C45-A1B2-F284CA70D635}" srcOrd="0" destOrd="0" presId="urn:microsoft.com/office/officeart/2005/8/layout/chart3"/>
    <dgm:cxn modelId="{CEC1A05B-8EC3-4B85-8DE2-A9E3411D5E75}" type="presOf" srcId="{AB190BF4-96BB-4B31-A997-327FFCDADC53}" destId="{72BF331F-F700-4D31-8FE9-53C212090365}" srcOrd="0" destOrd="0" presId="urn:microsoft.com/office/officeart/2005/8/layout/chart3"/>
    <dgm:cxn modelId="{BC49CF61-AB77-4998-AA80-ED0445D1D04B}" srcId="{600B0505-5266-4769-9FF9-7034E5443B39}" destId="{6AAFC21E-DC01-40E8-AAA4-E06B486A200B}" srcOrd="5" destOrd="0" parTransId="{FB3D605F-7438-496C-848B-68250A4C3865}" sibTransId="{290767AE-E780-4619-86A6-5F0AE8515F03}"/>
    <dgm:cxn modelId="{06E3B344-83FB-48E5-B96C-B77ADE12FD7C}" type="presOf" srcId="{B6D43383-5EE1-4ED8-8810-C17E76A6729D}" destId="{F6AEF3C8-01C8-42A1-8FB0-AE9DA08557F1}" srcOrd="0" destOrd="0" presId="urn:microsoft.com/office/officeart/2005/8/layout/chart3"/>
    <dgm:cxn modelId="{50F81947-0EC1-439C-A2C4-D7E28184A9F0}" srcId="{600B0505-5266-4769-9FF9-7034E5443B39}" destId="{09625311-F8BF-4AED-994B-C2DF730AAF43}" srcOrd="0" destOrd="0" parTransId="{0B84FFA7-43E2-459E-98BF-0C2E11AE50D9}" sibTransId="{09158DB2-ECBF-43E1-BE4E-1CF36A390E4F}"/>
    <dgm:cxn modelId="{AFB6256E-55C0-4091-B178-14E9984D46F7}" type="presOf" srcId="{6AAFC21E-DC01-40E8-AAA4-E06B486A200B}" destId="{F0999BE6-D19F-49FB-9260-97F51A6101B0}" srcOrd="0" destOrd="0" presId="urn:microsoft.com/office/officeart/2005/8/layout/chart3"/>
    <dgm:cxn modelId="{88B2B955-C25C-4BEE-A88D-3F3E8EDC4EA4}" srcId="{600B0505-5266-4769-9FF9-7034E5443B39}" destId="{E2C87EF7-96E4-4585-A0FB-3309FE80C168}" srcOrd="2" destOrd="0" parTransId="{C0F80641-C307-4AA5-82E8-F336D9E17F18}" sibTransId="{9CDFEAB8-2427-4011-9FF5-4F3DD1D84C87}"/>
    <dgm:cxn modelId="{F91CE576-5823-4D78-B321-4DE7BD6F56A5}" srcId="{600B0505-5266-4769-9FF9-7034E5443B39}" destId="{AB190BF4-96BB-4B31-A997-327FFCDADC53}" srcOrd="3" destOrd="0" parTransId="{EEBB44AE-EF7A-4C0F-8FE0-C3E7AB7287F3}" sibTransId="{3BE37DC6-2217-4C0C-AA5B-094D5E36ED07}"/>
    <dgm:cxn modelId="{40970078-42E1-4D7F-9E0A-23CA41FDF761}" type="presOf" srcId="{600B0505-5266-4769-9FF9-7034E5443B39}" destId="{8BD39EE1-A84A-42B5-95AA-0A906EE5F6CB}" srcOrd="0" destOrd="0" presId="urn:microsoft.com/office/officeart/2005/8/layout/chart3"/>
    <dgm:cxn modelId="{81951F8C-ED32-4EAE-9B24-07E72A53C50F}" type="presOf" srcId="{6AAFC21E-DC01-40E8-AAA4-E06B486A200B}" destId="{8F8518B3-33BA-4A77-8828-4A7CF7646108}" srcOrd="1" destOrd="0" presId="urn:microsoft.com/office/officeart/2005/8/layout/chart3"/>
    <dgm:cxn modelId="{E4BEED92-9B06-44FE-B3A6-BBFC5DF8CCEA}" type="presOf" srcId="{AB190BF4-96BB-4B31-A997-327FFCDADC53}" destId="{1C70A66C-88B9-4756-B696-DF098D3DC701}" srcOrd="1" destOrd="0" presId="urn:microsoft.com/office/officeart/2005/8/layout/chart3"/>
    <dgm:cxn modelId="{BC15DDA2-7EA3-4E22-B5F4-35F17297124D}" srcId="{600B0505-5266-4769-9FF9-7034E5443B39}" destId="{50AB1249-A2C6-4CF5-A185-84B8D7046B13}" srcOrd="1" destOrd="0" parTransId="{019C7D8B-8C3B-4AD8-9C60-BF2388C98745}" sibTransId="{C1E86DD3-6CA6-4718-B075-99F9E4B0834B}"/>
    <dgm:cxn modelId="{CE67C3AF-8AB0-403B-ADB3-373913BD7CE3}" srcId="{600B0505-5266-4769-9FF9-7034E5443B39}" destId="{B6D43383-5EE1-4ED8-8810-C17E76A6729D}" srcOrd="6" destOrd="0" parTransId="{F065530C-F605-4B7E-9B0A-202727073AED}" sibTransId="{736DB00A-430B-4AB6-86B4-1F69DD205006}"/>
    <dgm:cxn modelId="{F447D8B3-2336-41E8-B621-7E942E8B81E4}" type="presOf" srcId="{17810C97-F534-42F6-B279-648C550999C6}" destId="{3857FDB6-F243-4524-B62C-5C8F5D45E96E}" srcOrd="0" destOrd="0" presId="urn:microsoft.com/office/officeart/2005/8/layout/chart3"/>
    <dgm:cxn modelId="{115723BB-E441-465C-8A69-44642C5FC515}" type="presOf" srcId="{E2C87EF7-96E4-4585-A0FB-3309FE80C168}" destId="{0FC480E7-A798-4E12-8F30-CEFB9029DB1A}" srcOrd="1" destOrd="0" presId="urn:microsoft.com/office/officeart/2005/8/layout/chart3"/>
    <dgm:cxn modelId="{1881DDC9-5A2C-4FC1-8D33-01C5DADCF61D}" srcId="{600B0505-5266-4769-9FF9-7034E5443B39}" destId="{17810C97-F534-42F6-B279-648C550999C6}" srcOrd="4" destOrd="0" parTransId="{D733F7D7-FE0E-44B6-B3F7-A21A4B190E61}" sibTransId="{49328FE1-ACEE-47E0-81A8-C430756C5172}"/>
    <dgm:cxn modelId="{DE3ED4CC-89AF-470E-9C5B-F623579CA871}" type="presOf" srcId="{17810C97-F534-42F6-B279-648C550999C6}" destId="{B5295D63-DF53-4357-ACC3-1AE7E5EDE173}" srcOrd="1" destOrd="0" presId="urn:microsoft.com/office/officeart/2005/8/layout/chart3"/>
    <dgm:cxn modelId="{04A6BAD5-346E-44BD-A469-8B285C212E1F}" type="presOf" srcId="{E2C87EF7-96E4-4585-A0FB-3309FE80C168}" destId="{4373C7AF-8931-4EB2-A82F-F08EF41B888C}" srcOrd="0" destOrd="0" presId="urn:microsoft.com/office/officeart/2005/8/layout/chart3"/>
    <dgm:cxn modelId="{C9406CF4-9396-43DD-B460-BB814E2D8A9A}" type="presOf" srcId="{09625311-F8BF-4AED-994B-C2DF730AAF43}" destId="{1D3E9C2C-4A2C-40EF-B90A-C86F923CBA82}" srcOrd="0" destOrd="0" presId="urn:microsoft.com/office/officeart/2005/8/layout/chart3"/>
    <dgm:cxn modelId="{BCCA40F9-2E17-4EBB-8F3B-D2B74C708DF0}" type="presOf" srcId="{50AB1249-A2C6-4CF5-A185-84B8D7046B13}" destId="{DC0EB855-5F58-4D53-A739-9BACD071CF2D}" srcOrd="1" destOrd="0" presId="urn:microsoft.com/office/officeart/2005/8/layout/chart3"/>
    <dgm:cxn modelId="{C28E1913-E811-4C1C-9618-118BB7C08341}" type="presParOf" srcId="{8BD39EE1-A84A-42B5-95AA-0A906EE5F6CB}" destId="{1D3E9C2C-4A2C-40EF-B90A-C86F923CBA82}" srcOrd="0" destOrd="0" presId="urn:microsoft.com/office/officeart/2005/8/layout/chart3"/>
    <dgm:cxn modelId="{B11D8AB0-8F58-45A8-B19C-0A7F12D432FD}" type="presParOf" srcId="{8BD39EE1-A84A-42B5-95AA-0A906EE5F6CB}" destId="{6A6D73FD-A991-456E-A6CA-12F4BFF1E68D}" srcOrd="1" destOrd="0" presId="urn:microsoft.com/office/officeart/2005/8/layout/chart3"/>
    <dgm:cxn modelId="{173EF6AA-3AE9-473C-A793-910219CF3662}" type="presParOf" srcId="{8BD39EE1-A84A-42B5-95AA-0A906EE5F6CB}" destId="{3E931096-B4C1-4C45-A1B2-F284CA70D635}" srcOrd="2" destOrd="0" presId="urn:microsoft.com/office/officeart/2005/8/layout/chart3"/>
    <dgm:cxn modelId="{DC5599F0-1422-48A1-B423-92F5FF79B6A1}" type="presParOf" srcId="{8BD39EE1-A84A-42B5-95AA-0A906EE5F6CB}" destId="{DC0EB855-5F58-4D53-A739-9BACD071CF2D}" srcOrd="3" destOrd="0" presId="urn:microsoft.com/office/officeart/2005/8/layout/chart3"/>
    <dgm:cxn modelId="{94E9028E-2CC9-4446-B99E-9A7E6D50B066}" type="presParOf" srcId="{8BD39EE1-A84A-42B5-95AA-0A906EE5F6CB}" destId="{4373C7AF-8931-4EB2-A82F-F08EF41B888C}" srcOrd="4" destOrd="0" presId="urn:microsoft.com/office/officeart/2005/8/layout/chart3"/>
    <dgm:cxn modelId="{A5A039B7-2DE1-4265-8ADE-244970F7B92E}" type="presParOf" srcId="{8BD39EE1-A84A-42B5-95AA-0A906EE5F6CB}" destId="{0FC480E7-A798-4E12-8F30-CEFB9029DB1A}" srcOrd="5" destOrd="0" presId="urn:microsoft.com/office/officeart/2005/8/layout/chart3"/>
    <dgm:cxn modelId="{FE8E29B3-ED0F-4626-B684-CF8FC32A8D6F}" type="presParOf" srcId="{8BD39EE1-A84A-42B5-95AA-0A906EE5F6CB}" destId="{72BF331F-F700-4D31-8FE9-53C212090365}" srcOrd="6" destOrd="0" presId="urn:microsoft.com/office/officeart/2005/8/layout/chart3"/>
    <dgm:cxn modelId="{7585D341-17D3-4C58-967B-DD89E5F82FB1}" type="presParOf" srcId="{8BD39EE1-A84A-42B5-95AA-0A906EE5F6CB}" destId="{1C70A66C-88B9-4756-B696-DF098D3DC701}" srcOrd="7" destOrd="0" presId="urn:microsoft.com/office/officeart/2005/8/layout/chart3"/>
    <dgm:cxn modelId="{13AFAA9A-47BE-4A46-8DAC-8BC11135AE7B}" type="presParOf" srcId="{8BD39EE1-A84A-42B5-95AA-0A906EE5F6CB}" destId="{3857FDB6-F243-4524-B62C-5C8F5D45E96E}" srcOrd="8" destOrd="0" presId="urn:microsoft.com/office/officeart/2005/8/layout/chart3"/>
    <dgm:cxn modelId="{44E21525-1871-4269-9615-0909E0A0D6F3}" type="presParOf" srcId="{8BD39EE1-A84A-42B5-95AA-0A906EE5F6CB}" destId="{B5295D63-DF53-4357-ACC3-1AE7E5EDE173}" srcOrd="9" destOrd="0" presId="urn:microsoft.com/office/officeart/2005/8/layout/chart3"/>
    <dgm:cxn modelId="{F5DFFB7D-8DB3-4820-9BEE-79598C5631F1}" type="presParOf" srcId="{8BD39EE1-A84A-42B5-95AA-0A906EE5F6CB}" destId="{F0999BE6-D19F-49FB-9260-97F51A6101B0}" srcOrd="10" destOrd="0" presId="urn:microsoft.com/office/officeart/2005/8/layout/chart3"/>
    <dgm:cxn modelId="{F523DBF8-2F43-49F7-898C-5F18D4163728}" type="presParOf" srcId="{8BD39EE1-A84A-42B5-95AA-0A906EE5F6CB}" destId="{8F8518B3-33BA-4A77-8828-4A7CF7646108}" srcOrd="11" destOrd="0" presId="urn:microsoft.com/office/officeart/2005/8/layout/chart3"/>
    <dgm:cxn modelId="{2AEAFF06-EAF4-4E14-8196-FFCACA0F4AC6}" type="presParOf" srcId="{8BD39EE1-A84A-42B5-95AA-0A906EE5F6CB}" destId="{F6AEF3C8-01C8-42A1-8FB0-AE9DA08557F1}" srcOrd="12" destOrd="0" presId="urn:microsoft.com/office/officeart/2005/8/layout/chart3"/>
    <dgm:cxn modelId="{0135FC06-0110-4CCD-BD84-FCC299AA017B}" type="presParOf" srcId="{8BD39EE1-A84A-42B5-95AA-0A906EE5F6CB}" destId="{2F3DF36D-09E2-48E5-8A14-7303A68D8585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53B37F-BF93-4885-A3AD-E31B28A176D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887BF1DD-0CB9-4A18-B241-98B57F1C7161}">
      <dgm:prSet phldrT="[Teksti]"/>
      <dgm:spPr/>
      <dgm:t>
        <a:bodyPr/>
        <a:lstStyle/>
        <a:p>
          <a:r>
            <a:rPr lang="fi-FI" b="1" dirty="0"/>
            <a:t>Asiakas- ja palveluohjaus: </a:t>
          </a:r>
        </a:p>
        <a:p>
          <a:r>
            <a:rPr lang="fi-FI" b="0" dirty="0"/>
            <a:t>Yhteydenoton jälkeen varmistaa asiakkuuden, käynnistää arvioinnin ja turvaa kiireelliset palvelut. Yhden yhteydenoton periaate toteutuu. </a:t>
          </a:r>
        </a:p>
      </dgm:t>
    </dgm:pt>
    <dgm:pt modelId="{0FAE758C-4051-452D-AD0A-00F438EA6578}" type="parTrans" cxnId="{44B92C13-91C8-4FEA-A83B-AC79D63A3DEB}">
      <dgm:prSet/>
      <dgm:spPr/>
      <dgm:t>
        <a:bodyPr/>
        <a:lstStyle/>
        <a:p>
          <a:endParaRPr lang="fi-FI"/>
        </a:p>
      </dgm:t>
    </dgm:pt>
    <dgm:pt modelId="{F4045D7C-76F1-49F7-BBBD-21A78A4D17B4}" type="sibTrans" cxnId="{44B92C13-91C8-4FEA-A83B-AC79D63A3DEB}">
      <dgm:prSet/>
      <dgm:spPr/>
      <dgm:t>
        <a:bodyPr/>
        <a:lstStyle/>
        <a:p>
          <a:endParaRPr lang="fi-FI"/>
        </a:p>
      </dgm:t>
    </dgm:pt>
    <dgm:pt modelId="{65D5ABCF-945C-4396-B385-D68855FA9D62}">
      <dgm:prSet/>
      <dgm:spPr/>
      <dgm:t>
        <a:bodyPr/>
        <a:lstStyle/>
        <a:p>
          <a:r>
            <a:rPr lang="fi-FI" b="1" dirty="0"/>
            <a:t>Vastuutyöntekijä: </a:t>
          </a:r>
        </a:p>
        <a:p>
          <a:r>
            <a:rPr lang="fi-FI" b="0" dirty="0"/>
            <a:t>Vastuu asiakkaasta siirtyy monialaisen työn vastuutyöntekijälle ketterästi, kun on selvillä kuka on tarkoituksenmukaisin ammattilainen.</a:t>
          </a:r>
        </a:p>
      </dgm:t>
    </dgm:pt>
    <dgm:pt modelId="{A17BB7DA-67A9-44AF-8478-45FDAC1093AC}" type="parTrans" cxnId="{F1D9D931-2331-44AF-9215-0E592EA43365}">
      <dgm:prSet/>
      <dgm:spPr/>
      <dgm:t>
        <a:bodyPr/>
        <a:lstStyle/>
        <a:p>
          <a:endParaRPr lang="fi-FI"/>
        </a:p>
      </dgm:t>
    </dgm:pt>
    <dgm:pt modelId="{226EFE2E-D92A-4FAD-AFC9-BDAAD2D23FC5}" type="sibTrans" cxnId="{F1D9D931-2331-44AF-9215-0E592EA43365}">
      <dgm:prSet/>
      <dgm:spPr/>
      <dgm:t>
        <a:bodyPr/>
        <a:lstStyle/>
        <a:p>
          <a:endParaRPr lang="fi-FI"/>
        </a:p>
      </dgm:t>
    </dgm:pt>
    <dgm:pt modelId="{93DC2FE2-B647-41E5-86DC-BCB9EBC81E75}">
      <dgm:prSet/>
      <dgm:spPr/>
      <dgm:t>
        <a:bodyPr/>
        <a:lstStyle/>
        <a:p>
          <a:r>
            <a:rPr lang="fi-FI" b="1" dirty="0"/>
            <a:t>Vastuutyöntekijän muuttuminen: </a:t>
          </a:r>
        </a:p>
        <a:p>
          <a:r>
            <a:rPr lang="fi-FI" b="0" dirty="0"/>
            <a:t>Vastuutyöntekijä voi muuttua monialaisen yhteistyön aikana jos se on tarkoituksenmukaista.</a:t>
          </a:r>
        </a:p>
      </dgm:t>
    </dgm:pt>
    <dgm:pt modelId="{DC3E2E77-B864-467B-AF59-0BA66670B648}" type="parTrans" cxnId="{242CB6B3-6891-4DBB-9972-9EFEA9E435F3}">
      <dgm:prSet/>
      <dgm:spPr/>
      <dgm:t>
        <a:bodyPr/>
        <a:lstStyle/>
        <a:p>
          <a:endParaRPr lang="fi-FI"/>
        </a:p>
      </dgm:t>
    </dgm:pt>
    <dgm:pt modelId="{6DA2370C-5F0B-405E-A4E0-D00E2273FB7B}" type="sibTrans" cxnId="{242CB6B3-6891-4DBB-9972-9EFEA9E435F3}">
      <dgm:prSet/>
      <dgm:spPr/>
      <dgm:t>
        <a:bodyPr/>
        <a:lstStyle/>
        <a:p>
          <a:endParaRPr lang="fi-FI"/>
        </a:p>
      </dgm:t>
    </dgm:pt>
    <dgm:pt modelId="{52B8B828-4340-4003-A572-DD176FB8B024}" type="pres">
      <dgm:prSet presAssocID="{2353B37F-BF93-4885-A3AD-E31B28A176D4}" presName="Name0" presStyleCnt="0">
        <dgm:presLayoutVars>
          <dgm:dir/>
          <dgm:resizeHandles val="exact"/>
        </dgm:presLayoutVars>
      </dgm:prSet>
      <dgm:spPr/>
    </dgm:pt>
    <dgm:pt modelId="{8A67255C-90A1-4301-9185-1E6C1525286E}" type="pres">
      <dgm:prSet presAssocID="{887BF1DD-0CB9-4A18-B241-98B57F1C7161}" presName="node" presStyleLbl="node1" presStyleIdx="0" presStyleCnt="3">
        <dgm:presLayoutVars>
          <dgm:bulletEnabled val="1"/>
        </dgm:presLayoutVars>
      </dgm:prSet>
      <dgm:spPr/>
    </dgm:pt>
    <dgm:pt modelId="{A719E0F7-3126-459B-9BD8-AC13DFCACE84}" type="pres">
      <dgm:prSet presAssocID="{F4045D7C-76F1-49F7-BBBD-21A78A4D17B4}" presName="sibTrans" presStyleLbl="sibTrans2D1" presStyleIdx="0" presStyleCnt="2"/>
      <dgm:spPr/>
    </dgm:pt>
    <dgm:pt modelId="{870BC966-12FE-459A-B409-FBF4C8917434}" type="pres">
      <dgm:prSet presAssocID="{F4045D7C-76F1-49F7-BBBD-21A78A4D17B4}" presName="connectorText" presStyleLbl="sibTrans2D1" presStyleIdx="0" presStyleCnt="2"/>
      <dgm:spPr/>
    </dgm:pt>
    <dgm:pt modelId="{8D43AC35-0FCF-4FA9-A9AB-8CF85110CF4D}" type="pres">
      <dgm:prSet presAssocID="{65D5ABCF-945C-4396-B385-D68855FA9D62}" presName="node" presStyleLbl="node1" presStyleIdx="1" presStyleCnt="3">
        <dgm:presLayoutVars>
          <dgm:bulletEnabled val="1"/>
        </dgm:presLayoutVars>
      </dgm:prSet>
      <dgm:spPr/>
    </dgm:pt>
    <dgm:pt modelId="{49A27D0E-D1BA-421D-BBFE-B556022C9457}" type="pres">
      <dgm:prSet presAssocID="{226EFE2E-D92A-4FAD-AFC9-BDAAD2D23FC5}" presName="sibTrans" presStyleLbl="sibTrans2D1" presStyleIdx="1" presStyleCnt="2"/>
      <dgm:spPr/>
    </dgm:pt>
    <dgm:pt modelId="{9BC9C1F1-C179-42B2-9C7C-42AC412FDDC2}" type="pres">
      <dgm:prSet presAssocID="{226EFE2E-D92A-4FAD-AFC9-BDAAD2D23FC5}" presName="connectorText" presStyleLbl="sibTrans2D1" presStyleIdx="1" presStyleCnt="2"/>
      <dgm:spPr/>
    </dgm:pt>
    <dgm:pt modelId="{D504CC7E-7DB0-4AAB-909E-8F8EA0CC1619}" type="pres">
      <dgm:prSet presAssocID="{93DC2FE2-B647-41E5-86DC-BCB9EBC81E75}" presName="node" presStyleLbl="node1" presStyleIdx="2" presStyleCnt="3">
        <dgm:presLayoutVars>
          <dgm:bulletEnabled val="1"/>
        </dgm:presLayoutVars>
      </dgm:prSet>
      <dgm:spPr/>
    </dgm:pt>
  </dgm:ptLst>
  <dgm:cxnLst>
    <dgm:cxn modelId="{44B92C13-91C8-4FEA-A83B-AC79D63A3DEB}" srcId="{2353B37F-BF93-4885-A3AD-E31B28A176D4}" destId="{887BF1DD-0CB9-4A18-B241-98B57F1C7161}" srcOrd="0" destOrd="0" parTransId="{0FAE758C-4051-452D-AD0A-00F438EA6578}" sibTransId="{F4045D7C-76F1-49F7-BBBD-21A78A4D17B4}"/>
    <dgm:cxn modelId="{ED11BD1D-C1F8-49E3-BD25-52445DE65D5F}" type="presOf" srcId="{226EFE2E-D92A-4FAD-AFC9-BDAAD2D23FC5}" destId="{9BC9C1F1-C179-42B2-9C7C-42AC412FDDC2}" srcOrd="1" destOrd="0" presId="urn:microsoft.com/office/officeart/2005/8/layout/process1"/>
    <dgm:cxn modelId="{2D9BEA1D-D262-4314-83CD-13D58BA03DDE}" type="presOf" srcId="{93DC2FE2-B647-41E5-86DC-BCB9EBC81E75}" destId="{D504CC7E-7DB0-4AAB-909E-8F8EA0CC1619}" srcOrd="0" destOrd="0" presId="urn:microsoft.com/office/officeart/2005/8/layout/process1"/>
    <dgm:cxn modelId="{2B37291F-895A-47FB-B849-015725447DBB}" type="presOf" srcId="{2353B37F-BF93-4885-A3AD-E31B28A176D4}" destId="{52B8B828-4340-4003-A572-DD176FB8B024}" srcOrd="0" destOrd="0" presId="urn:microsoft.com/office/officeart/2005/8/layout/process1"/>
    <dgm:cxn modelId="{442A7923-1C9D-416E-8EB2-0D79CA77D496}" type="presOf" srcId="{65D5ABCF-945C-4396-B385-D68855FA9D62}" destId="{8D43AC35-0FCF-4FA9-A9AB-8CF85110CF4D}" srcOrd="0" destOrd="0" presId="urn:microsoft.com/office/officeart/2005/8/layout/process1"/>
    <dgm:cxn modelId="{F1D9D931-2331-44AF-9215-0E592EA43365}" srcId="{2353B37F-BF93-4885-A3AD-E31B28A176D4}" destId="{65D5ABCF-945C-4396-B385-D68855FA9D62}" srcOrd="1" destOrd="0" parTransId="{A17BB7DA-67A9-44AF-8478-45FDAC1093AC}" sibTransId="{226EFE2E-D92A-4FAD-AFC9-BDAAD2D23FC5}"/>
    <dgm:cxn modelId="{598F5554-0083-4C5D-B321-57373ECF05F0}" type="presOf" srcId="{887BF1DD-0CB9-4A18-B241-98B57F1C7161}" destId="{8A67255C-90A1-4301-9185-1E6C1525286E}" srcOrd="0" destOrd="0" presId="urn:microsoft.com/office/officeart/2005/8/layout/process1"/>
    <dgm:cxn modelId="{5C6BB68F-FA5F-4C9E-AEB0-0F69135DBBB0}" type="presOf" srcId="{226EFE2E-D92A-4FAD-AFC9-BDAAD2D23FC5}" destId="{49A27D0E-D1BA-421D-BBFE-B556022C9457}" srcOrd="0" destOrd="0" presId="urn:microsoft.com/office/officeart/2005/8/layout/process1"/>
    <dgm:cxn modelId="{242CB6B3-6891-4DBB-9972-9EFEA9E435F3}" srcId="{2353B37F-BF93-4885-A3AD-E31B28A176D4}" destId="{93DC2FE2-B647-41E5-86DC-BCB9EBC81E75}" srcOrd="2" destOrd="0" parTransId="{DC3E2E77-B864-467B-AF59-0BA66670B648}" sibTransId="{6DA2370C-5F0B-405E-A4E0-D00E2273FB7B}"/>
    <dgm:cxn modelId="{6C94D9ED-6634-4587-BEF6-AB3EDF3D97F7}" type="presOf" srcId="{F4045D7C-76F1-49F7-BBBD-21A78A4D17B4}" destId="{A719E0F7-3126-459B-9BD8-AC13DFCACE84}" srcOrd="0" destOrd="0" presId="urn:microsoft.com/office/officeart/2005/8/layout/process1"/>
    <dgm:cxn modelId="{559931F2-001F-42B8-AAE6-4B72E823E643}" type="presOf" srcId="{F4045D7C-76F1-49F7-BBBD-21A78A4D17B4}" destId="{870BC966-12FE-459A-B409-FBF4C8917434}" srcOrd="1" destOrd="0" presId="urn:microsoft.com/office/officeart/2005/8/layout/process1"/>
    <dgm:cxn modelId="{1E3430E5-E056-41E3-8385-7926DF2768D7}" type="presParOf" srcId="{52B8B828-4340-4003-A572-DD176FB8B024}" destId="{8A67255C-90A1-4301-9185-1E6C1525286E}" srcOrd="0" destOrd="0" presId="urn:microsoft.com/office/officeart/2005/8/layout/process1"/>
    <dgm:cxn modelId="{90B0A578-86FB-43D3-BAD7-0E812D54BC91}" type="presParOf" srcId="{52B8B828-4340-4003-A572-DD176FB8B024}" destId="{A719E0F7-3126-459B-9BD8-AC13DFCACE84}" srcOrd="1" destOrd="0" presId="urn:microsoft.com/office/officeart/2005/8/layout/process1"/>
    <dgm:cxn modelId="{0646962E-0357-42A3-8CCA-6C4CFABB3807}" type="presParOf" srcId="{A719E0F7-3126-459B-9BD8-AC13DFCACE84}" destId="{870BC966-12FE-459A-B409-FBF4C8917434}" srcOrd="0" destOrd="0" presId="urn:microsoft.com/office/officeart/2005/8/layout/process1"/>
    <dgm:cxn modelId="{8DE83D04-F222-4A9E-9DF6-F269B91D003E}" type="presParOf" srcId="{52B8B828-4340-4003-A572-DD176FB8B024}" destId="{8D43AC35-0FCF-4FA9-A9AB-8CF85110CF4D}" srcOrd="2" destOrd="0" presId="urn:microsoft.com/office/officeart/2005/8/layout/process1"/>
    <dgm:cxn modelId="{B9AE7305-C841-40E1-B64B-7682504B28BC}" type="presParOf" srcId="{52B8B828-4340-4003-A572-DD176FB8B024}" destId="{49A27D0E-D1BA-421D-BBFE-B556022C9457}" srcOrd="3" destOrd="0" presId="urn:microsoft.com/office/officeart/2005/8/layout/process1"/>
    <dgm:cxn modelId="{8D2CCBFC-AD3D-4CAA-97D2-A7EC92BB9D94}" type="presParOf" srcId="{49A27D0E-D1BA-421D-BBFE-B556022C9457}" destId="{9BC9C1F1-C179-42B2-9C7C-42AC412FDDC2}" srcOrd="0" destOrd="0" presId="urn:microsoft.com/office/officeart/2005/8/layout/process1"/>
    <dgm:cxn modelId="{5672BF03-72D5-4A67-8DB9-DD8230BA50FD}" type="presParOf" srcId="{52B8B828-4340-4003-A572-DD176FB8B024}" destId="{D504CC7E-7DB0-4AAB-909E-8F8EA0CC16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53B37F-BF93-4885-A3AD-E31B28A176D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887BF1DD-0CB9-4A18-B241-98B57F1C7161}">
      <dgm:prSet phldrT="[Teksti]"/>
      <dgm:spPr/>
      <dgm:t>
        <a:bodyPr/>
        <a:lstStyle/>
        <a:p>
          <a:r>
            <a:rPr lang="fi-FI" b="1" dirty="0"/>
            <a:t>Toimivat työparit: </a:t>
          </a:r>
        </a:p>
        <a:p>
          <a:r>
            <a:rPr lang="fi-FI" b="0" dirty="0"/>
            <a:t>Monialainen yhteistyö toteutuu minimissään ketterällä työparimallilla </a:t>
          </a:r>
          <a:r>
            <a:rPr lang="fi-FI" b="0" dirty="0">
              <a:sym typeface="Wingdings" panose="05000000000000000000" pitchFamily="2" charset="2"/>
            </a:rPr>
            <a:t></a:t>
          </a:r>
          <a:r>
            <a:rPr lang="fi-FI" b="0" dirty="0"/>
            <a:t>omatyöntekijän ja terveydenhuollon palveluista vastaavan yhteistyö</a:t>
          </a:r>
        </a:p>
      </dgm:t>
    </dgm:pt>
    <dgm:pt modelId="{0FAE758C-4051-452D-AD0A-00F438EA6578}" type="parTrans" cxnId="{44B92C13-91C8-4FEA-A83B-AC79D63A3DEB}">
      <dgm:prSet/>
      <dgm:spPr/>
      <dgm:t>
        <a:bodyPr/>
        <a:lstStyle/>
        <a:p>
          <a:endParaRPr lang="fi-FI"/>
        </a:p>
      </dgm:t>
    </dgm:pt>
    <dgm:pt modelId="{F4045D7C-76F1-49F7-BBBD-21A78A4D17B4}" type="sibTrans" cxnId="{44B92C13-91C8-4FEA-A83B-AC79D63A3DEB}">
      <dgm:prSet/>
      <dgm:spPr/>
      <dgm:t>
        <a:bodyPr/>
        <a:lstStyle/>
        <a:p>
          <a:endParaRPr lang="fi-FI"/>
        </a:p>
      </dgm:t>
    </dgm:pt>
    <dgm:pt modelId="{65D5ABCF-945C-4396-B385-D68855FA9D62}">
      <dgm:prSet/>
      <dgm:spPr/>
      <dgm:t>
        <a:bodyPr/>
        <a:lstStyle/>
        <a:p>
          <a:r>
            <a:rPr lang="fi-FI" b="1" dirty="0"/>
            <a:t>Ketterät verkostot: </a:t>
          </a:r>
        </a:p>
        <a:p>
          <a:r>
            <a:rPr lang="fi-FI" b="0" dirty="0"/>
            <a:t>Asiakkaan tarpeiden mukaan monialainen yhteistyö toteutuu monialaisen verkoston tukemana</a:t>
          </a:r>
        </a:p>
        <a:p>
          <a:r>
            <a:rPr lang="fi-FI" b="0" dirty="0">
              <a:sym typeface="Wingdings" panose="05000000000000000000" pitchFamily="2" charset="2"/>
            </a:rPr>
            <a:t>asiakkaan tilanteen mukaiset henkilöt, yhteistyötä koordinoiva vastuutyöntekijä</a:t>
          </a:r>
          <a:endParaRPr lang="fi-FI" b="0" dirty="0"/>
        </a:p>
      </dgm:t>
    </dgm:pt>
    <dgm:pt modelId="{A17BB7DA-67A9-44AF-8478-45FDAC1093AC}" type="parTrans" cxnId="{F1D9D931-2331-44AF-9215-0E592EA43365}">
      <dgm:prSet/>
      <dgm:spPr/>
      <dgm:t>
        <a:bodyPr/>
        <a:lstStyle/>
        <a:p>
          <a:endParaRPr lang="fi-FI"/>
        </a:p>
      </dgm:t>
    </dgm:pt>
    <dgm:pt modelId="{226EFE2E-D92A-4FAD-AFC9-BDAAD2D23FC5}" type="sibTrans" cxnId="{F1D9D931-2331-44AF-9215-0E592EA43365}">
      <dgm:prSet/>
      <dgm:spPr/>
      <dgm:t>
        <a:bodyPr/>
        <a:lstStyle/>
        <a:p>
          <a:endParaRPr lang="fi-FI"/>
        </a:p>
      </dgm:t>
    </dgm:pt>
    <dgm:pt modelId="{93DC2FE2-B647-41E5-86DC-BCB9EBC81E75}">
      <dgm:prSet/>
      <dgm:spPr/>
      <dgm:t>
        <a:bodyPr/>
        <a:lstStyle/>
        <a:p>
          <a:r>
            <a:rPr lang="fi-FI" b="1" dirty="0"/>
            <a:t>Siltarakenteet auttavat verkostoja yli yhdyspintojen: </a:t>
          </a:r>
        </a:p>
        <a:p>
          <a:r>
            <a:rPr lang="fi-FI" b="0" dirty="0"/>
            <a:t>Siltarakenteet tukevat monialaisen verkostotyön toteutumista yli toimialojen rajojen</a:t>
          </a:r>
        </a:p>
      </dgm:t>
    </dgm:pt>
    <dgm:pt modelId="{DC3E2E77-B864-467B-AF59-0BA66670B648}" type="parTrans" cxnId="{242CB6B3-6891-4DBB-9972-9EFEA9E435F3}">
      <dgm:prSet/>
      <dgm:spPr/>
      <dgm:t>
        <a:bodyPr/>
        <a:lstStyle/>
        <a:p>
          <a:endParaRPr lang="fi-FI"/>
        </a:p>
      </dgm:t>
    </dgm:pt>
    <dgm:pt modelId="{6DA2370C-5F0B-405E-A4E0-D00E2273FB7B}" type="sibTrans" cxnId="{242CB6B3-6891-4DBB-9972-9EFEA9E435F3}">
      <dgm:prSet/>
      <dgm:spPr/>
      <dgm:t>
        <a:bodyPr/>
        <a:lstStyle/>
        <a:p>
          <a:endParaRPr lang="fi-FI"/>
        </a:p>
      </dgm:t>
    </dgm:pt>
    <dgm:pt modelId="{52B8B828-4340-4003-A572-DD176FB8B024}" type="pres">
      <dgm:prSet presAssocID="{2353B37F-BF93-4885-A3AD-E31B28A176D4}" presName="Name0" presStyleCnt="0">
        <dgm:presLayoutVars>
          <dgm:dir/>
          <dgm:resizeHandles val="exact"/>
        </dgm:presLayoutVars>
      </dgm:prSet>
      <dgm:spPr/>
    </dgm:pt>
    <dgm:pt modelId="{8A67255C-90A1-4301-9185-1E6C1525286E}" type="pres">
      <dgm:prSet presAssocID="{887BF1DD-0CB9-4A18-B241-98B57F1C7161}" presName="node" presStyleLbl="node1" presStyleIdx="0" presStyleCnt="3">
        <dgm:presLayoutVars>
          <dgm:bulletEnabled val="1"/>
        </dgm:presLayoutVars>
      </dgm:prSet>
      <dgm:spPr/>
    </dgm:pt>
    <dgm:pt modelId="{A719E0F7-3126-459B-9BD8-AC13DFCACE84}" type="pres">
      <dgm:prSet presAssocID="{F4045D7C-76F1-49F7-BBBD-21A78A4D17B4}" presName="sibTrans" presStyleLbl="sibTrans2D1" presStyleIdx="0" presStyleCnt="2"/>
      <dgm:spPr/>
    </dgm:pt>
    <dgm:pt modelId="{870BC966-12FE-459A-B409-FBF4C8917434}" type="pres">
      <dgm:prSet presAssocID="{F4045D7C-76F1-49F7-BBBD-21A78A4D17B4}" presName="connectorText" presStyleLbl="sibTrans2D1" presStyleIdx="0" presStyleCnt="2"/>
      <dgm:spPr/>
    </dgm:pt>
    <dgm:pt modelId="{8D43AC35-0FCF-4FA9-A9AB-8CF85110CF4D}" type="pres">
      <dgm:prSet presAssocID="{65D5ABCF-945C-4396-B385-D68855FA9D62}" presName="node" presStyleLbl="node1" presStyleIdx="1" presStyleCnt="3">
        <dgm:presLayoutVars>
          <dgm:bulletEnabled val="1"/>
        </dgm:presLayoutVars>
      </dgm:prSet>
      <dgm:spPr/>
    </dgm:pt>
    <dgm:pt modelId="{49A27D0E-D1BA-421D-BBFE-B556022C9457}" type="pres">
      <dgm:prSet presAssocID="{226EFE2E-D92A-4FAD-AFC9-BDAAD2D23FC5}" presName="sibTrans" presStyleLbl="sibTrans2D1" presStyleIdx="1" presStyleCnt="2"/>
      <dgm:spPr/>
    </dgm:pt>
    <dgm:pt modelId="{9BC9C1F1-C179-42B2-9C7C-42AC412FDDC2}" type="pres">
      <dgm:prSet presAssocID="{226EFE2E-D92A-4FAD-AFC9-BDAAD2D23FC5}" presName="connectorText" presStyleLbl="sibTrans2D1" presStyleIdx="1" presStyleCnt="2"/>
      <dgm:spPr/>
    </dgm:pt>
    <dgm:pt modelId="{D504CC7E-7DB0-4AAB-909E-8F8EA0CC1619}" type="pres">
      <dgm:prSet presAssocID="{93DC2FE2-B647-41E5-86DC-BCB9EBC81E75}" presName="node" presStyleLbl="node1" presStyleIdx="2" presStyleCnt="3">
        <dgm:presLayoutVars>
          <dgm:bulletEnabled val="1"/>
        </dgm:presLayoutVars>
      </dgm:prSet>
      <dgm:spPr/>
    </dgm:pt>
  </dgm:ptLst>
  <dgm:cxnLst>
    <dgm:cxn modelId="{44B92C13-91C8-4FEA-A83B-AC79D63A3DEB}" srcId="{2353B37F-BF93-4885-A3AD-E31B28A176D4}" destId="{887BF1DD-0CB9-4A18-B241-98B57F1C7161}" srcOrd="0" destOrd="0" parTransId="{0FAE758C-4051-452D-AD0A-00F438EA6578}" sibTransId="{F4045D7C-76F1-49F7-BBBD-21A78A4D17B4}"/>
    <dgm:cxn modelId="{ED11BD1D-C1F8-49E3-BD25-52445DE65D5F}" type="presOf" srcId="{226EFE2E-D92A-4FAD-AFC9-BDAAD2D23FC5}" destId="{9BC9C1F1-C179-42B2-9C7C-42AC412FDDC2}" srcOrd="1" destOrd="0" presId="urn:microsoft.com/office/officeart/2005/8/layout/process1"/>
    <dgm:cxn modelId="{2D9BEA1D-D262-4314-83CD-13D58BA03DDE}" type="presOf" srcId="{93DC2FE2-B647-41E5-86DC-BCB9EBC81E75}" destId="{D504CC7E-7DB0-4AAB-909E-8F8EA0CC1619}" srcOrd="0" destOrd="0" presId="urn:microsoft.com/office/officeart/2005/8/layout/process1"/>
    <dgm:cxn modelId="{2B37291F-895A-47FB-B849-015725447DBB}" type="presOf" srcId="{2353B37F-BF93-4885-A3AD-E31B28A176D4}" destId="{52B8B828-4340-4003-A572-DD176FB8B024}" srcOrd="0" destOrd="0" presId="urn:microsoft.com/office/officeart/2005/8/layout/process1"/>
    <dgm:cxn modelId="{442A7923-1C9D-416E-8EB2-0D79CA77D496}" type="presOf" srcId="{65D5ABCF-945C-4396-B385-D68855FA9D62}" destId="{8D43AC35-0FCF-4FA9-A9AB-8CF85110CF4D}" srcOrd="0" destOrd="0" presId="urn:microsoft.com/office/officeart/2005/8/layout/process1"/>
    <dgm:cxn modelId="{F1D9D931-2331-44AF-9215-0E592EA43365}" srcId="{2353B37F-BF93-4885-A3AD-E31B28A176D4}" destId="{65D5ABCF-945C-4396-B385-D68855FA9D62}" srcOrd="1" destOrd="0" parTransId="{A17BB7DA-67A9-44AF-8478-45FDAC1093AC}" sibTransId="{226EFE2E-D92A-4FAD-AFC9-BDAAD2D23FC5}"/>
    <dgm:cxn modelId="{598F5554-0083-4C5D-B321-57373ECF05F0}" type="presOf" srcId="{887BF1DD-0CB9-4A18-B241-98B57F1C7161}" destId="{8A67255C-90A1-4301-9185-1E6C1525286E}" srcOrd="0" destOrd="0" presId="urn:microsoft.com/office/officeart/2005/8/layout/process1"/>
    <dgm:cxn modelId="{5C6BB68F-FA5F-4C9E-AEB0-0F69135DBBB0}" type="presOf" srcId="{226EFE2E-D92A-4FAD-AFC9-BDAAD2D23FC5}" destId="{49A27D0E-D1BA-421D-BBFE-B556022C9457}" srcOrd="0" destOrd="0" presId="urn:microsoft.com/office/officeart/2005/8/layout/process1"/>
    <dgm:cxn modelId="{242CB6B3-6891-4DBB-9972-9EFEA9E435F3}" srcId="{2353B37F-BF93-4885-A3AD-E31B28A176D4}" destId="{93DC2FE2-B647-41E5-86DC-BCB9EBC81E75}" srcOrd="2" destOrd="0" parTransId="{DC3E2E77-B864-467B-AF59-0BA66670B648}" sibTransId="{6DA2370C-5F0B-405E-A4E0-D00E2273FB7B}"/>
    <dgm:cxn modelId="{6C94D9ED-6634-4587-BEF6-AB3EDF3D97F7}" type="presOf" srcId="{F4045D7C-76F1-49F7-BBBD-21A78A4D17B4}" destId="{A719E0F7-3126-459B-9BD8-AC13DFCACE84}" srcOrd="0" destOrd="0" presId="urn:microsoft.com/office/officeart/2005/8/layout/process1"/>
    <dgm:cxn modelId="{559931F2-001F-42B8-AAE6-4B72E823E643}" type="presOf" srcId="{F4045D7C-76F1-49F7-BBBD-21A78A4D17B4}" destId="{870BC966-12FE-459A-B409-FBF4C8917434}" srcOrd="1" destOrd="0" presId="urn:microsoft.com/office/officeart/2005/8/layout/process1"/>
    <dgm:cxn modelId="{1E3430E5-E056-41E3-8385-7926DF2768D7}" type="presParOf" srcId="{52B8B828-4340-4003-A572-DD176FB8B024}" destId="{8A67255C-90A1-4301-9185-1E6C1525286E}" srcOrd="0" destOrd="0" presId="urn:microsoft.com/office/officeart/2005/8/layout/process1"/>
    <dgm:cxn modelId="{90B0A578-86FB-43D3-BAD7-0E812D54BC91}" type="presParOf" srcId="{52B8B828-4340-4003-A572-DD176FB8B024}" destId="{A719E0F7-3126-459B-9BD8-AC13DFCACE84}" srcOrd="1" destOrd="0" presId="urn:microsoft.com/office/officeart/2005/8/layout/process1"/>
    <dgm:cxn modelId="{0646962E-0357-42A3-8CCA-6C4CFABB3807}" type="presParOf" srcId="{A719E0F7-3126-459B-9BD8-AC13DFCACE84}" destId="{870BC966-12FE-459A-B409-FBF4C8917434}" srcOrd="0" destOrd="0" presId="urn:microsoft.com/office/officeart/2005/8/layout/process1"/>
    <dgm:cxn modelId="{8DE83D04-F222-4A9E-9DF6-F269B91D003E}" type="presParOf" srcId="{52B8B828-4340-4003-A572-DD176FB8B024}" destId="{8D43AC35-0FCF-4FA9-A9AB-8CF85110CF4D}" srcOrd="2" destOrd="0" presId="urn:microsoft.com/office/officeart/2005/8/layout/process1"/>
    <dgm:cxn modelId="{B9AE7305-C841-40E1-B64B-7682504B28BC}" type="presParOf" srcId="{52B8B828-4340-4003-A572-DD176FB8B024}" destId="{49A27D0E-D1BA-421D-BBFE-B556022C9457}" srcOrd="3" destOrd="0" presId="urn:microsoft.com/office/officeart/2005/8/layout/process1"/>
    <dgm:cxn modelId="{8D2CCBFC-AD3D-4CAA-97D2-A7EC92BB9D94}" type="presParOf" srcId="{49A27D0E-D1BA-421D-BBFE-B556022C9457}" destId="{9BC9C1F1-C179-42B2-9C7C-42AC412FDDC2}" srcOrd="0" destOrd="0" presId="urn:microsoft.com/office/officeart/2005/8/layout/process1"/>
    <dgm:cxn modelId="{5672BF03-72D5-4A67-8DB9-DD8230BA50FD}" type="presParOf" srcId="{52B8B828-4340-4003-A572-DD176FB8B024}" destId="{D504CC7E-7DB0-4AAB-909E-8F8EA0CC16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6E5B17-5213-40EB-B88C-D0AD8DE89442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475D03F1-FBC7-494B-A469-7B7A654F9981}">
      <dgm:prSet phldrT="[Teksti]"/>
      <dgm:spPr/>
      <dgm:t>
        <a:bodyPr/>
        <a:lstStyle/>
        <a:p>
          <a:r>
            <a:rPr lang="fi-FI" dirty="0"/>
            <a:t>Yksi ryhmä kehittää ensin yhteisen työmenetelmän </a:t>
          </a:r>
        </a:p>
      </dgm:t>
    </dgm:pt>
    <dgm:pt modelId="{424D0F1F-412A-4AB9-AEC7-77D4F82901E5}" type="parTrans" cxnId="{0B46AFB6-AD13-41EF-93CF-44DA6E906FAA}">
      <dgm:prSet/>
      <dgm:spPr/>
      <dgm:t>
        <a:bodyPr/>
        <a:lstStyle/>
        <a:p>
          <a:endParaRPr lang="fi-FI"/>
        </a:p>
      </dgm:t>
    </dgm:pt>
    <dgm:pt modelId="{4D26D69A-8965-42EE-99C3-53A0C9BCBDA2}" type="sibTrans" cxnId="{0B46AFB6-AD13-41EF-93CF-44DA6E906FAA}">
      <dgm:prSet/>
      <dgm:spPr/>
      <dgm:t>
        <a:bodyPr/>
        <a:lstStyle/>
        <a:p>
          <a:endParaRPr lang="fi-FI"/>
        </a:p>
      </dgm:t>
    </dgm:pt>
    <dgm:pt modelId="{C4424A25-F8FB-46EE-BE8D-544FD4191499}">
      <dgm:prSet phldrT="[Teksti]"/>
      <dgm:spPr/>
      <dgm:t>
        <a:bodyPr/>
        <a:lstStyle/>
        <a:p>
          <a:r>
            <a:rPr lang="fi-FI" dirty="0"/>
            <a:t>Toiset kommentoivat ja jatkokehittävät</a:t>
          </a:r>
        </a:p>
      </dgm:t>
    </dgm:pt>
    <dgm:pt modelId="{B0BB49A4-4980-419D-89A9-C1E6C855DE8F}" type="parTrans" cxnId="{E4277E2B-7D1A-4EA7-9A87-FE942FF74030}">
      <dgm:prSet/>
      <dgm:spPr/>
      <dgm:t>
        <a:bodyPr/>
        <a:lstStyle/>
        <a:p>
          <a:endParaRPr lang="fi-FI"/>
        </a:p>
      </dgm:t>
    </dgm:pt>
    <dgm:pt modelId="{B0E9816D-1C32-4058-99DC-9B43EA72298C}" type="sibTrans" cxnId="{E4277E2B-7D1A-4EA7-9A87-FE942FF74030}">
      <dgm:prSet/>
      <dgm:spPr/>
      <dgm:t>
        <a:bodyPr/>
        <a:lstStyle/>
        <a:p>
          <a:endParaRPr lang="fi-FI"/>
        </a:p>
      </dgm:t>
    </dgm:pt>
    <dgm:pt modelId="{F604700D-EA39-4E45-9E8E-1AF5A1588484}">
      <dgm:prSet phldrT="[Teksti]"/>
      <dgm:spPr/>
      <dgm:t>
        <a:bodyPr/>
        <a:lstStyle/>
        <a:p>
          <a:r>
            <a:rPr lang="fi-FI" dirty="0"/>
            <a:t>Yhteensovittamisen avulla muodostuvat yhteiset työmenetelmät ja –käytännöt, toimintamallin kokonaisuus</a:t>
          </a:r>
        </a:p>
      </dgm:t>
    </dgm:pt>
    <dgm:pt modelId="{DFBB5FA0-65B2-4219-8750-B2D124883A85}" type="parTrans" cxnId="{401E1C9C-DE88-458A-8AE2-7B41466DD74E}">
      <dgm:prSet/>
      <dgm:spPr/>
      <dgm:t>
        <a:bodyPr/>
        <a:lstStyle/>
        <a:p>
          <a:endParaRPr lang="fi-FI"/>
        </a:p>
      </dgm:t>
    </dgm:pt>
    <dgm:pt modelId="{C8C2CDC2-2955-4A52-A6F7-17287401E3E0}" type="sibTrans" cxnId="{401E1C9C-DE88-458A-8AE2-7B41466DD74E}">
      <dgm:prSet/>
      <dgm:spPr/>
      <dgm:t>
        <a:bodyPr/>
        <a:lstStyle/>
        <a:p>
          <a:endParaRPr lang="fi-FI"/>
        </a:p>
      </dgm:t>
    </dgm:pt>
    <dgm:pt modelId="{2F910574-B824-43F6-B73E-6B3B191BBB17}" type="pres">
      <dgm:prSet presAssocID="{DD6E5B17-5213-40EB-B88C-D0AD8DE89442}" presName="linearFlow" presStyleCnt="0">
        <dgm:presLayoutVars>
          <dgm:dir/>
          <dgm:resizeHandles val="exact"/>
        </dgm:presLayoutVars>
      </dgm:prSet>
      <dgm:spPr/>
    </dgm:pt>
    <dgm:pt modelId="{9CEA4210-69FD-4AB0-8AC3-11747EA71D24}" type="pres">
      <dgm:prSet presAssocID="{475D03F1-FBC7-494B-A469-7B7A654F9981}" presName="node" presStyleLbl="node1" presStyleIdx="0" presStyleCnt="3">
        <dgm:presLayoutVars>
          <dgm:bulletEnabled val="1"/>
        </dgm:presLayoutVars>
      </dgm:prSet>
      <dgm:spPr/>
    </dgm:pt>
    <dgm:pt modelId="{0BEBDADE-05A9-4DBB-8BB6-7A9A05A90FC1}" type="pres">
      <dgm:prSet presAssocID="{4D26D69A-8965-42EE-99C3-53A0C9BCBDA2}" presName="spacerL" presStyleCnt="0"/>
      <dgm:spPr/>
    </dgm:pt>
    <dgm:pt modelId="{644A7007-5A7E-40CB-A7A4-F033C92072B2}" type="pres">
      <dgm:prSet presAssocID="{4D26D69A-8965-42EE-99C3-53A0C9BCBDA2}" presName="sibTrans" presStyleLbl="sibTrans2D1" presStyleIdx="0" presStyleCnt="2"/>
      <dgm:spPr/>
    </dgm:pt>
    <dgm:pt modelId="{F8A19CCB-8A08-4E1C-9666-8AFD6297306E}" type="pres">
      <dgm:prSet presAssocID="{4D26D69A-8965-42EE-99C3-53A0C9BCBDA2}" presName="spacerR" presStyleCnt="0"/>
      <dgm:spPr/>
    </dgm:pt>
    <dgm:pt modelId="{34DF1D62-BD81-4DBC-8649-E53393483035}" type="pres">
      <dgm:prSet presAssocID="{C4424A25-F8FB-46EE-BE8D-544FD4191499}" presName="node" presStyleLbl="node1" presStyleIdx="1" presStyleCnt="3">
        <dgm:presLayoutVars>
          <dgm:bulletEnabled val="1"/>
        </dgm:presLayoutVars>
      </dgm:prSet>
      <dgm:spPr/>
    </dgm:pt>
    <dgm:pt modelId="{6626D038-A0F9-4D56-A19C-A56FD162EDB6}" type="pres">
      <dgm:prSet presAssocID="{B0E9816D-1C32-4058-99DC-9B43EA72298C}" presName="spacerL" presStyleCnt="0"/>
      <dgm:spPr/>
    </dgm:pt>
    <dgm:pt modelId="{3A0BE5E1-ABA5-43DD-9828-B72997807582}" type="pres">
      <dgm:prSet presAssocID="{B0E9816D-1C32-4058-99DC-9B43EA72298C}" presName="sibTrans" presStyleLbl="sibTrans2D1" presStyleIdx="1" presStyleCnt="2"/>
      <dgm:spPr/>
    </dgm:pt>
    <dgm:pt modelId="{5B923F5F-AA0C-45F7-8E44-3074CA955D47}" type="pres">
      <dgm:prSet presAssocID="{B0E9816D-1C32-4058-99DC-9B43EA72298C}" presName="spacerR" presStyleCnt="0"/>
      <dgm:spPr/>
    </dgm:pt>
    <dgm:pt modelId="{28A401A8-D0B1-4822-BFB1-CF37F5B6E03D}" type="pres">
      <dgm:prSet presAssocID="{F604700D-EA39-4E45-9E8E-1AF5A1588484}" presName="node" presStyleLbl="node1" presStyleIdx="2" presStyleCnt="3">
        <dgm:presLayoutVars>
          <dgm:bulletEnabled val="1"/>
        </dgm:presLayoutVars>
      </dgm:prSet>
      <dgm:spPr/>
    </dgm:pt>
  </dgm:ptLst>
  <dgm:cxnLst>
    <dgm:cxn modelId="{40C63122-8C62-4273-AEAD-72ABB7469C63}" type="presOf" srcId="{F604700D-EA39-4E45-9E8E-1AF5A1588484}" destId="{28A401A8-D0B1-4822-BFB1-CF37F5B6E03D}" srcOrd="0" destOrd="0" presId="urn:microsoft.com/office/officeart/2005/8/layout/equation1"/>
    <dgm:cxn modelId="{E4277E2B-7D1A-4EA7-9A87-FE942FF74030}" srcId="{DD6E5B17-5213-40EB-B88C-D0AD8DE89442}" destId="{C4424A25-F8FB-46EE-BE8D-544FD4191499}" srcOrd="1" destOrd="0" parTransId="{B0BB49A4-4980-419D-89A9-C1E6C855DE8F}" sibTransId="{B0E9816D-1C32-4058-99DC-9B43EA72298C}"/>
    <dgm:cxn modelId="{4EBC5831-AD95-4A88-A415-56BAD446007F}" type="presOf" srcId="{B0E9816D-1C32-4058-99DC-9B43EA72298C}" destId="{3A0BE5E1-ABA5-43DD-9828-B72997807582}" srcOrd="0" destOrd="0" presId="urn:microsoft.com/office/officeart/2005/8/layout/equation1"/>
    <dgm:cxn modelId="{401E1C9C-DE88-458A-8AE2-7B41466DD74E}" srcId="{DD6E5B17-5213-40EB-B88C-D0AD8DE89442}" destId="{F604700D-EA39-4E45-9E8E-1AF5A1588484}" srcOrd="2" destOrd="0" parTransId="{DFBB5FA0-65B2-4219-8750-B2D124883A85}" sibTransId="{C8C2CDC2-2955-4A52-A6F7-17287401E3E0}"/>
    <dgm:cxn modelId="{0B46AFB6-AD13-41EF-93CF-44DA6E906FAA}" srcId="{DD6E5B17-5213-40EB-B88C-D0AD8DE89442}" destId="{475D03F1-FBC7-494B-A469-7B7A654F9981}" srcOrd="0" destOrd="0" parTransId="{424D0F1F-412A-4AB9-AEC7-77D4F82901E5}" sibTransId="{4D26D69A-8965-42EE-99C3-53A0C9BCBDA2}"/>
    <dgm:cxn modelId="{6222D9C1-6AC4-4B40-9523-6FB07084D96C}" type="presOf" srcId="{4D26D69A-8965-42EE-99C3-53A0C9BCBDA2}" destId="{644A7007-5A7E-40CB-A7A4-F033C92072B2}" srcOrd="0" destOrd="0" presId="urn:microsoft.com/office/officeart/2005/8/layout/equation1"/>
    <dgm:cxn modelId="{29C50AE7-2579-4C4E-8469-E85598CAC1C9}" type="presOf" srcId="{DD6E5B17-5213-40EB-B88C-D0AD8DE89442}" destId="{2F910574-B824-43F6-B73E-6B3B191BBB17}" srcOrd="0" destOrd="0" presId="urn:microsoft.com/office/officeart/2005/8/layout/equation1"/>
    <dgm:cxn modelId="{ADA9E2F3-DE9F-4458-BE90-86B7F040FA57}" type="presOf" srcId="{C4424A25-F8FB-46EE-BE8D-544FD4191499}" destId="{34DF1D62-BD81-4DBC-8649-E53393483035}" srcOrd="0" destOrd="0" presId="urn:microsoft.com/office/officeart/2005/8/layout/equation1"/>
    <dgm:cxn modelId="{F9CAB6FE-C1D4-4ED8-92CE-7A171E6BD4FA}" type="presOf" srcId="{475D03F1-FBC7-494B-A469-7B7A654F9981}" destId="{9CEA4210-69FD-4AB0-8AC3-11747EA71D24}" srcOrd="0" destOrd="0" presId="urn:microsoft.com/office/officeart/2005/8/layout/equation1"/>
    <dgm:cxn modelId="{63546817-F6ED-4576-95DA-EF22D7F0636E}" type="presParOf" srcId="{2F910574-B824-43F6-B73E-6B3B191BBB17}" destId="{9CEA4210-69FD-4AB0-8AC3-11747EA71D24}" srcOrd="0" destOrd="0" presId="urn:microsoft.com/office/officeart/2005/8/layout/equation1"/>
    <dgm:cxn modelId="{E35576FD-288A-4D16-A8F2-38EEBF1C680E}" type="presParOf" srcId="{2F910574-B824-43F6-B73E-6B3B191BBB17}" destId="{0BEBDADE-05A9-4DBB-8BB6-7A9A05A90FC1}" srcOrd="1" destOrd="0" presId="urn:microsoft.com/office/officeart/2005/8/layout/equation1"/>
    <dgm:cxn modelId="{B2A100F3-9A53-4B74-A83B-1B2B7E5AA68A}" type="presParOf" srcId="{2F910574-B824-43F6-B73E-6B3B191BBB17}" destId="{644A7007-5A7E-40CB-A7A4-F033C92072B2}" srcOrd="2" destOrd="0" presId="urn:microsoft.com/office/officeart/2005/8/layout/equation1"/>
    <dgm:cxn modelId="{F2A41784-CA93-4DD4-B96D-A63606767ACB}" type="presParOf" srcId="{2F910574-B824-43F6-B73E-6B3B191BBB17}" destId="{F8A19CCB-8A08-4E1C-9666-8AFD6297306E}" srcOrd="3" destOrd="0" presId="urn:microsoft.com/office/officeart/2005/8/layout/equation1"/>
    <dgm:cxn modelId="{24CA4880-F921-4B3B-BEF4-D9CFFD34FDC6}" type="presParOf" srcId="{2F910574-B824-43F6-B73E-6B3B191BBB17}" destId="{34DF1D62-BD81-4DBC-8649-E53393483035}" srcOrd="4" destOrd="0" presId="urn:microsoft.com/office/officeart/2005/8/layout/equation1"/>
    <dgm:cxn modelId="{A50B6C96-581E-407D-A40B-6C3E03A676B0}" type="presParOf" srcId="{2F910574-B824-43F6-B73E-6B3B191BBB17}" destId="{6626D038-A0F9-4D56-A19C-A56FD162EDB6}" srcOrd="5" destOrd="0" presId="urn:microsoft.com/office/officeart/2005/8/layout/equation1"/>
    <dgm:cxn modelId="{BFEEE622-E2BC-4D95-B70E-285C4A25DFF4}" type="presParOf" srcId="{2F910574-B824-43F6-B73E-6B3B191BBB17}" destId="{3A0BE5E1-ABA5-43DD-9828-B72997807582}" srcOrd="6" destOrd="0" presId="urn:microsoft.com/office/officeart/2005/8/layout/equation1"/>
    <dgm:cxn modelId="{B8544A51-DB20-42D7-ADED-419B4B0E0BC6}" type="presParOf" srcId="{2F910574-B824-43F6-B73E-6B3B191BBB17}" destId="{5B923F5F-AA0C-45F7-8E44-3074CA955D47}" srcOrd="7" destOrd="0" presId="urn:microsoft.com/office/officeart/2005/8/layout/equation1"/>
    <dgm:cxn modelId="{96BCA559-885D-480A-9E5C-D3F1D358BA71}" type="presParOf" srcId="{2F910574-B824-43F6-B73E-6B3B191BBB17}" destId="{28A401A8-D0B1-4822-BFB1-CF37F5B6E03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F2FA6-3AE4-4E8C-965C-1B18B72D361A}">
      <dsp:nvSpPr>
        <dsp:cNvPr id="0" name=""/>
        <dsp:cNvSpPr/>
      </dsp:nvSpPr>
      <dsp:spPr>
        <a:xfrm>
          <a:off x="51673" y="0"/>
          <a:ext cx="2227327" cy="58695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Ryhmä</a:t>
          </a:r>
        </a:p>
      </dsp:txBody>
      <dsp:txXfrm>
        <a:off x="51673" y="0"/>
        <a:ext cx="2227327" cy="1760873"/>
      </dsp:txXfrm>
    </dsp:sp>
    <dsp:sp modelId="{0659AE09-2F45-4B5E-9E84-1017859626D4}">
      <dsp:nvSpPr>
        <dsp:cNvPr id="0" name=""/>
        <dsp:cNvSpPr/>
      </dsp:nvSpPr>
      <dsp:spPr>
        <a:xfrm>
          <a:off x="263345" y="1401354"/>
          <a:ext cx="1781861" cy="563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Palvelukokonaisuus</a:t>
          </a:r>
        </a:p>
      </dsp:txBody>
      <dsp:txXfrm>
        <a:off x="279845" y="1417854"/>
        <a:ext cx="1748861" cy="530360"/>
      </dsp:txXfrm>
    </dsp:sp>
    <dsp:sp modelId="{6FDFC396-2BDB-4490-9B9E-5E18EA67DFC4}">
      <dsp:nvSpPr>
        <dsp:cNvPr id="0" name=""/>
        <dsp:cNvSpPr/>
      </dsp:nvSpPr>
      <dsp:spPr>
        <a:xfrm>
          <a:off x="211849" y="2175736"/>
          <a:ext cx="1781861" cy="7676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Asiakasryhmä</a:t>
          </a:r>
        </a:p>
      </dsp:txBody>
      <dsp:txXfrm>
        <a:off x="234331" y="2198218"/>
        <a:ext cx="1736897" cy="722642"/>
      </dsp:txXfrm>
    </dsp:sp>
    <dsp:sp modelId="{1B0D4F49-ECDB-46EE-8273-206C2A2366D9}">
      <dsp:nvSpPr>
        <dsp:cNvPr id="0" name=""/>
        <dsp:cNvSpPr/>
      </dsp:nvSpPr>
      <dsp:spPr>
        <a:xfrm>
          <a:off x="211849" y="3037885"/>
          <a:ext cx="1781861" cy="6459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Päätavoite</a:t>
          </a:r>
        </a:p>
      </dsp:txBody>
      <dsp:txXfrm>
        <a:off x="230768" y="3056804"/>
        <a:ext cx="1744023" cy="608121"/>
      </dsp:txXfrm>
    </dsp:sp>
    <dsp:sp modelId="{51B714DD-2D46-4E2F-B45D-D0858F965BC3}">
      <dsp:nvSpPr>
        <dsp:cNvPr id="0" name=""/>
        <dsp:cNvSpPr/>
      </dsp:nvSpPr>
      <dsp:spPr>
        <a:xfrm>
          <a:off x="194601" y="3788410"/>
          <a:ext cx="1781861" cy="8753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Asiakastavoitteet</a:t>
          </a:r>
        </a:p>
      </dsp:txBody>
      <dsp:txXfrm>
        <a:off x="220239" y="3814048"/>
        <a:ext cx="1730585" cy="824085"/>
      </dsp:txXfrm>
    </dsp:sp>
    <dsp:sp modelId="{D9EE07D2-3251-4F28-92E7-A9D79986B577}">
      <dsp:nvSpPr>
        <dsp:cNvPr id="0" name=""/>
        <dsp:cNvSpPr/>
      </dsp:nvSpPr>
      <dsp:spPr>
        <a:xfrm>
          <a:off x="186030" y="4797015"/>
          <a:ext cx="1781861" cy="7720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bg1"/>
              </a:solidFill>
            </a:rPr>
            <a:t>Palvelujen järjestämisen ja tuottamisen tavoitteet</a:t>
          </a:r>
        </a:p>
      </dsp:txBody>
      <dsp:txXfrm>
        <a:off x="208643" y="4819628"/>
        <a:ext cx="1736635" cy="726826"/>
      </dsp:txXfrm>
    </dsp:sp>
    <dsp:sp modelId="{280E4303-2BE6-4540-A25F-E8704C9EC870}">
      <dsp:nvSpPr>
        <dsp:cNvPr id="0" name=""/>
        <dsp:cNvSpPr/>
      </dsp:nvSpPr>
      <dsp:spPr>
        <a:xfrm>
          <a:off x="2443978" y="0"/>
          <a:ext cx="2227327" cy="58695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Hämeenlinna</a:t>
          </a:r>
        </a:p>
      </dsp:txBody>
      <dsp:txXfrm>
        <a:off x="2443978" y="0"/>
        <a:ext cx="2227327" cy="1760873"/>
      </dsp:txXfrm>
    </dsp:sp>
    <dsp:sp modelId="{239F2ABE-DA3B-43D9-9B96-E972A20D72B9}">
      <dsp:nvSpPr>
        <dsp:cNvPr id="0" name=""/>
        <dsp:cNvSpPr/>
      </dsp:nvSpPr>
      <dsp:spPr>
        <a:xfrm>
          <a:off x="2623474" y="1429494"/>
          <a:ext cx="1781861" cy="563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Mielenterveys ja päihdepalvelut</a:t>
          </a:r>
        </a:p>
      </dsp:txBody>
      <dsp:txXfrm>
        <a:off x="2639974" y="1445994"/>
        <a:ext cx="1748861" cy="530360"/>
      </dsp:txXfrm>
    </dsp:sp>
    <dsp:sp modelId="{A4D5F5E0-7A20-4B7F-95EB-162A45A7070A}">
      <dsp:nvSpPr>
        <dsp:cNvPr id="0" name=""/>
        <dsp:cNvSpPr/>
      </dsp:nvSpPr>
      <dsp:spPr>
        <a:xfrm>
          <a:off x="2597602" y="2175736"/>
          <a:ext cx="1781861" cy="7676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Paljon apua tarvitsevat mielenterveys- ja päihdepalvelujen asiakkaat ml pudokkaat</a:t>
          </a:r>
        </a:p>
      </dsp:txBody>
      <dsp:txXfrm>
        <a:off x="2620084" y="2198218"/>
        <a:ext cx="1736897" cy="722642"/>
      </dsp:txXfrm>
    </dsp:sp>
    <dsp:sp modelId="{3C22545D-B883-4C0E-9238-234B0D49B863}">
      <dsp:nvSpPr>
        <dsp:cNvPr id="0" name=""/>
        <dsp:cNvSpPr/>
      </dsp:nvSpPr>
      <dsp:spPr>
        <a:xfrm>
          <a:off x="2632045" y="3037885"/>
          <a:ext cx="1781861" cy="6459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Monialaisen työn malli, joka hyödyttää myös muita asiakasryhmiä ja skaalautuu Hyvinvointialueella</a:t>
          </a:r>
        </a:p>
      </dsp:txBody>
      <dsp:txXfrm>
        <a:off x="2650964" y="3056804"/>
        <a:ext cx="1744023" cy="608121"/>
      </dsp:txXfrm>
    </dsp:sp>
    <dsp:sp modelId="{CC68E509-F02D-4903-B970-F12D94E470B8}">
      <dsp:nvSpPr>
        <dsp:cNvPr id="0" name=""/>
        <dsp:cNvSpPr/>
      </dsp:nvSpPr>
      <dsp:spPr>
        <a:xfrm>
          <a:off x="2614814" y="3786819"/>
          <a:ext cx="1781861" cy="8753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Asiakas  tunnistetaan oikea-aikaisesti ja –paikkaisesti,  palvelujen käyttö on  vaivatonta ja edistää hyvinvointia.</a:t>
          </a:r>
        </a:p>
      </dsp:txBody>
      <dsp:txXfrm>
        <a:off x="2640452" y="3812457"/>
        <a:ext cx="1730585" cy="824085"/>
      </dsp:txXfrm>
    </dsp:sp>
    <dsp:sp modelId="{C688EA48-FECB-4A0C-AAF3-BAA12A2999F9}">
      <dsp:nvSpPr>
        <dsp:cNvPr id="0" name=""/>
        <dsp:cNvSpPr/>
      </dsp:nvSpPr>
      <dsp:spPr>
        <a:xfrm>
          <a:off x="2623456" y="4797015"/>
          <a:ext cx="1781861" cy="7720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bg1"/>
              </a:solidFill>
            </a:rPr>
            <a:t>Monialaisissa palveluissa hyödynnetään </a:t>
          </a:r>
          <a:r>
            <a:rPr lang="fi-FI" sz="1000" kern="1200" noProof="1">
              <a:solidFill>
                <a:schemeClr val="bg1"/>
              </a:solidFill>
            </a:rPr>
            <a:t>vastuutyöntekijä -</a:t>
          </a:r>
          <a:r>
            <a:rPr lang="fi-FI" sz="1000" kern="1200" dirty="0">
              <a:solidFill>
                <a:schemeClr val="bg1"/>
              </a:solidFill>
            </a:rPr>
            <a:t>toimintamallia, palvelut tuottavat asiakasarvoa ja ovat kustannusvaikuttavia.</a:t>
          </a:r>
        </a:p>
      </dsp:txBody>
      <dsp:txXfrm>
        <a:off x="2646069" y="4819628"/>
        <a:ext cx="1736635" cy="726826"/>
      </dsp:txXfrm>
    </dsp:sp>
    <dsp:sp modelId="{D3F1AAC1-5134-4D0B-832E-7B20C70EAAAD}">
      <dsp:nvSpPr>
        <dsp:cNvPr id="0" name=""/>
        <dsp:cNvSpPr/>
      </dsp:nvSpPr>
      <dsp:spPr>
        <a:xfrm>
          <a:off x="4820937" y="0"/>
          <a:ext cx="2227327" cy="58695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Riihimäen seutu</a:t>
          </a:r>
        </a:p>
      </dsp:txBody>
      <dsp:txXfrm>
        <a:off x="4820937" y="0"/>
        <a:ext cx="2227327" cy="1760873"/>
      </dsp:txXfrm>
    </dsp:sp>
    <dsp:sp modelId="{425AE6E6-B864-41EC-A6F9-610F7495A0F2}">
      <dsp:nvSpPr>
        <dsp:cNvPr id="0" name=""/>
        <dsp:cNvSpPr/>
      </dsp:nvSpPr>
      <dsp:spPr>
        <a:xfrm>
          <a:off x="5043670" y="1429494"/>
          <a:ext cx="1781861" cy="563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Monialaista tukea sisältävät palvelut yleisesti</a:t>
          </a:r>
        </a:p>
      </dsp:txBody>
      <dsp:txXfrm>
        <a:off x="5060170" y="1445994"/>
        <a:ext cx="1748861" cy="530360"/>
      </dsp:txXfrm>
    </dsp:sp>
    <dsp:sp modelId="{70FEFFAE-31A8-4B69-9D5D-7022A022C2DA}">
      <dsp:nvSpPr>
        <dsp:cNvPr id="0" name=""/>
        <dsp:cNvSpPr/>
      </dsp:nvSpPr>
      <dsp:spPr>
        <a:xfrm>
          <a:off x="5043670" y="2175733"/>
          <a:ext cx="1781861" cy="7676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Laaja-alaisesta tuesta hyötyvät asiakkaat</a:t>
          </a:r>
        </a:p>
      </dsp:txBody>
      <dsp:txXfrm>
        <a:off x="5066152" y="2198215"/>
        <a:ext cx="1736897" cy="722642"/>
      </dsp:txXfrm>
    </dsp:sp>
    <dsp:sp modelId="{963704A8-0366-4339-A43E-726E8FDDC34B}">
      <dsp:nvSpPr>
        <dsp:cNvPr id="0" name=""/>
        <dsp:cNvSpPr/>
      </dsp:nvSpPr>
      <dsp:spPr>
        <a:xfrm>
          <a:off x="5043670" y="3037885"/>
          <a:ext cx="1781861" cy="6459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Laaja-alaisen yhteistyön toimintaperiaatteet ja yhdyspintojen toimintamallit</a:t>
          </a:r>
        </a:p>
      </dsp:txBody>
      <dsp:txXfrm>
        <a:off x="5062589" y="3056804"/>
        <a:ext cx="1744023" cy="608121"/>
      </dsp:txXfrm>
    </dsp:sp>
    <dsp:sp modelId="{60A2EA58-CC52-4EDD-B096-D39BBDA51131}">
      <dsp:nvSpPr>
        <dsp:cNvPr id="0" name=""/>
        <dsp:cNvSpPr/>
      </dsp:nvSpPr>
      <dsp:spPr>
        <a:xfrm>
          <a:off x="5043670" y="3786819"/>
          <a:ext cx="1781861" cy="8753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Laaja-alaista tukea tarvitsevan asiakkaan palvelu toteutuu yhteisten periaatteiden mukaisesti ja yhdyspinnat eri palvelujen välillä ovat sujuvia.</a:t>
          </a:r>
        </a:p>
      </dsp:txBody>
      <dsp:txXfrm>
        <a:off x="5069308" y="3812457"/>
        <a:ext cx="1730585" cy="824085"/>
      </dsp:txXfrm>
    </dsp:sp>
    <dsp:sp modelId="{D363C87C-C4F4-4EE2-846F-E67A23CB33B4}">
      <dsp:nvSpPr>
        <dsp:cNvPr id="0" name=""/>
        <dsp:cNvSpPr/>
      </dsp:nvSpPr>
      <dsp:spPr>
        <a:xfrm>
          <a:off x="5015873" y="4849365"/>
          <a:ext cx="1781861" cy="7720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bg1"/>
              </a:solidFill>
            </a:rPr>
            <a:t>Toimintaa ohjaavat periaatteet ovat selkeitä, kaikkien tiedossa ja tieto siirtyy saumattomasti eri toimijoiden välillä.</a:t>
          </a:r>
        </a:p>
      </dsp:txBody>
      <dsp:txXfrm>
        <a:off x="5038486" y="4871978"/>
        <a:ext cx="1736635" cy="726826"/>
      </dsp:txXfrm>
    </dsp:sp>
    <dsp:sp modelId="{B1341B19-B296-4C70-9E68-12F4D7AE2108}">
      <dsp:nvSpPr>
        <dsp:cNvPr id="0" name=""/>
        <dsp:cNvSpPr/>
      </dsp:nvSpPr>
      <dsp:spPr>
        <a:xfrm>
          <a:off x="7189477" y="0"/>
          <a:ext cx="2227327" cy="58695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Forssan seutu</a:t>
          </a:r>
        </a:p>
      </dsp:txBody>
      <dsp:txXfrm>
        <a:off x="7189477" y="0"/>
        <a:ext cx="2227327" cy="1760873"/>
      </dsp:txXfrm>
    </dsp:sp>
    <dsp:sp modelId="{2F5A1A3B-ABAF-4571-8FE1-F6DC64BFC31A}">
      <dsp:nvSpPr>
        <dsp:cNvPr id="0" name=""/>
        <dsp:cNvSpPr/>
      </dsp:nvSpPr>
      <dsp:spPr>
        <a:xfrm>
          <a:off x="7369142" y="1429494"/>
          <a:ext cx="1781861" cy="563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Osatyökykyisen sote-prosessi</a:t>
          </a:r>
        </a:p>
      </dsp:txBody>
      <dsp:txXfrm>
        <a:off x="7385642" y="1445994"/>
        <a:ext cx="1748861" cy="530360"/>
      </dsp:txXfrm>
    </dsp:sp>
    <dsp:sp modelId="{FC6629D0-3C81-457D-B822-4A030355B95D}">
      <dsp:nvSpPr>
        <dsp:cNvPr id="0" name=""/>
        <dsp:cNvSpPr/>
      </dsp:nvSpPr>
      <dsp:spPr>
        <a:xfrm>
          <a:off x="7412192" y="2175736"/>
          <a:ext cx="1781861" cy="7676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Sote-palvelujen palveluntarpeen arviointia tarvitsevat  osatyökykyiset asiakkaat</a:t>
          </a:r>
        </a:p>
      </dsp:txBody>
      <dsp:txXfrm>
        <a:off x="7434674" y="2198218"/>
        <a:ext cx="1736897" cy="722642"/>
      </dsp:txXfrm>
    </dsp:sp>
    <dsp:sp modelId="{EC6CFD78-4968-40DD-AC78-B6B472B0731E}">
      <dsp:nvSpPr>
        <dsp:cNvPr id="0" name=""/>
        <dsp:cNvSpPr/>
      </dsp:nvSpPr>
      <dsp:spPr>
        <a:xfrm>
          <a:off x="7420798" y="3037885"/>
          <a:ext cx="1781861" cy="6459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Sote-palvelut kytkeytyvät saumattomasti työllisyyspalvelujen kokonaisuuteen</a:t>
          </a:r>
        </a:p>
      </dsp:txBody>
      <dsp:txXfrm>
        <a:off x="7439717" y="3056804"/>
        <a:ext cx="1744023" cy="608121"/>
      </dsp:txXfrm>
    </dsp:sp>
    <dsp:sp modelId="{C51807C8-5BF0-4B2B-BCA3-A16F549359BB}">
      <dsp:nvSpPr>
        <dsp:cNvPr id="0" name=""/>
        <dsp:cNvSpPr/>
      </dsp:nvSpPr>
      <dsp:spPr>
        <a:xfrm>
          <a:off x="7438029" y="3786819"/>
          <a:ext cx="1781861" cy="8753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Sote-palveluissa tapahtuvat toiminnot kytkeytyvät saumattomasti asiakkaan tarvitsemiin muihin palveluihin.</a:t>
          </a:r>
        </a:p>
      </dsp:txBody>
      <dsp:txXfrm>
        <a:off x="7463667" y="3812457"/>
        <a:ext cx="1730585" cy="824085"/>
      </dsp:txXfrm>
    </dsp:sp>
    <dsp:sp modelId="{F0D1A639-4A68-4B07-8E8F-2057ED461DF2}">
      <dsp:nvSpPr>
        <dsp:cNvPr id="0" name=""/>
        <dsp:cNvSpPr/>
      </dsp:nvSpPr>
      <dsp:spPr>
        <a:xfrm>
          <a:off x="7386391" y="4797016"/>
          <a:ext cx="1781861" cy="7720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bg1"/>
              </a:solidFill>
            </a:rPr>
            <a:t>Osatyökykyisten työkyvyn arviointi toteutuu oikea-aikaisesti ja –paikkaisesti saumattomana osana asiakkaan työllisyyspalveluja.</a:t>
          </a:r>
        </a:p>
      </dsp:txBody>
      <dsp:txXfrm>
        <a:off x="7409004" y="4819629"/>
        <a:ext cx="1736635" cy="726826"/>
      </dsp:txXfrm>
    </dsp:sp>
    <dsp:sp modelId="{EE9CC408-B1C9-454B-82CA-EC8AB43C8377}">
      <dsp:nvSpPr>
        <dsp:cNvPr id="0" name=""/>
        <dsp:cNvSpPr/>
      </dsp:nvSpPr>
      <dsp:spPr>
        <a:xfrm>
          <a:off x="9590201" y="0"/>
          <a:ext cx="2227327" cy="58695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Hattula ja Janakkala</a:t>
          </a:r>
        </a:p>
      </dsp:txBody>
      <dsp:txXfrm>
        <a:off x="9590201" y="0"/>
        <a:ext cx="2227327" cy="1760873"/>
      </dsp:txXfrm>
    </dsp:sp>
    <dsp:sp modelId="{E1830B92-85F6-4756-B621-53BC7DA5F27C}">
      <dsp:nvSpPr>
        <dsp:cNvPr id="0" name=""/>
        <dsp:cNvSpPr/>
      </dsp:nvSpPr>
      <dsp:spPr>
        <a:xfrm>
          <a:off x="9763537" y="1429494"/>
          <a:ext cx="1781861" cy="563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Monituottajamallin palveluprosessi (yhteisasiakkaat)</a:t>
          </a:r>
        </a:p>
      </dsp:txBody>
      <dsp:txXfrm>
        <a:off x="9780037" y="1445994"/>
        <a:ext cx="1748861" cy="530360"/>
      </dsp:txXfrm>
    </dsp:sp>
    <dsp:sp modelId="{896FD4BD-FCFA-49EE-9ED6-2DB0EB560A29}">
      <dsp:nvSpPr>
        <dsp:cNvPr id="0" name=""/>
        <dsp:cNvSpPr/>
      </dsp:nvSpPr>
      <dsp:spPr>
        <a:xfrm>
          <a:off x="9772125" y="2175736"/>
          <a:ext cx="1781861" cy="7676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Sote-palveluja (Hattula) ja mielenterveys- ja päihdepalveluja tarvitsevat yhteisasiakkaat (Janakkala)</a:t>
          </a:r>
        </a:p>
      </dsp:txBody>
      <dsp:txXfrm>
        <a:off x="9794607" y="2198218"/>
        <a:ext cx="1736897" cy="722642"/>
      </dsp:txXfrm>
    </dsp:sp>
    <dsp:sp modelId="{87E5EB07-3C58-4F62-A4FA-382A7AE80F4A}">
      <dsp:nvSpPr>
        <dsp:cNvPr id="0" name=""/>
        <dsp:cNvSpPr/>
      </dsp:nvSpPr>
      <dsp:spPr>
        <a:xfrm>
          <a:off x="9797962" y="3037882"/>
          <a:ext cx="1781861" cy="6459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Monituottajamallin yhteisasiakkaiden palvelut muodostavat saumattoman kokonaisuuden </a:t>
          </a:r>
        </a:p>
      </dsp:txBody>
      <dsp:txXfrm>
        <a:off x="9816881" y="3056801"/>
        <a:ext cx="1744023" cy="608121"/>
      </dsp:txXfrm>
    </dsp:sp>
    <dsp:sp modelId="{A333F822-7C0A-49A1-A67B-1972D9B5F447}">
      <dsp:nvSpPr>
        <dsp:cNvPr id="0" name=""/>
        <dsp:cNvSpPr/>
      </dsp:nvSpPr>
      <dsp:spPr>
        <a:xfrm>
          <a:off x="9780714" y="3786819"/>
          <a:ext cx="1781861" cy="8753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Asiakas saa tarvitsemaansa tukea yhden yhteydenoton periaatteella, saumattomasti erilaisilta palveluntuottajilta.</a:t>
          </a:r>
        </a:p>
      </dsp:txBody>
      <dsp:txXfrm>
        <a:off x="9806352" y="3812457"/>
        <a:ext cx="1730585" cy="824085"/>
      </dsp:txXfrm>
    </dsp:sp>
    <dsp:sp modelId="{8114FB09-44C7-465A-B51D-B8C0A944FC9E}">
      <dsp:nvSpPr>
        <dsp:cNvPr id="0" name=""/>
        <dsp:cNvSpPr/>
      </dsp:nvSpPr>
      <dsp:spPr>
        <a:xfrm>
          <a:off x="9797980" y="4797017"/>
          <a:ext cx="1781861" cy="7720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bg1"/>
              </a:solidFill>
            </a:rPr>
            <a:t>Yhdyspinta eri tuottajien välillä on saumaton ja yhteisasiakkuus toteutuu yhteisten periaatteiden mukaisesti (ml. palvelukartta).</a:t>
          </a:r>
        </a:p>
      </dsp:txBody>
      <dsp:txXfrm>
        <a:off x="9820593" y="4819630"/>
        <a:ext cx="1736635" cy="726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7443C-B7F5-4593-BC9E-AB4156634DED}">
      <dsp:nvSpPr>
        <dsp:cNvPr id="0" name=""/>
        <dsp:cNvSpPr/>
      </dsp:nvSpPr>
      <dsp:spPr>
        <a:xfrm>
          <a:off x="844837" y="0"/>
          <a:ext cx="9574827" cy="532859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FDBFC-EF05-4999-9E1D-81C856E6E295}">
      <dsp:nvSpPr>
        <dsp:cNvPr id="0" name=""/>
        <dsp:cNvSpPr/>
      </dsp:nvSpPr>
      <dsp:spPr>
        <a:xfrm>
          <a:off x="3300" y="1598577"/>
          <a:ext cx="1986688" cy="21314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latin typeface="+mn-lt"/>
            </a:rPr>
            <a:t>Voimassa olevat sote säädökset </a:t>
          </a:r>
          <a:r>
            <a:rPr lang="fi-FI" sz="1500" kern="1200" dirty="0">
              <a:latin typeface="+mn-lt"/>
            </a:rPr>
            <a:t>velvoittavat ammattihenkilöitä monialaiseen yhteistyöhön silloin, kun asiakkaan tuen ja hoidon tarpeet sitä edellyttävät.</a:t>
          </a:r>
          <a:endParaRPr lang="fi-FI" sz="1500" kern="1200" dirty="0"/>
        </a:p>
      </dsp:txBody>
      <dsp:txXfrm>
        <a:off x="100282" y="1695559"/>
        <a:ext cx="1792724" cy="1937472"/>
      </dsp:txXfrm>
    </dsp:sp>
    <dsp:sp modelId="{08A733A1-67DE-4DBF-A409-E93B66C49F5E}">
      <dsp:nvSpPr>
        <dsp:cNvPr id="0" name=""/>
        <dsp:cNvSpPr/>
      </dsp:nvSpPr>
      <dsp:spPr>
        <a:xfrm>
          <a:off x="2321103" y="1598577"/>
          <a:ext cx="1986688" cy="21314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latin typeface="+mn-lt"/>
            </a:rPr>
            <a:t>Palvelujen kustannukset </a:t>
          </a:r>
          <a:r>
            <a:rPr lang="fi-FI" sz="1300" kern="1200" dirty="0">
              <a:latin typeface="+mn-lt"/>
            </a:rPr>
            <a:t>nousevat, noin 10% käyttää 80% sote ja työvoimapalvelujen kustannuksista. Moniammatillinen yhteistyö vaikuttaa palvelujen kustannus-vaikuttavuuteen.</a:t>
          </a:r>
          <a:endParaRPr lang="fi-FI" sz="1300" kern="1200" dirty="0"/>
        </a:p>
      </dsp:txBody>
      <dsp:txXfrm>
        <a:off x="2418085" y="1695559"/>
        <a:ext cx="1792724" cy="1937472"/>
      </dsp:txXfrm>
    </dsp:sp>
    <dsp:sp modelId="{548143C1-C538-46F7-8B81-EE4871835107}">
      <dsp:nvSpPr>
        <dsp:cNvPr id="0" name=""/>
        <dsp:cNvSpPr/>
      </dsp:nvSpPr>
      <dsp:spPr>
        <a:xfrm>
          <a:off x="4638907" y="1598577"/>
          <a:ext cx="1986688" cy="21314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latin typeface="+mn-lt"/>
            </a:rPr>
            <a:t>Nykytila on toiminnallisesti haasteellinen </a:t>
          </a:r>
          <a:r>
            <a:rPr lang="fi-FI" sz="1200" b="0" kern="1200" dirty="0">
              <a:latin typeface="+mn-lt"/>
            </a:rPr>
            <a:t>ammattilaiset tunnistavat päivittäin yhteensovit-tamisen haasteet, asiak-kaan kipuilevat kun tieto ei liiku ja palvelut eivät muodosta eheää kokonai-suutta ja järjestelmä on siilomainen.</a:t>
          </a:r>
          <a:endParaRPr lang="fi-FI" sz="1200" b="0" kern="1200" dirty="0"/>
        </a:p>
      </dsp:txBody>
      <dsp:txXfrm>
        <a:off x="4735889" y="1695559"/>
        <a:ext cx="1792724" cy="1937472"/>
      </dsp:txXfrm>
    </dsp:sp>
    <dsp:sp modelId="{227F62D5-043B-463F-845E-6F7C96659E67}">
      <dsp:nvSpPr>
        <dsp:cNvPr id="0" name=""/>
        <dsp:cNvSpPr/>
      </dsp:nvSpPr>
      <dsp:spPr>
        <a:xfrm>
          <a:off x="6956710" y="1598577"/>
          <a:ext cx="1986688" cy="21314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i="0" u="none" strike="noStrike" kern="1200" baseline="0" dirty="0">
              <a:latin typeface="+mn-lt"/>
            </a:rPr>
            <a:t>Tulevaisuuden sosiaali- ja terveyskes-kushanke</a:t>
          </a:r>
          <a:r>
            <a:rPr lang="fi-FI" sz="2000" b="0" i="0" u="none" strike="noStrike" kern="1200" baseline="0" dirty="0">
              <a:latin typeface="+mn-lt"/>
            </a:rPr>
            <a:t> </a:t>
          </a:r>
          <a:r>
            <a:rPr lang="fi-FI" sz="1200" b="0" i="0" u="none" strike="noStrike" kern="1200" baseline="0" dirty="0">
              <a:latin typeface="+mn-lt"/>
            </a:rPr>
            <a:t>monialaisen yhteistyön vahvistaminen on yksi kansallisen hankkeen keskeisistä tavoitteista.</a:t>
          </a:r>
          <a:r>
            <a:rPr lang="fi-FI" sz="1200" kern="1200" dirty="0">
              <a:latin typeface="+mn-lt"/>
            </a:rPr>
            <a:t> </a:t>
          </a:r>
          <a:endParaRPr lang="fi-FI" sz="1200" kern="1200" dirty="0"/>
        </a:p>
      </dsp:txBody>
      <dsp:txXfrm>
        <a:off x="7053692" y="1695559"/>
        <a:ext cx="1792724" cy="1937472"/>
      </dsp:txXfrm>
    </dsp:sp>
    <dsp:sp modelId="{2ABD30BA-40B5-4554-8BE4-EDBDBBE1767B}">
      <dsp:nvSpPr>
        <dsp:cNvPr id="0" name=""/>
        <dsp:cNvSpPr/>
      </dsp:nvSpPr>
      <dsp:spPr>
        <a:xfrm>
          <a:off x="9274514" y="1598577"/>
          <a:ext cx="1986688" cy="21314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latin typeface="+mn-lt"/>
            </a:rPr>
            <a:t>Muutos on välttämätön! </a:t>
          </a:r>
          <a:r>
            <a:rPr lang="fi-FI" sz="1200" kern="1200" dirty="0">
              <a:latin typeface="+mn-lt"/>
            </a:rPr>
            <a:t>Monialaisen yhteistyön toimintamalli on ydinprosessi palveluja käyttävien asiakastyössä.</a:t>
          </a:r>
          <a:endParaRPr lang="fi-FI" sz="1200" kern="1200" dirty="0"/>
        </a:p>
      </dsp:txBody>
      <dsp:txXfrm>
        <a:off x="9371496" y="1695559"/>
        <a:ext cx="1792724" cy="1937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B98D8-F5FE-43FB-9EB4-BCF7A5C2B401}">
      <dsp:nvSpPr>
        <dsp:cNvPr id="0" name=""/>
        <dsp:cNvSpPr/>
      </dsp:nvSpPr>
      <dsp:spPr>
        <a:xfrm>
          <a:off x="3414" y="17659"/>
          <a:ext cx="2709063" cy="16254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Asiakas keskiössä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Valmennusten avulla on vahvistettu asiakasymmärrystä ja edistetty asiakaslähtöistä ajattelutapaa. Asiakas yhdistää ammattilaiset ja on oman elämäntilanteensa asiantuntija. </a:t>
          </a:r>
        </a:p>
      </dsp:txBody>
      <dsp:txXfrm>
        <a:off x="3414" y="17659"/>
        <a:ext cx="2709063" cy="1625438"/>
      </dsp:txXfrm>
    </dsp:sp>
    <dsp:sp modelId="{1CAB8D23-B85E-459F-A537-0E309AB1CDB4}">
      <dsp:nvSpPr>
        <dsp:cNvPr id="0" name=""/>
        <dsp:cNvSpPr/>
      </dsp:nvSpPr>
      <dsp:spPr>
        <a:xfrm>
          <a:off x="2983384" y="17659"/>
          <a:ext cx="2709063" cy="16254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Ymmärrämme  mikä on asiakkaalle merkityksellistä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Valmennukset ovat vahvistaneet yhteistä ymmärrystä monialaisen työn asiakaskokemusta edistävistä tekijöistä.</a:t>
          </a:r>
        </a:p>
      </dsp:txBody>
      <dsp:txXfrm>
        <a:off x="2983384" y="17659"/>
        <a:ext cx="2709063" cy="1625438"/>
      </dsp:txXfrm>
    </dsp:sp>
    <dsp:sp modelId="{28E511F7-70DB-4E4A-A5BF-DF13013CCE11}">
      <dsp:nvSpPr>
        <dsp:cNvPr id="0" name=""/>
        <dsp:cNvSpPr/>
      </dsp:nvSpPr>
      <dsp:spPr>
        <a:xfrm>
          <a:off x="5963354" y="17659"/>
          <a:ext cx="2709063" cy="16254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Meillä ei ole varaa päällekkäiseen työhön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Valmennuksissa on pyritty lisäämään ymmärrystä missä tilanteissa päällekkäisiä toimintoja syntyy. Näissä tilanteissa on vahvistettu yhteistyön toimintamalleja ja asiakasarvoa tuottavia toimintoja.</a:t>
          </a:r>
        </a:p>
      </dsp:txBody>
      <dsp:txXfrm>
        <a:off x="5963354" y="17659"/>
        <a:ext cx="2709063" cy="1625438"/>
      </dsp:txXfrm>
    </dsp:sp>
    <dsp:sp modelId="{7A76A57D-CEAE-4C63-988D-A62D3F92926E}">
      <dsp:nvSpPr>
        <dsp:cNvPr id="0" name=""/>
        <dsp:cNvSpPr/>
      </dsp:nvSpPr>
      <dsp:spPr>
        <a:xfrm>
          <a:off x="8943324" y="17659"/>
          <a:ext cx="2709063" cy="16254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Asiakkaan polku jäsentää yhteistyötä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Valmennuksissa on kehitetty yhteistä kieltä jäsentää asiakaspolun eri vaiheita. Samalla on syvennetty ymmärrystä monialaisen yhteistyön merkityksestä asiakkaan polun eri vaiheissa</a:t>
          </a:r>
          <a:r>
            <a:rPr lang="fi-FI" sz="1200" kern="1200" dirty="0"/>
            <a:t>.</a:t>
          </a:r>
        </a:p>
      </dsp:txBody>
      <dsp:txXfrm>
        <a:off x="8943324" y="17659"/>
        <a:ext cx="2709063" cy="1625438"/>
      </dsp:txXfrm>
    </dsp:sp>
    <dsp:sp modelId="{9086DE0A-DA1C-48CC-80FD-60EECC1113B5}">
      <dsp:nvSpPr>
        <dsp:cNvPr id="0" name=""/>
        <dsp:cNvSpPr/>
      </dsp:nvSpPr>
      <dsp:spPr>
        <a:xfrm>
          <a:off x="3414" y="1914004"/>
          <a:ext cx="2709063" cy="16254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Hyvien käytäntöjen ja haasteiden tunnistaminen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Valmennuksissa on kannustettu löytämään ja hyödyntämään olemassa olevia hyviä käytäntöjä. Myös haastavista asioista on keskusteltu avoimessa ilmapiirissä.</a:t>
          </a:r>
        </a:p>
      </dsp:txBody>
      <dsp:txXfrm>
        <a:off x="3414" y="1914004"/>
        <a:ext cx="2709063" cy="1625438"/>
      </dsp:txXfrm>
    </dsp:sp>
    <dsp:sp modelId="{967F2A0F-E85D-429D-896D-50DD3A10146D}">
      <dsp:nvSpPr>
        <dsp:cNvPr id="0" name=""/>
        <dsp:cNvSpPr/>
      </dsp:nvSpPr>
      <dsp:spPr>
        <a:xfrm>
          <a:off x="2983384" y="1914004"/>
          <a:ext cx="2709063" cy="16254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Kehitämme yhdessä yhteisiä toimintamalleja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Valmennuksissa on tunnistettu yhteisiä toimintamalleja ja niiden jatkokehittämistarpeita. Työ jatkuu yhteiskehittämällä ja avoimesti kokemuksia jakamalla.</a:t>
          </a:r>
        </a:p>
      </dsp:txBody>
      <dsp:txXfrm>
        <a:off x="2983384" y="1914004"/>
        <a:ext cx="2709063" cy="1625438"/>
      </dsp:txXfrm>
    </dsp:sp>
    <dsp:sp modelId="{97A056BB-E2AA-4360-BD1C-480FB7858458}">
      <dsp:nvSpPr>
        <dsp:cNvPr id="0" name=""/>
        <dsp:cNvSpPr/>
      </dsp:nvSpPr>
      <dsp:spPr>
        <a:xfrm>
          <a:off x="5963354" y="1914004"/>
          <a:ext cx="2709063" cy="16254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Vastuu onnistumisesta on jaettu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Yhteistyö vaatii halua ja kykyä kohdata toinen toisemme. Valmennuksissa on vahvistettu ammattilaisten kykyä kohdata toisensa ja tuoda rakentavasti esiin oma asiantuntemuksensa </a:t>
          </a:r>
        </a:p>
      </dsp:txBody>
      <dsp:txXfrm>
        <a:off x="5963354" y="1914004"/>
        <a:ext cx="2709063" cy="1625438"/>
      </dsp:txXfrm>
    </dsp:sp>
    <dsp:sp modelId="{A694EB66-014F-4C42-A114-8B9B3716E7AB}">
      <dsp:nvSpPr>
        <dsp:cNvPr id="0" name=""/>
        <dsp:cNvSpPr/>
      </dsp:nvSpPr>
      <dsp:spPr>
        <a:xfrm>
          <a:off x="8943324" y="1914004"/>
          <a:ext cx="2709063" cy="16254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Ketterät toimintamallit skaalautuvat asiakkaan tilanteen mukaan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Valmennuksissa on vahvistettu ymmärrystä resurssien rajallisuudesta. Yhteistyömallit täytyy voida sovittaa asiakkaan elämäntilanteen mukaisesti.</a:t>
          </a:r>
        </a:p>
      </dsp:txBody>
      <dsp:txXfrm>
        <a:off x="8943324" y="1914004"/>
        <a:ext cx="2709063" cy="1625438"/>
      </dsp:txXfrm>
    </dsp:sp>
    <dsp:sp modelId="{D6FBB430-5DAC-4342-B599-B57E9C1B2AEB}">
      <dsp:nvSpPr>
        <dsp:cNvPr id="0" name=""/>
        <dsp:cNvSpPr/>
      </dsp:nvSpPr>
      <dsp:spPr>
        <a:xfrm>
          <a:off x="1493399" y="3810348"/>
          <a:ext cx="2709063" cy="16254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Yhdyspinnat täytyy ylittää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Valmennuksissa on vahvistettu ymmärrystä erilaisten yhdyspintojen merkityksestä. Yhdyspintojen ylittämiseen tarvitaan erilaisia nivelkohtien toimintamalleja /siltarakenteita ja yhteistyömenetelmien kehittämistä</a:t>
          </a:r>
          <a:r>
            <a:rPr lang="fi-FI" sz="1400" kern="1200" dirty="0"/>
            <a:t>.</a:t>
          </a:r>
        </a:p>
      </dsp:txBody>
      <dsp:txXfrm>
        <a:off x="1493399" y="3810348"/>
        <a:ext cx="2709063" cy="1625438"/>
      </dsp:txXfrm>
    </dsp:sp>
    <dsp:sp modelId="{7136B157-D3A4-4259-9E1E-4DEB77F62CC5}">
      <dsp:nvSpPr>
        <dsp:cNvPr id="0" name=""/>
        <dsp:cNvSpPr/>
      </dsp:nvSpPr>
      <dsp:spPr>
        <a:xfrm>
          <a:off x="4473369" y="3810348"/>
          <a:ext cx="2709063" cy="16254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Yhden yhteydenoton periaate toteutuu kaikissa kohtaamisissa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Valmennuksissa on lisätty ymmärrystä yhden yhteydenoton periaatteen toteutumisesta myös monialaisen yhteistyön tilanteissa.</a:t>
          </a:r>
        </a:p>
      </dsp:txBody>
      <dsp:txXfrm>
        <a:off x="4473369" y="3810348"/>
        <a:ext cx="2709063" cy="1625438"/>
      </dsp:txXfrm>
    </dsp:sp>
    <dsp:sp modelId="{D24AB48F-3E0D-46CB-AB8A-9BFA64C0FE36}">
      <dsp:nvSpPr>
        <dsp:cNvPr id="0" name=""/>
        <dsp:cNvSpPr/>
      </dsp:nvSpPr>
      <dsp:spPr>
        <a:xfrm>
          <a:off x="7453339" y="3810348"/>
          <a:ext cx="2709063" cy="16254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Muutos on mahdollisuus ja tavoitteet täytyy voida saavuttaa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Käynnissä oleva muutos on suuri. Monialaisen yhteistyötä tukevat toimintamallit kehittyvät ketterästi ja jatkuvasti tiedon, osaamisen ja voimavarojen  karttuessa.</a:t>
          </a:r>
        </a:p>
      </dsp:txBody>
      <dsp:txXfrm>
        <a:off x="7453339" y="3810348"/>
        <a:ext cx="2709063" cy="16254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E9C2C-4A2C-40EF-B90A-C86F923CBA82}">
      <dsp:nvSpPr>
        <dsp:cNvPr id="0" name=""/>
        <dsp:cNvSpPr/>
      </dsp:nvSpPr>
      <dsp:spPr>
        <a:xfrm>
          <a:off x="2141942" y="346639"/>
          <a:ext cx="5063957" cy="5063957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1. Asiakkaan tunnistaminen ja ohjaus yhden yhteydenoton periaatteella</a:t>
          </a:r>
        </a:p>
      </dsp:txBody>
      <dsp:txXfrm>
        <a:off x="4723958" y="828921"/>
        <a:ext cx="1386559" cy="874135"/>
      </dsp:txXfrm>
    </dsp:sp>
    <dsp:sp modelId="{3E931096-B4C1-4C45-A1B2-F284CA70D635}">
      <dsp:nvSpPr>
        <dsp:cNvPr id="0" name=""/>
        <dsp:cNvSpPr/>
      </dsp:nvSpPr>
      <dsp:spPr>
        <a:xfrm>
          <a:off x="2011123" y="617923"/>
          <a:ext cx="5063957" cy="5063957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2. Asiakkaan suostumuksen varmistaminen</a:t>
          </a:r>
        </a:p>
      </dsp:txBody>
      <dsp:txXfrm>
        <a:off x="5477523" y="2426479"/>
        <a:ext cx="1470959" cy="934420"/>
      </dsp:txXfrm>
    </dsp:sp>
    <dsp:sp modelId="{4373C7AF-8931-4EB2-A82F-F08EF41B888C}">
      <dsp:nvSpPr>
        <dsp:cNvPr id="0" name=""/>
        <dsp:cNvSpPr/>
      </dsp:nvSpPr>
      <dsp:spPr>
        <a:xfrm>
          <a:off x="2011123" y="617923"/>
          <a:ext cx="5063957" cy="5063957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3. Vastuutyöntekijästä sopiminen</a:t>
          </a:r>
        </a:p>
      </dsp:txBody>
      <dsp:txXfrm>
        <a:off x="5266525" y="3632183"/>
        <a:ext cx="1326274" cy="964563"/>
      </dsp:txXfrm>
    </dsp:sp>
    <dsp:sp modelId="{72BF331F-F700-4D31-8FE9-53C212090365}">
      <dsp:nvSpPr>
        <dsp:cNvPr id="0" name=""/>
        <dsp:cNvSpPr/>
      </dsp:nvSpPr>
      <dsp:spPr>
        <a:xfrm>
          <a:off x="2011123" y="617923"/>
          <a:ext cx="5063957" cy="5063957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4. Ymmärrys tarvittavan yhteistyön laajuudesta: työpari vai laajempi verkosto?</a:t>
          </a:r>
        </a:p>
      </dsp:txBody>
      <dsp:txXfrm>
        <a:off x="3864893" y="4596747"/>
        <a:ext cx="1356417" cy="964563"/>
      </dsp:txXfrm>
    </dsp:sp>
    <dsp:sp modelId="{3857FDB6-F243-4524-B62C-5C8F5D45E96E}">
      <dsp:nvSpPr>
        <dsp:cNvPr id="0" name=""/>
        <dsp:cNvSpPr/>
      </dsp:nvSpPr>
      <dsp:spPr>
        <a:xfrm>
          <a:off x="2011123" y="617923"/>
          <a:ext cx="5063957" cy="5063957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5. Palvelujen ja hoidon tarpeen selvittäminen yhteistyönä</a:t>
          </a:r>
        </a:p>
      </dsp:txBody>
      <dsp:txXfrm>
        <a:off x="2493405" y="3632183"/>
        <a:ext cx="1326274" cy="964563"/>
      </dsp:txXfrm>
    </dsp:sp>
    <dsp:sp modelId="{F0999BE6-D19F-49FB-9260-97F51A6101B0}">
      <dsp:nvSpPr>
        <dsp:cNvPr id="0" name=""/>
        <dsp:cNvSpPr/>
      </dsp:nvSpPr>
      <dsp:spPr>
        <a:xfrm>
          <a:off x="2011123" y="617923"/>
          <a:ext cx="5063957" cy="5063957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6. Yhteisen näkemyksen muodostaminen ja palvelujen suunnittelu yhteistyönä</a:t>
          </a:r>
        </a:p>
      </dsp:txBody>
      <dsp:txXfrm>
        <a:off x="2137722" y="2426479"/>
        <a:ext cx="1470959" cy="934420"/>
      </dsp:txXfrm>
    </dsp:sp>
    <dsp:sp modelId="{F6AEF3C8-01C8-42A1-8FB0-AE9DA08557F1}">
      <dsp:nvSpPr>
        <dsp:cNvPr id="0" name=""/>
        <dsp:cNvSpPr/>
      </dsp:nvSpPr>
      <dsp:spPr>
        <a:xfrm>
          <a:off x="2011123" y="617923"/>
          <a:ext cx="5063957" cy="5063957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7. Palvelujen organisointi, toteuttaminen, seuranta ja arviointi vastuutyöntekijän koordinoimana</a:t>
          </a:r>
        </a:p>
      </dsp:txBody>
      <dsp:txXfrm>
        <a:off x="3108314" y="1100205"/>
        <a:ext cx="1386559" cy="874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255C-90A1-4301-9185-1E6C1525286E}">
      <dsp:nvSpPr>
        <dsp:cNvPr id="0" name=""/>
        <dsp:cNvSpPr/>
      </dsp:nvSpPr>
      <dsp:spPr>
        <a:xfrm>
          <a:off x="9484" y="2167036"/>
          <a:ext cx="2834930" cy="24384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Asiakas- ja palveluohjaus: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/>
            <a:t>Yhteydenoton jälkeen varmistaa asiakkuuden, käynnistää arvioinnin ja turvaa kiireelliset palvelut. Yhden yhteydenoton periaate toteutuu. </a:t>
          </a:r>
        </a:p>
      </dsp:txBody>
      <dsp:txXfrm>
        <a:off x="80905" y="2238457"/>
        <a:ext cx="2692088" cy="2295641"/>
      </dsp:txXfrm>
    </dsp:sp>
    <dsp:sp modelId="{A719E0F7-3126-459B-9BD8-AC13DFCACE84}">
      <dsp:nvSpPr>
        <dsp:cNvPr id="0" name=""/>
        <dsp:cNvSpPr/>
      </dsp:nvSpPr>
      <dsp:spPr>
        <a:xfrm>
          <a:off x="3127908" y="3034746"/>
          <a:ext cx="601005" cy="7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/>
        </a:p>
      </dsp:txBody>
      <dsp:txXfrm>
        <a:off x="3127908" y="3175358"/>
        <a:ext cx="420704" cy="421838"/>
      </dsp:txXfrm>
    </dsp:sp>
    <dsp:sp modelId="{8D43AC35-0FCF-4FA9-A9AB-8CF85110CF4D}">
      <dsp:nvSpPr>
        <dsp:cNvPr id="0" name=""/>
        <dsp:cNvSpPr/>
      </dsp:nvSpPr>
      <dsp:spPr>
        <a:xfrm>
          <a:off x="3978388" y="2167036"/>
          <a:ext cx="2834930" cy="24384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Vastuutyöntekijä: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/>
            <a:t>Vastuu asiakkaasta siirtyy monialaisen työn vastuutyöntekijälle ketterästi, kun on selvillä kuka on tarkoituksenmukaisin ammattilainen.</a:t>
          </a:r>
        </a:p>
      </dsp:txBody>
      <dsp:txXfrm>
        <a:off x="4049809" y="2238457"/>
        <a:ext cx="2692088" cy="2295641"/>
      </dsp:txXfrm>
    </dsp:sp>
    <dsp:sp modelId="{49A27D0E-D1BA-421D-BBFE-B556022C9457}">
      <dsp:nvSpPr>
        <dsp:cNvPr id="0" name=""/>
        <dsp:cNvSpPr/>
      </dsp:nvSpPr>
      <dsp:spPr>
        <a:xfrm>
          <a:off x="7096812" y="3034746"/>
          <a:ext cx="601005" cy="7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/>
        </a:p>
      </dsp:txBody>
      <dsp:txXfrm>
        <a:off x="7096812" y="3175358"/>
        <a:ext cx="420704" cy="421838"/>
      </dsp:txXfrm>
    </dsp:sp>
    <dsp:sp modelId="{D504CC7E-7DB0-4AAB-909E-8F8EA0CC1619}">
      <dsp:nvSpPr>
        <dsp:cNvPr id="0" name=""/>
        <dsp:cNvSpPr/>
      </dsp:nvSpPr>
      <dsp:spPr>
        <a:xfrm>
          <a:off x="7947291" y="2167036"/>
          <a:ext cx="2834930" cy="24384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Vastuutyöntekijän muuttuminen: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/>
            <a:t>Vastuutyöntekijä voi muuttua monialaisen yhteistyön aikana jos se on tarkoituksenmukaista.</a:t>
          </a:r>
        </a:p>
      </dsp:txBody>
      <dsp:txXfrm>
        <a:off x="8018712" y="2238457"/>
        <a:ext cx="2692088" cy="22956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255C-90A1-4301-9185-1E6C1525286E}">
      <dsp:nvSpPr>
        <dsp:cNvPr id="0" name=""/>
        <dsp:cNvSpPr/>
      </dsp:nvSpPr>
      <dsp:spPr>
        <a:xfrm>
          <a:off x="9484" y="1861810"/>
          <a:ext cx="2834930" cy="30489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Toimivat työparit: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/>
            <a:t>Monialainen yhteistyö toteutuu minimissään ketterällä työparimallilla </a:t>
          </a:r>
          <a:r>
            <a:rPr lang="fi-FI" sz="1800" b="0" kern="1200" dirty="0">
              <a:sym typeface="Wingdings" panose="05000000000000000000" pitchFamily="2" charset="2"/>
            </a:rPr>
            <a:t></a:t>
          </a:r>
          <a:r>
            <a:rPr lang="fi-FI" sz="1800" b="0" kern="1200" dirty="0"/>
            <a:t>omatyöntekijän ja terveydenhuollon palveluista vastaavan yhteistyö</a:t>
          </a:r>
        </a:p>
      </dsp:txBody>
      <dsp:txXfrm>
        <a:off x="92516" y="1944842"/>
        <a:ext cx="2668866" cy="2882870"/>
      </dsp:txXfrm>
    </dsp:sp>
    <dsp:sp modelId="{A719E0F7-3126-459B-9BD8-AC13DFCACE84}">
      <dsp:nvSpPr>
        <dsp:cNvPr id="0" name=""/>
        <dsp:cNvSpPr/>
      </dsp:nvSpPr>
      <dsp:spPr>
        <a:xfrm>
          <a:off x="3127908" y="3034746"/>
          <a:ext cx="601005" cy="7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/>
        </a:p>
      </dsp:txBody>
      <dsp:txXfrm>
        <a:off x="3127908" y="3175358"/>
        <a:ext cx="420704" cy="421838"/>
      </dsp:txXfrm>
    </dsp:sp>
    <dsp:sp modelId="{8D43AC35-0FCF-4FA9-A9AB-8CF85110CF4D}">
      <dsp:nvSpPr>
        <dsp:cNvPr id="0" name=""/>
        <dsp:cNvSpPr/>
      </dsp:nvSpPr>
      <dsp:spPr>
        <a:xfrm>
          <a:off x="3978388" y="1861810"/>
          <a:ext cx="2834930" cy="30489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Ketterät verkostot: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/>
            <a:t>Asiakkaan tarpeiden mukaan monialainen yhteistyö toteutuu monialaisen verkoston tukemana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>
              <a:sym typeface="Wingdings" panose="05000000000000000000" pitchFamily="2" charset="2"/>
            </a:rPr>
            <a:t>asiakkaan tilanteen mukaiset henkilöt, yhteistyötä koordinoiva vastuutyöntekijä</a:t>
          </a:r>
          <a:endParaRPr lang="fi-FI" sz="1800" b="0" kern="1200" dirty="0"/>
        </a:p>
      </dsp:txBody>
      <dsp:txXfrm>
        <a:off x="4061420" y="1944842"/>
        <a:ext cx="2668866" cy="2882870"/>
      </dsp:txXfrm>
    </dsp:sp>
    <dsp:sp modelId="{49A27D0E-D1BA-421D-BBFE-B556022C9457}">
      <dsp:nvSpPr>
        <dsp:cNvPr id="0" name=""/>
        <dsp:cNvSpPr/>
      </dsp:nvSpPr>
      <dsp:spPr>
        <a:xfrm>
          <a:off x="7096812" y="3034746"/>
          <a:ext cx="601005" cy="70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/>
        </a:p>
      </dsp:txBody>
      <dsp:txXfrm>
        <a:off x="7096812" y="3175358"/>
        <a:ext cx="420704" cy="421838"/>
      </dsp:txXfrm>
    </dsp:sp>
    <dsp:sp modelId="{D504CC7E-7DB0-4AAB-909E-8F8EA0CC1619}">
      <dsp:nvSpPr>
        <dsp:cNvPr id="0" name=""/>
        <dsp:cNvSpPr/>
      </dsp:nvSpPr>
      <dsp:spPr>
        <a:xfrm>
          <a:off x="7947291" y="1861810"/>
          <a:ext cx="2834930" cy="30489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Siltarakenteet auttavat verkostoja yli yhdyspintojen: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/>
            <a:t>Siltarakenteet tukevat monialaisen verkostotyön toteutumista yli toimialojen rajojen</a:t>
          </a:r>
        </a:p>
      </dsp:txBody>
      <dsp:txXfrm>
        <a:off x="8030323" y="1944842"/>
        <a:ext cx="2668866" cy="28828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A4210-69FD-4AB0-8AC3-11747EA71D24}">
      <dsp:nvSpPr>
        <dsp:cNvPr id="0" name=""/>
        <dsp:cNvSpPr/>
      </dsp:nvSpPr>
      <dsp:spPr>
        <a:xfrm>
          <a:off x="1366" y="1803466"/>
          <a:ext cx="1811734" cy="18117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Yksi ryhmä kehittää ensin yhteisen työmenetelmän </a:t>
          </a:r>
        </a:p>
      </dsp:txBody>
      <dsp:txXfrm>
        <a:off x="266688" y="2068788"/>
        <a:ext cx="1281090" cy="1281090"/>
      </dsp:txXfrm>
    </dsp:sp>
    <dsp:sp modelId="{644A7007-5A7E-40CB-A7A4-F033C92072B2}">
      <dsp:nvSpPr>
        <dsp:cNvPr id="0" name=""/>
        <dsp:cNvSpPr/>
      </dsp:nvSpPr>
      <dsp:spPr>
        <a:xfrm>
          <a:off x="1960214" y="2183930"/>
          <a:ext cx="1050805" cy="105080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000" kern="1200"/>
        </a:p>
      </dsp:txBody>
      <dsp:txXfrm>
        <a:off x="2099498" y="2585758"/>
        <a:ext cx="772237" cy="247149"/>
      </dsp:txXfrm>
    </dsp:sp>
    <dsp:sp modelId="{34DF1D62-BD81-4DBC-8649-E53393483035}">
      <dsp:nvSpPr>
        <dsp:cNvPr id="0" name=""/>
        <dsp:cNvSpPr/>
      </dsp:nvSpPr>
      <dsp:spPr>
        <a:xfrm>
          <a:off x="3158132" y="1803466"/>
          <a:ext cx="1811734" cy="18117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Toiset kommentoivat ja jatkokehittävät</a:t>
          </a:r>
        </a:p>
      </dsp:txBody>
      <dsp:txXfrm>
        <a:off x="3423454" y="2068788"/>
        <a:ext cx="1281090" cy="1281090"/>
      </dsp:txXfrm>
    </dsp:sp>
    <dsp:sp modelId="{3A0BE5E1-ABA5-43DD-9828-B72997807582}">
      <dsp:nvSpPr>
        <dsp:cNvPr id="0" name=""/>
        <dsp:cNvSpPr/>
      </dsp:nvSpPr>
      <dsp:spPr>
        <a:xfrm>
          <a:off x="5116980" y="2183930"/>
          <a:ext cx="1050805" cy="1050805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000" kern="1200"/>
        </a:p>
      </dsp:txBody>
      <dsp:txXfrm>
        <a:off x="5256264" y="2400396"/>
        <a:ext cx="772237" cy="617873"/>
      </dsp:txXfrm>
    </dsp:sp>
    <dsp:sp modelId="{28A401A8-D0B1-4822-BFB1-CF37F5B6E03D}">
      <dsp:nvSpPr>
        <dsp:cNvPr id="0" name=""/>
        <dsp:cNvSpPr/>
      </dsp:nvSpPr>
      <dsp:spPr>
        <a:xfrm>
          <a:off x="6314898" y="1803466"/>
          <a:ext cx="1811734" cy="18117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Yhteensovittamisen avulla muodostuvat yhteiset työmenetelmät ja –käytännöt, toimintamallin kokonaisuus</a:t>
          </a:r>
        </a:p>
      </dsp:txBody>
      <dsp:txXfrm>
        <a:off x="6580220" y="2068788"/>
        <a:ext cx="1281090" cy="1281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91DAA-CAC2-CF48-8E59-BBBD106AB27E}" type="datetimeFigureOut">
              <a:rPr lang="fi-FI" smtClean="0"/>
              <a:t>7.11.2022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B1E6C-370C-F148-A8D8-C097B0833A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20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226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441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191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380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192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56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691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896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1427F-AFDD-D74A-A4EA-39D27AAD9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0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E88F3E-AEFD-8E48-930F-419473293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Sofia Pro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768A25-B2B3-DD4C-8715-7D563F6F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D001-645D-EA4E-8B68-1C3C6F994698}" type="datetime1">
              <a:rPr lang="fi-FI" smtClean="0"/>
              <a:t>7.11.2022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F1DF42-8F15-084C-B020-DA5F14A0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183F46-F6D5-1946-80D8-4CA1BEB3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74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FC54-CD3E-D24B-988D-0415377F9865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953784C-238B-FB4F-A57A-B67E36DB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9" y="1052513"/>
            <a:ext cx="10080624" cy="4808537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68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18B5-76A6-F84F-AFE4-0631853DFE28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75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6B8094-64DC-7B4E-B843-1916E31D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457200"/>
            <a:ext cx="3716337" cy="1600200"/>
          </a:xfr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8D0A0F-8D3C-A741-88CC-4C423D9A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95312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16F1586-DFC2-2D4B-A0F5-D74516A77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688" y="2057400"/>
            <a:ext cx="37163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3FC9B7C-A4B5-6441-BCC3-4D9CAFDE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50B7-C4B5-CC4E-B5FC-02FA400691D1}" type="datetime1">
              <a:rPr lang="fi-FI" smtClean="0"/>
              <a:t>7.11.2022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2FDA85-60C0-B74F-A74A-33CAB1DE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5B8006-18A8-2645-A809-C93DBE8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02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118C36-1D33-DA4B-BA87-2B71C916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457200"/>
            <a:ext cx="3716337" cy="1600200"/>
          </a:xfr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A5F7D37-DF47-644F-9FC4-E70DE813E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953124" cy="4873625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1732482-C036-EF44-9EFB-A1CB56376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688" y="2057400"/>
            <a:ext cx="37163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EEEB24-4D7B-E141-B18A-D540DBA7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E36-5DA8-3D4C-B08F-07A9E40C0A94}" type="datetime1">
              <a:rPr lang="fi-FI" smtClean="0"/>
              <a:t>7.11.2022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01A6EE-4A07-A64D-B812-FA1CAACD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2E39C8E-DDC6-C54A-BD6D-DD2A6163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6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1427F-AFDD-D74A-A4EA-39D27AAD9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0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E88F3E-AEFD-8E48-930F-419473293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Sofia Pro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768A25-B2B3-DD4C-8715-7D563F6F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9FB0-5A76-5049-9006-60E4F175BCF7}" type="datetime1">
              <a:rPr lang="fi-FI" smtClean="0"/>
              <a:t>7.11.2022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F1DF42-8F15-084C-B020-DA5F14A0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183F46-F6D5-1946-80D8-4CA1BEB3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257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F8DB0-1240-D64A-BC2F-B7EA5C11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</p:spPr>
        <p:txBody>
          <a:bodyPr/>
          <a:lstStyle>
            <a:lvl1pPr>
              <a:defRPr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0FC5C7-226D-C14D-B673-803C71449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4" cy="4351338"/>
          </a:xfrm>
        </p:spPr>
        <p:txBody>
          <a:bodyPr/>
          <a:lstStyle>
            <a:lvl1pPr>
              <a:defRPr b="0" i="0">
                <a:latin typeface="Sofia Pro Light" pitchFamily="2" charset="77"/>
              </a:defRPr>
            </a:lvl1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464734-4F89-7A4C-80FC-1DE33F34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688" y="6356350"/>
            <a:ext cx="2525712" cy="365125"/>
          </a:xfrm>
        </p:spPr>
        <p:txBody>
          <a:bodyPr/>
          <a:lstStyle/>
          <a:p>
            <a:fld id="{F15144D5-BD9A-D24F-8275-CB0C93256106}" type="datetime1">
              <a:rPr lang="fi-FI" smtClean="0"/>
              <a:t>7.11.2022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C2964F-5638-3543-BD14-50EAC1F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279E56-688B-1348-9E91-08D177FC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25712" cy="365125"/>
          </a:xfrm>
        </p:spPr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5055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CC9EF2-36A9-6947-B5F6-371E6A871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8"/>
            <a:ext cx="10067924" cy="2852737"/>
          </a:xfrm>
        </p:spPr>
        <p:txBody>
          <a:bodyPr anchor="b"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15EB25-A1ED-ED41-A5C5-27485C0D7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4589463"/>
            <a:ext cx="100679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D4E7CA-44A9-1F47-970A-170B6F69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5D2E-C760-1D4D-B2F1-D0A38DC87B13}" type="datetime1">
              <a:rPr lang="fi-FI" smtClean="0"/>
              <a:t>7.11.2022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FFCF5D-6513-E941-BB72-9730B2D1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35F1CA-E4F3-FB42-8C76-5D593261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99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364446-85CC-1C4C-885D-980AD12E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99EEEE-C69F-7742-8277-BE36956D8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825625"/>
            <a:ext cx="4964112" cy="435133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4F2C30-467C-1A46-BCF3-CDC997DD9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64112" cy="435133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3316D2-DC99-194D-9C3A-B9C739CF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B92-D571-D744-9845-80DE33929405}" type="datetime1">
              <a:rPr lang="fi-FI" smtClean="0"/>
              <a:t>7.11.2022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DB0143D-F993-4742-BEC8-E737904B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B4ED67-A465-6B46-8A80-BE291F5E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019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29AD83-953F-FB47-A968-A5217BBD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E3CC1D-BE33-044D-B033-355E16095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681163"/>
            <a:ext cx="49418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Sofia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BBF23F-0011-084C-8F76-2EDB2D8E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505075"/>
            <a:ext cx="4941887" cy="368458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7E477E0-CB45-264B-928F-BB889D954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6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Sofia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F34866C-1EF3-2B48-8E02-D49200A3A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64112" cy="368458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827DCD4-D464-AD48-A12B-ABBF6459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6F89-B08F-284C-ADF8-81D2BBB5183D}" type="datetime1">
              <a:rPr lang="fi-FI" smtClean="0"/>
              <a:t>7.11.2022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9053780-44C0-7840-84F5-241DDD5E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DAA313-9CFA-2A4D-90FC-8992000F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52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13B70-10A4-0445-89A8-EA472348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C066DB7-CD9C-654E-A4E1-98E41DE3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C482-F461-2E4E-B0A9-990C86B86AD8}" type="datetime1">
              <a:rPr lang="fi-FI" smtClean="0"/>
              <a:t>7.11.2022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67846B8-25ED-D74E-A167-A9B32CF9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58F68C-E69F-1C4D-A46F-1BAE470F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5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F8DB0-1240-D64A-BC2F-B7EA5C11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</p:spPr>
        <p:txBody>
          <a:bodyPr/>
          <a:lstStyle>
            <a:lvl1pPr>
              <a:defRPr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0FC5C7-226D-C14D-B673-803C71449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4" cy="4351338"/>
          </a:xfrm>
        </p:spPr>
        <p:txBody>
          <a:bodyPr/>
          <a:lstStyle>
            <a:lvl1pPr>
              <a:defRPr b="0" i="0">
                <a:latin typeface="Sofia Pro Light" pitchFamily="2" charset="77"/>
              </a:defRPr>
            </a:lvl1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464734-4F89-7A4C-80FC-1DE33F34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688" y="6356350"/>
            <a:ext cx="2525712" cy="365125"/>
          </a:xfrm>
        </p:spPr>
        <p:txBody>
          <a:bodyPr/>
          <a:lstStyle/>
          <a:p>
            <a:fld id="{382E0922-C3DA-7149-84D1-033D72A7FD99}" type="datetime1">
              <a:rPr lang="fi-FI" smtClean="0"/>
              <a:t>7.11.2022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C2964F-5638-3543-BD14-50EAC1F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279E56-688B-1348-9E91-08D177FC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25712" cy="365125"/>
          </a:xfrm>
        </p:spPr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4053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 erotettuna pystyviiv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in paikkamerkki 6">
            <a:extLst>
              <a:ext uri="{FF2B5EF4-FFF2-40B4-BE49-F238E27FC236}">
                <a16:creationId xmlns:a16="http://schemas.microsoft.com/office/drawing/2014/main" id="{569E5E41-CFBA-2D41-A45A-5A126EEC0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9623" y="1052513"/>
            <a:ext cx="3356689" cy="4810125"/>
          </a:xfrm>
        </p:spPr>
        <p:txBody>
          <a:bodyPr lIns="360000" tIns="180000" rIns="360000" bIns="180000">
            <a:normAutofit/>
          </a:bodyPr>
          <a:lstStyle>
            <a:lvl1pPr marL="0" indent="0">
              <a:buNone/>
              <a:defRPr sz="32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116324F-79D5-AE4F-8352-7758C290EB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688" y="1052513"/>
            <a:ext cx="3356689" cy="4810125"/>
          </a:xfrm>
        </p:spPr>
        <p:txBody>
          <a:bodyPr lIns="360000" tIns="180000" rIns="360000" bIns="180000">
            <a:normAutofit/>
          </a:bodyPr>
          <a:lstStyle>
            <a:lvl1pPr marL="0" indent="0">
              <a:buNone/>
              <a:defRPr sz="32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8205-66CD-E447-8EC4-A6E44C405498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4E60DB43-E86F-AA40-A5F5-BD64FA7BAC74}"/>
              </a:ext>
            </a:extLst>
          </p:cNvPr>
          <p:cNvCxnSpPr/>
          <p:nvPr userDrawn="1"/>
        </p:nvCxnSpPr>
        <p:spPr>
          <a:xfrm>
            <a:off x="1055688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532A64-197C-9546-A007-BB669E1A48F7}"/>
              </a:ext>
            </a:extLst>
          </p:cNvPr>
          <p:cNvCxnSpPr/>
          <p:nvPr userDrawn="1"/>
        </p:nvCxnSpPr>
        <p:spPr>
          <a:xfrm>
            <a:off x="4414488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97A8ACBD-B1AD-8541-B74E-F7F2D2A202D8}"/>
              </a:ext>
            </a:extLst>
          </p:cNvPr>
          <p:cNvCxnSpPr/>
          <p:nvPr userDrawn="1"/>
        </p:nvCxnSpPr>
        <p:spPr>
          <a:xfrm>
            <a:off x="7775400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C511D4DB-2588-D349-AA57-F854A9875E74}"/>
              </a:ext>
            </a:extLst>
          </p:cNvPr>
          <p:cNvCxnSpPr/>
          <p:nvPr userDrawn="1"/>
        </p:nvCxnSpPr>
        <p:spPr>
          <a:xfrm>
            <a:off x="11136312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6">
            <a:extLst>
              <a:ext uri="{FF2B5EF4-FFF2-40B4-BE49-F238E27FC236}">
                <a16:creationId xmlns:a16="http://schemas.microsoft.com/office/drawing/2014/main" id="{AD2CC46B-8D72-8642-9B82-67DEBDB5C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7656" y="1052513"/>
            <a:ext cx="3356689" cy="4810125"/>
          </a:xfrm>
        </p:spPr>
        <p:txBody>
          <a:bodyPr lIns="360000" tIns="180000" rIns="360000" bIns="180000">
            <a:normAutofit/>
          </a:bodyPr>
          <a:lstStyle>
            <a:lvl1pPr marL="0" indent="0">
              <a:buNone/>
              <a:defRPr sz="32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942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n kuvan päällä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A91B-6918-0C40-B96B-567664E3E5E2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953784C-238B-FB4F-A57A-B67E36DB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9" y="1052513"/>
            <a:ext cx="10080624" cy="4808537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DA63560-D1C0-264D-BD3D-89613ABB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581" y="1594311"/>
            <a:ext cx="3183159" cy="3724940"/>
          </a:xfrm>
          <a:prstGeom prst="roundRect">
            <a:avLst>
              <a:gd name="adj" fmla="val 4651"/>
            </a:avLst>
          </a:prstGeom>
          <a:solidFill>
            <a:schemeClr val="bg1">
              <a:alpha val="90000"/>
            </a:schemeClr>
          </a:solidFill>
        </p:spPr>
        <p:txBody>
          <a:bodyPr lIns="270000" tIns="270000" rIns="270000" bIns="270000" anchor="t" anchorCtr="0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100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n kuvan päällä tekstilaatikk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65D3-E8F5-084D-8D75-4F5BD62776D1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953784C-238B-FB4F-A57A-B67E36DB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9" y="1052513"/>
            <a:ext cx="10080624" cy="4808537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DA63560-D1C0-264D-BD3D-89613ABB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604" y="1594311"/>
            <a:ext cx="3183159" cy="3724940"/>
          </a:xfrm>
          <a:prstGeom prst="roundRect">
            <a:avLst>
              <a:gd name="adj" fmla="val 4651"/>
            </a:avLst>
          </a:prstGeom>
          <a:solidFill>
            <a:schemeClr val="bg1">
              <a:alpha val="90000"/>
            </a:schemeClr>
          </a:solidFill>
        </p:spPr>
        <p:txBody>
          <a:bodyPr lIns="270000" tIns="270000" rIns="270000" bIns="270000" anchor="t" anchorCtr="0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621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45A-CEDF-2A44-AFD1-E7454F634A7D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953784C-238B-FB4F-A57A-B67E36DB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9" y="1052513"/>
            <a:ext cx="10080624" cy="4808537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6127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2ED1-5C9F-B849-A36B-0E9F3C6A428C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454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6B8094-64DC-7B4E-B843-1916E31D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457200"/>
            <a:ext cx="3716337" cy="1600200"/>
          </a:xfr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8D0A0F-8D3C-A741-88CC-4C423D9A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95312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16F1586-DFC2-2D4B-A0F5-D74516A77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688" y="2057400"/>
            <a:ext cx="37163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3FC9B7C-A4B5-6441-BCC3-4D9CAFDE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6C32-387B-FC4D-BCC0-35E5DFFB783F}" type="datetime1">
              <a:rPr lang="fi-FI" smtClean="0"/>
              <a:t>7.11.2022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2FDA85-60C0-B74F-A74A-33CAB1DE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5B8006-18A8-2645-A809-C93DBE8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585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118C36-1D33-DA4B-BA87-2B71C916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457200"/>
            <a:ext cx="3716337" cy="1600200"/>
          </a:xfr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A5F7D37-DF47-644F-9FC4-E70DE813E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953124" cy="4873625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1732482-C036-EF44-9EFB-A1CB56376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688" y="2057400"/>
            <a:ext cx="37163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EEEB24-4D7B-E141-B18A-D540DBA7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12D3-73AA-1F49-A916-494AFD32900A}" type="datetime1">
              <a:rPr lang="fi-FI" smtClean="0"/>
              <a:t>7.11.2022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01A6EE-4A07-A64D-B812-FA1CAACD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2E39C8E-DDC6-C54A-BD6D-DD2A6163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380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1427F-AFDD-D74A-A4EA-39D27AAD9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0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E88F3E-AEFD-8E48-930F-419473293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Sofia Pro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768A25-B2B3-DD4C-8715-7D563F6F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0CA1-8B33-AA49-9882-6D3F79DC9CCB}" type="datetime1">
              <a:rPr lang="fi-FI" smtClean="0"/>
              <a:t>7.11.2022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F1DF42-8F15-084C-B020-DA5F14A0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183F46-F6D5-1946-80D8-4CA1BEB3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980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F8DB0-1240-D64A-BC2F-B7EA5C11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</p:spPr>
        <p:txBody>
          <a:bodyPr/>
          <a:lstStyle>
            <a:lvl1pPr>
              <a:defRPr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0FC5C7-226D-C14D-B673-803C71449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4" cy="4351338"/>
          </a:xfrm>
        </p:spPr>
        <p:txBody>
          <a:bodyPr/>
          <a:lstStyle>
            <a:lvl1pPr>
              <a:defRPr b="0" i="0">
                <a:latin typeface="Sofia Pro Light" pitchFamily="2" charset="77"/>
              </a:defRPr>
            </a:lvl1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464734-4F89-7A4C-80FC-1DE33F34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688" y="6356350"/>
            <a:ext cx="2525712" cy="365125"/>
          </a:xfrm>
        </p:spPr>
        <p:txBody>
          <a:bodyPr/>
          <a:lstStyle/>
          <a:p>
            <a:fld id="{673E55A7-BA6B-9449-9E8A-A1CF5A2ECE14}" type="datetime1">
              <a:rPr lang="fi-FI" smtClean="0"/>
              <a:t>7.11.2022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C2964F-5638-3543-BD14-50EAC1F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279E56-688B-1348-9E91-08D177FC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25712" cy="365125"/>
          </a:xfrm>
        </p:spPr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1120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CC9EF2-36A9-6947-B5F6-371E6A871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8"/>
            <a:ext cx="10067924" cy="2852737"/>
          </a:xfrm>
        </p:spPr>
        <p:txBody>
          <a:bodyPr anchor="b"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15EB25-A1ED-ED41-A5C5-27485C0D7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4589463"/>
            <a:ext cx="100679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D4E7CA-44A9-1F47-970A-170B6F69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C2B-2DB5-A84E-9361-CD4D599817FC}" type="datetime1">
              <a:rPr lang="fi-FI" smtClean="0"/>
              <a:t>7.11.2022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FFCF5D-6513-E941-BB72-9730B2D1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35F1CA-E4F3-FB42-8C76-5D593261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72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CC9EF2-36A9-6947-B5F6-371E6A871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8"/>
            <a:ext cx="10067924" cy="2852737"/>
          </a:xfrm>
        </p:spPr>
        <p:txBody>
          <a:bodyPr anchor="b"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15EB25-A1ED-ED41-A5C5-27485C0D7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4589463"/>
            <a:ext cx="100679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D4E7CA-44A9-1F47-970A-170B6F69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BDC4-D9AD-C844-8CB3-41918804AF4C}" type="datetime1">
              <a:rPr lang="fi-FI" smtClean="0"/>
              <a:t>7.11.2022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FFCF5D-6513-E941-BB72-9730B2D1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35F1CA-E4F3-FB42-8C76-5D593261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11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364446-85CC-1C4C-885D-980AD12E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99EEEE-C69F-7742-8277-BE36956D8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825625"/>
            <a:ext cx="4964112" cy="435133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4F2C30-467C-1A46-BCF3-CDC997DD9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64112" cy="435133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3316D2-DC99-194D-9C3A-B9C739CF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29B9-72D4-F445-9CD5-6FA59F528184}" type="datetime1">
              <a:rPr lang="fi-FI" smtClean="0"/>
              <a:t>7.11.2022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DB0143D-F993-4742-BEC8-E737904B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B4ED67-A465-6B46-8A80-BE291F5E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966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29AD83-953F-FB47-A968-A5217BBD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E3CC1D-BE33-044D-B033-355E16095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681163"/>
            <a:ext cx="49418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Sofia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BBF23F-0011-084C-8F76-2EDB2D8E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505075"/>
            <a:ext cx="4941887" cy="368458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7E477E0-CB45-264B-928F-BB889D954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6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Sofia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F34866C-1EF3-2B48-8E02-D49200A3A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64112" cy="368458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827DCD4-D464-AD48-A12B-ABBF6459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15D4-917A-0D47-B7BA-6767499F207D}" type="datetime1">
              <a:rPr lang="fi-FI" smtClean="0"/>
              <a:t>7.11.2022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9053780-44C0-7840-84F5-241DDD5E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DAA313-9CFA-2A4D-90FC-8992000F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025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13B70-10A4-0445-89A8-EA472348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C066DB7-CD9C-654E-A4E1-98E41DE3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77AD-2607-6F4A-A9E7-95563C8CDDDB}" type="datetime1">
              <a:rPr lang="fi-FI" smtClean="0"/>
              <a:t>7.11.2022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67846B8-25ED-D74E-A167-A9B32CF9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58F68C-E69F-1C4D-A46F-1BAE470F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2507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 erotettuna pystyviiv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116324F-79D5-AE4F-8352-7758C290EB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688" y="1052513"/>
            <a:ext cx="3356689" cy="4810125"/>
          </a:xfrm>
        </p:spPr>
        <p:txBody>
          <a:bodyPr lIns="360000" tIns="180000" rIns="360000" bIns="180000">
            <a:normAutofit/>
          </a:bodyPr>
          <a:lstStyle>
            <a:lvl1pPr marL="0" indent="0">
              <a:buNone/>
              <a:defRPr sz="32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156D-F441-EC47-BA76-7D4269C8DE30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4E60DB43-E86F-AA40-A5F5-BD64FA7BAC74}"/>
              </a:ext>
            </a:extLst>
          </p:cNvPr>
          <p:cNvCxnSpPr/>
          <p:nvPr userDrawn="1"/>
        </p:nvCxnSpPr>
        <p:spPr>
          <a:xfrm>
            <a:off x="1055688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532A64-197C-9546-A007-BB669E1A48F7}"/>
              </a:ext>
            </a:extLst>
          </p:cNvPr>
          <p:cNvCxnSpPr/>
          <p:nvPr userDrawn="1"/>
        </p:nvCxnSpPr>
        <p:spPr>
          <a:xfrm>
            <a:off x="4414488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97A8ACBD-B1AD-8541-B74E-F7F2D2A202D8}"/>
              </a:ext>
            </a:extLst>
          </p:cNvPr>
          <p:cNvCxnSpPr/>
          <p:nvPr userDrawn="1"/>
        </p:nvCxnSpPr>
        <p:spPr>
          <a:xfrm>
            <a:off x="7775400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C511D4DB-2588-D349-AA57-F854A9875E74}"/>
              </a:ext>
            </a:extLst>
          </p:cNvPr>
          <p:cNvCxnSpPr/>
          <p:nvPr userDrawn="1"/>
        </p:nvCxnSpPr>
        <p:spPr>
          <a:xfrm>
            <a:off x="11136312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6">
            <a:extLst>
              <a:ext uri="{FF2B5EF4-FFF2-40B4-BE49-F238E27FC236}">
                <a16:creationId xmlns:a16="http://schemas.microsoft.com/office/drawing/2014/main" id="{AD2CC46B-8D72-8642-9B82-67DEBDB5C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7656" y="1052513"/>
            <a:ext cx="3356689" cy="4810125"/>
          </a:xfrm>
        </p:spPr>
        <p:txBody>
          <a:bodyPr lIns="360000" tIns="180000" rIns="360000" bIns="180000">
            <a:normAutofit/>
          </a:bodyPr>
          <a:lstStyle>
            <a:lvl1pPr marL="0" indent="0">
              <a:buNone/>
              <a:defRPr sz="32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9" name="Tekstin paikkamerkki 6">
            <a:extLst>
              <a:ext uri="{FF2B5EF4-FFF2-40B4-BE49-F238E27FC236}">
                <a16:creationId xmlns:a16="http://schemas.microsoft.com/office/drawing/2014/main" id="{569E5E41-CFBA-2D41-A45A-5A126EEC0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9623" y="1052513"/>
            <a:ext cx="3356689" cy="4810125"/>
          </a:xfrm>
        </p:spPr>
        <p:txBody>
          <a:bodyPr lIns="360000" tIns="180000" rIns="360000" bIns="180000">
            <a:normAutofit/>
          </a:bodyPr>
          <a:lstStyle>
            <a:lvl1pPr marL="0" indent="0">
              <a:buNone/>
              <a:defRPr sz="32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25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n kuvan päällä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2D41-266D-8140-BD85-3E3C7AE77DD3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953784C-238B-FB4F-A57A-B67E36DB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9" y="1052513"/>
            <a:ext cx="10080624" cy="4808537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DA63560-D1C0-264D-BD3D-89613ABB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581" y="1594311"/>
            <a:ext cx="3183159" cy="3724940"/>
          </a:xfrm>
          <a:prstGeom prst="roundRect">
            <a:avLst>
              <a:gd name="adj" fmla="val 4651"/>
            </a:avLst>
          </a:prstGeom>
          <a:solidFill>
            <a:schemeClr val="bg1">
              <a:alpha val="90000"/>
            </a:schemeClr>
          </a:solidFill>
        </p:spPr>
        <p:txBody>
          <a:bodyPr lIns="270000" tIns="270000" rIns="270000" bIns="270000" anchor="t" anchorCtr="0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520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n kuvan päällä tekstilaatikk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87B7-5EA1-9A4D-91E8-7E167B5FB1FE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953784C-238B-FB4F-A57A-B67E36DB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9" y="1052513"/>
            <a:ext cx="10080624" cy="4808537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DA63560-D1C0-264D-BD3D-89613ABB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604" y="1594311"/>
            <a:ext cx="3183159" cy="3724940"/>
          </a:xfrm>
          <a:prstGeom prst="roundRect">
            <a:avLst>
              <a:gd name="adj" fmla="val 4651"/>
            </a:avLst>
          </a:prstGeom>
          <a:solidFill>
            <a:schemeClr val="bg1">
              <a:alpha val="90000"/>
            </a:schemeClr>
          </a:solidFill>
        </p:spPr>
        <p:txBody>
          <a:bodyPr lIns="270000" tIns="270000" rIns="270000" bIns="270000" anchor="t" anchorCtr="0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317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8387-DD06-774E-9B09-515B60F70781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953784C-238B-FB4F-A57A-B67E36DB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9" y="1052513"/>
            <a:ext cx="10080624" cy="4808537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5186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A7C-B0B7-0E46-8CF5-017658173753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571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6B8094-64DC-7B4E-B843-1916E31D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457200"/>
            <a:ext cx="3716337" cy="1600200"/>
          </a:xfr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8D0A0F-8D3C-A741-88CC-4C423D9A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95312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16F1586-DFC2-2D4B-A0F5-D74516A77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688" y="2057400"/>
            <a:ext cx="37163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3FC9B7C-A4B5-6441-BCC3-4D9CAFDE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BC4E-3A44-CC41-BF46-B04EC61D6BE7}" type="datetime1">
              <a:rPr lang="fi-FI" smtClean="0"/>
              <a:t>7.11.2022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2FDA85-60C0-B74F-A74A-33CAB1DE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5B8006-18A8-2645-A809-C93DBE8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566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118C36-1D33-DA4B-BA87-2B71C916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457200"/>
            <a:ext cx="3716337" cy="1600200"/>
          </a:xfr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A5F7D37-DF47-644F-9FC4-E70DE813E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953124" cy="4873625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1732482-C036-EF44-9EFB-A1CB56376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688" y="2057400"/>
            <a:ext cx="37163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EEEB24-4D7B-E141-B18A-D540DBA7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B47D-267E-9442-9F7D-FD01ECFE3EF0}" type="datetime1">
              <a:rPr lang="fi-FI" smtClean="0"/>
              <a:t>7.11.2022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01A6EE-4A07-A64D-B812-FA1CAACD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2E39C8E-DDC6-C54A-BD6D-DD2A6163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317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364446-85CC-1C4C-885D-980AD12E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99EEEE-C69F-7742-8277-BE36956D8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825625"/>
            <a:ext cx="4964112" cy="435133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4F2C30-467C-1A46-BCF3-CDC997DD9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64112" cy="435133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3316D2-DC99-194D-9C3A-B9C739CF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452-CF1C-3E4A-94D6-82A9DF04B979}" type="datetime1">
              <a:rPr lang="fi-FI" smtClean="0"/>
              <a:t>7.11.2022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DB0143D-F993-4742-BEC8-E737904B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B4ED67-A465-6B46-8A80-BE291F5E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796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1427F-AFDD-D74A-A4EA-39D27AAD9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60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E88F3E-AEFD-8E48-930F-419473293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Sofia Pro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768A25-B2B3-DD4C-8715-7D563F6F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A1E4-1EFE-C246-A32F-CEE870E24410}" type="datetime1">
              <a:rPr lang="fi-FI" smtClean="0"/>
              <a:t>7.11.2022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F1DF42-8F15-084C-B020-DA5F14A0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183F46-F6D5-1946-80D8-4CA1BEB3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031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F8DB0-1240-D64A-BC2F-B7EA5C11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</p:spPr>
        <p:txBody>
          <a:bodyPr/>
          <a:lstStyle>
            <a:lvl1pPr>
              <a:defRPr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0FC5C7-226D-C14D-B673-803C71449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825625"/>
            <a:ext cx="10080624" cy="4351338"/>
          </a:xfrm>
        </p:spPr>
        <p:txBody>
          <a:bodyPr/>
          <a:lstStyle>
            <a:lvl1pPr>
              <a:defRPr b="0" i="0">
                <a:latin typeface="Sofia Pro Light" pitchFamily="2" charset="77"/>
              </a:defRPr>
            </a:lvl1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464734-4F89-7A4C-80FC-1DE33F34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688" y="6356350"/>
            <a:ext cx="2525712" cy="365125"/>
          </a:xfrm>
        </p:spPr>
        <p:txBody>
          <a:bodyPr/>
          <a:lstStyle/>
          <a:p>
            <a:fld id="{BCA4675F-418A-5249-A593-8367BDD6FDD3}" type="datetime1">
              <a:rPr lang="fi-FI" smtClean="0"/>
              <a:t>7.11.2022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C2964F-5638-3543-BD14-50EAC1F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279E56-688B-1348-9E91-08D177FC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25712" cy="365125"/>
          </a:xfrm>
        </p:spPr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56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CC9EF2-36A9-6947-B5F6-371E6A871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8"/>
            <a:ext cx="10067924" cy="2852737"/>
          </a:xfrm>
        </p:spPr>
        <p:txBody>
          <a:bodyPr anchor="b"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15EB25-A1ED-ED41-A5C5-27485C0D7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4589463"/>
            <a:ext cx="100679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D4E7CA-44A9-1F47-970A-170B6F69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36F3-8C0B-CE48-BBDF-C9704D6DE757}" type="datetime1">
              <a:rPr lang="fi-FI" smtClean="0"/>
              <a:t>7.11.2022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FFCF5D-6513-E941-BB72-9730B2D1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35F1CA-E4F3-FB42-8C76-5D593261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823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364446-85CC-1C4C-885D-980AD12E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99EEEE-C69F-7742-8277-BE36956D8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825625"/>
            <a:ext cx="4964112" cy="435133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4F2C30-467C-1A46-BCF3-CDC997DD9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64112" cy="435133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3316D2-DC99-194D-9C3A-B9C739CF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C667-3020-A544-8B3D-C5ED5FFA348F}" type="datetime1">
              <a:rPr lang="fi-FI" smtClean="0"/>
              <a:t>7.11.2022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DB0143D-F993-4742-BEC8-E737904B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B4ED67-A465-6B46-8A80-BE291F5E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470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29AD83-953F-FB47-A968-A5217BBD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E3CC1D-BE33-044D-B033-355E16095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681163"/>
            <a:ext cx="49418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Sofia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BBF23F-0011-084C-8F76-2EDB2D8E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505075"/>
            <a:ext cx="4941887" cy="368458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7E477E0-CB45-264B-928F-BB889D954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6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Sofia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F34866C-1EF3-2B48-8E02-D49200A3A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64112" cy="368458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827DCD4-D464-AD48-A12B-ABBF6459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5EF6-BD57-924A-B716-E3923EB8A41F}" type="datetime1">
              <a:rPr lang="fi-FI" smtClean="0"/>
              <a:t>7.11.2022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9053780-44C0-7840-84F5-241DDD5E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DAA313-9CFA-2A4D-90FC-8992000F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098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13B70-10A4-0445-89A8-EA472348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C066DB7-CD9C-654E-A4E1-98E41DE3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2B2-B441-7346-A930-F280C1AC6E15}" type="datetime1">
              <a:rPr lang="fi-FI" smtClean="0"/>
              <a:t>7.11.2022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67846B8-25ED-D74E-A167-A9B32CF9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58F68C-E69F-1C4D-A46F-1BAE470F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144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 erotettuna pystyviiv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6201-A2D5-F54C-974D-DF0C0C8B6167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8F37155E-0956-8049-BCB6-83B61653F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688" y="1052513"/>
            <a:ext cx="3356689" cy="4810125"/>
          </a:xfrm>
        </p:spPr>
        <p:txBody>
          <a:bodyPr lIns="360000" tIns="180000" rIns="360000" bIns="180000">
            <a:normAutofit/>
          </a:bodyPr>
          <a:lstStyle>
            <a:lvl1pPr marL="0" indent="0">
              <a:buNone/>
              <a:defRPr sz="32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25DE15B1-E0FA-E44F-8569-0E03372644E5}"/>
              </a:ext>
            </a:extLst>
          </p:cNvPr>
          <p:cNvCxnSpPr/>
          <p:nvPr userDrawn="1"/>
        </p:nvCxnSpPr>
        <p:spPr>
          <a:xfrm>
            <a:off x="1055688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1850A8EC-AC58-144E-966D-4E54893177BD}"/>
              </a:ext>
            </a:extLst>
          </p:cNvPr>
          <p:cNvCxnSpPr/>
          <p:nvPr userDrawn="1"/>
        </p:nvCxnSpPr>
        <p:spPr>
          <a:xfrm>
            <a:off x="4414488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F88D1D32-03E0-1D44-8794-CB4EBC5590C8}"/>
              </a:ext>
            </a:extLst>
          </p:cNvPr>
          <p:cNvCxnSpPr/>
          <p:nvPr userDrawn="1"/>
        </p:nvCxnSpPr>
        <p:spPr>
          <a:xfrm>
            <a:off x="7775400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D17D62B6-05AF-B646-BB7D-978644C6DBCB}"/>
              </a:ext>
            </a:extLst>
          </p:cNvPr>
          <p:cNvCxnSpPr/>
          <p:nvPr userDrawn="1"/>
        </p:nvCxnSpPr>
        <p:spPr>
          <a:xfrm>
            <a:off x="11136312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n paikkamerkki 6">
            <a:extLst>
              <a:ext uri="{FF2B5EF4-FFF2-40B4-BE49-F238E27FC236}">
                <a16:creationId xmlns:a16="http://schemas.microsoft.com/office/drawing/2014/main" id="{F1C553F5-5A0B-CA4F-A4D0-E2451397E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7656" y="1052513"/>
            <a:ext cx="3356689" cy="4810125"/>
          </a:xfrm>
        </p:spPr>
        <p:txBody>
          <a:bodyPr lIns="360000" tIns="180000" rIns="360000" bIns="180000">
            <a:normAutofit/>
          </a:bodyPr>
          <a:lstStyle>
            <a:lvl1pPr marL="0" indent="0">
              <a:buNone/>
              <a:defRPr sz="32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50F76F1B-B079-F049-B3F8-1D98F97FF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9623" y="1052513"/>
            <a:ext cx="3356689" cy="4810125"/>
          </a:xfrm>
        </p:spPr>
        <p:txBody>
          <a:bodyPr lIns="360000" tIns="180000" rIns="360000" bIns="180000">
            <a:normAutofit/>
          </a:bodyPr>
          <a:lstStyle>
            <a:lvl1pPr marL="0" indent="0">
              <a:buNone/>
              <a:defRPr sz="32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825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n kuvan päällä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A1CE-5B5A-104D-83BD-5D9C93C29BFB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953784C-238B-FB4F-A57A-B67E36DB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9" y="1052513"/>
            <a:ext cx="10080624" cy="4808537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DA63560-D1C0-264D-BD3D-89613ABB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581" y="1594311"/>
            <a:ext cx="3183159" cy="3724940"/>
          </a:xfrm>
          <a:prstGeom prst="roundRect">
            <a:avLst>
              <a:gd name="adj" fmla="val 4651"/>
            </a:avLst>
          </a:prstGeom>
          <a:solidFill>
            <a:schemeClr val="bg1">
              <a:alpha val="90000"/>
            </a:schemeClr>
          </a:solidFill>
        </p:spPr>
        <p:txBody>
          <a:bodyPr lIns="270000" tIns="270000" rIns="270000" bIns="270000" anchor="t" anchorCtr="0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547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n kuvan päällä tekstilaatikk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AF03-379E-274E-AE20-32FA3BA1FDC7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953784C-238B-FB4F-A57A-B67E36DB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9" y="1052513"/>
            <a:ext cx="10080624" cy="4808537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DA63560-D1C0-264D-BD3D-89613ABB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604" y="1594311"/>
            <a:ext cx="3183159" cy="3724940"/>
          </a:xfrm>
          <a:prstGeom prst="roundRect">
            <a:avLst>
              <a:gd name="adj" fmla="val 4651"/>
            </a:avLst>
          </a:prstGeom>
          <a:solidFill>
            <a:schemeClr val="bg1">
              <a:alpha val="90000"/>
            </a:schemeClr>
          </a:solidFill>
        </p:spPr>
        <p:txBody>
          <a:bodyPr lIns="270000" tIns="270000" rIns="270000" bIns="270000" anchor="t" anchorCtr="0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741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051D-3330-F54A-A1A0-8D719AD055FF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953784C-238B-FB4F-A57A-B67E36DB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9" y="1052513"/>
            <a:ext cx="10080624" cy="4808537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2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29AD83-953F-FB47-A968-A5217BBD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E3CC1D-BE33-044D-B033-355E16095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681163"/>
            <a:ext cx="49418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Sofia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BBF23F-0011-084C-8F76-2EDB2D8E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505075"/>
            <a:ext cx="4941887" cy="368458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7E477E0-CB45-264B-928F-BB889D954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6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Sofia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F34866C-1EF3-2B48-8E02-D49200A3A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64112" cy="3684588"/>
          </a:xfrm>
        </p:spPr>
        <p:txBody>
          <a:bodyPr/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827DCD4-D464-AD48-A12B-ABBF6459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F50B-2CB4-1A4E-9D2B-EB377FFCC775}" type="datetime1">
              <a:rPr lang="fi-FI" smtClean="0"/>
              <a:t>7.11.2022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9053780-44C0-7840-84F5-241DDD5E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DAA313-9CFA-2A4D-90FC-8992000F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1423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C64-CD20-254E-BEFF-6BAB7ECBA499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533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6B8094-64DC-7B4E-B843-1916E31D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457200"/>
            <a:ext cx="3716337" cy="1600200"/>
          </a:xfr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8D0A0F-8D3C-A741-88CC-4C423D9A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95312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16F1586-DFC2-2D4B-A0F5-D74516A77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688" y="2057400"/>
            <a:ext cx="37163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3FC9B7C-A4B5-6441-BCC3-4D9CAFDE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C87F-A9A9-614F-A6C9-B522BCF601C8}" type="datetime1">
              <a:rPr lang="fi-FI" smtClean="0"/>
              <a:t>7.11.2022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2FDA85-60C0-B74F-A74A-33CAB1DE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5B8006-18A8-2645-A809-C93DBE8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85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118C36-1D33-DA4B-BA87-2B71C916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457200"/>
            <a:ext cx="3716337" cy="1600200"/>
          </a:xfrm>
        </p:spPr>
        <p:txBody>
          <a:bodyPr anchor="b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A5F7D37-DF47-644F-9FC4-E70DE813E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953124" cy="4873625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1732482-C036-EF44-9EFB-A1CB56376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688" y="2057400"/>
            <a:ext cx="37163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EEEB24-4D7B-E141-B18A-D540DBA7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5F42-A6F1-9D4B-8B7E-54CE83A5E711}" type="datetime1">
              <a:rPr lang="fi-FI" smtClean="0"/>
              <a:t>7.11.2022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01A6EE-4A07-A64D-B812-FA1CAACD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2E39C8E-DDC6-C54A-BD6D-DD2A6163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083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n päällä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FBA77846-F591-A643-8B1C-38935530DE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2EBFAF06-392A-1E48-8859-69CE76F3A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0520" y="373381"/>
            <a:ext cx="11490962" cy="6166802"/>
          </a:xfrm>
          <a:prstGeom prst="roundRect">
            <a:avLst>
              <a:gd name="adj" fmla="val 4413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7" name="Kuvan paikkamerkki 8">
            <a:extLst>
              <a:ext uri="{FF2B5EF4-FFF2-40B4-BE49-F238E27FC236}">
                <a16:creationId xmlns:a16="http://schemas.microsoft.com/office/drawing/2014/main" id="{A6A39B8B-AD59-FE4B-8B38-43F4971C74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964585" y="5658047"/>
            <a:ext cx="717550" cy="71913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51" name="Tekstin paikkamerkki 50">
            <a:extLst>
              <a:ext uri="{FF2B5EF4-FFF2-40B4-BE49-F238E27FC236}">
                <a16:creationId xmlns:a16="http://schemas.microsoft.com/office/drawing/2014/main" id="{288CFBBC-BFEE-404D-83DF-20E064BD4C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5687" y="1052513"/>
            <a:ext cx="4026853" cy="1473208"/>
          </a:xfrm>
          <a:prstGeom prst="roundRect">
            <a:avLst>
              <a:gd name="adj" fmla="val 4935"/>
            </a:avLst>
          </a:prstGeom>
          <a:solidFill>
            <a:schemeClr val="bg1">
              <a:alpha val="90000"/>
            </a:schemeClr>
          </a:solidFill>
        </p:spPr>
        <p:txBody>
          <a:bodyPr lIns="270000" tIns="270000" rIns="270000" bIns="270000" anchor="t">
            <a:spAutoFit/>
          </a:bodyPr>
          <a:lstStyle>
            <a:lvl1pPr marL="0" indent="0" algn="l">
              <a:buNone/>
              <a:defRPr sz="3200" b="0" i="0" spc="-150">
                <a:solidFill>
                  <a:schemeClr val="tx1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418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n päällä tekstilaatikk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orakulmio 57">
            <a:extLst>
              <a:ext uri="{FF2B5EF4-FFF2-40B4-BE49-F238E27FC236}">
                <a16:creationId xmlns:a16="http://schemas.microsoft.com/office/drawing/2014/main" id="{3FBB321D-51C5-9F4E-B9C2-C9AA85BD11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Kuvan paikkamerkki 2">
            <a:extLst>
              <a:ext uri="{FF2B5EF4-FFF2-40B4-BE49-F238E27FC236}">
                <a16:creationId xmlns:a16="http://schemas.microsoft.com/office/drawing/2014/main" id="{7B58AFBC-03B1-4A49-B25A-EEA69C978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0520" y="373381"/>
            <a:ext cx="11490962" cy="6166802"/>
          </a:xfrm>
          <a:prstGeom prst="roundRect">
            <a:avLst>
              <a:gd name="adj" fmla="val 4413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65" name="Kuvan paikkamerkki 8">
            <a:extLst>
              <a:ext uri="{FF2B5EF4-FFF2-40B4-BE49-F238E27FC236}">
                <a16:creationId xmlns:a16="http://schemas.microsoft.com/office/drawing/2014/main" id="{AA76EB06-C66B-C045-9DCC-E2D5863757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625" y="5658047"/>
            <a:ext cx="717550" cy="71913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60" name="Tekstin paikkamerkki 50">
            <a:extLst>
              <a:ext uri="{FF2B5EF4-FFF2-40B4-BE49-F238E27FC236}">
                <a16:creationId xmlns:a16="http://schemas.microsoft.com/office/drawing/2014/main" id="{AE5C8D6C-7A5F-8945-82D1-549A0DFDDD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1999" y="1052513"/>
            <a:ext cx="4026853" cy="1473208"/>
          </a:xfrm>
          <a:prstGeom prst="roundRect">
            <a:avLst>
              <a:gd name="adj" fmla="val 4935"/>
            </a:avLst>
          </a:prstGeom>
          <a:solidFill>
            <a:schemeClr val="bg1">
              <a:alpha val="90000"/>
            </a:schemeClr>
          </a:solidFill>
        </p:spPr>
        <p:txBody>
          <a:bodyPr lIns="270000" tIns="270000" rIns="270000" bIns="270000" anchor="t">
            <a:spAutoFit/>
          </a:bodyPr>
          <a:lstStyle>
            <a:lvl1pPr marL="0" indent="0" algn="l">
              <a:buNone/>
              <a:defRPr sz="3200" b="0" i="0" spc="-150">
                <a:solidFill>
                  <a:schemeClr val="tx1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61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e palstaa värilliset 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kstin paikkamerkki 50">
            <a:extLst>
              <a:ext uri="{FF2B5EF4-FFF2-40B4-BE49-F238E27FC236}">
                <a16:creationId xmlns:a16="http://schemas.microsoft.com/office/drawing/2014/main" id="{288CFBBC-BFEE-404D-83DF-20E064BD4C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5687" y="1052513"/>
            <a:ext cx="3183159" cy="4808534"/>
          </a:xfrm>
          <a:prstGeom prst="roundRect">
            <a:avLst>
              <a:gd name="adj" fmla="val 14034"/>
            </a:avLst>
          </a:prstGeom>
          <a:gradFill>
            <a:gsLst>
              <a:gs pos="0">
                <a:srgbClr val="E3E5FF"/>
              </a:gs>
              <a:gs pos="48000">
                <a:srgbClr val="F2E1FF"/>
              </a:gs>
              <a:gs pos="100000">
                <a:srgbClr val="E3E5FF"/>
              </a:gs>
            </a:gsLst>
            <a:lin ang="19800000" scaled="0"/>
          </a:gra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3200" b="0" i="0" spc="-150">
                <a:solidFill>
                  <a:srgbClr val="5233FF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894-F56F-0B44-AE72-69B1AC52B7F2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Tekstin paikkamerkki 50">
            <a:extLst>
              <a:ext uri="{FF2B5EF4-FFF2-40B4-BE49-F238E27FC236}">
                <a16:creationId xmlns:a16="http://schemas.microsoft.com/office/drawing/2014/main" id="{787EF241-7B30-EF44-8D31-EAAB316BE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4421" y="1052513"/>
            <a:ext cx="3183159" cy="4808534"/>
          </a:xfrm>
          <a:prstGeom prst="roundRect">
            <a:avLst>
              <a:gd name="adj" fmla="val 13316"/>
            </a:avLst>
          </a:prstGeom>
          <a:gradFill>
            <a:gsLst>
              <a:gs pos="0">
                <a:srgbClr val="FEEBE5"/>
              </a:gs>
              <a:gs pos="48000">
                <a:srgbClr val="FDECBE"/>
              </a:gs>
              <a:gs pos="99000">
                <a:srgbClr val="FEEBE5"/>
              </a:gs>
            </a:gsLst>
            <a:lin ang="19800000" scaled="0"/>
          </a:gra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3200" b="0" i="0" spc="-150">
                <a:solidFill>
                  <a:srgbClr val="AD4E00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3" name="Tekstin paikkamerkki 50">
            <a:extLst>
              <a:ext uri="{FF2B5EF4-FFF2-40B4-BE49-F238E27FC236}">
                <a16:creationId xmlns:a16="http://schemas.microsoft.com/office/drawing/2014/main" id="{91DEFC3F-3D8E-6B46-B106-8053C523E7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53153" y="1052513"/>
            <a:ext cx="3183159" cy="4808534"/>
          </a:xfrm>
          <a:prstGeom prst="roundRect">
            <a:avLst>
              <a:gd name="adj" fmla="val 12597"/>
            </a:avLst>
          </a:prstGeom>
          <a:gradFill>
            <a:gsLst>
              <a:gs pos="0">
                <a:srgbClr val="D9FDEE"/>
              </a:gs>
              <a:gs pos="47000">
                <a:srgbClr val="D8FFD1"/>
              </a:gs>
              <a:gs pos="99000">
                <a:srgbClr val="D9FDEE"/>
              </a:gs>
            </a:gsLst>
            <a:lin ang="19800000" scaled="0"/>
          </a:gra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3200" b="0" i="0" spc="-150">
                <a:solidFill>
                  <a:srgbClr val="157669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7864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 vihreällä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A1936531-B213-DE47-B5B4-529FB728E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9FDEE"/>
              </a:gs>
              <a:gs pos="50000">
                <a:srgbClr val="D8FFD1"/>
              </a:gs>
              <a:gs pos="100000">
                <a:srgbClr val="D9FDEE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9F55-C4C7-BE44-B84C-467AC9486D4F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kstin paikkamerkki 50">
            <a:extLst>
              <a:ext uri="{FF2B5EF4-FFF2-40B4-BE49-F238E27FC236}">
                <a16:creationId xmlns:a16="http://schemas.microsoft.com/office/drawing/2014/main" id="{E23B1E74-7816-C14E-9067-6C3551D70C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5687" y="1052513"/>
            <a:ext cx="3183159" cy="4808534"/>
          </a:xfrm>
          <a:prstGeom prst="roundRect">
            <a:avLst>
              <a:gd name="adj" fmla="val 14034"/>
            </a:avLst>
          </a:prstGeom>
          <a:solidFill>
            <a:schemeClr val="bg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tx1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Tekstin paikkamerkki 50">
            <a:extLst>
              <a:ext uri="{FF2B5EF4-FFF2-40B4-BE49-F238E27FC236}">
                <a16:creationId xmlns:a16="http://schemas.microsoft.com/office/drawing/2014/main" id="{280195B4-5B59-044E-A1FA-5D381413F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4421" y="1052513"/>
            <a:ext cx="3183159" cy="4808534"/>
          </a:xfrm>
          <a:prstGeom prst="roundRect">
            <a:avLst>
              <a:gd name="adj" fmla="val 13316"/>
            </a:avLst>
          </a:prstGeom>
          <a:solidFill>
            <a:schemeClr val="bg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tx1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Tekstin paikkamerkki 50">
            <a:extLst>
              <a:ext uri="{FF2B5EF4-FFF2-40B4-BE49-F238E27FC236}">
                <a16:creationId xmlns:a16="http://schemas.microsoft.com/office/drawing/2014/main" id="{649D1A2E-FA74-794C-8749-ECF988A237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53153" y="1052513"/>
            <a:ext cx="3183159" cy="4808534"/>
          </a:xfrm>
          <a:prstGeom prst="roundRect">
            <a:avLst>
              <a:gd name="adj" fmla="val 12597"/>
            </a:avLst>
          </a:prstGeom>
          <a:solidFill>
            <a:schemeClr val="bg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tx1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9437FF-D356-8B42-99D7-086BC89F1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192" y="181480"/>
            <a:ext cx="692728" cy="6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1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 oranssi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A1936531-B213-DE47-B5B4-529FB728E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EBE5"/>
              </a:gs>
              <a:gs pos="50000">
                <a:srgbClr val="FDECBD"/>
              </a:gs>
              <a:gs pos="100000">
                <a:srgbClr val="FEEBE5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CF35-0997-6D4B-B605-1EDFD637B39F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kstin paikkamerkki 50">
            <a:extLst>
              <a:ext uri="{FF2B5EF4-FFF2-40B4-BE49-F238E27FC236}">
                <a16:creationId xmlns:a16="http://schemas.microsoft.com/office/drawing/2014/main" id="{850A959F-1C5D-2A46-9A79-EB22C298A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5687" y="1052513"/>
            <a:ext cx="3183159" cy="4808534"/>
          </a:xfrm>
          <a:prstGeom prst="roundRect">
            <a:avLst>
              <a:gd name="adj" fmla="val 14034"/>
            </a:avLst>
          </a:prstGeom>
          <a:solidFill>
            <a:schemeClr val="bg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tx1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Tekstin paikkamerkki 50">
            <a:extLst>
              <a:ext uri="{FF2B5EF4-FFF2-40B4-BE49-F238E27FC236}">
                <a16:creationId xmlns:a16="http://schemas.microsoft.com/office/drawing/2014/main" id="{6A4CAF49-98DF-804B-B47D-7D96895443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4421" y="1052513"/>
            <a:ext cx="3183159" cy="4808534"/>
          </a:xfrm>
          <a:prstGeom prst="roundRect">
            <a:avLst>
              <a:gd name="adj" fmla="val 13316"/>
            </a:avLst>
          </a:prstGeom>
          <a:solidFill>
            <a:schemeClr val="bg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tx1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9" name="Tekstin paikkamerkki 50">
            <a:extLst>
              <a:ext uri="{FF2B5EF4-FFF2-40B4-BE49-F238E27FC236}">
                <a16:creationId xmlns:a16="http://schemas.microsoft.com/office/drawing/2014/main" id="{D071F0C9-EFB6-784F-8AC0-16EEC92F00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53153" y="1052513"/>
            <a:ext cx="3183159" cy="4808534"/>
          </a:xfrm>
          <a:prstGeom prst="roundRect">
            <a:avLst>
              <a:gd name="adj" fmla="val 12597"/>
            </a:avLst>
          </a:prstGeom>
          <a:solidFill>
            <a:schemeClr val="bg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tx1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9437FF-D356-8B42-99D7-086BC89F1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192" y="181480"/>
            <a:ext cx="692728" cy="6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946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 violeti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A1936531-B213-DE47-B5B4-529FB728E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3E5FF"/>
              </a:gs>
              <a:gs pos="50000">
                <a:srgbClr val="F2E1FF"/>
              </a:gs>
              <a:gs pos="100000">
                <a:srgbClr val="E3E5FF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F0B8-AB36-1C49-922C-B0BA22389D7B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kstin paikkamerkki 50">
            <a:extLst>
              <a:ext uri="{FF2B5EF4-FFF2-40B4-BE49-F238E27FC236}">
                <a16:creationId xmlns:a16="http://schemas.microsoft.com/office/drawing/2014/main" id="{0A68BFB3-8BD3-AD4A-BA8F-38FDFE6491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5687" y="1052513"/>
            <a:ext cx="3183159" cy="4808534"/>
          </a:xfrm>
          <a:prstGeom prst="roundRect">
            <a:avLst>
              <a:gd name="adj" fmla="val 14034"/>
            </a:avLst>
          </a:prstGeom>
          <a:solidFill>
            <a:schemeClr val="bg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tx1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Tekstin paikkamerkki 50">
            <a:extLst>
              <a:ext uri="{FF2B5EF4-FFF2-40B4-BE49-F238E27FC236}">
                <a16:creationId xmlns:a16="http://schemas.microsoft.com/office/drawing/2014/main" id="{EB454C11-1F4F-D34D-AFC6-C01C9D1F8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4421" y="1052513"/>
            <a:ext cx="3183159" cy="4808534"/>
          </a:xfrm>
          <a:prstGeom prst="roundRect">
            <a:avLst>
              <a:gd name="adj" fmla="val 13316"/>
            </a:avLst>
          </a:prstGeom>
          <a:solidFill>
            <a:schemeClr val="bg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tx1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9" name="Tekstin paikkamerkki 50">
            <a:extLst>
              <a:ext uri="{FF2B5EF4-FFF2-40B4-BE49-F238E27FC236}">
                <a16:creationId xmlns:a16="http://schemas.microsoft.com/office/drawing/2014/main" id="{E776BE41-7B83-F242-9DA4-A09700D31F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53153" y="1052513"/>
            <a:ext cx="3183159" cy="4808534"/>
          </a:xfrm>
          <a:prstGeom prst="roundRect">
            <a:avLst>
              <a:gd name="adj" fmla="val 12597"/>
            </a:avLst>
          </a:prstGeom>
          <a:solidFill>
            <a:schemeClr val="bg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tx1"/>
                </a:solidFill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9437FF-D356-8B42-99D7-086BC89F1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192" y="181480"/>
            <a:ext cx="692728" cy="6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83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8BD83A-9F13-4D45-8398-375FD0852B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824557-0A0F-4594-8E2F-055155962978}"/>
              </a:ext>
            </a:extLst>
          </p:cNvPr>
          <p:cNvSpPr/>
          <p:nvPr userDrawn="1"/>
        </p:nvSpPr>
        <p:spPr>
          <a:xfrm>
            <a:off x="-9557" y="0"/>
            <a:ext cx="5457485" cy="6858000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C96C9A-F07E-4A79-B274-D8E4C0F828CC}"/>
              </a:ext>
            </a:extLst>
          </p:cNvPr>
          <p:cNvSpPr/>
          <p:nvPr userDrawn="1"/>
        </p:nvSpPr>
        <p:spPr>
          <a:xfrm>
            <a:off x="5303913" y="0"/>
            <a:ext cx="6897644" cy="6858000"/>
          </a:xfrm>
          <a:prstGeom prst="rect">
            <a:avLst/>
          </a:prstGeom>
          <a:gradFill flip="none" rotWithShape="1">
            <a:gsLst>
              <a:gs pos="31000">
                <a:schemeClr val="accent5">
                  <a:alpha val="0"/>
                </a:schemeClr>
              </a:gs>
              <a:gs pos="68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1" y="3284984"/>
            <a:ext cx="10954775" cy="209118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6800"/>
              </a:lnSpc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89" name="Subtitle 2"/>
          <p:cNvSpPr>
            <a:spLocks noGrp="1"/>
          </p:cNvSpPr>
          <p:nvPr>
            <p:ph type="subTitle" idx="1"/>
          </p:nvPr>
        </p:nvSpPr>
        <p:spPr>
          <a:xfrm>
            <a:off x="623392" y="5376168"/>
            <a:ext cx="10945216" cy="122413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B12B94E-7C87-4D81-8721-CD47E2597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38"/>
            <a:ext cx="2374580" cy="3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13B70-10A4-0445-89A8-EA472348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C066DB7-CD9C-654E-A4E1-98E41DE3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EE29-F161-6F46-AC1E-8843E9938E7B}" type="datetime1">
              <a:rPr lang="fi-FI" smtClean="0"/>
              <a:t>7.11.2022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67846B8-25ED-D74E-A167-A9B32CF9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58F68C-E69F-1C4D-A46F-1BAE470F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863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dirty="0">
                <a:solidFill>
                  <a:schemeClr val="accent5"/>
                </a:solidFill>
              </a:rPr>
              <a:t>2/3.11.2021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539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12.1.2022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20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3224"/>
            <a:ext cx="4011084" cy="3025776"/>
          </a:xfrm>
        </p:spPr>
        <p:txBody>
          <a:bodyPr anchor="t">
            <a:no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03225"/>
            <a:ext cx="6815667" cy="5722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3501009"/>
            <a:ext cx="4011084" cy="2625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8609BC5-05C6-49A1-8315-CE83E702014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97951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25903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3404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817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3232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8BD83A-9F13-4D45-8398-375FD0852B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824557-0A0F-4594-8E2F-055155962978}"/>
              </a:ext>
            </a:extLst>
          </p:cNvPr>
          <p:cNvSpPr/>
          <p:nvPr userDrawn="1"/>
        </p:nvSpPr>
        <p:spPr>
          <a:xfrm>
            <a:off x="-9557" y="0"/>
            <a:ext cx="5457485" cy="6858000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C96C9A-F07E-4A79-B274-D8E4C0F828CC}"/>
              </a:ext>
            </a:extLst>
          </p:cNvPr>
          <p:cNvSpPr/>
          <p:nvPr userDrawn="1"/>
        </p:nvSpPr>
        <p:spPr>
          <a:xfrm>
            <a:off x="5303913" y="0"/>
            <a:ext cx="6897644" cy="6858000"/>
          </a:xfrm>
          <a:prstGeom prst="rect">
            <a:avLst/>
          </a:prstGeom>
          <a:gradFill flip="none" rotWithShape="1">
            <a:gsLst>
              <a:gs pos="31000">
                <a:schemeClr val="accent5">
                  <a:alpha val="0"/>
                </a:schemeClr>
              </a:gs>
              <a:gs pos="68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1" y="3284984"/>
            <a:ext cx="10954775" cy="209118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6800"/>
              </a:lnSpc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89" name="Subtitle 2"/>
          <p:cNvSpPr>
            <a:spLocks noGrp="1"/>
          </p:cNvSpPr>
          <p:nvPr>
            <p:ph type="subTitle" idx="1"/>
          </p:nvPr>
        </p:nvSpPr>
        <p:spPr>
          <a:xfrm>
            <a:off x="623392" y="5376168"/>
            <a:ext cx="10945216" cy="122413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B12B94E-7C87-4D81-8721-CD47E2597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38"/>
            <a:ext cx="2374580" cy="3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75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dirty="0">
                <a:solidFill>
                  <a:schemeClr val="accent5"/>
                </a:solidFill>
              </a:rPr>
              <a:t>2/3.11.2021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6443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43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 erotettuna pystyviiv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BF1E-2103-0943-A0AE-1ED1124F80FB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8F37155E-0956-8049-BCB6-83B61653F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688" y="1052513"/>
            <a:ext cx="3356689" cy="4810125"/>
          </a:xfrm>
        </p:spPr>
        <p:txBody>
          <a:bodyPr lIns="360000" tIns="180000" rIns="360000" bIns="180000">
            <a:normAutofit/>
          </a:bodyPr>
          <a:lstStyle>
            <a:lvl1pPr marL="0" indent="0">
              <a:buNone/>
              <a:defRPr sz="32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25DE15B1-E0FA-E44F-8569-0E03372644E5}"/>
              </a:ext>
            </a:extLst>
          </p:cNvPr>
          <p:cNvCxnSpPr/>
          <p:nvPr userDrawn="1"/>
        </p:nvCxnSpPr>
        <p:spPr>
          <a:xfrm>
            <a:off x="1055688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1850A8EC-AC58-144E-966D-4E54893177BD}"/>
              </a:ext>
            </a:extLst>
          </p:cNvPr>
          <p:cNvCxnSpPr/>
          <p:nvPr userDrawn="1"/>
        </p:nvCxnSpPr>
        <p:spPr>
          <a:xfrm>
            <a:off x="4414488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F88D1D32-03E0-1D44-8794-CB4EBC5590C8}"/>
              </a:ext>
            </a:extLst>
          </p:cNvPr>
          <p:cNvCxnSpPr/>
          <p:nvPr userDrawn="1"/>
        </p:nvCxnSpPr>
        <p:spPr>
          <a:xfrm>
            <a:off x="7775400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D17D62B6-05AF-B646-BB7D-978644C6DBCB}"/>
              </a:ext>
            </a:extLst>
          </p:cNvPr>
          <p:cNvCxnSpPr/>
          <p:nvPr userDrawn="1"/>
        </p:nvCxnSpPr>
        <p:spPr>
          <a:xfrm>
            <a:off x="11136312" y="1052513"/>
            <a:ext cx="0" cy="48096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n paikkamerkki 6">
            <a:extLst>
              <a:ext uri="{FF2B5EF4-FFF2-40B4-BE49-F238E27FC236}">
                <a16:creationId xmlns:a16="http://schemas.microsoft.com/office/drawing/2014/main" id="{F1C553F5-5A0B-CA4F-A4D0-E2451397E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7656" y="1052513"/>
            <a:ext cx="3356689" cy="4810125"/>
          </a:xfrm>
        </p:spPr>
        <p:txBody>
          <a:bodyPr lIns="360000" tIns="180000" rIns="360000" bIns="180000">
            <a:normAutofit/>
          </a:bodyPr>
          <a:lstStyle>
            <a:lvl1pPr marL="0" indent="0">
              <a:buNone/>
              <a:defRPr sz="32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50F76F1B-B079-F049-B3F8-1D98F97FF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9623" y="1052513"/>
            <a:ext cx="3356689" cy="4810125"/>
          </a:xfrm>
        </p:spPr>
        <p:txBody>
          <a:bodyPr lIns="360000" tIns="180000" rIns="360000" bIns="180000">
            <a:normAutofit/>
          </a:bodyPr>
          <a:lstStyle>
            <a:lvl1pPr marL="0" indent="0">
              <a:buNone/>
              <a:defRPr sz="3200" b="0" i="0" spc="-150">
                <a:latin typeface="Sofia Pro Medium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9660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321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47698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8BD83A-9F13-4D45-8398-375FD0852B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824557-0A0F-4594-8E2F-055155962978}"/>
              </a:ext>
            </a:extLst>
          </p:cNvPr>
          <p:cNvSpPr/>
          <p:nvPr userDrawn="1"/>
        </p:nvSpPr>
        <p:spPr>
          <a:xfrm>
            <a:off x="-9557" y="0"/>
            <a:ext cx="5457485" cy="6858000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C96C9A-F07E-4A79-B274-D8E4C0F828CC}"/>
              </a:ext>
            </a:extLst>
          </p:cNvPr>
          <p:cNvSpPr/>
          <p:nvPr userDrawn="1"/>
        </p:nvSpPr>
        <p:spPr>
          <a:xfrm>
            <a:off x="5303913" y="0"/>
            <a:ext cx="6897644" cy="6858000"/>
          </a:xfrm>
          <a:prstGeom prst="rect">
            <a:avLst/>
          </a:prstGeom>
          <a:gradFill flip="none" rotWithShape="1">
            <a:gsLst>
              <a:gs pos="31000">
                <a:schemeClr val="accent5">
                  <a:alpha val="0"/>
                </a:schemeClr>
              </a:gs>
              <a:gs pos="68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1" y="3284984"/>
            <a:ext cx="10954775" cy="209118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6800"/>
              </a:lnSpc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89" name="Subtitle 2"/>
          <p:cNvSpPr>
            <a:spLocks noGrp="1"/>
          </p:cNvSpPr>
          <p:nvPr>
            <p:ph type="subTitle" idx="1"/>
          </p:nvPr>
        </p:nvSpPr>
        <p:spPr>
          <a:xfrm>
            <a:off x="623392" y="5376168"/>
            <a:ext cx="10945216" cy="122413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8615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Inde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10972801" cy="12241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3713" y="6079901"/>
            <a:ext cx="1523999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39882" y="6079901"/>
            <a:ext cx="6017324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57207" y="6079901"/>
            <a:ext cx="73152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2400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3CEBCD-0A16-4DE8-A0DB-B9D14BB906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7770"/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3391" y="1193801"/>
            <a:ext cx="10954775" cy="3195103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68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24416" y="3212976"/>
            <a:ext cx="10974917" cy="252028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5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3713" y="6265449"/>
            <a:ext cx="15239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9882" y="6265449"/>
            <a:ext cx="60173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57207" y="6265449"/>
            <a:ext cx="7315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79339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dirty="0">
                <a:solidFill>
                  <a:schemeClr val="accent5"/>
                </a:solidFill>
              </a:rPr>
              <a:t>2/3.11.2021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6166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12.1.2022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8014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AEF8-1EC3-4E26-8F0F-8C837AD3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85" y="2564904"/>
            <a:ext cx="5391250" cy="12241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39AA9D-0FB7-4B37-BB55-7B22A42B9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885" y="4284356"/>
            <a:ext cx="6284343" cy="971787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 marL="241294" indent="0">
              <a:buNone/>
              <a:defRPr sz="2000"/>
            </a:lvl2pPr>
            <a:lvl3pPr marL="497405" indent="0">
              <a:buNone/>
              <a:defRPr sz="1800"/>
            </a:lvl3pPr>
            <a:lvl4pPr marL="730232" indent="0">
              <a:buNone/>
              <a:defRPr sz="1600"/>
            </a:lvl4pPr>
            <a:lvl5pPr marL="954592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4959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65472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713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n kuvan päällä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2894-9F63-D543-BB2D-522A488F0A75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953784C-238B-FB4F-A57A-B67E36DB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9" y="1052513"/>
            <a:ext cx="10080624" cy="4808537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DA63560-D1C0-264D-BD3D-89613ABB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581" y="1594311"/>
            <a:ext cx="3183159" cy="3724940"/>
          </a:xfrm>
          <a:prstGeom prst="roundRect">
            <a:avLst>
              <a:gd name="adj" fmla="val 4651"/>
            </a:avLst>
          </a:prstGeom>
          <a:solidFill>
            <a:schemeClr val="bg1">
              <a:alpha val="90000"/>
            </a:schemeClr>
          </a:solidFill>
        </p:spPr>
        <p:txBody>
          <a:bodyPr lIns="270000" tIns="270000" rIns="270000" bIns="270000" anchor="t" anchorCtr="0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4845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25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5226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517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8BD83A-9F13-4D45-8398-375FD0852B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824557-0A0F-4594-8E2F-055155962978}"/>
              </a:ext>
            </a:extLst>
          </p:cNvPr>
          <p:cNvSpPr/>
          <p:nvPr userDrawn="1"/>
        </p:nvSpPr>
        <p:spPr>
          <a:xfrm>
            <a:off x="-9557" y="0"/>
            <a:ext cx="5457485" cy="6858000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C96C9A-F07E-4A79-B274-D8E4C0F828CC}"/>
              </a:ext>
            </a:extLst>
          </p:cNvPr>
          <p:cNvSpPr/>
          <p:nvPr userDrawn="1"/>
        </p:nvSpPr>
        <p:spPr>
          <a:xfrm>
            <a:off x="5303913" y="0"/>
            <a:ext cx="6897644" cy="6858000"/>
          </a:xfrm>
          <a:prstGeom prst="rect">
            <a:avLst/>
          </a:prstGeom>
          <a:gradFill flip="none" rotWithShape="1">
            <a:gsLst>
              <a:gs pos="31000">
                <a:schemeClr val="accent5">
                  <a:alpha val="0"/>
                </a:schemeClr>
              </a:gs>
              <a:gs pos="68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1" y="3284984"/>
            <a:ext cx="10954775" cy="209118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6800"/>
              </a:lnSpc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89" name="Subtitle 2"/>
          <p:cNvSpPr>
            <a:spLocks noGrp="1"/>
          </p:cNvSpPr>
          <p:nvPr>
            <p:ph type="subTitle" idx="1"/>
          </p:nvPr>
        </p:nvSpPr>
        <p:spPr>
          <a:xfrm>
            <a:off x="623392" y="5376168"/>
            <a:ext cx="10945216" cy="122413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B12B94E-7C87-4D81-8721-CD47E2597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138"/>
            <a:ext cx="2374580" cy="3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382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dirty="0">
                <a:solidFill>
                  <a:schemeClr val="accent5"/>
                </a:solidFill>
              </a:rPr>
              <a:t>2/3.11.2021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701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12.1.2022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3918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3224"/>
            <a:ext cx="4011084" cy="3025776"/>
          </a:xfrm>
        </p:spPr>
        <p:txBody>
          <a:bodyPr anchor="t">
            <a:no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03225"/>
            <a:ext cx="6815667" cy="5722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3501009"/>
            <a:ext cx="4011084" cy="2625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8609BC5-05C6-49A1-8315-CE83E702014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80070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61512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62265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4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n kuvan päällä tekstilaatikk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B1774F-F969-2B42-BB68-D651590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EA93-9BDC-BA45-A506-B49DF45DEE7D}" type="datetime1">
              <a:rPr lang="fi-FI" smtClean="0"/>
              <a:t>7.11.2022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28381B-E98E-6B4A-991C-B394D4C7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3402F8-1D07-1A48-836B-46C91C2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E4E0-7F71-9F4E-8114-802A7CD2598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953784C-238B-FB4F-A57A-B67E36DB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9" y="1052513"/>
            <a:ext cx="10080624" cy="4808537"/>
          </a:xfrm>
          <a:prstGeom prst="roundRect">
            <a:avLst>
              <a:gd name="adj" fmla="val 9685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DA63560-D1C0-264D-BD3D-89613ABB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604" y="1594311"/>
            <a:ext cx="3183159" cy="3724940"/>
          </a:xfrm>
          <a:prstGeom prst="roundRect">
            <a:avLst>
              <a:gd name="adj" fmla="val 4651"/>
            </a:avLst>
          </a:prstGeom>
          <a:solidFill>
            <a:schemeClr val="bg1">
              <a:alpha val="90000"/>
            </a:schemeClr>
          </a:solidFill>
        </p:spPr>
        <p:txBody>
          <a:bodyPr lIns="270000" tIns="270000" rIns="270000" bIns="270000" anchor="t" anchorCtr="0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9319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4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D13007DF-6B56-7B41-AF5C-DDF5B6057A93}"/>
              </a:ext>
            </a:extLst>
          </p:cNvPr>
          <p:cNvSpPr/>
          <p:nvPr userDrawn="1"/>
        </p:nvSpPr>
        <p:spPr>
          <a:xfrm>
            <a:off x="5541342" y="-4156859"/>
            <a:ext cx="7960346" cy="7960346"/>
          </a:xfrm>
          <a:prstGeom prst="rect">
            <a:avLst/>
          </a:prstGeom>
          <a:gradFill flip="none" rotWithShape="1">
            <a:gsLst>
              <a:gs pos="0">
                <a:srgbClr val="6400FF">
                  <a:alpha val="20000"/>
                </a:srgbClr>
              </a:gs>
              <a:gs pos="6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968679-1644-594A-908B-C893B21CEB2A}"/>
              </a:ext>
            </a:extLst>
          </p:cNvPr>
          <p:cNvSpPr/>
          <p:nvPr userDrawn="1"/>
        </p:nvSpPr>
        <p:spPr>
          <a:xfrm>
            <a:off x="-3011825" y="885498"/>
            <a:ext cx="7960346" cy="7960346"/>
          </a:xfrm>
          <a:prstGeom prst="rect">
            <a:avLst/>
          </a:prstGeom>
          <a:gradFill flip="none" rotWithShape="1">
            <a:gsLst>
              <a:gs pos="0">
                <a:srgbClr val="EC7C00">
                  <a:alpha val="20000"/>
                </a:srgbClr>
              </a:gs>
              <a:gs pos="6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5B928E6-5F88-9347-B2BB-A0A9F784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6B18D1-FD59-0B4E-9FAD-D9DC146D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825625"/>
            <a:ext cx="10080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4F83DE-1138-954C-9F15-049085930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8" y="6356350"/>
            <a:ext cx="2525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fld id="{856D314D-D448-1E4F-AA35-7FE047906610}" type="datetime1">
              <a:rPr lang="fi-FI" smtClean="0"/>
              <a:t>7.11.2022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FD80EA-6BE4-2A42-A9DF-E106F6B34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A0A57A-A632-6040-A443-8C3EE3CD3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525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fld id="{AB58E4E0-7F71-9F4E-8114-802A7CD2598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9437FF-D356-8B42-99D7-086BC89F1B2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192" y="181480"/>
            <a:ext cx="692728" cy="6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5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spc="-150">
          <a:solidFill>
            <a:schemeClr val="tx1"/>
          </a:solidFill>
          <a:latin typeface="Sofia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B2E3D1-6F61-E94A-99CE-F72E12A59F50}"/>
              </a:ext>
            </a:extLst>
          </p:cNvPr>
          <p:cNvSpPr/>
          <p:nvPr userDrawn="1"/>
        </p:nvSpPr>
        <p:spPr>
          <a:xfrm>
            <a:off x="4401827" y="3549022"/>
            <a:ext cx="7960346" cy="7960346"/>
          </a:xfrm>
          <a:prstGeom prst="rect">
            <a:avLst/>
          </a:prstGeom>
          <a:gradFill flip="none" rotWithShape="1">
            <a:gsLst>
              <a:gs pos="0">
                <a:srgbClr val="6400FF">
                  <a:alpha val="20000"/>
                </a:srgbClr>
              </a:gs>
              <a:gs pos="6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968679-1644-594A-908B-C893B21CEB2A}"/>
              </a:ext>
            </a:extLst>
          </p:cNvPr>
          <p:cNvSpPr/>
          <p:nvPr userDrawn="1"/>
        </p:nvSpPr>
        <p:spPr>
          <a:xfrm>
            <a:off x="-500366" y="-3980173"/>
            <a:ext cx="7960346" cy="7960346"/>
          </a:xfrm>
          <a:prstGeom prst="rect">
            <a:avLst/>
          </a:prstGeom>
          <a:gradFill flip="none" rotWithShape="1">
            <a:gsLst>
              <a:gs pos="0">
                <a:srgbClr val="30A597">
                  <a:alpha val="20000"/>
                </a:srgbClr>
              </a:gs>
              <a:gs pos="6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5B928E6-5F88-9347-B2BB-A0A9F784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6B18D1-FD59-0B4E-9FAD-D9DC146D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825625"/>
            <a:ext cx="10080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4F83DE-1138-954C-9F15-049085930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8" y="6356350"/>
            <a:ext cx="2525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fld id="{4CAD3185-C958-624D-8DD2-BBF79CF73BBD}" type="datetime1">
              <a:rPr lang="fi-FI" smtClean="0"/>
              <a:t>7.11.2022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FD80EA-6BE4-2A42-A9DF-E106F6B34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A0A57A-A632-6040-A443-8C3EE3CD3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525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fld id="{AB58E4E0-7F71-9F4E-8114-802A7CD2598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9">
            <a:extLst>
              <a:ext uri="{FF2B5EF4-FFF2-40B4-BE49-F238E27FC236}">
                <a16:creationId xmlns:a16="http://schemas.microsoft.com/office/drawing/2014/main" id="{379437FF-D356-8B42-99D7-086BC89F1B2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192" y="181480"/>
            <a:ext cx="692728" cy="6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5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spc="-150">
          <a:solidFill>
            <a:schemeClr val="tx1"/>
          </a:solidFill>
          <a:latin typeface="Sofia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B2E3D1-6F61-E94A-99CE-F72E12A59F50}"/>
              </a:ext>
            </a:extLst>
          </p:cNvPr>
          <p:cNvSpPr/>
          <p:nvPr userDrawn="1"/>
        </p:nvSpPr>
        <p:spPr>
          <a:xfrm>
            <a:off x="5756123" y="2090110"/>
            <a:ext cx="7960346" cy="7960346"/>
          </a:xfrm>
          <a:prstGeom prst="rect">
            <a:avLst/>
          </a:prstGeom>
          <a:gradFill flip="none" rotWithShape="1">
            <a:gsLst>
              <a:gs pos="0">
                <a:srgbClr val="EB7C00">
                  <a:alpha val="20000"/>
                </a:srgbClr>
              </a:gs>
              <a:gs pos="6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968679-1644-594A-908B-C893B21CEB2A}"/>
              </a:ext>
            </a:extLst>
          </p:cNvPr>
          <p:cNvSpPr/>
          <p:nvPr userDrawn="1"/>
        </p:nvSpPr>
        <p:spPr>
          <a:xfrm>
            <a:off x="-4150346" y="-1102346"/>
            <a:ext cx="7960346" cy="7960346"/>
          </a:xfrm>
          <a:prstGeom prst="rect">
            <a:avLst/>
          </a:prstGeom>
          <a:gradFill flip="none" rotWithShape="1">
            <a:gsLst>
              <a:gs pos="0">
                <a:srgbClr val="7DB0F7">
                  <a:alpha val="20000"/>
                </a:srgbClr>
              </a:gs>
              <a:gs pos="6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5B928E6-5F88-9347-B2BB-A0A9F784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6B18D1-FD59-0B4E-9FAD-D9DC146D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825625"/>
            <a:ext cx="10080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4F83DE-1138-954C-9F15-049085930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8" y="6356350"/>
            <a:ext cx="2525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fld id="{A3251832-CCDB-6945-A8BC-0C7E90DAAF93}" type="datetime1">
              <a:rPr lang="fi-FI" smtClean="0"/>
              <a:t>7.11.2022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FD80EA-6BE4-2A42-A9DF-E106F6B34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A0A57A-A632-6040-A443-8C3EE3CD3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525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fld id="{AB58E4E0-7F71-9F4E-8114-802A7CD2598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9">
            <a:extLst>
              <a:ext uri="{FF2B5EF4-FFF2-40B4-BE49-F238E27FC236}">
                <a16:creationId xmlns:a16="http://schemas.microsoft.com/office/drawing/2014/main" id="{379437FF-D356-8B42-99D7-086BC89F1B2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192" y="181480"/>
            <a:ext cx="692728" cy="6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spc="-150">
          <a:solidFill>
            <a:schemeClr val="tx1"/>
          </a:solidFill>
          <a:latin typeface="Sofia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5B928E6-5F88-9347-B2BB-A0A9F784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6B18D1-FD59-0B4E-9FAD-D9DC146D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825625"/>
            <a:ext cx="10080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4F83DE-1138-954C-9F15-049085930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8" y="6356350"/>
            <a:ext cx="2525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fld id="{4D7770D1-77BA-D74F-96A0-04E25DB24C85}" type="datetime1">
              <a:rPr lang="fi-FI" smtClean="0"/>
              <a:t>7.11.2022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FD80EA-6BE4-2A42-A9DF-E106F6B34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A0A57A-A632-6040-A443-8C3EE3CD3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525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fld id="{AB58E4E0-7F71-9F4E-8114-802A7CD2598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9">
            <a:extLst>
              <a:ext uri="{FF2B5EF4-FFF2-40B4-BE49-F238E27FC236}">
                <a16:creationId xmlns:a16="http://schemas.microsoft.com/office/drawing/2014/main" id="{379437FF-D356-8B42-99D7-086BC89F1B2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192" y="181480"/>
            <a:ext cx="692728" cy="6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5" r:id="rId8"/>
    <p:sldLayoutId id="2147483660" r:id="rId9"/>
    <p:sldLayoutId id="2147483661" r:id="rId10"/>
    <p:sldLayoutId id="2147483664" r:id="rId11"/>
    <p:sldLayoutId id="2147483656" r:id="rId12"/>
    <p:sldLayoutId id="2147483657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spc="-150">
          <a:solidFill>
            <a:schemeClr val="tx1"/>
          </a:solidFill>
          <a:latin typeface="Sofia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5B928E6-5F88-9347-B2BB-A0A9F784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5125"/>
            <a:ext cx="10080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6B18D1-FD59-0B4E-9FAD-D9DC146D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825625"/>
            <a:ext cx="10080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4F83DE-1138-954C-9F15-049085930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8" y="6356350"/>
            <a:ext cx="2525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fld id="{D4A273EB-A750-9F4C-9AFD-CBA88BC14326}" type="datetime1">
              <a:rPr lang="fi-FI" smtClean="0"/>
              <a:t>7.11.2022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FD80EA-6BE4-2A42-A9DF-E106F6B34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A0A57A-A632-6040-A443-8C3EE3CD3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525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07684"/>
                </a:solidFill>
                <a:latin typeface="Sofia Pro Light" pitchFamily="2" charset="77"/>
              </a:defRPr>
            </a:lvl1pPr>
          </a:lstStyle>
          <a:p>
            <a:fld id="{AB58E4E0-7F71-9F4E-8114-802A7CD2598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9">
            <a:extLst>
              <a:ext uri="{FF2B5EF4-FFF2-40B4-BE49-F238E27FC236}">
                <a16:creationId xmlns:a16="http://schemas.microsoft.com/office/drawing/2014/main" id="{379437FF-D356-8B42-99D7-086BC89F1B2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192" y="181480"/>
            <a:ext cx="692728" cy="6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7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76" r:id="rId2"/>
    <p:sldLayoutId id="2147483723" r:id="rId3"/>
    <p:sldLayoutId id="2147483677" r:id="rId4"/>
    <p:sldLayoutId id="2147483678" r:id="rId5"/>
    <p:sldLayoutId id="2147483679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spc="-150">
          <a:solidFill>
            <a:schemeClr val="tx1"/>
          </a:solidFill>
          <a:latin typeface="Sofia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fia Pro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885" y="404664"/>
            <a:ext cx="10966448" cy="12241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885" y="1600202"/>
            <a:ext cx="10966449" cy="3893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3713" y="6265449"/>
            <a:ext cx="152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5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882" y="6265449"/>
            <a:ext cx="6017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5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7207" y="6265449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5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2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9" r:id="rId3"/>
    <p:sldLayoutId id="2147483740" r:id="rId4"/>
    <p:sldLayoutId id="2147483744" r:id="rId5"/>
    <p:sldLayoutId id="2147483745" r:id="rId6"/>
    <p:sldLayoutId id="2147483746" r:id="rId7"/>
    <p:sldLayoutId id="2147483749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800" b="1" i="0" kern="1200">
          <a:solidFill>
            <a:schemeClr val="accent5"/>
          </a:solidFill>
          <a:latin typeface="+mj-lt"/>
          <a:ea typeface="Arial Rounded MT Bold" panose="020F070403050403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1pPr>
      <a:lvl2pPr marL="715963" indent="-357188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8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2pPr>
      <a:lvl3pPr marL="990600" indent="-274638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4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3pPr>
      <a:lvl4pPr marL="1347788" indent="-27305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0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4pPr>
      <a:lvl5pPr marL="1706563" indent="-27305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0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885" y="404664"/>
            <a:ext cx="10966448" cy="12241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885" y="1600202"/>
            <a:ext cx="10966449" cy="3893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3713" y="6265449"/>
            <a:ext cx="152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5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882" y="6265449"/>
            <a:ext cx="6017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5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7207" y="6265449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5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3" r:id="rId2"/>
    <p:sldLayoutId id="2147483764" r:id="rId3"/>
    <p:sldLayoutId id="2147483769" r:id="rId4"/>
    <p:sldLayoutId id="2147483770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800" b="1" i="0" kern="1200">
          <a:solidFill>
            <a:schemeClr val="accent5"/>
          </a:solidFill>
          <a:latin typeface="+mj-lt"/>
          <a:ea typeface="Arial Rounded MT Bold" panose="020F070403050403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1pPr>
      <a:lvl2pPr marL="715963" indent="-357188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8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2pPr>
      <a:lvl3pPr marL="990600" indent="-274638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4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3pPr>
      <a:lvl4pPr marL="1347788" indent="-27305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0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4pPr>
      <a:lvl5pPr marL="1706563" indent="-27305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0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885" y="404664"/>
            <a:ext cx="10966448" cy="12241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885" y="1600202"/>
            <a:ext cx="10966449" cy="3893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3713" y="6265449"/>
            <a:ext cx="152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5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882" y="6265449"/>
            <a:ext cx="6017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5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7207" y="6265449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5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3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800" b="1" i="0" kern="1200">
          <a:solidFill>
            <a:schemeClr val="accent5"/>
          </a:solidFill>
          <a:latin typeface="+mj-lt"/>
          <a:ea typeface="Arial Rounded MT Bold" panose="020F070403050403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1pPr>
      <a:lvl2pPr marL="715963" indent="-357188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8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2pPr>
      <a:lvl3pPr marL="990600" indent="-274638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4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3pPr>
      <a:lvl4pPr marL="1347788" indent="-27305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0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4pPr>
      <a:lvl5pPr marL="1706563" indent="-27305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0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885" y="404664"/>
            <a:ext cx="10966448" cy="12241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885" y="1600202"/>
            <a:ext cx="10966449" cy="3893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3713" y="6265449"/>
            <a:ext cx="152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5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882" y="6265449"/>
            <a:ext cx="6017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5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7207" y="6265449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5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2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800" b="1" i="0" kern="1200">
          <a:solidFill>
            <a:schemeClr val="accent5"/>
          </a:solidFill>
          <a:latin typeface="+mj-lt"/>
          <a:ea typeface="Arial Rounded MT Bold" panose="020F070403050403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1pPr>
      <a:lvl2pPr marL="715963" indent="-357188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8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2pPr>
      <a:lvl3pPr marL="990600" indent="-274638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4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3pPr>
      <a:lvl4pPr marL="1347788" indent="-27305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0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4pPr>
      <a:lvl5pPr marL="1706563" indent="-27305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‒"/>
        <a:defRPr sz="2000" kern="1200">
          <a:solidFill>
            <a:schemeClr val="accent5"/>
          </a:solidFill>
          <a:latin typeface="+mj-lt"/>
          <a:ea typeface="Open Sans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svg"/><Relationship Id="rId3" Type="http://schemas.openxmlformats.org/officeDocument/2006/relationships/image" Target="../media/image17.png"/><Relationship Id="rId21" Type="http://schemas.openxmlformats.org/officeDocument/2006/relationships/image" Target="../media/image35.sv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10" Type="http://schemas.openxmlformats.org/officeDocument/2006/relationships/image" Target="../media/image24.svg"/><Relationship Id="rId19" Type="http://schemas.openxmlformats.org/officeDocument/2006/relationships/image" Target="../media/image33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18" Type="http://schemas.openxmlformats.org/officeDocument/2006/relationships/image" Target="../media/image59.sv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7.svg"/><Relationship Id="rId20" Type="http://schemas.openxmlformats.org/officeDocument/2006/relationships/image" Target="../media/image61.sv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24" Type="http://schemas.openxmlformats.org/officeDocument/2006/relationships/image" Target="../media/image65.sv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svg"/><Relationship Id="rId19" Type="http://schemas.openxmlformats.org/officeDocument/2006/relationships/image" Target="../media/image60.pn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Relationship Id="rId22" Type="http://schemas.openxmlformats.org/officeDocument/2006/relationships/image" Target="../media/image6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07368" y="980728"/>
            <a:ext cx="6264696" cy="2091184"/>
          </a:xfrm>
        </p:spPr>
        <p:txBody>
          <a:bodyPr/>
          <a:lstStyle/>
          <a:p>
            <a:r>
              <a:rPr lang="fi-FI" sz="4800" b="1" dirty="0"/>
              <a:t>Yhteinen toimintatapa on täsmentynyt –</a:t>
            </a:r>
            <a:br>
              <a:rPr lang="fi-FI" sz="4800" b="1" dirty="0"/>
            </a:br>
            <a:r>
              <a:rPr lang="fi-FI" sz="4800" b="1" dirty="0"/>
              <a:t>yhdessä onnistumisen äärellä!</a:t>
            </a:r>
            <a:endParaRPr lang="fi-FI" sz="4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55312" y="4761148"/>
            <a:ext cx="5907130" cy="1224136"/>
          </a:xfrm>
        </p:spPr>
        <p:txBody>
          <a:bodyPr>
            <a:normAutofit/>
          </a:bodyPr>
          <a:lstStyle/>
          <a:p>
            <a:r>
              <a:rPr lang="fi-FI" dirty="0"/>
              <a:t>2: Monialaisen yhteistyöprosessin kehittämistyön dokumentaatiota lokakuu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54489-3208-4B76-B43E-23BF82663118}"/>
              </a:ext>
            </a:extLst>
          </p:cNvPr>
          <p:cNvSpPr txBox="1"/>
          <p:nvPr/>
        </p:nvSpPr>
        <p:spPr>
          <a:xfrm>
            <a:off x="555312" y="6093296"/>
            <a:ext cx="5907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A9E1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A9E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A9E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A9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KSELLINEN, VALMENNUKSIIN OSALLISTUVIEN SISÄISEEN KÄYTTÖÖN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5C6517-E4F6-A114-ACD6-0F86B5DE05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2064" y="3471623"/>
            <a:ext cx="4303749" cy="76582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D4C37E3-7C71-6912-E80E-76D9E55A9B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DEDC"/>
              </a:clrFrom>
              <a:clrTo>
                <a:srgbClr val="FCDE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7778" y="1340768"/>
            <a:ext cx="4623644" cy="22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31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35F01B-B077-41F0-BC76-EB3C2A56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BB4FE-BD15-4069-988E-B345037744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B466F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3B466F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EAAE7359-984C-4B06-A8D8-1BF20615EB51}"/>
              </a:ext>
            </a:extLst>
          </p:cNvPr>
          <p:cNvGraphicFramePr/>
          <p:nvPr/>
        </p:nvGraphicFramePr>
        <p:xfrm>
          <a:off x="614444" y="235388"/>
          <a:ext cx="10791707" cy="677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lipsi 9">
            <a:extLst>
              <a:ext uri="{FF2B5EF4-FFF2-40B4-BE49-F238E27FC236}">
                <a16:creationId xmlns:a16="http://schemas.microsoft.com/office/drawing/2014/main" id="{33FA55DE-2EF9-4489-9FD0-EC5785E7CDF8}"/>
              </a:ext>
            </a:extLst>
          </p:cNvPr>
          <p:cNvSpPr/>
          <p:nvPr/>
        </p:nvSpPr>
        <p:spPr>
          <a:xfrm>
            <a:off x="1798919" y="131969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11A9C855-C006-4B2A-88FF-40E6808034DA}"/>
              </a:ext>
            </a:extLst>
          </p:cNvPr>
          <p:cNvSpPr/>
          <p:nvPr/>
        </p:nvSpPr>
        <p:spPr>
          <a:xfrm>
            <a:off x="5708575" y="1319694"/>
            <a:ext cx="720080" cy="7200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BCE923A7-DB6C-4ADD-8AA1-EB9AD0DC0A21}"/>
              </a:ext>
            </a:extLst>
          </p:cNvPr>
          <p:cNvSpPr/>
          <p:nvPr/>
        </p:nvSpPr>
        <p:spPr>
          <a:xfrm>
            <a:off x="9618231" y="1350203"/>
            <a:ext cx="720080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Oikea aaltosulje 2">
            <a:extLst>
              <a:ext uri="{FF2B5EF4-FFF2-40B4-BE49-F238E27FC236}">
                <a16:creationId xmlns:a16="http://schemas.microsoft.com/office/drawing/2014/main" id="{37F130BF-351F-47C5-A3E7-86B9A74FBE2B}"/>
              </a:ext>
            </a:extLst>
          </p:cNvPr>
          <p:cNvSpPr/>
          <p:nvPr/>
        </p:nvSpPr>
        <p:spPr>
          <a:xfrm rot="5400000">
            <a:off x="5782576" y="1261970"/>
            <a:ext cx="626847" cy="83255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9045F5D-5A36-483C-8128-DC5BEB59A2DF}"/>
              </a:ext>
            </a:extLst>
          </p:cNvPr>
          <p:cNvSpPr txBox="1"/>
          <p:nvPr/>
        </p:nvSpPr>
        <p:spPr>
          <a:xfrm>
            <a:off x="1028099" y="5759011"/>
            <a:ext cx="1013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Yhteisten periaatteiden toteutuminen – mm. vastuutyöntekijästä sopiminen ja asiakkaan suostumuksen varmistaminen. Kyky sovittaa yhteistyön laajuus asiakkaan tilanteeseen sopivaksi (Suuntima).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Toimintatapojen jatkuva kehittäminen ja osaamisen jakaminen.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7CFEECD1-2CF4-465D-8F4B-024203909487}"/>
              </a:ext>
            </a:extLst>
          </p:cNvPr>
          <p:cNvSpPr txBox="1">
            <a:spLocks/>
          </p:cNvSpPr>
          <p:nvPr/>
        </p:nvSpPr>
        <p:spPr>
          <a:xfrm>
            <a:off x="142342" y="116632"/>
            <a:ext cx="11907316" cy="6137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5"/>
                </a:solidFill>
                <a:latin typeface="+mj-lt"/>
                <a:ea typeface="Arial Rounded MT Bold" panose="020F070403050403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j-cs"/>
              </a:rPr>
              <a:t>Työparityöstä laajennettuun monialaiseen verkostoon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825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358FB79-6921-4832-9DBF-B22AF906D6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78" y="2288369"/>
            <a:ext cx="10011160" cy="174333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57D818-6B38-4BEE-B304-F93D5194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BB4FE-BD15-4069-988E-B345037744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B466F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3B466F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180F3CEE-03B7-4A9A-BB11-5AF3542B088A}"/>
              </a:ext>
            </a:extLst>
          </p:cNvPr>
          <p:cNvSpPr txBox="1">
            <a:spLocks/>
          </p:cNvSpPr>
          <p:nvPr/>
        </p:nvSpPr>
        <p:spPr>
          <a:xfrm>
            <a:off x="436100" y="332411"/>
            <a:ext cx="11204105" cy="6137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5"/>
                </a:solidFill>
                <a:latin typeface="+mj-lt"/>
                <a:ea typeface="Arial Rounded MT Bold" panose="020F070403050403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j-cs"/>
              </a:rPr>
              <a:t>Mihin eri alueet keskittyvät ensisijaisesti kehittämistyössä?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D1AD7C5-AD41-4C66-96E4-3EFE329D81EB}"/>
              </a:ext>
            </a:extLst>
          </p:cNvPr>
          <p:cNvSpPr/>
          <p:nvPr/>
        </p:nvSpPr>
        <p:spPr>
          <a:xfrm>
            <a:off x="817104" y="1268760"/>
            <a:ext cx="1621770" cy="1584176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C3482E59-1A86-4CB5-9AC7-4D7A8FB6C960}"/>
              </a:ext>
            </a:extLst>
          </p:cNvPr>
          <p:cNvSpPr/>
          <p:nvPr/>
        </p:nvSpPr>
        <p:spPr>
          <a:xfrm>
            <a:off x="2438874" y="1268760"/>
            <a:ext cx="1656184" cy="1584176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F377242-9A10-49D1-8DA3-21807AD11D2E}"/>
              </a:ext>
            </a:extLst>
          </p:cNvPr>
          <p:cNvSpPr txBox="1"/>
          <p:nvPr/>
        </p:nvSpPr>
        <p:spPr>
          <a:xfrm>
            <a:off x="2452606" y="1272946"/>
            <a:ext cx="16561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HÄMEENLINNA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Tunnistus ja herätteet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Suostumus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Voimavarat (Suuntima) ja vastuutyöntekijän rooli (CM opit)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D6E14BB-EF15-4C9B-A4E2-4A03C82C283E}"/>
              </a:ext>
            </a:extLst>
          </p:cNvPr>
          <p:cNvSpPr txBox="1"/>
          <p:nvPr/>
        </p:nvSpPr>
        <p:spPr>
          <a:xfrm>
            <a:off x="817103" y="1272946"/>
            <a:ext cx="16355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JANAKKALA/ HATTULA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Palvelutarjotin/kartat ohjaa perille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Monituottajamallin yhteistyö ja nivelkohtien toimintamalli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7022AC89-9D29-4A0C-B212-95D80EB79B9F}"/>
              </a:ext>
            </a:extLst>
          </p:cNvPr>
          <p:cNvSpPr/>
          <p:nvPr/>
        </p:nvSpPr>
        <p:spPr>
          <a:xfrm>
            <a:off x="4088106" y="1268759"/>
            <a:ext cx="1951167" cy="1584176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843FFBF-854D-4583-B439-F3963DF55B17}"/>
              </a:ext>
            </a:extLst>
          </p:cNvPr>
          <p:cNvSpPr txBox="1"/>
          <p:nvPr/>
        </p:nvSpPr>
        <p:spPr>
          <a:xfrm>
            <a:off x="4034822" y="1262809"/>
            <a:ext cx="2137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RIIHIMÄKI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Yhteinen arviointi ja yhteisen näkemyksen muodostaminen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Suunnitelma ja kirjaaminen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Vastuutyöntekijän määräytyminen ja muistilista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6729DE13-2509-446F-9B07-BF1B698E884B}"/>
              </a:ext>
            </a:extLst>
          </p:cNvPr>
          <p:cNvSpPr/>
          <p:nvPr/>
        </p:nvSpPr>
        <p:spPr>
          <a:xfrm>
            <a:off x="6039273" y="1262809"/>
            <a:ext cx="3005531" cy="1584176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3673C1A-684E-4AFB-AACB-5E1AF0FCE00E}"/>
              </a:ext>
            </a:extLst>
          </p:cNvPr>
          <p:cNvSpPr txBox="1"/>
          <p:nvPr/>
        </p:nvSpPr>
        <p:spPr>
          <a:xfrm>
            <a:off x="6126122" y="1272946"/>
            <a:ext cx="2937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KAIKKI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Oman prosessin kuvaus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Yhden yhteydenoton periaatteen toteutuminen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Yhteisten menetelmien hyödyntäminen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BB710F15-9977-4117-B8A0-76B0800A343E}"/>
              </a:ext>
            </a:extLst>
          </p:cNvPr>
          <p:cNvSpPr/>
          <p:nvPr/>
        </p:nvSpPr>
        <p:spPr>
          <a:xfrm>
            <a:off x="1142730" y="3436646"/>
            <a:ext cx="7920880" cy="856449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DD89B7E-E637-4950-B5D2-294A2CF27DC2}"/>
              </a:ext>
            </a:extLst>
          </p:cNvPr>
          <p:cNvSpPr txBox="1"/>
          <p:nvPr/>
        </p:nvSpPr>
        <p:spPr>
          <a:xfrm>
            <a:off x="1142829" y="3472434"/>
            <a:ext cx="9096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FORSSA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Osatyökykyisen monialaisen prosessin mallinnus ja  yhdyspintojen toimivuuden varmistaminen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Voimavarojen yhteinen hyödyntäminen hyvinvointialueella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Kaaviokuva 19">
            <a:extLst>
              <a:ext uri="{FF2B5EF4-FFF2-40B4-BE49-F238E27FC236}">
                <a16:creationId xmlns:a16="http://schemas.microsoft.com/office/drawing/2014/main" id="{54B1D9E6-1E7C-4D5C-88BC-81A19C914CC0}"/>
              </a:ext>
            </a:extLst>
          </p:cNvPr>
          <p:cNvGraphicFramePr/>
          <p:nvPr/>
        </p:nvGraphicFramePr>
        <p:xfrm>
          <a:off x="1039170" y="28571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ikea aaltosulje 20">
            <a:extLst>
              <a:ext uri="{FF2B5EF4-FFF2-40B4-BE49-F238E27FC236}">
                <a16:creationId xmlns:a16="http://schemas.microsoft.com/office/drawing/2014/main" id="{ECA0310E-19CD-42E8-8663-FE2803031E14}"/>
              </a:ext>
            </a:extLst>
          </p:cNvPr>
          <p:cNvSpPr/>
          <p:nvPr/>
        </p:nvSpPr>
        <p:spPr>
          <a:xfrm>
            <a:off x="9711682" y="1628800"/>
            <a:ext cx="626298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6502F3CF-E31D-4FBA-8039-281FEFB7056C}"/>
              </a:ext>
            </a:extLst>
          </p:cNvPr>
          <p:cNvSpPr txBox="1"/>
          <p:nvPr/>
        </p:nvSpPr>
        <p:spPr>
          <a:xfrm>
            <a:off x="10361625" y="1837563"/>
            <a:ext cx="1703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Kokemusasian-tuntijoiden, asiakasryhmien, muiden ammattilaisten ja yhteistyötahojen osaamisen hyödyntäminen: kommentointi tai yhteiskehittäminen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8E551C2-2BF6-6EF0-D9B2-6BEB4A9CCEEE}"/>
              </a:ext>
            </a:extLst>
          </p:cNvPr>
          <p:cNvSpPr txBox="1"/>
          <p:nvPr/>
        </p:nvSpPr>
        <p:spPr>
          <a:xfrm>
            <a:off x="9389236" y="4363984"/>
            <a:ext cx="2675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7A9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SYNTYI LUOTTAMUS TOISTEN TEKEMISEEN!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27A9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7A9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JOKAINEN RYHMÄ VASTASI OMASTA KOKONAISUUSESTA JA TOI SEN YHTEISEEN KÄYTTÖÖN!</a:t>
            </a:r>
          </a:p>
        </p:txBody>
      </p:sp>
    </p:spTree>
    <p:extLst>
      <p:ext uri="{BB962C8B-B14F-4D97-AF65-F5344CB8AC3E}">
        <p14:creationId xmlns:p14="http://schemas.microsoft.com/office/powerpoint/2010/main" val="329830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aari 7">
            <a:extLst>
              <a:ext uri="{FF2B5EF4-FFF2-40B4-BE49-F238E27FC236}">
                <a16:creationId xmlns:a16="http://schemas.microsoft.com/office/drawing/2014/main" id="{027338A2-5157-311E-F6EE-ED7DD031C34E}"/>
              </a:ext>
            </a:extLst>
          </p:cNvPr>
          <p:cNvSpPr/>
          <p:nvPr/>
        </p:nvSpPr>
        <p:spPr>
          <a:xfrm rot="5400000">
            <a:off x="9405509" y="2099233"/>
            <a:ext cx="1944216" cy="1080114"/>
          </a:xfrm>
          <a:prstGeom prst="arc">
            <a:avLst/>
          </a:prstGeom>
          <a:ln w="57150">
            <a:solidFill>
              <a:srgbClr val="D9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D6F2FF7F-F011-272E-85CC-60639BA27DBF}"/>
              </a:ext>
            </a:extLst>
          </p:cNvPr>
          <p:cNvCxnSpPr>
            <a:cxnSpLocks/>
          </p:cNvCxnSpPr>
          <p:nvPr/>
        </p:nvCxnSpPr>
        <p:spPr>
          <a:xfrm flipV="1">
            <a:off x="2214861" y="3611400"/>
            <a:ext cx="8206203" cy="47501"/>
          </a:xfrm>
          <a:prstGeom prst="line">
            <a:avLst/>
          </a:prstGeom>
          <a:ln w="57150">
            <a:solidFill>
              <a:srgbClr val="D9006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00D29FAD-0254-AD8D-8D8F-5CD0A11D01FA}"/>
              </a:ext>
            </a:extLst>
          </p:cNvPr>
          <p:cNvCxnSpPr>
            <a:cxnSpLocks/>
          </p:cNvCxnSpPr>
          <p:nvPr/>
        </p:nvCxnSpPr>
        <p:spPr>
          <a:xfrm>
            <a:off x="1428641" y="1810672"/>
            <a:ext cx="8885542" cy="0"/>
          </a:xfrm>
          <a:prstGeom prst="line">
            <a:avLst/>
          </a:prstGeom>
          <a:ln w="57150">
            <a:solidFill>
              <a:srgbClr val="D9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i 9">
            <a:extLst>
              <a:ext uri="{FF2B5EF4-FFF2-40B4-BE49-F238E27FC236}">
                <a16:creationId xmlns:a16="http://schemas.microsoft.com/office/drawing/2014/main" id="{58177F22-A687-AD01-E6E0-272F2A14912A}"/>
              </a:ext>
            </a:extLst>
          </p:cNvPr>
          <p:cNvSpPr/>
          <p:nvPr/>
        </p:nvSpPr>
        <p:spPr>
          <a:xfrm>
            <a:off x="9181656" y="3121218"/>
            <a:ext cx="755086" cy="7550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6E0B2F4D-3990-D005-67D5-3A3030BD8ED9}"/>
              </a:ext>
            </a:extLst>
          </p:cNvPr>
          <p:cNvSpPr/>
          <p:nvPr/>
        </p:nvSpPr>
        <p:spPr>
          <a:xfrm>
            <a:off x="335360" y="189807"/>
            <a:ext cx="11521279" cy="4964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Monialaisen yhteistyön malli hahmottuu Kanta-Hämeessä (11.10.2022)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Kaari 6">
            <a:extLst>
              <a:ext uri="{FF2B5EF4-FFF2-40B4-BE49-F238E27FC236}">
                <a16:creationId xmlns:a16="http://schemas.microsoft.com/office/drawing/2014/main" id="{1B00D02D-3EC2-01D0-C6E2-ADE0FB0B0B06}"/>
              </a:ext>
            </a:extLst>
          </p:cNvPr>
          <p:cNvSpPr/>
          <p:nvPr/>
        </p:nvSpPr>
        <p:spPr>
          <a:xfrm>
            <a:off x="9548524" y="1810672"/>
            <a:ext cx="1368152" cy="1800193"/>
          </a:xfrm>
          <a:prstGeom prst="arc">
            <a:avLst/>
          </a:prstGeom>
          <a:ln w="57150">
            <a:solidFill>
              <a:srgbClr val="D9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Kaari 22">
            <a:extLst>
              <a:ext uri="{FF2B5EF4-FFF2-40B4-BE49-F238E27FC236}">
                <a16:creationId xmlns:a16="http://schemas.microsoft.com/office/drawing/2014/main" id="{DE05EB49-68DF-2CB1-1F33-AF0CB1E4F694}"/>
              </a:ext>
            </a:extLst>
          </p:cNvPr>
          <p:cNvSpPr/>
          <p:nvPr/>
        </p:nvSpPr>
        <p:spPr>
          <a:xfrm rot="10800000">
            <a:off x="1798090" y="3701236"/>
            <a:ext cx="1415578" cy="1825804"/>
          </a:xfrm>
          <a:prstGeom prst="arc">
            <a:avLst/>
          </a:prstGeom>
          <a:ln w="57150">
            <a:solidFill>
              <a:srgbClr val="D9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Kaari 23">
            <a:extLst>
              <a:ext uri="{FF2B5EF4-FFF2-40B4-BE49-F238E27FC236}">
                <a16:creationId xmlns:a16="http://schemas.microsoft.com/office/drawing/2014/main" id="{E410CFD3-15F1-E167-EB20-82317DCAEE95}"/>
              </a:ext>
            </a:extLst>
          </p:cNvPr>
          <p:cNvSpPr/>
          <p:nvPr/>
        </p:nvSpPr>
        <p:spPr>
          <a:xfrm rot="16200000">
            <a:off x="1363628" y="4098238"/>
            <a:ext cx="1944216" cy="1080114"/>
          </a:xfrm>
          <a:prstGeom prst="arc">
            <a:avLst/>
          </a:prstGeom>
          <a:ln w="57150">
            <a:solidFill>
              <a:srgbClr val="D9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A229E648-5676-1176-DD82-2380A72DE9BF}"/>
              </a:ext>
            </a:extLst>
          </p:cNvPr>
          <p:cNvCxnSpPr>
            <a:cxnSpLocks/>
          </p:cNvCxnSpPr>
          <p:nvPr/>
        </p:nvCxnSpPr>
        <p:spPr>
          <a:xfrm flipV="1">
            <a:off x="2483138" y="5459201"/>
            <a:ext cx="8064896" cy="72016"/>
          </a:xfrm>
          <a:prstGeom prst="line">
            <a:avLst/>
          </a:prstGeom>
          <a:ln w="57150">
            <a:solidFill>
              <a:srgbClr val="D9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i 27">
            <a:extLst>
              <a:ext uri="{FF2B5EF4-FFF2-40B4-BE49-F238E27FC236}">
                <a16:creationId xmlns:a16="http://schemas.microsoft.com/office/drawing/2014/main" id="{00C92733-1351-E2F5-692D-4B1AD988C38C}"/>
              </a:ext>
            </a:extLst>
          </p:cNvPr>
          <p:cNvSpPr/>
          <p:nvPr/>
        </p:nvSpPr>
        <p:spPr>
          <a:xfrm>
            <a:off x="6399471" y="3254286"/>
            <a:ext cx="755086" cy="7550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AD5A77CC-E1B2-083E-38E7-A4C5405D0F42}"/>
              </a:ext>
            </a:extLst>
          </p:cNvPr>
          <p:cNvSpPr/>
          <p:nvPr/>
        </p:nvSpPr>
        <p:spPr>
          <a:xfrm>
            <a:off x="9076618" y="1384648"/>
            <a:ext cx="755086" cy="7550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964EA0D2-8037-7ABC-9227-F16E83783911}"/>
              </a:ext>
            </a:extLst>
          </p:cNvPr>
          <p:cNvSpPr/>
          <p:nvPr/>
        </p:nvSpPr>
        <p:spPr>
          <a:xfrm>
            <a:off x="6949128" y="1394073"/>
            <a:ext cx="755086" cy="7550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C0E92D95-7EA2-81A5-A592-2D228F428359}"/>
              </a:ext>
            </a:extLst>
          </p:cNvPr>
          <p:cNvSpPr/>
          <p:nvPr/>
        </p:nvSpPr>
        <p:spPr>
          <a:xfrm>
            <a:off x="4628399" y="1400279"/>
            <a:ext cx="755086" cy="7550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0B759B1A-C935-D6DF-82E8-4ADB219124A0}"/>
              </a:ext>
            </a:extLst>
          </p:cNvPr>
          <p:cNvSpPr/>
          <p:nvPr/>
        </p:nvSpPr>
        <p:spPr>
          <a:xfrm>
            <a:off x="2299216" y="1402188"/>
            <a:ext cx="755086" cy="7550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89FC4A6F-F0C1-4FA4-7C13-7E7B8166DC3A}"/>
              </a:ext>
            </a:extLst>
          </p:cNvPr>
          <p:cNvSpPr/>
          <p:nvPr/>
        </p:nvSpPr>
        <p:spPr>
          <a:xfrm>
            <a:off x="3090557" y="3283965"/>
            <a:ext cx="755086" cy="7550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47B26E21-12E2-8EED-46FD-E98C144BE34A}"/>
              </a:ext>
            </a:extLst>
          </p:cNvPr>
          <p:cNvSpPr/>
          <p:nvPr/>
        </p:nvSpPr>
        <p:spPr>
          <a:xfrm>
            <a:off x="7449651" y="5125557"/>
            <a:ext cx="755086" cy="7550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7BC2063B-96A8-E03A-C6AB-1CE04BCD671C}"/>
              </a:ext>
            </a:extLst>
          </p:cNvPr>
          <p:cNvSpPr txBox="1"/>
          <p:nvPr/>
        </p:nvSpPr>
        <p:spPr>
          <a:xfrm>
            <a:off x="7066882" y="5922011"/>
            <a:ext cx="165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Seuranta ja arviointi suhteessa suunnitelmaan</a:t>
            </a: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056ED0E5-511A-B25C-7C91-27E171431374}"/>
              </a:ext>
            </a:extLst>
          </p:cNvPr>
          <p:cNvSpPr/>
          <p:nvPr/>
        </p:nvSpPr>
        <p:spPr>
          <a:xfrm>
            <a:off x="9431459" y="5081562"/>
            <a:ext cx="755086" cy="7550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012E2531-9DB4-FBC5-ED6F-A0ECBC8912B3}"/>
              </a:ext>
            </a:extLst>
          </p:cNvPr>
          <p:cNvSpPr txBox="1"/>
          <p:nvPr/>
        </p:nvSpPr>
        <p:spPr>
          <a:xfrm>
            <a:off x="9003496" y="5889454"/>
            <a:ext cx="165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Yhteistyön päättyminen tai uudelleen arviointi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A47ADAE3-53BA-C7D9-7518-42442617A5A8}"/>
              </a:ext>
            </a:extLst>
          </p:cNvPr>
          <p:cNvSpPr txBox="1"/>
          <p:nvPr/>
        </p:nvSpPr>
        <p:spPr>
          <a:xfrm>
            <a:off x="1680021" y="2216271"/>
            <a:ext cx="1900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Tietoa palveluista ja ohjautuminen palvelun piiriin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5871386-9104-8306-E4DF-E315A3C1B1D0}"/>
              </a:ext>
            </a:extLst>
          </p:cNvPr>
          <p:cNvSpPr txBox="1"/>
          <p:nvPr/>
        </p:nvSpPr>
        <p:spPr>
          <a:xfrm>
            <a:off x="3948723" y="2218508"/>
            <a:ext cx="2046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Yhteydenotto palveluihin ja asiakkaan tunnistaminen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802B0406-A6F8-8B2F-4186-B03E80D6D0C1}"/>
              </a:ext>
            </a:extLst>
          </p:cNvPr>
          <p:cNvSpPr txBox="1"/>
          <p:nvPr/>
        </p:nvSpPr>
        <p:spPr>
          <a:xfrm>
            <a:off x="6216511" y="2197192"/>
            <a:ext cx="2196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Monialaisesta palvelusta kertominen ja asiakkaan suostumuksen hallinta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4A57920B-BD30-4CE2-1AE2-5A36F015FB43}"/>
              </a:ext>
            </a:extLst>
          </p:cNvPr>
          <p:cNvSpPr txBox="1"/>
          <p:nvPr/>
        </p:nvSpPr>
        <p:spPr>
          <a:xfrm>
            <a:off x="5615658" y="4034286"/>
            <a:ext cx="2394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Monialainen palvelutarpeen arviointi ja yhteisen näkemyksen muodostaminen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BA154D66-69F4-CBA2-E06E-956983CCC4B6}"/>
              </a:ext>
            </a:extLst>
          </p:cNvPr>
          <p:cNvSpPr txBox="1"/>
          <p:nvPr/>
        </p:nvSpPr>
        <p:spPr>
          <a:xfrm>
            <a:off x="8450090" y="4024129"/>
            <a:ext cx="252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Monialaisen yhteistyön käynnistäminen asiakkaan tilanteen mukaisesti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55CE5B6-CB53-D311-2B43-B55EE62575D3}"/>
              </a:ext>
            </a:extLst>
          </p:cNvPr>
          <p:cNvSpPr txBox="1"/>
          <p:nvPr/>
        </p:nvSpPr>
        <p:spPr>
          <a:xfrm>
            <a:off x="2241957" y="4078906"/>
            <a:ext cx="253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Suunnitelman laatiminen ja vastuutyöntekijän vahvistaminen</a:t>
            </a:r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5F886937-0A1D-94BA-5C1F-F4B540490994}"/>
              </a:ext>
            </a:extLst>
          </p:cNvPr>
          <p:cNvSpPr/>
          <p:nvPr/>
        </p:nvSpPr>
        <p:spPr>
          <a:xfrm>
            <a:off x="2856937" y="5181015"/>
            <a:ext cx="755086" cy="7550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3BDA74F8-3205-91E9-04AA-C9B56D83ED62}"/>
              </a:ext>
            </a:extLst>
          </p:cNvPr>
          <p:cNvSpPr txBox="1"/>
          <p:nvPr/>
        </p:nvSpPr>
        <p:spPr>
          <a:xfrm>
            <a:off x="1647728" y="5938301"/>
            <a:ext cx="2813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Palvelujen organisointi suunnitelman mukaisesti ja yhteistyön tavoista sopiminen</a:t>
            </a:r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35867AA-6E75-B038-AB9A-FC56412BE97E}"/>
              </a:ext>
            </a:extLst>
          </p:cNvPr>
          <p:cNvSpPr/>
          <p:nvPr/>
        </p:nvSpPr>
        <p:spPr>
          <a:xfrm>
            <a:off x="5229076" y="5134371"/>
            <a:ext cx="755086" cy="7550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93EF40D0-911B-B3E3-80C7-587E927870CC}"/>
              </a:ext>
            </a:extLst>
          </p:cNvPr>
          <p:cNvSpPr txBox="1"/>
          <p:nvPr/>
        </p:nvSpPr>
        <p:spPr>
          <a:xfrm>
            <a:off x="4368159" y="5936098"/>
            <a:ext cx="265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Palvelujen toteutus suunnitelman mukaisesti ja yhdyspintojen toimivuuden varmistaminen</a:t>
            </a:r>
          </a:p>
        </p:txBody>
      </p:sp>
      <p:pic>
        <p:nvPicPr>
          <p:cNvPr id="12" name="Sisällön paikkamerkki 11" descr="Naisen profiili ääriviiva">
            <a:extLst>
              <a:ext uri="{FF2B5EF4-FFF2-40B4-BE49-F238E27FC236}">
                <a16:creationId xmlns:a16="http://schemas.microsoft.com/office/drawing/2014/main" id="{ADC6DAA5-A25D-6C1D-B901-20A3AE8D7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5472" y="1449494"/>
            <a:ext cx="629757" cy="629757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CB40217-8E4C-C94E-64DB-CBC65C125F87}"/>
              </a:ext>
            </a:extLst>
          </p:cNvPr>
          <p:cNvSpPr txBox="1"/>
          <p:nvPr/>
        </p:nvSpPr>
        <p:spPr>
          <a:xfrm>
            <a:off x="2420082" y="2557234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HJ 1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4383FB1-84A1-4344-4541-C72C2C3EBBFA}"/>
              </a:ext>
            </a:extLst>
          </p:cNvPr>
          <p:cNvSpPr txBox="1"/>
          <p:nvPr/>
        </p:nvSpPr>
        <p:spPr>
          <a:xfrm>
            <a:off x="4736313" y="2536874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HML 1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D83884F-DF1F-4025-9753-D8CC797E5E6E}"/>
              </a:ext>
            </a:extLst>
          </p:cNvPr>
          <p:cNvSpPr txBox="1"/>
          <p:nvPr/>
        </p:nvSpPr>
        <p:spPr>
          <a:xfrm>
            <a:off x="6937156" y="2527140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HML 2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961EB46-253E-1D62-51F4-513F149846EA}"/>
              </a:ext>
            </a:extLst>
          </p:cNvPr>
          <p:cNvSpPr txBox="1"/>
          <p:nvPr/>
        </p:nvSpPr>
        <p:spPr>
          <a:xfrm>
            <a:off x="6043898" y="4381034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RHM 1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4CE8EDB-0CCD-D454-F6B8-9BA30136181A}"/>
              </a:ext>
            </a:extLst>
          </p:cNvPr>
          <p:cNvSpPr txBox="1"/>
          <p:nvPr/>
        </p:nvSpPr>
        <p:spPr>
          <a:xfrm>
            <a:off x="9389633" y="4357446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HML 3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285CF50-0B82-BDF1-8878-FB307EE65934}"/>
              </a:ext>
            </a:extLst>
          </p:cNvPr>
          <p:cNvSpPr txBox="1"/>
          <p:nvPr/>
        </p:nvSpPr>
        <p:spPr>
          <a:xfrm>
            <a:off x="3194172" y="4455878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RHM 2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7BA476D-1681-C420-7EFD-53E9006215C7}"/>
              </a:ext>
            </a:extLst>
          </p:cNvPr>
          <p:cNvSpPr txBox="1"/>
          <p:nvPr/>
        </p:nvSpPr>
        <p:spPr>
          <a:xfrm>
            <a:off x="6689339" y="4373270"/>
            <a:ext cx="755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1 ja 3</a:t>
            </a:r>
          </a:p>
        </p:txBody>
      </p:sp>
      <p:pic>
        <p:nvPicPr>
          <p:cNvPr id="17" name="Kuva 16" descr="Tietokone ääriviiva">
            <a:extLst>
              <a:ext uri="{FF2B5EF4-FFF2-40B4-BE49-F238E27FC236}">
                <a16:creationId xmlns:a16="http://schemas.microsoft.com/office/drawing/2014/main" id="{A2A80BA1-5B85-28C1-846C-468A0B3FE4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3488" y="1451140"/>
            <a:ext cx="474996" cy="474996"/>
          </a:xfrm>
          <a:prstGeom prst="rect">
            <a:avLst/>
          </a:prstGeom>
        </p:spPr>
      </p:pic>
      <p:pic>
        <p:nvPicPr>
          <p:cNvPr id="22" name="Kuva 21" descr="Puhelinkeskus ääriviiva">
            <a:extLst>
              <a:ext uri="{FF2B5EF4-FFF2-40B4-BE49-F238E27FC236}">
                <a16:creationId xmlns:a16="http://schemas.microsoft.com/office/drawing/2014/main" id="{D7C6E01D-DA11-611D-A74B-16AE57FFF0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27144" y="1765942"/>
            <a:ext cx="337613" cy="337613"/>
          </a:xfrm>
          <a:prstGeom prst="rect">
            <a:avLst/>
          </a:prstGeom>
        </p:spPr>
      </p:pic>
      <p:pic>
        <p:nvPicPr>
          <p:cNvPr id="56" name="Kuva 55" descr="Herätyskello ääriviiva">
            <a:extLst>
              <a:ext uri="{FF2B5EF4-FFF2-40B4-BE49-F238E27FC236}">
                <a16:creationId xmlns:a16="http://schemas.microsoft.com/office/drawing/2014/main" id="{158E27DB-695F-7C6B-418A-DAEFD813421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18248" y="1507742"/>
            <a:ext cx="560834" cy="560834"/>
          </a:xfrm>
          <a:prstGeom prst="rect">
            <a:avLst/>
          </a:prstGeom>
        </p:spPr>
      </p:pic>
      <p:pic>
        <p:nvPicPr>
          <p:cNvPr id="58" name="Kuva 57" descr="Kommentti tykkää ääriviiva">
            <a:extLst>
              <a:ext uri="{FF2B5EF4-FFF2-40B4-BE49-F238E27FC236}">
                <a16:creationId xmlns:a16="http://schemas.microsoft.com/office/drawing/2014/main" id="{F3F667D5-DFBC-72A2-3954-F25B57F4617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31773" y="1522727"/>
            <a:ext cx="547170" cy="547170"/>
          </a:xfrm>
          <a:prstGeom prst="rect">
            <a:avLst/>
          </a:prstGeom>
        </p:spPr>
      </p:pic>
      <p:pic>
        <p:nvPicPr>
          <p:cNvPr id="60" name="Kuva 59">
            <a:extLst>
              <a:ext uri="{FF2B5EF4-FFF2-40B4-BE49-F238E27FC236}">
                <a16:creationId xmlns:a16="http://schemas.microsoft.com/office/drawing/2014/main" id="{251EEF29-9B8A-4D07-695E-23DDEEE123C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238" y="3230521"/>
            <a:ext cx="413934" cy="535187"/>
          </a:xfrm>
          <a:prstGeom prst="rect">
            <a:avLst/>
          </a:prstGeom>
        </p:spPr>
      </p:pic>
      <p:pic>
        <p:nvPicPr>
          <p:cNvPr id="64" name="Kuva 63" descr="Blogi ääriviiva">
            <a:extLst>
              <a:ext uri="{FF2B5EF4-FFF2-40B4-BE49-F238E27FC236}">
                <a16:creationId xmlns:a16="http://schemas.microsoft.com/office/drawing/2014/main" id="{054F59F7-F66A-DF3C-B780-00609ED44AA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47856" y="3524384"/>
            <a:ext cx="332114" cy="386184"/>
          </a:xfrm>
          <a:prstGeom prst="rect">
            <a:avLst/>
          </a:prstGeom>
        </p:spPr>
      </p:pic>
      <p:pic>
        <p:nvPicPr>
          <p:cNvPr id="68" name="Kuva 67" descr="Asiakaspalaute ääriviiva">
            <a:extLst>
              <a:ext uri="{FF2B5EF4-FFF2-40B4-BE49-F238E27FC236}">
                <a16:creationId xmlns:a16="http://schemas.microsoft.com/office/drawing/2014/main" id="{FB300D87-21C6-7119-7532-134936E9309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6064" y="3397428"/>
            <a:ext cx="457200" cy="457200"/>
          </a:xfrm>
          <a:prstGeom prst="rect">
            <a:avLst/>
          </a:prstGeom>
        </p:spPr>
      </p:pic>
      <p:pic>
        <p:nvPicPr>
          <p:cNvPr id="72" name="Kuva 71" descr="Tarkistusluettelo ääriviiva">
            <a:extLst>
              <a:ext uri="{FF2B5EF4-FFF2-40B4-BE49-F238E27FC236}">
                <a16:creationId xmlns:a16="http://schemas.microsoft.com/office/drawing/2014/main" id="{CC09B72C-0DCE-81AB-7446-0D8684E43B8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26602" y="5237097"/>
            <a:ext cx="567032" cy="567032"/>
          </a:xfrm>
          <a:prstGeom prst="rect">
            <a:avLst/>
          </a:prstGeom>
        </p:spPr>
      </p:pic>
      <p:pic>
        <p:nvPicPr>
          <p:cNvPr id="78" name="Kuva 77" descr="Tienhaara ääriviiva">
            <a:extLst>
              <a:ext uri="{FF2B5EF4-FFF2-40B4-BE49-F238E27FC236}">
                <a16:creationId xmlns:a16="http://schemas.microsoft.com/office/drawing/2014/main" id="{E7812583-9943-CF74-1463-EF7750873F9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547551" y="5170912"/>
            <a:ext cx="481357" cy="481357"/>
          </a:xfrm>
          <a:prstGeom prst="rect">
            <a:avLst/>
          </a:prstGeom>
        </p:spPr>
      </p:pic>
      <p:sp>
        <p:nvSpPr>
          <p:cNvPr id="105" name="Tekstiruutu 104">
            <a:extLst>
              <a:ext uri="{FF2B5EF4-FFF2-40B4-BE49-F238E27FC236}">
                <a16:creationId xmlns:a16="http://schemas.microsoft.com/office/drawing/2014/main" id="{FB65DC41-6BFA-4836-7F50-3B359237ABF2}"/>
              </a:ext>
            </a:extLst>
          </p:cNvPr>
          <p:cNvSpPr txBox="1"/>
          <p:nvPr/>
        </p:nvSpPr>
        <p:spPr>
          <a:xfrm>
            <a:off x="2392770" y="6270530"/>
            <a:ext cx="755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2</a:t>
            </a:r>
          </a:p>
        </p:txBody>
      </p:sp>
      <p:pic>
        <p:nvPicPr>
          <p:cNvPr id="124" name="Kuva 123" descr="Palapelin palat ääriviiva">
            <a:extLst>
              <a:ext uri="{FF2B5EF4-FFF2-40B4-BE49-F238E27FC236}">
                <a16:creationId xmlns:a16="http://schemas.microsoft.com/office/drawing/2014/main" id="{9BF47F9E-B9FD-90B4-4FE3-8598785D3C5B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12223" y="5449824"/>
            <a:ext cx="447326" cy="447326"/>
          </a:xfrm>
          <a:prstGeom prst="rect">
            <a:avLst/>
          </a:prstGeom>
        </p:spPr>
      </p:pic>
      <p:pic>
        <p:nvPicPr>
          <p:cNvPr id="126" name="Kuva 125">
            <a:extLst>
              <a:ext uri="{FF2B5EF4-FFF2-40B4-BE49-F238E27FC236}">
                <a16:creationId xmlns:a16="http://schemas.microsoft.com/office/drawing/2014/main" id="{F01F4938-BD8C-F3AB-753D-23C70BC0E1ED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5797">
            <a:off x="5286367" y="5149604"/>
            <a:ext cx="499468" cy="499468"/>
          </a:xfrm>
          <a:prstGeom prst="rect">
            <a:avLst/>
          </a:prstGeom>
        </p:spPr>
      </p:pic>
      <p:sp>
        <p:nvSpPr>
          <p:cNvPr id="125" name="Ellipsi 124">
            <a:extLst>
              <a:ext uri="{FF2B5EF4-FFF2-40B4-BE49-F238E27FC236}">
                <a16:creationId xmlns:a16="http://schemas.microsoft.com/office/drawing/2014/main" id="{FF631109-C2F3-7ADF-43B4-368276170398}"/>
              </a:ext>
            </a:extLst>
          </p:cNvPr>
          <p:cNvSpPr/>
          <p:nvPr/>
        </p:nvSpPr>
        <p:spPr>
          <a:xfrm>
            <a:off x="5463735" y="5378091"/>
            <a:ext cx="201366" cy="2610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0" name="Kuva 119" descr="Johdin nainen ääriviiva">
            <a:extLst>
              <a:ext uri="{FF2B5EF4-FFF2-40B4-BE49-F238E27FC236}">
                <a16:creationId xmlns:a16="http://schemas.microsoft.com/office/drawing/2014/main" id="{F2A8C1CD-00B0-ED4D-43BD-7025D3649371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380331" y="5408182"/>
            <a:ext cx="431901" cy="431901"/>
          </a:xfrm>
          <a:prstGeom prst="rect">
            <a:avLst/>
          </a:prstGeom>
        </p:spPr>
      </p:pic>
      <p:sp>
        <p:nvSpPr>
          <p:cNvPr id="63" name="Tekstiruutu 62">
            <a:extLst>
              <a:ext uri="{FF2B5EF4-FFF2-40B4-BE49-F238E27FC236}">
                <a16:creationId xmlns:a16="http://schemas.microsoft.com/office/drawing/2014/main" id="{B51936FC-4F7E-2294-1289-330E9EBFEA94}"/>
              </a:ext>
            </a:extLst>
          </p:cNvPr>
          <p:cNvSpPr txBox="1"/>
          <p:nvPr/>
        </p:nvSpPr>
        <p:spPr>
          <a:xfrm>
            <a:off x="8615367" y="2174988"/>
            <a:ext cx="1805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Tarvittaessa ohjautuminen verkostosuunnittelijalle tai työkykykoordinaattorille</a:t>
            </a:r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7F29EEC6-EF6C-4B68-C49D-3C29F7DF1D5F}"/>
              </a:ext>
            </a:extLst>
          </p:cNvPr>
          <p:cNvSpPr txBox="1"/>
          <p:nvPr/>
        </p:nvSpPr>
        <p:spPr>
          <a:xfrm>
            <a:off x="9267200" y="2660801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RHM 3</a:t>
            </a:r>
          </a:p>
        </p:txBody>
      </p:sp>
      <p:pic>
        <p:nvPicPr>
          <p:cNvPr id="14" name="Sisällön paikkamerkki 11" descr="Naisen profiili ääriviiva">
            <a:extLst>
              <a:ext uri="{FF2B5EF4-FFF2-40B4-BE49-F238E27FC236}">
                <a16:creationId xmlns:a16="http://schemas.microsoft.com/office/drawing/2014/main" id="{DDD32B03-21CA-E220-5AB8-AC20618638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6807" y="3516517"/>
            <a:ext cx="392601" cy="392601"/>
          </a:xfrm>
          <a:prstGeom prst="rect">
            <a:avLst/>
          </a:prstGeom>
        </p:spPr>
      </p:pic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C8E708E6-1331-2A23-2243-E93857C8A01F}"/>
              </a:ext>
            </a:extLst>
          </p:cNvPr>
          <p:cNvCxnSpPr>
            <a:cxnSpLocks/>
          </p:cNvCxnSpPr>
          <p:nvPr/>
        </p:nvCxnSpPr>
        <p:spPr>
          <a:xfrm flipV="1">
            <a:off x="10019008" y="4663777"/>
            <a:ext cx="219906" cy="494221"/>
          </a:xfrm>
          <a:prstGeom prst="straightConnector1">
            <a:avLst/>
          </a:prstGeom>
          <a:ln w="57150">
            <a:solidFill>
              <a:srgbClr val="D9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A33FF0A-1E6A-AF67-EAFA-E370F7A70090}"/>
              </a:ext>
            </a:extLst>
          </p:cNvPr>
          <p:cNvSpPr txBox="1"/>
          <p:nvPr/>
        </p:nvSpPr>
        <p:spPr>
          <a:xfrm>
            <a:off x="2994947" y="6273033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HJ 2, HJ 3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A58CDC4D-0720-6B7C-5154-88346382D82D}"/>
              </a:ext>
            </a:extLst>
          </p:cNvPr>
          <p:cNvSpPr txBox="1"/>
          <p:nvPr/>
        </p:nvSpPr>
        <p:spPr>
          <a:xfrm>
            <a:off x="187163" y="866967"/>
            <a:ext cx="1650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D9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Varmista asiakkaan ohjautuminen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D4F699CC-6079-006F-B126-ECC4987821F9}"/>
              </a:ext>
            </a:extLst>
          </p:cNvPr>
          <p:cNvSpPr txBox="1"/>
          <p:nvPr/>
        </p:nvSpPr>
        <p:spPr>
          <a:xfrm>
            <a:off x="10916676" y="2397247"/>
            <a:ext cx="1389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D9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Varmista yhteinen tavoite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36900CD8-ABB6-84F8-CA87-B017E08B7999}"/>
              </a:ext>
            </a:extLst>
          </p:cNvPr>
          <p:cNvSpPr txBox="1"/>
          <p:nvPr/>
        </p:nvSpPr>
        <p:spPr>
          <a:xfrm>
            <a:off x="181988" y="5043604"/>
            <a:ext cx="1650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D9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Varmista yhteistyön sujuvuus</a:t>
            </a:r>
          </a:p>
        </p:txBody>
      </p:sp>
      <p:cxnSp>
        <p:nvCxnSpPr>
          <p:cNvPr id="65" name="Suora nuoliyhdysviiva 64">
            <a:extLst>
              <a:ext uri="{FF2B5EF4-FFF2-40B4-BE49-F238E27FC236}">
                <a16:creationId xmlns:a16="http://schemas.microsoft.com/office/drawing/2014/main" id="{6197755F-70C3-47E9-1369-8C43AF72CB8B}"/>
              </a:ext>
            </a:extLst>
          </p:cNvPr>
          <p:cNvCxnSpPr/>
          <p:nvPr/>
        </p:nvCxnSpPr>
        <p:spPr>
          <a:xfrm>
            <a:off x="5812232" y="2536874"/>
            <a:ext cx="3264386" cy="717412"/>
          </a:xfrm>
          <a:prstGeom prst="straightConnector1">
            <a:avLst/>
          </a:prstGeom>
          <a:ln w="19050">
            <a:solidFill>
              <a:srgbClr val="D90066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uva 19">
            <a:extLst>
              <a:ext uri="{FF2B5EF4-FFF2-40B4-BE49-F238E27FC236}">
                <a16:creationId xmlns:a16="http://schemas.microsoft.com/office/drawing/2014/main" id="{8BADCDDD-78B5-774B-5F41-BA97714A2C99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5797">
            <a:off x="3011962" y="5246184"/>
            <a:ext cx="321942" cy="32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2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3F25F8-9AF5-0EF8-E837-4A4DF321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BB4FE-BD15-4069-988E-B345037744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B466F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3B466F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58446B62-00F9-A5D2-C711-83EB04E5F861}"/>
              </a:ext>
            </a:extLst>
          </p:cNvPr>
          <p:cNvSpPr/>
          <p:nvPr/>
        </p:nvSpPr>
        <p:spPr>
          <a:xfrm>
            <a:off x="4727848" y="980728"/>
            <a:ext cx="864096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Nuoli: Oikea 11">
            <a:extLst>
              <a:ext uri="{FF2B5EF4-FFF2-40B4-BE49-F238E27FC236}">
                <a16:creationId xmlns:a16="http://schemas.microsoft.com/office/drawing/2014/main" id="{35A5D8E8-4BAE-4DBB-BE31-1DB9192C3B05}"/>
              </a:ext>
            </a:extLst>
          </p:cNvPr>
          <p:cNvSpPr/>
          <p:nvPr/>
        </p:nvSpPr>
        <p:spPr>
          <a:xfrm>
            <a:off x="9727233" y="915588"/>
            <a:ext cx="864096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4DC78C5-A814-6E83-AC87-376789DE6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378" y="87496"/>
            <a:ext cx="3589261" cy="201622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C95DD4B-0123-5A41-D121-D7EFF69E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8137"/>
            <a:ext cx="12192000" cy="458236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5934B9D-2CD6-286E-2A8D-445D98D943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8" y="12781"/>
            <a:ext cx="3709366" cy="209093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29B2BE3-7363-874B-74D0-427D64DF42B4}"/>
              </a:ext>
            </a:extLst>
          </p:cNvPr>
          <p:cNvSpPr txBox="1"/>
          <p:nvPr/>
        </p:nvSpPr>
        <p:spPr>
          <a:xfrm>
            <a:off x="4635288" y="219739"/>
            <a:ext cx="1027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D9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Yleiskuvaus asiakkaan polun vaiheesta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54B10B3-3C77-94D9-EF59-4D967B0D7843}"/>
              </a:ext>
            </a:extLst>
          </p:cNvPr>
          <p:cNvSpPr txBox="1"/>
          <p:nvPr/>
        </p:nvSpPr>
        <p:spPr>
          <a:xfrm>
            <a:off x="9550011" y="146147"/>
            <a:ext cx="1887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D9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Pienryhmien tukimateriaali: toteutumisehdotus Kanta-Hämeessä,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D9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D9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katso laajempi aineisto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F2D50E4-1CB9-B30E-A2B5-78758A2796CD}"/>
              </a:ext>
            </a:extLst>
          </p:cNvPr>
          <p:cNvSpPr txBox="1"/>
          <p:nvPr/>
        </p:nvSpPr>
        <p:spPr>
          <a:xfrm>
            <a:off x="73404" y="339293"/>
            <a:ext cx="1027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D9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Asiakkaan polun vaihe</a:t>
            </a:r>
          </a:p>
        </p:txBody>
      </p:sp>
    </p:spTree>
    <p:extLst>
      <p:ext uri="{BB962C8B-B14F-4D97-AF65-F5344CB8AC3E}">
        <p14:creationId xmlns:p14="http://schemas.microsoft.com/office/powerpoint/2010/main" val="182564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Vuokaavio: Manuaalinen toiminto 47">
            <a:extLst>
              <a:ext uri="{FF2B5EF4-FFF2-40B4-BE49-F238E27FC236}">
                <a16:creationId xmlns:a16="http://schemas.microsoft.com/office/drawing/2014/main" id="{AC017DD3-A7B8-D845-588D-2BF1667776E9}"/>
              </a:ext>
            </a:extLst>
          </p:cNvPr>
          <p:cNvSpPr/>
          <p:nvPr/>
        </p:nvSpPr>
        <p:spPr>
          <a:xfrm rot="16200000">
            <a:off x="4165453" y="-1448908"/>
            <a:ext cx="4283537" cy="11266779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2B6EA3-C5DA-D01A-59EC-F945483D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BB4FE-BD15-4069-988E-B345037744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B466F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3B466F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" name="Kuva 7" descr="Perhe ja kaksi lasta ääriviiva">
            <a:extLst>
              <a:ext uri="{FF2B5EF4-FFF2-40B4-BE49-F238E27FC236}">
                <a16:creationId xmlns:a16="http://schemas.microsoft.com/office/drawing/2014/main" id="{AA6511BC-00BD-BBFC-5439-A948363EC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0293" y="4049439"/>
            <a:ext cx="622487" cy="622487"/>
          </a:xfrm>
          <a:prstGeom prst="rect">
            <a:avLst/>
          </a:prstGeom>
        </p:spPr>
      </p:pic>
      <p:pic>
        <p:nvPicPr>
          <p:cNvPr id="12" name="Kuva 11" descr="Nainen ja kävelykeppi ääriviiva">
            <a:extLst>
              <a:ext uri="{FF2B5EF4-FFF2-40B4-BE49-F238E27FC236}">
                <a16:creationId xmlns:a16="http://schemas.microsoft.com/office/drawing/2014/main" id="{80256940-9E7A-F037-2357-9AA2B07EFA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2652" y="5269971"/>
            <a:ext cx="530330" cy="530330"/>
          </a:xfrm>
          <a:prstGeom prst="rect">
            <a:avLst/>
          </a:prstGeom>
        </p:spPr>
      </p:pic>
      <p:pic>
        <p:nvPicPr>
          <p:cNvPr id="14" name="Kuva 13" descr="Naisen profiili ääriviiva">
            <a:extLst>
              <a:ext uri="{FF2B5EF4-FFF2-40B4-BE49-F238E27FC236}">
                <a16:creationId xmlns:a16="http://schemas.microsoft.com/office/drawing/2014/main" id="{B3B800CD-C387-60CC-E2AC-331533138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1774" y="3525755"/>
            <a:ext cx="595115" cy="595115"/>
          </a:xfrm>
          <a:prstGeom prst="rect">
            <a:avLst/>
          </a:prstGeom>
        </p:spPr>
      </p:pic>
      <p:pic>
        <p:nvPicPr>
          <p:cNvPr id="16" name="Kuva 15" descr="Henkilö pyörätuolissa ääriviiva">
            <a:extLst>
              <a:ext uri="{FF2B5EF4-FFF2-40B4-BE49-F238E27FC236}">
                <a16:creationId xmlns:a16="http://schemas.microsoft.com/office/drawing/2014/main" id="{8CCC68D6-0EBC-ED74-593B-1D6BA54DE0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3516" y="4750981"/>
            <a:ext cx="446712" cy="446712"/>
          </a:xfrm>
          <a:prstGeom prst="rect">
            <a:avLst/>
          </a:prstGeom>
        </p:spPr>
      </p:pic>
      <p:pic>
        <p:nvPicPr>
          <p:cNvPr id="20" name="Kuva 19" descr="Lääkäri nainen ääriviiva">
            <a:extLst>
              <a:ext uri="{FF2B5EF4-FFF2-40B4-BE49-F238E27FC236}">
                <a16:creationId xmlns:a16="http://schemas.microsoft.com/office/drawing/2014/main" id="{8B1E3EC5-5337-26C8-B69F-2FFAF7743B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20602" y="2854375"/>
            <a:ext cx="601837" cy="557798"/>
          </a:xfrm>
          <a:prstGeom prst="rect">
            <a:avLst/>
          </a:prstGeom>
        </p:spPr>
      </p:pic>
      <p:pic>
        <p:nvPicPr>
          <p:cNvPr id="22" name="Kuva 21" descr="Puhelinkeskus ääriviiva">
            <a:extLst>
              <a:ext uri="{FF2B5EF4-FFF2-40B4-BE49-F238E27FC236}">
                <a16:creationId xmlns:a16="http://schemas.microsoft.com/office/drawing/2014/main" id="{4159121A-F45E-E643-4B6A-8A49A8C554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00013" y="2486147"/>
            <a:ext cx="914400" cy="91440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4829136F-2F1B-90CB-2821-131C7B0A6A7F}"/>
              </a:ext>
            </a:extLst>
          </p:cNvPr>
          <p:cNvSpPr txBox="1"/>
          <p:nvPr/>
        </p:nvSpPr>
        <p:spPr>
          <a:xfrm>
            <a:off x="6579603" y="2695377"/>
            <a:ext cx="1502334" cy="1018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Terveydenhoito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Avopalvelut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-Sairaanhoito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-Suun terveydenhuolto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-116 117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2CE6ED51-7722-5A59-B9B9-0FC1A2362CCA}"/>
              </a:ext>
            </a:extLst>
          </p:cNvPr>
          <p:cNvSpPr txBox="1"/>
          <p:nvPr/>
        </p:nvSpPr>
        <p:spPr>
          <a:xfrm>
            <a:off x="6572844" y="3731404"/>
            <a:ext cx="1354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Sosiaalipalvelut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F1152F23-16C0-2C65-69FE-767B1D37A635}"/>
              </a:ext>
            </a:extLst>
          </p:cNvPr>
          <p:cNvSpPr txBox="1"/>
          <p:nvPr/>
        </p:nvSpPr>
        <p:spPr>
          <a:xfrm>
            <a:off x="6602780" y="5428523"/>
            <a:ext cx="960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Ikäihmiset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0D9F1E89-B5D0-31EE-2657-ADBD6A78247C}"/>
              </a:ext>
            </a:extLst>
          </p:cNvPr>
          <p:cNvSpPr txBox="1"/>
          <p:nvPr/>
        </p:nvSpPr>
        <p:spPr>
          <a:xfrm>
            <a:off x="6560375" y="4130971"/>
            <a:ext cx="152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Lapset, nuoret ja perheet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7AB4DB3D-48B1-13B4-B19F-E7F782E532AC}"/>
              </a:ext>
            </a:extLst>
          </p:cNvPr>
          <p:cNvSpPr txBox="1"/>
          <p:nvPr/>
        </p:nvSpPr>
        <p:spPr>
          <a:xfrm>
            <a:off x="6616397" y="4840268"/>
            <a:ext cx="147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Vammaispalvelut</a:t>
            </a:r>
          </a:p>
        </p:txBody>
      </p:sp>
      <p:pic>
        <p:nvPicPr>
          <p:cNvPr id="29" name="Kuva 28" descr="Tietokone ääriviiva">
            <a:extLst>
              <a:ext uri="{FF2B5EF4-FFF2-40B4-BE49-F238E27FC236}">
                <a16:creationId xmlns:a16="http://schemas.microsoft.com/office/drawing/2014/main" id="{58000F08-29A6-B82C-13C6-DF9DF0D487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5196" y="2367504"/>
            <a:ext cx="914400" cy="914400"/>
          </a:xfrm>
          <a:prstGeom prst="rect">
            <a:avLst/>
          </a:prstGeom>
        </p:spPr>
      </p:pic>
      <p:pic>
        <p:nvPicPr>
          <p:cNvPr id="31" name="Kuva 30" descr="Tiedot ääriviiva">
            <a:extLst>
              <a:ext uri="{FF2B5EF4-FFF2-40B4-BE49-F238E27FC236}">
                <a16:creationId xmlns:a16="http://schemas.microsoft.com/office/drawing/2014/main" id="{7660FA19-D0C1-DE0A-82C1-5236CC55A3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1913" y="3330040"/>
            <a:ext cx="914400" cy="914400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1DC3D10F-7326-9B9F-0867-1E66A9AA8277}"/>
              </a:ext>
            </a:extLst>
          </p:cNvPr>
          <p:cNvSpPr txBox="1"/>
          <p:nvPr/>
        </p:nvSpPr>
        <p:spPr>
          <a:xfrm>
            <a:off x="564870" y="1512701"/>
            <a:ext cx="234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Itsepalveluna tehty tiedonhankinta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0BA0CD90-CC60-1C51-980C-C0B3001DE0EF}"/>
              </a:ext>
            </a:extLst>
          </p:cNvPr>
          <p:cNvSpPr txBox="1"/>
          <p:nvPr/>
        </p:nvSpPr>
        <p:spPr>
          <a:xfrm>
            <a:off x="2741222" y="1505727"/>
            <a:ext cx="324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Seudulliset ja hyvinvointialueen yhteiset neuvonta ja ohjauspalvelut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8A912CDD-7B5E-FB38-0008-563D50EB428B}"/>
              </a:ext>
            </a:extLst>
          </p:cNvPr>
          <p:cNvSpPr txBox="1"/>
          <p:nvPr/>
        </p:nvSpPr>
        <p:spPr>
          <a:xfrm>
            <a:off x="5783178" y="1525349"/>
            <a:ext cx="307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3a. Asiakasryhmäkohtainen ohjaus ja palvelutarpeen arviointi</a:t>
            </a:r>
          </a:p>
        </p:txBody>
      </p:sp>
      <p:pic>
        <p:nvPicPr>
          <p:cNvPr id="37" name="Kuva 36" descr="Sanomalehti ääriviiva">
            <a:extLst>
              <a:ext uri="{FF2B5EF4-FFF2-40B4-BE49-F238E27FC236}">
                <a16:creationId xmlns:a16="http://schemas.microsoft.com/office/drawing/2014/main" id="{275C0A0C-B3BE-C4B3-648E-ECA858C582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4278" y="4318508"/>
            <a:ext cx="914400" cy="914400"/>
          </a:xfrm>
          <a:prstGeom prst="rect">
            <a:avLst/>
          </a:prstGeom>
        </p:spPr>
      </p:pic>
      <p:pic>
        <p:nvPicPr>
          <p:cNvPr id="39" name="Kuva 38" descr="Sairaala ääriviiva">
            <a:extLst>
              <a:ext uri="{FF2B5EF4-FFF2-40B4-BE49-F238E27FC236}">
                <a16:creationId xmlns:a16="http://schemas.microsoft.com/office/drawing/2014/main" id="{4624582F-8011-F74D-A0EA-90FC7E5FD53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34625" y="3418166"/>
            <a:ext cx="914400" cy="914400"/>
          </a:xfrm>
          <a:prstGeom prst="rect">
            <a:avLst/>
          </a:prstGeom>
        </p:spPr>
      </p:pic>
      <p:pic>
        <p:nvPicPr>
          <p:cNvPr id="41" name="Kuva 40" descr="Ohjelmoija mies ääriviiva">
            <a:extLst>
              <a:ext uri="{FF2B5EF4-FFF2-40B4-BE49-F238E27FC236}">
                <a16:creationId xmlns:a16="http://schemas.microsoft.com/office/drawing/2014/main" id="{4AB9F5D8-8438-51EC-EB5A-FCDC9C7282B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395427" y="4261244"/>
            <a:ext cx="914400" cy="914400"/>
          </a:xfrm>
          <a:prstGeom prst="rect">
            <a:avLst/>
          </a:prstGeom>
        </p:spPr>
      </p:pic>
      <p:sp>
        <p:nvSpPr>
          <p:cNvPr id="42" name="Tekstiruutu 41">
            <a:extLst>
              <a:ext uri="{FF2B5EF4-FFF2-40B4-BE49-F238E27FC236}">
                <a16:creationId xmlns:a16="http://schemas.microsoft.com/office/drawing/2014/main" id="{2C606D0B-1010-6FD4-37E8-E4012D5D4517}"/>
              </a:ext>
            </a:extLst>
          </p:cNvPr>
          <p:cNvSpPr txBox="1"/>
          <p:nvPr/>
        </p:nvSpPr>
        <p:spPr>
          <a:xfrm>
            <a:off x="551823" y="524513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Tiedon monimuotoisuus, ohjausta myös muista, kuin sote-palveluista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45F241D9-FAFB-A2D6-D80A-4FFE3A3ECBD7}"/>
              </a:ext>
            </a:extLst>
          </p:cNvPr>
          <p:cNvSpPr txBox="1"/>
          <p:nvPr/>
        </p:nvSpPr>
        <p:spPr>
          <a:xfrm>
            <a:off x="2981211" y="524176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Yksi yhteinen puhelinkeskus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Fyysiset pisteet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Chat -palvelut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D1BEDCF6-737B-8078-338E-9C1B0E03842B}"/>
              </a:ext>
            </a:extLst>
          </p:cNvPr>
          <p:cNvSpPr txBox="1"/>
          <p:nvPr/>
        </p:nvSpPr>
        <p:spPr>
          <a:xfrm>
            <a:off x="8737540" y="1532141"/>
            <a:ext cx="2871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3b. Monialainen palveluohjaus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 monialainen yhteistyö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ikea aaltosulje 44">
            <a:extLst>
              <a:ext uri="{FF2B5EF4-FFF2-40B4-BE49-F238E27FC236}">
                <a16:creationId xmlns:a16="http://schemas.microsoft.com/office/drawing/2014/main" id="{303CE734-B7BD-F367-0C78-5409DCE70F93}"/>
              </a:ext>
            </a:extLst>
          </p:cNvPr>
          <p:cNvSpPr/>
          <p:nvPr/>
        </p:nvSpPr>
        <p:spPr>
          <a:xfrm>
            <a:off x="8000637" y="3053788"/>
            <a:ext cx="731520" cy="2376438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F3647CE9-BB44-3ECF-1975-9935EB136662}"/>
              </a:ext>
            </a:extLst>
          </p:cNvPr>
          <p:cNvSpPr txBox="1"/>
          <p:nvPr/>
        </p:nvSpPr>
        <p:spPr>
          <a:xfrm>
            <a:off x="8859134" y="2978350"/>
            <a:ext cx="3082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Monialaisen asiakkaan tunnistus, suostumus ja yhteistoiminnan käynnistäminen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Monialaiseen työhön keskittyvien asiakkaan verkostosuunnittelijoiden tuella tai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Kuka tahansa ammattilainen voi käynnistää yhteistyön itse nykyiselle asiakkaalle ja saa tarvittaessa tukea verkostosuunnittelijalta</a:t>
            </a:r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0FCB645-F4E8-673E-D4C7-14EDCEDA7CD9}"/>
              </a:ext>
            </a:extLst>
          </p:cNvPr>
          <p:cNvSpPr/>
          <p:nvPr/>
        </p:nvSpPr>
        <p:spPr>
          <a:xfrm>
            <a:off x="8594853" y="3600579"/>
            <a:ext cx="259160" cy="261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EF705FDD-2E65-1563-DEFA-8E4787732551}"/>
              </a:ext>
            </a:extLst>
          </p:cNvPr>
          <p:cNvSpPr/>
          <p:nvPr/>
        </p:nvSpPr>
        <p:spPr>
          <a:xfrm>
            <a:off x="8603518" y="4117942"/>
            <a:ext cx="259160" cy="261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4555B5E9-DA5F-0A26-F5E9-1FBD2DDCF922}"/>
              </a:ext>
            </a:extLst>
          </p:cNvPr>
          <p:cNvSpPr txBox="1"/>
          <p:nvPr/>
        </p:nvSpPr>
        <p:spPr>
          <a:xfrm>
            <a:off x="8900027" y="4762717"/>
            <a:ext cx="2729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Työkykyyn liittyvissä tilanteissa ohjaus Työkykykeskuksen työkykykoordinaattorille</a:t>
            </a:r>
          </a:p>
        </p:txBody>
      </p:sp>
      <p:sp>
        <p:nvSpPr>
          <p:cNvPr id="54" name="Oikea aaltosulje 53">
            <a:extLst>
              <a:ext uri="{FF2B5EF4-FFF2-40B4-BE49-F238E27FC236}">
                <a16:creationId xmlns:a16="http://schemas.microsoft.com/office/drawing/2014/main" id="{40689E56-C612-49FD-7599-6654367A92D3}"/>
              </a:ext>
            </a:extLst>
          </p:cNvPr>
          <p:cNvSpPr/>
          <p:nvPr/>
        </p:nvSpPr>
        <p:spPr>
          <a:xfrm>
            <a:off x="4421169" y="2906472"/>
            <a:ext cx="731520" cy="237643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ikea aaltosulje 54">
            <a:extLst>
              <a:ext uri="{FF2B5EF4-FFF2-40B4-BE49-F238E27FC236}">
                <a16:creationId xmlns:a16="http://schemas.microsoft.com/office/drawing/2014/main" id="{B5B3A3BB-6B36-9A06-69EE-E17462765604}"/>
              </a:ext>
            </a:extLst>
          </p:cNvPr>
          <p:cNvSpPr/>
          <p:nvPr/>
        </p:nvSpPr>
        <p:spPr>
          <a:xfrm>
            <a:off x="1833062" y="2817166"/>
            <a:ext cx="731520" cy="2376438"/>
          </a:xfrm>
          <a:prstGeom prst="rightBrac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21DB702A-B389-4C0D-149C-ECA07C5ECBB3}"/>
              </a:ext>
            </a:extLst>
          </p:cNvPr>
          <p:cNvSpPr txBox="1"/>
          <p:nvPr/>
        </p:nvSpPr>
        <p:spPr>
          <a:xfrm>
            <a:off x="2295449" y="4124816"/>
            <a:ext cx="116077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Omahoidon tuki ja ymmärrys milloin ottaa yhteyttä ja mihin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3FDFED55-A2AA-C091-CF16-BC9069F69BC2}"/>
              </a:ext>
            </a:extLst>
          </p:cNvPr>
          <p:cNvSpPr txBox="1"/>
          <p:nvPr/>
        </p:nvSpPr>
        <p:spPr>
          <a:xfrm>
            <a:off x="4864184" y="4292173"/>
            <a:ext cx="1035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Yhteydenotto ja ohjaus eteenpäin, takaisinsoitto</a:t>
            </a:r>
          </a:p>
        </p:txBody>
      </p:sp>
      <p:sp>
        <p:nvSpPr>
          <p:cNvPr id="58" name="Suorakulmio: Pyöristetyt kulmat 57">
            <a:extLst>
              <a:ext uri="{FF2B5EF4-FFF2-40B4-BE49-F238E27FC236}">
                <a16:creationId xmlns:a16="http://schemas.microsoft.com/office/drawing/2014/main" id="{39EC2BD7-4F51-FDF7-B3D9-E2CCA0597A00}"/>
              </a:ext>
            </a:extLst>
          </p:cNvPr>
          <p:cNvSpPr/>
          <p:nvPr/>
        </p:nvSpPr>
        <p:spPr>
          <a:xfrm>
            <a:off x="588130" y="6397437"/>
            <a:ext cx="11266779" cy="314026"/>
          </a:xfrm>
          <a:prstGeom prst="roundRect">
            <a:avLst/>
          </a:prstGeom>
          <a:solidFill>
            <a:srgbClr val="D90066"/>
          </a:solidFill>
          <a:ln>
            <a:solidFill>
              <a:srgbClr val="D9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Palvelutarjotin kokoaa tietoa asiakkaille ja ammattilaisille ja tukee palveluohjauksen toteutumista. Lisäksi palvelukartta tukee ammattilaisia saamaan yhteyden eri ammattilaisiin.</a:t>
            </a:r>
          </a:p>
        </p:txBody>
      </p:sp>
      <p:sp>
        <p:nvSpPr>
          <p:cNvPr id="62" name="Ellipsi 61">
            <a:extLst>
              <a:ext uri="{FF2B5EF4-FFF2-40B4-BE49-F238E27FC236}">
                <a16:creationId xmlns:a16="http://schemas.microsoft.com/office/drawing/2014/main" id="{B4F46CF3-5765-EDBA-8225-E22C22C4EF90}"/>
              </a:ext>
            </a:extLst>
          </p:cNvPr>
          <p:cNvSpPr/>
          <p:nvPr/>
        </p:nvSpPr>
        <p:spPr>
          <a:xfrm>
            <a:off x="132872" y="584952"/>
            <a:ext cx="940198" cy="864096"/>
          </a:xfrm>
          <a:prstGeom prst="ellipse">
            <a:avLst/>
          </a:prstGeom>
          <a:solidFill>
            <a:srgbClr val="D90066"/>
          </a:solidFill>
          <a:ln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Asiakkaan polku</a:t>
            </a:r>
          </a:p>
        </p:txBody>
      </p:sp>
      <p:sp>
        <p:nvSpPr>
          <p:cNvPr id="63" name="Nuoli: Nuolenkärki 62">
            <a:extLst>
              <a:ext uri="{FF2B5EF4-FFF2-40B4-BE49-F238E27FC236}">
                <a16:creationId xmlns:a16="http://schemas.microsoft.com/office/drawing/2014/main" id="{DC335E7D-D740-9085-C38D-D1C0947BC045}"/>
              </a:ext>
            </a:extLst>
          </p:cNvPr>
          <p:cNvSpPr/>
          <p:nvPr/>
        </p:nvSpPr>
        <p:spPr>
          <a:xfrm>
            <a:off x="1039626" y="758876"/>
            <a:ext cx="1560328" cy="551060"/>
          </a:xfrm>
          <a:prstGeom prst="chevron">
            <a:avLst/>
          </a:prstGeom>
          <a:solidFill>
            <a:srgbClr val="D90066"/>
          </a:solidFill>
          <a:ln>
            <a:solidFill>
              <a:srgbClr val="D9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Ennen </a:t>
            </a:r>
            <a:r>
              <a:rPr kumimoji="0" lang="fi-FI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yhtey-denottoa</a:t>
            </a: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Nuoli: Nuolenkärki 63">
            <a:extLst>
              <a:ext uri="{FF2B5EF4-FFF2-40B4-BE49-F238E27FC236}">
                <a16:creationId xmlns:a16="http://schemas.microsoft.com/office/drawing/2014/main" id="{18D008CD-7E72-6F7A-EED9-78BD2A87CAA3}"/>
              </a:ext>
            </a:extLst>
          </p:cNvPr>
          <p:cNvSpPr/>
          <p:nvPr/>
        </p:nvSpPr>
        <p:spPr>
          <a:xfrm>
            <a:off x="2419376" y="768523"/>
            <a:ext cx="9522679" cy="540737"/>
          </a:xfrm>
          <a:prstGeom prst="chevron">
            <a:avLst/>
          </a:prstGeom>
          <a:solidFill>
            <a:srgbClr val="D90066"/>
          </a:solidFill>
          <a:ln>
            <a:solidFill>
              <a:srgbClr val="D9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Yhteydenoton käsittely</a:t>
            </a:r>
          </a:p>
        </p:txBody>
      </p:sp>
      <p:sp>
        <p:nvSpPr>
          <p:cNvPr id="3" name="Nuoli: Kaareva alas 2">
            <a:extLst>
              <a:ext uri="{FF2B5EF4-FFF2-40B4-BE49-F238E27FC236}">
                <a16:creationId xmlns:a16="http://schemas.microsoft.com/office/drawing/2014/main" id="{ACA4E495-9545-0E4D-5A0D-81D5FDC6A1BA}"/>
              </a:ext>
            </a:extLst>
          </p:cNvPr>
          <p:cNvSpPr/>
          <p:nvPr/>
        </p:nvSpPr>
        <p:spPr>
          <a:xfrm>
            <a:off x="2480065" y="2214813"/>
            <a:ext cx="1383687" cy="305041"/>
          </a:xfrm>
          <a:prstGeom prst="curvedDownArrow">
            <a:avLst/>
          </a:prstGeom>
          <a:solidFill>
            <a:srgbClr val="D90066"/>
          </a:solidFill>
          <a:ln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Nuoli: Kaareva alas 46">
            <a:extLst>
              <a:ext uri="{FF2B5EF4-FFF2-40B4-BE49-F238E27FC236}">
                <a16:creationId xmlns:a16="http://schemas.microsoft.com/office/drawing/2014/main" id="{B5FC89A8-BF63-B5DF-E9A3-D009D1F7B0A3}"/>
              </a:ext>
            </a:extLst>
          </p:cNvPr>
          <p:cNvSpPr/>
          <p:nvPr/>
        </p:nvSpPr>
        <p:spPr>
          <a:xfrm>
            <a:off x="2432291" y="1983012"/>
            <a:ext cx="3903967" cy="616763"/>
          </a:xfrm>
          <a:prstGeom prst="curvedDownArrow">
            <a:avLst/>
          </a:prstGeom>
          <a:solidFill>
            <a:srgbClr val="D90066"/>
          </a:solidFill>
          <a:ln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Nuoli: Kaareva alas 50">
            <a:extLst>
              <a:ext uri="{FF2B5EF4-FFF2-40B4-BE49-F238E27FC236}">
                <a16:creationId xmlns:a16="http://schemas.microsoft.com/office/drawing/2014/main" id="{3B4F5BA3-DBD9-A7D2-1E52-E6582DEA7AE6}"/>
              </a:ext>
            </a:extLst>
          </p:cNvPr>
          <p:cNvSpPr/>
          <p:nvPr/>
        </p:nvSpPr>
        <p:spPr>
          <a:xfrm flipV="1">
            <a:off x="4660075" y="5640118"/>
            <a:ext cx="4314081" cy="506710"/>
          </a:xfrm>
          <a:prstGeom prst="curvedDownArrow">
            <a:avLst/>
          </a:prstGeom>
          <a:solidFill>
            <a:srgbClr val="D90066"/>
          </a:solidFill>
          <a:ln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ikea aaltosulje 3">
            <a:extLst>
              <a:ext uri="{FF2B5EF4-FFF2-40B4-BE49-F238E27FC236}">
                <a16:creationId xmlns:a16="http://schemas.microsoft.com/office/drawing/2014/main" id="{E93DAEC7-7280-8AA3-66FF-DEB4B26CD0BA}"/>
              </a:ext>
            </a:extLst>
          </p:cNvPr>
          <p:cNvSpPr/>
          <p:nvPr/>
        </p:nvSpPr>
        <p:spPr>
          <a:xfrm rot="16200000">
            <a:off x="8545023" y="756557"/>
            <a:ext cx="315582" cy="3124013"/>
          </a:xfrm>
          <a:prstGeom prst="rightBrace">
            <a:avLst/>
          </a:prstGeom>
          <a:ln w="38100">
            <a:solidFill>
              <a:srgbClr val="D9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C76B7097-B008-B706-51BB-5C523BE4D77A}"/>
              </a:ext>
            </a:extLst>
          </p:cNvPr>
          <p:cNvSpPr/>
          <p:nvPr/>
        </p:nvSpPr>
        <p:spPr>
          <a:xfrm>
            <a:off x="8631533" y="4781774"/>
            <a:ext cx="230203" cy="261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EBC07104-A5D4-8CE8-8511-4D39791631E7}"/>
              </a:ext>
            </a:extLst>
          </p:cNvPr>
          <p:cNvSpPr/>
          <p:nvPr/>
        </p:nvSpPr>
        <p:spPr>
          <a:xfrm>
            <a:off x="419332" y="74142"/>
            <a:ext cx="11521279" cy="4442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Asiakas- ja palveluohjaus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88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F11A1F8C-7D50-9FA1-E36B-459E85637486}"/>
              </a:ext>
            </a:extLst>
          </p:cNvPr>
          <p:cNvSpPr/>
          <p:nvPr/>
        </p:nvSpPr>
        <p:spPr>
          <a:xfrm>
            <a:off x="335360" y="189807"/>
            <a:ext cx="11521279" cy="4964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Asiakkaan ohjautuminen monialaisessa työssä ja vastuutyöntekijän nimeäminen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BDAC840E-656F-1971-3752-998CED47ABEC}"/>
              </a:ext>
            </a:extLst>
          </p:cNvPr>
          <p:cNvSpPr/>
          <p:nvPr/>
        </p:nvSpPr>
        <p:spPr>
          <a:xfrm>
            <a:off x="75676" y="3124375"/>
            <a:ext cx="1368152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Asiakkaan tilanteesta herää huoli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68D3EB37-33C0-3CAF-421C-E14A01B653E1}"/>
              </a:ext>
            </a:extLst>
          </p:cNvPr>
          <p:cNvSpPr/>
          <p:nvPr/>
        </p:nvSpPr>
        <p:spPr>
          <a:xfrm>
            <a:off x="1831226" y="2701400"/>
            <a:ext cx="1073798" cy="6533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Toimialan asiakas – ja palveluoh-jauksessa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E0AB6375-7911-C33F-824D-30D6448587D4}"/>
              </a:ext>
            </a:extLst>
          </p:cNvPr>
          <p:cNvSpPr/>
          <p:nvPr/>
        </p:nvSpPr>
        <p:spPr>
          <a:xfrm>
            <a:off x="1863858" y="3733795"/>
            <a:ext cx="1073798" cy="6533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Nykyisissä palveluissa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C87F44C1-DF8C-83AD-794A-6094021F51B3}"/>
              </a:ext>
            </a:extLst>
          </p:cNvPr>
          <p:cNvSpPr/>
          <p:nvPr/>
        </p:nvSpPr>
        <p:spPr>
          <a:xfrm>
            <a:off x="4997315" y="2824079"/>
            <a:ext cx="1073798" cy="1270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Onko asiakkaalla jo nimettyä ammatti-laista tai vaatiiko lainsäädäntönimeämään?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46C41795-C8D6-684E-B3DE-47C32A77F2DA}"/>
              </a:ext>
            </a:extLst>
          </p:cNvPr>
          <p:cNvSpPr/>
          <p:nvPr/>
        </p:nvSpPr>
        <p:spPr>
          <a:xfrm>
            <a:off x="6583778" y="2824079"/>
            <a:ext cx="1016747" cy="12531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Onko nimetyllä ammatti-laisella valmius käynnistää monialainen yhteistyö?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B51EBA92-5C07-CB26-75BD-337E5C54CD08}"/>
              </a:ext>
            </a:extLst>
          </p:cNvPr>
          <p:cNvSpPr/>
          <p:nvPr/>
        </p:nvSpPr>
        <p:spPr>
          <a:xfrm>
            <a:off x="8155847" y="2583839"/>
            <a:ext cx="1324530" cy="17155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Ohjaus verkosto-suunnitte-lijalle,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toimii ensivaiheen vastuutyön-tekijänä</a:t>
            </a:r>
            <a:endParaRPr kumimoji="0" lang="fi-FI" sz="14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7B2126F1-9223-7681-8055-9B760A3B3C3C}"/>
              </a:ext>
            </a:extLst>
          </p:cNvPr>
          <p:cNvSpPr/>
          <p:nvPr/>
        </p:nvSpPr>
        <p:spPr>
          <a:xfrm>
            <a:off x="8122841" y="4560524"/>
            <a:ext cx="1357536" cy="21290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 ammatti-lainen </a:t>
            </a:r>
            <a:r>
              <a:rPr kumimoji="0" lang="fi-FI" sz="11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käynnistää monialaisen yhteistyön vastuutyön-tekijänä, tarvittaessa tukea verkostosuun-nittelijalta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00D87082-0F61-D9A1-3211-A93B43463F42}"/>
              </a:ext>
            </a:extLst>
          </p:cNvPr>
          <p:cNvSpPr/>
          <p:nvPr/>
        </p:nvSpPr>
        <p:spPr>
          <a:xfrm>
            <a:off x="3476904" y="2838144"/>
            <a:ext cx="1073798" cy="12230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Onko taustalla ensisijaisesti työkyvyn selvittämistä vaativia asioita? 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765E0B5F-4879-98F9-3729-BF9700A1770E}"/>
              </a:ext>
            </a:extLst>
          </p:cNvPr>
          <p:cNvSpPr/>
          <p:nvPr/>
        </p:nvSpPr>
        <p:spPr>
          <a:xfrm>
            <a:off x="8155847" y="796211"/>
            <a:ext cx="1324530" cy="163212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Ohjaus työkykyky-keskuksen työkykykoor-dinaattorille, </a:t>
            </a:r>
            <a:r>
              <a:rPr kumimoji="0" lang="fi-FI" sz="11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toimii ensivaiheen vastuutyön-tekijänä</a:t>
            </a:r>
            <a:endParaRPr kumimoji="0" lang="fi-FI" sz="14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1A8472E-0214-1655-3C75-00A76BE7F669}"/>
              </a:ext>
            </a:extLst>
          </p:cNvPr>
          <p:cNvSpPr/>
          <p:nvPr/>
        </p:nvSpPr>
        <p:spPr>
          <a:xfrm>
            <a:off x="9844858" y="1071161"/>
            <a:ext cx="990187" cy="25291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Vastuu-työn-tekijä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nimetään asiakkaan verkostosta heti kun mahdollista, vastuun siirto ”saattaen vaihtaen jatkuvuus turvaten”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E3E6BA38-CE81-5739-B8AC-6D6B630EA790}"/>
              </a:ext>
            </a:extLst>
          </p:cNvPr>
          <p:cNvSpPr/>
          <p:nvPr/>
        </p:nvSpPr>
        <p:spPr>
          <a:xfrm>
            <a:off x="10999609" y="3265710"/>
            <a:ext cx="1073798" cy="16578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Tarvittaessa vastuutyön-tekijä voi vaihtua, ”saattaen vaihtaen, jatkuvuus turvaten”</a:t>
            </a:r>
          </a:p>
        </p:txBody>
      </p: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C875CC9F-CF6E-7C54-A4E8-2DD49CB8D8AE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1443828" y="3028084"/>
            <a:ext cx="387398" cy="5643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508DF39B-E20B-CA66-F246-6852CF870543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1443828" y="3592427"/>
            <a:ext cx="420030" cy="4680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C899D92B-1913-8945-CA8B-244549624C13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2905024" y="3028084"/>
            <a:ext cx="571880" cy="421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FC4A6BDF-07BD-752C-7BC1-BDC141855930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2937656" y="3449653"/>
            <a:ext cx="539248" cy="6108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uora nuoliyhdysviiva 39">
            <a:extLst>
              <a:ext uri="{FF2B5EF4-FFF2-40B4-BE49-F238E27FC236}">
                <a16:creationId xmlns:a16="http://schemas.microsoft.com/office/drawing/2014/main" id="{9AF5C25F-670E-ED77-1924-DA9D4DE4647A}"/>
              </a:ext>
            </a:extLst>
          </p:cNvPr>
          <p:cNvCxnSpPr>
            <a:cxnSpLocks/>
            <a:stCxn id="12" idx="3"/>
            <a:endCxn id="8" idx="1"/>
          </p:cNvCxnSpPr>
          <p:nvPr/>
        </p:nvCxnSpPr>
        <p:spPr>
          <a:xfrm>
            <a:off x="4550702" y="3449653"/>
            <a:ext cx="446613" cy="9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Yhdistin: Kulma 44">
            <a:extLst>
              <a:ext uri="{FF2B5EF4-FFF2-40B4-BE49-F238E27FC236}">
                <a16:creationId xmlns:a16="http://schemas.microsoft.com/office/drawing/2014/main" id="{8E000E25-0F87-3DA3-AE69-E85FC253131B}"/>
              </a:ext>
            </a:extLst>
          </p:cNvPr>
          <p:cNvCxnSpPr>
            <a:cxnSpLocks/>
            <a:stCxn id="12" idx="0"/>
            <a:endCxn id="13" idx="1"/>
          </p:cNvCxnSpPr>
          <p:nvPr/>
        </p:nvCxnSpPr>
        <p:spPr>
          <a:xfrm rot="5400000" flipH="1" flipV="1">
            <a:off x="5471891" y="154188"/>
            <a:ext cx="1225868" cy="414204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Tekstiruutu 46">
            <a:extLst>
              <a:ext uri="{FF2B5EF4-FFF2-40B4-BE49-F238E27FC236}">
                <a16:creationId xmlns:a16="http://schemas.microsoft.com/office/drawing/2014/main" id="{5842DF3E-5935-40CD-0D90-AF401EE98009}"/>
              </a:ext>
            </a:extLst>
          </p:cNvPr>
          <p:cNvSpPr txBox="1"/>
          <p:nvPr/>
        </p:nvSpPr>
        <p:spPr>
          <a:xfrm>
            <a:off x="5375920" y="1265050"/>
            <a:ext cx="6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Kyllä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B4F99E08-7894-AA7B-9B12-1AC747513E98}"/>
              </a:ext>
            </a:extLst>
          </p:cNvPr>
          <p:cNvSpPr txBox="1"/>
          <p:nvPr/>
        </p:nvSpPr>
        <p:spPr>
          <a:xfrm>
            <a:off x="4624397" y="307227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05A4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</a:t>
            </a:r>
          </a:p>
        </p:txBody>
      </p:sp>
      <p:cxnSp>
        <p:nvCxnSpPr>
          <p:cNvPr id="58" name="Yhdistin: Kulma 57">
            <a:extLst>
              <a:ext uri="{FF2B5EF4-FFF2-40B4-BE49-F238E27FC236}">
                <a16:creationId xmlns:a16="http://schemas.microsoft.com/office/drawing/2014/main" id="{6E1C9E1E-B0A6-6B8B-5F75-2D9CCB6FC15A}"/>
              </a:ext>
            </a:extLst>
          </p:cNvPr>
          <p:cNvCxnSpPr>
            <a:cxnSpLocks/>
            <a:stCxn id="9" idx="2"/>
            <a:endCxn id="11" idx="1"/>
          </p:cNvCxnSpPr>
          <p:nvPr/>
        </p:nvCxnSpPr>
        <p:spPr>
          <a:xfrm rot="16200000" flipH="1">
            <a:off x="6833598" y="4335797"/>
            <a:ext cx="1547796" cy="103068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Tekstiruutu 61">
            <a:extLst>
              <a:ext uri="{FF2B5EF4-FFF2-40B4-BE49-F238E27FC236}">
                <a16:creationId xmlns:a16="http://schemas.microsoft.com/office/drawing/2014/main" id="{C3D5D87E-0BF3-3F75-B8BB-060F414A9E92}"/>
              </a:ext>
            </a:extLst>
          </p:cNvPr>
          <p:cNvSpPr txBox="1"/>
          <p:nvPr/>
        </p:nvSpPr>
        <p:spPr>
          <a:xfrm>
            <a:off x="7299527" y="5245724"/>
            <a:ext cx="6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Kyllä</a:t>
            </a:r>
          </a:p>
        </p:txBody>
      </p:sp>
      <p:cxnSp>
        <p:nvCxnSpPr>
          <p:cNvPr id="67" name="Suora nuoliyhdysviiva 66">
            <a:extLst>
              <a:ext uri="{FF2B5EF4-FFF2-40B4-BE49-F238E27FC236}">
                <a16:creationId xmlns:a16="http://schemas.microsoft.com/office/drawing/2014/main" id="{862F5FB7-333D-83D4-C2AB-EA0E34A19479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6071113" y="3450662"/>
            <a:ext cx="512665" cy="87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5" name="Tekstiruutu 74">
            <a:extLst>
              <a:ext uri="{FF2B5EF4-FFF2-40B4-BE49-F238E27FC236}">
                <a16:creationId xmlns:a16="http://schemas.microsoft.com/office/drawing/2014/main" id="{132D39A0-B0DA-5501-B39C-52C09BEBBEB0}"/>
              </a:ext>
            </a:extLst>
          </p:cNvPr>
          <p:cNvSpPr txBox="1"/>
          <p:nvPr/>
        </p:nvSpPr>
        <p:spPr>
          <a:xfrm>
            <a:off x="6038574" y="3072279"/>
            <a:ext cx="6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Kyllä</a:t>
            </a:r>
          </a:p>
        </p:txBody>
      </p:sp>
      <p:cxnSp>
        <p:nvCxnSpPr>
          <p:cNvPr id="76" name="Suora nuoliyhdysviiva 75">
            <a:extLst>
              <a:ext uri="{FF2B5EF4-FFF2-40B4-BE49-F238E27FC236}">
                <a16:creationId xmlns:a16="http://schemas.microsoft.com/office/drawing/2014/main" id="{2556A9E4-7C1D-0D2D-D6EC-303210409DB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7600525" y="3441611"/>
            <a:ext cx="555322" cy="9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7" name="Tekstiruutu 76">
            <a:extLst>
              <a:ext uri="{FF2B5EF4-FFF2-40B4-BE49-F238E27FC236}">
                <a16:creationId xmlns:a16="http://schemas.microsoft.com/office/drawing/2014/main" id="{931D02ED-E627-C064-CA91-3F4427750645}"/>
              </a:ext>
            </a:extLst>
          </p:cNvPr>
          <p:cNvSpPr txBox="1"/>
          <p:nvPr/>
        </p:nvSpPr>
        <p:spPr>
          <a:xfrm>
            <a:off x="7680685" y="304619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05A4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</a:t>
            </a:r>
          </a:p>
        </p:txBody>
      </p:sp>
      <p:cxnSp>
        <p:nvCxnSpPr>
          <p:cNvPr id="82" name="Yhdistin: Kulma 81">
            <a:extLst>
              <a:ext uri="{FF2B5EF4-FFF2-40B4-BE49-F238E27FC236}">
                <a16:creationId xmlns:a16="http://schemas.microsoft.com/office/drawing/2014/main" id="{AD912EDA-C09E-E8E8-EB5E-1BB9322A87CD}"/>
              </a:ext>
            </a:extLst>
          </p:cNvPr>
          <p:cNvCxnSpPr>
            <a:cxnSpLocks/>
          </p:cNvCxnSpPr>
          <p:nvPr/>
        </p:nvCxnSpPr>
        <p:spPr>
          <a:xfrm flipV="1">
            <a:off x="5563575" y="2550448"/>
            <a:ext cx="2592272" cy="156000"/>
          </a:xfrm>
          <a:prstGeom prst="bentConnector3">
            <a:avLst>
              <a:gd name="adj1" fmla="val -869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Tekstiruutu 85">
            <a:extLst>
              <a:ext uri="{FF2B5EF4-FFF2-40B4-BE49-F238E27FC236}">
                <a16:creationId xmlns:a16="http://schemas.microsoft.com/office/drawing/2014/main" id="{128EA7E9-AA91-3593-1CC0-55927042F41E}"/>
              </a:ext>
            </a:extLst>
          </p:cNvPr>
          <p:cNvSpPr txBox="1"/>
          <p:nvPr/>
        </p:nvSpPr>
        <p:spPr>
          <a:xfrm>
            <a:off x="6088774" y="224367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05A4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</a:t>
            </a:r>
          </a:p>
        </p:txBody>
      </p:sp>
      <p:cxnSp>
        <p:nvCxnSpPr>
          <p:cNvPr id="87" name="Suora nuoliyhdysviiva 86">
            <a:extLst>
              <a:ext uri="{FF2B5EF4-FFF2-40B4-BE49-F238E27FC236}">
                <a16:creationId xmlns:a16="http://schemas.microsoft.com/office/drawing/2014/main" id="{74CADA88-4B0F-85DC-7377-C0FA7E460F61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9480377" y="1612276"/>
            <a:ext cx="364481" cy="7234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9" name="Suora nuoliyhdysviiva 88">
            <a:extLst>
              <a:ext uri="{FF2B5EF4-FFF2-40B4-BE49-F238E27FC236}">
                <a16:creationId xmlns:a16="http://schemas.microsoft.com/office/drawing/2014/main" id="{92A3E9A2-C340-D99B-75A5-1BCCB985397C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9480377" y="2335747"/>
            <a:ext cx="364481" cy="11058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4" name="Suora nuoliyhdysviiva 103">
            <a:extLst>
              <a:ext uri="{FF2B5EF4-FFF2-40B4-BE49-F238E27FC236}">
                <a16:creationId xmlns:a16="http://schemas.microsoft.com/office/drawing/2014/main" id="{31EEBE4D-A231-E9AF-334E-DFB9FE362F44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0815453" y="2389328"/>
            <a:ext cx="721055" cy="8763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5" name="Suora nuoliyhdysviiva 104">
            <a:extLst>
              <a:ext uri="{FF2B5EF4-FFF2-40B4-BE49-F238E27FC236}">
                <a16:creationId xmlns:a16="http://schemas.microsoft.com/office/drawing/2014/main" id="{3BE861F9-C2AD-FD24-0989-727846806762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9480377" y="4094648"/>
            <a:ext cx="1519232" cy="1530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48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2A450A-6DAF-4F8D-ACEC-F49EC9F6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BB4FE-BD15-4069-988E-B345037744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B466F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3B466F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5B4B6D37-3981-6367-953E-72775DDEE277}"/>
              </a:ext>
            </a:extLst>
          </p:cNvPr>
          <p:cNvSpPr txBox="1">
            <a:spLocks/>
          </p:cNvSpPr>
          <p:nvPr/>
        </p:nvSpPr>
        <p:spPr>
          <a:xfrm>
            <a:off x="436579" y="104388"/>
            <a:ext cx="11318841" cy="4652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5"/>
                </a:solidFill>
                <a:latin typeface="+mj-lt"/>
                <a:ea typeface="Arial Rounded MT Bold" panose="020F070403050403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j-cs"/>
              </a:rPr>
              <a:t>Mitä tukea erilaisissa tilanteissa vaaditaan?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j-cs"/>
            </a:endParaRPr>
          </a:p>
        </p:txBody>
      </p:sp>
      <p:pic>
        <p:nvPicPr>
          <p:cNvPr id="2" name="Sisällön paikkamerkki 1">
            <a:extLst>
              <a:ext uri="{FF2B5EF4-FFF2-40B4-BE49-F238E27FC236}">
                <a16:creationId xmlns:a16="http://schemas.microsoft.com/office/drawing/2014/main" id="{36DDAD06-AB98-3EF3-A653-97D9013BE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7689" y="2241610"/>
            <a:ext cx="5400600" cy="2515128"/>
          </a:xfrm>
          <a:prstGeom prst="rect">
            <a:avLst/>
          </a:prstGeom>
        </p:spPr>
      </p:pic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BDB44C67-0E47-B008-8877-29D06E6F636D}"/>
              </a:ext>
            </a:extLst>
          </p:cNvPr>
          <p:cNvSpPr/>
          <p:nvPr/>
        </p:nvSpPr>
        <p:spPr>
          <a:xfrm>
            <a:off x="8862575" y="692696"/>
            <a:ext cx="3102374" cy="2666130"/>
          </a:xfrm>
          <a:prstGeom prst="wedgeRoundRectCallout">
            <a:avLst>
              <a:gd name="adj1" fmla="val -66558"/>
              <a:gd name="adj2" fmla="val 5358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Vähintään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ensivaiheessa verkostosuunnittelija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toimii vastuutyöntekijänä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Verkostosuunnittelija kokoaa verkoston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Asiakkaalle tehdään yhteinen, laaja suunnitelma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 tilanne on selkeytynyt vastuu verkostosuunnittelijalta voi siirtyä asiakkaan verkostossa toimivalle nimetylle vastuutyöntekijälle</a:t>
            </a:r>
          </a:p>
        </p:txBody>
      </p:sp>
      <p:sp>
        <p:nvSpPr>
          <p:cNvPr id="10" name="Puhekupla: Suorakulmio, kulmat pyöristettu 9">
            <a:extLst>
              <a:ext uri="{FF2B5EF4-FFF2-40B4-BE49-F238E27FC236}">
                <a16:creationId xmlns:a16="http://schemas.microsoft.com/office/drawing/2014/main" id="{1B583E0C-C73F-5021-36AD-74476DE3CECB}"/>
              </a:ext>
            </a:extLst>
          </p:cNvPr>
          <p:cNvSpPr/>
          <p:nvPr/>
        </p:nvSpPr>
        <p:spPr>
          <a:xfrm>
            <a:off x="8944331" y="3499174"/>
            <a:ext cx="3020618" cy="2666130"/>
          </a:xfrm>
          <a:prstGeom prst="wedgeRoundRectCallout">
            <a:avLst>
              <a:gd name="adj1" fmla="val -76290"/>
              <a:gd name="adj2" fmla="val -2081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Asiakkaan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tilanteen edellyttämä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ammattilainen vastuutyöntekijänä,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tarvittaessa verkostosuunnittelija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tukee ensivaiheen suunnittelua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Tukena vähintään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-te työpari, tarvittaessa laajempi verkosto, huomio yhdyspintojen toimintamalleissa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Asiakkaalle tehdään yhteinen, laaja suunnitelma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uhekupla: Suorakulmio, kulmat pyöristettu 10">
            <a:extLst>
              <a:ext uri="{FF2B5EF4-FFF2-40B4-BE49-F238E27FC236}">
                <a16:creationId xmlns:a16="http://schemas.microsoft.com/office/drawing/2014/main" id="{ED9C7F5D-E35C-373C-4E1F-9A991DC6B9F2}"/>
              </a:ext>
            </a:extLst>
          </p:cNvPr>
          <p:cNvSpPr/>
          <p:nvPr/>
        </p:nvSpPr>
        <p:spPr>
          <a:xfrm>
            <a:off x="275692" y="1759861"/>
            <a:ext cx="2903985" cy="1576532"/>
          </a:xfrm>
          <a:prstGeom prst="wedgeRoundRectCallout">
            <a:avLst>
              <a:gd name="adj1" fmla="val 68296"/>
              <a:gd name="adj2" fmla="val 4322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Asiakkaan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tilanteen edellyttämä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ammattilainen vastuutyöntekijänä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Tarvittaessa monialaisen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-te työparimallin hyödyntäminen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Asiakkaalle tehdään suppeampi suunnitelma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uhekupla: Suorakulmio, kulmat pyöristettu 11">
            <a:extLst>
              <a:ext uri="{FF2B5EF4-FFF2-40B4-BE49-F238E27FC236}">
                <a16:creationId xmlns:a16="http://schemas.microsoft.com/office/drawing/2014/main" id="{3DAA717E-0833-12EE-2141-A5DD23374E51}"/>
              </a:ext>
            </a:extLst>
          </p:cNvPr>
          <p:cNvSpPr/>
          <p:nvPr/>
        </p:nvSpPr>
        <p:spPr>
          <a:xfrm>
            <a:off x="227051" y="3598430"/>
            <a:ext cx="2952626" cy="2134826"/>
          </a:xfrm>
          <a:prstGeom prst="wedgeRoundRectCallout">
            <a:avLst>
              <a:gd name="adj1" fmla="val 68546"/>
              <a:gd name="adj2" fmla="val -2347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Asiakas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 tarvitse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erillistä monialaisen työn vastuutyöntekijää, asiakkaalle tieto keneen olla yhteydessä tarvittaessa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Tuettu omahoito, ammattilaiset reagoivat yhteydenottoihin ja tarvittaessa käynnistävät laajemman yhteistyön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Kuva 3" descr="Peliohjain ääriviiva">
            <a:extLst>
              <a:ext uri="{FF2B5EF4-FFF2-40B4-BE49-F238E27FC236}">
                <a16:creationId xmlns:a16="http://schemas.microsoft.com/office/drawing/2014/main" id="{10BA9706-B0EF-8A69-968F-F973F280B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6687" y="4577455"/>
            <a:ext cx="1656184" cy="165618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0857996-1684-B647-4D21-66F076987658}"/>
              </a:ext>
            </a:extLst>
          </p:cNvPr>
          <p:cNvSpPr txBox="1"/>
          <p:nvPr/>
        </p:nvSpPr>
        <p:spPr>
          <a:xfrm>
            <a:off x="4173182" y="5864293"/>
            <a:ext cx="3629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Suuntima ohjaa – asiakkaan voimavarat ja tarvittavan tuen haasteellisuus, puheeksi otto</a:t>
            </a:r>
          </a:p>
        </p:txBody>
      </p:sp>
    </p:spTree>
    <p:extLst>
      <p:ext uri="{BB962C8B-B14F-4D97-AF65-F5344CB8AC3E}">
        <p14:creationId xmlns:p14="http://schemas.microsoft.com/office/powerpoint/2010/main" val="344807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C36B98-298F-564B-8EDD-290C8FC4D314}"/>
              </a:ext>
            </a:extLst>
          </p:cNvPr>
          <p:cNvSpPr txBox="1"/>
          <p:nvPr/>
        </p:nvSpPr>
        <p:spPr>
          <a:xfrm>
            <a:off x="2150510" y="71178"/>
            <a:ext cx="7719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rgbClr val="F05A4E"/>
                </a:solidFill>
                <a:effectLst/>
                <a:uLnTx/>
                <a:uFillTx/>
                <a:latin typeface="Calibri"/>
                <a:ea typeface="+mn-ea"/>
                <a:cs typeface="Poppins" pitchFamily="2" charset="77"/>
              </a:rPr>
              <a:t>MONIALAISEN YHTEISTYÖN TOIMINTAMALLI HAHMOTTUU KANTA-HÄMEESSÄ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0FA8E6B4-7CAF-AC48-B931-E88BB28A8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5487" y="2357746"/>
            <a:ext cx="32962" cy="1063016"/>
          </a:xfrm>
          <a:custGeom>
            <a:avLst/>
            <a:gdLst>
              <a:gd name="T0" fmla="*/ 51 w 52"/>
              <a:gd name="T1" fmla="*/ 1705 h 1706"/>
              <a:gd name="T2" fmla="*/ 0 w 52"/>
              <a:gd name="T3" fmla="*/ 1705 h 1706"/>
              <a:gd name="T4" fmla="*/ 0 w 52"/>
              <a:gd name="T5" fmla="*/ 0 h 1706"/>
              <a:gd name="T6" fmla="*/ 51 w 52"/>
              <a:gd name="T7" fmla="*/ 0 h 1706"/>
              <a:gd name="T8" fmla="*/ 51 w 52"/>
              <a:gd name="T9" fmla="*/ 1705 h 1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706">
                <a:moveTo>
                  <a:pt x="51" y="1705"/>
                </a:moveTo>
                <a:lnTo>
                  <a:pt x="0" y="1705"/>
                </a:lnTo>
                <a:lnTo>
                  <a:pt x="0" y="0"/>
                </a:lnTo>
                <a:lnTo>
                  <a:pt x="51" y="0"/>
                </a:lnTo>
                <a:lnTo>
                  <a:pt x="51" y="170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2D087E1-58B2-754E-B1D5-78265FC0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327" y="2050102"/>
            <a:ext cx="618031" cy="618033"/>
          </a:xfrm>
          <a:custGeom>
            <a:avLst/>
            <a:gdLst>
              <a:gd name="T0" fmla="*/ 496 w 994"/>
              <a:gd name="T1" fmla="*/ 0 h 994"/>
              <a:gd name="T2" fmla="*/ 496 w 994"/>
              <a:gd name="T3" fmla="*/ 0 h 994"/>
              <a:gd name="T4" fmla="*/ 993 w 994"/>
              <a:gd name="T5" fmla="*/ 496 h 994"/>
              <a:gd name="T6" fmla="*/ 993 w 994"/>
              <a:gd name="T7" fmla="*/ 496 h 994"/>
              <a:gd name="T8" fmla="*/ 496 w 994"/>
              <a:gd name="T9" fmla="*/ 993 h 994"/>
              <a:gd name="T10" fmla="*/ 496 w 994"/>
              <a:gd name="T11" fmla="*/ 993 h 994"/>
              <a:gd name="T12" fmla="*/ 0 w 994"/>
              <a:gd name="T13" fmla="*/ 496 h 994"/>
              <a:gd name="T14" fmla="*/ 0 w 994"/>
              <a:gd name="T15" fmla="*/ 496 h 994"/>
              <a:gd name="T16" fmla="*/ 496 w 994"/>
              <a:gd name="T17" fmla="*/ 0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4" h="994">
                <a:moveTo>
                  <a:pt x="496" y="0"/>
                </a:moveTo>
                <a:lnTo>
                  <a:pt x="496" y="0"/>
                </a:lnTo>
                <a:cubicBezTo>
                  <a:pt x="771" y="0"/>
                  <a:pt x="993" y="222"/>
                  <a:pt x="993" y="496"/>
                </a:cubicBezTo>
                <a:lnTo>
                  <a:pt x="993" y="496"/>
                </a:lnTo>
                <a:cubicBezTo>
                  <a:pt x="993" y="771"/>
                  <a:pt x="771" y="993"/>
                  <a:pt x="496" y="993"/>
                </a:cubicBezTo>
                <a:lnTo>
                  <a:pt x="496" y="993"/>
                </a:lnTo>
                <a:cubicBezTo>
                  <a:pt x="222" y="993"/>
                  <a:pt x="0" y="771"/>
                  <a:pt x="0" y="496"/>
                </a:cubicBezTo>
                <a:lnTo>
                  <a:pt x="0" y="496"/>
                </a:lnTo>
                <a:cubicBezTo>
                  <a:pt x="0" y="222"/>
                  <a:pt x="222" y="0"/>
                  <a:pt x="49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BF9D6F0-2A0C-3940-BE3C-A3297BA0A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733" y="5181620"/>
            <a:ext cx="32962" cy="1063016"/>
          </a:xfrm>
          <a:custGeom>
            <a:avLst/>
            <a:gdLst>
              <a:gd name="T0" fmla="*/ 51 w 52"/>
              <a:gd name="T1" fmla="*/ 1704 h 1705"/>
              <a:gd name="T2" fmla="*/ 0 w 52"/>
              <a:gd name="T3" fmla="*/ 1704 h 1705"/>
              <a:gd name="T4" fmla="*/ 0 w 52"/>
              <a:gd name="T5" fmla="*/ 0 h 1705"/>
              <a:gd name="T6" fmla="*/ 51 w 52"/>
              <a:gd name="T7" fmla="*/ 0 h 1705"/>
              <a:gd name="T8" fmla="*/ 51 w 52"/>
              <a:gd name="T9" fmla="*/ 1704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705">
                <a:moveTo>
                  <a:pt x="51" y="1704"/>
                </a:moveTo>
                <a:lnTo>
                  <a:pt x="0" y="1704"/>
                </a:lnTo>
                <a:lnTo>
                  <a:pt x="0" y="0"/>
                </a:lnTo>
                <a:lnTo>
                  <a:pt x="51" y="0"/>
                </a:lnTo>
                <a:lnTo>
                  <a:pt x="51" y="170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CF174BF-E4D7-1742-97F8-2E4E60B4D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644" y="4558079"/>
            <a:ext cx="618033" cy="618033"/>
          </a:xfrm>
          <a:custGeom>
            <a:avLst/>
            <a:gdLst>
              <a:gd name="T0" fmla="*/ 497 w 994"/>
              <a:gd name="T1" fmla="*/ 0 h 994"/>
              <a:gd name="T2" fmla="*/ 497 w 994"/>
              <a:gd name="T3" fmla="*/ 0 h 994"/>
              <a:gd name="T4" fmla="*/ 993 w 994"/>
              <a:gd name="T5" fmla="*/ 496 h 994"/>
              <a:gd name="T6" fmla="*/ 993 w 994"/>
              <a:gd name="T7" fmla="*/ 496 h 994"/>
              <a:gd name="T8" fmla="*/ 497 w 994"/>
              <a:gd name="T9" fmla="*/ 993 h 994"/>
              <a:gd name="T10" fmla="*/ 497 w 994"/>
              <a:gd name="T11" fmla="*/ 993 h 994"/>
              <a:gd name="T12" fmla="*/ 0 w 994"/>
              <a:gd name="T13" fmla="*/ 496 h 994"/>
              <a:gd name="T14" fmla="*/ 0 w 994"/>
              <a:gd name="T15" fmla="*/ 496 h 994"/>
              <a:gd name="T16" fmla="*/ 497 w 994"/>
              <a:gd name="T17" fmla="*/ 0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4" h="994">
                <a:moveTo>
                  <a:pt x="497" y="0"/>
                </a:moveTo>
                <a:lnTo>
                  <a:pt x="497" y="0"/>
                </a:lnTo>
                <a:cubicBezTo>
                  <a:pt x="771" y="0"/>
                  <a:pt x="993" y="222"/>
                  <a:pt x="993" y="496"/>
                </a:cubicBezTo>
                <a:lnTo>
                  <a:pt x="993" y="496"/>
                </a:lnTo>
                <a:cubicBezTo>
                  <a:pt x="993" y="770"/>
                  <a:pt x="771" y="993"/>
                  <a:pt x="497" y="993"/>
                </a:cubicBezTo>
                <a:lnTo>
                  <a:pt x="497" y="993"/>
                </a:lnTo>
                <a:cubicBezTo>
                  <a:pt x="222" y="993"/>
                  <a:pt x="0" y="770"/>
                  <a:pt x="0" y="496"/>
                </a:cubicBezTo>
                <a:lnTo>
                  <a:pt x="0" y="496"/>
                </a:lnTo>
                <a:cubicBezTo>
                  <a:pt x="0" y="222"/>
                  <a:pt x="222" y="0"/>
                  <a:pt x="497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D47D9A2D-5F1C-3843-A326-3347F5410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581" y="3810807"/>
            <a:ext cx="32962" cy="1063014"/>
          </a:xfrm>
          <a:custGeom>
            <a:avLst/>
            <a:gdLst>
              <a:gd name="T0" fmla="*/ 51 w 52"/>
              <a:gd name="T1" fmla="*/ 1704 h 1705"/>
              <a:gd name="T2" fmla="*/ 0 w 52"/>
              <a:gd name="T3" fmla="*/ 1704 h 1705"/>
              <a:gd name="T4" fmla="*/ 0 w 52"/>
              <a:gd name="T5" fmla="*/ 0 h 1705"/>
              <a:gd name="T6" fmla="*/ 51 w 52"/>
              <a:gd name="T7" fmla="*/ 0 h 1705"/>
              <a:gd name="T8" fmla="*/ 51 w 52"/>
              <a:gd name="T9" fmla="*/ 1704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705">
                <a:moveTo>
                  <a:pt x="51" y="1704"/>
                </a:moveTo>
                <a:lnTo>
                  <a:pt x="0" y="1704"/>
                </a:lnTo>
                <a:lnTo>
                  <a:pt x="0" y="0"/>
                </a:lnTo>
                <a:lnTo>
                  <a:pt x="51" y="0"/>
                </a:lnTo>
                <a:lnTo>
                  <a:pt x="51" y="170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EDFE2790-4AE1-BE44-A460-F0271EF64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73" y="3500419"/>
            <a:ext cx="620779" cy="620779"/>
          </a:xfrm>
          <a:custGeom>
            <a:avLst/>
            <a:gdLst>
              <a:gd name="T0" fmla="*/ 498 w 995"/>
              <a:gd name="T1" fmla="*/ 0 h 995"/>
              <a:gd name="T2" fmla="*/ 498 w 995"/>
              <a:gd name="T3" fmla="*/ 0 h 995"/>
              <a:gd name="T4" fmla="*/ 994 w 995"/>
              <a:gd name="T5" fmla="*/ 497 h 995"/>
              <a:gd name="T6" fmla="*/ 994 w 995"/>
              <a:gd name="T7" fmla="*/ 497 h 995"/>
              <a:gd name="T8" fmla="*/ 498 w 995"/>
              <a:gd name="T9" fmla="*/ 994 h 995"/>
              <a:gd name="T10" fmla="*/ 498 w 995"/>
              <a:gd name="T11" fmla="*/ 994 h 995"/>
              <a:gd name="T12" fmla="*/ 0 w 995"/>
              <a:gd name="T13" fmla="*/ 497 h 995"/>
              <a:gd name="T14" fmla="*/ 0 w 995"/>
              <a:gd name="T15" fmla="*/ 497 h 995"/>
              <a:gd name="T16" fmla="*/ 498 w 995"/>
              <a:gd name="T17" fmla="*/ 0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5" h="995">
                <a:moveTo>
                  <a:pt x="498" y="0"/>
                </a:moveTo>
                <a:lnTo>
                  <a:pt x="498" y="0"/>
                </a:lnTo>
                <a:cubicBezTo>
                  <a:pt x="772" y="0"/>
                  <a:pt x="994" y="223"/>
                  <a:pt x="994" y="497"/>
                </a:cubicBezTo>
                <a:lnTo>
                  <a:pt x="994" y="497"/>
                </a:lnTo>
                <a:cubicBezTo>
                  <a:pt x="994" y="771"/>
                  <a:pt x="772" y="994"/>
                  <a:pt x="498" y="994"/>
                </a:cubicBezTo>
                <a:lnTo>
                  <a:pt x="498" y="994"/>
                </a:lnTo>
                <a:cubicBezTo>
                  <a:pt x="223" y="994"/>
                  <a:pt x="0" y="771"/>
                  <a:pt x="0" y="497"/>
                </a:cubicBezTo>
                <a:lnTo>
                  <a:pt x="0" y="497"/>
                </a:lnTo>
                <a:cubicBezTo>
                  <a:pt x="0" y="223"/>
                  <a:pt x="223" y="0"/>
                  <a:pt x="498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" name="Freeform 76">
            <a:extLst>
              <a:ext uri="{FF2B5EF4-FFF2-40B4-BE49-F238E27FC236}">
                <a16:creationId xmlns:a16="http://schemas.microsoft.com/office/drawing/2014/main" id="{AF823FCD-9B05-8844-9017-666618308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297" y="1337405"/>
            <a:ext cx="615285" cy="480693"/>
          </a:xfrm>
          <a:custGeom>
            <a:avLst/>
            <a:gdLst>
              <a:gd name="T0" fmla="*/ 988 w 989"/>
              <a:gd name="T1" fmla="*/ 0 h 773"/>
              <a:gd name="T2" fmla="*/ 241 w 989"/>
              <a:gd name="T3" fmla="*/ 0 h 773"/>
              <a:gd name="T4" fmla="*/ 241 w 989"/>
              <a:gd name="T5" fmla="*/ 579 h 773"/>
              <a:gd name="T6" fmla="*/ 225 w 989"/>
              <a:gd name="T7" fmla="*/ 579 h 773"/>
              <a:gd name="T8" fmla="*/ 225 w 989"/>
              <a:gd name="T9" fmla="*/ 568 h 773"/>
              <a:gd name="T10" fmla="*/ 0 w 989"/>
              <a:gd name="T11" fmla="*/ 568 h 773"/>
              <a:gd name="T12" fmla="*/ 0 w 989"/>
              <a:gd name="T13" fmla="*/ 772 h 773"/>
              <a:gd name="T14" fmla="*/ 96 w 989"/>
              <a:gd name="T15" fmla="*/ 772 h 773"/>
              <a:gd name="T16" fmla="*/ 192 w 989"/>
              <a:gd name="T17" fmla="*/ 772 h 773"/>
              <a:gd name="T18" fmla="*/ 225 w 989"/>
              <a:gd name="T19" fmla="*/ 772 h 773"/>
              <a:gd name="T20" fmla="*/ 988 w 989"/>
              <a:gd name="T21" fmla="*/ 772 h 773"/>
              <a:gd name="T22" fmla="*/ 723 w 989"/>
              <a:gd name="T23" fmla="*/ 386 h 773"/>
              <a:gd name="T24" fmla="*/ 988 w 989"/>
              <a:gd name="T25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9" h="773">
                <a:moveTo>
                  <a:pt x="988" y="0"/>
                </a:moveTo>
                <a:lnTo>
                  <a:pt x="241" y="0"/>
                </a:lnTo>
                <a:lnTo>
                  <a:pt x="241" y="579"/>
                </a:lnTo>
                <a:lnTo>
                  <a:pt x="225" y="579"/>
                </a:lnTo>
                <a:lnTo>
                  <a:pt x="225" y="568"/>
                </a:lnTo>
                <a:lnTo>
                  <a:pt x="0" y="568"/>
                </a:lnTo>
                <a:lnTo>
                  <a:pt x="0" y="772"/>
                </a:lnTo>
                <a:lnTo>
                  <a:pt x="96" y="772"/>
                </a:lnTo>
                <a:lnTo>
                  <a:pt x="192" y="772"/>
                </a:lnTo>
                <a:lnTo>
                  <a:pt x="225" y="772"/>
                </a:lnTo>
                <a:lnTo>
                  <a:pt x="988" y="772"/>
                </a:lnTo>
                <a:lnTo>
                  <a:pt x="723" y="386"/>
                </a:lnTo>
                <a:lnTo>
                  <a:pt x="988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" name="Freeform 76">
            <a:extLst>
              <a:ext uri="{FF2B5EF4-FFF2-40B4-BE49-F238E27FC236}">
                <a16:creationId xmlns:a16="http://schemas.microsoft.com/office/drawing/2014/main" id="{CFB685F4-7EA4-5645-BE01-AA88235E6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297" y="1337405"/>
            <a:ext cx="615285" cy="480693"/>
          </a:xfrm>
          <a:custGeom>
            <a:avLst/>
            <a:gdLst>
              <a:gd name="T0" fmla="*/ 988 w 989"/>
              <a:gd name="T1" fmla="*/ 0 h 773"/>
              <a:gd name="T2" fmla="*/ 241 w 989"/>
              <a:gd name="T3" fmla="*/ 0 h 773"/>
              <a:gd name="T4" fmla="*/ 241 w 989"/>
              <a:gd name="T5" fmla="*/ 579 h 773"/>
              <a:gd name="T6" fmla="*/ 225 w 989"/>
              <a:gd name="T7" fmla="*/ 579 h 773"/>
              <a:gd name="T8" fmla="*/ 225 w 989"/>
              <a:gd name="T9" fmla="*/ 568 h 773"/>
              <a:gd name="T10" fmla="*/ 0 w 989"/>
              <a:gd name="T11" fmla="*/ 568 h 773"/>
              <a:gd name="T12" fmla="*/ 0 w 989"/>
              <a:gd name="T13" fmla="*/ 772 h 773"/>
              <a:gd name="T14" fmla="*/ 96 w 989"/>
              <a:gd name="T15" fmla="*/ 772 h 773"/>
              <a:gd name="T16" fmla="*/ 192 w 989"/>
              <a:gd name="T17" fmla="*/ 772 h 773"/>
              <a:gd name="T18" fmla="*/ 225 w 989"/>
              <a:gd name="T19" fmla="*/ 772 h 773"/>
              <a:gd name="T20" fmla="*/ 988 w 989"/>
              <a:gd name="T21" fmla="*/ 772 h 773"/>
              <a:gd name="T22" fmla="*/ 723 w 989"/>
              <a:gd name="T23" fmla="*/ 386 h 773"/>
              <a:gd name="T24" fmla="*/ 988 w 989"/>
              <a:gd name="T25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9" h="773">
                <a:moveTo>
                  <a:pt x="988" y="0"/>
                </a:moveTo>
                <a:lnTo>
                  <a:pt x="241" y="0"/>
                </a:lnTo>
                <a:lnTo>
                  <a:pt x="241" y="579"/>
                </a:lnTo>
                <a:lnTo>
                  <a:pt x="225" y="579"/>
                </a:lnTo>
                <a:lnTo>
                  <a:pt x="225" y="568"/>
                </a:lnTo>
                <a:lnTo>
                  <a:pt x="0" y="568"/>
                </a:lnTo>
                <a:lnTo>
                  <a:pt x="0" y="772"/>
                </a:lnTo>
                <a:lnTo>
                  <a:pt x="96" y="772"/>
                </a:lnTo>
                <a:lnTo>
                  <a:pt x="192" y="772"/>
                </a:lnTo>
                <a:lnTo>
                  <a:pt x="225" y="772"/>
                </a:lnTo>
                <a:lnTo>
                  <a:pt x="988" y="772"/>
                </a:lnTo>
                <a:lnTo>
                  <a:pt x="723" y="386"/>
                </a:lnTo>
                <a:lnTo>
                  <a:pt x="988" y="0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4" name="Freeform 77">
            <a:extLst>
              <a:ext uri="{FF2B5EF4-FFF2-40B4-BE49-F238E27FC236}">
                <a16:creationId xmlns:a16="http://schemas.microsoft.com/office/drawing/2014/main" id="{A12A90EB-C2E7-AC47-B110-7F10895D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0793" y="1202811"/>
            <a:ext cx="30214" cy="900954"/>
          </a:xfrm>
          <a:custGeom>
            <a:avLst/>
            <a:gdLst>
              <a:gd name="T0" fmla="*/ 25 w 50"/>
              <a:gd name="T1" fmla="*/ 0 h 1448"/>
              <a:gd name="T2" fmla="*/ 25 w 50"/>
              <a:gd name="T3" fmla="*/ 0 h 1448"/>
              <a:gd name="T4" fmla="*/ 0 w 50"/>
              <a:gd name="T5" fmla="*/ 24 h 1448"/>
              <a:gd name="T6" fmla="*/ 0 w 50"/>
              <a:gd name="T7" fmla="*/ 97 h 1448"/>
              <a:gd name="T8" fmla="*/ 0 w 50"/>
              <a:gd name="T9" fmla="*/ 1423 h 1448"/>
              <a:gd name="T10" fmla="*/ 0 w 50"/>
              <a:gd name="T11" fmla="*/ 1423 h 1448"/>
              <a:gd name="T12" fmla="*/ 25 w 50"/>
              <a:gd name="T13" fmla="*/ 1447 h 1448"/>
              <a:gd name="T14" fmla="*/ 25 w 50"/>
              <a:gd name="T15" fmla="*/ 1447 h 1448"/>
              <a:gd name="T16" fmla="*/ 49 w 50"/>
              <a:gd name="T17" fmla="*/ 1423 h 1448"/>
              <a:gd name="T18" fmla="*/ 49 w 50"/>
              <a:gd name="T19" fmla="*/ 97 h 1448"/>
              <a:gd name="T20" fmla="*/ 49 w 50"/>
              <a:gd name="T21" fmla="*/ 24 h 1448"/>
              <a:gd name="T22" fmla="*/ 49 w 50"/>
              <a:gd name="T23" fmla="*/ 24 h 1448"/>
              <a:gd name="T24" fmla="*/ 25 w 50"/>
              <a:gd name="T25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" h="1448">
                <a:moveTo>
                  <a:pt x="25" y="0"/>
                </a:moveTo>
                <a:lnTo>
                  <a:pt x="25" y="0"/>
                </a:lnTo>
                <a:cubicBezTo>
                  <a:pt x="12" y="0"/>
                  <a:pt x="0" y="11"/>
                  <a:pt x="0" y="24"/>
                </a:cubicBezTo>
                <a:lnTo>
                  <a:pt x="0" y="97"/>
                </a:lnTo>
                <a:lnTo>
                  <a:pt x="0" y="1423"/>
                </a:lnTo>
                <a:lnTo>
                  <a:pt x="0" y="1423"/>
                </a:lnTo>
                <a:cubicBezTo>
                  <a:pt x="0" y="1436"/>
                  <a:pt x="12" y="1447"/>
                  <a:pt x="25" y="1447"/>
                </a:cubicBezTo>
                <a:lnTo>
                  <a:pt x="25" y="1447"/>
                </a:lnTo>
                <a:cubicBezTo>
                  <a:pt x="38" y="1447"/>
                  <a:pt x="49" y="1436"/>
                  <a:pt x="49" y="1423"/>
                </a:cubicBezTo>
                <a:lnTo>
                  <a:pt x="49" y="97"/>
                </a:lnTo>
                <a:lnTo>
                  <a:pt x="49" y="24"/>
                </a:lnTo>
                <a:lnTo>
                  <a:pt x="49" y="24"/>
                </a:lnTo>
                <a:cubicBezTo>
                  <a:pt x="49" y="11"/>
                  <a:pt x="38" y="0"/>
                  <a:pt x="2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5" name="Freeform 78">
            <a:extLst>
              <a:ext uri="{FF2B5EF4-FFF2-40B4-BE49-F238E27FC236}">
                <a16:creationId xmlns:a16="http://schemas.microsoft.com/office/drawing/2014/main" id="{FE60F98B-8536-3143-B031-61679EEBB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3757" y="1263241"/>
            <a:ext cx="332363" cy="436742"/>
          </a:xfrm>
          <a:custGeom>
            <a:avLst/>
            <a:gdLst>
              <a:gd name="T0" fmla="*/ 0 w 532"/>
              <a:gd name="T1" fmla="*/ 0 h 700"/>
              <a:gd name="T2" fmla="*/ 531 w 532"/>
              <a:gd name="T3" fmla="*/ 0 h 700"/>
              <a:gd name="T4" fmla="*/ 531 w 532"/>
              <a:gd name="T5" fmla="*/ 699 h 700"/>
              <a:gd name="T6" fmla="*/ 0 w 532"/>
              <a:gd name="T7" fmla="*/ 699 h 700"/>
              <a:gd name="T8" fmla="*/ 0 w 532"/>
              <a:gd name="T9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2" h="700">
                <a:moveTo>
                  <a:pt x="0" y="0"/>
                </a:moveTo>
                <a:lnTo>
                  <a:pt x="531" y="0"/>
                </a:lnTo>
                <a:lnTo>
                  <a:pt x="531" y="699"/>
                </a:lnTo>
                <a:lnTo>
                  <a:pt x="0" y="699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6" name="Freeform 79">
            <a:extLst>
              <a:ext uri="{FF2B5EF4-FFF2-40B4-BE49-F238E27FC236}">
                <a16:creationId xmlns:a16="http://schemas.microsoft.com/office/drawing/2014/main" id="{C3D6D435-251A-A649-A067-6129EE866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298" y="1697236"/>
            <a:ext cx="151076" cy="120860"/>
          </a:xfrm>
          <a:custGeom>
            <a:avLst/>
            <a:gdLst>
              <a:gd name="T0" fmla="*/ 0 w 242"/>
              <a:gd name="T1" fmla="*/ 193 h 194"/>
              <a:gd name="T2" fmla="*/ 241 w 242"/>
              <a:gd name="T3" fmla="*/ 0 h 194"/>
              <a:gd name="T4" fmla="*/ 0 w 242"/>
              <a:gd name="T5" fmla="*/ 0 h 194"/>
              <a:gd name="T6" fmla="*/ 0 w 242"/>
              <a:gd name="T7" fmla="*/ 19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2" h="194">
                <a:moveTo>
                  <a:pt x="0" y="193"/>
                </a:moveTo>
                <a:lnTo>
                  <a:pt x="241" y="0"/>
                </a:lnTo>
                <a:lnTo>
                  <a:pt x="0" y="0"/>
                </a:lnTo>
                <a:lnTo>
                  <a:pt x="0" y="19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7" name="Freeform 79">
            <a:extLst>
              <a:ext uri="{FF2B5EF4-FFF2-40B4-BE49-F238E27FC236}">
                <a16:creationId xmlns:a16="http://schemas.microsoft.com/office/drawing/2014/main" id="{8229B006-FEA3-5049-B8E0-49321D399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298" y="1697236"/>
            <a:ext cx="151076" cy="120860"/>
          </a:xfrm>
          <a:custGeom>
            <a:avLst/>
            <a:gdLst>
              <a:gd name="T0" fmla="*/ 0 w 242"/>
              <a:gd name="T1" fmla="*/ 193 h 194"/>
              <a:gd name="T2" fmla="*/ 241 w 242"/>
              <a:gd name="T3" fmla="*/ 0 h 194"/>
              <a:gd name="T4" fmla="*/ 0 w 242"/>
              <a:gd name="T5" fmla="*/ 0 h 194"/>
              <a:gd name="T6" fmla="*/ 0 w 242"/>
              <a:gd name="T7" fmla="*/ 19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2" h="194">
                <a:moveTo>
                  <a:pt x="0" y="193"/>
                </a:moveTo>
                <a:lnTo>
                  <a:pt x="241" y="0"/>
                </a:lnTo>
                <a:lnTo>
                  <a:pt x="0" y="0"/>
                </a:lnTo>
                <a:lnTo>
                  <a:pt x="0" y="193"/>
                </a:lnTo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8" name="Freeform 80">
            <a:extLst>
              <a:ext uri="{FF2B5EF4-FFF2-40B4-BE49-F238E27FC236}">
                <a16:creationId xmlns:a16="http://schemas.microsoft.com/office/drawing/2014/main" id="{A1CBD420-2346-5E4A-AF7F-30D3AF7FC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5001" y="2094391"/>
            <a:ext cx="387296" cy="39687"/>
          </a:xfrm>
          <a:custGeom>
            <a:avLst/>
            <a:gdLst>
              <a:gd name="T0" fmla="*/ 1245 w 1246"/>
              <a:gd name="T1" fmla="*/ 126 h 127"/>
              <a:gd name="T2" fmla="*/ 1245 w 1246"/>
              <a:gd name="T3" fmla="*/ 126 h 127"/>
              <a:gd name="T4" fmla="*/ 623 w 1246"/>
              <a:gd name="T5" fmla="*/ 0 h 127"/>
              <a:gd name="T6" fmla="*/ 623 w 1246"/>
              <a:gd name="T7" fmla="*/ 0 h 127"/>
              <a:gd name="T8" fmla="*/ 0 w 1246"/>
              <a:gd name="T9" fmla="*/ 126 h 127"/>
              <a:gd name="T10" fmla="*/ 1245 w 1246"/>
              <a:gd name="T11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6" h="127">
                <a:moveTo>
                  <a:pt x="1245" y="126"/>
                </a:moveTo>
                <a:lnTo>
                  <a:pt x="1245" y="126"/>
                </a:lnTo>
                <a:cubicBezTo>
                  <a:pt x="1153" y="53"/>
                  <a:pt x="909" y="0"/>
                  <a:pt x="623" y="0"/>
                </a:cubicBezTo>
                <a:lnTo>
                  <a:pt x="623" y="0"/>
                </a:lnTo>
                <a:cubicBezTo>
                  <a:pt x="336" y="0"/>
                  <a:pt x="92" y="53"/>
                  <a:pt x="0" y="126"/>
                </a:cubicBezTo>
                <a:lnTo>
                  <a:pt x="1245" y="126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F5A023A-F351-D14F-9DB7-98021BC69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04" y="2135255"/>
            <a:ext cx="8224436" cy="4721142"/>
          </a:xfrm>
          <a:custGeom>
            <a:avLst/>
            <a:gdLst>
              <a:gd name="connsiteX0" fmla="*/ 11346695 w 16448871"/>
              <a:gd name="connsiteY0" fmla="*/ 0 h 9442284"/>
              <a:gd name="connsiteX1" fmla="*/ 12148899 w 16448871"/>
              <a:gd name="connsiteY1" fmla="*/ 0 h 9442284"/>
              <a:gd name="connsiteX2" fmla="*/ 12114019 w 16448871"/>
              <a:gd name="connsiteY2" fmla="*/ 9968 h 9442284"/>
              <a:gd name="connsiteX3" fmla="*/ 12001911 w 16448871"/>
              <a:gd name="connsiteY3" fmla="*/ 49841 h 9442284"/>
              <a:gd name="connsiteX4" fmla="*/ 11944611 w 16448871"/>
              <a:gd name="connsiteY4" fmla="*/ 79745 h 9442284"/>
              <a:gd name="connsiteX5" fmla="*/ 11925925 w 16448871"/>
              <a:gd name="connsiteY5" fmla="*/ 98435 h 9442284"/>
              <a:gd name="connsiteX6" fmla="*/ 11925925 w 16448871"/>
              <a:gd name="connsiteY6" fmla="*/ 107157 h 9442284"/>
              <a:gd name="connsiteX7" fmla="*/ 12052983 w 16448871"/>
              <a:gd name="connsiteY7" fmla="*/ 148276 h 9442284"/>
              <a:gd name="connsiteX8" fmla="*/ 12191251 w 16448871"/>
              <a:gd name="connsiteY8" fmla="*/ 198116 h 9442284"/>
              <a:gd name="connsiteX9" fmla="*/ 12328273 w 16448871"/>
              <a:gd name="connsiteY9" fmla="*/ 255433 h 9442284"/>
              <a:gd name="connsiteX10" fmla="*/ 12442873 w 16448871"/>
              <a:gd name="connsiteY10" fmla="*/ 321471 h 9442284"/>
              <a:gd name="connsiteX11" fmla="*/ 12526331 w 16448871"/>
              <a:gd name="connsiteY11" fmla="*/ 417414 h 9442284"/>
              <a:gd name="connsiteX12" fmla="*/ 12501419 w 16448871"/>
              <a:gd name="connsiteY12" fmla="*/ 512111 h 9442284"/>
              <a:gd name="connsiteX13" fmla="*/ 12353187 w 16448871"/>
              <a:gd name="connsiteY13" fmla="*/ 603070 h 9442284"/>
              <a:gd name="connsiteX14" fmla="*/ 12067931 w 16448871"/>
              <a:gd name="connsiteY14" fmla="*/ 687799 h 9442284"/>
              <a:gd name="connsiteX15" fmla="*/ 11757761 w 16448871"/>
              <a:gd name="connsiteY15" fmla="*/ 765052 h 9442284"/>
              <a:gd name="connsiteX16" fmla="*/ 11532297 w 16448871"/>
              <a:gd name="connsiteY16" fmla="*/ 842305 h 9442284"/>
              <a:gd name="connsiteX17" fmla="*/ 11395275 w 16448871"/>
              <a:gd name="connsiteY17" fmla="*/ 923295 h 9442284"/>
              <a:gd name="connsiteX18" fmla="*/ 11350431 w 16448871"/>
              <a:gd name="connsiteY18" fmla="*/ 1009270 h 9442284"/>
              <a:gd name="connsiteX19" fmla="*/ 11412715 w 16448871"/>
              <a:gd name="connsiteY19" fmla="*/ 1122657 h 9442284"/>
              <a:gd name="connsiteX20" fmla="*/ 11670565 w 16448871"/>
              <a:gd name="connsiteY20" fmla="*/ 1293361 h 9442284"/>
              <a:gd name="connsiteX21" fmla="*/ 12258515 w 16448871"/>
              <a:gd name="connsiteY21" fmla="*/ 1545056 h 9442284"/>
              <a:gd name="connsiteX22" fmla="*/ 13408259 w 16448871"/>
              <a:gd name="connsiteY22" fmla="*/ 1923843 h 9442284"/>
              <a:gd name="connsiteX23" fmla="*/ 13813095 w 16448871"/>
              <a:gd name="connsiteY23" fmla="*/ 2053429 h 9442284"/>
              <a:gd name="connsiteX24" fmla="*/ 14204233 w 16448871"/>
              <a:gd name="connsiteY24" fmla="*/ 2197966 h 9442284"/>
              <a:gd name="connsiteX25" fmla="*/ 14576683 w 16448871"/>
              <a:gd name="connsiteY25" fmla="*/ 2359948 h 9442284"/>
              <a:gd name="connsiteX26" fmla="*/ 14929207 w 16448871"/>
              <a:gd name="connsiteY26" fmla="*/ 2539373 h 9442284"/>
              <a:gd name="connsiteX27" fmla="*/ 15274253 w 16448871"/>
              <a:gd name="connsiteY27" fmla="*/ 2748703 h 9442284"/>
              <a:gd name="connsiteX28" fmla="*/ 15590651 w 16448871"/>
              <a:gd name="connsiteY28" fmla="*/ 2985446 h 9442284"/>
              <a:gd name="connsiteX29" fmla="*/ 15873415 w 16448871"/>
              <a:gd name="connsiteY29" fmla="*/ 3252092 h 9442284"/>
              <a:gd name="connsiteX30" fmla="*/ 16112579 w 16448871"/>
              <a:gd name="connsiteY30" fmla="*/ 3554874 h 9442284"/>
              <a:gd name="connsiteX31" fmla="*/ 16369187 w 16448871"/>
              <a:gd name="connsiteY31" fmla="*/ 4088167 h 9442284"/>
              <a:gd name="connsiteX32" fmla="*/ 16446415 w 16448871"/>
              <a:gd name="connsiteY32" fmla="*/ 4731109 h 9442284"/>
              <a:gd name="connsiteX33" fmla="*/ 16277007 w 16448871"/>
              <a:gd name="connsiteY33" fmla="*/ 5518589 h 9442284"/>
              <a:gd name="connsiteX34" fmla="*/ 15757567 w 16448871"/>
              <a:gd name="connsiteY34" fmla="*/ 6499200 h 9442284"/>
              <a:gd name="connsiteX35" fmla="*/ 15087403 w 16448871"/>
              <a:gd name="connsiteY35" fmla="*/ 7360196 h 9442284"/>
              <a:gd name="connsiteX36" fmla="*/ 14067211 w 16448871"/>
              <a:gd name="connsiteY36" fmla="*/ 8414322 h 9442284"/>
              <a:gd name="connsiteX37" fmla="*/ 12909995 w 16448871"/>
              <a:gd name="connsiteY37" fmla="*/ 9442282 h 9442284"/>
              <a:gd name="connsiteX38" fmla="*/ 8875767 w 16448871"/>
              <a:gd name="connsiteY38" fmla="*/ 9442282 h 9442284"/>
              <a:gd name="connsiteX39" fmla="*/ 8875767 w 16448871"/>
              <a:gd name="connsiteY39" fmla="*/ 9442284 h 9442284"/>
              <a:gd name="connsiteX40" fmla="*/ 5773792 w 16448871"/>
              <a:gd name="connsiteY40" fmla="*/ 9442284 h 9442284"/>
              <a:gd name="connsiteX41" fmla="*/ 5773792 w 16448871"/>
              <a:gd name="connsiteY41" fmla="*/ 9442282 h 9442284"/>
              <a:gd name="connsiteX42" fmla="*/ 0 w 16448871"/>
              <a:gd name="connsiteY42" fmla="*/ 9442282 h 9442284"/>
              <a:gd name="connsiteX43" fmla="*/ 790993 w 16448871"/>
              <a:gd name="connsiteY43" fmla="*/ 9206786 h 9442284"/>
              <a:gd name="connsiteX44" fmla="*/ 3355801 w 16448871"/>
              <a:gd name="connsiteY44" fmla="*/ 8401862 h 9442284"/>
              <a:gd name="connsiteX45" fmla="*/ 6427593 w 16448871"/>
              <a:gd name="connsiteY45" fmla="*/ 7350227 h 9442284"/>
              <a:gd name="connsiteX46" fmla="*/ 9277657 w 16448871"/>
              <a:gd name="connsiteY46" fmla="*/ 6256228 h 9442284"/>
              <a:gd name="connsiteX47" fmla="*/ 10586843 w 16448871"/>
              <a:gd name="connsiteY47" fmla="*/ 5686800 h 9442284"/>
              <a:gd name="connsiteX48" fmla="*/ 11604547 w 16448871"/>
              <a:gd name="connsiteY48" fmla="*/ 5193380 h 9442284"/>
              <a:gd name="connsiteX49" fmla="*/ 12385573 w 16448871"/>
              <a:gd name="connsiteY49" fmla="*/ 4761014 h 9442284"/>
              <a:gd name="connsiteX50" fmla="*/ 12967295 w 16448871"/>
              <a:gd name="connsiteY50" fmla="*/ 4380980 h 9442284"/>
              <a:gd name="connsiteX51" fmla="*/ 13314833 w 16448871"/>
              <a:gd name="connsiteY51" fmla="*/ 4104365 h 9442284"/>
              <a:gd name="connsiteX52" fmla="*/ 13600089 w 16448871"/>
              <a:gd name="connsiteY52" fmla="*/ 3812798 h 9442284"/>
              <a:gd name="connsiteX53" fmla="*/ 13771991 w 16448871"/>
              <a:gd name="connsiteY53" fmla="*/ 3527461 h 9442284"/>
              <a:gd name="connsiteX54" fmla="*/ 13796903 w 16448871"/>
              <a:gd name="connsiteY54" fmla="*/ 3262061 h 9442284"/>
              <a:gd name="connsiteX55" fmla="*/ 13607563 w 16448871"/>
              <a:gd name="connsiteY55" fmla="*/ 2991676 h 9442284"/>
              <a:gd name="connsiteX56" fmla="*/ 13279955 w 16448871"/>
              <a:gd name="connsiteY56" fmla="*/ 2774870 h 9442284"/>
              <a:gd name="connsiteX57" fmla="*/ 12942383 w 16448871"/>
              <a:gd name="connsiteY57" fmla="*/ 2615380 h 9442284"/>
              <a:gd name="connsiteX58" fmla="*/ 12694495 w 16448871"/>
              <a:gd name="connsiteY58" fmla="*/ 2519437 h 9442284"/>
              <a:gd name="connsiteX59" fmla="*/ 11334239 w 16448871"/>
              <a:gd name="connsiteY59" fmla="*/ 1958732 h 9442284"/>
              <a:gd name="connsiteX60" fmla="*/ 10601791 w 16448871"/>
              <a:gd name="connsiteY60" fmla="*/ 1550040 h 9442284"/>
              <a:gd name="connsiteX61" fmla="*/ 10282903 w 16448871"/>
              <a:gd name="connsiteY61" fmla="*/ 1238537 h 9442284"/>
              <a:gd name="connsiteX62" fmla="*/ 10257990 w 16448871"/>
              <a:gd name="connsiteY62" fmla="*/ 991826 h 9442284"/>
              <a:gd name="connsiteX63" fmla="*/ 10326501 w 16448871"/>
              <a:gd name="connsiteY63" fmla="*/ 892145 h 9442284"/>
              <a:gd name="connsiteX64" fmla="*/ 10441101 w 16448871"/>
              <a:gd name="connsiteY64" fmla="*/ 802432 h 9442284"/>
              <a:gd name="connsiteX65" fmla="*/ 10594317 w 16448871"/>
              <a:gd name="connsiteY65" fmla="*/ 721441 h 9442284"/>
              <a:gd name="connsiteX66" fmla="*/ 10783657 w 16448871"/>
              <a:gd name="connsiteY66" fmla="*/ 649173 h 9442284"/>
              <a:gd name="connsiteX67" fmla="*/ 10963031 w 16448871"/>
              <a:gd name="connsiteY67" fmla="*/ 595594 h 9442284"/>
              <a:gd name="connsiteX68" fmla="*/ 11142407 w 16448871"/>
              <a:gd name="connsiteY68" fmla="*/ 549492 h 9442284"/>
              <a:gd name="connsiteX69" fmla="*/ 11314307 w 16448871"/>
              <a:gd name="connsiteY69" fmla="*/ 513357 h 9442284"/>
              <a:gd name="connsiteX70" fmla="*/ 11468769 w 16448871"/>
              <a:gd name="connsiteY70" fmla="*/ 482207 h 9442284"/>
              <a:gd name="connsiteX71" fmla="*/ 11589599 w 16448871"/>
              <a:gd name="connsiteY71" fmla="*/ 453549 h 9442284"/>
              <a:gd name="connsiteX72" fmla="*/ 11658109 w 16448871"/>
              <a:gd name="connsiteY72" fmla="*/ 422398 h 9442284"/>
              <a:gd name="connsiteX73" fmla="*/ 11680531 w 16448871"/>
              <a:gd name="connsiteY73" fmla="*/ 390002 h 9442284"/>
              <a:gd name="connsiteX74" fmla="*/ 11660599 w 16448871"/>
              <a:gd name="connsiteY74" fmla="*/ 350130 h 9442284"/>
              <a:gd name="connsiteX75" fmla="*/ 11597071 w 16448871"/>
              <a:gd name="connsiteY75" fmla="*/ 304027 h 9442284"/>
              <a:gd name="connsiteX76" fmla="*/ 11508631 w 16448871"/>
              <a:gd name="connsiteY76" fmla="*/ 259171 h 9442284"/>
              <a:gd name="connsiteX77" fmla="*/ 11408977 w 16448871"/>
              <a:gd name="connsiteY77" fmla="*/ 218052 h 9442284"/>
              <a:gd name="connsiteX78" fmla="*/ 11311815 w 16448871"/>
              <a:gd name="connsiteY78" fmla="*/ 180672 h 9442284"/>
              <a:gd name="connsiteX79" fmla="*/ 11255761 w 16448871"/>
              <a:gd name="connsiteY79" fmla="*/ 153260 h 9442284"/>
              <a:gd name="connsiteX80" fmla="*/ 11220883 w 16448871"/>
              <a:gd name="connsiteY80" fmla="*/ 119617 h 9442284"/>
              <a:gd name="connsiteX81" fmla="*/ 11223375 w 16448871"/>
              <a:gd name="connsiteY81" fmla="*/ 79745 h 9442284"/>
              <a:gd name="connsiteX82" fmla="*/ 11273201 w 16448871"/>
              <a:gd name="connsiteY82" fmla="*/ 34889 h 9442284"/>
              <a:gd name="connsiteX83" fmla="*/ 11318043 w 16448871"/>
              <a:gd name="connsiteY83" fmla="*/ 11214 h 9442284"/>
              <a:gd name="connsiteX84" fmla="*/ 11346695 w 16448871"/>
              <a:gd name="connsiteY84" fmla="*/ 0 h 944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448871" h="9442284">
                <a:moveTo>
                  <a:pt x="11346695" y="0"/>
                </a:moveTo>
                <a:lnTo>
                  <a:pt x="12148899" y="0"/>
                </a:lnTo>
                <a:cubicBezTo>
                  <a:pt x="12137687" y="3738"/>
                  <a:pt x="12126475" y="6230"/>
                  <a:pt x="12114019" y="9968"/>
                </a:cubicBezTo>
                <a:cubicBezTo>
                  <a:pt x="12065439" y="24920"/>
                  <a:pt x="12029315" y="38627"/>
                  <a:pt x="12001911" y="49841"/>
                </a:cubicBezTo>
                <a:cubicBezTo>
                  <a:pt x="11974507" y="62301"/>
                  <a:pt x="11955821" y="71023"/>
                  <a:pt x="11944611" y="79745"/>
                </a:cubicBezTo>
                <a:cubicBezTo>
                  <a:pt x="11932155" y="87221"/>
                  <a:pt x="11927171" y="93451"/>
                  <a:pt x="11925925" y="98435"/>
                </a:cubicBezTo>
                <a:cubicBezTo>
                  <a:pt x="11923435" y="103419"/>
                  <a:pt x="11924679" y="105911"/>
                  <a:pt x="11925925" y="107157"/>
                </a:cubicBezTo>
                <a:cubicBezTo>
                  <a:pt x="11964541" y="119617"/>
                  <a:pt x="12008139" y="133324"/>
                  <a:pt x="12052983" y="148276"/>
                </a:cubicBezTo>
                <a:cubicBezTo>
                  <a:pt x="12097827" y="163228"/>
                  <a:pt x="12145161" y="180672"/>
                  <a:pt x="12191251" y="198116"/>
                </a:cubicBezTo>
                <a:cubicBezTo>
                  <a:pt x="12238585" y="216806"/>
                  <a:pt x="12285919" y="235497"/>
                  <a:pt x="12328273" y="255433"/>
                </a:cubicBezTo>
                <a:cubicBezTo>
                  <a:pt x="12371871" y="276615"/>
                  <a:pt x="12410487" y="299043"/>
                  <a:pt x="12442873" y="321471"/>
                </a:cubicBezTo>
                <a:cubicBezTo>
                  <a:pt x="12487717" y="353868"/>
                  <a:pt x="12516367" y="385018"/>
                  <a:pt x="12526331" y="417414"/>
                </a:cubicBezTo>
                <a:cubicBezTo>
                  <a:pt x="12537543" y="448565"/>
                  <a:pt x="12530069" y="480961"/>
                  <a:pt x="12501419" y="512111"/>
                </a:cubicBezTo>
                <a:cubicBezTo>
                  <a:pt x="12474015" y="543262"/>
                  <a:pt x="12424187" y="573166"/>
                  <a:pt x="12353187" y="603070"/>
                </a:cubicBezTo>
                <a:cubicBezTo>
                  <a:pt x="12280939" y="632975"/>
                  <a:pt x="12186267" y="661633"/>
                  <a:pt x="12067931" y="687799"/>
                </a:cubicBezTo>
                <a:cubicBezTo>
                  <a:pt x="11949593" y="713965"/>
                  <a:pt x="11846203" y="740132"/>
                  <a:pt x="11757761" y="765052"/>
                </a:cubicBezTo>
                <a:cubicBezTo>
                  <a:pt x="11666827" y="791218"/>
                  <a:pt x="11590843" y="817384"/>
                  <a:pt x="11532297" y="842305"/>
                </a:cubicBezTo>
                <a:cubicBezTo>
                  <a:pt x="11471259" y="869717"/>
                  <a:pt x="11425171" y="895883"/>
                  <a:pt x="11395275" y="923295"/>
                </a:cubicBezTo>
                <a:cubicBezTo>
                  <a:pt x="11364135" y="950708"/>
                  <a:pt x="11350431" y="979366"/>
                  <a:pt x="11350431" y="1009270"/>
                </a:cubicBezTo>
                <a:cubicBezTo>
                  <a:pt x="11350431" y="1040421"/>
                  <a:pt x="11366625" y="1077801"/>
                  <a:pt x="11412715" y="1122657"/>
                </a:cubicBezTo>
                <a:cubicBezTo>
                  <a:pt x="11461295" y="1170006"/>
                  <a:pt x="11542263" y="1227322"/>
                  <a:pt x="11670565" y="1293361"/>
                </a:cubicBezTo>
                <a:cubicBezTo>
                  <a:pt x="11805095" y="1364384"/>
                  <a:pt x="11994435" y="1446621"/>
                  <a:pt x="12258515" y="1545056"/>
                </a:cubicBezTo>
                <a:cubicBezTo>
                  <a:pt x="12540035" y="1650967"/>
                  <a:pt x="12913731" y="1774322"/>
                  <a:pt x="13408259" y="1923843"/>
                </a:cubicBezTo>
                <a:cubicBezTo>
                  <a:pt x="13547771" y="1964962"/>
                  <a:pt x="13682303" y="2008572"/>
                  <a:pt x="13813095" y="2053429"/>
                </a:cubicBezTo>
                <a:cubicBezTo>
                  <a:pt x="13948873" y="2100777"/>
                  <a:pt x="14078421" y="2148126"/>
                  <a:pt x="14204233" y="2197966"/>
                </a:cubicBezTo>
                <a:cubicBezTo>
                  <a:pt x="14333781" y="2250299"/>
                  <a:pt x="14457101" y="2303877"/>
                  <a:pt x="14576683" y="2359948"/>
                </a:cubicBezTo>
                <a:cubicBezTo>
                  <a:pt x="14698759" y="2417264"/>
                  <a:pt x="14817095" y="2477073"/>
                  <a:pt x="14929207" y="2539373"/>
                </a:cubicBezTo>
                <a:cubicBezTo>
                  <a:pt x="15050035" y="2605412"/>
                  <a:pt x="15164635" y="2675189"/>
                  <a:pt x="15274253" y="2748703"/>
                </a:cubicBezTo>
                <a:cubicBezTo>
                  <a:pt x="15386363" y="2824710"/>
                  <a:pt x="15492243" y="2903209"/>
                  <a:pt x="15590651" y="2985446"/>
                </a:cubicBezTo>
                <a:cubicBezTo>
                  <a:pt x="15692795" y="3071421"/>
                  <a:pt x="15786219" y="3159888"/>
                  <a:pt x="15873415" y="3252092"/>
                </a:cubicBezTo>
                <a:cubicBezTo>
                  <a:pt x="15961855" y="3349281"/>
                  <a:pt x="16041579" y="3450208"/>
                  <a:pt x="16112579" y="3554874"/>
                </a:cubicBezTo>
                <a:cubicBezTo>
                  <a:pt x="16225935" y="3723085"/>
                  <a:pt x="16311885" y="3900019"/>
                  <a:pt x="16369187" y="4088167"/>
                </a:cubicBezTo>
                <a:cubicBezTo>
                  <a:pt x="16430223" y="4290020"/>
                  <a:pt x="16457627" y="4504335"/>
                  <a:pt x="16446415" y="4731109"/>
                </a:cubicBezTo>
                <a:cubicBezTo>
                  <a:pt x="16436451" y="4976574"/>
                  <a:pt x="16380397" y="5239482"/>
                  <a:pt x="16277007" y="5518589"/>
                </a:cubicBezTo>
                <a:cubicBezTo>
                  <a:pt x="16164899" y="5822616"/>
                  <a:pt x="15994243" y="6149071"/>
                  <a:pt x="15757567" y="6499200"/>
                </a:cubicBezTo>
                <a:cubicBezTo>
                  <a:pt x="15575703" y="6768340"/>
                  <a:pt x="15353975" y="7054922"/>
                  <a:pt x="15087403" y="7360196"/>
                </a:cubicBezTo>
                <a:cubicBezTo>
                  <a:pt x="14800903" y="7687896"/>
                  <a:pt x="14463331" y="8038026"/>
                  <a:pt x="14067211" y="8414322"/>
                </a:cubicBezTo>
                <a:cubicBezTo>
                  <a:pt x="13727147" y="8735793"/>
                  <a:pt x="13342239" y="9078446"/>
                  <a:pt x="12909995" y="9442282"/>
                </a:cubicBezTo>
                <a:lnTo>
                  <a:pt x="8875767" y="9442282"/>
                </a:lnTo>
                <a:lnTo>
                  <a:pt x="8875767" y="9442284"/>
                </a:lnTo>
                <a:lnTo>
                  <a:pt x="5773792" y="9442284"/>
                </a:lnTo>
                <a:lnTo>
                  <a:pt x="5773792" y="9442282"/>
                </a:lnTo>
                <a:lnTo>
                  <a:pt x="0" y="9442282"/>
                </a:lnTo>
                <a:cubicBezTo>
                  <a:pt x="188095" y="9387457"/>
                  <a:pt x="454666" y="9308959"/>
                  <a:pt x="790993" y="9206786"/>
                </a:cubicBezTo>
                <a:cubicBezTo>
                  <a:pt x="1443717" y="9009916"/>
                  <a:pt x="2333117" y="8734547"/>
                  <a:pt x="3355801" y="8401862"/>
                </a:cubicBezTo>
                <a:cubicBezTo>
                  <a:pt x="4314957" y="8089112"/>
                  <a:pt x="5367539" y="7732753"/>
                  <a:pt x="6427593" y="7350227"/>
                </a:cubicBezTo>
                <a:cubicBezTo>
                  <a:pt x="7406679" y="6998852"/>
                  <a:pt x="8375801" y="6630032"/>
                  <a:pt x="9277657" y="6256228"/>
                </a:cubicBezTo>
                <a:cubicBezTo>
                  <a:pt x="9757235" y="6058112"/>
                  <a:pt x="10193216" y="5868718"/>
                  <a:pt x="10586843" y="5686800"/>
                </a:cubicBezTo>
                <a:cubicBezTo>
                  <a:pt x="10961787" y="5514851"/>
                  <a:pt x="11301851" y="5350378"/>
                  <a:pt x="11604547" y="5193380"/>
                </a:cubicBezTo>
                <a:cubicBezTo>
                  <a:pt x="11896029" y="5042612"/>
                  <a:pt x="12155127" y="4898075"/>
                  <a:pt x="12385573" y="4761014"/>
                </a:cubicBezTo>
                <a:cubicBezTo>
                  <a:pt x="12604809" y="4628936"/>
                  <a:pt x="12799131" y="4501843"/>
                  <a:pt x="12967295" y="4380980"/>
                </a:cubicBezTo>
                <a:cubicBezTo>
                  <a:pt x="13084387" y="4296251"/>
                  <a:pt x="13203971" y="4201554"/>
                  <a:pt x="13314833" y="4104365"/>
                </a:cubicBezTo>
                <a:cubicBezTo>
                  <a:pt x="13421959" y="4009668"/>
                  <a:pt x="13520367" y="3912479"/>
                  <a:pt x="13600089" y="3812798"/>
                </a:cubicBezTo>
                <a:cubicBezTo>
                  <a:pt x="13677319" y="3718101"/>
                  <a:pt x="13737111" y="3622158"/>
                  <a:pt x="13771991" y="3527461"/>
                </a:cubicBezTo>
                <a:cubicBezTo>
                  <a:pt x="13805623" y="3436502"/>
                  <a:pt x="13815587" y="3348035"/>
                  <a:pt x="13796903" y="3262061"/>
                </a:cubicBezTo>
                <a:cubicBezTo>
                  <a:pt x="13774481" y="3166118"/>
                  <a:pt x="13703479" y="3075159"/>
                  <a:pt x="13607563" y="2991676"/>
                </a:cubicBezTo>
                <a:cubicBezTo>
                  <a:pt x="13515383" y="2911931"/>
                  <a:pt x="13399539" y="2838416"/>
                  <a:pt x="13279955" y="2774870"/>
                </a:cubicBezTo>
                <a:cubicBezTo>
                  <a:pt x="13165355" y="2712569"/>
                  <a:pt x="13047017" y="2658991"/>
                  <a:pt x="12942383" y="2615380"/>
                </a:cubicBezTo>
                <a:cubicBezTo>
                  <a:pt x="12840239" y="2574262"/>
                  <a:pt x="12753043" y="2540619"/>
                  <a:pt x="12694495" y="2519437"/>
                </a:cubicBezTo>
                <a:cubicBezTo>
                  <a:pt x="12131459" y="2308861"/>
                  <a:pt x="11684267" y="2123205"/>
                  <a:pt x="11334239" y="1958732"/>
                </a:cubicBezTo>
                <a:cubicBezTo>
                  <a:pt x="11015351" y="1807964"/>
                  <a:pt x="10774939" y="1672149"/>
                  <a:pt x="10601791" y="1550040"/>
                </a:cubicBezTo>
                <a:cubicBezTo>
                  <a:pt x="10439855" y="1436652"/>
                  <a:pt x="10336466" y="1333233"/>
                  <a:pt x="10282903" y="1238537"/>
                </a:cubicBezTo>
                <a:cubicBezTo>
                  <a:pt x="10231831" y="1150070"/>
                  <a:pt x="10224357" y="1067833"/>
                  <a:pt x="10257990" y="991826"/>
                </a:cubicBezTo>
                <a:cubicBezTo>
                  <a:pt x="10272938" y="958184"/>
                  <a:pt x="10295360" y="924541"/>
                  <a:pt x="10326501" y="892145"/>
                </a:cubicBezTo>
                <a:cubicBezTo>
                  <a:pt x="10357642" y="860995"/>
                  <a:pt x="10395011" y="831090"/>
                  <a:pt x="10441101" y="802432"/>
                </a:cubicBezTo>
                <a:cubicBezTo>
                  <a:pt x="10485945" y="773774"/>
                  <a:pt x="10537017" y="747608"/>
                  <a:pt x="10594317" y="721441"/>
                </a:cubicBezTo>
                <a:cubicBezTo>
                  <a:pt x="10650371" y="696521"/>
                  <a:pt x="10713899" y="672847"/>
                  <a:pt x="10783657" y="649173"/>
                </a:cubicBezTo>
                <a:cubicBezTo>
                  <a:pt x="10842203" y="630482"/>
                  <a:pt x="10901995" y="611792"/>
                  <a:pt x="10963031" y="595594"/>
                </a:cubicBezTo>
                <a:cubicBezTo>
                  <a:pt x="11022823" y="579396"/>
                  <a:pt x="11083861" y="564444"/>
                  <a:pt x="11142407" y="549492"/>
                </a:cubicBezTo>
                <a:cubicBezTo>
                  <a:pt x="11202199" y="537032"/>
                  <a:pt x="11258253" y="524571"/>
                  <a:pt x="11314307" y="513357"/>
                </a:cubicBezTo>
                <a:cubicBezTo>
                  <a:pt x="11367871" y="502143"/>
                  <a:pt x="11421435" y="492175"/>
                  <a:pt x="11468769" y="482207"/>
                </a:cubicBezTo>
                <a:cubicBezTo>
                  <a:pt x="11517351" y="473485"/>
                  <a:pt x="11558455" y="463517"/>
                  <a:pt x="11589599" y="453549"/>
                </a:cubicBezTo>
                <a:cubicBezTo>
                  <a:pt x="11620739" y="443581"/>
                  <a:pt x="11643161" y="433613"/>
                  <a:pt x="11658109" y="422398"/>
                </a:cubicBezTo>
                <a:cubicBezTo>
                  <a:pt x="11674303" y="412430"/>
                  <a:pt x="11680531" y="401216"/>
                  <a:pt x="11680531" y="390002"/>
                </a:cubicBezTo>
                <a:cubicBezTo>
                  <a:pt x="11681775" y="377542"/>
                  <a:pt x="11674303" y="363836"/>
                  <a:pt x="11660599" y="350130"/>
                </a:cubicBezTo>
                <a:cubicBezTo>
                  <a:pt x="11645651" y="335178"/>
                  <a:pt x="11623231" y="320225"/>
                  <a:pt x="11597071" y="304027"/>
                </a:cubicBezTo>
                <a:cubicBezTo>
                  <a:pt x="11570913" y="289075"/>
                  <a:pt x="11539771" y="274123"/>
                  <a:pt x="11508631" y="259171"/>
                </a:cubicBezTo>
                <a:cubicBezTo>
                  <a:pt x="11476243" y="245465"/>
                  <a:pt x="11442611" y="230513"/>
                  <a:pt x="11408977" y="218052"/>
                </a:cubicBezTo>
                <a:cubicBezTo>
                  <a:pt x="11375345" y="204346"/>
                  <a:pt x="11342959" y="191886"/>
                  <a:pt x="11311815" y="180672"/>
                </a:cubicBezTo>
                <a:cubicBezTo>
                  <a:pt x="11291887" y="171950"/>
                  <a:pt x="11271955" y="163228"/>
                  <a:pt x="11255761" y="153260"/>
                </a:cubicBezTo>
                <a:cubicBezTo>
                  <a:pt x="11239567" y="143292"/>
                  <a:pt x="11227111" y="132078"/>
                  <a:pt x="11220883" y="119617"/>
                </a:cubicBezTo>
                <a:cubicBezTo>
                  <a:pt x="11214655" y="107157"/>
                  <a:pt x="11214655" y="93451"/>
                  <a:pt x="11223375" y="79745"/>
                </a:cubicBezTo>
                <a:cubicBezTo>
                  <a:pt x="11230847" y="66039"/>
                  <a:pt x="11245795" y="51087"/>
                  <a:pt x="11273201" y="34889"/>
                </a:cubicBezTo>
                <a:cubicBezTo>
                  <a:pt x="11285657" y="27413"/>
                  <a:pt x="11301851" y="19936"/>
                  <a:pt x="11318043" y="11214"/>
                </a:cubicBezTo>
                <a:cubicBezTo>
                  <a:pt x="11326763" y="7476"/>
                  <a:pt x="11336729" y="3738"/>
                  <a:pt x="11346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D8532D6-7E09-C94A-AACF-48E91B43C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8882" y="2140745"/>
            <a:ext cx="4119592" cy="4715653"/>
          </a:xfrm>
          <a:custGeom>
            <a:avLst/>
            <a:gdLst>
              <a:gd name="connsiteX0" fmla="*/ 634944 w 4542389"/>
              <a:gd name="connsiteY0" fmla="*/ 4900464 h 5199624"/>
              <a:gd name="connsiteX1" fmla="*/ 638372 w 4542389"/>
              <a:gd name="connsiteY1" fmla="*/ 5076400 h 5199624"/>
              <a:gd name="connsiteX2" fmla="*/ 400440 w 4542389"/>
              <a:gd name="connsiteY2" fmla="*/ 5194147 h 5199624"/>
              <a:gd name="connsiteX3" fmla="*/ 388097 w 4542389"/>
              <a:gd name="connsiteY3" fmla="*/ 5199624 h 5199624"/>
              <a:gd name="connsiteX4" fmla="*/ 0 w 4542389"/>
              <a:gd name="connsiteY4" fmla="*/ 5199624 h 5199624"/>
              <a:gd name="connsiteX5" fmla="*/ 167992 w 4542389"/>
              <a:gd name="connsiteY5" fmla="*/ 5121582 h 5199624"/>
              <a:gd name="connsiteX6" fmla="*/ 404554 w 4542389"/>
              <a:gd name="connsiteY6" fmla="*/ 5010681 h 5199624"/>
              <a:gd name="connsiteX7" fmla="*/ 634944 w 4542389"/>
              <a:gd name="connsiteY7" fmla="*/ 4900464 h 5199624"/>
              <a:gd name="connsiteX8" fmla="*/ 2163147 w 4542389"/>
              <a:gd name="connsiteY8" fmla="*/ 4112998 h 5199624"/>
              <a:gd name="connsiteX9" fmla="*/ 2213305 w 4542389"/>
              <a:gd name="connsiteY9" fmla="*/ 4240630 h 5199624"/>
              <a:gd name="connsiteX10" fmla="*/ 2042218 w 4542389"/>
              <a:gd name="connsiteY10" fmla="*/ 4337384 h 5199624"/>
              <a:gd name="connsiteX11" fmla="*/ 1863573 w 4542389"/>
              <a:gd name="connsiteY11" fmla="*/ 4436196 h 5199624"/>
              <a:gd name="connsiteX12" fmla="*/ 1678745 w 4542389"/>
              <a:gd name="connsiteY12" fmla="*/ 4537066 h 5199624"/>
              <a:gd name="connsiteX13" fmla="*/ 1487732 w 4542389"/>
              <a:gd name="connsiteY13" fmla="*/ 4639309 h 5199624"/>
              <a:gd name="connsiteX14" fmla="*/ 1456813 w 4542389"/>
              <a:gd name="connsiteY14" fmla="*/ 4489719 h 5199624"/>
              <a:gd name="connsiteX15" fmla="*/ 1643016 w 4542389"/>
              <a:gd name="connsiteY15" fmla="*/ 4392965 h 5199624"/>
              <a:gd name="connsiteX16" fmla="*/ 1823035 w 4542389"/>
              <a:gd name="connsiteY16" fmla="*/ 4297584 h 5199624"/>
              <a:gd name="connsiteX17" fmla="*/ 1996183 w 4542389"/>
              <a:gd name="connsiteY17" fmla="*/ 4204262 h 5199624"/>
              <a:gd name="connsiteX18" fmla="*/ 2163147 w 4542389"/>
              <a:gd name="connsiteY18" fmla="*/ 4112998 h 5199624"/>
              <a:gd name="connsiteX19" fmla="*/ 3268994 w 4542389"/>
              <a:gd name="connsiteY19" fmla="*/ 3440623 h 5199624"/>
              <a:gd name="connsiteX20" fmla="*/ 3343019 w 4542389"/>
              <a:gd name="connsiteY20" fmla="*/ 3532056 h 5199624"/>
              <a:gd name="connsiteX21" fmla="*/ 3224443 w 4542389"/>
              <a:gd name="connsiteY21" fmla="*/ 3613866 h 5199624"/>
              <a:gd name="connsiteX22" fmla="*/ 3099013 w 4542389"/>
              <a:gd name="connsiteY22" fmla="*/ 3698425 h 5199624"/>
              <a:gd name="connsiteX23" fmla="*/ 2967414 w 4542389"/>
              <a:gd name="connsiteY23" fmla="*/ 3785046 h 5199624"/>
              <a:gd name="connsiteX24" fmla="*/ 2829647 w 4542389"/>
              <a:gd name="connsiteY24" fmla="*/ 3873042 h 5199624"/>
              <a:gd name="connsiteX25" fmla="*/ 2765218 w 4542389"/>
              <a:gd name="connsiteY25" fmla="*/ 3765109 h 5199624"/>
              <a:gd name="connsiteX26" fmla="*/ 2900929 w 4542389"/>
              <a:gd name="connsiteY26" fmla="*/ 3681238 h 5199624"/>
              <a:gd name="connsiteX27" fmla="*/ 3029101 w 4542389"/>
              <a:gd name="connsiteY27" fmla="*/ 3599429 h 5199624"/>
              <a:gd name="connsiteX28" fmla="*/ 3152475 w 4542389"/>
              <a:gd name="connsiteY28" fmla="*/ 3518994 h 5199624"/>
              <a:gd name="connsiteX29" fmla="*/ 3268994 w 4542389"/>
              <a:gd name="connsiteY29" fmla="*/ 3440623 h 5199624"/>
              <a:gd name="connsiteX30" fmla="*/ 4015835 w 4542389"/>
              <a:gd name="connsiteY30" fmla="*/ 2850023 h 5199624"/>
              <a:gd name="connsiteX31" fmla="*/ 4100194 w 4542389"/>
              <a:gd name="connsiteY31" fmla="*/ 2911740 h 5199624"/>
              <a:gd name="connsiteX32" fmla="*/ 4026123 w 4542389"/>
              <a:gd name="connsiteY32" fmla="*/ 2984429 h 5199624"/>
              <a:gd name="connsiteX33" fmla="*/ 3945879 w 4542389"/>
              <a:gd name="connsiteY33" fmla="*/ 3058490 h 5199624"/>
              <a:gd name="connsiteX34" fmla="*/ 3859463 w 4542389"/>
              <a:gd name="connsiteY34" fmla="*/ 3134608 h 5199624"/>
              <a:gd name="connsiteX35" fmla="*/ 3766189 w 4542389"/>
              <a:gd name="connsiteY35" fmla="*/ 3212783 h 5199624"/>
              <a:gd name="connsiteX36" fmla="*/ 3685945 w 4542389"/>
              <a:gd name="connsiteY36" fmla="*/ 3136665 h 5199624"/>
              <a:gd name="connsiteX37" fmla="*/ 3777848 w 4542389"/>
              <a:gd name="connsiteY37" fmla="*/ 3062604 h 5199624"/>
              <a:gd name="connsiteX38" fmla="*/ 3863578 w 4542389"/>
              <a:gd name="connsiteY38" fmla="*/ 2989915 h 5199624"/>
              <a:gd name="connsiteX39" fmla="*/ 3943136 w 4542389"/>
              <a:gd name="connsiteY39" fmla="*/ 2919283 h 5199624"/>
              <a:gd name="connsiteX40" fmla="*/ 4015835 w 4542389"/>
              <a:gd name="connsiteY40" fmla="*/ 2850023 h 5199624"/>
              <a:gd name="connsiteX41" fmla="*/ 4415170 w 4542389"/>
              <a:gd name="connsiteY41" fmla="*/ 2310911 h 5199624"/>
              <a:gd name="connsiteX42" fmla="*/ 4499982 w 4542389"/>
              <a:gd name="connsiteY42" fmla="*/ 2345801 h 5199624"/>
              <a:gd name="connsiteX43" fmla="*/ 4471711 w 4542389"/>
              <a:gd name="connsiteY43" fmla="*/ 2412160 h 5199624"/>
              <a:gd name="connsiteX44" fmla="*/ 4437235 w 4542389"/>
              <a:gd name="connsiteY44" fmla="*/ 2479887 h 5199624"/>
              <a:gd name="connsiteX45" fmla="*/ 4395863 w 4542389"/>
              <a:gd name="connsiteY45" fmla="*/ 2549667 h 5199624"/>
              <a:gd name="connsiteX46" fmla="*/ 4346905 w 4542389"/>
              <a:gd name="connsiteY46" fmla="*/ 2622184 h 5199624"/>
              <a:gd name="connsiteX47" fmla="*/ 4261403 w 4542389"/>
              <a:gd name="connsiteY47" fmla="*/ 2573611 h 5199624"/>
              <a:gd name="connsiteX48" fmla="*/ 4310360 w 4542389"/>
              <a:gd name="connsiteY48" fmla="*/ 2505200 h 5199624"/>
              <a:gd name="connsiteX49" fmla="*/ 4352422 w 4542389"/>
              <a:gd name="connsiteY49" fmla="*/ 2438156 h 5199624"/>
              <a:gd name="connsiteX50" fmla="*/ 4386899 w 4542389"/>
              <a:gd name="connsiteY50" fmla="*/ 2373165 h 5199624"/>
              <a:gd name="connsiteX51" fmla="*/ 4415170 w 4542389"/>
              <a:gd name="connsiteY51" fmla="*/ 2310911 h 5199624"/>
              <a:gd name="connsiteX52" fmla="*/ 4394665 w 4542389"/>
              <a:gd name="connsiteY52" fmla="*/ 1814202 h 5199624"/>
              <a:gd name="connsiteX53" fmla="*/ 4462372 w 4542389"/>
              <a:gd name="connsiteY53" fmla="*/ 1819720 h 5199624"/>
              <a:gd name="connsiteX54" fmla="*/ 4493832 w 4542389"/>
              <a:gd name="connsiteY54" fmla="*/ 1881111 h 5199624"/>
              <a:gd name="connsiteX55" fmla="*/ 4517768 w 4542389"/>
              <a:gd name="connsiteY55" fmla="*/ 1943881 h 5199624"/>
              <a:gd name="connsiteX56" fmla="*/ 4534182 w 4542389"/>
              <a:gd name="connsiteY56" fmla="*/ 2009410 h 5199624"/>
              <a:gd name="connsiteX57" fmla="*/ 4542389 w 4542389"/>
              <a:gd name="connsiteY57" fmla="*/ 2077009 h 5199624"/>
              <a:gd name="connsiteX58" fmla="*/ 4463740 w 4542389"/>
              <a:gd name="connsiteY58" fmla="*/ 2056315 h 5199624"/>
              <a:gd name="connsiteX59" fmla="*/ 4457585 w 4542389"/>
              <a:gd name="connsiteY59" fmla="*/ 1992166 h 5199624"/>
              <a:gd name="connsiteX60" fmla="*/ 4443906 w 4542389"/>
              <a:gd name="connsiteY60" fmla="*/ 1930775 h 5199624"/>
              <a:gd name="connsiteX61" fmla="*/ 4423389 w 4542389"/>
              <a:gd name="connsiteY61" fmla="*/ 1871454 h 5199624"/>
              <a:gd name="connsiteX62" fmla="*/ 4394665 w 4542389"/>
              <a:gd name="connsiteY62" fmla="*/ 1814202 h 5199624"/>
              <a:gd name="connsiteX63" fmla="*/ 3991362 w 4542389"/>
              <a:gd name="connsiteY63" fmla="*/ 1420471 h 5199624"/>
              <a:gd name="connsiteX64" fmla="*/ 4067215 w 4542389"/>
              <a:gd name="connsiteY64" fmla="*/ 1461833 h 5199624"/>
              <a:gd name="connsiteX65" fmla="*/ 4137551 w 4542389"/>
              <a:gd name="connsiteY65" fmla="*/ 1505953 h 5199624"/>
              <a:gd name="connsiteX66" fmla="*/ 4203061 w 4542389"/>
              <a:gd name="connsiteY66" fmla="*/ 1550072 h 5199624"/>
              <a:gd name="connsiteX67" fmla="*/ 4263743 w 4542389"/>
              <a:gd name="connsiteY67" fmla="*/ 1596949 h 5199624"/>
              <a:gd name="connsiteX68" fmla="*/ 4212715 w 4542389"/>
              <a:gd name="connsiteY68" fmla="*/ 1604532 h 5199624"/>
              <a:gd name="connsiteX69" fmla="*/ 4156170 w 4542389"/>
              <a:gd name="connsiteY69" fmla="*/ 1560413 h 5199624"/>
              <a:gd name="connsiteX70" fmla="*/ 4094798 w 4542389"/>
              <a:gd name="connsiteY70" fmla="*/ 1517672 h 5199624"/>
              <a:gd name="connsiteX71" fmla="*/ 4027909 w 4542389"/>
              <a:gd name="connsiteY71" fmla="*/ 1475620 h 5199624"/>
              <a:gd name="connsiteX72" fmla="*/ 3955504 w 4542389"/>
              <a:gd name="connsiteY72" fmla="*/ 1434948 h 5199624"/>
              <a:gd name="connsiteX73" fmla="*/ 3420217 w 4542389"/>
              <a:gd name="connsiteY73" fmla="*/ 1187259 h 5199624"/>
              <a:gd name="connsiteX74" fmla="*/ 3429154 w 4542389"/>
              <a:gd name="connsiteY74" fmla="*/ 1189974 h 5199624"/>
              <a:gd name="connsiteX75" fmla="*/ 3437403 w 4542389"/>
              <a:gd name="connsiteY75" fmla="*/ 1192690 h 5199624"/>
              <a:gd name="connsiteX76" fmla="*/ 3446339 w 4542389"/>
              <a:gd name="connsiteY76" fmla="*/ 1195405 h 5199624"/>
              <a:gd name="connsiteX77" fmla="*/ 3454588 w 4542389"/>
              <a:gd name="connsiteY77" fmla="*/ 1198799 h 5199624"/>
              <a:gd name="connsiteX78" fmla="*/ 3519205 w 4542389"/>
              <a:gd name="connsiteY78" fmla="*/ 1220523 h 5199624"/>
              <a:gd name="connsiteX79" fmla="*/ 3582447 w 4542389"/>
              <a:gd name="connsiteY79" fmla="*/ 1242246 h 5199624"/>
              <a:gd name="connsiteX80" fmla="*/ 3643627 w 4542389"/>
              <a:gd name="connsiteY80" fmla="*/ 1264648 h 5199624"/>
              <a:gd name="connsiteX81" fmla="*/ 3703432 w 4542389"/>
              <a:gd name="connsiteY81" fmla="*/ 1287730 h 5199624"/>
              <a:gd name="connsiteX82" fmla="*/ 3676622 w 4542389"/>
              <a:gd name="connsiteY82" fmla="*/ 1304701 h 5199624"/>
              <a:gd name="connsiteX83" fmla="*/ 3618880 w 4542389"/>
              <a:gd name="connsiteY83" fmla="*/ 1282299 h 5199624"/>
              <a:gd name="connsiteX84" fmla="*/ 3559075 w 4542389"/>
              <a:gd name="connsiteY84" fmla="*/ 1260575 h 5199624"/>
              <a:gd name="connsiteX85" fmla="*/ 3496520 w 4542389"/>
              <a:gd name="connsiteY85" fmla="*/ 1238173 h 5199624"/>
              <a:gd name="connsiteX86" fmla="*/ 3433278 w 4542389"/>
              <a:gd name="connsiteY86" fmla="*/ 1216450 h 5199624"/>
              <a:gd name="connsiteX87" fmla="*/ 3424342 w 4542389"/>
              <a:gd name="connsiteY87" fmla="*/ 1213734 h 5199624"/>
              <a:gd name="connsiteX88" fmla="*/ 3415405 w 4542389"/>
              <a:gd name="connsiteY88" fmla="*/ 1211019 h 5199624"/>
              <a:gd name="connsiteX89" fmla="*/ 3407156 w 4542389"/>
              <a:gd name="connsiteY89" fmla="*/ 1207625 h 5199624"/>
              <a:gd name="connsiteX90" fmla="*/ 3398220 w 4542389"/>
              <a:gd name="connsiteY90" fmla="*/ 1204909 h 5199624"/>
              <a:gd name="connsiteX91" fmla="*/ 2931924 w 4542389"/>
              <a:gd name="connsiteY91" fmla="*/ 1011593 h 5199624"/>
              <a:gd name="connsiteX92" fmla="*/ 2984645 w 4542389"/>
              <a:gd name="connsiteY92" fmla="*/ 1031771 h 5199624"/>
              <a:gd name="connsiteX93" fmla="*/ 3040790 w 4542389"/>
              <a:gd name="connsiteY93" fmla="*/ 1053340 h 5199624"/>
              <a:gd name="connsiteX94" fmla="*/ 3099673 w 4542389"/>
              <a:gd name="connsiteY94" fmla="*/ 1074909 h 5199624"/>
              <a:gd name="connsiteX95" fmla="*/ 3161294 w 4542389"/>
              <a:gd name="connsiteY95" fmla="*/ 1097174 h 5199624"/>
              <a:gd name="connsiteX96" fmla="*/ 3136646 w 4542389"/>
              <a:gd name="connsiteY96" fmla="*/ 1113873 h 5199624"/>
              <a:gd name="connsiteX97" fmla="*/ 3074339 w 4542389"/>
              <a:gd name="connsiteY97" fmla="*/ 1090912 h 5199624"/>
              <a:gd name="connsiteX98" fmla="*/ 3014771 w 4542389"/>
              <a:gd name="connsiteY98" fmla="*/ 1067951 h 5199624"/>
              <a:gd name="connsiteX99" fmla="*/ 2957943 w 4542389"/>
              <a:gd name="connsiteY99" fmla="*/ 1047078 h 5199624"/>
              <a:gd name="connsiteX100" fmla="*/ 2904537 w 4542389"/>
              <a:gd name="connsiteY100" fmla="*/ 1026204 h 5199624"/>
              <a:gd name="connsiteX101" fmla="*/ 2553709 w 4542389"/>
              <a:gd name="connsiteY101" fmla="*/ 854100 h 5199624"/>
              <a:gd name="connsiteX102" fmla="*/ 2592710 w 4542389"/>
              <a:gd name="connsiteY102" fmla="*/ 871997 h 5199624"/>
              <a:gd name="connsiteX103" fmla="*/ 2635133 w 4542389"/>
              <a:gd name="connsiteY103" fmla="*/ 891270 h 5199624"/>
              <a:gd name="connsiteX104" fmla="*/ 2679608 w 4542389"/>
              <a:gd name="connsiteY104" fmla="*/ 911921 h 5199624"/>
              <a:gd name="connsiteX105" fmla="*/ 2728188 w 4542389"/>
              <a:gd name="connsiteY105" fmla="*/ 932571 h 5199624"/>
              <a:gd name="connsiteX106" fmla="*/ 2698766 w 4542389"/>
              <a:gd name="connsiteY106" fmla="*/ 944273 h 5199624"/>
              <a:gd name="connsiteX107" fmla="*/ 2650186 w 4542389"/>
              <a:gd name="connsiteY107" fmla="*/ 922934 h 5199624"/>
              <a:gd name="connsiteX108" fmla="*/ 2605027 w 4542389"/>
              <a:gd name="connsiteY108" fmla="*/ 902284 h 5199624"/>
              <a:gd name="connsiteX109" fmla="*/ 2561920 w 4542389"/>
              <a:gd name="connsiteY109" fmla="*/ 883010 h 5199624"/>
              <a:gd name="connsiteX110" fmla="*/ 2522919 w 4542389"/>
              <a:gd name="connsiteY110" fmla="*/ 863737 h 5199624"/>
              <a:gd name="connsiteX111" fmla="*/ 2296051 w 4542389"/>
              <a:gd name="connsiteY111" fmla="*/ 702664 h 5199624"/>
              <a:gd name="connsiteX112" fmla="*/ 2319366 w 4542389"/>
              <a:gd name="connsiteY112" fmla="*/ 719701 h 5199624"/>
              <a:gd name="connsiteX113" fmla="*/ 2345424 w 4542389"/>
              <a:gd name="connsiteY113" fmla="*/ 738100 h 5199624"/>
              <a:gd name="connsiteX114" fmla="*/ 2374225 w 4542389"/>
              <a:gd name="connsiteY114" fmla="*/ 756500 h 5199624"/>
              <a:gd name="connsiteX115" fmla="*/ 2407141 w 4542389"/>
              <a:gd name="connsiteY115" fmla="*/ 776262 h 5199624"/>
              <a:gd name="connsiteX116" fmla="*/ 2374225 w 4542389"/>
              <a:gd name="connsiteY116" fmla="*/ 783758 h 5199624"/>
              <a:gd name="connsiteX117" fmla="*/ 2341995 w 4542389"/>
              <a:gd name="connsiteY117" fmla="*/ 763314 h 5199624"/>
              <a:gd name="connsiteX118" fmla="*/ 2311823 w 4542389"/>
              <a:gd name="connsiteY118" fmla="*/ 744233 h 5199624"/>
              <a:gd name="connsiteX119" fmla="*/ 2285764 w 4542389"/>
              <a:gd name="connsiteY119" fmla="*/ 725834 h 5199624"/>
              <a:gd name="connsiteX120" fmla="*/ 2262449 w 4542389"/>
              <a:gd name="connsiteY120" fmla="*/ 708116 h 5199624"/>
              <a:gd name="connsiteX121" fmla="*/ 2203777 w 4542389"/>
              <a:gd name="connsiteY121" fmla="*/ 563342 h 5199624"/>
              <a:gd name="connsiteX122" fmla="*/ 2205186 w 4542389"/>
              <a:gd name="connsiteY122" fmla="*/ 579264 h 5199624"/>
              <a:gd name="connsiteX123" fmla="*/ 2209412 w 4542389"/>
              <a:gd name="connsiteY123" fmla="*/ 596571 h 5199624"/>
              <a:gd name="connsiteX124" fmla="*/ 2217160 w 4542389"/>
              <a:gd name="connsiteY124" fmla="*/ 613878 h 5199624"/>
              <a:gd name="connsiteX125" fmla="*/ 2228430 w 4542389"/>
              <a:gd name="connsiteY125" fmla="*/ 632569 h 5199624"/>
              <a:gd name="connsiteX126" fmla="*/ 2193212 w 4542389"/>
              <a:gd name="connsiteY126" fmla="*/ 635339 h 5199624"/>
              <a:gd name="connsiteX127" fmla="*/ 2181943 w 4542389"/>
              <a:gd name="connsiteY127" fmla="*/ 616647 h 5199624"/>
              <a:gd name="connsiteX128" fmla="*/ 2174195 w 4542389"/>
              <a:gd name="connsiteY128" fmla="*/ 597956 h 5199624"/>
              <a:gd name="connsiteX129" fmla="*/ 2169969 w 4542389"/>
              <a:gd name="connsiteY129" fmla="*/ 580649 h 5199624"/>
              <a:gd name="connsiteX130" fmla="*/ 2168560 w 4542389"/>
              <a:gd name="connsiteY130" fmla="*/ 564034 h 5199624"/>
              <a:gd name="connsiteX131" fmla="*/ 2270964 w 4542389"/>
              <a:gd name="connsiteY131" fmla="*/ 442193 h 5199624"/>
              <a:gd name="connsiteX132" fmla="*/ 2298099 w 4542389"/>
              <a:gd name="connsiteY132" fmla="*/ 447123 h 5199624"/>
              <a:gd name="connsiteX133" fmla="*/ 2277226 w 4542389"/>
              <a:gd name="connsiteY133" fmla="*/ 459802 h 5199624"/>
              <a:gd name="connsiteX134" fmla="*/ 2258440 w 4542389"/>
              <a:gd name="connsiteY134" fmla="*/ 473184 h 5199624"/>
              <a:gd name="connsiteX135" fmla="*/ 2241741 w 4542389"/>
              <a:gd name="connsiteY135" fmla="*/ 486567 h 5199624"/>
              <a:gd name="connsiteX136" fmla="*/ 2227129 w 4542389"/>
              <a:gd name="connsiteY136" fmla="*/ 502063 h 5199624"/>
              <a:gd name="connsiteX137" fmla="*/ 2195819 w 4542389"/>
              <a:gd name="connsiteY137" fmla="*/ 499245 h 5199624"/>
              <a:gd name="connsiteX138" fmla="*/ 2210430 w 4542389"/>
              <a:gd name="connsiteY138" fmla="*/ 483749 h 5199624"/>
              <a:gd name="connsiteX139" fmla="*/ 2228521 w 4542389"/>
              <a:gd name="connsiteY139" fmla="*/ 468958 h 5199624"/>
              <a:gd name="connsiteX140" fmla="*/ 2248699 w 4542389"/>
              <a:gd name="connsiteY140" fmla="*/ 455576 h 5199624"/>
              <a:gd name="connsiteX141" fmla="*/ 2270964 w 4542389"/>
              <a:gd name="connsiteY141" fmla="*/ 442193 h 5199624"/>
              <a:gd name="connsiteX142" fmla="*/ 2495440 w 4542389"/>
              <a:gd name="connsiteY142" fmla="*/ 360421 h 5199624"/>
              <a:gd name="connsiteX143" fmla="*/ 2516170 w 4542389"/>
              <a:gd name="connsiteY143" fmla="*/ 366478 h 5199624"/>
              <a:gd name="connsiteX144" fmla="*/ 2485765 w 4542389"/>
              <a:gd name="connsiteY144" fmla="*/ 374555 h 5199624"/>
              <a:gd name="connsiteX145" fmla="*/ 2456052 w 4542389"/>
              <a:gd name="connsiteY145" fmla="*/ 383304 h 5199624"/>
              <a:gd name="connsiteX146" fmla="*/ 2427029 w 4542389"/>
              <a:gd name="connsiteY146" fmla="*/ 392727 h 5199624"/>
              <a:gd name="connsiteX147" fmla="*/ 2398698 w 4542389"/>
              <a:gd name="connsiteY147" fmla="*/ 402150 h 5199624"/>
              <a:gd name="connsiteX148" fmla="*/ 2374512 w 4542389"/>
              <a:gd name="connsiteY148" fmla="*/ 396765 h 5199624"/>
              <a:gd name="connsiteX149" fmla="*/ 2404226 w 4542389"/>
              <a:gd name="connsiteY149" fmla="*/ 387343 h 5199624"/>
              <a:gd name="connsiteX150" fmla="*/ 2433939 w 4542389"/>
              <a:gd name="connsiteY150" fmla="*/ 377247 h 5199624"/>
              <a:gd name="connsiteX151" fmla="*/ 2464344 w 4542389"/>
              <a:gd name="connsiteY151" fmla="*/ 369170 h 5199624"/>
              <a:gd name="connsiteX152" fmla="*/ 2495440 w 4542389"/>
              <a:gd name="connsiteY152" fmla="*/ 360421 h 5199624"/>
              <a:gd name="connsiteX153" fmla="*/ 2748358 w 4542389"/>
              <a:gd name="connsiteY153" fmla="*/ 302874 h 5199624"/>
              <a:gd name="connsiteX154" fmla="*/ 2767559 w 4542389"/>
              <a:gd name="connsiteY154" fmla="*/ 308871 h 5199624"/>
              <a:gd name="connsiteX155" fmla="*/ 2757273 w 4542389"/>
              <a:gd name="connsiteY155" fmla="*/ 311536 h 5199624"/>
              <a:gd name="connsiteX156" fmla="*/ 2746301 w 4542389"/>
              <a:gd name="connsiteY156" fmla="*/ 313535 h 5199624"/>
              <a:gd name="connsiteX157" fmla="*/ 2733958 w 4542389"/>
              <a:gd name="connsiteY157" fmla="*/ 316867 h 5199624"/>
              <a:gd name="connsiteX158" fmla="*/ 2721614 w 4542389"/>
              <a:gd name="connsiteY158" fmla="*/ 318866 h 5199624"/>
              <a:gd name="connsiteX159" fmla="*/ 2701728 w 4542389"/>
              <a:gd name="connsiteY159" fmla="*/ 322864 h 5199624"/>
              <a:gd name="connsiteX160" fmla="*/ 2682527 w 4542389"/>
              <a:gd name="connsiteY160" fmla="*/ 326862 h 5199624"/>
              <a:gd name="connsiteX161" fmla="*/ 2661954 w 4542389"/>
              <a:gd name="connsiteY161" fmla="*/ 331526 h 5199624"/>
              <a:gd name="connsiteX162" fmla="*/ 2641382 w 4542389"/>
              <a:gd name="connsiteY162" fmla="*/ 335525 h 5199624"/>
              <a:gd name="connsiteX163" fmla="*/ 2622867 w 4542389"/>
              <a:gd name="connsiteY163" fmla="*/ 329527 h 5199624"/>
              <a:gd name="connsiteX164" fmla="*/ 2643439 w 4542389"/>
              <a:gd name="connsiteY164" fmla="*/ 325529 h 5199624"/>
              <a:gd name="connsiteX165" fmla="*/ 2663326 w 4542389"/>
              <a:gd name="connsiteY165" fmla="*/ 320865 h 5199624"/>
              <a:gd name="connsiteX166" fmla="*/ 2683898 w 4542389"/>
              <a:gd name="connsiteY166" fmla="*/ 316867 h 5199624"/>
              <a:gd name="connsiteX167" fmla="*/ 2703785 w 4542389"/>
              <a:gd name="connsiteY167" fmla="*/ 312869 h 5199624"/>
              <a:gd name="connsiteX168" fmla="*/ 2715443 w 4542389"/>
              <a:gd name="connsiteY168" fmla="*/ 310870 h 5199624"/>
              <a:gd name="connsiteX169" fmla="*/ 2727100 w 4542389"/>
              <a:gd name="connsiteY169" fmla="*/ 308205 h 5199624"/>
              <a:gd name="connsiteX170" fmla="*/ 2737386 w 4542389"/>
              <a:gd name="connsiteY170" fmla="*/ 305539 h 5199624"/>
              <a:gd name="connsiteX171" fmla="*/ 2748358 w 4542389"/>
              <a:gd name="connsiteY171" fmla="*/ 302874 h 5199624"/>
              <a:gd name="connsiteX172" fmla="*/ 2887318 w 4542389"/>
              <a:gd name="connsiteY172" fmla="*/ 236240 h 5199624"/>
              <a:gd name="connsiteX173" fmla="*/ 2912932 w 4542389"/>
              <a:gd name="connsiteY173" fmla="*/ 237575 h 5199624"/>
              <a:gd name="connsiteX174" fmla="*/ 2906701 w 4542389"/>
              <a:gd name="connsiteY174" fmla="*/ 246918 h 5199624"/>
              <a:gd name="connsiteX175" fmla="*/ 2897009 w 4542389"/>
              <a:gd name="connsiteY175" fmla="*/ 256261 h 5199624"/>
              <a:gd name="connsiteX176" fmla="*/ 2883856 w 4542389"/>
              <a:gd name="connsiteY176" fmla="*/ 265604 h 5199624"/>
              <a:gd name="connsiteX177" fmla="*/ 2865165 w 4542389"/>
              <a:gd name="connsiteY177" fmla="*/ 274947 h 5199624"/>
              <a:gd name="connsiteX178" fmla="*/ 2840935 w 4542389"/>
              <a:gd name="connsiteY178" fmla="*/ 270942 h 5199624"/>
              <a:gd name="connsiteX179" fmla="*/ 2858242 w 4542389"/>
              <a:gd name="connsiteY179" fmla="*/ 262267 h 5199624"/>
              <a:gd name="connsiteX180" fmla="*/ 2871395 w 4542389"/>
              <a:gd name="connsiteY180" fmla="*/ 253591 h 5199624"/>
              <a:gd name="connsiteX181" fmla="*/ 2880395 w 4542389"/>
              <a:gd name="connsiteY181" fmla="*/ 244248 h 5199624"/>
              <a:gd name="connsiteX182" fmla="*/ 2887318 w 4542389"/>
              <a:gd name="connsiteY182" fmla="*/ 236240 h 5199624"/>
              <a:gd name="connsiteX183" fmla="*/ 2864054 w 4542389"/>
              <a:gd name="connsiteY183" fmla="*/ 160523 h 5199624"/>
              <a:gd name="connsiteX184" fmla="*/ 2876973 w 4542389"/>
              <a:gd name="connsiteY184" fmla="*/ 169114 h 5199624"/>
              <a:gd name="connsiteX185" fmla="*/ 2888531 w 4542389"/>
              <a:gd name="connsiteY185" fmla="*/ 177704 h 5199624"/>
              <a:gd name="connsiteX186" fmla="*/ 2898730 w 4542389"/>
              <a:gd name="connsiteY186" fmla="*/ 186956 h 5199624"/>
              <a:gd name="connsiteX187" fmla="*/ 2906889 w 4542389"/>
              <a:gd name="connsiteY187" fmla="*/ 195546 h 5199624"/>
              <a:gd name="connsiteX188" fmla="*/ 2881732 w 4542389"/>
              <a:gd name="connsiteY188" fmla="*/ 196207 h 5199624"/>
              <a:gd name="connsiteX189" fmla="*/ 2874253 w 4542389"/>
              <a:gd name="connsiteY189" fmla="*/ 186956 h 5199624"/>
              <a:gd name="connsiteX190" fmla="*/ 2865414 w 4542389"/>
              <a:gd name="connsiteY190" fmla="*/ 179026 h 5199624"/>
              <a:gd name="connsiteX191" fmla="*/ 2853855 w 4542389"/>
              <a:gd name="connsiteY191" fmla="*/ 170435 h 5199624"/>
              <a:gd name="connsiteX192" fmla="*/ 2840937 w 4542389"/>
              <a:gd name="connsiteY192" fmla="*/ 162505 h 5199624"/>
              <a:gd name="connsiteX193" fmla="*/ 2726659 w 4542389"/>
              <a:gd name="connsiteY193" fmla="*/ 99951 h 5199624"/>
              <a:gd name="connsiteX194" fmla="*/ 2744967 w 4542389"/>
              <a:gd name="connsiteY194" fmla="*/ 106535 h 5199624"/>
              <a:gd name="connsiteX195" fmla="*/ 2762596 w 4542389"/>
              <a:gd name="connsiteY195" fmla="*/ 113119 h 5199624"/>
              <a:gd name="connsiteX196" fmla="*/ 2780904 w 4542389"/>
              <a:gd name="connsiteY196" fmla="*/ 120362 h 5199624"/>
              <a:gd name="connsiteX197" fmla="*/ 2797856 w 4542389"/>
              <a:gd name="connsiteY197" fmla="*/ 127604 h 5199624"/>
              <a:gd name="connsiteX198" fmla="*/ 2777514 w 4542389"/>
              <a:gd name="connsiteY198" fmla="*/ 129579 h 5199624"/>
              <a:gd name="connsiteX199" fmla="*/ 2760562 w 4542389"/>
              <a:gd name="connsiteY199" fmla="*/ 122337 h 5199624"/>
              <a:gd name="connsiteX200" fmla="*/ 2742932 w 4542389"/>
              <a:gd name="connsiteY200" fmla="*/ 115753 h 5199624"/>
              <a:gd name="connsiteX201" fmla="*/ 2725303 w 4542389"/>
              <a:gd name="connsiteY201" fmla="*/ 108510 h 5199624"/>
              <a:gd name="connsiteX202" fmla="*/ 2707673 w 4542389"/>
              <a:gd name="connsiteY202" fmla="*/ 102585 h 5199624"/>
              <a:gd name="connsiteX203" fmla="*/ 2598639 w 4542389"/>
              <a:gd name="connsiteY203" fmla="*/ 48462 h 5199624"/>
              <a:gd name="connsiteX204" fmla="*/ 2620446 w 4542389"/>
              <a:gd name="connsiteY204" fmla="*/ 48462 h 5199624"/>
              <a:gd name="connsiteX205" fmla="*/ 2620446 w 4542389"/>
              <a:gd name="connsiteY205" fmla="*/ 49904 h 5199624"/>
              <a:gd name="connsiteX206" fmla="*/ 2620446 w 4542389"/>
              <a:gd name="connsiteY206" fmla="*/ 51346 h 5199624"/>
              <a:gd name="connsiteX207" fmla="*/ 2620446 w 4542389"/>
              <a:gd name="connsiteY207" fmla="*/ 52789 h 5199624"/>
              <a:gd name="connsiteX208" fmla="*/ 2620446 w 4542389"/>
              <a:gd name="connsiteY208" fmla="*/ 54952 h 5199624"/>
              <a:gd name="connsiteX209" fmla="*/ 2623853 w 4542389"/>
              <a:gd name="connsiteY209" fmla="*/ 59279 h 5199624"/>
              <a:gd name="connsiteX210" fmla="*/ 2629305 w 4542389"/>
              <a:gd name="connsiteY210" fmla="*/ 64326 h 5199624"/>
              <a:gd name="connsiteX211" fmla="*/ 2637482 w 4542389"/>
              <a:gd name="connsiteY211" fmla="*/ 69374 h 5199624"/>
              <a:gd name="connsiteX212" fmla="*/ 2648386 w 4542389"/>
              <a:gd name="connsiteY212" fmla="*/ 74422 h 5199624"/>
              <a:gd name="connsiteX213" fmla="*/ 2649749 w 4542389"/>
              <a:gd name="connsiteY213" fmla="*/ 74422 h 5199624"/>
              <a:gd name="connsiteX214" fmla="*/ 2650430 w 4542389"/>
              <a:gd name="connsiteY214" fmla="*/ 75143 h 5199624"/>
              <a:gd name="connsiteX215" fmla="*/ 2651793 w 4542389"/>
              <a:gd name="connsiteY215" fmla="*/ 75143 h 5199624"/>
              <a:gd name="connsiteX216" fmla="*/ 2652475 w 4542389"/>
              <a:gd name="connsiteY216" fmla="*/ 75143 h 5199624"/>
              <a:gd name="connsiteX217" fmla="*/ 2634075 w 4542389"/>
              <a:gd name="connsiteY217" fmla="*/ 78028 h 5199624"/>
              <a:gd name="connsiteX218" fmla="*/ 2632712 w 4542389"/>
              <a:gd name="connsiteY218" fmla="*/ 78028 h 5199624"/>
              <a:gd name="connsiteX219" fmla="*/ 2632031 w 4542389"/>
              <a:gd name="connsiteY219" fmla="*/ 77307 h 5199624"/>
              <a:gd name="connsiteX220" fmla="*/ 2630668 w 4542389"/>
              <a:gd name="connsiteY220" fmla="*/ 76586 h 5199624"/>
              <a:gd name="connsiteX221" fmla="*/ 2629986 w 4542389"/>
              <a:gd name="connsiteY221" fmla="*/ 76586 h 5199624"/>
              <a:gd name="connsiteX222" fmla="*/ 2617038 w 4542389"/>
              <a:gd name="connsiteY222" fmla="*/ 70817 h 5199624"/>
              <a:gd name="connsiteX223" fmla="*/ 2608861 w 4542389"/>
              <a:gd name="connsiteY223" fmla="*/ 65769 h 5199624"/>
              <a:gd name="connsiteX224" fmla="*/ 2602046 w 4542389"/>
              <a:gd name="connsiteY224" fmla="*/ 60000 h 5199624"/>
              <a:gd name="connsiteX225" fmla="*/ 2599320 w 4542389"/>
              <a:gd name="connsiteY225" fmla="*/ 54952 h 5199624"/>
              <a:gd name="connsiteX226" fmla="*/ 2599320 w 4542389"/>
              <a:gd name="connsiteY226" fmla="*/ 52789 h 5199624"/>
              <a:gd name="connsiteX227" fmla="*/ 2598639 w 4542389"/>
              <a:gd name="connsiteY227" fmla="*/ 51346 h 5199624"/>
              <a:gd name="connsiteX228" fmla="*/ 2598639 w 4542389"/>
              <a:gd name="connsiteY228" fmla="*/ 49904 h 5199624"/>
              <a:gd name="connsiteX229" fmla="*/ 2598639 w 4542389"/>
              <a:gd name="connsiteY229" fmla="*/ 48462 h 5199624"/>
              <a:gd name="connsiteX230" fmla="*/ 2676246 w 4542389"/>
              <a:gd name="connsiteY230" fmla="*/ 0 h 5199624"/>
              <a:gd name="connsiteX231" fmla="*/ 2694868 w 4542389"/>
              <a:gd name="connsiteY231" fmla="*/ 2019 h 5199624"/>
              <a:gd name="connsiteX232" fmla="*/ 2681074 w 4542389"/>
              <a:gd name="connsiteY232" fmla="*/ 7403 h 5199624"/>
              <a:gd name="connsiteX233" fmla="*/ 2667969 w 4542389"/>
              <a:gd name="connsiteY233" fmla="*/ 12788 h 5199624"/>
              <a:gd name="connsiteX234" fmla="*/ 2656244 w 4542389"/>
              <a:gd name="connsiteY234" fmla="*/ 18172 h 5199624"/>
              <a:gd name="connsiteX235" fmla="*/ 2645899 w 4542389"/>
              <a:gd name="connsiteY235" fmla="*/ 23557 h 5199624"/>
              <a:gd name="connsiteX236" fmla="*/ 2625897 w 4542389"/>
              <a:gd name="connsiteY236" fmla="*/ 22211 h 5199624"/>
              <a:gd name="connsiteX237" fmla="*/ 2636932 w 4542389"/>
              <a:gd name="connsiteY237" fmla="*/ 16153 h 5199624"/>
              <a:gd name="connsiteX238" fmla="*/ 2649347 w 4542389"/>
              <a:gd name="connsiteY238" fmla="*/ 10769 h 5199624"/>
              <a:gd name="connsiteX239" fmla="*/ 2662452 w 4542389"/>
              <a:gd name="connsiteY239" fmla="*/ 5384 h 5199624"/>
              <a:gd name="connsiteX240" fmla="*/ 2676246 w 4542389"/>
              <a:gd name="connsiteY240" fmla="*/ 0 h 519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4542389" h="5199624">
                <a:moveTo>
                  <a:pt x="634944" y="4900464"/>
                </a:moveTo>
                <a:lnTo>
                  <a:pt x="638372" y="5076400"/>
                </a:lnTo>
                <a:cubicBezTo>
                  <a:pt x="559518" y="5115421"/>
                  <a:pt x="479979" y="5155126"/>
                  <a:pt x="400440" y="5194147"/>
                </a:cubicBezTo>
                <a:cubicBezTo>
                  <a:pt x="395640" y="5196201"/>
                  <a:pt x="392211" y="5197570"/>
                  <a:pt x="388097" y="5199624"/>
                </a:cubicBezTo>
                <a:lnTo>
                  <a:pt x="0" y="5199624"/>
                </a:lnTo>
                <a:cubicBezTo>
                  <a:pt x="56226" y="5173610"/>
                  <a:pt x="112452" y="5147596"/>
                  <a:pt x="167992" y="5121582"/>
                </a:cubicBezTo>
                <a:cubicBezTo>
                  <a:pt x="247532" y="5084615"/>
                  <a:pt x="325700" y="5047648"/>
                  <a:pt x="404554" y="5010681"/>
                </a:cubicBezTo>
                <a:cubicBezTo>
                  <a:pt x="481350" y="4973714"/>
                  <a:pt x="558147" y="4937431"/>
                  <a:pt x="634944" y="4900464"/>
                </a:cubicBezTo>
                <a:close/>
                <a:moveTo>
                  <a:pt x="2163147" y="4112998"/>
                </a:moveTo>
                <a:lnTo>
                  <a:pt x="2213305" y="4240630"/>
                </a:lnTo>
                <a:cubicBezTo>
                  <a:pt x="2156963" y="4272881"/>
                  <a:pt x="2099934" y="4305133"/>
                  <a:pt x="2042218" y="4337384"/>
                </a:cubicBezTo>
                <a:cubicBezTo>
                  <a:pt x="1983128" y="4370321"/>
                  <a:pt x="1924038" y="4403258"/>
                  <a:pt x="1863573" y="4436196"/>
                </a:cubicBezTo>
                <a:cubicBezTo>
                  <a:pt x="1803109" y="4469819"/>
                  <a:pt x="1741270" y="4503443"/>
                  <a:pt x="1678745" y="4537066"/>
                </a:cubicBezTo>
                <a:cubicBezTo>
                  <a:pt x="1616219" y="4571376"/>
                  <a:pt x="1552319" y="4604999"/>
                  <a:pt x="1487732" y="4639309"/>
                </a:cubicBezTo>
                <a:lnTo>
                  <a:pt x="1456813" y="4489719"/>
                </a:lnTo>
                <a:cubicBezTo>
                  <a:pt x="1520026" y="4456781"/>
                  <a:pt x="1581864" y="4424530"/>
                  <a:pt x="1643016" y="4392965"/>
                </a:cubicBezTo>
                <a:cubicBezTo>
                  <a:pt x="1704167" y="4360714"/>
                  <a:pt x="1763945" y="4329836"/>
                  <a:pt x="1823035" y="4297584"/>
                </a:cubicBezTo>
                <a:cubicBezTo>
                  <a:pt x="1881438" y="4266706"/>
                  <a:pt x="1939154" y="4235827"/>
                  <a:pt x="1996183" y="4204262"/>
                </a:cubicBezTo>
                <a:cubicBezTo>
                  <a:pt x="2052525" y="4174070"/>
                  <a:pt x="2108179" y="4143191"/>
                  <a:pt x="2163147" y="4112998"/>
                </a:cubicBezTo>
                <a:close/>
                <a:moveTo>
                  <a:pt x="3268994" y="3440623"/>
                </a:moveTo>
                <a:lnTo>
                  <a:pt x="3343019" y="3532056"/>
                </a:lnTo>
                <a:cubicBezTo>
                  <a:pt x="3304636" y="3558868"/>
                  <a:pt x="3264882" y="3587054"/>
                  <a:pt x="3224443" y="3613866"/>
                </a:cubicBezTo>
                <a:cubicBezTo>
                  <a:pt x="3183318" y="3642739"/>
                  <a:pt x="3141508" y="3670238"/>
                  <a:pt x="3099013" y="3698425"/>
                </a:cubicBezTo>
                <a:cubicBezTo>
                  <a:pt x="3056517" y="3727298"/>
                  <a:pt x="3011966" y="3756172"/>
                  <a:pt x="2967414" y="3785046"/>
                </a:cubicBezTo>
                <a:cubicBezTo>
                  <a:pt x="2922177" y="3813920"/>
                  <a:pt x="2876254" y="3843481"/>
                  <a:pt x="2829647" y="3873042"/>
                </a:cubicBezTo>
                <a:lnTo>
                  <a:pt x="2765218" y="3765109"/>
                </a:lnTo>
                <a:cubicBezTo>
                  <a:pt x="2811140" y="3736923"/>
                  <a:pt x="2856378" y="3708737"/>
                  <a:pt x="2900929" y="3681238"/>
                </a:cubicBezTo>
                <a:cubicBezTo>
                  <a:pt x="2944110" y="3653739"/>
                  <a:pt x="2987291" y="3626240"/>
                  <a:pt x="3029101" y="3599429"/>
                </a:cubicBezTo>
                <a:cubicBezTo>
                  <a:pt x="3071596" y="3572617"/>
                  <a:pt x="3112721" y="3545806"/>
                  <a:pt x="3152475" y="3518994"/>
                </a:cubicBezTo>
                <a:cubicBezTo>
                  <a:pt x="3192228" y="3492871"/>
                  <a:pt x="3231297" y="3466747"/>
                  <a:pt x="3268994" y="3440623"/>
                </a:cubicBezTo>
                <a:close/>
                <a:moveTo>
                  <a:pt x="4015835" y="2850023"/>
                </a:moveTo>
                <a:lnTo>
                  <a:pt x="4100194" y="2911740"/>
                </a:lnTo>
                <a:cubicBezTo>
                  <a:pt x="4076876" y="2935741"/>
                  <a:pt x="4051499" y="2959742"/>
                  <a:pt x="4026123" y="2984429"/>
                </a:cubicBezTo>
                <a:cubicBezTo>
                  <a:pt x="4000061" y="3009116"/>
                  <a:pt x="3973999" y="3033803"/>
                  <a:pt x="3945879" y="3058490"/>
                </a:cubicBezTo>
                <a:cubicBezTo>
                  <a:pt x="3917760" y="3083177"/>
                  <a:pt x="3888955" y="3109235"/>
                  <a:pt x="3859463" y="3134608"/>
                </a:cubicBezTo>
                <a:cubicBezTo>
                  <a:pt x="3829286" y="3159980"/>
                  <a:pt x="3798423" y="3186039"/>
                  <a:pt x="3766189" y="3212783"/>
                </a:cubicBezTo>
                <a:lnTo>
                  <a:pt x="3685945" y="3136665"/>
                </a:lnTo>
                <a:cubicBezTo>
                  <a:pt x="3717494" y="3111978"/>
                  <a:pt x="3748357" y="3087291"/>
                  <a:pt x="3777848" y="3062604"/>
                </a:cubicBezTo>
                <a:cubicBezTo>
                  <a:pt x="3807339" y="3037917"/>
                  <a:pt x="3835459" y="3013916"/>
                  <a:pt x="3863578" y="2989915"/>
                </a:cubicBezTo>
                <a:cubicBezTo>
                  <a:pt x="3891012" y="2965914"/>
                  <a:pt x="3917074" y="2942599"/>
                  <a:pt x="3943136" y="2919283"/>
                </a:cubicBezTo>
                <a:cubicBezTo>
                  <a:pt x="3968512" y="2895282"/>
                  <a:pt x="3992517" y="2873338"/>
                  <a:pt x="4015835" y="2850023"/>
                </a:cubicBezTo>
                <a:close/>
                <a:moveTo>
                  <a:pt x="4415170" y="2310911"/>
                </a:moveTo>
                <a:lnTo>
                  <a:pt x="4499982" y="2345801"/>
                </a:lnTo>
                <a:cubicBezTo>
                  <a:pt x="4491018" y="2367692"/>
                  <a:pt x="4482055" y="2389584"/>
                  <a:pt x="4471711" y="2412160"/>
                </a:cubicBezTo>
                <a:cubicBezTo>
                  <a:pt x="4461368" y="2434736"/>
                  <a:pt x="4450336" y="2457312"/>
                  <a:pt x="4437235" y="2479887"/>
                </a:cubicBezTo>
                <a:cubicBezTo>
                  <a:pt x="4424134" y="2503147"/>
                  <a:pt x="4411032" y="2526407"/>
                  <a:pt x="4395863" y="2549667"/>
                </a:cubicBezTo>
                <a:cubicBezTo>
                  <a:pt x="4380003" y="2573611"/>
                  <a:pt x="4364144" y="2598240"/>
                  <a:pt x="4346905" y="2622184"/>
                </a:cubicBezTo>
                <a:lnTo>
                  <a:pt x="4261403" y="2573611"/>
                </a:lnTo>
                <a:cubicBezTo>
                  <a:pt x="4278641" y="2550351"/>
                  <a:pt x="4295190" y="2527776"/>
                  <a:pt x="4310360" y="2505200"/>
                </a:cubicBezTo>
                <a:cubicBezTo>
                  <a:pt x="4324840" y="2482624"/>
                  <a:pt x="4339321" y="2460732"/>
                  <a:pt x="4352422" y="2438156"/>
                </a:cubicBezTo>
                <a:cubicBezTo>
                  <a:pt x="4364833" y="2416265"/>
                  <a:pt x="4376556" y="2395057"/>
                  <a:pt x="4386899" y="2373165"/>
                </a:cubicBezTo>
                <a:cubicBezTo>
                  <a:pt x="4397931" y="2351958"/>
                  <a:pt x="4406895" y="2331434"/>
                  <a:pt x="4415170" y="2310911"/>
                </a:cubicBezTo>
                <a:close/>
                <a:moveTo>
                  <a:pt x="4394665" y="1814202"/>
                </a:moveTo>
                <a:lnTo>
                  <a:pt x="4462372" y="1819720"/>
                </a:lnTo>
                <a:cubicBezTo>
                  <a:pt x="4473998" y="1839724"/>
                  <a:pt x="4484941" y="1860417"/>
                  <a:pt x="4493832" y="1881111"/>
                </a:cubicBezTo>
                <a:cubicBezTo>
                  <a:pt x="4503406" y="1901804"/>
                  <a:pt x="4511613" y="1922498"/>
                  <a:pt x="4517768" y="1943881"/>
                </a:cubicBezTo>
                <a:cubicBezTo>
                  <a:pt x="4524607" y="1965954"/>
                  <a:pt x="4530079" y="1987337"/>
                  <a:pt x="4534182" y="2009410"/>
                </a:cubicBezTo>
                <a:cubicBezTo>
                  <a:pt x="4538286" y="2032173"/>
                  <a:pt x="4541021" y="2054246"/>
                  <a:pt x="4542389" y="2077009"/>
                </a:cubicBezTo>
                <a:lnTo>
                  <a:pt x="4463740" y="2056315"/>
                </a:lnTo>
                <a:cubicBezTo>
                  <a:pt x="4463056" y="2034242"/>
                  <a:pt x="4461004" y="2013549"/>
                  <a:pt x="4457585" y="1992166"/>
                </a:cubicBezTo>
                <a:cubicBezTo>
                  <a:pt x="4454849" y="1971472"/>
                  <a:pt x="4450062" y="1950779"/>
                  <a:pt x="4443906" y="1930775"/>
                </a:cubicBezTo>
                <a:cubicBezTo>
                  <a:pt x="4438435" y="1910771"/>
                  <a:pt x="4430912" y="1890768"/>
                  <a:pt x="4423389" y="1871454"/>
                </a:cubicBezTo>
                <a:cubicBezTo>
                  <a:pt x="4414498" y="1852140"/>
                  <a:pt x="4405608" y="1833516"/>
                  <a:pt x="4394665" y="1814202"/>
                </a:cubicBezTo>
                <a:close/>
                <a:moveTo>
                  <a:pt x="3991362" y="1420471"/>
                </a:moveTo>
                <a:cubicBezTo>
                  <a:pt x="4017566" y="1434258"/>
                  <a:pt x="4043080" y="1448046"/>
                  <a:pt x="4067215" y="1461833"/>
                </a:cubicBezTo>
                <a:cubicBezTo>
                  <a:pt x="4091350" y="1476310"/>
                  <a:pt x="4114796" y="1490787"/>
                  <a:pt x="4137551" y="1505953"/>
                </a:cubicBezTo>
                <a:cubicBezTo>
                  <a:pt x="4160307" y="1520429"/>
                  <a:pt x="4182374" y="1534906"/>
                  <a:pt x="4203061" y="1550072"/>
                </a:cubicBezTo>
                <a:cubicBezTo>
                  <a:pt x="4224438" y="1565928"/>
                  <a:pt x="4245125" y="1581094"/>
                  <a:pt x="4263743" y="1596949"/>
                </a:cubicBezTo>
                <a:lnTo>
                  <a:pt x="4212715" y="1604532"/>
                </a:lnTo>
                <a:cubicBezTo>
                  <a:pt x="4194786" y="1590056"/>
                  <a:pt x="4176168" y="1574890"/>
                  <a:pt x="4156170" y="1560413"/>
                </a:cubicBezTo>
                <a:cubicBezTo>
                  <a:pt x="4136862" y="1545936"/>
                  <a:pt x="4116175" y="1532149"/>
                  <a:pt x="4094798" y="1517672"/>
                </a:cubicBezTo>
                <a:cubicBezTo>
                  <a:pt x="4073421" y="1503195"/>
                  <a:pt x="4050665" y="1489408"/>
                  <a:pt x="4027909" y="1475620"/>
                </a:cubicBezTo>
                <a:cubicBezTo>
                  <a:pt x="4004464" y="1462522"/>
                  <a:pt x="3980329" y="1448046"/>
                  <a:pt x="3955504" y="1434948"/>
                </a:cubicBezTo>
                <a:close/>
                <a:moveTo>
                  <a:pt x="3420217" y="1187259"/>
                </a:moveTo>
                <a:cubicBezTo>
                  <a:pt x="3422967" y="1188617"/>
                  <a:pt x="3425717" y="1189295"/>
                  <a:pt x="3429154" y="1189974"/>
                </a:cubicBezTo>
                <a:cubicBezTo>
                  <a:pt x="3431903" y="1191332"/>
                  <a:pt x="3434653" y="1192011"/>
                  <a:pt x="3437403" y="1192690"/>
                </a:cubicBezTo>
                <a:cubicBezTo>
                  <a:pt x="3440152" y="1194047"/>
                  <a:pt x="3442902" y="1194726"/>
                  <a:pt x="3446339" y="1195405"/>
                </a:cubicBezTo>
                <a:cubicBezTo>
                  <a:pt x="3449089" y="1196763"/>
                  <a:pt x="3451838" y="1197442"/>
                  <a:pt x="3454588" y="1198799"/>
                </a:cubicBezTo>
                <a:cubicBezTo>
                  <a:pt x="3476585" y="1205588"/>
                  <a:pt x="3497895" y="1213055"/>
                  <a:pt x="3519205" y="1220523"/>
                </a:cubicBezTo>
                <a:cubicBezTo>
                  <a:pt x="3540515" y="1227311"/>
                  <a:pt x="3561824" y="1234779"/>
                  <a:pt x="3582447" y="1242246"/>
                </a:cubicBezTo>
                <a:cubicBezTo>
                  <a:pt x="3603069" y="1249714"/>
                  <a:pt x="3623692" y="1257181"/>
                  <a:pt x="3643627" y="1264648"/>
                </a:cubicBezTo>
                <a:cubicBezTo>
                  <a:pt x="3663562" y="1272116"/>
                  <a:pt x="3684184" y="1280262"/>
                  <a:pt x="3703432" y="1287730"/>
                </a:cubicBezTo>
                <a:lnTo>
                  <a:pt x="3676622" y="1304701"/>
                </a:lnTo>
                <a:cubicBezTo>
                  <a:pt x="3658062" y="1297234"/>
                  <a:pt x="3638815" y="1289766"/>
                  <a:pt x="3618880" y="1282299"/>
                </a:cubicBezTo>
                <a:cubicBezTo>
                  <a:pt x="3598945" y="1274831"/>
                  <a:pt x="3579010" y="1267364"/>
                  <a:pt x="3559075" y="1260575"/>
                </a:cubicBezTo>
                <a:cubicBezTo>
                  <a:pt x="3537765" y="1252429"/>
                  <a:pt x="3517143" y="1244962"/>
                  <a:pt x="3496520" y="1238173"/>
                </a:cubicBezTo>
                <a:cubicBezTo>
                  <a:pt x="3475898" y="1230706"/>
                  <a:pt x="3454588" y="1223917"/>
                  <a:pt x="3433278" y="1216450"/>
                </a:cubicBezTo>
                <a:cubicBezTo>
                  <a:pt x="3429841" y="1215092"/>
                  <a:pt x="3427091" y="1214413"/>
                  <a:pt x="3424342" y="1213734"/>
                </a:cubicBezTo>
                <a:cubicBezTo>
                  <a:pt x="3421592" y="1213055"/>
                  <a:pt x="3418155" y="1211698"/>
                  <a:pt x="3415405" y="1211019"/>
                </a:cubicBezTo>
                <a:cubicBezTo>
                  <a:pt x="3412656" y="1209661"/>
                  <a:pt x="3409906" y="1208982"/>
                  <a:pt x="3407156" y="1207625"/>
                </a:cubicBezTo>
                <a:cubicBezTo>
                  <a:pt x="3403719" y="1206946"/>
                  <a:pt x="3400970" y="1205588"/>
                  <a:pt x="3398220" y="1204909"/>
                </a:cubicBezTo>
                <a:close/>
                <a:moveTo>
                  <a:pt x="2931924" y="1011593"/>
                </a:moveTo>
                <a:cubicBezTo>
                  <a:pt x="2949042" y="1018551"/>
                  <a:pt x="2966843" y="1024813"/>
                  <a:pt x="2984645" y="1031771"/>
                </a:cubicBezTo>
                <a:cubicBezTo>
                  <a:pt x="3003132" y="1039424"/>
                  <a:pt x="3021618" y="1045686"/>
                  <a:pt x="3040790" y="1053340"/>
                </a:cubicBezTo>
                <a:cubicBezTo>
                  <a:pt x="3059961" y="1060298"/>
                  <a:pt x="3079132" y="1067256"/>
                  <a:pt x="3099673" y="1074909"/>
                </a:cubicBezTo>
                <a:cubicBezTo>
                  <a:pt x="3119528" y="1081867"/>
                  <a:pt x="3140754" y="1089521"/>
                  <a:pt x="3161294" y="1097174"/>
                </a:cubicBezTo>
                <a:lnTo>
                  <a:pt x="3136646" y="1113873"/>
                </a:lnTo>
                <a:cubicBezTo>
                  <a:pt x="3115420" y="1105524"/>
                  <a:pt x="3094195" y="1097870"/>
                  <a:pt x="3074339" y="1090912"/>
                </a:cubicBezTo>
                <a:cubicBezTo>
                  <a:pt x="3053799" y="1083259"/>
                  <a:pt x="3033943" y="1074909"/>
                  <a:pt x="3014771" y="1067951"/>
                </a:cubicBezTo>
                <a:cubicBezTo>
                  <a:pt x="2995600" y="1060994"/>
                  <a:pt x="2976429" y="1054036"/>
                  <a:pt x="2957943" y="1047078"/>
                </a:cubicBezTo>
                <a:cubicBezTo>
                  <a:pt x="2940141" y="1039424"/>
                  <a:pt x="2922339" y="1032466"/>
                  <a:pt x="2904537" y="1026204"/>
                </a:cubicBezTo>
                <a:close/>
                <a:moveTo>
                  <a:pt x="2553709" y="854100"/>
                </a:moveTo>
                <a:cubicBezTo>
                  <a:pt x="2566710" y="860295"/>
                  <a:pt x="2579026" y="866490"/>
                  <a:pt x="2592710" y="871997"/>
                </a:cubicBezTo>
                <a:cubicBezTo>
                  <a:pt x="2606395" y="878880"/>
                  <a:pt x="2620764" y="885075"/>
                  <a:pt x="2635133" y="891270"/>
                </a:cubicBezTo>
                <a:cubicBezTo>
                  <a:pt x="2649501" y="898154"/>
                  <a:pt x="2664554" y="905037"/>
                  <a:pt x="2679608" y="911921"/>
                </a:cubicBezTo>
                <a:cubicBezTo>
                  <a:pt x="2695345" y="918804"/>
                  <a:pt x="2711082" y="924999"/>
                  <a:pt x="2728188" y="932571"/>
                </a:cubicBezTo>
                <a:lnTo>
                  <a:pt x="2698766" y="944273"/>
                </a:lnTo>
                <a:cubicBezTo>
                  <a:pt x="2681660" y="937389"/>
                  <a:pt x="2665923" y="930506"/>
                  <a:pt x="2650186" y="922934"/>
                </a:cubicBezTo>
                <a:cubicBezTo>
                  <a:pt x="2634448" y="916739"/>
                  <a:pt x="2619395" y="909167"/>
                  <a:pt x="2605027" y="902284"/>
                </a:cubicBezTo>
                <a:cubicBezTo>
                  <a:pt x="2589973" y="896089"/>
                  <a:pt x="2576289" y="889894"/>
                  <a:pt x="2561920" y="883010"/>
                </a:cubicBezTo>
                <a:cubicBezTo>
                  <a:pt x="2548920" y="876127"/>
                  <a:pt x="2535235" y="869932"/>
                  <a:pt x="2522919" y="863737"/>
                </a:cubicBezTo>
                <a:close/>
                <a:moveTo>
                  <a:pt x="2296051" y="702664"/>
                </a:moveTo>
                <a:cubicBezTo>
                  <a:pt x="2303594" y="708116"/>
                  <a:pt x="2311137" y="714249"/>
                  <a:pt x="2319366" y="719701"/>
                </a:cubicBezTo>
                <a:cubicBezTo>
                  <a:pt x="2327595" y="725834"/>
                  <a:pt x="2335824" y="731285"/>
                  <a:pt x="2345424" y="738100"/>
                </a:cubicBezTo>
                <a:cubicBezTo>
                  <a:pt x="2354339" y="744233"/>
                  <a:pt x="2363939" y="750367"/>
                  <a:pt x="2374225" y="756500"/>
                </a:cubicBezTo>
                <a:cubicBezTo>
                  <a:pt x="2385197" y="762633"/>
                  <a:pt x="2395484" y="769448"/>
                  <a:pt x="2407141" y="776262"/>
                </a:cubicBezTo>
                <a:lnTo>
                  <a:pt x="2374225" y="783758"/>
                </a:lnTo>
                <a:cubicBezTo>
                  <a:pt x="2363254" y="776944"/>
                  <a:pt x="2352282" y="770129"/>
                  <a:pt x="2341995" y="763314"/>
                </a:cubicBezTo>
                <a:cubicBezTo>
                  <a:pt x="2331024" y="757181"/>
                  <a:pt x="2320737" y="750367"/>
                  <a:pt x="2311823" y="744233"/>
                </a:cubicBezTo>
                <a:cubicBezTo>
                  <a:pt x="2302908" y="738100"/>
                  <a:pt x="2293993" y="731967"/>
                  <a:pt x="2285764" y="725834"/>
                </a:cubicBezTo>
                <a:cubicBezTo>
                  <a:pt x="2277535" y="719701"/>
                  <a:pt x="2269992" y="714249"/>
                  <a:pt x="2262449" y="708116"/>
                </a:cubicBezTo>
                <a:close/>
                <a:moveTo>
                  <a:pt x="2203777" y="563342"/>
                </a:moveTo>
                <a:cubicBezTo>
                  <a:pt x="2203777" y="568880"/>
                  <a:pt x="2204482" y="574418"/>
                  <a:pt x="2205186" y="579264"/>
                </a:cubicBezTo>
                <a:cubicBezTo>
                  <a:pt x="2205890" y="584802"/>
                  <a:pt x="2208004" y="590341"/>
                  <a:pt x="2209412" y="596571"/>
                </a:cubicBezTo>
                <a:cubicBezTo>
                  <a:pt x="2211525" y="602109"/>
                  <a:pt x="2214343" y="607648"/>
                  <a:pt x="2217160" y="613878"/>
                </a:cubicBezTo>
                <a:cubicBezTo>
                  <a:pt x="2220682" y="620109"/>
                  <a:pt x="2224204" y="626339"/>
                  <a:pt x="2228430" y="632569"/>
                </a:cubicBezTo>
                <a:lnTo>
                  <a:pt x="2193212" y="635339"/>
                </a:lnTo>
                <a:cubicBezTo>
                  <a:pt x="2188986" y="629108"/>
                  <a:pt x="2185464" y="622878"/>
                  <a:pt x="2181943" y="616647"/>
                </a:cubicBezTo>
                <a:cubicBezTo>
                  <a:pt x="2179125" y="610417"/>
                  <a:pt x="2176308" y="604186"/>
                  <a:pt x="2174195" y="597956"/>
                </a:cubicBezTo>
                <a:cubicBezTo>
                  <a:pt x="2172082" y="591725"/>
                  <a:pt x="2170673" y="586187"/>
                  <a:pt x="2169969" y="580649"/>
                </a:cubicBezTo>
                <a:cubicBezTo>
                  <a:pt x="2168560" y="575111"/>
                  <a:pt x="2168560" y="569572"/>
                  <a:pt x="2168560" y="564034"/>
                </a:cubicBezTo>
                <a:close/>
                <a:moveTo>
                  <a:pt x="2270964" y="442193"/>
                </a:moveTo>
                <a:lnTo>
                  <a:pt x="2298099" y="447123"/>
                </a:lnTo>
                <a:cubicBezTo>
                  <a:pt x="2291141" y="451349"/>
                  <a:pt x="2284184" y="455576"/>
                  <a:pt x="2277226" y="459802"/>
                </a:cubicBezTo>
                <a:cubicBezTo>
                  <a:pt x="2270964" y="464028"/>
                  <a:pt x="2264702" y="468254"/>
                  <a:pt x="2258440" y="473184"/>
                </a:cubicBezTo>
                <a:cubicBezTo>
                  <a:pt x="2252177" y="477410"/>
                  <a:pt x="2246611" y="482341"/>
                  <a:pt x="2241741" y="486567"/>
                </a:cubicBezTo>
                <a:cubicBezTo>
                  <a:pt x="2236174" y="492202"/>
                  <a:pt x="2231304" y="496428"/>
                  <a:pt x="2227129" y="502063"/>
                </a:cubicBezTo>
                <a:lnTo>
                  <a:pt x="2195819" y="499245"/>
                </a:lnTo>
                <a:cubicBezTo>
                  <a:pt x="2199994" y="494315"/>
                  <a:pt x="2205560" y="488680"/>
                  <a:pt x="2210430" y="483749"/>
                </a:cubicBezTo>
                <a:cubicBezTo>
                  <a:pt x="2215997" y="478819"/>
                  <a:pt x="2222259" y="473889"/>
                  <a:pt x="2228521" y="468958"/>
                </a:cubicBezTo>
                <a:cubicBezTo>
                  <a:pt x="2234783" y="464028"/>
                  <a:pt x="2241741" y="459802"/>
                  <a:pt x="2248699" y="455576"/>
                </a:cubicBezTo>
                <a:cubicBezTo>
                  <a:pt x="2255656" y="450645"/>
                  <a:pt x="2263310" y="446419"/>
                  <a:pt x="2270964" y="442193"/>
                </a:cubicBezTo>
                <a:close/>
                <a:moveTo>
                  <a:pt x="2495440" y="360421"/>
                </a:moveTo>
                <a:lnTo>
                  <a:pt x="2516170" y="366478"/>
                </a:lnTo>
                <a:cubicBezTo>
                  <a:pt x="2506496" y="369170"/>
                  <a:pt x="2496131" y="371863"/>
                  <a:pt x="2485765" y="374555"/>
                </a:cubicBezTo>
                <a:cubicBezTo>
                  <a:pt x="2475400" y="377247"/>
                  <a:pt x="2466417" y="380612"/>
                  <a:pt x="2456052" y="383304"/>
                </a:cubicBezTo>
                <a:cubicBezTo>
                  <a:pt x="2446378" y="386670"/>
                  <a:pt x="2436703" y="389362"/>
                  <a:pt x="2427029" y="392727"/>
                </a:cubicBezTo>
                <a:cubicBezTo>
                  <a:pt x="2416664" y="396092"/>
                  <a:pt x="2407681" y="398785"/>
                  <a:pt x="2398698" y="402150"/>
                </a:cubicBezTo>
                <a:lnTo>
                  <a:pt x="2374512" y="396765"/>
                </a:lnTo>
                <a:cubicBezTo>
                  <a:pt x="2384186" y="393400"/>
                  <a:pt x="2393860" y="390035"/>
                  <a:pt x="2404226" y="387343"/>
                </a:cubicBezTo>
                <a:cubicBezTo>
                  <a:pt x="2413900" y="383978"/>
                  <a:pt x="2423574" y="380612"/>
                  <a:pt x="2433939" y="377247"/>
                </a:cubicBezTo>
                <a:cubicBezTo>
                  <a:pt x="2444304" y="374555"/>
                  <a:pt x="2453979" y="371863"/>
                  <a:pt x="2464344" y="369170"/>
                </a:cubicBezTo>
                <a:cubicBezTo>
                  <a:pt x="2474709" y="365805"/>
                  <a:pt x="2485074" y="363113"/>
                  <a:pt x="2495440" y="360421"/>
                </a:cubicBezTo>
                <a:close/>
                <a:moveTo>
                  <a:pt x="2748358" y="302874"/>
                </a:moveTo>
                <a:lnTo>
                  <a:pt x="2767559" y="308871"/>
                </a:lnTo>
                <a:cubicBezTo>
                  <a:pt x="2764816" y="309537"/>
                  <a:pt x="2760702" y="310870"/>
                  <a:pt x="2757273" y="311536"/>
                </a:cubicBezTo>
                <a:cubicBezTo>
                  <a:pt x="2753844" y="312203"/>
                  <a:pt x="2749730" y="312869"/>
                  <a:pt x="2746301" y="313535"/>
                </a:cubicBezTo>
                <a:cubicBezTo>
                  <a:pt x="2742187" y="314868"/>
                  <a:pt x="2738072" y="315534"/>
                  <a:pt x="2733958" y="316867"/>
                </a:cubicBezTo>
                <a:cubicBezTo>
                  <a:pt x="2730529" y="317533"/>
                  <a:pt x="2725729" y="318200"/>
                  <a:pt x="2721614" y="318866"/>
                </a:cubicBezTo>
                <a:cubicBezTo>
                  <a:pt x="2715443" y="320199"/>
                  <a:pt x="2708585" y="321531"/>
                  <a:pt x="2701728" y="322864"/>
                </a:cubicBezTo>
                <a:cubicBezTo>
                  <a:pt x="2695556" y="324197"/>
                  <a:pt x="2688699" y="325529"/>
                  <a:pt x="2682527" y="326862"/>
                </a:cubicBezTo>
                <a:cubicBezTo>
                  <a:pt x="2675669" y="328195"/>
                  <a:pt x="2668812" y="329527"/>
                  <a:pt x="2661954" y="331526"/>
                </a:cubicBezTo>
                <a:cubicBezTo>
                  <a:pt x="2655783" y="332859"/>
                  <a:pt x="2648925" y="334192"/>
                  <a:pt x="2641382" y="335525"/>
                </a:cubicBezTo>
                <a:lnTo>
                  <a:pt x="2622867" y="329527"/>
                </a:lnTo>
                <a:cubicBezTo>
                  <a:pt x="2629724" y="328195"/>
                  <a:pt x="2636582" y="326862"/>
                  <a:pt x="2643439" y="325529"/>
                </a:cubicBezTo>
                <a:cubicBezTo>
                  <a:pt x="2650297" y="323530"/>
                  <a:pt x="2657154" y="322198"/>
                  <a:pt x="2663326" y="320865"/>
                </a:cubicBezTo>
                <a:cubicBezTo>
                  <a:pt x="2670183" y="319532"/>
                  <a:pt x="2677041" y="318200"/>
                  <a:pt x="2683898" y="316867"/>
                </a:cubicBezTo>
                <a:cubicBezTo>
                  <a:pt x="2690070" y="315534"/>
                  <a:pt x="2696927" y="314202"/>
                  <a:pt x="2703785" y="312869"/>
                </a:cubicBezTo>
                <a:cubicBezTo>
                  <a:pt x="2707899" y="312203"/>
                  <a:pt x="2712014" y="311536"/>
                  <a:pt x="2715443" y="310870"/>
                </a:cubicBezTo>
                <a:cubicBezTo>
                  <a:pt x="2719557" y="309537"/>
                  <a:pt x="2722986" y="308871"/>
                  <a:pt x="2727100" y="308205"/>
                </a:cubicBezTo>
                <a:cubicBezTo>
                  <a:pt x="2730529" y="307538"/>
                  <a:pt x="2733958" y="306206"/>
                  <a:pt x="2737386" y="305539"/>
                </a:cubicBezTo>
                <a:cubicBezTo>
                  <a:pt x="2740815" y="304873"/>
                  <a:pt x="2744930" y="304207"/>
                  <a:pt x="2748358" y="302874"/>
                </a:cubicBezTo>
                <a:close/>
                <a:moveTo>
                  <a:pt x="2887318" y="236240"/>
                </a:moveTo>
                <a:lnTo>
                  <a:pt x="2912932" y="237575"/>
                </a:lnTo>
                <a:cubicBezTo>
                  <a:pt x="2911547" y="240911"/>
                  <a:pt x="2909470" y="243581"/>
                  <a:pt x="2906701" y="246918"/>
                </a:cubicBezTo>
                <a:cubicBezTo>
                  <a:pt x="2904624" y="249587"/>
                  <a:pt x="2901163" y="252924"/>
                  <a:pt x="2897009" y="256261"/>
                </a:cubicBezTo>
                <a:cubicBezTo>
                  <a:pt x="2893548" y="258930"/>
                  <a:pt x="2888702" y="262267"/>
                  <a:pt x="2883856" y="265604"/>
                </a:cubicBezTo>
                <a:cubicBezTo>
                  <a:pt x="2878318" y="268940"/>
                  <a:pt x="2872087" y="271610"/>
                  <a:pt x="2865165" y="274947"/>
                </a:cubicBezTo>
                <a:lnTo>
                  <a:pt x="2840935" y="270942"/>
                </a:lnTo>
                <a:cubicBezTo>
                  <a:pt x="2847858" y="268273"/>
                  <a:pt x="2852704" y="265604"/>
                  <a:pt x="2858242" y="262267"/>
                </a:cubicBezTo>
                <a:cubicBezTo>
                  <a:pt x="2863088" y="258930"/>
                  <a:pt x="2867241" y="256261"/>
                  <a:pt x="2871395" y="253591"/>
                </a:cubicBezTo>
                <a:cubicBezTo>
                  <a:pt x="2874857" y="250922"/>
                  <a:pt x="2878318" y="247585"/>
                  <a:pt x="2880395" y="244248"/>
                </a:cubicBezTo>
                <a:cubicBezTo>
                  <a:pt x="2883164" y="241579"/>
                  <a:pt x="2885241" y="238909"/>
                  <a:pt x="2887318" y="236240"/>
                </a:cubicBezTo>
                <a:close/>
                <a:moveTo>
                  <a:pt x="2864054" y="160523"/>
                </a:moveTo>
                <a:cubicBezTo>
                  <a:pt x="2868134" y="163827"/>
                  <a:pt x="2872893" y="166470"/>
                  <a:pt x="2876973" y="169114"/>
                </a:cubicBezTo>
                <a:cubicBezTo>
                  <a:pt x="2881052" y="172418"/>
                  <a:pt x="2885132" y="175061"/>
                  <a:pt x="2888531" y="177704"/>
                </a:cubicBezTo>
                <a:cubicBezTo>
                  <a:pt x="2892611" y="181008"/>
                  <a:pt x="2896010" y="183652"/>
                  <a:pt x="2898730" y="186956"/>
                </a:cubicBezTo>
                <a:cubicBezTo>
                  <a:pt x="2901450" y="189599"/>
                  <a:pt x="2904849" y="192903"/>
                  <a:pt x="2906889" y="195546"/>
                </a:cubicBezTo>
                <a:lnTo>
                  <a:pt x="2881732" y="196207"/>
                </a:lnTo>
                <a:cubicBezTo>
                  <a:pt x="2880372" y="193564"/>
                  <a:pt x="2877653" y="190260"/>
                  <a:pt x="2874253" y="186956"/>
                </a:cubicBezTo>
                <a:cubicBezTo>
                  <a:pt x="2871533" y="184312"/>
                  <a:pt x="2868134" y="181669"/>
                  <a:pt x="2865414" y="179026"/>
                </a:cubicBezTo>
                <a:cubicBezTo>
                  <a:pt x="2862014" y="176383"/>
                  <a:pt x="2857935" y="173739"/>
                  <a:pt x="2853855" y="170435"/>
                </a:cubicBezTo>
                <a:cubicBezTo>
                  <a:pt x="2849776" y="167792"/>
                  <a:pt x="2845696" y="165149"/>
                  <a:pt x="2840937" y="162505"/>
                </a:cubicBezTo>
                <a:close/>
                <a:moveTo>
                  <a:pt x="2726659" y="99951"/>
                </a:moveTo>
                <a:cubicBezTo>
                  <a:pt x="2732761" y="102585"/>
                  <a:pt x="2738864" y="104560"/>
                  <a:pt x="2744967" y="106535"/>
                </a:cubicBezTo>
                <a:cubicBezTo>
                  <a:pt x="2750391" y="108510"/>
                  <a:pt x="2757172" y="111144"/>
                  <a:pt x="2762596" y="113119"/>
                </a:cubicBezTo>
                <a:cubicBezTo>
                  <a:pt x="2768699" y="115753"/>
                  <a:pt x="2774802" y="118386"/>
                  <a:pt x="2780904" y="120362"/>
                </a:cubicBezTo>
                <a:cubicBezTo>
                  <a:pt x="2786329" y="122995"/>
                  <a:pt x="2792431" y="125629"/>
                  <a:pt x="2797856" y="127604"/>
                </a:cubicBezTo>
                <a:lnTo>
                  <a:pt x="2777514" y="129579"/>
                </a:lnTo>
                <a:cubicBezTo>
                  <a:pt x="2772089" y="126946"/>
                  <a:pt x="2765987" y="124971"/>
                  <a:pt x="2760562" y="122337"/>
                </a:cubicBezTo>
                <a:cubicBezTo>
                  <a:pt x="2754460" y="119703"/>
                  <a:pt x="2749035" y="117728"/>
                  <a:pt x="2742932" y="115753"/>
                </a:cubicBezTo>
                <a:cubicBezTo>
                  <a:pt x="2736830" y="113119"/>
                  <a:pt x="2731405" y="111144"/>
                  <a:pt x="2725303" y="108510"/>
                </a:cubicBezTo>
                <a:cubicBezTo>
                  <a:pt x="2719200" y="106535"/>
                  <a:pt x="2713776" y="104560"/>
                  <a:pt x="2707673" y="102585"/>
                </a:cubicBezTo>
                <a:close/>
                <a:moveTo>
                  <a:pt x="2598639" y="48462"/>
                </a:moveTo>
                <a:lnTo>
                  <a:pt x="2620446" y="48462"/>
                </a:lnTo>
                <a:cubicBezTo>
                  <a:pt x="2620446" y="49183"/>
                  <a:pt x="2620446" y="49183"/>
                  <a:pt x="2620446" y="49904"/>
                </a:cubicBezTo>
                <a:cubicBezTo>
                  <a:pt x="2620446" y="50625"/>
                  <a:pt x="2620446" y="51346"/>
                  <a:pt x="2620446" y="51346"/>
                </a:cubicBezTo>
                <a:cubicBezTo>
                  <a:pt x="2620446" y="52067"/>
                  <a:pt x="2620446" y="52789"/>
                  <a:pt x="2620446" y="52789"/>
                </a:cubicBezTo>
                <a:cubicBezTo>
                  <a:pt x="2620446" y="53510"/>
                  <a:pt x="2620446" y="53510"/>
                  <a:pt x="2620446" y="54952"/>
                </a:cubicBezTo>
                <a:cubicBezTo>
                  <a:pt x="2621127" y="56394"/>
                  <a:pt x="2622490" y="57836"/>
                  <a:pt x="2623853" y="59279"/>
                </a:cubicBezTo>
                <a:cubicBezTo>
                  <a:pt x="2625216" y="61442"/>
                  <a:pt x="2627260" y="62884"/>
                  <a:pt x="2629305" y="64326"/>
                </a:cubicBezTo>
                <a:cubicBezTo>
                  <a:pt x="2631349" y="66490"/>
                  <a:pt x="2634757" y="67932"/>
                  <a:pt x="2637482" y="69374"/>
                </a:cubicBezTo>
                <a:cubicBezTo>
                  <a:pt x="2640890" y="70817"/>
                  <a:pt x="2644297" y="72259"/>
                  <a:pt x="2648386" y="74422"/>
                </a:cubicBezTo>
                <a:cubicBezTo>
                  <a:pt x="2648386" y="74422"/>
                  <a:pt x="2649067" y="74422"/>
                  <a:pt x="2649749" y="74422"/>
                </a:cubicBezTo>
                <a:cubicBezTo>
                  <a:pt x="2649749" y="74422"/>
                  <a:pt x="2649749" y="74422"/>
                  <a:pt x="2650430" y="75143"/>
                </a:cubicBezTo>
                <a:cubicBezTo>
                  <a:pt x="2650430" y="75143"/>
                  <a:pt x="2651112" y="75143"/>
                  <a:pt x="2651793" y="75143"/>
                </a:cubicBezTo>
                <a:lnTo>
                  <a:pt x="2652475" y="75143"/>
                </a:lnTo>
                <a:lnTo>
                  <a:pt x="2634075" y="78028"/>
                </a:lnTo>
                <a:lnTo>
                  <a:pt x="2632712" y="78028"/>
                </a:lnTo>
                <a:lnTo>
                  <a:pt x="2632031" y="77307"/>
                </a:lnTo>
                <a:cubicBezTo>
                  <a:pt x="2631349" y="77307"/>
                  <a:pt x="2631349" y="76586"/>
                  <a:pt x="2630668" y="76586"/>
                </a:cubicBezTo>
                <a:cubicBezTo>
                  <a:pt x="2629986" y="76586"/>
                  <a:pt x="2629986" y="76586"/>
                  <a:pt x="2629986" y="76586"/>
                </a:cubicBezTo>
                <a:cubicBezTo>
                  <a:pt x="2625216" y="74422"/>
                  <a:pt x="2621127" y="72980"/>
                  <a:pt x="2617038" y="70817"/>
                </a:cubicBezTo>
                <a:cubicBezTo>
                  <a:pt x="2614313" y="69374"/>
                  <a:pt x="2610905" y="67211"/>
                  <a:pt x="2608861" y="65769"/>
                </a:cubicBezTo>
                <a:cubicBezTo>
                  <a:pt x="2606135" y="63605"/>
                  <a:pt x="2604091" y="62163"/>
                  <a:pt x="2602046" y="60000"/>
                </a:cubicBezTo>
                <a:cubicBezTo>
                  <a:pt x="2601365" y="58558"/>
                  <a:pt x="2600002" y="56394"/>
                  <a:pt x="2599320" y="54952"/>
                </a:cubicBezTo>
                <a:cubicBezTo>
                  <a:pt x="2599320" y="53510"/>
                  <a:pt x="2599320" y="53510"/>
                  <a:pt x="2599320" y="52789"/>
                </a:cubicBezTo>
                <a:cubicBezTo>
                  <a:pt x="2598639" y="52789"/>
                  <a:pt x="2598639" y="52067"/>
                  <a:pt x="2598639" y="51346"/>
                </a:cubicBezTo>
                <a:cubicBezTo>
                  <a:pt x="2598639" y="50625"/>
                  <a:pt x="2598639" y="49904"/>
                  <a:pt x="2598639" y="49904"/>
                </a:cubicBezTo>
                <a:cubicBezTo>
                  <a:pt x="2598639" y="49183"/>
                  <a:pt x="2598639" y="48462"/>
                  <a:pt x="2598639" y="48462"/>
                </a:cubicBezTo>
                <a:close/>
                <a:moveTo>
                  <a:pt x="2676246" y="0"/>
                </a:moveTo>
                <a:lnTo>
                  <a:pt x="2694868" y="2019"/>
                </a:lnTo>
                <a:cubicBezTo>
                  <a:pt x="2690040" y="4038"/>
                  <a:pt x="2685212" y="6057"/>
                  <a:pt x="2681074" y="7403"/>
                </a:cubicBezTo>
                <a:cubicBezTo>
                  <a:pt x="2676246" y="9423"/>
                  <a:pt x="2672108" y="10769"/>
                  <a:pt x="2667969" y="12788"/>
                </a:cubicBezTo>
                <a:cubicBezTo>
                  <a:pt x="2663831" y="14134"/>
                  <a:pt x="2660383" y="16826"/>
                  <a:pt x="2656244" y="18172"/>
                </a:cubicBezTo>
                <a:cubicBezTo>
                  <a:pt x="2652796" y="19518"/>
                  <a:pt x="2649347" y="22211"/>
                  <a:pt x="2645899" y="23557"/>
                </a:cubicBezTo>
                <a:lnTo>
                  <a:pt x="2625897" y="22211"/>
                </a:lnTo>
                <a:cubicBezTo>
                  <a:pt x="2629346" y="19518"/>
                  <a:pt x="2632794" y="18172"/>
                  <a:pt x="2636932" y="16153"/>
                </a:cubicBezTo>
                <a:cubicBezTo>
                  <a:pt x="2640381" y="14134"/>
                  <a:pt x="2644519" y="12788"/>
                  <a:pt x="2649347" y="10769"/>
                </a:cubicBezTo>
                <a:cubicBezTo>
                  <a:pt x="2653486" y="9423"/>
                  <a:pt x="2657624" y="6730"/>
                  <a:pt x="2662452" y="5384"/>
                </a:cubicBezTo>
                <a:cubicBezTo>
                  <a:pt x="2666590" y="4038"/>
                  <a:pt x="2671418" y="2019"/>
                  <a:pt x="2676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C5CD812-0F66-A44E-AA4B-F90ABDAA08E8}"/>
              </a:ext>
            </a:extLst>
          </p:cNvPr>
          <p:cNvSpPr txBox="1">
            <a:spLocks/>
          </p:cNvSpPr>
          <p:nvPr/>
        </p:nvSpPr>
        <p:spPr>
          <a:xfrm>
            <a:off x="3943535" y="1425933"/>
            <a:ext cx="4299578" cy="49077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Lato Light" panose="020F0502020204030203" pitchFamily="34" charset="0"/>
                <a:cs typeface="Mukta ExtraLight" panose="020B0000000000000000" pitchFamily="34" charset="77"/>
              </a:rPr>
              <a:t>Valmius kokeilla ja jatkokehittää yhteistä monialaista toimintamallia hyvinvointialueella, esitys etenemissuunnitelmaksi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5C5495-9348-7F40-9449-AB406DEAAAB7}"/>
              </a:ext>
            </a:extLst>
          </p:cNvPr>
          <p:cNvSpPr txBox="1"/>
          <p:nvPr/>
        </p:nvSpPr>
        <p:spPr>
          <a:xfrm>
            <a:off x="4124825" y="1118061"/>
            <a:ext cx="4150280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ea typeface="League Spartan" charset="0"/>
                <a:cs typeface="Poppins" pitchFamily="2" charset="77"/>
              </a:rPr>
              <a:t>VALMIUS LAAJEMPIIN KOKEILUIHIN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EC83E82-6DBD-CF47-B9B7-D4B86542393E}"/>
              </a:ext>
            </a:extLst>
          </p:cNvPr>
          <p:cNvSpPr txBox="1">
            <a:spLocks/>
          </p:cNvSpPr>
          <p:nvPr/>
        </p:nvSpPr>
        <p:spPr>
          <a:xfrm>
            <a:off x="1208335" y="4951980"/>
            <a:ext cx="3049605" cy="72160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Lato Light" panose="020F0502020204030203" pitchFamily="34" charset="0"/>
                <a:cs typeface="Mukta ExtraLight" panose="020B0000000000000000" pitchFamily="34" charset="77"/>
              </a:rPr>
              <a:t>Yhteisen näkemyksen muodostaminen monialaisen yhteistyön tavoitetilasta ja kehittämistyötä vaativista kokonaisuuksista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67B8E4-F91A-6D4A-8FE9-DD7C8D930AF1}"/>
              </a:ext>
            </a:extLst>
          </p:cNvPr>
          <p:cNvSpPr txBox="1"/>
          <p:nvPr/>
        </p:nvSpPr>
        <p:spPr>
          <a:xfrm>
            <a:off x="1098712" y="4649199"/>
            <a:ext cx="337348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7931D"/>
                </a:solidFill>
                <a:effectLst/>
                <a:uLnTx/>
                <a:uFillTx/>
                <a:ea typeface="League Spartan" charset="0"/>
                <a:cs typeface="Poppins" pitchFamily="2" charset="77"/>
              </a:rPr>
              <a:t>VALMENNUKSET 9/2021-2/2022  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0D4A5875-E954-C94E-9806-7A84AD8939FA}"/>
              </a:ext>
            </a:extLst>
          </p:cNvPr>
          <p:cNvSpPr txBox="1">
            <a:spLocks/>
          </p:cNvSpPr>
          <p:nvPr/>
        </p:nvSpPr>
        <p:spPr>
          <a:xfrm>
            <a:off x="3632421" y="3752731"/>
            <a:ext cx="3896868" cy="49077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Lato Light" panose="020F0502020204030203" pitchFamily="34" charset="0"/>
                <a:cs typeface="Mukta ExtraLight" panose="020B0000000000000000" pitchFamily="34" charset="77"/>
              </a:rPr>
              <a:t>Kehittämistyö pienryhmien omilla vastuualueilla, yhtenäisen toimintamallin jatkuva kehittämistyö ja yhteensovittaminen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EAA36F-8EDB-F544-9838-5D5FB874129E}"/>
              </a:ext>
            </a:extLst>
          </p:cNvPr>
          <p:cNvSpPr txBox="1"/>
          <p:nvPr/>
        </p:nvSpPr>
        <p:spPr>
          <a:xfrm>
            <a:off x="3538242" y="3425793"/>
            <a:ext cx="4024500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05A4E"/>
                </a:solidFill>
                <a:effectLst/>
                <a:uLnTx/>
                <a:uFillTx/>
                <a:ea typeface="League Spartan" charset="0"/>
                <a:cs typeface="Poppins" pitchFamily="2" charset="77"/>
              </a:rPr>
              <a:t>KEHITTÄMISTYÖN SPARRAUS 3 – 5/2022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3C56C49-BE47-CC42-ADC4-B6EB9B2471E7}"/>
              </a:ext>
            </a:extLst>
          </p:cNvPr>
          <p:cNvSpPr txBox="1">
            <a:spLocks/>
          </p:cNvSpPr>
          <p:nvPr/>
        </p:nvSpPr>
        <p:spPr>
          <a:xfrm>
            <a:off x="1507113" y="2516798"/>
            <a:ext cx="6651197" cy="72160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Lato Light" panose="020F0502020204030203" pitchFamily="34" charset="0"/>
                <a:cs typeface="Mukta ExtraLight" panose="020B0000000000000000" pitchFamily="34" charset="77"/>
              </a:rPr>
              <a:t>Kehittämistyön ja kokeilujen syventäminen pienryhmien omilla vastuualueilla, dokumentaatio, tiedon koonta, osakokonaisuuksien yhteensovittaminen oman prosessin näkökulmasta sekä monialaisen yhteistyön toimintamallin yhteensovittaminen Kanta-Hämeessä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CBA8AF-A9C3-BA41-9043-95D4BB848E02}"/>
              </a:ext>
            </a:extLst>
          </p:cNvPr>
          <p:cNvSpPr txBox="1"/>
          <p:nvPr/>
        </p:nvSpPr>
        <p:spPr>
          <a:xfrm>
            <a:off x="1015363" y="2189245"/>
            <a:ext cx="7227749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7A9E1"/>
                </a:solidFill>
                <a:effectLst/>
                <a:uLnTx/>
                <a:uFillTx/>
                <a:ea typeface="League Spartan" charset="0"/>
                <a:cs typeface="Poppins" pitchFamily="2" charset="77"/>
              </a:rPr>
              <a:t>KEHITTÄMISTYÖN SYVENEMINEN JA YHTEENSOVITTAMINEN 6 – 10/20222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78BCBC5-8FB6-6C4A-8983-1C0EE2498FF9}"/>
              </a:ext>
            </a:extLst>
          </p:cNvPr>
          <p:cNvSpPr/>
          <p:nvPr/>
        </p:nvSpPr>
        <p:spPr>
          <a:xfrm>
            <a:off x="3742808" y="1496581"/>
            <a:ext cx="136770" cy="13677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14FF50-5A65-C64D-BFC0-58FC36434366}"/>
              </a:ext>
            </a:extLst>
          </p:cNvPr>
          <p:cNvSpPr/>
          <p:nvPr/>
        </p:nvSpPr>
        <p:spPr>
          <a:xfrm>
            <a:off x="1486531" y="5039502"/>
            <a:ext cx="136770" cy="1367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97A65A-A93B-F247-B447-78BBCE948C8A}"/>
              </a:ext>
            </a:extLst>
          </p:cNvPr>
          <p:cNvSpPr/>
          <p:nvPr/>
        </p:nvSpPr>
        <p:spPr>
          <a:xfrm>
            <a:off x="3478633" y="3845863"/>
            <a:ext cx="136770" cy="1367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E2846E-4433-D344-9990-101ADD4622E9}"/>
              </a:ext>
            </a:extLst>
          </p:cNvPr>
          <p:cNvSpPr/>
          <p:nvPr/>
        </p:nvSpPr>
        <p:spPr>
          <a:xfrm>
            <a:off x="1574104" y="2593150"/>
            <a:ext cx="136770" cy="1367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5" name="Freeform 1043">
            <a:extLst>
              <a:ext uri="{FF2B5EF4-FFF2-40B4-BE49-F238E27FC236}">
                <a16:creationId xmlns:a16="http://schemas.microsoft.com/office/drawing/2014/main" id="{E928E1B9-AFBB-6647-B16E-2337E0AB07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90729" y="3661933"/>
            <a:ext cx="298666" cy="297750"/>
          </a:xfrm>
          <a:custGeom>
            <a:avLst/>
            <a:gdLst>
              <a:gd name="T0" fmla="*/ 8707233 w 285392"/>
              <a:gd name="T1" fmla="*/ 120119261 h 283805"/>
              <a:gd name="T2" fmla="*/ 29325211 w 285392"/>
              <a:gd name="T3" fmla="*/ 93833658 h 283805"/>
              <a:gd name="T4" fmla="*/ 1831833 w 285392"/>
              <a:gd name="T5" fmla="*/ 90078391 h 283805"/>
              <a:gd name="T6" fmla="*/ 37878854 w 285392"/>
              <a:gd name="T7" fmla="*/ 91956180 h 283805"/>
              <a:gd name="T8" fmla="*/ 32991136 w 285392"/>
              <a:gd name="T9" fmla="*/ 93833658 h 283805"/>
              <a:gd name="T10" fmla="*/ 31158697 w 285392"/>
              <a:gd name="T11" fmla="*/ 123874713 h 283805"/>
              <a:gd name="T12" fmla="*/ 4886724 w 285392"/>
              <a:gd name="T13" fmla="*/ 121997236 h 283805"/>
              <a:gd name="T14" fmla="*/ 1831833 w 285392"/>
              <a:gd name="T15" fmla="*/ 93833658 h 283805"/>
              <a:gd name="T16" fmla="*/ 1831833 w 285392"/>
              <a:gd name="T17" fmla="*/ 90078391 h 283805"/>
              <a:gd name="T18" fmla="*/ 92800544 w 285392"/>
              <a:gd name="T19" fmla="*/ 120088971 h 283805"/>
              <a:gd name="T20" fmla="*/ 113503367 w 285392"/>
              <a:gd name="T21" fmla="*/ 78618555 h 283805"/>
              <a:gd name="T22" fmla="*/ 86053647 w 285392"/>
              <a:gd name="T23" fmla="*/ 74834539 h 283805"/>
              <a:gd name="T24" fmla="*/ 122091277 w 285392"/>
              <a:gd name="T25" fmla="*/ 76569103 h 283805"/>
              <a:gd name="T26" fmla="*/ 117184208 w 285392"/>
              <a:gd name="T27" fmla="*/ 78618555 h 283805"/>
              <a:gd name="T28" fmla="*/ 115343507 w 285392"/>
              <a:gd name="T29" fmla="*/ 123873484 h 283805"/>
              <a:gd name="T30" fmla="*/ 89120569 w 285392"/>
              <a:gd name="T31" fmla="*/ 121981726 h 283805"/>
              <a:gd name="T32" fmla="*/ 86053647 w 285392"/>
              <a:gd name="T33" fmla="*/ 78618555 h 283805"/>
              <a:gd name="T34" fmla="*/ 86053647 w 285392"/>
              <a:gd name="T35" fmla="*/ 74834539 h 283805"/>
              <a:gd name="T36" fmla="*/ 50541167 w 285392"/>
              <a:gd name="T37" fmla="*/ 120082526 h 283805"/>
              <a:gd name="T38" fmla="*/ 71396916 w 285392"/>
              <a:gd name="T39" fmla="*/ 63381523 h 283805"/>
              <a:gd name="T40" fmla="*/ 19278434 w 285392"/>
              <a:gd name="T41" fmla="*/ 63155325 h 283805"/>
              <a:gd name="T42" fmla="*/ 19278434 w 285392"/>
              <a:gd name="T43" fmla="*/ 79274704 h 283805"/>
              <a:gd name="T44" fmla="*/ 19278434 w 285392"/>
              <a:gd name="T45" fmla="*/ 63155325 h 283805"/>
              <a:gd name="T46" fmla="*/ 78144632 w 285392"/>
              <a:gd name="T47" fmla="*/ 59590565 h 283805"/>
              <a:gd name="T48" fmla="*/ 78144632 w 285392"/>
              <a:gd name="T49" fmla="*/ 63222884 h 283805"/>
              <a:gd name="T50" fmla="*/ 75077743 w 285392"/>
              <a:gd name="T51" fmla="*/ 121978098 h 283805"/>
              <a:gd name="T52" fmla="*/ 48854251 w 285392"/>
              <a:gd name="T53" fmla="*/ 123872957 h 283805"/>
              <a:gd name="T54" fmla="*/ 47014093 w 285392"/>
              <a:gd name="T55" fmla="*/ 63222884 h 283805"/>
              <a:gd name="T56" fmla="*/ 42106458 w 285392"/>
              <a:gd name="T57" fmla="*/ 61485446 h 283805"/>
              <a:gd name="T58" fmla="*/ 19278434 w 285392"/>
              <a:gd name="T59" fmla="*/ 59590565 h 283805"/>
              <a:gd name="T60" fmla="*/ 19278434 w 285392"/>
              <a:gd name="T61" fmla="*/ 82994349 h 283805"/>
              <a:gd name="T62" fmla="*/ 19278434 w 285392"/>
              <a:gd name="T63" fmla="*/ 59590565 h 283805"/>
              <a:gd name="T64" fmla="*/ 92687089 w 285392"/>
              <a:gd name="T65" fmla="*/ 53968565 h 283805"/>
              <a:gd name="T66" fmla="*/ 113615111 w 285392"/>
              <a:gd name="T67" fmla="*/ 53968565 h 283805"/>
              <a:gd name="T68" fmla="*/ 103229073 w 285392"/>
              <a:gd name="T69" fmla="*/ 39496003 h 283805"/>
              <a:gd name="T70" fmla="*/ 103229073 w 285392"/>
              <a:gd name="T71" fmla="*/ 68441051 h 283805"/>
              <a:gd name="T72" fmla="*/ 103229073 w 285392"/>
              <a:gd name="T73" fmla="*/ 39496003 h 283805"/>
              <a:gd name="T74" fmla="*/ 77944262 w 285392"/>
              <a:gd name="T75" fmla="*/ 26940346 h 283805"/>
              <a:gd name="T76" fmla="*/ 74025646 w 285392"/>
              <a:gd name="T77" fmla="*/ 26940346 h 283805"/>
              <a:gd name="T78" fmla="*/ 46779056 w 285392"/>
              <a:gd name="T79" fmla="*/ 24944181 h 283805"/>
              <a:gd name="T80" fmla="*/ 46779056 w 285392"/>
              <a:gd name="T81" fmla="*/ 28936426 h 283805"/>
              <a:gd name="T82" fmla="*/ 46779056 w 285392"/>
              <a:gd name="T83" fmla="*/ 24944181 h 283805"/>
              <a:gd name="T84" fmla="*/ 62887936 w 285392"/>
              <a:gd name="T85" fmla="*/ 10215525 h 283805"/>
              <a:gd name="T86" fmla="*/ 69183073 w 285392"/>
              <a:gd name="T87" fmla="*/ 17020252 h 283805"/>
              <a:gd name="T88" fmla="*/ 65805060 w 285392"/>
              <a:gd name="T89" fmla="*/ 18604316 h 283805"/>
              <a:gd name="T90" fmla="*/ 55978363 w 285392"/>
              <a:gd name="T91" fmla="*/ 20186659 h 283805"/>
              <a:gd name="T92" fmla="*/ 69797559 w 285392"/>
              <a:gd name="T93" fmla="*/ 33009494 h 283805"/>
              <a:gd name="T94" fmla="*/ 62887936 w 285392"/>
              <a:gd name="T95" fmla="*/ 42981519 h 283805"/>
              <a:gd name="T96" fmla="*/ 59202993 w 285392"/>
              <a:gd name="T97" fmla="*/ 42981519 h 283805"/>
              <a:gd name="T98" fmla="*/ 52907711 w 285392"/>
              <a:gd name="T99" fmla="*/ 36015826 h 283805"/>
              <a:gd name="T100" fmla="*/ 56285354 w 285392"/>
              <a:gd name="T101" fmla="*/ 34591336 h 283805"/>
              <a:gd name="T102" fmla="*/ 66112435 w 285392"/>
              <a:gd name="T103" fmla="*/ 33009494 h 283805"/>
              <a:gd name="T104" fmla="*/ 52293370 w 285392"/>
              <a:gd name="T105" fmla="*/ 20186659 h 283805"/>
              <a:gd name="T106" fmla="*/ 59202993 w 285392"/>
              <a:gd name="T107" fmla="*/ 10215525 h 283805"/>
              <a:gd name="T108" fmla="*/ 61045167 w 285392"/>
              <a:gd name="T109" fmla="*/ 3770864 h 283805"/>
              <a:gd name="T110" fmla="*/ 61045167 w 285392"/>
              <a:gd name="T111" fmla="*/ 50118642 h 283805"/>
              <a:gd name="T112" fmla="*/ 61045167 w 285392"/>
              <a:gd name="T113" fmla="*/ 3770864 h 283805"/>
              <a:gd name="T114" fmla="*/ 87454813 w 285392"/>
              <a:gd name="T115" fmla="*/ 26866753 h 283805"/>
              <a:gd name="T116" fmla="*/ 34636116 w 285392"/>
              <a:gd name="T117" fmla="*/ 26866753 h 2838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5392" h="283805">
                <a:moveTo>
                  <a:pt x="20351" y="214978"/>
                </a:moveTo>
                <a:lnTo>
                  <a:pt x="20351" y="275201"/>
                </a:lnTo>
                <a:lnTo>
                  <a:pt x="68549" y="275201"/>
                </a:lnTo>
                <a:lnTo>
                  <a:pt x="68549" y="214978"/>
                </a:lnTo>
                <a:lnTo>
                  <a:pt x="20351" y="214978"/>
                </a:lnTo>
                <a:close/>
                <a:moveTo>
                  <a:pt x="4284" y="206375"/>
                </a:moveTo>
                <a:lnTo>
                  <a:pt x="84259" y="206375"/>
                </a:lnTo>
                <a:cubicBezTo>
                  <a:pt x="86401" y="206375"/>
                  <a:pt x="88543" y="208526"/>
                  <a:pt x="88543" y="210677"/>
                </a:cubicBezTo>
                <a:cubicBezTo>
                  <a:pt x="88543" y="213186"/>
                  <a:pt x="86401" y="214978"/>
                  <a:pt x="84259" y="214978"/>
                </a:cubicBezTo>
                <a:lnTo>
                  <a:pt x="77118" y="214978"/>
                </a:lnTo>
                <a:lnTo>
                  <a:pt x="77118" y="279503"/>
                </a:lnTo>
                <a:cubicBezTo>
                  <a:pt x="77118" y="281654"/>
                  <a:pt x="75333" y="283805"/>
                  <a:pt x="72834" y="283805"/>
                </a:cubicBezTo>
                <a:lnTo>
                  <a:pt x="15709" y="283805"/>
                </a:lnTo>
                <a:cubicBezTo>
                  <a:pt x="13567" y="283805"/>
                  <a:pt x="11425" y="281654"/>
                  <a:pt x="11425" y="279503"/>
                </a:cubicBezTo>
                <a:lnTo>
                  <a:pt x="11425" y="214978"/>
                </a:lnTo>
                <a:lnTo>
                  <a:pt x="4284" y="214978"/>
                </a:lnTo>
                <a:cubicBezTo>
                  <a:pt x="2142" y="214978"/>
                  <a:pt x="0" y="213186"/>
                  <a:pt x="0" y="210677"/>
                </a:cubicBezTo>
                <a:cubicBezTo>
                  <a:pt x="0" y="208526"/>
                  <a:pt x="2142" y="206375"/>
                  <a:pt x="4284" y="206375"/>
                </a:cubicBezTo>
                <a:close/>
                <a:moveTo>
                  <a:pt x="216924" y="180120"/>
                </a:moveTo>
                <a:lnTo>
                  <a:pt x="216924" y="275132"/>
                </a:lnTo>
                <a:lnTo>
                  <a:pt x="265317" y="275132"/>
                </a:lnTo>
                <a:lnTo>
                  <a:pt x="265317" y="180120"/>
                </a:lnTo>
                <a:lnTo>
                  <a:pt x="216924" y="180120"/>
                </a:lnTo>
                <a:close/>
                <a:moveTo>
                  <a:pt x="201152" y="171450"/>
                </a:moveTo>
                <a:lnTo>
                  <a:pt x="281090" y="171450"/>
                </a:lnTo>
                <a:cubicBezTo>
                  <a:pt x="283599" y="171450"/>
                  <a:pt x="285392" y="173256"/>
                  <a:pt x="285392" y="175424"/>
                </a:cubicBezTo>
                <a:cubicBezTo>
                  <a:pt x="285392" y="177953"/>
                  <a:pt x="283599" y="180120"/>
                  <a:pt x="281090" y="180120"/>
                </a:cubicBezTo>
                <a:lnTo>
                  <a:pt x="273921" y="180120"/>
                </a:lnTo>
                <a:lnTo>
                  <a:pt x="273921" y="279467"/>
                </a:lnTo>
                <a:cubicBezTo>
                  <a:pt x="273921" y="281634"/>
                  <a:pt x="272128" y="283802"/>
                  <a:pt x="269619" y="283802"/>
                </a:cubicBezTo>
                <a:lnTo>
                  <a:pt x="212623" y="283802"/>
                </a:lnTo>
                <a:cubicBezTo>
                  <a:pt x="210113" y="283802"/>
                  <a:pt x="208321" y="281634"/>
                  <a:pt x="208321" y="279467"/>
                </a:cubicBezTo>
                <a:lnTo>
                  <a:pt x="208321" y="180120"/>
                </a:lnTo>
                <a:lnTo>
                  <a:pt x="201152" y="180120"/>
                </a:lnTo>
                <a:cubicBezTo>
                  <a:pt x="198642" y="180120"/>
                  <a:pt x="196850" y="177953"/>
                  <a:pt x="196850" y="175424"/>
                </a:cubicBezTo>
                <a:cubicBezTo>
                  <a:pt x="196850" y="173256"/>
                  <a:pt x="198642" y="171450"/>
                  <a:pt x="201152" y="171450"/>
                </a:cubicBezTo>
                <a:close/>
                <a:moveTo>
                  <a:pt x="118141" y="145210"/>
                </a:moveTo>
                <a:lnTo>
                  <a:pt x="118141" y="275117"/>
                </a:lnTo>
                <a:lnTo>
                  <a:pt x="166892" y="275117"/>
                </a:lnTo>
                <a:lnTo>
                  <a:pt x="166892" y="145210"/>
                </a:lnTo>
                <a:lnTo>
                  <a:pt x="118141" y="145210"/>
                </a:lnTo>
                <a:close/>
                <a:moveTo>
                  <a:pt x="45062" y="144692"/>
                </a:moveTo>
                <a:cubicBezTo>
                  <a:pt x="34530" y="144692"/>
                  <a:pt x="26178" y="153215"/>
                  <a:pt x="26178" y="163513"/>
                </a:cubicBezTo>
                <a:cubicBezTo>
                  <a:pt x="26178" y="173455"/>
                  <a:pt x="34530" y="181623"/>
                  <a:pt x="45062" y="181623"/>
                </a:cubicBezTo>
                <a:cubicBezTo>
                  <a:pt x="55593" y="181623"/>
                  <a:pt x="63946" y="173455"/>
                  <a:pt x="63946" y="163513"/>
                </a:cubicBezTo>
                <a:cubicBezTo>
                  <a:pt x="63946" y="153215"/>
                  <a:pt x="55593" y="144692"/>
                  <a:pt x="45062" y="144692"/>
                </a:cubicBezTo>
                <a:close/>
                <a:moveTo>
                  <a:pt x="102727" y="136525"/>
                </a:moveTo>
                <a:lnTo>
                  <a:pt x="182665" y="136525"/>
                </a:lnTo>
                <a:cubicBezTo>
                  <a:pt x="185174" y="136525"/>
                  <a:pt x="186967" y="138334"/>
                  <a:pt x="186967" y="140867"/>
                </a:cubicBezTo>
                <a:cubicBezTo>
                  <a:pt x="186967" y="143039"/>
                  <a:pt x="185174" y="144848"/>
                  <a:pt x="182665" y="144848"/>
                </a:cubicBezTo>
                <a:lnTo>
                  <a:pt x="175496" y="144848"/>
                </a:lnTo>
                <a:lnTo>
                  <a:pt x="175496" y="279459"/>
                </a:lnTo>
                <a:cubicBezTo>
                  <a:pt x="175496" y="281630"/>
                  <a:pt x="173703" y="283801"/>
                  <a:pt x="171194" y="283801"/>
                </a:cubicBezTo>
                <a:lnTo>
                  <a:pt x="114198" y="283801"/>
                </a:lnTo>
                <a:cubicBezTo>
                  <a:pt x="111688" y="283801"/>
                  <a:pt x="109896" y="281630"/>
                  <a:pt x="109896" y="279459"/>
                </a:cubicBezTo>
                <a:lnTo>
                  <a:pt x="109896" y="144848"/>
                </a:lnTo>
                <a:lnTo>
                  <a:pt x="102727" y="144848"/>
                </a:lnTo>
                <a:cubicBezTo>
                  <a:pt x="100217" y="144848"/>
                  <a:pt x="98425" y="143039"/>
                  <a:pt x="98425" y="140867"/>
                </a:cubicBezTo>
                <a:cubicBezTo>
                  <a:pt x="98425" y="138334"/>
                  <a:pt x="100217" y="136525"/>
                  <a:pt x="102727" y="136525"/>
                </a:cubicBezTo>
                <a:close/>
                <a:moveTo>
                  <a:pt x="45062" y="136525"/>
                </a:moveTo>
                <a:cubicBezTo>
                  <a:pt x="60315" y="136525"/>
                  <a:pt x="72662" y="148598"/>
                  <a:pt x="72662" y="163513"/>
                </a:cubicBezTo>
                <a:cubicBezTo>
                  <a:pt x="72662" y="178072"/>
                  <a:pt x="60315" y="190145"/>
                  <a:pt x="45062" y="190145"/>
                </a:cubicBezTo>
                <a:cubicBezTo>
                  <a:pt x="29809" y="190145"/>
                  <a:pt x="17462" y="178072"/>
                  <a:pt x="17462" y="163513"/>
                </a:cubicBezTo>
                <a:cubicBezTo>
                  <a:pt x="17462" y="148598"/>
                  <a:pt x="29809" y="136525"/>
                  <a:pt x="45062" y="136525"/>
                </a:cubicBezTo>
                <a:close/>
                <a:moveTo>
                  <a:pt x="241300" y="99138"/>
                </a:moveTo>
                <a:cubicBezTo>
                  <a:pt x="227530" y="99138"/>
                  <a:pt x="216659" y="110310"/>
                  <a:pt x="216659" y="123645"/>
                </a:cubicBezTo>
                <a:cubicBezTo>
                  <a:pt x="216659" y="136980"/>
                  <a:pt x="227530" y="148153"/>
                  <a:pt x="241300" y="148153"/>
                </a:cubicBezTo>
                <a:cubicBezTo>
                  <a:pt x="254707" y="148153"/>
                  <a:pt x="265578" y="136980"/>
                  <a:pt x="265578" y="123645"/>
                </a:cubicBezTo>
                <a:cubicBezTo>
                  <a:pt x="265578" y="110310"/>
                  <a:pt x="254707" y="99138"/>
                  <a:pt x="241300" y="99138"/>
                </a:cubicBezTo>
                <a:close/>
                <a:moveTo>
                  <a:pt x="241300" y="90488"/>
                </a:moveTo>
                <a:cubicBezTo>
                  <a:pt x="259418" y="90488"/>
                  <a:pt x="274275" y="105265"/>
                  <a:pt x="274275" y="123645"/>
                </a:cubicBezTo>
                <a:cubicBezTo>
                  <a:pt x="274275" y="142026"/>
                  <a:pt x="259418" y="156803"/>
                  <a:pt x="241300" y="156803"/>
                </a:cubicBezTo>
                <a:cubicBezTo>
                  <a:pt x="222819" y="156803"/>
                  <a:pt x="207962" y="142026"/>
                  <a:pt x="207962" y="123645"/>
                </a:cubicBezTo>
                <a:cubicBezTo>
                  <a:pt x="207962" y="105265"/>
                  <a:pt x="222819" y="90488"/>
                  <a:pt x="241300" y="90488"/>
                </a:cubicBezTo>
                <a:close/>
                <a:moveTo>
                  <a:pt x="177800" y="57150"/>
                </a:moveTo>
                <a:cubicBezTo>
                  <a:pt x="179998" y="57150"/>
                  <a:pt x="182196" y="59436"/>
                  <a:pt x="182196" y="61722"/>
                </a:cubicBezTo>
                <a:cubicBezTo>
                  <a:pt x="182196" y="64389"/>
                  <a:pt x="179998" y="66294"/>
                  <a:pt x="177800" y="66294"/>
                </a:cubicBezTo>
                <a:cubicBezTo>
                  <a:pt x="175235" y="66294"/>
                  <a:pt x="173037" y="64389"/>
                  <a:pt x="173037" y="61722"/>
                </a:cubicBezTo>
                <a:cubicBezTo>
                  <a:pt x="173037" y="59436"/>
                  <a:pt x="175235" y="57150"/>
                  <a:pt x="177800" y="57150"/>
                </a:cubicBezTo>
                <a:close/>
                <a:moveTo>
                  <a:pt x="109347" y="57150"/>
                </a:moveTo>
                <a:cubicBezTo>
                  <a:pt x="112014" y="57150"/>
                  <a:pt x="113919" y="59436"/>
                  <a:pt x="113919" y="61722"/>
                </a:cubicBezTo>
                <a:cubicBezTo>
                  <a:pt x="113919" y="64389"/>
                  <a:pt x="112014" y="66294"/>
                  <a:pt x="109347" y="66294"/>
                </a:cubicBezTo>
                <a:cubicBezTo>
                  <a:pt x="107061" y="66294"/>
                  <a:pt x="104775" y="64389"/>
                  <a:pt x="104775" y="61722"/>
                </a:cubicBezTo>
                <a:cubicBezTo>
                  <a:pt x="104775" y="59436"/>
                  <a:pt x="107061" y="57150"/>
                  <a:pt x="109347" y="57150"/>
                </a:cubicBezTo>
                <a:close/>
                <a:moveTo>
                  <a:pt x="142695" y="19050"/>
                </a:moveTo>
                <a:cubicBezTo>
                  <a:pt x="145207" y="19050"/>
                  <a:pt x="147002" y="20863"/>
                  <a:pt x="147002" y="23402"/>
                </a:cubicBezTo>
                <a:lnTo>
                  <a:pt x="147002" y="27391"/>
                </a:lnTo>
                <a:cubicBezTo>
                  <a:pt x="153462" y="28842"/>
                  <a:pt x="159205" y="33194"/>
                  <a:pt x="161717" y="38996"/>
                </a:cubicBezTo>
                <a:cubicBezTo>
                  <a:pt x="162435" y="41535"/>
                  <a:pt x="161359" y="43711"/>
                  <a:pt x="159564" y="45162"/>
                </a:cubicBezTo>
                <a:cubicBezTo>
                  <a:pt x="157052" y="45887"/>
                  <a:pt x="154539" y="44799"/>
                  <a:pt x="153821" y="42623"/>
                </a:cubicBezTo>
                <a:cubicBezTo>
                  <a:pt x="152027" y="38634"/>
                  <a:pt x="147720" y="35732"/>
                  <a:pt x="142695" y="35732"/>
                </a:cubicBezTo>
                <a:cubicBezTo>
                  <a:pt x="136235" y="35732"/>
                  <a:pt x="130851" y="40447"/>
                  <a:pt x="130851" y="46250"/>
                </a:cubicBezTo>
                <a:cubicBezTo>
                  <a:pt x="130851" y="53140"/>
                  <a:pt x="134799" y="56404"/>
                  <a:pt x="142695" y="56404"/>
                </a:cubicBezTo>
                <a:cubicBezTo>
                  <a:pt x="157769" y="56404"/>
                  <a:pt x="163153" y="66559"/>
                  <a:pt x="163153" y="75625"/>
                </a:cubicBezTo>
                <a:cubicBezTo>
                  <a:pt x="163153" y="84692"/>
                  <a:pt x="156334" y="92671"/>
                  <a:pt x="147002" y="94484"/>
                </a:cubicBezTo>
                <a:lnTo>
                  <a:pt x="147002" y="98473"/>
                </a:lnTo>
                <a:cubicBezTo>
                  <a:pt x="147002" y="101012"/>
                  <a:pt x="145207" y="102825"/>
                  <a:pt x="142695" y="102825"/>
                </a:cubicBezTo>
                <a:cubicBezTo>
                  <a:pt x="140183" y="102825"/>
                  <a:pt x="138388" y="101012"/>
                  <a:pt x="138388" y="98473"/>
                </a:cubicBezTo>
                <a:lnTo>
                  <a:pt x="138388" y="94121"/>
                </a:lnTo>
                <a:cubicBezTo>
                  <a:pt x="131569" y="93033"/>
                  <a:pt x="126185" y="88681"/>
                  <a:pt x="123673" y="82516"/>
                </a:cubicBezTo>
                <a:cubicBezTo>
                  <a:pt x="122955" y="80340"/>
                  <a:pt x="123673" y="77801"/>
                  <a:pt x="126185" y="77076"/>
                </a:cubicBezTo>
                <a:cubicBezTo>
                  <a:pt x="127980" y="75988"/>
                  <a:pt x="130851" y="77076"/>
                  <a:pt x="131569" y="79252"/>
                </a:cubicBezTo>
                <a:cubicBezTo>
                  <a:pt x="133363" y="83241"/>
                  <a:pt x="138029" y="86143"/>
                  <a:pt x="142695" y="86143"/>
                </a:cubicBezTo>
                <a:cubicBezTo>
                  <a:pt x="149155" y="86143"/>
                  <a:pt x="154539" y="81428"/>
                  <a:pt x="154539" y="75625"/>
                </a:cubicBezTo>
                <a:cubicBezTo>
                  <a:pt x="154539" y="68735"/>
                  <a:pt x="150591" y="65108"/>
                  <a:pt x="142695" y="65108"/>
                </a:cubicBezTo>
                <a:cubicBezTo>
                  <a:pt x="127621" y="65108"/>
                  <a:pt x="122237" y="55316"/>
                  <a:pt x="122237" y="46250"/>
                </a:cubicBezTo>
                <a:cubicBezTo>
                  <a:pt x="122237" y="37183"/>
                  <a:pt x="129415" y="29567"/>
                  <a:pt x="138388" y="27391"/>
                </a:cubicBezTo>
                <a:lnTo>
                  <a:pt x="138388" y="23402"/>
                </a:lnTo>
                <a:cubicBezTo>
                  <a:pt x="138388" y="20863"/>
                  <a:pt x="140183" y="19050"/>
                  <a:pt x="142695" y="19050"/>
                </a:cubicBezTo>
                <a:close/>
                <a:moveTo>
                  <a:pt x="142695" y="8639"/>
                </a:moveTo>
                <a:cubicBezTo>
                  <a:pt x="113264" y="8639"/>
                  <a:pt x="89935" y="32396"/>
                  <a:pt x="89935" y="61552"/>
                </a:cubicBezTo>
                <a:cubicBezTo>
                  <a:pt x="89935" y="90709"/>
                  <a:pt x="113264" y="114826"/>
                  <a:pt x="142695" y="114826"/>
                </a:cubicBezTo>
                <a:cubicBezTo>
                  <a:pt x="171767" y="114826"/>
                  <a:pt x="195814" y="90709"/>
                  <a:pt x="195814" y="61552"/>
                </a:cubicBezTo>
                <a:cubicBezTo>
                  <a:pt x="195814" y="32396"/>
                  <a:pt x="171767" y="8639"/>
                  <a:pt x="142695" y="8639"/>
                </a:cubicBezTo>
                <a:close/>
                <a:moveTo>
                  <a:pt x="142695" y="0"/>
                </a:moveTo>
                <a:cubicBezTo>
                  <a:pt x="176792" y="0"/>
                  <a:pt x="204428" y="27717"/>
                  <a:pt x="204428" y="61552"/>
                </a:cubicBezTo>
                <a:cubicBezTo>
                  <a:pt x="204428" y="95748"/>
                  <a:pt x="176792" y="123465"/>
                  <a:pt x="142695" y="123465"/>
                </a:cubicBezTo>
                <a:cubicBezTo>
                  <a:pt x="108957" y="123465"/>
                  <a:pt x="80962" y="95748"/>
                  <a:pt x="80962" y="61552"/>
                </a:cubicBezTo>
                <a:cubicBezTo>
                  <a:pt x="80962" y="27717"/>
                  <a:pt x="108957" y="0"/>
                  <a:pt x="1426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6" name="Freeform 1016">
            <a:extLst>
              <a:ext uri="{FF2B5EF4-FFF2-40B4-BE49-F238E27FC236}">
                <a16:creationId xmlns:a16="http://schemas.microsoft.com/office/drawing/2014/main" id="{40FCA97C-FB3F-CA4B-A446-517F4C2D4B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3628" y="4716159"/>
            <a:ext cx="302330" cy="301872"/>
          </a:xfrm>
          <a:custGeom>
            <a:avLst/>
            <a:gdLst>
              <a:gd name="T0" fmla="*/ 67396042 w 288565"/>
              <a:gd name="T1" fmla="*/ 92877014 h 288565"/>
              <a:gd name="T2" fmla="*/ 54034295 w 288565"/>
              <a:gd name="T3" fmla="*/ 102044141 h 288565"/>
              <a:gd name="T4" fmla="*/ 78582751 w 288565"/>
              <a:gd name="T5" fmla="*/ 111366086 h 288565"/>
              <a:gd name="T6" fmla="*/ 82311448 w 288565"/>
              <a:gd name="T7" fmla="*/ 115095226 h 288565"/>
              <a:gd name="T8" fmla="*/ 102509904 w 288565"/>
              <a:gd name="T9" fmla="*/ 95829239 h 288565"/>
              <a:gd name="T10" fmla="*/ 75009190 w 288565"/>
              <a:gd name="T11" fmla="*/ 86196073 h 288565"/>
              <a:gd name="T12" fmla="*/ 90080684 w 288565"/>
              <a:gd name="T13" fmla="*/ 91323631 h 288565"/>
              <a:gd name="T14" fmla="*/ 75009190 w 288565"/>
              <a:gd name="T15" fmla="*/ 86196073 h 288565"/>
              <a:gd name="T16" fmla="*/ 80291529 w 288565"/>
              <a:gd name="T17" fmla="*/ 83710061 h 288565"/>
              <a:gd name="T18" fmla="*/ 78582751 w 288565"/>
              <a:gd name="T19" fmla="*/ 45799888 h 288565"/>
              <a:gd name="T20" fmla="*/ 51237058 w 288565"/>
              <a:gd name="T21" fmla="*/ 80447079 h 288565"/>
              <a:gd name="T22" fmla="*/ 50926900 w 288565"/>
              <a:gd name="T23" fmla="*/ 98625689 h 288565"/>
              <a:gd name="T24" fmla="*/ 66619254 w 288565"/>
              <a:gd name="T25" fmla="*/ 88992399 h 288565"/>
              <a:gd name="T26" fmla="*/ 66308541 w 288565"/>
              <a:gd name="T27" fmla="*/ 70814429 h 288565"/>
              <a:gd name="T28" fmla="*/ 89148378 w 288565"/>
              <a:gd name="T29" fmla="*/ 83865550 h 288565"/>
              <a:gd name="T30" fmla="*/ 97227340 w 288565"/>
              <a:gd name="T31" fmla="*/ 89924978 h 288565"/>
              <a:gd name="T32" fmla="*/ 115095226 w 288565"/>
              <a:gd name="T33" fmla="*/ 82311448 h 288565"/>
              <a:gd name="T34" fmla="*/ 111366086 w 288565"/>
              <a:gd name="T35" fmla="*/ 78427280 h 288565"/>
              <a:gd name="T36" fmla="*/ 82311448 w 288565"/>
              <a:gd name="T37" fmla="*/ 49373187 h 288565"/>
              <a:gd name="T38" fmla="*/ 78582751 w 288565"/>
              <a:gd name="T39" fmla="*/ 45799888 h 288565"/>
              <a:gd name="T40" fmla="*/ 82311448 w 288565"/>
              <a:gd name="T41" fmla="*/ 41915146 h 288565"/>
              <a:gd name="T42" fmla="*/ 124572489 w 288565"/>
              <a:gd name="T43" fmla="*/ 80447079 h 288565"/>
              <a:gd name="T44" fmla="*/ 82311448 w 288565"/>
              <a:gd name="T45" fmla="*/ 118824362 h 288565"/>
              <a:gd name="T46" fmla="*/ 78582751 w 288565"/>
              <a:gd name="T47" fmla="*/ 122708207 h 288565"/>
              <a:gd name="T48" fmla="*/ 38186024 w 288565"/>
              <a:gd name="T49" fmla="*/ 82311448 h 288565"/>
              <a:gd name="T50" fmla="*/ 41915146 w 288565"/>
              <a:gd name="T51" fmla="*/ 78427280 h 288565"/>
              <a:gd name="T52" fmla="*/ 80291529 w 288565"/>
              <a:gd name="T53" fmla="*/ 36321478 h 288565"/>
              <a:gd name="T54" fmla="*/ 44303012 w 288565"/>
              <a:gd name="T55" fmla="*/ 47357010 h 288565"/>
              <a:gd name="T56" fmla="*/ 44303012 w 288565"/>
              <a:gd name="T57" fmla="*/ 0 h 288565"/>
              <a:gd name="T58" fmla="*/ 79402078 w 288565"/>
              <a:gd name="T59" fmla="*/ 28103717 h 288565"/>
              <a:gd name="T60" fmla="*/ 46175228 w 288565"/>
              <a:gd name="T61" fmla="*/ 9470595 h 288565"/>
              <a:gd name="T62" fmla="*/ 42431195 w 288565"/>
              <a:gd name="T63" fmla="*/ 13197165 h 288565"/>
              <a:gd name="T64" fmla="*/ 13103777 w 288565"/>
              <a:gd name="T65" fmla="*/ 42233195 h 288565"/>
              <a:gd name="T66" fmla="*/ 9516619 w 288565"/>
              <a:gd name="T67" fmla="*/ 45959116 h 288565"/>
              <a:gd name="T68" fmla="*/ 27298848 w 288565"/>
              <a:gd name="T69" fmla="*/ 53567658 h 288565"/>
              <a:gd name="T70" fmla="*/ 35566931 w 288565"/>
              <a:gd name="T71" fmla="*/ 47666972 h 288565"/>
              <a:gd name="T72" fmla="*/ 58498606 w 288565"/>
              <a:gd name="T73" fmla="*/ 34624555 h 288565"/>
              <a:gd name="T74" fmla="*/ 34630948 w 288565"/>
              <a:gd name="T75" fmla="*/ 54964819 h 288565"/>
              <a:gd name="T76" fmla="*/ 40870936 w 288565"/>
              <a:gd name="T77" fmla="*/ 63504527 h 288565"/>
              <a:gd name="T78" fmla="*/ 28391035 w 288565"/>
              <a:gd name="T79" fmla="*/ 57138811 h 288565"/>
              <a:gd name="T80" fmla="*/ 17939566 w 288565"/>
              <a:gd name="T81" fmla="*/ 66764779 h 288565"/>
              <a:gd name="T82" fmla="*/ 29015049 w 288565"/>
              <a:gd name="T83" fmla="*/ 79341912 h 288565"/>
              <a:gd name="T84" fmla="*/ 1870721 w 288565"/>
              <a:gd name="T85" fmla="*/ 45959116 h 288565"/>
              <a:gd name="T86" fmla="*/ 5772603 w 288565"/>
              <a:gd name="T87" fmla="*/ 42233195 h 288565"/>
              <a:gd name="T88" fmla="*/ 44303012 w 288565"/>
              <a:gd name="T89" fmla="*/ 0 h 2885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8565" h="288565">
                <a:moveTo>
                  <a:pt x="216584" y="214784"/>
                </a:moveTo>
                <a:cubicBezTo>
                  <a:pt x="212984" y="224862"/>
                  <a:pt x="201107" y="232420"/>
                  <a:pt x="185991" y="232420"/>
                </a:cubicBezTo>
                <a:cubicBezTo>
                  <a:pt x="171595" y="232420"/>
                  <a:pt x="159358" y="224862"/>
                  <a:pt x="156119" y="215144"/>
                </a:cubicBezTo>
                <a:cubicBezTo>
                  <a:pt x="153959" y="215504"/>
                  <a:pt x="151800" y="216224"/>
                  <a:pt x="149640" y="216584"/>
                </a:cubicBezTo>
                <a:cubicBezTo>
                  <a:pt x="144242" y="218023"/>
                  <a:pt x="139563" y="220183"/>
                  <a:pt x="134884" y="222342"/>
                </a:cubicBezTo>
                <a:cubicBezTo>
                  <a:pt x="129126" y="224862"/>
                  <a:pt x="125167" y="230620"/>
                  <a:pt x="125167" y="236379"/>
                </a:cubicBezTo>
                <a:lnTo>
                  <a:pt x="125167" y="238538"/>
                </a:lnTo>
                <a:cubicBezTo>
                  <a:pt x="139203" y="254734"/>
                  <a:pt x="159358" y="265171"/>
                  <a:pt x="182032" y="266611"/>
                </a:cubicBezTo>
                <a:lnTo>
                  <a:pt x="182032" y="257973"/>
                </a:lnTo>
                <a:cubicBezTo>
                  <a:pt x="182032" y="255814"/>
                  <a:pt x="183832" y="253654"/>
                  <a:pt x="185991" y="253654"/>
                </a:cubicBezTo>
                <a:cubicBezTo>
                  <a:pt x="188871" y="253654"/>
                  <a:pt x="190670" y="255814"/>
                  <a:pt x="190670" y="257973"/>
                </a:cubicBezTo>
                <a:lnTo>
                  <a:pt x="190670" y="266611"/>
                </a:lnTo>
                <a:cubicBezTo>
                  <a:pt x="213344" y="265171"/>
                  <a:pt x="233139" y="254734"/>
                  <a:pt x="247176" y="238538"/>
                </a:cubicBezTo>
                <a:lnTo>
                  <a:pt x="247176" y="236379"/>
                </a:lnTo>
                <a:cubicBezTo>
                  <a:pt x="247176" y="230620"/>
                  <a:pt x="243577" y="224862"/>
                  <a:pt x="237458" y="221982"/>
                </a:cubicBezTo>
                <a:cubicBezTo>
                  <a:pt x="233139" y="220183"/>
                  <a:pt x="228460" y="218023"/>
                  <a:pt x="222702" y="216584"/>
                </a:cubicBezTo>
                <a:cubicBezTo>
                  <a:pt x="220902" y="216224"/>
                  <a:pt x="218743" y="215504"/>
                  <a:pt x="216584" y="214784"/>
                </a:cubicBezTo>
                <a:close/>
                <a:moveTo>
                  <a:pt x="173754" y="199668"/>
                </a:moveTo>
                <a:cubicBezTo>
                  <a:pt x="171955" y="204347"/>
                  <a:pt x="168716" y="208666"/>
                  <a:pt x="164037" y="211545"/>
                </a:cubicBezTo>
                <a:cubicBezTo>
                  <a:pt x="165836" y="217663"/>
                  <a:pt x="174474" y="223422"/>
                  <a:pt x="185991" y="223422"/>
                </a:cubicBezTo>
                <a:cubicBezTo>
                  <a:pt x="198228" y="223422"/>
                  <a:pt x="206866" y="217663"/>
                  <a:pt x="208666" y="211545"/>
                </a:cubicBezTo>
                <a:cubicBezTo>
                  <a:pt x="203987" y="208666"/>
                  <a:pt x="200388" y="204347"/>
                  <a:pt x="198948" y="199668"/>
                </a:cubicBezTo>
                <a:cubicBezTo>
                  <a:pt x="194989" y="201467"/>
                  <a:pt x="190670" y="202547"/>
                  <a:pt x="185991" y="202547"/>
                </a:cubicBezTo>
                <a:cubicBezTo>
                  <a:pt x="181672" y="202547"/>
                  <a:pt x="177713" y="201467"/>
                  <a:pt x="173754" y="199668"/>
                </a:cubicBezTo>
                <a:close/>
                <a:moveTo>
                  <a:pt x="185991" y="138843"/>
                </a:moveTo>
                <a:cubicBezTo>
                  <a:pt x="171595" y="138843"/>
                  <a:pt x="162237" y="148921"/>
                  <a:pt x="162237" y="164037"/>
                </a:cubicBezTo>
                <a:cubicBezTo>
                  <a:pt x="162237" y="180593"/>
                  <a:pt x="173035" y="193909"/>
                  <a:pt x="185991" y="193909"/>
                </a:cubicBezTo>
                <a:cubicBezTo>
                  <a:pt x="199668" y="193909"/>
                  <a:pt x="210465" y="180593"/>
                  <a:pt x="210465" y="164037"/>
                </a:cubicBezTo>
                <a:cubicBezTo>
                  <a:pt x="210465" y="148921"/>
                  <a:pt x="200748" y="138843"/>
                  <a:pt x="185991" y="138843"/>
                </a:cubicBezTo>
                <a:close/>
                <a:moveTo>
                  <a:pt x="182032" y="106092"/>
                </a:moveTo>
                <a:cubicBezTo>
                  <a:pt x="141003" y="108251"/>
                  <a:pt x="108251" y="141003"/>
                  <a:pt x="106092" y="181672"/>
                </a:cubicBezTo>
                <a:lnTo>
                  <a:pt x="114369" y="181672"/>
                </a:lnTo>
                <a:cubicBezTo>
                  <a:pt x="116889" y="181672"/>
                  <a:pt x="118688" y="183832"/>
                  <a:pt x="118688" y="186351"/>
                </a:cubicBezTo>
                <a:cubicBezTo>
                  <a:pt x="118688" y="188871"/>
                  <a:pt x="116889" y="190670"/>
                  <a:pt x="114369" y="190670"/>
                </a:cubicBezTo>
                <a:lnTo>
                  <a:pt x="106092" y="190670"/>
                </a:lnTo>
                <a:cubicBezTo>
                  <a:pt x="106811" y="204347"/>
                  <a:pt x="111130" y="217303"/>
                  <a:pt x="117969" y="228461"/>
                </a:cubicBezTo>
                <a:cubicBezTo>
                  <a:pt x="120128" y="222342"/>
                  <a:pt x="124807" y="216944"/>
                  <a:pt x="131285" y="214064"/>
                </a:cubicBezTo>
                <a:cubicBezTo>
                  <a:pt x="135964" y="211905"/>
                  <a:pt x="141363" y="209745"/>
                  <a:pt x="147121" y="208306"/>
                </a:cubicBezTo>
                <a:cubicBezTo>
                  <a:pt x="149281" y="207586"/>
                  <a:pt x="151800" y="206866"/>
                  <a:pt x="154319" y="206146"/>
                </a:cubicBezTo>
                <a:cubicBezTo>
                  <a:pt x="160078" y="205067"/>
                  <a:pt x="164757" y="200388"/>
                  <a:pt x="165836" y="194989"/>
                </a:cubicBezTo>
                <a:cubicBezTo>
                  <a:pt x="166196" y="194989"/>
                  <a:pt x="166196" y="194629"/>
                  <a:pt x="166196" y="194269"/>
                </a:cubicBezTo>
                <a:cubicBezTo>
                  <a:pt x="158638" y="187431"/>
                  <a:pt x="153599" y="176274"/>
                  <a:pt x="153599" y="164037"/>
                </a:cubicBezTo>
                <a:cubicBezTo>
                  <a:pt x="153599" y="144242"/>
                  <a:pt x="166916" y="130206"/>
                  <a:pt x="185991" y="130206"/>
                </a:cubicBezTo>
                <a:cubicBezTo>
                  <a:pt x="205426" y="130206"/>
                  <a:pt x="218743" y="144242"/>
                  <a:pt x="218743" y="164037"/>
                </a:cubicBezTo>
                <a:cubicBezTo>
                  <a:pt x="218743" y="176274"/>
                  <a:pt x="214064" y="187431"/>
                  <a:pt x="206506" y="194269"/>
                </a:cubicBezTo>
                <a:cubicBezTo>
                  <a:pt x="206506" y="194629"/>
                  <a:pt x="206506" y="194629"/>
                  <a:pt x="206506" y="194629"/>
                </a:cubicBezTo>
                <a:cubicBezTo>
                  <a:pt x="207586" y="200388"/>
                  <a:pt x="212265" y="204707"/>
                  <a:pt x="218383" y="206146"/>
                </a:cubicBezTo>
                <a:cubicBezTo>
                  <a:pt x="220542" y="206866"/>
                  <a:pt x="223062" y="207586"/>
                  <a:pt x="225221" y="208306"/>
                </a:cubicBezTo>
                <a:cubicBezTo>
                  <a:pt x="231340" y="209745"/>
                  <a:pt x="236378" y="211905"/>
                  <a:pt x="241057" y="214064"/>
                </a:cubicBezTo>
                <a:cubicBezTo>
                  <a:pt x="247536" y="216944"/>
                  <a:pt x="252214" y="222342"/>
                  <a:pt x="254374" y="228461"/>
                </a:cubicBezTo>
                <a:cubicBezTo>
                  <a:pt x="261572" y="217303"/>
                  <a:pt x="265531" y="204347"/>
                  <a:pt x="266611" y="190670"/>
                </a:cubicBezTo>
                <a:lnTo>
                  <a:pt x="257973" y="190670"/>
                </a:lnTo>
                <a:cubicBezTo>
                  <a:pt x="255814" y="190670"/>
                  <a:pt x="253654" y="188871"/>
                  <a:pt x="253654" y="186351"/>
                </a:cubicBezTo>
                <a:cubicBezTo>
                  <a:pt x="253654" y="183832"/>
                  <a:pt x="255814" y="181672"/>
                  <a:pt x="257973" y="181672"/>
                </a:cubicBezTo>
                <a:lnTo>
                  <a:pt x="266611" y="181672"/>
                </a:lnTo>
                <a:cubicBezTo>
                  <a:pt x="264091" y="141003"/>
                  <a:pt x="231340" y="108251"/>
                  <a:pt x="190670" y="106092"/>
                </a:cubicBezTo>
                <a:lnTo>
                  <a:pt x="190670" y="114370"/>
                </a:lnTo>
                <a:cubicBezTo>
                  <a:pt x="190670" y="116889"/>
                  <a:pt x="188871" y="118688"/>
                  <a:pt x="185991" y="118688"/>
                </a:cubicBezTo>
                <a:cubicBezTo>
                  <a:pt x="183832" y="118688"/>
                  <a:pt x="182032" y="116889"/>
                  <a:pt x="182032" y="114370"/>
                </a:cubicBezTo>
                <a:lnTo>
                  <a:pt x="182032" y="106092"/>
                </a:lnTo>
                <a:close/>
                <a:moveTo>
                  <a:pt x="185991" y="84137"/>
                </a:moveTo>
                <a:cubicBezTo>
                  <a:pt x="188871" y="84137"/>
                  <a:pt x="190670" y="85937"/>
                  <a:pt x="190670" y="88456"/>
                </a:cubicBezTo>
                <a:lnTo>
                  <a:pt x="190670" y="97094"/>
                </a:lnTo>
                <a:cubicBezTo>
                  <a:pt x="236378" y="99613"/>
                  <a:pt x="273089" y="136324"/>
                  <a:pt x="275249" y="181672"/>
                </a:cubicBezTo>
                <a:lnTo>
                  <a:pt x="284246" y="181672"/>
                </a:lnTo>
                <a:cubicBezTo>
                  <a:pt x="286766" y="181672"/>
                  <a:pt x="288565" y="183832"/>
                  <a:pt x="288565" y="186351"/>
                </a:cubicBezTo>
                <a:cubicBezTo>
                  <a:pt x="288565" y="188871"/>
                  <a:pt x="286766" y="190670"/>
                  <a:pt x="284246" y="190670"/>
                </a:cubicBezTo>
                <a:lnTo>
                  <a:pt x="275249" y="190670"/>
                </a:lnTo>
                <a:cubicBezTo>
                  <a:pt x="273089" y="236379"/>
                  <a:pt x="236378" y="273089"/>
                  <a:pt x="190670" y="275249"/>
                </a:cubicBezTo>
                <a:lnTo>
                  <a:pt x="190670" y="284246"/>
                </a:lnTo>
                <a:cubicBezTo>
                  <a:pt x="190670" y="286766"/>
                  <a:pt x="188871" y="288565"/>
                  <a:pt x="185991" y="288565"/>
                </a:cubicBezTo>
                <a:cubicBezTo>
                  <a:pt x="183832" y="288565"/>
                  <a:pt x="182032" y="286766"/>
                  <a:pt x="182032" y="284246"/>
                </a:cubicBezTo>
                <a:lnTo>
                  <a:pt x="182032" y="275249"/>
                </a:lnTo>
                <a:cubicBezTo>
                  <a:pt x="135964" y="273089"/>
                  <a:pt x="99613" y="236379"/>
                  <a:pt x="97094" y="190670"/>
                </a:cubicBezTo>
                <a:lnTo>
                  <a:pt x="88456" y="190670"/>
                </a:lnTo>
                <a:cubicBezTo>
                  <a:pt x="85937" y="190670"/>
                  <a:pt x="84137" y="188871"/>
                  <a:pt x="84137" y="186351"/>
                </a:cubicBezTo>
                <a:cubicBezTo>
                  <a:pt x="84137" y="183832"/>
                  <a:pt x="85937" y="181672"/>
                  <a:pt x="88456" y="181672"/>
                </a:cubicBezTo>
                <a:lnTo>
                  <a:pt x="97094" y="181672"/>
                </a:lnTo>
                <a:cubicBezTo>
                  <a:pt x="99613" y="136324"/>
                  <a:pt x="135964" y="99613"/>
                  <a:pt x="182032" y="97094"/>
                </a:cubicBezTo>
                <a:lnTo>
                  <a:pt x="182032" y="88456"/>
                </a:lnTo>
                <a:cubicBezTo>
                  <a:pt x="182032" y="85937"/>
                  <a:pt x="183832" y="84137"/>
                  <a:pt x="185991" y="84137"/>
                </a:cubicBezTo>
                <a:close/>
                <a:moveTo>
                  <a:pt x="102625" y="55029"/>
                </a:moveTo>
                <a:cubicBezTo>
                  <a:pt x="87810" y="55029"/>
                  <a:pt x="78776" y="64740"/>
                  <a:pt x="78776" y="80206"/>
                </a:cubicBezTo>
                <a:cubicBezTo>
                  <a:pt x="78776" y="96391"/>
                  <a:pt x="89616" y="109699"/>
                  <a:pt x="102625" y="109699"/>
                </a:cubicBezTo>
                <a:cubicBezTo>
                  <a:pt x="115634" y="109699"/>
                  <a:pt x="126475" y="96391"/>
                  <a:pt x="126475" y="80206"/>
                </a:cubicBezTo>
                <a:cubicBezTo>
                  <a:pt x="126475" y="64740"/>
                  <a:pt x="117441" y="55029"/>
                  <a:pt x="102625" y="55029"/>
                </a:cubicBezTo>
                <a:close/>
                <a:moveTo>
                  <a:pt x="102625" y="0"/>
                </a:moveTo>
                <a:cubicBezTo>
                  <a:pt x="105155" y="0"/>
                  <a:pt x="106962" y="1798"/>
                  <a:pt x="106962" y="4316"/>
                </a:cubicBezTo>
                <a:lnTo>
                  <a:pt x="106962" y="12948"/>
                </a:lnTo>
                <a:cubicBezTo>
                  <a:pt x="140206" y="14746"/>
                  <a:pt x="170199" y="34888"/>
                  <a:pt x="183930" y="65100"/>
                </a:cubicBezTo>
                <a:cubicBezTo>
                  <a:pt x="185376" y="67258"/>
                  <a:pt x="184292" y="70135"/>
                  <a:pt x="182124" y="71214"/>
                </a:cubicBezTo>
                <a:cubicBezTo>
                  <a:pt x="179955" y="71933"/>
                  <a:pt x="177065" y="71214"/>
                  <a:pt x="176342" y="68696"/>
                </a:cubicBezTo>
                <a:cubicBezTo>
                  <a:pt x="163694" y="41721"/>
                  <a:pt x="136593" y="23738"/>
                  <a:pt x="106962" y="21939"/>
                </a:cubicBezTo>
                <a:lnTo>
                  <a:pt x="106962" y="30572"/>
                </a:lnTo>
                <a:cubicBezTo>
                  <a:pt x="106962" y="33089"/>
                  <a:pt x="105155" y="34888"/>
                  <a:pt x="102625" y="34888"/>
                </a:cubicBezTo>
                <a:cubicBezTo>
                  <a:pt x="100096" y="34888"/>
                  <a:pt x="98289" y="33089"/>
                  <a:pt x="98289" y="30572"/>
                </a:cubicBezTo>
                <a:lnTo>
                  <a:pt x="98289" y="21939"/>
                </a:lnTo>
                <a:cubicBezTo>
                  <a:pt x="57094" y="24098"/>
                  <a:pt x="24211" y="56827"/>
                  <a:pt x="22043" y="97830"/>
                </a:cubicBezTo>
                <a:lnTo>
                  <a:pt x="30354" y="97830"/>
                </a:lnTo>
                <a:cubicBezTo>
                  <a:pt x="32883" y="97830"/>
                  <a:pt x="35051" y="99628"/>
                  <a:pt x="35051" y="102146"/>
                </a:cubicBezTo>
                <a:cubicBezTo>
                  <a:pt x="35051" y="104664"/>
                  <a:pt x="32883" y="106462"/>
                  <a:pt x="30354" y="106462"/>
                </a:cubicBezTo>
                <a:lnTo>
                  <a:pt x="22043" y="106462"/>
                </a:lnTo>
                <a:cubicBezTo>
                  <a:pt x="22765" y="120129"/>
                  <a:pt x="27102" y="133437"/>
                  <a:pt x="33967" y="144587"/>
                </a:cubicBezTo>
                <a:cubicBezTo>
                  <a:pt x="36136" y="138472"/>
                  <a:pt x="40833" y="133077"/>
                  <a:pt x="47338" y="130200"/>
                </a:cubicBezTo>
                <a:cubicBezTo>
                  <a:pt x="52035" y="127682"/>
                  <a:pt x="57817" y="125884"/>
                  <a:pt x="63237" y="124086"/>
                </a:cubicBezTo>
                <a:cubicBezTo>
                  <a:pt x="65767" y="123366"/>
                  <a:pt x="67935" y="122647"/>
                  <a:pt x="70464" y="121928"/>
                </a:cubicBezTo>
                <a:cubicBezTo>
                  <a:pt x="76607" y="120489"/>
                  <a:pt x="81305" y="116533"/>
                  <a:pt x="82389" y="111138"/>
                </a:cubicBezTo>
                <a:cubicBezTo>
                  <a:pt x="82389" y="110778"/>
                  <a:pt x="82389" y="110418"/>
                  <a:pt x="82389" y="110418"/>
                </a:cubicBezTo>
                <a:cubicBezTo>
                  <a:pt x="74801" y="103225"/>
                  <a:pt x="69742" y="92435"/>
                  <a:pt x="69742" y="80206"/>
                </a:cubicBezTo>
                <a:cubicBezTo>
                  <a:pt x="69742" y="60064"/>
                  <a:pt x="83473" y="46037"/>
                  <a:pt x="102625" y="46037"/>
                </a:cubicBezTo>
                <a:cubicBezTo>
                  <a:pt x="121777" y="46037"/>
                  <a:pt x="135509" y="60064"/>
                  <a:pt x="135509" y="80206"/>
                </a:cubicBezTo>
                <a:cubicBezTo>
                  <a:pt x="135509" y="101067"/>
                  <a:pt x="120693" y="118331"/>
                  <a:pt x="102625" y="118331"/>
                </a:cubicBezTo>
                <a:cubicBezTo>
                  <a:pt x="98289" y="118331"/>
                  <a:pt x="93953" y="117612"/>
                  <a:pt x="89978" y="115454"/>
                </a:cubicBezTo>
                <a:cubicBezTo>
                  <a:pt x="88532" y="120489"/>
                  <a:pt x="84919" y="124805"/>
                  <a:pt x="80221" y="127323"/>
                </a:cubicBezTo>
                <a:cubicBezTo>
                  <a:pt x="81666" y="132358"/>
                  <a:pt x="87448" y="137034"/>
                  <a:pt x="95398" y="138472"/>
                </a:cubicBezTo>
                <a:cubicBezTo>
                  <a:pt x="97928" y="139192"/>
                  <a:pt x="99373" y="141350"/>
                  <a:pt x="98650" y="143867"/>
                </a:cubicBezTo>
                <a:cubicBezTo>
                  <a:pt x="98289" y="146025"/>
                  <a:pt x="96482" y="147104"/>
                  <a:pt x="94675" y="147104"/>
                </a:cubicBezTo>
                <a:cubicBezTo>
                  <a:pt x="94314" y="147104"/>
                  <a:pt x="93953" y="147104"/>
                  <a:pt x="93591" y="147104"/>
                </a:cubicBezTo>
                <a:cubicBezTo>
                  <a:pt x="82750" y="144587"/>
                  <a:pt x="74801" y="138472"/>
                  <a:pt x="72271" y="130560"/>
                </a:cubicBezTo>
                <a:cubicBezTo>
                  <a:pt x="70103" y="131279"/>
                  <a:pt x="67935" y="131998"/>
                  <a:pt x="65767" y="132358"/>
                </a:cubicBezTo>
                <a:cubicBezTo>
                  <a:pt x="60346" y="134156"/>
                  <a:pt x="55649" y="135955"/>
                  <a:pt x="51312" y="137753"/>
                </a:cubicBezTo>
                <a:cubicBezTo>
                  <a:pt x="45169" y="140990"/>
                  <a:pt x="41556" y="146025"/>
                  <a:pt x="41556" y="152140"/>
                </a:cubicBezTo>
                <a:lnTo>
                  <a:pt x="41556" y="154657"/>
                </a:lnTo>
                <a:cubicBezTo>
                  <a:pt x="48783" y="163289"/>
                  <a:pt x="58178" y="170483"/>
                  <a:pt x="69380" y="175518"/>
                </a:cubicBezTo>
                <a:cubicBezTo>
                  <a:pt x="71548" y="176238"/>
                  <a:pt x="72632" y="179115"/>
                  <a:pt x="71548" y="181273"/>
                </a:cubicBezTo>
                <a:cubicBezTo>
                  <a:pt x="70464" y="182712"/>
                  <a:pt x="69019" y="183791"/>
                  <a:pt x="67212" y="183791"/>
                </a:cubicBezTo>
                <a:cubicBezTo>
                  <a:pt x="66851" y="183791"/>
                  <a:pt x="66128" y="183431"/>
                  <a:pt x="65405" y="183431"/>
                </a:cubicBezTo>
                <a:cubicBezTo>
                  <a:pt x="35051" y="169764"/>
                  <a:pt x="14816" y="139551"/>
                  <a:pt x="13370" y="106462"/>
                </a:cubicBezTo>
                <a:lnTo>
                  <a:pt x="4336" y="106462"/>
                </a:lnTo>
                <a:cubicBezTo>
                  <a:pt x="1807" y="106462"/>
                  <a:pt x="0" y="104664"/>
                  <a:pt x="0" y="102146"/>
                </a:cubicBezTo>
                <a:cubicBezTo>
                  <a:pt x="0" y="99628"/>
                  <a:pt x="1807" y="97830"/>
                  <a:pt x="4336" y="97830"/>
                </a:cubicBezTo>
                <a:lnTo>
                  <a:pt x="13370" y="97830"/>
                </a:lnTo>
                <a:cubicBezTo>
                  <a:pt x="15538" y="52152"/>
                  <a:pt x="52397" y="15465"/>
                  <a:pt x="98289" y="13307"/>
                </a:cubicBezTo>
                <a:lnTo>
                  <a:pt x="98289" y="4316"/>
                </a:lnTo>
                <a:cubicBezTo>
                  <a:pt x="98289" y="1798"/>
                  <a:pt x="100096" y="0"/>
                  <a:pt x="1026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7" name="Freeform 1015">
            <a:extLst>
              <a:ext uri="{FF2B5EF4-FFF2-40B4-BE49-F238E27FC236}">
                <a16:creationId xmlns:a16="http://schemas.microsoft.com/office/drawing/2014/main" id="{87446C57-B3FC-614D-80D3-5A7F860F45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89429" y="2205205"/>
            <a:ext cx="307827" cy="307827"/>
          </a:xfrm>
          <a:custGeom>
            <a:avLst/>
            <a:gdLst>
              <a:gd name="T0" fmla="*/ 92894350 w 293329"/>
              <a:gd name="T1" fmla="*/ 118433575 h 293332"/>
              <a:gd name="T2" fmla="*/ 35298861 w 293329"/>
              <a:gd name="T3" fmla="*/ 116334538 h 293332"/>
              <a:gd name="T4" fmla="*/ 103802883 w 293329"/>
              <a:gd name="T5" fmla="*/ 106852417 h 293332"/>
              <a:gd name="T6" fmla="*/ 102233054 w 293329"/>
              <a:gd name="T7" fmla="*/ 124229474 h 293332"/>
              <a:gd name="T8" fmla="*/ 122478131 w 293329"/>
              <a:gd name="T9" fmla="*/ 109490450 h 293332"/>
              <a:gd name="T10" fmla="*/ 128127419 w 293329"/>
              <a:gd name="T11" fmla="*/ 114299877 h 293332"/>
              <a:gd name="T12" fmla="*/ 100350671 w 293329"/>
              <a:gd name="T13" fmla="*/ 128107914 h 293332"/>
              <a:gd name="T14" fmla="*/ 100978028 w 293329"/>
              <a:gd name="T15" fmla="*/ 107008291 h 293332"/>
              <a:gd name="T16" fmla="*/ 5491820 w 293329"/>
              <a:gd name="T17" fmla="*/ 109490450 h 293332"/>
              <a:gd name="T18" fmla="*/ 25894837 w 293329"/>
              <a:gd name="T19" fmla="*/ 124229474 h 293332"/>
              <a:gd name="T20" fmla="*/ 24324031 w 293329"/>
              <a:gd name="T21" fmla="*/ 106852417 h 293332"/>
              <a:gd name="T22" fmla="*/ 29660244 w 293329"/>
              <a:gd name="T23" fmla="*/ 126246529 h 293332"/>
              <a:gd name="T24" fmla="*/ 0 w 293329"/>
              <a:gd name="T25" fmla="*/ 126246529 h 293332"/>
              <a:gd name="T26" fmla="*/ 5335544 w 293329"/>
              <a:gd name="T27" fmla="*/ 106852417 h 293332"/>
              <a:gd name="T28" fmla="*/ 112874612 w 293329"/>
              <a:gd name="T29" fmla="*/ 103457917 h 293332"/>
              <a:gd name="T30" fmla="*/ 14407902 w 293329"/>
              <a:gd name="T31" fmla="*/ 94675905 h 293332"/>
              <a:gd name="T32" fmla="*/ 18876886 w 293329"/>
              <a:gd name="T33" fmla="*/ 98989521 h 293332"/>
              <a:gd name="T34" fmla="*/ 121195977 w 293329"/>
              <a:gd name="T35" fmla="*/ 98989521 h 293332"/>
              <a:gd name="T36" fmla="*/ 112874612 w 293329"/>
              <a:gd name="T37" fmla="*/ 90824297 h 293332"/>
              <a:gd name="T38" fmla="*/ 14407902 w 293329"/>
              <a:gd name="T39" fmla="*/ 107309241 h 293332"/>
              <a:gd name="T40" fmla="*/ 61680683 w 293329"/>
              <a:gd name="T41" fmla="*/ 80424522 h 293332"/>
              <a:gd name="T42" fmla="*/ 79779208 w 293329"/>
              <a:gd name="T43" fmla="*/ 84424761 h 293332"/>
              <a:gd name="T44" fmla="*/ 61680683 w 293329"/>
              <a:gd name="T45" fmla="*/ 80424522 h 293332"/>
              <a:gd name="T46" fmla="*/ 81667314 w 293329"/>
              <a:gd name="T47" fmla="*/ 69171412 h 293332"/>
              <a:gd name="T48" fmla="*/ 59634523 w 293329"/>
              <a:gd name="T49" fmla="*/ 69171412 h 293332"/>
              <a:gd name="T50" fmla="*/ 52829407 w 293329"/>
              <a:gd name="T51" fmla="*/ 101294408 h 293332"/>
              <a:gd name="T52" fmla="*/ 52829407 w 293329"/>
              <a:gd name="T53" fmla="*/ 53319210 h 293332"/>
              <a:gd name="T54" fmla="*/ 45709624 w 293329"/>
              <a:gd name="T55" fmla="*/ 101294408 h 293332"/>
              <a:gd name="T56" fmla="*/ 45709624 w 293329"/>
              <a:gd name="T57" fmla="*/ 53319210 h 293332"/>
              <a:gd name="T58" fmla="*/ 122310456 w 293329"/>
              <a:gd name="T59" fmla="*/ 43861374 h 293332"/>
              <a:gd name="T60" fmla="*/ 118789962 w 293329"/>
              <a:gd name="T61" fmla="*/ 88430527 h 293332"/>
              <a:gd name="T62" fmla="*/ 119750064 w 293329"/>
              <a:gd name="T63" fmla="*/ 42605218 h 293332"/>
              <a:gd name="T64" fmla="*/ 10610067 w 293329"/>
              <a:gd name="T65" fmla="*/ 84675299 h 293332"/>
              <a:gd name="T66" fmla="*/ 6887197 w 293329"/>
              <a:gd name="T67" fmla="*/ 86095637 h 293332"/>
              <a:gd name="T68" fmla="*/ 45709624 w 293329"/>
              <a:gd name="T69" fmla="*/ 37747513 h 293332"/>
              <a:gd name="T70" fmla="*/ 84157075 w 293329"/>
              <a:gd name="T71" fmla="*/ 49544269 h 293332"/>
              <a:gd name="T72" fmla="*/ 45709624 w 293329"/>
              <a:gd name="T73" fmla="*/ 33971757 h 293332"/>
              <a:gd name="T74" fmla="*/ 90010986 w 293329"/>
              <a:gd name="T75" fmla="*/ 37747513 h 293332"/>
              <a:gd name="T76" fmla="*/ 90010986 w 293329"/>
              <a:gd name="T77" fmla="*/ 49544269 h 293332"/>
              <a:gd name="T78" fmla="*/ 90010986 w 293329"/>
              <a:gd name="T79" fmla="*/ 105226700 h 293332"/>
              <a:gd name="T80" fmla="*/ 36058154 w 293329"/>
              <a:gd name="T81" fmla="*/ 43567238 h 293332"/>
              <a:gd name="T82" fmla="*/ 103959598 w 293329"/>
              <a:gd name="T83" fmla="*/ 18690306 h 293332"/>
              <a:gd name="T84" fmla="*/ 124204060 w 293329"/>
              <a:gd name="T85" fmla="*/ 33532597 h 293332"/>
              <a:gd name="T86" fmla="*/ 122791511 w 293329"/>
              <a:gd name="T87" fmla="*/ 16033920 h 293332"/>
              <a:gd name="T88" fmla="*/ 128127419 w 293329"/>
              <a:gd name="T89" fmla="*/ 35407376 h 293332"/>
              <a:gd name="T90" fmla="*/ 98466986 w 293329"/>
              <a:gd name="T91" fmla="*/ 35407376 h 293332"/>
              <a:gd name="T92" fmla="*/ 103802883 w 293329"/>
              <a:gd name="T93" fmla="*/ 16033920 h 293332"/>
              <a:gd name="T94" fmla="*/ 3767028 w 293329"/>
              <a:gd name="T95" fmla="*/ 23532915 h 293332"/>
              <a:gd name="T96" fmla="*/ 25894837 w 293329"/>
              <a:gd name="T97" fmla="*/ 23532915 h 293332"/>
              <a:gd name="T98" fmla="*/ 26993363 w 293329"/>
              <a:gd name="T99" fmla="*/ 16190190 h 293332"/>
              <a:gd name="T100" fmla="*/ 27777184 w 293329"/>
              <a:gd name="T101" fmla="*/ 37282705 h 293332"/>
              <a:gd name="T102" fmla="*/ 0 w 293329"/>
              <a:gd name="T103" fmla="*/ 23532915 h 293332"/>
              <a:gd name="T104" fmla="*/ 112874612 w 293329"/>
              <a:gd name="T105" fmla="*/ 3696763 h 293332"/>
              <a:gd name="T106" fmla="*/ 117343831 w 293329"/>
              <a:gd name="T107" fmla="*/ 8166289 h 293332"/>
              <a:gd name="T108" fmla="*/ 9939250 w 293329"/>
              <a:gd name="T109" fmla="*/ 8166289 h 293332"/>
              <a:gd name="T110" fmla="*/ 14407902 w 293329"/>
              <a:gd name="T111" fmla="*/ 3696763 h 293332"/>
              <a:gd name="T112" fmla="*/ 96452400 w 293329"/>
              <a:gd name="T113" fmla="*/ 14524121 h 293332"/>
              <a:gd name="T114" fmla="*/ 32709116 w 293329"/>
              <a:gd name="T115" fmla="*/ 15472233 h 293332"/>
              <a:gd name="T116" fmla="*/ 63638755 w 293329"/>
              <a:gd name="T117" fmla="*/ 2959750 h 293332"/>
              <a:gd name="T118" fmla="*/ 112874612 w 293329"/>
              <a:gd name="T119" fmla="*/ 16485959 h 293332"/>
              <a:gd name="T120" fmla="*/ 14407902 w 293329"/>
              <a:gd name="T121" fmla="*/ 0 h 293332"/>
              <a:gd name="T122" fmla="*/ 6241744 w 293329"/>
              <a:gd name="T123" fmla="*/ 8166289 h 2933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3329" h="293332">
                <a:moveTo>
                  <a:pt x="208355" y="263416"/>
                </a:moveTo>
                <a:cubicBezTo>
                  <a:pt x="210511" y="261937"/>
                  <a:pt x="213385" y="262677"/>
                  <a:pt x="214822" y="264895"/>
                </a:cubicBezTo>
                <a:cubicBezTo>
                  <a:pt x="215541" y="267483"/>
                  <a:pt x="214822" y="270071"/>
                  <a:pt x="212667" y="271180"/>
                </a:cubicBezTo>
                <a:cubicBezTo>
                  <a:pt x="192188" y="282640"/>
                  <a:pt x="169194" y="288556"/>
                  <a:pt x="146201" y="288556"/>
                </a:cubicBezTo>
                <a:cubicBezTo>
                  <a:pt x="124284" y="288556"/>
                  <a:pt x="102728" y="283010"/>
                  <a:pt x="82608" y="272659"/>
                </a:cubicBezTo>
                <a:cubicBezTo>
                  <a:pt x="80093" y="271549"/>
                  <a:pt x="79375" y="268592"/>
                  <a:pt x="80812" y="266374"/>
                </a:cubicBezTo>
                <a:cubicBezTo>
                  <a:pt x="81530" y="264155"/>
                  <a:pt x="84405" y="263416"/>
                  <a:pt x="86560" y="264525"/>
                </a:cubicBezTo>
                <a:cubicBezTo>
                  <a:pt x="125003" y="284859"/>
                  <a:pt x="170631" y="284119"/>
                  <a:pt x="208355" y="263416"/>
                </a:cubicBezTo>
                <a:close/>
                <a:moveTo>
                  <a:pt x="237641" y="244663"/>
                </a:moveTo>
                <a:cubicBezTo>
                  <a:pt x="239437" y="246084"/>
                  <a:pt x="239796" y="248926"/>
                  <a:pt x="238000" y="250703"/>
                </a:cubicBezTo>
                <a:cubicBezTo>
                  <a:pt x="235485" y="253900"/>
                  <a:pt x="234048" y="257808"/>
                  <a:pt x="234048" y="261715"/>
                </a:cubicBezTo>
                <a:lnTo>
                  <a:pt x="234048" y="284451"/>
                </a:lnTo>
                <a:lnTo>
                  <a:pt x="284347" y="284451"/>
                </a:lnTo>
                <a:lnTo>
                  <a:pt x="284347" y="261715"/>
                </a:lnTo>
                <a:cubicBezTo>
                  <a:pt x="284347" y="257808"/>
                  <a:pt x="283269" y="253900"/>
                  <a:pt x="280395" y="250703"/>
                </a:cubicBezTo>
                <a:cubicBezTo>
                  <a:pt x="278958" y="248926"/>
                  <a:pt x="278958" y="246084"/>
                  <a:pt x="281113" y="244663"/>
                </a:cubicBezTo>
                <a:cubicBezTo>
                  <a:pt x="282910" y="242887"/>
                  <a:pt x="285784" y="243242"/>
                  <a:pt x="287221" y="245019"/>
                </a:cubicBezTo>
                <a:cubicBezTo>
                  <a:pt x="291173" y="249992"/>
                  <a:pt x="293329" y="255676"/>
                  <a:pt x="293329" y="261715"/>
                </a:cubicBezTo>
                <a:lnTo>
                  <a:pt x="293329" y="289069"/>
                </a:lnTo>
                <a:cubicBezTo>
                  <a:pt x="293329" y="291201"/>
                  <a:pt x="291533" y="293332"/>
                  <a:pt x="288658" y="293332"/>
                </a:cubicBezTo>
                <a:lnTo>
                  <a:pt x="229737" y="293332"/>
                </a:lnTo>
                <a:cubicBezTo>
                  <a:pt x="227222" y="293332"/>
                  <a:pt x="225425" y="291201"/>
                  <a:pt x="225425" y="289069"/>
                </a:cubicBezTo>
                <a:lnTo>
                  <a:pt x="225425" y="261715"/>
                </a:lnTo>
                <a:cubicBezTo>
                  <a:pt x="225425" y="255676"/>
                  <a:pt x="227222" y="249992"/>
                  <a:pt x="231174" y="245019"/>
                </a:cubicBezTo>
                <a:cubicBezTo>
                  <a:pt x="232611" y="243242"/>
                  <a:pt x="235844" y="242887"/>
                  <a:pt x="237641" y="244663"/>
                </a:cubicBezTo>
                <a:close/>
                <a:moveTo>
                  <a:pt x="12215" y="244663"/>
                </a:moveTo>
                <a:cubicBezTo>
                  <a:pt x="14012" y="246084"/>
                  <a:pt x="14371" y="248926"/>
                  <a:pt x="12575" y="250703"/>
                </a:cubicBezTo>
                <a:cubicBezTo>
                  <a:pt x="10419" y="253900"/>
                  <a:pt x="8622" y="257808"/>
                  <a:pt x="8622" y="261715"/>
                </a:cubicBezTo>
                <a:lnTo>
                  <a:pt x="8622" y="284451"/>
                </a:lnTo>
                <a:lnTo>
                  <a:pt x="59281" y="284451"/>
                </a:lnTo>
                <a:lnTo>
                  <a:pt x="59281" y="261715"/>
                </a:lnTo>
                <a:cubicBezTo>
                  <a:pt x="59281" y="257808"/>
                  <a:pt x="57844" y="253900"/>
                  <a:pt x="54969" y="250703"/>
                </a:cubicBezTo>
                <a:cubicBezTo>
                  <a:pt x="53532" y="248926"/>
                  <a:pt x="53892" y="246084"/>
                  <a:pt x="55688" y="244663"/>
                </a:cubicBezTo>
                <a:cubicBezTo>
                  <a:pt x="57844" y="242887"/>
                  <a:pt x="60359" y="243242"/>
                  <a:pt x="61796" y="245019"/>
                </a:cubicBezTo>
                <a:cubicBezTo>
                  <a:pt x="65748" y="249992"/>
                  <a:pt x="67903" y="255676"/>
                  <a:pt x="67903" y="261715"/>
                </a:cubicBezTo>
                <a:lnTo>
                  <a:pt x="67903" y="289069"/>
                </a:lnTo>
                <a:cubicBezTo>
                  <a:pt x="67903" y="291201"/>
                  <a:pt x="65748" y="293332"/>
                  <a:pt x="63592" y="293332"/>
                </a:cubicBezTo>
                <a:lnTo>
                  <a:pt x="4311" y="293332"/>
                </a:lnTo>
                <a:cubicBezTo>
                  <a:pt x="1796" y="293332"/>
                  <a:pt x="0" y="291201"/>
                  <a:pt x="0" y="289069"/>
                </a:cubicBezTo>
                <a:lnTo>
                  <a:pt x="0" y="261715"/>
                </a:lnTo>
                <a:cubicBezTo>
                  <a:pt x="0" y="255676"/>
                  <a:pt x="1796" y="249992"/>
                  <a:pt x="6107" y="245019"/>
                </a:cubicBezTo>
                <a:cubicBezTo>
                  <a:pt x="7545" y="243242"/>
                  <a:pt x="10419" y="242887"/>
                  <a:pt x="12215" y="244663"/>
                </a:cubicBezTo>
                <a:close/>
                <a:moveTo>
                  <a:pt x="258410" y="216782"/>
                </a:moveTo>
                <a:cubicBezTo>
                  <a:pt x="252766" y="216782"/>
                  <a:pt x="248180" y="221368"/>
                  <a:pt x="248180" y="226659"/>
                </a:cubicBezTo>
                <a:cubicBezTo>
                  <a:pt x="248180" y="232304"/>
                  <a:pt x="252766" y="236890"/>
                  <a:pt x="258410" y="236890"/>
                </a:cubicBezTo>
                <a:cubicBezTo>
                  <a:pt x="264055" y="236890"/>
                  <a:pt x="268641" y="232304"/>
                  <a:pt x="268641" y="226659"/>
                </a:cubicBezTo>
                <a:cubicBezTo>
                  <a:pt x="268641" y="221368"/>
                  <a:pt x="264055" y="216782"/>
                  <a:pt x="258410" y="216782"/>
                </a:cubicBezTo>
                <a:close/>
                <a:moveTo>
                  <a:pt x="32985" y="216782"/>
                </a:moveTo>
                <a:cubicBezTo>
                  <a:pt x="27341" y="216782"/>
                  <a:pt x="22754" y="221368"/>
                  <a:pt x="22754" y="226659"/>
                </a:cubicBezTo>
                <a:cubicBezTo>
                  <a:pt x="22754" y="232304"/>
                  <a:pt x="27341" y="236890"/>
                  <a:pt x="32985" y="236890"/>
                </a:cubicBezTo>
                <a:cubicBezTo>
                  <a:pt x="38629" y="236890"/>
                  <a:pt x="43216" y="232304"/>
                  <a:pt x="43216" y="226659"/>
                </a:cubicBezTo>
                <a:cubicBezTo>
                  <a:pt x="43216" y="221368"/>
                  <a:pt x="38629" y="216782"/>
                  <a:pt x="32985" y="216782"/>
                </a:cubicBezTo>
                <a:close/>
                <a:moveTo>
                  <a:pt x="258410" y="207962"/>
                </a:moveTo>
                <a:cubicBezTo>
                  <a:pt x="268994" y="207962"/>
                  <a:pt x="277460" y="216429"/>
                  <a:pt x="277460" y="226659"/>
                </a:cubicBezTo>
                <a:cubicBezTo>
                  <a:pt x="277460" y="237243"/>
                  <a:pt x="268994" y="245709"/>
                  <a:pt x="258410" y="245709"/>
                </a:cubicBezTo>
                <a:cubicBezTo>
                  <a:pt x="248180" y="245709"/>
                  <a:pt x="239713" y="237243"/>
                  <a:pt x="239713" y="226659"/>
                </a:cubicBezTo>
                <a:cubicBezTo>
                  <a:pt x="239713" y="216429"/>
                  <a:pt x="248180" y="207962"/>
                  <a:pt x="258410" y="207962"/>
                </a:cubicBezTo>
                <a:close/>
                <a:moveTo>
                  <a:pt x="32985" y="207962"/>
                </a:moveTo>
                <a:cubicBezTo>
                  <a:pt x="43568" y="207962"/>
                  <a:pt x="52035" y="216429"/>
                  <a:pt x="52035" y="226659"/>
                </a:cubicBezTo>
                <a:cubicBezTo>
                  <a:pt x="52035" y="237243"/>
                  <a:pt x="43568" y="245709"/>
                  <a:pt x="32985" y="245709"/>
                </a:cubicBezTo>
                <a:cubicBezTo>
                  <a:pt x="22754" y="245709"/>
                  <a:pt x="14288" y="237243"/>
                  <a:pt x="14288" y="226659"/>
                </a:cubicBezTo>
                <a:cubicBezTo>
                  <a:pt x="14288" y="216429"/>
                  <a:pt x="22754" y="207962"/>
                  <a:pt x="32985" y="207962"/>
                </a:cubicBezTo>
                <a:close/>
                <a:moveTo>
                  <a:pt x="141209" y="184150"/>
                </a:moveTo>
                <a:lnTo>
                  <a:pt x="182642" y="184150"/>
                </a:lnTo>
                <a:cubicBezTo>
                  <a:pt x="185164" y="184150"/>
                  <a:pt x="186965" y="186348"/>
                  <a:pt x="186965" y="188913"/>
                </a:cubicBezTo>
                <a:cubicBezTo>
                  <a:pt x="186965" y="191477"/>
                  <a:pt x="185164" y="193309"/>
                  <a:pt x="182642" y="193309"/>
                </a:cubicBezTo>
                <a:lnTo>
                  <a:pt x="141209" y="193309"/>
                </a:lnTo>
                <a:cubicBezTo>
                  <a:pt x="138687" y="193309"/>
                  <a:pt x="136525" y="191477"/>
                  <a:pt x="136525" y="188913"/>
                </a:cubicBezTo>
                <a:cubicBezTo>
                  <a:pt x="136525" y="186348"/>
                  <a:pt x="138687" y="184150"/>
                  <a:pt x="141209" y="184150"/>
                </a:cubicBezTo>
                <a:close/>
                <a:moveTo>
                  <a:pt x="141209" y="153987"/>
                </a:moveTo>
                <a:lnTo>
                  <a:pt x="182642" y="153987"/>
                </a:lnTo>
                <a:cubicBezTo>
                  <a:pt x="185164" y="153987"/>
                  <a:pt x="186965" y="155818"/>
                  <a:pt x="186965" y="158383"/>
                </a:cubicBezTo>
                <a:cubicBezTo>
                  <a:pt x="186965" y="160947"/>
                  <a:pt x="185164" y="163145"/>
                  <a:pt x="182642" y="163145"/>
                </a:cubicBezTo>
                <a:lnTo>
                  <a:pt x="141209" y="163145"/>
                </a:lnTo>
                <a:cubicBezTo>
                  <a:pt x="138687" y="163145"/>
                  <a:pt x="136525" y="160947"/>
                  <a:pt x="136525" y="158383"/>
                </a:cubicBezTo>
                <a:cubicBezTo>
                  <a:pt x="136525" y="155818"/>
                  <a:pt x="138687" y="153987"/>
                  <a:pt x="141209" y="153987"/>
                </a:cubicBezTo>
                <a:close/>
                <a:moveTo>
                  <a:pt x="120945" y="122087"/>
                </a:moveTo>
                <a:lnTo>
                  <a:pt x="120945" y="231936"/>
                </a:lnTo>
                <a:lnTo>
                  <a:pt x="201721" y="231936"/>
                </a:lnTo>
                <a:lnTo>
                  <a:pt x="201721" y="122087"/>
                </a:lnTo>
                <a:lnTo>
                  <a:pt x="120945" y="122087"/>
                </a:lnTo>
                <a:close/>
                <a:moveTo>
                  <a:pt x="91243" y="117765"/>
                </a:moveTo>
                <a:lnTo>
                  <a:pt x="91243" y="218610"/>
                </a:lnTo>
                <a:cubicBezTo>
                  <a:pt x="91243" y="225813"/>
                  <a:pt x="97401" y="231936"/>
                  <a:pt x="104645" y="231936"/>
                </a:cubicBezTo>
                <a:lnTo>
                  <a:pt x="112252" y="231936"/>
                </a:lnTo>
                <a:lnTo>
                  <a:pt x="112252" y="122087"/>
                </a:lnTo>
                <a:lnTo>
                  <a:pt x="104645" y="122087"/>
                </a:lnTo>
                <a:cubicBezTo>
                  <a:pt x="99574" y="122087"/>
                  <a:pt x="94865" y="120286"/>
                  <a:pt x="91243" y="117765"/>
                </a:cubicBezTo>
                <a:close/>
                <a:moveTo>
                  <a:pt x="274150" y="97555"/>
                </a:moveTo>
                <a:cubicBezTo>
                  <a:pt x="276714" y="96837"/>
                  <a:pt x="279278" y="98274"/>
                  <a:pt x="280011" y="100430"/>
                </a:cubicBezTo>
                <a:cubicBezTo>
                  <a:pt x="291734" y="132770"/>
                  <a:pt x="291001" y="168344"/>
                  <a:pt x="277813" y="199966"/>
                </a:cubicBezTo>
                <a:cubicBezTo>
                  <a:pt x="277080" y="201763"/>
                  <a:pt x="275249" y="202841"/>
                  <a:pt x="273783" y="202841"/>
                </a:cubicBezTo>
                <a:cubicBezTo>
                  <a:pt x="273051" y="202841"/>
                  <a:pt x="272684" y="202841"/>
                  <a:pt x="271952" y="202482"/>
                </a:cubicBezTo>
                <a:cubicBezTo>
                  <a:pt x="269387" y="201404"/>
                  <a:pt x="268288" y="198888"/>
                  <a:pt x="269387" y="196732"/>
                </a:cubicBezTo>
                <a:cubicBezTo>
                  <a:pt x="281843" y="166907"/>
                  <a:pt x="282209" y="133848"/>
                  <a:pt x="271585" y="103305"/>
                </a:cubicBezTo>
                <a:cubicBezTo>
                  <a:pt x="270853" y="101149"/>
                  <a:pt x="271952" y="98633"/>
                  <a:pt x="274150" y="97555"/>
                </a:cubicBezTo>
                <a:close/>
                <a:moveTo>
                  <a:pt x="20584" y="95972"/>
                </a:moveTo>
                <a:cubicBezTo>
                  <a:pt x="22807" y="96695"/>
                  <a:pt x="24289" y="99224"/>
                  <a:pt x="23177" y="101753"/>
                </a:cubicBezTo>
                <a:cubicBezTo>
                  <a:pt x="12435" y="131379"/>
                  <a:pt x="12806" y="164257"/>
                  <a:pt x="24289" y="193883"/>
                </a:cubicBezTo>
                <a:cubicBezTo>
                  <a:pt x="25029" y="196051"/>
                  <a:pt x="23918" y="198580"/>
                  <a:pt x="21696" y="199664"/>
                </a:cubicBezTo>
                <a:cubicBezTo>
                  <a:pt x="20955" y="199664"/>
                  <a:pt x="20584" y="199664"/>
                  <a:pt x="19844" y="199664"/>
                </a:cubicBezTo>
                <a:cubicBezTo>
                  <a:pt x="17991" y="199664"/>
                  <a:pt x="16510" y="198580"/>
                  <a:pt x="15769" y="197135"/>
                </a:cubicBezTo>
                <a:cubicBezTo>
                  <a:pt x="3545" y="165341"/>
                  <a:pt x="3175" y="130656"/>
                  <a:pt x="14658" y="98863"/>
                </a:cubicBezTo>
                <a:cubicBezTo>
                  <a:pt x="15399" y="96334"/>
                  <a:pt x="17991" y="95250"/>
                  <a:pt x="20584" y="95972"/>
                </a:cubicBezTo>
                <a:close/>
                <a:moveTo>
                  <a:pt x="104645" y="86431"/>
                </a:moveTo>
                <a:cubicBezTo>
                  <a:pt x="97401" y="86431"/>
                  <a:pt x="91243" y="92553"/>
                  <a:pt x="91243" y="99757"/>
                </a:cubicBezTo>
                <a:cubicBezTo>
                  <a:pt x="91243" y="107320"/>
                  <a:pt x="97401" y="113443"/>
                  <a:pt x="104645" y="113443"/>
                </a:cubicBezTo>
                <a:lnTo>
                  <a:pt x="192665" y="113443"/>
                </a:lnTo>
                <a:cubicBezTo>
                  <a:pt x="189405" y="104799"/>
                  <a:pt x="189405" y="95435"/>
                  <a:pt x="192665" y="86431"/>
                </a:cubicBezTo>
                <a:lnTo>
                  <a:pt x="104645" y="86431"/>
                </a:lnTo>
                <a:close/>
                <a:moveTo>
                  <a:pt x="104645" y="77787"/>
                </a:moveTo>
                <a:lnTo>
                  <a:pt x="206067" y="77787"/>
                </a:lnTo>
                <a:cubicBezTo>
                  <a:pt x="208603" y="77787"/>
                  <a:pt x="210776" y="79948"/>
                  <a:pt x="210776" y="82109"/>
                </a:cubicBezTo>
                <a:cubicBezTo>
                  <a:pt x="210776" y="84630"/>
                  <a:pt x="208603" y="86431"/>
                  <a:pt x="206067" y="86431"/>
                </a:cubicBezTo>
                <a:lnTo>
                  <a:pt x="202807" y="86431"/>
                </a:lnTo>
                <a:cubicBezTo>
                  <a:pt x="198098" y="95074"/>
                  <a:pt x="198098" y="104799"/>
                  <a:pt x="202807" y="113443"/>
                </a:cubicBezTo>
                <a:lnTo>
                  <a:pt x="206067" y="113443"/>
                </a:lnTo>
                <a:cubicBezTo>
                  <a:pt x="208603" y="113443"/>
                  <a:pt x="210776" y="115243"/>
                  <a:pt x="210776" y="117765"/>
                </a:cubicBezTo>
                <a:lnTo>
                  <a:pt x="210776" y="236258"/>
                </a:lnTo>
                <a:cubicBezTo>
                  <a:pt x="210776" y="238779"/>
                  <a:pt x="208603" y="240940"/>
                  <a:pt x="206067" y="240940"/>
                </a:cubicBezTo>
                <a:lnTo>
                  <a:pt x="104645" y="240940"/>
                </a:lnTo>
                <a:cubicBezTo>
                  <a:pt x="92330" y="240940"/>
                  <a:pt x="82550" y="230856"/>
                  <a:pt x="82550" y="218610"/>
                </a:cubicBezTo>
                <a:lnTo>
                  <a:pt x="82550" y="99757"/>
                </a:lnTo>
                <a:cubicBezTo>
                  <a:pt x="82550" y="87511"/>
                  <a:pt x="92330" y="77787"/>
                  <a:pt x="104645" y="77787"/>
                </a:cubicBezTo>
                <a:close/>
                <a:moveTo>
                  <a:pt x="237641" y="36713"/>
                </a:moveTo>
                <a:cubicBezTo>
                  <a:pt x="239437" y="37787"/>
                  <a:pt x="239796" y="40649"/>
                  <a:pt x="238000" y="42795"/>
                </a:cubicBezTo>
                <a:cubicBezTo>
                  <a:pt x="235485" y="45657"/>
                  <a:pt x="234048" y="49950"/>
                  <a:pt x="234048" y="53885"/>
                </a:cubicBezTo>
                <a:lnTo>
                  <a:pt x="234048" y="76781"/>
                </a:lnTo>
                <a:lnTo>
                  <a:pt x="284347" y="76781"/>
                </a:lnTo>
                <a:lnTo>
                  <a:pt x="284347" y="53885"/>
                </a:lnTo>
                <a:cubicBezTo>
                  <a:pt x="284347" y="49950"/>
                  <a:pt x="282910" y="45657"/>
                  <a:pt x="280395" y="42795"/>
                </a:cubicBezTo>
                <a:cubicBezTo>
                  <a:pt x="278958" y="40649"/>
                  <a:pt x="278958" y="37787"/>
                  <a:pt x="281113" y="36713"/>
                </a:cubicBezTo>
                <a:cubicBezTo>
                  <a:pt x="282910" y="34925"/>
                  <a:pt x="285784" y="35282"/>
                  <a:pt x="287221" y="37071"/>
                </a:cubicBezTo>
                <a:cubicBezTo>
                  <a:pt x="291173" y="41722"/>
                  <a:pt x="293329" y="47804"/>
                  <a:pt x="293329" y="53885"/>
                </a:cubicBezTo>
                <a:lnTo>
                  <a:pt x="293329" y="81074"/>
                </a:lnTo>
                <a:cubicBezTo>
                  <a:pt x="293329" y="83578"/>
                  <a:pt x="291533" y="85367"/>
                  <a:pt x="288658" y="85367"/>
                </a:cubicBezTo>
                <a:lnTo>
                  <a:pt x="229737" y="85367"/>
                </a:lnTo>
                <a:cubicBezTo>
                  <a:pt x="227222" y="85367"/>
                  <a:pt x="225425" y="83578"/>
                  <a:pt x="225425" y="81074"/>
                </a:cubicBezTo>
                <a:lnTo>
                  <a:pt x="225425" y="53885"/>
                </a:lnTo>
                <a:cubicBezTo>
                  <a:pt x="225425" y="47804"/>
                  <a:pt x="227222" y="41722"/>
                  <a:pt x="231174" y="37071"/>
                </a:cubicBezTo>
                <a:cubicBezTo>
                  <a:pt x="232970" y="35282"/>
                  <a:pt x="235844" y="34925"/>
                  <a:pt x="237641" y="36713"/>
                </a:cubicBezTo>
                <a:close/>
                <a:moveTo>
                  <a:pt x="12215" y="36713"/>
                </a:moveTo>
                <a:cubicBezTo>
                  <a:pt x="14012" y="37787"/>
                  <a:pt x="14371" y="40649"/>
                  <a:pt x="12575" y="42795"/>
                </a:cubicBezTo>
                <a:cubicBezTo>
                  <a:pt x="10419" y="45657"/>
                  <a:pt x="8622" y="49950"/>
                  <a:pt x="8622" y="53885"/>
                </a:cubicBezTo>
                <a:lnTo>
                  <a:pt x="8622" y="76781"/>
                </a:lnTo>
                <a:lnTo>
                  <a:pt x="59281" y="76781"/>
                </a:lnTo>
                <a:lnTo>
                  <a:pt x="59281" y="53885"/>
                </a:lnTo>
                <a:cubicBezTo>
                  <a:pt x="59281" y="49950"/>
                  <a:pt x="57844" y="45657"/>
                  <a:pt x="54969" y="42795"/>
                </a:cubicBezTo>
                <a:cubicBezTo>
                  <a:pt x="53532" y="40649"/>
                  <a:pt x="53892" y="37787"/>
                  <a:pt x="55688" y="36713"/>
                </a:cubicBezTo>
                <a:cubicBezTo>
                  <a:pt x="57844" y="34925"/>
                  <a:pt x="60359" y="35282"/>
                  <a:pt x="61796" y="37071"/>
                </a:cubicBezTo>
                <a:cubicBezTo>
                  <a:pt x="65748" y="41722"/>
                  <a:pt x="67903" y="47804"/>
                  <a:pt x="67903" y="53885"/>
                </a:cubicBezTo>
                <a:lnTo>
                  <a:pt x="67903" y="81074"/>
                </a:lnTo>
                <a:cubicBezTo>
                  <a:pt x="67903" y="83578"/>
                  <a:pt x="65748" y="85367"/>
                  <a:pt x="63592" y="85367"/>
                </a:cubicBezTo>
                <a:lnTo>
                  <a:pt x="4311" y="85367"/>
                </a:lnTo>
                <a:cubicBezTo>
                  <a:pt x="1796" y="85367"/>
                  <a:pt x="0" y="83578"/>
                  <a:pt x="0" y="81074"/>
                </a:cubicBezTo>
                <a:lnTo>
                  <a:pt x="0" y="53885"/>
                </a:lnTo>
                <a:cubicBezTo>
                  <a:pt x="0" y="47804"/>
                  <a:pt x="1796" y="41722"/>
                  <a:pt x="6107" y="37071"/>
                </a:cubicBezTo>
                <a:cubicBezTo>
                  <a:pt x="7545" y="35282"/>
                  <a:pt x="10419" y="34925"/>
                  <a:pt x="12215" y="36713"/>
                </a:cubicBezTo>
                <a:close/>
                <a:moveTo>
                  <a:pt x="258410" y="8466"/>
                </a:moveTo>
                <a:cubicBezTo>
                  <a:pt x="252766" y="8466"/>
                  <a:pt x="248180" y="13405"/>
                  <a:pt x="248180" y="18697"/>
                </a:cubicBezTo>
                <a:cubicBezTo>
                  <a:pt x="248180" y="24341"/>
                  <a:pt x="252766" y="28928"/>
                  <a:pt x="258410" y="28928"/>
                </a:cubicBezTo>
                <a:cubicBezTo>
                  <a:pt x="264055" y="28928"/>
                  <a:pt x="268641" y="24341"/>
                  <a:pt x="268641" y="18697"/>
                </a:cubicBezTo>
                <a:cubicBezTo>
                  <a:pt x="268641" y="13405"/>
                  <a:pt x="264055" y="8466"/>
                  <a:pt x="258410" y="8466"/>
                </a:cubicBezTo>
                <a:close/>
                <a:moveTo>
                  <a:pt x="32985" y="8466"/>
                </a:moveTo>
                <a:cubicBezTo>
                  <a:pt x="27341" y="8466"/>
                  <a:pt x="22754" y="13405"/>
                  <a:pt x="22754" y="18697"/>
                </a:cubicBezTo>
                <a:cubicBezTo>
                  <a:pt x="22754" y="24341"/>
                  <a:pt x="27341" y="28928"/>
                  <a:pt x="32985" y="28928"/>
                </a:cubicBezTo>
                <a:cubicBezTo>
                  <a:pt x="38629" y="28928"/>
                  <a:pt x="43216" y="24341"/>
                  <a:pt x="43216" y="18697"/>
                </a:cubicBezTo>
                <a:cubicBezTo>
                  <a:pt x="43216" y="13405"/>
                  <a:pt x="38629" y="8466"/>
                  <a:pt x="32985" y="8466"/>
                </a:cubicBezTo>
                <a:close/>
                <a:moveTo>
                  <a:pt x="145691" y="6778"/>
                </a:moveTo>
                <a:cubicBezTo>
                  <a:pt x="171211" y="6778"/>
                  <a:pt x="196731" y="13556"/>
                  <a:pt x="219015" y="27113"/>
                </a:cubicBezTo>
                <a:cubicBezTo>
                  <a:pt x="221531" y="28559"/>
                  <a:pt x="221891" y="31089"/>
                  <a:pt x="220813" y="33258"/>
                </a:cubicBezTo>
                <a:cubicBezTo>
                  <a:pt x="219015" y="35427"/>
                  <a:pt x="216499" y="36150"/>
                  <a:pt x="214702" y="34704"/>
                </a:cubicBezTo>
                <a:cubicBezTo>
                  <a:pt x="172648" y="9037"/>
                  <a:pt x="118733" y="9037"/>
                  <a:pt x="77038" y="34704"/>
                </a:cubicBezTo>
                <a:cubicBezTo>
                  <a:pt x="76320" y="35427"/>
                  <a:pt x="75601" y="35427"/>
                  <a:pt x="74882" y="35427"/>
                </a:cubicBezTo>
                <a:cubicBezTo>
                  <a:pt x="73444" y="35427"/>
                  <a:pt x="72006" y="34704"/>
                  <a:pt x="70928" y="33258"/>
                </a:cubicBezTo>
                <a:cubicBezTo>
                  <a:pt x="69850" y="31089"/>
                  <a:pt x="70209" y="28559"/>
                  <a:pt x="72366" y="27113"/>
                </a:cubicBezTo>
                <a:cubicBezTo>
                  <a:pt x="94651" y="13556"/>
                  <a:pt x="120171" y="6778"/>
                  <a:pt x="145691" y="6778"/>
                </a:cubicBezTo>
                <a:close/>
                <a:moveTo>
                  <a:pt x="258410" y="0"/>
                </a:moveTo>
                <a:cubicBezTo>
                  <a:pt x="268994" y="0"/>
                  <a:pt x="277460" y="8466"/>
                  <a:pt x="277460" y="18697"/>
                </a:cubicBezTo>
                <a:cubicBezTo>
                  <a:pt x="277460" y="29280"/>
                  <a:pt x="268994" y="37747"/>
                  <a:pt x="258410" y="37747"/>
                </a:cubicBezTo>
                <a:cubicBezTo>
                  <a:pt x="248180" y="37747"/>
                  <a:pt x="239713" y="29280"/>
                  <a:pt x="239713" y="18697"/>
                </a:cubicBezTo>
                <a:cubicBezTo>
                  <a:pt x="239713" y="8466"/>
                  <a:pt x="248180" y="0"/>
                  <a:pt x="258410" y="0"/>
                </a:cubicBezTo>
                <a:close/>
                <a:moveTo>
                  <a:pt x="32985" y="0"/>
                </a:moveTo>
                <a:cubicBezTo>
                  <a:pt x="43568" y="0"/>
                  <a:pt x="52035" y="8466"/>
                  <a:pt x="52035" y="18697"/>
                </a:cubicBezTo>
                <a:cubicBezTo>
                  <a:pt x="52035" y="29280"/>
                  <a:pt x="43568" y="37747"/>
                  <a:pt x="32985" y="37747"/>
                </a:cubicBezTo>
                <a:cubicBezTo>
                  <a:pt x="22754" y="37747"/>
                  <a:pt x="14288" y="29280"/>
                  <a:pt x="14288" y="18697"/>
                </a:cubicBezTo>
                <a:cubicBezTo>
                  <a:pt x="14288" y="8466"/>
                  <a:pt x="22754" y="0"/>
                  <a:pt x="329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41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Nuoli: Alas 50">
            <a:extLst>
              <a:ext uri="{FF2B5EF4-FFF2-40B4-BE49-F238E27FC236}">
                <a16:creationId xmlns:a16="http://schemas.microsoft.com/office/drawing/2014/main" id="{B63A6EE0-6D15-468D-9A8D-56EBB499E131}"/>
              </a:ext>
            </a:extLst>
          </p:cNvPr>
          <p:cNvSpPr/>
          <p:nvPr/>
        </p:nvSpPr>
        <p:spPr>
          <a:xfrm>
            <a:off x="5555405" y="2674743"/>
            <a:ext cx="232782" cy="243327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Nuoli: Alas 51">
            <a:extLst>
              <a:ext uri="{FF2B5EF4-FFF2-40B4-BE49-F238E27FC236}">
                <a16:creationId xmlns:a16="http://schemas.microsoft.com/office/drawing/2014/main" id="{A8BE5BBE-8650-47A4-B7DA-B450D4FC1BCA}"/>
              </a:ext>
            </a:extLst>
          </p:cNvPr>
          <p:cNvSpPr/>
          <p:nvPr/>
        </p:nvSpPr>
        <p:spPr>
          <a:xfrm>
            <a:off x="5919374" y="2662055"/>
            <a:ext cx="232782" cy="243327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Nuoli: Alas 49">
            <a:extLst>
              <a:ext uri="{FF2B5EF4-FFF2-40B4-BE49-F238E27FC236}">
                <a16:creationId xmlns:a16="http://schemas.microsoft.com/office/drawing/2014/main" id="{9CAED5EC-83E5-41E9-8907-313867B473D1}"/>
              </a:ext>
            </a:extLst>
          </p:cNvPr>
          <p:cNvSpPr/>
          <p:nvPr/>
        </p:nvSpPr>
        <p:spPr>
          <a:xfrm>
            <a:off x="5191436" y="2662056"/>
            <a:ext cx="232782" cy="243327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Nuoli: Alas 27">
            <a:extLst>
              <a:ext uri="{FF2B5EF4-FFF2-40B4-BE49-F238E27FC236}">
                <a16:creationId xmlns:a16="http://schemas.microsoft.com/office/drawing/2014/main" id="{125DB4E3-90B4-409F-A6A1-A9A201E6B8FC}"/>
              </a:ext>
            </a:extLst>
          </p:cNvPr>
          <p:cNvSpPr/>
          <p:nvPr/>
        </p:nvSpPr>
        <p:spPr>
          <a:xfrm>
            <a:off x="1826963" y="2730489"/>
            <a:ext cx="232782" cy="24332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uoli: Alas 26">
            <a:extLst>
              <a:ext uri="{FF2B5EF4-FFF2-40B4-BE49-F238E27FC236}">
                <a16:creationId xmlns:a16="http://schemas.microsoft.com/office/drawing/2014/main" id="{006CF5DA-2A21-4E44-9E02-230F155243A6}"/>
              </a:ext>
            </a:extLst>
          </p:cNvPr>
          <p:cNvSpPr/>
          <p:nvPr/>
        </p:nvSpPr>
        <p:spPr>
          <a:xfrm>
            <a:off x="2416469" y="2752503"/>
            <a:ext cx="232782" cy="24332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Nuoli: Alas 28">
            <a:extLst>
              <a:ext uri="{FF2B5EF4-FFF2-40B4-BE49-F238E27FC236}">
                <a16:creationId xmlns:a16="http://schemas.microsoft.com/office/drawing/2014/main" id="{BFAFD53E-3A48-4A6C-8056-1DBD49BA0F04}"/>
              </a:ext>
            </a:extLst>
          </p:cNvPr>
          <p:cNvSpPr/>
          <p:nvPr/>
        </p:nvSpPr>
        <p:spPr>
          <a:xfrm>
            <a:off x="3038838" y="2723919"/>
            <a:ext cx="232782" cy="24332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Nuoli: Alas 29">
            <a:extLst>
              <a:ext uri="{FF2B5EF4-FFF2-40B4-BE49-F238E27FC236}">
                <a16:creationId xmlns:a16="http://schemas.microsoft.com/office/drawing/2014/main" id="{5065922D-0A12-4D3C-83A6-451A309CAEAB}"/>
              </a:ext>
            </a:extLst>
          </p:cNvPr>
          <p:cNvSpPr/>
          <p:nvPr/>
        </p:nvSpPr>
        <p:spPr>
          <a:xfrm>
            <a:off x="3660100" y="2734564"/>
            <a:ext cx="232782" cy="24332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Nuoli: Alas 30">
            <a:extLst>
              <a:ext uri="{FF2B5EF4-FFF2-40B4-BE49-F238E27FC236}">
                <a16:creationId xmlns:a16="http://schemas.microsoft.com/office/drawing/2014/main" id="{D9880613-C9E1-4E85-A68C-99F1D2F083F9}"/>
              </a:ext>
            </a:extLst>
          </p:cNvPr>
          <p:cNvSpPr/>
          <p:nvPr/>
        </p:nvSpPr>
        <p:spPr>
          <a:xfrm>
            <a:off x="4230185" y="2723919"/>
            <a:ext cx="232782" cy="24332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uoli: Alas 25">
            <a:extLst>
              <a:ext uri="{FF2B5EF4-FFF2-40B4-BE49-F238E27FC236}">
                <a16:creationId xmlns:a16="http://schemas.microsoft.com/office/drawing/2014/main" id="{77E87623-29D8-407A-8F9C-0C46C11F6190}"/>
              </a:ext>
            </a:extLst>
          </p:cNvPr>
          <p:cNvSpPr/>
          <p:nvPr/>
        </p:nvSpPr>
        <p:spPr>
          <a:xfrm>
            <a:off x="1261951" y="2723921"/>
            <a:ext cx="232782" cy="24332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4EF40C-19C0-459E-B548-EF0B1E93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41" y="47421"/>
            <a:ext cx="10966448" cy="1224136"/>
          </a:xfrm>
        </p:spPr>
        <p:txBody>
          <a:bodyPr>
            <a:normAutofit fontScale="90000"/>
          </a:bodyPr>
          <a:lstStyle/>
          <a:p>
            <a:r>
              <a:rPr lang="fi-FI" dirty="0"/>
              <a:t>Miten yhteinen monialainen prosessi syntyi?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1553DA-D2DD-4EDC-8003-94AD91B5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BB4FE-BD15-4069-988E-B345037744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B466F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3B466F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50AB1B94-1B44-4B2F-88B3-0575578E96D2}"/>
              </a:ext>
            </a:extLst>
          </p:cNvPr>
          <p:cNvSpPr/>
          <p:nvPr/>
        </p:nvSpPr>
        <p:spPr>
          <a:xfrm>
            <a:off x="268316" y="2675855"/>
            <a:ext cx="9655022" cy="658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Hämeenlinna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Mielenterveys ja päihdepalvelut paljon apua tarvitsevat </a:t>
            </a:r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13789C58-F244-420B-AE97-9FE4A347A505}"/>
              </a:ext>
            </a:extLst>
          </p:cNvPr>
          <p:cNvSpPr/>
          <p:nvPr/>
        </p:nvSpPr>
        <p:spPr>
          <a:xfrm>
            <a:off x="257401" y="3297342"/>
            <a:ext cx="9655022" cy="626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Riihimäki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Laaja-alaisesta tuesta hyötyvät asiakkaat yleisesti</a:t>
            </a:r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DF9CCDF3-187B-4C8C-BB26-40383005EB3E}"/>
              </a:ext>
            </a:extLst>
          </p:cNvPr>
          <p:cNvSpPr/>
          <p:nvPr/>
        </p:nvSpPr>
        <p:spPr>
          <a:xfrm>
            <a:off x="246486" y="3885872"/>
            <a:ext cx="9655023" cy="626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Sote-palvelujen palveluntarpeen arviointia tarvitsevat  osatyökykyiset asiakkaat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424F7649-17FA-4A88-81B0-B65159C29605}"/>
              </a:ext>
            </a:extLst>
          </p:cNvPr>
          <p:cNvSpPr/>
          <p:nvPr/>
        </p:nvSpPr>
        <p:spPr>
          <a:xfrm>
            <a:off x="268316" y="4492059"/>
            <a:ext cx="9625615" cy="591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Hattula/Janakkala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Monituottajamallin yhteisasiakkaat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D4B1A12-2F43-4452-ACBB-06F4241D0B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71" y="1828269"/>
            <a:ext cx="3176328" cy="52255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7C11FD54-D490-4FFC-904E-70065D9D8ADC}"/>
              </a:ext>
            </a:extLst>
          </p:cNvPr>
          <p:cNvSpPr txBox="1"/>
          <p:nvPr/>
        </p:nvSpPr>
        <p:spPr>
          <a:xfrm>
            <a:off x="4851135" y="1208091"/>
            <a:ext cx="184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Valittujen teemojen kehittämistyö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0E7CB5F-ABB0-42D2-BD21-3B31E8172DFB}"/>
              </a:ext>
            </a:extLst>
          </p:cNvPr>
          <p:cNvSpPr txBox="1"/>
          <p:nvPr/>
        </p:nvSpPr>
        <p:spPr>
          <a:xfrm>
            <a:off x="1672557" y="1393942"/>
            <a:ext cx="301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Valmennus, yhtinen kieli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5A1843C-8CFB-4FAC-BB1B-56B4ED0BA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59" y="2114182"/>
            <a:ext cx="4723753" cy="840557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D68C5F74-7CE5-4B84-BFBA-1B5AA155F745}"/>
              </a:ext>
            </a:extLst>
          </p:cNvPr>
          <p:cNvSpPr txBox="1"/>
          <p:nvPr/>
        </p:nvSpPr>
        <p:spPr>
          <a:xfrm>
            <a:off x="6491332" y="1200850"/>
            <a:ext cx="1288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Oppimisen jakaminen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F301E024-3929-4A90-B3E0-F03434BF85B1}"/>
              </a:ext>
            </a:extLst>
          </p:cNvPr>
          <p:cNvSpPr/>
          <p:nvPr/>
        </p:nvSpPr>
        <p:spPr>
          <a:xfrm>
            <a:off x="1797112" y="2785219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99BFFC28-3B6A-498F-9081-331719C2AEFD}"/>
              </a:ext>
            </a:extLst>
          </p:cNvPr>
          <p:cNvSpPr/>
          <p:nvPr/>
        </p:nvSpPr>
        <p:spPr>
          <a:xfrm>
            <a:off x="2437980" y="2785219"/>
            <a:ext cx="288032" cy="227214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687EA4FA-2970-4233-AA44-B3080F3F8F80}"/>
              </a:ext>
            </a:extLst>
          </p:cNvPr>
          <p:cNvSpPr/>
          <p:nvPr/>
        </p:nvSpPr>
        <p:spPr>
          <a:xfrm>
            <a:off x="2387994" y="3486156"/>
            <a:ext cx="288032" cy="227214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248FEA86-EA83-4513-9721-D9DABDE7A313}"/>
              </a:ext>
            </a:extLst>
          </p:cNvPr>
          <p:cNvSpPr/>
          <p:nvPr/>
        </p:nvSpPr>
        <p:spPr>
          <a:xfrm>
            <a:off x="3005975" y="3481857"/>
            <a:ext cx="288032" cy="227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2484BC26-B104-4902-BADD-303DE4DC8045}"/>
              </a:ext>
            </a:extLst>
          </p:cNvPr>
          <p:cNvSpPr/>
          <p:nvPr/>
        </p:nvSpPr>
        <p:spPr>
          <a:xfrm>
            <a:off x="1226264" y="3999339"/>
            <a:ext cx="288032" cy="2272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EC920E19-FE5F-48E5-9E73-D5166FD41580}"/>
              </a:ext>
            </a:extLst>
          </p:cNvPr>
          <p:cNvSpPr/>
          <p:nvPr/>
        </p:nvSpPr>
        <p:spPr>
          <a:xfrm>
            <a:off x="2385544" y="3984931"/>
            <a:ext cx="288032" cy="227214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AAFFB769-ABAF-455C-89BA-3EE336E83BCD}"/>
              </a:ext>
            </a:extLst>
          </p:cNvPr>
          <p:cNvSpPr/>
          <p:nvPr/>
        </p:nvSpPr>
        <p:spPr>
          <a:xfrm>
            <a:off x="3637500" y="4076590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1DA2CB55-3F93-4EF7-8EB3-E43D966366EC}"/>
              </a:ext>
            </a:extLst>
          </p:cNvPr>
          <p:cNvSpPr/>
          <p:nvPr/>
        </p:nvSpPr>
        <p:spPr>
          <a:xfrm>
            <a:off x="1855265" y="4659127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AA4B2272-3C85-45BE-9A62-9C9AA8A8AEAD}"/>
              </a:ext>
            </a:extLst>
          </p:cNvPr>
          <p:cNvSpPr/>
          <p:nvPr/>
        </p:nvSpPr>
        <p:spPr>
          <a:xfrm>
            <a:off x="2987634" y="4667789"/>
            <a:ext cx="288032" cy="2272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21800080-F75B-437E-938F-2BF1D8E85E46}"/>
              </a:ext>
            </a:extLst>
          </p:cNvPr>
          <p:cNvSpPr/>
          <p:nvPr/>
        </p:nvSpPr>
        <p:spPr>
          <a:xfrm>
            <a:off x="1237285" y="3387359"/>
            <a:ext cx="288032" cy="2272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84194A58-82EA-4924-B66D-77D22F79A84C}"/>
              </a:ext>
            </a:extLst>
          </p:cNvPr>
          <p:cNvSpPr/>
          <p:nvPr/>
        </p:nvSpPr>
        <p:spPr>
          <a:xfrm>
            <a:off x="4202560" y="4667789"/>
            <a:ext cx="288032" cy="22721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0C898308-A7E2-4758-BF33-E8D76920D791}"/>
              </a:ext>
            </a:extLst>
          </p:cNvPr>
          <p:cNvSpPr/>
          <p:nvPr/>
        </p:nvSpPr>
        <p:spPr>
          <a:xfrm>
            <a:off x="3597673" y="2878230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ikea aaltosulje 34">
            <a:extLst>
              <a:ext uri="{FF2B5EF4-FFF2-40B4-BE49-F238E27FC236}">
                <a16:creationId xmlns:a16="http://schemas.microsoft.com/office/drawing/2014/main" id="{39B73793-CC53-49E5-BC4D-85228E4FE868}"/>
              </a:ext>
            </a:extLst>
          </p:cNvPr>
          <p:cNvSpPr/>
          <p:nvPr/>
        </p:nvSpPr>
        <p:spPr>
          <a:xfrm rot="5400000">
            <a:off x="2602381" y="4067494"/>
            <a:ext cx="365124" cy="347953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72A77C6-881F-4E08-B929-AB51B4BEA669}"/>
              </a:ext>
            </a:extLst>
          </p:cNvPr>
          <p:cNvSpPr txBox="1"/>
          <p:nvPr/>
        </p:nvSpPr>
        <p:spPr>
          <a:xfrm>
            <a:off x="933808" y="5957203"/>
            <a:ext cx="347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Jatkokehittämistä vaativien asioiden tunnistaminen ja priorisointi omassa prosessissa</a:t>
            </a: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BA7E4F11-6548-4245-826B-60480FBABEF1}"/>
              </a:ext>
            </a:extLst>
          </p:cNvPr>
          <p:cNvSpPr/>
          <p:nvPr/>
        </p:nvSpPr>
        <p:spPr>
          <a:xfrm>
            <a:off x="5524309" y="2890723"/>
            <a:ext cx="288032" cy="227214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BCBDB38E-78C8-465D-8BDE-EB0D73FA218A}"/>
              </a:ext>
            </a:extLst>
          </p:cNvPr>
          <p:cNvSpPr/>
          <p:nvPr/>
        </p:nvSpPr>
        <p:spPr>
          <a:xfrm>
            <a:off x="5894646" y="2885696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039C8C57-4B43-4C17-919A-56614C31E79A}"/>
              </a:ext>
            </a:extLst>
          </p:cNvPr>
          <p:cNvSpPr/>
          <p:nvPr/>
        </p:nvSpPr>
        <p:spPr>
          <a:xfrm>
            <a:off x="5503798" y="3435764"/>
            <a:ext cx="288032" cy="227214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EAB39426-24E0-4FCA-9858-661266C3F40B}"/>
              </a:ext>
            </a:extLst>
          </p:cNvPr>
          <p:cNvSpPr/>
          <p:nvPr/>
        </p:nvSpPr>
        <p:spPr>
          <a:xfrm>
            <a:off x="5895531" y="3451639"/>
            <a:ext cx="288032" cy="227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EB1CD12F-1D8E-4E4B-BCCE-8ADE4282725E}"/>
              </a:ext>
            </a:extLst>
          </p:cNvPr>
          <p:cNvSpPr/>
          <p:nvPr/>
        </p:nvSpPr>
        <p:spPr>
          <a:xfrm>
            <a:off x="5149496" y="3449288"/>
            <a:ext cx="288032" cy="2272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1187AB30-422A-4B7D-99D1-A00B7EAF5EC4}"/>
              </a:ext>
            </a:extLst>
          </p:cNvPr>
          <p:cNvSpPr/>
          <p:nvPr/>
        </p:nvSpPr>
        <p:spPr>
          <a:xfrm>
            <a:off x="5165200" y="2900747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9DCC2938-D8AF-4972-90E6-E5C706F13C6E}"/>
              </a:ext>
            </a:extLst>
          </p:cNvPr>
          <p:cNvSpPr/>
          <p:nvPr/>
        </p:nvSpPr>
        <p:spPr>
          <a:xfrm>
            <a:off x="5150074" y="4062596"/>
            <a:ext cx="288032" cy="2272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4F88E791-6A30-4807-9E92-C180F4103321}"/>
              </a:ext>
            </a:extLst>
          </p:cNvPr>
          <p:cNvSpPr/>
          <p:nvPr/>
        </p:nvSpPr>
        <p:spPr>
          <a:xfrm>
            <a:off x="5504376" y="4062596"/>
            <a:ext cx="288032" cy="227214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E6B92A4B-7173-45FF-9DDC-DEADF23EA648}"/>
              </a:ext>
            </a:extLst>
          </p:cNvPr>
          <p:cNvSpPr/>
          <p:nvPr/>
        </p:nvSpPr>
        <p:spPr>
          <a:xfrm>
            <a:off x="5928407" y="4062379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0FA8FC91-8B2E-4387-9205-0690B2F1F52F}"/>
              </a:ext>
            </a:extLst>
          </p:cNvPr>
          <p:cNvSpPr/>
          <p:nvPr/>
        </p:nvSpPr>
        <p:spPr>
          <a:xfrm>
            <a:off x="5149496" y="4667789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71FF4EC-38EC-4C9F-AD74-BBC9E429371E}"/>
              </a:ext>
            </a:extLst>
          </p:cNvPr>
          <p:cNvSpPr/>
          <p:nvPr/>
        </p:nvSpPr>
        <p:spPr>
          <a:xfrm>
            <a:off x="5544730" y="4667789"/>
            <a:ext cx="288032" cy="227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8B01808-D6BF-464E-976F-319C292066B7}"/>
              </a:ext>
            </a:extLst>
          </p:cNvPr>
          <p:cNvSpPr/>
          <p:nvPr/>
        </p:nvSpPr>
        <p:spPr>
          <a:xfrm>
            <a:off x="5896109" y="4678391"/>
            <a:ext cx="288032" cy="22721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Nuoli: Alas 52">
            <a:extLst>
              <a:ext uri="{FF2B5EF4-FFF2-40B4-BE49-F238E27FC236}">
                <a16:creationId xmlns:a16="http://schemas.microsoft.com/office/drawing/2014/main" id="{5D9F1270-0EB1-4F12-8D2D-7117C4CD842B}"/>
              </a:ext>
            </a:extLst>
          </p:cNvPr>
          <p:cNvSpPr/>
          <p:nvPr/>
        </p:nvSpPr>
        <p:spPr>
          <a:xfrm>
            <a:off x="6738869" y="2674743"/>
            <a:ext cx="605165" cy="2474704"/>
          </a:xfrm>
          <a:prstGeom prst="down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0FE89B40-D67B-40A3-B0D0-5CDA23E4211B}"/>
              </a:ext>
            </a:extLst>
          </p:cNvPr>
          <p:cNvSpPr/>
          <p:nvPr/>
        </p:nvSpPr>
        <p:spPr>
          <a:xfrm>
            <a:off x="6847434" y="3050552"/>
            <a:ext cx="288032" cy="227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A51BA396-902B-4A58-BB96-EB666E4C5DE0}"/>
              </a:ext>
            </a:extLst>
          </p:cNvPr>
          <p:cNvSpPr/>
          <p:nvPr/>
        </p:nvSpPr>
        <p:spPr>
          <a:xfrm>
            <a:off x="6951718" y="3198477"/>
            <a:ext cx="288032" cy="227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BE771AA3-D778-47AA-BD2F-10A216B23C61}"/>
              </a:ext>
            </a:extLst>
          </p:cNvPr>
          <p:cNvSpPr/>
          <p:nvPr/>
        </p:nvSpPr>
        <p:spPr>
          <a:xfrm>
            <a:off x="6839656" y="3517270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A87AC85A-D156-4FA7-BFA9-405E14C283B2}"/>
              </a:ext>
            </a:extLst>
          </p:cNvPr>
          <p:cNvSpPr/>
          <p:nvPr/>
        </p:nvSpPr>
        <p:spPr>
          <a:xfrm>
            <a:off x="6958822" y="3624754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A3FD55E5-9C8F-497B-B293-047030E44527}"/>
              </a:ext>
            </a:extLst>
          </p:cNvPr>
          <p:cNvSpPr/>
          <p:nvPr/>
        </p:nvSpPr>
        <p:spPr>
          <a:xfrm>
            <a:off x="6932295" y="3964411"/>
            <a:ext cx="288032" cy="22721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Ellipsi 58">
            <a:extLst>
              <a:ext uri="{FF2B5EF4-FFF2-40B4-BE49-F238E27FC236}">
                <a16:creationId xmlns:a16="http://schemas.microsoft.com/office/drawing/2014/main" id="{8748A0B6-74B2-4ACF-8A91-BA2CC6959B98}"/>
              </a:ext>
            </a:extLst>
          </p:cNvPr>
          <p:cNvSpPr/>
          <p:nvPr/>
        </p:nvSpPr>
        <p:spPr>
          <a:xfrm>
            <a:off x="6781422" y="4302154"/>
            <a:ext cx="288032" cy="227214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Ellipsi 59">
            <a:extLst>
              <a:ext uri="{FF2B5EF4-FFF2-40B4-BE49-F238E27FC236}">
                <a16:creationId xmlns:a16="http://schemas.microsoft.com/office/drawing/2014/main" id="{D7E9DC2C-DD23-4DDE-92F4-C8C7933ECE40}"/>
              </a:ext>
            </a:extLst>
          </p:cNvPr>
          <p:cNvSpPr/>
          <p:nvPr/>
        </p:nvSpPr>
        <p:spPr>
          <a:xfrm>
            <a:off x="6850365" y="4516898"/>
            <a:ext cx="288032" cy="227214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DF24AC11-81D5-460D-90D2-1D6B2C1ED7AD}"/>
              </a:ext>
            </a:extLst>
          </p:cNvPr>
          <p:cNvSpPr/>
          <p:nvPr/>
        </p:nvSpPr>
        <p:spPr>
          <a:xfrm>
            <a:off x="6946458" y="4339449"/>
            <a:ext cx="288032" cy="227214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5F1267EF-883A-4ABE-A31B-7F5C4549B133}"/>
              </a:ext>
            </a:extLst>
          </p:cNvPr>
          <p:cNvSpPr txBox="1"/>
          <p:nvPr/>
        </p:nvSpPr>
        <p:spPr>
          <a:xfrm>
            <a:off x="7864045" y="1209251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Kehittämistyö syvenee, kokeilut, synteesi ja dokumentaatio</a:t>
            </a:r>
          </a:p>
        </p:txBody>
      </p:sp>
      <p:sp>
        <p:nvSpPr>
          <p:cNvPr id="63" name="Nuoli: Alas 62">
            <a:extLst>
              <a:ext uri="{FF2B5EF4-FFF2-40B4-BE49-F238E27FC236}">
                <a16:creationId xmlns:a16="http://schemas.microsoft.com/office/drawing/2014/main" id="{2CC83F47-315D-4F3C-9B66-D17A1B253E87}"/>
              </a:ext>
            </a:extLst>
          </p:cNvPr>
          <p:cNvSpPr/>
          <p:nvPr/>
        </p:nvSpPr>
        <p:spPr>
          <a:xfrm>
            <a:off x="7823786" y="2620507"/>
            <a:ext cx="232782" cy="243327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Nuoli: Alas 63">
            <a:extLst>
              <a:ext uri="{FF2B5EF4-FFF2-40B4-BE49-F238E27FC236}">
                <a16:creationId xmlns:a16="http://schemas.microsoft.com/office/drawing/2014/main" id="{BD7B6274-DE92-444D-9357-0CDE5E0D0761}"/>
              </a:ext>
            </a:extLst>
          </p:cNvPr>
          <p:cNvSpPr/>
          <p:nvPr/>
        </p:nvSpPr>
        <p:spPr>
          <a:xfrm>
            <a:off x="8928623" y="2620508"/>
            <a:ext cx="232782" cy="243327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Nuoli: Alas 64">
            <a:extLst>
              <a:ext uri="{FF2B5EF4-FFF2-40B4-BE49-F238E27FC236}">
                <a16:creationId xmlns:a16="http://schemas.microsoft.com/office/drawing/2014/main" id="{9C1FD3D2-DF7A-4F86-89B4-59EA202678F4}"/>
              </a:ext>
            </a:extLst>
          </p:cNvPr>
          <p:cNvSpPr/>
          <p:nvPr/>
        </p:nvSpPr>
        <p:spPr>
          <a:xfrm>
            <a:off x="8623731" y="2620508"/>
            <a:ext cx="232782" cy="243327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Nuoli: Alas 65">
            <a:extLst>
              <a:ext uri="{FF2B5EF4-FFF2-40B4-BE49-F238E27FC236}">
                <a16:creationId xmlns:a16="http://schemas.microsoft.com/office/drawing/2014/main" id="{147B6858-C05E-4B72-A453-ABD64B77E3B7}"/>
              </a:ext>
            </a:extLst>
          </p:cNvPr>
          <p:cNvSpPr/>
          <p:nvPr/>
        </p:nvSpPr>
        <p:spPr>
          <a:xfrm>
            <a:off x="8311979" y="2608568"/>
            <a:ext cx="232782" cy="243327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54E6D27-85BE-463D-866E-F9EE35CEB1BB}"/>
              </a:ext>
            </a:extLst>
          </p:cNvPr>
          <p:cNvSpPr txBox="1"/>
          <p:nvPr/>
        </p:nvSpPr>
        <p:spPr>
          <a:xfrm>
            <a:off x="10285005" y="5085307"/>
            <a:ext cx="1711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Geneerisen monialaisen mallin yhteiset periaatteet</a:t>
            </a:r>
          </a:p>
        </p:txBody>
      </p:sp>
      <p:sp>
        <p:nvSpPr>
          <p:cNvPr id="86" name="Oikea aaltosulje 85">
            <a:extLst>
              <a:ext uri="{FF2B5EF4-FFF2-40B4-BE49-F238E27FC236}">
                <a16:creationId xmlns:a16="http://schemas.microsoft.com/office/drawing/2014/main" id="{CC787B2A-4948-452A-955F-865EF1BA5E18}"/>
              </a:ext>
            </a:extLst>
          </p:cNvPr>
          <p:cNvSpPr/>
          <p:nvPr/>
        </p:nvSpPr>
        <p:spPr>
          <a:xfrm>
            <a:off x="10126490" y="2567410"/>
            <a:ext cx="299696" cy="2411298"/>
          </a:xfrm>
          <a:prstGeom prst="rightBrac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kstiruutu 87">
            <a:extLst>
              <a:ext uri="{FF2B5EF4-FFF2-40B4-BE49-F238E27FC236}">
                <a16:creationId xmlns:a16="http://schemas.microsoft.com/office/drawing/2014/main" id="{7617F5B5-0367-4D6A-9EEB-12CD63CD0A6A}"/>
              </a:ext>
            </a:extLst>
          </p:cNvPr>
          <p:cNvSpPr txBox="1"/>
          <p:nvPr/>
        </p:nvSpPr>
        <p:spPr>
          <a:xfrm>
            <a:off x="10396292" y="3306602"/>
            <a:ext cx="13218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Asiakasryhmä-kohtaiset erityispiirteet monialaisessa työssä</a:t>
            </a:r>
          </a:p>
        </p:txBody>
      </p:sp>
      <p:sp>
        <p:nvSpPr>
          <p:cNvPr id="89" name="Ellipsi 88">
            <a:extLst>
              <a:ext uri="{FF2B5EF4-FFF2-40B4-BE49-F238E27FC236}">
                <a16:creationId xmlns:a16="http://schemas.microsoft.com/office/drawing/2014/main" id="{30EEAF4B-AE86-4A19-B78F-EB33FF7A0E3E}"/>
              </a:ext>
            </a:extLst>
          </p:cNvPr>
          <p:cNvSpPr/>
          <p:nvPr/>
        </p:nvSpPr>
        <p:spPr>
          <a:xfrm>
            <a:off x="8419751" y="2890186"/>
            <a:ext cx="288032" cy="227214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Ellipsi 89">
            <a:extLst>
              <a:ext uri="{FF2B5EF4-FFF2-40B4-BE49-F238E27FC236}">
                <a16:creationId xmlns:a16="http://schemas.microsoft.com/office/drawing/2014/main" id="{69571FBB-2AAA-489B-9280-291CEBF31480}"/>
              </a:ext>
            </a:extLst>
          </p:cNvPr>
          <p:cNvSpPr/>
          <p:nvPr/>
        </p:nvSpPr>
        <p:spPr>
          <a:xfrm>
            <a:off x="8763909" y="2857373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Ellipsi 90">
            <a:extLst>
              <a:ext uri="{FF2B5EF4-FFF2-40B4-BE49-F238E27FC236}">
                <a16:creationId xmlns:a16="http://schemas.microsoft.com/office/drawing/2014/main" id="{FCB7F6B1-BBDA-4009-B1DC-AAB88E2CE766}"/>
              </a:ext>
            </a:extLst>
          </p:cNvPr>
          <p:cNvSpPr/>
          <p:nvPr/>
        </p:nvSpPr>
        <p:spPr>
          <a:xfrm>
            <a:off x="7796118" y="2860446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Ellipsi 91">
            <a:extLst>
              <a:ext uri="{FF2B5EF4-FFF2-40B4-BE49-F238E27FC236}">
                <a16:creationId xmlns:a16="http://schemas.microsoft.com/office/drawing/2014/main" id="{71DD6DAC-F61C-4B22-ACF4-1883ABB5CAFA}"/>
              </a:ext>
            </a:extLst>
          </p:cNvPr>
          <p:cNvSpPr/>
          <p:nvPr/>
        </p:nvSpPr>
        <p:spPr>
          <a:xfrm>
            <a:off x="8416621" y="3490812"/>
            <a:ext cx="288032" cy="227214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Ellipsi 92">
            <a:extLst>
              <a:ext uri="{FF2B5EF4-FFF2-40B4-BE49-F238E27FC236}">
                <a16:creationId xmlns:a16="http://schemas.microsoft.com/office/drawing/2014/main" id="{02CA29E9-6CE7-4F26-8E58-692AD5A18C02}"/>
              </a:ext>
            </a:extLst>
          </p:cNvPr>
          <p:cNvSpPr/>
          <p:nvPr/>
        </p:nvSpPr>
        <p:spPr>
          <a:xfrm>
            <a:off x="8828313" y="3509964"/>
            <a:ext cx="288032" cy="227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Ellipsi 93">
            <a:extLst>
              <a:ext uri="{FF2B5EF4-FFF2-40B4-BE49-F238E27FC236}">
                <a16:creationId xmlns:a16="http://schemas.microsoft.com/office/drawing/2014/main" id="{857D2C64-7C7D-4D46-AEA4-8BB34B86A3F6}"/>
              </a:ext>
            </a:extLst>
          </p:cNvPr>
          <p:cNvSpPr/>
          <p:nvPr/>
        </p:nvSpPr>
        <p:spPr>
          <a:xfrm>
            <a:off x="7802991" y="3505321"/>
            <a:ext cx="288032" cy="2272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Ellipsi 94">
            <a:extLst>
              <a:ext uri="{FF2B5EF4-FFF2-40B4-BE49-F238E27FC236}">
                <a16:creationId xmlns:a16="http://schemas.microsoft.com/office/drawing/2014/main" id="{13FCDEC0-F7EC-4421-B9AD-A376D88D48C4}"/>
              </a:ext>
            </a:extLst>
          </p:cNvPr>
          <p:cNvSpPr/>
          <p:nvPr/>
        </p:nvSpPr>
        <p:spPr>
          <a:xfrm>
            <a:off x="7802991" y="4110642"/>
            <a:ext cx="288032" cy="2272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Ellipsi 95">
            <a:extLst>
              <a:ext uri="{FF2B5EF4-FFF2-40B4-BE49-F238E27FC236}">
                <a16:creationId xmlns:a16="http://schemas.microsoft.com/office/drawing/2014/main" id="{BFBB7C0D-7D7F-472D-AD54-9F8AF6F5EB88}"/>
              </a:ext>
            </a:extLst>
          </p:cNvPr>
          <p:cNvSpPr/>
          <p:nvPr/>
        </p:nvSpPr>
        <p:spPr>
          <a:xfrm>
            <a:off x="8409182" y="4072912"/>
            <a:ext cx="288032" cy="227214"/>
          </a:xfrm>
          <a:prstGeom prst="ellipse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Ellipsi 96">
            <a:extLst>
              <a:ext uri="{FF2B5EF4-FFF2-40B4-BE49-F238E27FC236}">
                <a16:creationId xmlns:a16="http://schemas.microsoft.com/office/drawing/2014/main" id="{E81DCE82-C48D-4C82-BE4F-FA81ECB0E494}"/>
              </a:ext>
            </a:extLst>
          </p:cNvPr>
          <p:cNvSpPr/>
          <p:nvPr/>
        </p:nvSpPr>
        <p:spPr>
          <a:xfrm>
            <a:off x="8833213" y="4072695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Ellipsi 97">
            <a:extLst>
              <a:ext uri="{FF2B5EF4-FFF2-40B4-BE49-F238E27FC236}">
                <a16:creationId xmlns:a16="http://schemas.microsoft.com/office/drawing/2014/main" id="{3CF61E24-C14E-4851-83FD-89CF9E0805E9}"/>
              </a:ext>
            </a:extLst>
          </p:cNvPr>
          <p:cNvSpPr/>
          <p:nvPr/>
        </p:nvSpPr>
        <p:spPr>
          <a:xfrm>
            <a:off x="7776057" y="4621556"/>
            <a:ext cx="288032" cy="2272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Ellipsi 98">
            <a:extLst>
              <a:ext uri="{FF2B5EF4-FFF2-40B4-BE49-F238E27FC236}">
                <a16:creationId xmlns:a16="http://schemas.microsoft.com/office/drawing/2014/main" id="{D0EE80A6-9172-48E7-9B51-F3916397497F}"/>
              </a:ext>
            </a:extLst>
          </p:cNvPr>
          <p:cNvSpPr/>
          <p:nvPr/>
        </p:nvSpPr>
        <p:spPr>
          <a:xfrm>
            <a:off x="8460043" y="4640141"/>
            <a:ext cx="288032" cy="227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Ellipsi 99">
            <a:extLst>
              <a:ext uri="{FF2B5EF4-FFF2-40B4-BE49-F238E27FC236}">
                <a16:creationId xmlns:a16="http://schemas.microsoft.com/office/drawing/2014/main" id="{564C4010-84C5-4966-A397-35D2D9470B0D}"/>
              </a:ext>
            </a:extLst>
          </p:cNvPr>
          <p:cNvSpPr/>
          <p:nvPr/>
        </p:nvSpPr>
        <p:spPr>
          <a:xfrm>
            <a:off x="8811422" y="4650743"/>
            <a:ext cx="288032" cy="22721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ikea aaltosulje 100">
            <a:extLst>
              <a:ext uri="{FF2B5EF4-FFF2-40B4-BE49-F238E27FC236}">
                <a16:creationId xmlns:a16="http://schemas.microsoft.com/office/drawing/2014/main" id="{418067B8-D7F7-4B79-81CE-46DAFE37EEC2}"/>
              </a:ext>
            </a:extLst>
          </p:cNvPr>
          <p:cNvSpPr/>
          <p:nvPr/>
        </p:nvSpPr>
        <p:spPr>
          <a:xfrm rot="5400000">
            <a:off x="7071337" y="3507804"/>
            <a:ext cx="365124" cy="454986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Nuoli: Alas 74">
            <a:extLst>
              <a:ext uri="{FF2B5EF4-FFF2-40B4-BE49-F238E27FC236}">
                <a16:creationId xmlns:a16="http://schemas.microsoft.com/office/drawing/2014/main" id="{A6753D1A-1535-40C3-B3A6-8A9FC6AC866E}"/>
              </a:ext>
            </a:extLst>
          </p:cNvPr>
          <p:cNvSpPr/>
          <p:nvPr/>
        </p:nvSpPr>
        <p:spPr>
          <a:xfrm>
            <a:off x="9246807" y="2628105"/>
            <a:ext cx="314182" cy="2487506"/>
          </a:xfrm>
          <a:prstGeom prst="down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Nuoli: Oikea 116">
            <a:extLst>
              <a:ext uri="{FF2B5EF4-FFF2-40B4-BE49-F238E27FC236}">
                <a16:creationId xmlns:a16="http://schemas.microsoft.com/office/drawing/2014/main" id="{40F586EA-68FE-4110-9771-56B48C9DBE08}"/>
              </a:ext>
            </a:extLst>
          </p:cNvPr>
          <p:cNvSpPr/>
          <p:nvPr/>
        </p:nvSpPr>
        <p:spPr>
          <a:xfrm>
            <a:off x="268316" y="5085306"/>
            <a:ext cx="9644107" cy="666983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Geneerinen malli: synteesi hyvistä käytännöistä, periaatteiden dokumentaatio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Hyvinvointialueen yhteinen malli</a:t>
            </a:r>
          </a:p>
        </p:txBody>
      </p:sp>
      <p:sp>
        <p:nvSpPr>
          <p:cNvPr id="118" name="Oikea aaltosulje 117">
            <a:extLst>
              <a:ext uri="{FF2B5EF4-FFF2-40B4-BE49-F238E27FC236}">
                <a16:creationId xmlns:a16="http://schemas.microsoft.com/office/drawing/2014/main" id="{218D392D-BBDC-4977-9D78-10B7FFCC7BB4}"/>
              </a:ext>
            </a:extLst>
          </p:cNvPr>
          <p:cNvSpPr/>
          <p:nvPr/>
        </p:nvSpPr>
        <p:spPr>
          <a:xfrm>
            <a:off x="10135157" y="5030233"/>
            <a:ext cx="299696" cy="564445"/>
          </a:xfrm>
          <a:prstGeom prst="rightBrac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Tekstiruutu 118">
            <a:extLst>
              <a:ext uri="{FF2B5EF4-FFF2-40B4-BE49-F238E27FC236}">
                <a16:creationId xmlns:a16="http://schemas.microsoft.com/office/drawing/2014/main" id="{CB152F56-CB17-4F0E-BF0C-92CC6894BA7C}"/>
              </a:ext>
            </a:extLst>
          </p:cNvPr>
          <p:cNvSpPr txBox="1"/>
          <p:nvPr/>
        </p:nvSpPr>
        <p:spPr>
          <a:xfrm>
            <a:off x="5661512" y="5994805"/>
            <a:ext cx="347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Valittujen teemojen kehittämistyö, oppimisen jakaminen ja kokeilut</a:t>
            </a:r>
          </a:p>
        </p:txBody>
      </p:sp>
      <p:sp>
        <p:nvSpPr>
          <p:cNvPr id="3" name="Nuoli: Alas 2">
            <a:extLst>
              <a:ext uri="{FF2B5EF4-FFF2-40B4-BE49-F238E27FC236}">
                <a16:creationId xmlns:a16="http://schemas.microsoft.com/office/drawing/2014/main" id="{C5F5B0E8-92A9-CDF8-8081-F4AE6B8FB9FC}"/>
              </a:ext>
            </a:extLst>
          </p:cNvPr>
          <p:cNvSpPr/>
          <p:nvPr/>
        </p:nvSpPr>
        <p:spPr>
          <a:xfrm>
            <a:off x="9322054" y="2237295"/>
            <a:ext cx="163688" cy="23239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06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oli: Oikea 10">
            <a:extLst>
              <a:ext uri="{FF2B5EF4-FFF2-40B4-BE49-F238E27FC236}">
                <a16:creationId xmlns:a16="http://schemas.microsoft.com/office/drawing/2014/main" id="{DEFB9B12-B058-4D0D-AA89-EE9E35574810}"/>
              </a:ext>
            </a:extLst>
          </p:cNvPr>
          <p:cNvSpPr/>
          <p:nvPr/>
        </p:nvSpPr>
        <p:spPr>
          <a:xfrm>
            <a:off x="1994262" y="5924776"/>
            <a:ext cx="10101937" cy="13933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1" i="0" u="none" strike="noStrike" kern="1200" cap="none" spc="0" normalizeH="0" baseline="0" noProof="0">
              <a:ln w="22225">
                <a:solidFill>
                  <a:srgbClr val="7F7F7F"/>
                </a:solidFill>
                <a:prstDash val="solid"/>
              </a:ln>
              <a:solidFill>
                <a:srgbClr val="7F7F7F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2B6BE5CC-446B-4D9B-B3ED-CA2ABE2675AC}"/>
              </a:ext>
            </a:extLst>
          </p:cNvPr>
          <p:cNvSpPr/>
          <p:nvPr/>
        </p:nvSpPr>
        <p:spPr>
          <a:xfrm>
            <a:off x="1994263" y="4950757"/>
            <a:ext cx="10101939" cy="13933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1" i="0" u="none" strike="noStrike" kern="1200" cap="none" spc="0" normalizeH="0" baseline="0" noProof="0">
              <a:ln w="22225">
                <a:solidFill>
                  <a:srgbClr val="7F7F7F"/>
                </a:solidFill>
                <a:prstDash val="solid"/>
              </a:ln>
              <a:solidFill>
                <a:srgbClr val="7F7F7F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EDF029F7-E501-40EE-9BD6-15B1FF7CC412}"/>
              </a:ext>
            </a:extLst>
          </p:cNvPr>
          <p:cNvSpPr/>
          <p:nvPr/>
        </p:nvSpPr>
        <p:spPr>
          <a:xfrm>
            <a:off x="1994262" y="4107565"/>
            <a:ext cx="10101940" cy="1393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1" i="0" u="none" strike="noStrike" kern="1200" cap="none" spc="0" normalizeH="0" baseline="0" noProof="0">
              <a:ln w="22225">
                <a:solidFill>
                  <a:srgbClr val="7F7F7F"/>
                </a:solidFill>
                <a:prstDash val="solid"/>
              </a:ln>
              <a:solidFill>
                <a:srgbClr val="7F7F7F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20CC531B-F871-4192-92D7-01DB56D1148E}"/>
              </a:ext>
            </a:extLst>
          </p:cNvPr>
          <p:cNvSpPr/>
          <p:nvPr/>
        </p:nvSpPr>
        <p:spPr>
          <a:xfrm>
            <a:off x="1994262" y="2499361"/>
            <a:ext cx="10101941" cy="1393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1" i="0" u="none" strike="noStrike" kern="1200" cap="none" spc="0" normalizeH="0" baseline="0" noProof="0">
              <a:ln w="22225">
                <a:solidFill>
                  <a:srgbClr val="7F7F7F"/>
                </a:solidFill>
                <a:prstDash val="solid"/>
              </a:ln>
              <a:solidFill>
                <a:srgbClr val="7F7F7F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AF87C6-3893-4155-96E4-F6D2462F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56475"/>
            <a:ext cx="10959008" cy="114300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2060"/>
                </a:solidFill>
                <a:latin typeface="+mn-lt"/>
              </a:rPr>
              <a:t>Kehitettävät monialaiset prosessit</a:t>
            </a:r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366755F2-F413-4076-8D1B-7A89B2F0918F}"/>
              </a:ext>
            </a:extLst>
          </p:cNvPr>
          <p:cNvSpPr/>
          <p:nvPr/>
        </p:nvSpPr>
        <p:spPr>
          <a:xfrm>
            <a:off x="1994262" y="3342553"/>
            <a:ext cx="10101943" cy="1393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1" i="0" u="none" strike="noStrike" kern="1200" cap="none" spc="0" normalizeH="0" baseline="0" noProof="0">
              <a:ln w="22225">
                <a:solidFill>
                  <a:srgbClr val="7F7F7F"/>
                </a:solidFill>
                <a:prstDash val="solid"/>
              </a:ln>
              <a:solidFill>
                <a:srgbClr val="7F7F7F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F5D3738-06AB-4E77-8149-728D972E5D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" y="828722"/>
          <a:ext cx="11817529" cy="586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915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5A6F4-7B15-4313-BBAA-369E8F37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85" y="137959"/>
            <a:ext cx="10966448" cy="1224136"/>
          </a:xfrm>
        </p:spPr>
        <p:txBody>
          <a:bodyPr/>
          <a:lstStyle/>
          <a:p>
            <a:r>
              <a:rPr lang="fi-FI" dirty="0"/>
              <a:t>Miksi monialaista työtä tarvitaan?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F6955782-96BA-4664-A3E4-9E898F42C5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4830" y="1016046"/>
          <a:ext cx="1126450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619DE1-FD07-4294-8CDE-F2921824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BB4FE-BD15-4069-988E-B345037744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B466F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3B466F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98884F8-4D10-44DE-92A7-36C955F1310D}"/>
              </a:ext>
            </a:extLst>
          </p:cNvPr>
          <p:cNvSpPr txBox="1"/>
          <p:nvPr/>
        </p:nvSpPr>
        <p:spPr>
          <a:xfrm>
            <a:off x="3995097" y="1430957"/>
            <a:ext cx="3748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Asiakasta ei osata tunnistaa!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Yhteistyön tarvetta ei osata tunnistaa!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A228107-7520-4463-B341-0E1932D42B61}"/>
              </a:ext>
            </a:extLst>
          </p:cNvPr>
          <p:cNvSpPr txBox="1"/>
          <p:nvPr/>
        </p:nvSpPr>
        <p:spPr>
          <a:xfrm>
            <a:off x="1055440" y="1003710"/>
            <a:ext cx="625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Palvelunkäyttö voi olla runsasta, hallitsematonta ja päällekkäistä!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B9B042-0724-4A36-A3FA-2A8BBBDCF626}"/>
              </a:ext>
            </a:extLst>
          </p:cNvPr>
          <p:cNvSpPr txBox="1"/>
          <p:nvPr/>
        </p:nvSpPr>
        <p:spPr>
          <a:xfrm>
            <a:off x="376460" y="1636530"/>
            <a:ext cx="295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Palvelut eivät vastaa tarpeita!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2121E86-07D1-A89B-1959-B93F1F29EA06}"/>
              </a:ext>
            </a:extLst>
          </p:cNvPr>
          <p:cNvSpPr txBox="1"/>
          <p:nvPr/>
        </p:nvSpPr>
        <p:spPr>
          <a:xfrm>
            <a:off x="372351" y="5361616"/>
            <a:ext cx="7405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Yhteinen työtapa puuttuu, yhteiset työvälineet puuttuvat!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770F2C9-D9D2-BAA1-DA4B-38CFB1352E51}"/>
              </a:ext>
            </a:extLst>
          </p:cNvPr>
          <p:cNvSpPr txBox="1"/>
          <p:nvPr/>
        </p:nvSpPr>
        <p:spPr>
          <a:xfrm>
            <a:off x="1631504" y="5959508"/>
            <a:ext cx="657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Mielenterveys- ja päihdeasiakkaiden auttaminen on kaikille haasteellista – valtavirtaistamista tuettava!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DD1A6F5-2BC6-F154-6F4F-A90977FBA6AF}"/>
              </a:ext>
            </a:extLst>
          </p:cNvPr>
          <p:cNvSpPr txBox="1"/>
          <p:nvPr/>
        </p:nvSpPr>
        <p:spPr>
          <a:xfrm>
            <a:off x="8952727" y="918543"/>
            <a:ext cx="301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Kehittämistyötä on paljon – miten kaikki uudet menetelmät saadaan käyttöön ja miten ne liittyvät toisiinsa?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68536C8-B811-4046-83C2-DFFF8996633A}"/>
              </a:ext>
            </a:extLst>
          </p:cNvPr>
          <p:cNvSpPr txBox="1"/>
          <p:nvPr/>
        </p:nvSpPr>
        <p:spPr>
          <a:xfrm>
            <a:off x="9170531" y="5570366"/>
            <a:ext cx="302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 tunneta toisia ammattilaisia ja heidän työnkuviaan!</a:t>
            </a:r>
          </a:p>
        </p:txBody>
      </p:sp>
    </p:spTree>
    <p:extLst>
      <p:ext uri="{BB962C8B-B14F-4D97-AF65-F5344CB8AC3E}">
        <p14:creationId xmlns:p14="http://schemas.microsoft.com/office/powerpoint/2010/main" val="428784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E9D684-AE51-4784-BC5E-1C1FDDEE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38504"/>
            <a:ext cx="11655802" cy="1224136"/>
          </a:xfrm>
        </p:spPr>
        <p:txBody>
          <a:bodyPr>
            <a:normAutofit fontScale="90000"/>
          </a:bodyPr>
          <a:lstStyle/>
          <a:p>
            <a:r>
              <a:rPr lang="fi-FI" dirty="0"/>
              <a:t>Valmennuksien lähestymistavan keskeisiä ajatuksia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C66A652D-7F04-42A7-9FA4-D47370258D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7656" y="1177126"/>
          <a:ext cx="11655803" cy="545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2FBA8-5BA7-46FD-9B33-2DAF12B4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BB4FE-BD15-4069-988E-B345037744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B466F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3B466F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2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F95959-9D31-4AFC-B283-272D2329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BB4FE-BD15-4069-988E-B345037744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B466F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3B466F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DBDA7B58-A2ED-48DC-8CD8-C8DD6B915610}"/>
              </a:ext>
            </a:extLst>
          </p:cNvPr>
          <p:cNvSpPr txBox="1">
            <a:spLocks/>
          </p:cNvSpPr>
          <p:nvPr/>
        </p:nvSpPr>
        <p:spPr>
          <a:xfrm>
            <a:off x="141809" y="163057"/>
            <a:ext cx="11907316" cy="7049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5"/>
                </a:solidFill>
                <a:latin typeface="+mj-lt"/>
                <a:ea typeface="Arial Rounded MT Bold" panose="020F070403050403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j-cs"/>
              </a:rPr>
              <a:t>  Yhteistyön lähtökohtia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933251E-4659-40D3-8A83-F63E3D0D4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54" b="18635"/>
          <a:stretch/>
        </p:blipFill>
        <p:spPr>
          <a:xfrm>
            <a:off x="5595287" y="227426"/>
            <a:ext cx="6435055" cy="664262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F713E94A-A32A-4D01-AFE8-5D754291E55A}"/>
              </a:ext>
            </a:extLst>
          </p:cNvPr>
          <p:cNvGrpSpPr/>
          <p:nvPr/>
        </p:nvGrpSpPr>
        <p:grpSpPr>
          <a:xfrm>
            <a:off x="1973388" y="1124555"/>
            <a:ext cx="3600400" cy="1328526"/>
            <a:chOff x="4069" y="82914"/>
            <a:chExt cx="2203551" cy="1322130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BE092E8-02EF-41D8-AD05-CA5D4EFAF0A6}"/>
                </a:ext>
              </a:extLst>
            </p:cNvPr>
            <p:cNvSpPr/>
            <p:nvPr/>
          </p:nvSpPr>
          <p:spPr>
            <a:xfrm>
              <a:off x="4069" y="82914"/>
              <a:ext cx="2203551" cy="132213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6025E557-95BB-4B41-B34E-195782899252}"/>
                </a:ext>
              </a:extLst>
            </p:cNvPr>
            <p:cNvSpPr txBox="1"/>
            <p:nvPr/>
          </p:nvSpPr>
          <p:spPr>
            <a:xfrm>
              <a:off x="4069" y="82914"/>
              <a:ext cx="2203551" cy="1322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Monenlaisia monialaisia asiakkaita</a:t>
              </a:r>
            </a:p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Monialaista tukea tarvitsevat asiakkaat ovat hyvin erilaisissa elämäntilanteissa. Heitä yhdistää </a:t>
              </a: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tarve laaja-alaiseen asioiden selvittämiseen ja tukeen 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yli ammattiryhmien ja sektorirajojen. Yhteiset toimintatapamme tulee voida sovittaa ketterästi hyvin erilaisiin elämäntilanteisiin.</a:t>
              </a:r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5A4C18E4-ABA3-4AA8-9BB6-2CA8CB7CB2F2}"/>
              </a:ext>
            </a:extLst>
          </p:cNvPr>
          <p:cNvGrpSpPr/>
          <p:nvPr/>
        </p:nvGrpSpPr>
        <p:grpSpPr>
          <a:xfrm>
            <a:off x="5901981" y="1124555"/>
            <a:ext cx="3600400" cy="1345930"/>
            <a:chOff x="2427976" y="82914"/>
            <a:chExt cx="2203551" cy="1339450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A3FA7040-A9D0-49DF-A50A-26301A740F93}"/>
                </a:ext>
              </a:extLst>
            </p:cNvPr>
            <p:cNvSpPr/>
            <p:nvPr/>
          </p:nvSpPr>
          <p:spPr>
            <a:xfrm>
              <a:off x="2427976" y="82914"/>
              <a:ext cx="2203551" cy="132213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AABAA7DF-FC76-4D5C-A742-B6CC1CF58D46}"/>
                </a:ext>
              </a:extLst>
            </p:cNvPr>
            <p:cNvSpPr txBox="1"/>
            <p:nvPr/>
          </p:nvSpPr>
          <p:spPr>
            <a:xfrm>
              <a:off x="2470676" y="100234"/>
              <a:ext cx="2160851" cy="1322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Kuuntele, kuule ja kohtaa</a:t>
              </a:r>
            </a:p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Kuulluksi tuleminen voimaannuttaa ja kuuntelemiselle on löydyttävä aikaa.  Kanta-Hämeessä me kaikki osaamme kohdata toinen toisemme ja ymmärrämme sen merkityksen myös monialaisessa yhteistyössä. Hyvä kohtaaminen  vahvistaa asiakaskokemusta ja yhteistyön vaikuttavuutta.</a:t>
              </a:r>
            </a:p>
          </p:txBody>
        </p:sp>
      </p:grpSp>
      <p:pic>
        <p:nvPicPr>
          <p:cNvPr id="19" name="Kuva 18">
            <a:extLst>
              <a:ext uri="{FF2B5EF4-FFF2-40B4-BE49-F238E27FC236}">
                <a16:creationId xmlns:a16="http://schemas.microsoft.com/office/drawing/2014/main" id="{1CF4DCA3-0B14-4236-94DA-ED7828F4B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50" y="2525661"/>
            <a:ext cx="3946426" cy="1998511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4E5C0BB8-DF83-4661-8FFE-DC569437E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17" y="4636983"/>
            <a:ext cx="3863629" cy="2160135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934EA9D8-9304-4A74-A83D-9993C0CA6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970" y="4685949"/>
            <a:ext cx="3792021" cy="197599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FEF23066-6611-B5E3-BDC4-4DDBD81E1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7895" y="2609885"/>
            <a:ext cx="3726234" cy="204469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6DC59D6-3AFB-3D86-096E-C6C974926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5335" y="4654583"/>
            <a:ext cx="3717899" cy="209819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4675BA4-88F8-685F-3649-81DDCFF0D4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6387" y="2759788"/>
            <a:ext cx="3469861" cy="19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1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265986-C5E5-4034-9A8D-4B509FE1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BB4FE-BD15-4069-988E-B345037744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B466F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3B466F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9D815271-805E-4B7C-A367-CFED88DCEAFE}"/>
              </a:ext>
            </a:extLst>
          </p:cNvPr>
          <p:cNvGraphicFramePr/>
          <p:nvPr/>
        </p:nvGraphicFramePr>
        <p:xfrm>
          <a:off x="4007768" y="615212"/>
          <a:ext cx="9217024" cy="6028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A012B818-16CF-4EF4-B743-22BE53B4F1DE}"/>
              </a:ext>
            </a:extLst>
          </p:cNvPr>
          <p:cNvSpPr/>
          <p:nvPr/>
        </p:nvSpPr>
        <p:spPr>
          <a:xfrm>
            <a:off x="584642" y="1265670"/>
            <a:ext cx="4719269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Sosiaali- ja terveydenhuollon henkilöstöllä on velvoite monialaiseen yhteistyöhön silloin, kun asiakkaan etu sitä edellyttää. 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E08198CA-7224-4C73-8F6A-D46256181AC6}"/>
              </a:ext>
            </a:extLst>
          </p:cNvPr>
          <p:cNvSpPr/>
          <p:nvPr/>
        </p:nvSpPr>
        <p:spPr>
          <a:xfrm>
            <a:off x="584642" y="2637952"/>
            <a:ext cx="4719269" cy="37433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Monialaisen yhteistyön toimintamallia tukee Kanta-Hämeessä ketterä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työparista monialaiseen verkostoon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–toimintamalli sekä asiakkaan polun eri vaiheisiin kytkeytyvät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yhteistyökäytännöt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Palveluohjaus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tukee yhden yhteydenoton periaatteen toteutumista ja asiakaskohtainen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vastuutyöntekijä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varmistaa riittävän tuen,  palvelujen yhteensovittamisen ja nivelkohtien toimivuuden käytännössä.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Toimintamallin taustalla vaikuttaa yhteinen vastuu onnistumisesta, yhdessä sovittujen toimintakäytäntöjen noudattaminen sekä toimintamallien jatkuva kehittäminen.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4D1382AF-1A7B-429A-A3E0-BA1C1D8164AC}"/>
              </a:ext>
            </a:extLst>
          </p:cNvPr>
          <p:cNvSpPr txBox="1">
            <a:spLocks/>
          </p:cNvSpPr>
          <p:nvPr/>
        </p:nvSpPr>
        <p:spPr>
          <a:xfrm>
            <a:off x="584622" y="113994"/>
            <a:ext cx="11204105" cy="818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5"/>
                </a:solidFill>
                <a:latin typeface="+mj-lt"/>
                <a:ea typeface="Arial Rounded MT Bold" panose="020F070403050403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j-cs"/>
              </a:rPr>
              <a:t>Monialaisen yhteistyön toimintamalli pähkinänkuoressa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j-cs"/>
              </a:rPr>
              <a:t>(17.5.2022 – pienryhmien kehittämistyön alkuvaiheessa)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B78A39A7-A9B5-48EB-9265-7AEC639BC012}"/>
              </a:ext>
            </a:extLst>
          </p:cNvPr>
          <p:cNvSpPr/>
          <p:nvPr/>
        </p:nvSpPr>
        <p:spPr>
          <a:xfrm>
            <a:off x="8112224" y="3285238"/>
            <a:ext cx="914400" cy="914400"/>
          </a:xfrm>
          <a:prstGeom prst="don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asakylkinen kolmio 12">
            <a:extLst>
              <a:ext uri="{FF2B5EF4-FFF2-40B4-BE49-F238E27FC236}">
                <a16:creationId xmlns:a16="http://schemas.microsoft.com/office/drawing/2014/main" id="{D3C7364F-7AB9-4F0C-814A-D4711CCBBD5C}"/>
              </a:ext>
            </a:extLst>
          </p:cNvPr>
          <p:cNvSpPr/>
          <p:nvPr/>
        </p:nvSpPr>
        <p:spPr>
          <a:xfrm rot="7015081">
            <a:off x="8465932" y="3375003"/>
            <a:ext cx="618656" cy="296321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13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35F01B-B077-41F0-BC76-EB3C2A56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BB4FE-BD15-4069-988E-B345037744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3B466F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3B466F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EAAE7359-984C-4B06-A8D8-1BF20615E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319308"/>
              </p:ext>
            </p:extLst>
          </p:nvPr>
        </p:nvGraphicFramePr>
        <p:xfrm>
          <a:off x="700146" y="-507107"/>
          <a:ext cx="10791707" cy="677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lipsi 9">
            <a:extLst>
              <a:ext uri="{FF2B5EF4-FFF2-40B4-BE49-F238E27FC236}">
                <a16:creationId xmlns:a16="http://schemas.microsoft.com/office/drawing/2014/main" id="{33FA55DE-2EF9-4489-9FD0-EC5785E7CDF8}"/>
              </a:ext>
            </a:extLst>
          </p:cNvPr>
          <p:cNvSpPr/>
          <p:nvPr/>
        </p:nvSpPr>
        <p:spPr>
          <a:xfrm>
            <a:off x="1731657" y="954569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11A9C855-C006-4B2A-88FF-40E6808034DA}"/>
              </a:ext>
            </a:extLst>
          </p:cNvPr>
          <p:cNvSpPr/>
          <p:nvPr/>
        </p:nvSpPr>
        <p:spPr>
          <a:xfrm>
            <a:off x="5641313" y="954569"/>
            <a:ext cx="720080" cy="7200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BCE923A7-DB6C-4ADD-8AA1-EB9AD0DC0A21}"/>
              </a:ext>
            </a:extLst>
          </p:cNvPr>
          <p:cNvSpPr/>
          <p:nvPr/>
        </p:nvSpPr>
        <p:spPr>
          <a:xfrm>
            <a:off x="9550969" y="985078"/>
            <a:ext cx="720080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Oikea aaltosulje 2">
            <a:extLst>
              <a:ext uri="{FF2B5EF4-FFF2-40B4-BE49-F238E27FC236}">
                <a16:creationId xmlns:a16="http://schemas.microsoft.com/office/drawing/2014/main" id="{37F130BF-351F-47C5-A3E7-86B9A74FBE2B}"/>
              </a:ext>
            </a:extLst>
          </p:cNvPr>
          <p:cNvSpPr/>
          <p:nvPr/>
        </p:nvSpPr>
        <p:spPr>
          <a:xfrm rot="5400000">
            <a:off x="5648268" y="1314882"/>
            <a:ext cx="626847" cy="83255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407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9045F5D-5A36-483C-8128-DC5BEB59A2DF}"/>
              </a:ext>
            </a:extLst>
          </p:cNvPr>
          <p:cNvSpPr txBox="1"/>
          <p:nvPr/>
        </p:nvSpPr>
        <p:spPr>
          <a:xfrm>
            <a:off x="1190882" y="5761707"/>
            <a:ext cx="9755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Yhteinen käsitys vastuutyöntekijälle kuuluvista tehtävistä.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Monialaisen yhteistyön ja vastuutyöntekijänä toimimisen osaamista jaetaan laajasti organisaatioissa.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Vastuutyöntekijän rooliin voi kasvaa ja apua on saatavilla kokeneemmilta ammattilaisilta.  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CAE9ACB9-9C67-4D05-AEDD-64B1335D1B58}"/>
              </a:ext>
            </a:extLst>
          </p:cNvPr>
          <p:cNvSpPr txBox="1">
            <a:spLocks/>
          </p:cNvSpPr>
          <p:nvPr/>
        </p:nvSpPr>
        <p:spPr>
          <a:xfrm>
            <a:off x="384967" y="116632"/>
            <a:ext cx="11556588" cy="6137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5"/>
                </a:solidFill>
                <a:latin typeface="+mj-lt"/>
                <a:ea typeface="Arial Rounded MT Bold" panose="020F070403050403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j-cs"/>
              </a:rPr>
              <a:t>Monialaisen työn koordinointi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DFA8439-111B-E0BB-82C2-0F38038CECE4}"/>
              </a:ext>
            </a:extLst>
          </p:cNvPr>
          <p:cNvSpPr txBox="1"/>
          <p:nvPr/>
        </p:nvSpPr>
        <p:spPr>
          <a:xfrm>
            <a:off x="977036" y="4200101"/>
            <a:ext cx="3330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Tukena: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 nimetty ammattilainen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Verkostosuunnittelija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1">
                <a:ln>
                  <a:noFill/>
                </a:ln>
                <a:solidFill>
                  <a:srgbClr val="0407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Työkykykoordinaattori</a:t>
            </a:r>
          </a:p>
        </p:txBody>
      </p:sp>
    </p:spTree>
    <p:extLst>
      <p:ext uri="{BB962C8B-B14F-4D97-AF65-F5344CB8AC3E}">
        <p14:creationId xmlns:p14="http://schemas.microsoft.com/office/powerpoint/2010/main" val="3166721477"/>
      </p:ext>
    </p:extLst>
  </p:cSld>
  <p:clrMapOvr>
    <a:masterClrMapping/>
  </p:clrMapOvr>
</p:sld>
</file>

<file path=ppt/theme/theme1.xml><?xml version="1.0" encoding="utf-8"?>
<a:theme xmlns:a="http://schemas.openxmlformats.org/drawingml/2006/main" name="Liukuväritaust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ukuväritaust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iukuväritaust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alkoinen taus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ost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gradFill>
          <a:gsLst>
            <a:gs pos="0">
              <a:srgbClr val="FEEBE5"/>
            </a:gs>
            <a:gs pos="48000">
              <a:srgbClr val="FDECBD"/>
            </a:gs>
            <a:gs pos="99000">
              <a:srgbClr val="FEEBE5"/>
            </a:gs>
          </a:gsLst>
          <a:lin ang="19800000" scaled="0"/>
        </a:gradFill>
      </a:spPr>
      <a:bodyPr vert="horz" lIns="270000" tIns="270000" rIns="270000" bIns="270000" rtlCol="0" anchor="t" anchorCtr="0">
        <a:normAutofit/>
      </a:bodyPr>
      <a:lstStyle>
        <a:defPPr algn="l">
          <a:defRPr dirty="0" smtClean="0">
            <a:solidFill>
              <a:srgbClr val="AD4E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Jäänmurtajat Theme">
  <a:themeElements>
    <a:clrScheme name="Innova">
      <a:dk1>
        <a:srgbClr val="040708"/>
      </a:dk1>
      <a:lt1>
        <a:srgbClr val="FFFFFF"/>
      </a:lt1>
      <a:dk2>
        <a:srgbClr val="F05A4E"/>
      </a:dk2>
      <a:lt2>
        <a:srgbClr val="FFFFFF"/>
      </a:lt2>
      <a:accent1>
        <a:srgbClr val="F0B542"/>
      </a:accent1>
      <a:accent2>
        <a:srgbClr val="F7931D"/>
      </a:accent2>
      <a:accent3>
        <a:srgbClr val="F05A4E"/>
      </a:accent3>
      <a:accent4>
        <a:srgbClr val="27A9E1"/>
      </a:accent4>
      <a:accent5>
        <a:srgbClr val="3B466F"/>
      </a:accent5>
      <a:accent6>
        <a:srgbClr val="1C2442"/>
      </a:accent6>
      <a:hlink>
        <a:srgbClr val="F05A4E"/>
      </a:hlink>
      <a:folHlink>
        <a:srgbClr val="27A9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Jäänmurtajat Theme">
  <a:themeElements>
    <a:clrScheme name="Innova">
      <a:dk1>
        <a:srgbClr val="040708"/>
      </a:dk1>
      <a:lt1>
        <a:srgbClr val="FFFFFF"/>
      </a:lt1>
      <a:dk2>
        <a:srgbClr val="F05A4E"/>
      </a:dk2>
      <a:lt2>
        <a:srgbClr val="FFFFFF"/>
      </a:lt2>
      <a:accent1>
        <a:srgbClr val="F0B542"/>
      </a:accent1>
      <a:accent2>
        <a:srgbClr val="F7931D"/>
      </a:accent2>
      <a:accent3>
        <a:srgbClr val="F05A4E"/>
      </a:accent3>
      <a:accent4>
        <a:srgbClr val="27A9E1"/>
      </a:accent4>
      <a:accent5>
        <a:srgbClr val="3B466F"/>
      </a:accent5>
      <a:accent6>
        <a:srgbClr val="1C2442"/>
      </a:accent6>
      <a:hlink>
        <a:srgbClr val="F05A4E"/>
      </a:hlink>
      <a:folHlink>
        <a:srgbClr val="27A9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Jäänmurtajat Theme">
  <a:themeElements>
    <a:clrScheme name="Innova">
      <a:dk1>
        <a:srgbClr val="040708"/>
      </a:dk1>
      <a:lt1>
        <a:srgbClr val="FFFFFF"/>
      </a:lt1>
      <a:dk2>
        <a:srgbClr val="F05A4E"/>
      </a:dk2>
      <a:lt2>
        <a:srgbClr val="FFFFFF"/>
      </a:lt2>
      <a:accent1>
        <a:srgbClr val="F0B542"/>
      </a:accent1>
      <a:accent2>
        <a:srgbClr val="F7931D"/>
      </a:accent2>
      <a:accent3>
        <a:srgbClr val="F05A4E"/>
      </a:accent3>
      <a:accent4>
        <a:srgbClr val="27A9E1"/>
      </a:accent4>
      <a:accent5>
        <a:srgbClr val="3B466F"/>
      </a:accent5>
      <a:accent6>
        <a:srgbClr val="1C2442"/>
      </a:accent6>
      <a:hlink>
        <a:srgbClr val="F05A4E"/>
      </a:hlink>
      <a:folHlink>
        <a:srgbClr val="27A9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Jäänmurtajat Theme">
  <a:themeElements>
    <a:clrScheme name="Innova">
      <a:dk1>
        <a:srgbClr val="040708"/>
      </a:dk1>
      <a:lt1>
        <a:srgbClr val="FFFFFF"/>
      </a:lt1>
      <a:dk2>
        <a:srgbClr val="F05A4E"/>
      </a:dk2>
      <a:lt2>
        <a:srgbClr val="FFFFFF"/>
      </a:lt2>
      <a:accent1>
        <a:srgbClr val="F0B542"/>
      </a:accent1>
      <a:accent2>
        <a:srgbClr val="F7931D"/>
      </a:accent2>
      <a:accent3>
        <a:srgbClr val="F05A4E"/>
      </a:accent3>
      <a:accent4>
        <a:srgbClr val="27A9E1"/>
      </a:accent4>
      <a:accent5>
        <a:srgbClr val="3B466F"/>
      </a:accent5>
      <a:accent6>
        <a:srgbClr val="1C2442"/>
      </a:accent6>
      <a:hlink>
        <a:srgbClr val="F05A4E"/>
      </a:hlink>
      <a:folHlink>
        <a:srgbClr val="27A9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B4B511A753C44EB8D02DF2CDA040D2" ma:contentTypeVersion="13" ma:contentTypeDescription="Luo uusi asiakirja." ma:contentTypeScope="" ma:versionID="3e160b5f7ea2360ae576e042ac77c417">
  <xsd:schema xmlns:xsd="http://www.w3.org/2001/XMLSchema" xmlns:xs="http://www.w3.org/2001/XMLSchema" xmlns:p="http://schemas.microsoft.com/office/2006/metadata/properties" xmlns:ns2="1971a166-4be7-4d08-890f-c66cd06be696" xmlns:ns3="7882c72d-4019-44d1-806d-b3faaadeff1f" targetNamespace="http://schemas.microsoft.com/office/2006/metadata/properties" ma:root="true" ma:fieldsID="6f015041a70e548d69dad4bb0e57ac97" ns2:_="" ns3:_="">
    <xsd:import namespace="1971a166-4be7-4d08-890f-c66cd06be696"/>
    <xsd:import namespace="7882c72d-4019-44d1-806d-b3faaadef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1a166-4be7-4d08-890f-c66cd06be6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4b60a233-858a-4d37-a9d6-2a3ac7190c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2c72d-4019-44d1-806d-b3faaadeff1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b5d84b3-3b6c-4456-8f9c-52e2306d1482}" ma:internalName="TaxCatchAll" ma:showField="CatchAllData" ma:web="7882c72d-4019-44d1-806d-b3faaadef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71a166-4be7-4d08-890f-c66cd06be696">
      <Terms xmlns="http://schemas.microsoft.com/office/infopath/2007/PartnerControls"/>
    </lcf76f155ced4ddcb4097134ff3c332f>
    <TaxCatchAll xmlns="7882c72d-4019-44d1-806d-b3faaadeff1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78FC1-886B-4D70-B3DE-E6EEF4A13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71a166-4be7-4d08-890f-c66cd06be696"/>
    <ds:schemaRef ds:uri="7882c72d-4019-44d1-806d-b3faaadeff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D1D58E-3C33-4DF4-A43A-1BDF967BE6DC}">
  <ds:schemaRefs>
    <ds:schemaRef ds:uri="7882c72d-4019-44d1-806d-b3faaadeff1f"/>
    <ds:schemaRef ds:uri="http://schemas.microsoft.com/office/infopath/2007/PartnerControls"/>
    <ds:schemaRef ds:uri="http://purl.org/dc/terms/"/>
    <ds:schemaRef ds:uri="1971a166-4be7-4d08-890f-c66cd06be696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06CC9F6-D7DC-4104-9B9C-7ADF11E0B4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1852</Words>
  <Application>Microsoft Office PowerPoint</Application>
  <PresentationFormat>Laajakuva</PresentationFormat>
  <Paragraphs>282</Paragraphs>
  <Slides>16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9</vt:i4>
      </vt:variant>
      <vt:variant>
        <vt:lpstr>Dian otsikot</vt:lpstr>
      </vt:variant>
      <vt:variant>
        <vt:i4>16</vt:i4>
      </vt:variant>
    </vt:vector>
  </HeadingPairs>
  <TitlesOfParts>
    <vt:vector size="31" baseType="lpstr">
      <vt:lpstr>Arial</vt:lpstr>
      <vt:lpstr>Calibri</vt:lpstr>
      <vt:lpstr>Lato Light</vt:lpstr>
      <vt:lpstr>Sofia Pro Light</vt:lpstr>
      <vt:lpstr>Wingdings</vt:lpstr>
      <vt:lpstr>Sofia Pro Medium</vt:lpstr>
      <vt:lpstr>Liukuväritausta 1</vt:lpstr>
      <vt:lpstr>Liukuväritausta 2</vt:lpstr>
      <vt:lpstr>Liukuväritausta 3</vt:lpstr>
      <vt:lpstr>Valkoinen tausta</vt:lpstr>
      <vt:lpstr>Nostot</vt:lpstr>
      <vt:lpstr>Jäänmurtajat Theme</vt:lpstr>
      <vt:lpstr>2_Jäänmurtajat Theme</vt:lpstr>
      <vt:lpstr>1_Jäänmurtajat Theme</vt:lpstr>
      <vt:lpstr>3_Jäänmurtajat Theme</vt:lpstr>
      <vt:lpstr>Yhteinen toimintatapa on täsmentynyt – yhdessä onnistumisen äärellä!</vt:lpstr>
      <vt:lpstr>PowerPoint-esitys</vt:lpstr>
      <vt:lpstr>Miten yhteinen monialainen prosessi syntyi?</vt:lpstr>
      <vt:lpstr>Kehitettävät monialaiset prosessit</vt:lpstr>
      <vt:lpstr>Miksi monialaista työtä tarvitaan?</vt:lpstr>
      <vt:lpstr>Valmennuksien lähestymistavan keskeisiä ajatuksia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Monialaisen yhteistyön toimintamallin koontaa</dc:title>
  <dc:creator>Microsoft Office User</dc:creator>
  <cp:lastModifiedBy>Stolt Sini</cp:lastModifiedBy>
  <cp:revision>88</cp:revision>
  <dcterms:created xsi:type="dcterms:W3CDTF">2022-03-21T13:06:20Z</dcterms:created>
  <dcterms:modified xsi:type="dcterms:W3CDTF">2022-11-07T12:27:17Z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0x010100BFB4B511A753C44EB8D02DF2CDA040D2</vt:lpwstr>
  </property>
  <property fmtid="{D5CDD505-2E9C-101B-9397-08002B2CF9AE}" pid="3" name="MediaServiceImageTags">
    <vt:lpwstr/>
  </property>
</Properties>
</file>