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0" r:id="rId5"/>
    <p:sldMasterId id="2147483779" r:id="rId6"/>
    <p:sldMasterId id="2147483795" r:id="rId7"/>
  </p:sldMasterIdLst>
  <p:notesMasterIdLst>
    <p:notesMasterId r:id="rId33"/>
  </p:notesMasterIdLst>
  <p:handoutMasterIdLst>
    <p:handoutMasterId r:id="rId34"/>
  </p:handoutMasterIdLst>
  <p:sldIdLst>
    <p:sldId id="506" r:id="rId8"/>
    <p:sldId id="530" r:id="rId9"/>
    <p:sldId id="579" r:id="rId10"/>
    <p:sldId id="577" r:id="rId11"/>
    <p:sldId id="269" r:id="rId12"/>
    <p:sldId id="580" r:id="rId13"/>
    <p:sldId id="556" r:id="rId14"/>
    <p:sldId id="507" r:id="rId15"/>
    <p:sldId id="526" r:id="rId16"/>
    <p:sldId id="566" r:id="rId17"/>
    <p:sldId id="528" r:id="rId18"/>
    <p:sldId id="512" r:id="rId19"/>
    <p:sldId id="561" r:id="rId20"/>
    <p:sldId id="557" r:id="rId21"/>
    <p:sldId id="581" r:id="rId22"/>
    <p:sldId id="570" r:id="rId23"/>
    <p:sldId id="574" r:id="rId24"/>
    <p:sldId id="583" r:id="rId25"/>
    <p:sldId id="553" r:id="rId26"/>
    <p:sldId id="562" r:id="rId27"/>
    <p:sldId id="260" r:id="rId28"/>
    <p:sldId id="261" r:id="rId29"/>
    <p:sldId id="262" r:id="rId30"/>
    <p:sldId id="564" r:id="rId31"/>
    <p:sldId id="559" r:id="rId32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Pyykkönen" initials="AP" lastIdx="1" clrIdx="0">
    <p:extLst>
      <p:ext uri="{19B8F6BF-5375-455C-9EA6-DF929625EA0E}">
        <p15:presenceInfo xmlns:p15="http://schemas.microsoft.com/office/powerpoint/2012/main" userId="Anne Pyykkö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024"/>
    <a:srgbClr val="0000CC"/>
    <a:srgbClr val="FFFF99"/>
    <a:srgbClr val="CCECFF"/>
    <a:srgbClr val="CCFFFF"/>
    <a:srgbClr val="51C3C6"/>
    <a:srgbClr val="83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262" autoAdjust="0"/>
  </p:normalViewPr>
  <p:slideViewPr>
    <p:cSldViewPr>
      <p:cViewPr varScale="1">
        <p:scale>
          <a:sx n="60" d="100"/>
          <a:sy n="60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F7067-F24B-40C8-A451-48185F34E4D5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3E060-035C-468E-930C-BABE60DE26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841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79317-571D-4F0C-BDE3-40435BFB4C70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1DF9-A701-4F56-B736-B6D4EC06D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79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3AAF-E70D-405F-8AA0-AA5654E6C56F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538C-0776-4763-9BA2-877B301581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07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rgbClr val="E87024"/>
                </a:solidFill>
                <a:latin typeface="Myriad Pro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525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E988D3CA-C8E7-4E86-96E1-254BEA771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D1D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68F259-76A3-4CEC-90A5-E3E93C03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6E98ED-8EF1-46B2-89A0-983E2016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B5BDF2-2F66-4BDB-A457-16C42B9D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DF254D5-17C3-4663-AE39-5FC949FF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FF969B-BE8A-4EAE-85CF-1EDBA9D15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8" y="6219833"/>
            <a:ext cx="2571633" cy="498764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9E0D678-EC59-44D8-AFE7-C2C194DEB6EB}"/>
              </a:ext>
            </a:extLst>
          </p:cNvPr>
          <p:cNvSpPr txBox="1"/>
          <p:nvPr userDrawn="1"/>
        </p:nvSpPr>
        <p:spPr>
          <a:xfrm>
            <a:off x="7164288" y="6372037"/>
            <a:ext cx="167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www.pksotu.fi</a:t>
            </a:r>
          </a:p>
        </p:txBody>
      </p:sp>
    </p:spTree>
    <p:extLst>
      <p:ext uri="{BB962C8B-B14F-4D97-AF65-F5344CB8AC3E}">
        <p14:creationId xmlns:p14="http://schemas.microsoft.com/office/powerpoint/2010/main" val="144836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05EF2-3132-4DF7-896B-0935DAD6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04A4F62-57F0-4868-A1D0-4E84641F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2A75167-12BB-488C-8917-389269F6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A7FFDE-61EA-44CB-A97F-BC19E7A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533F337-84BF-4176-A2EC-ED0EEDF64DA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7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AC90704-5ABE-489A-B182-872597A39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1" y="6219834"/>
            <a:ext cx="2435175" cy="47229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B8F2456-12DB-47D2-A900-D5C3488D0898}"/>
              </a:ext>
            </a:extLst>
          </p:cNvPr>
          <p:cNvSpPr txBox="1"/>
          <p:nvPr userDrawn="1"/>
        </p:nvSpPr>
        <p:spPr>
          <a:xfrm>
            <a:off x="7236296" y="6356354"/>
            <a:ext cx="1530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www.pksotu.fi</a:t>
            </a:r>
          </a:p>
        </p:txBody>
      </p:sp>
    </p:spTree>
    <p:extLst>
      <p:ext uri="{BB962C8B-B14F-4D97-AF65-F5344CB8AC3E}">
        <p14:creationId xmlns:p14="http://schemas.microsoft.com/office/powerpoint/2010/main" val="71020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05EF2-3132-4DF7-896B-0935DAD6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04A4F62-57F0-4868-A1D0-4E84641F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2A75167-12BB-488C-8917-389269F6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A7FFDE-61EA-44CB-A97F-BC19E7A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10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68" indent="-257168">
              <a:buClr>
                <a:srgbClr val="E87024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1pPr>
            <a:lvl2pPr marL="557199" indent="-214308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2pPr>
            <a:lvl3pPr marL="857228" indent="-171446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3pPr>
            <a:lvl4pPr marL="1200120" indent="-171446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4pPr>
            <a:lvl5pPr>
              <a:buClr>
                <a:srgbClr val="E87024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77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45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257168" indent="-257168">
              <a:buClr>
                <a:srgbClr val="E87024"/>
              </a:buClr>
              <a:buFont typeface="Wingdings" panose="05000000000000000000" pitchFamily="2" charset="2"/>
              <a:buChar char="Ø"/>
              <a:defRPr sz="2100">
                <a:solidFill>
                  <a:schemeClr val="tx1"/>
                </a:solidFill>
              </a:defRPr>
            </a:lvl1pPr>
            <a:lvl2pPr marL="557199" indent="-214308">
              <a:buClr>
                <a:srgbClr val="E87024"/>
              </a:buClr>
              <a:buFont typeface="Wingdings" panose="05000000000000000000" pitchFamily="2" charset="2"/>
              <a:buChar char="Ø"/>
              <a:defRPr sz="1800"/>
            </a:lvl2pPr>
            <a:lvl3pPr marL="857228" indent="-171446">
              <a:buClr>
                <a:srgbClr val="E87024"/>
              </a:buClr>
              <a:buFont typeface="Wingdings" panose="05000000000000000000" pitchFamily="2" charset="2"/>
              <a:buChar char="Ø"/>
              <a:defRPr sz="1500"/>
            </a:lvl3pPr>
            <a:lvl4pPr marL="1200120" indent="-171446">
              <a:buClr>
                <a:srgbClr val="E87024"/>
              </a:buClr>
              <a:buFont typeface="Wingdings" panose="05000000000000000000" pitchFamily="2" charset="2"/>
              <a:buChar char="Ø"/>
              <a:defRPr sz="1350"/>
            </a:lvl4pPr>
            <a:lvl5pPr>
              <a:buClr>
                <a:srgbClr val="E87024"/>
              </a:buCl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257168" indent="-257168">
              <a:buClr>
                <a:srgbClr val="E87024"/>
              </a:buClr>
              <a:buFont typeface="Wingdings" panose="05000000000000000000" pitchFamily="2" charset="2"/>
              <a:buChar char="Ø"/>
              <a:defRPr sz="2100">
                <a:solidFill>
                  <a:schemeClr val="tx1"/>
                </a:solidFill>
              </a:defRPr>
            </a:lvl1pPr>
            <a:lvl2pPr marL="557199" indent="-214308">
              <a:buClr>
                <a:srgbClr val="E87024"/>
              </a:buClr>
              <a:buFont typeface="Wingdings" panose="05000000000000000000" pitchFamily="2" charset="2"/>
              <a:buChar char="Ø"/>
              <a:defRPr sz="1800"/>
            </a:lvl2pPr>
            <a:lvl3pPr marL="857228" indent="-171446">
              <a:buClr>
                <a:srgbClr val="E87024"/>
              </a:buClr>
              <a:buFont typeface="Wingdings" panose="05000000000000000000" pitchFamily="2" charset="2"/>
              <a:buChar char="Ø"/>
              <a:defRPr sz="1500"/>
            </a:lvl3pPr>
            <a:lvl4pPr marL="1200120" indent="-171446">
              <a:buClr>
                <a:srgbClr val="E87024"/>
              </a:buClr>
              <a:buFont typeface="Wingdings" panose="05000000000000000000" pitchFamily="2" charset="2"/>
              <a:buChar char="Ø"/>
              <a:defRPr sz="1350"/>
            </a:lvl4pPr>
            <a:lvl5pPr>
              <a:buClr>
                <a:srgbClr val="E87024"/>
              </a:buCl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859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284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341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57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87024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E87024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E87024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87024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E87024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3AAF-E70D-405F-8AA0-AA5654E6C56F}" type="datetimeFigureOut">
              <a:rPr lang="fi-FI" smtClean="0"/>
              <a:t>14.10.2022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538C-0776-4763-9BA2-877B301581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06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 marL="257168" indent="-257168">
              <a:buClr>
                <a:srgbClr val="E87024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</a:defRPr>
            </a:lvl1pPr>
            <a:lvl2pPr marL="557199" indent="-214308">
              <a:buClr>
                <a:srgbClr val="E87024"/>
              </a:buClr>
              <a:buFont typeface="Wingdings" panose="05000000000000000000" pitchFamily="2" charset="2"/>
              <a:buChar char="Ø"/>
              <a:defRPr sz="2100"/>
            </a:lvl2pPr>
            <a:lvl3pPr marL="857228" indent="-171446">
              <a:buClr>
                <a:srgbClr val="E87024"/>
              </a:buClr>
              <a:buFont typeface="Wingdings" panose="05000000000000000000" pitchFamily="2" charset="2"/>
              <a:buChar char="Ø"/>
              <a:defRPr sz="1800"/>
            </a:lvl3pPr>
            <a:lvl4pPr marL="1200120" indent="-171446">
              <a:buClr>
                <a:srgbClr val="E87024"/>
              </a:buClr>
              <a:buFont typeface="Wingdings" panose="05000000000000000000" pitchFamily="2" charset="2"/>
              <a:buChar char="Ø"/>
              <a:defRPr sz="1500"/>
            </a:lvl4pPr>
            <a:lvl5pPr>
              <a:buClr>
                <a:srgbClr val="E87024"/>
              </a:buCl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200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111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57168" indent="-257168">
              <a:buClr>
                <a:srgbClr val="E87024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1pPr>
            <a:lvl2pPr marL="557199" indent="-214308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2pPr>
            <a:lvl3pPr marL="857228" indent="-171446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3pPr>
            <a:lvl4pPr marL="1200120" indent="-171446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4pPr>
            <a:lvl5pPr>
              <a:buClr>
                <a:srgbClr val="E87024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066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lvl1pPr marL="257168" indent="-257168">
              <a:buClr>
                <a:srgbClr val="E87024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1pPr>
            <a:lvl2pPr marL="557199" indent="-214308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2pPr>
            <a:lvl3pPr marL="857228" indent="-171446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3pPr>
            <a:lvl4pPr marL="1200120" indent="-171446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4pPr>
            <a:lvl5pPr>
              <a:buClr>
                <a:srgbClr val="E87024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4184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973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05EF2-3132-4DF7-896B-0935DAD6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B3E0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04A4F62-57F0-4868-A1D0-4E84641F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2A75167-12BB-488C-8917-389269F6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A7FFDE-61EA-44CB-A97F-BC19E7A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FA59309-89ED-4423-8F9F-54B3BD3A4B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419" y="1773238"/>
            <a:ext cx="7830741" cy="40322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76944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rgbClr val="E87024"/>
                </a:solidFill>
                <a:latin typeface="Myriad Pro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1326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E988D3CA-C8E7-4E86-96E1-254BEA771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D1D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68F259-76A3-4CEC-90A5-E3E93C03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6E98ED-8EF1-46B2-89A0-983E2016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B5BDF2-2F66-4BDB-A457-16C42B9D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DF254D5-17C3-4663-AE39-5FC949FF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FF969B-BE8A-4EAE-85CF-1EDBA9D15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2" y="6253275"/>
            <a:ext cx="1609001" cy="41608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9E0D678-EC59-44D8-AFE7-C2C194DEB6EB}"/>
              </a:ext>
            </a:extLst>
          </p:cNvPr>
          <p:cNvSpPr txBox="1"/>
          <p:nvPr userDrawn="1"/>
        </p:nvSpPr>
        <p:spPr>
          <a:xfrm>
            <a:off x="7488324" y="6372037"/>
            <a:ext cx="135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www.pksotu.fi</a:t>
            </a:r>
          </a:p>
        </p:txBody>
      </p:sp>
    </p:spTree>
    <p:extLst>
      <p:ext uri="{BB962C8B-B14F-4D97-AF65-F5344CB8AC3E}">
        <p14:creationId xmlns:p14="http://schemas.microsoft.com/office/powerpoint/2010/main" val="2565835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05EF2-3132-4DF7-896B-0935DAD6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04A4F62-57F0-4868-A1D0-4E84641F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2A75167-12BB-488C-8917-389269F6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A7FFDE-61EA-44CB-A97F-BC19E7A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533F337-84BF-4176-A2EC-ED0EEDF64DA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7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AC90704-5ABE-489A-B182-872597A39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2" y="6253275"/>
            <a:ext cx="1609001" cy="41608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B8F2456-12DB-47D2-A900-D5C3488D0898}"/>
              </a:ext>
            </a:extLst>
          </p:cNvPr>
          <p:cNvSpPr txBox="1"/>
          <p:nvPr userDrawn="1"/>
        </p:nvSpPr>
        <p:spPr>
          <a:xfrm>
            <a:off x="7488324" y="6372037"/>
            <a:ext cx="135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www.pksotu.fi</a:t>
            </a:r>
          </a:p>
        </p:txBody>
      </p:sp>
    </p:spTree>
    <p:extLst>
      <p:ext uri="{BB962C8B-B14F-4D97-AF65-F5344CB8AC3E}">
        <p14:creationId xmlns:p14="http://schemas.microsoft.com/office/powerpoint/2010/main" val="5354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05EF2-3132-4DF7-896B-0935DAD6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04A4F62-57F0-4868-A1D0-4E84641F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2A75167-12BB-488C-8917-389269F6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A7FFDE-61EA-44CB-A97F-BC19E7A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0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3AAF-E70D-405F-8AA0-AA5654E6C56F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538C-0776-4763-9BA2-877B301581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256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68" indent="-257168">
              <a:buClr>
                <a:srgbClr val="E87024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1pPr>
            <a:lvl2pPr marL="557199" indent="-214308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2pPr>
            <a:lvl3pPr marL="857228" indent="-171446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3pPr>
            <a:lvl4pPr marL="1200120" indent="-171446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4pPr>
            <a:lvl5pPr>
              <a:buClr>
                <a:srgbClr val="E87024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</p:spPr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655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838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257168" indent="-257168">
              <a:buClr>
                <a:srgbClr val="E87024"/>
              </a:buClr>
              <a:buFont typeface="Wingdings" panose="05000000000000000000" pitchFamily="2" charset="2"/>
              <a:buChar char="Ø"/>
              <a:defRPr sz="2100">
                <a:solidFill>
                  <a:schemeClr val="tx1"/>
                </a:solidFill>
              </a:defRPr>
            </a:lvl1pPr>
            <a:lvl2pPr marL="557199" indent="-214308">
              <a:buClr>
                <a:srgbClr val="E87024"/>
              </a:buClr>
              <a:buFont typeface="Wingdings" panose="05000000000000000000" pitchFamily="2" charset="2"/>
              <a:buChar char="Ø"/>
              <a:defRPr sz="1800"/>
            </a:lvl2pPr>
            <a:lvl3pPr marL="857228" indent="-171446">
              <a:buClr>
                <a:srgbClr val="E87024"/>
              </a:buClr>
              <a:buFont typeface="Wingdings" panose="05000000000000000000" pitchFamily="2" charset="2"/>
              <a:buChar char="Ø"/>
              <a:defRPr sz="1500"/>
            </a:lvl3pPr>
            <a:lvl4pPr marL="1200120" indent="-171446">
              <a:buClr>
                <a:srgbClr val="E87024"/>
              </a:buClr>
              <a:buFont typeface="Wingdings" panose="05000000000000000000" pitchFamily="2" charset="2"/>
              <a:buChar char="Ø"/>
              <a:defRPr sz="1350"/>
            </a:lvl4pPr>
            <a:lvl5pPr>
              <a:buClr>
                <a:srgbClr val="E87024"/>
              </a:buCl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257168" indent="-257168">
              <a:buClr>
                <a:srgbClr val="E87024"/>
              </a:buClr>
              <a:buFont typeface="Wingdings" panose="05000000000000000000" pitchFamily="2" charset="2"/>
              <a:buChar char="Ø"/>
              <a:defRPr sz="2100">
                <a:solidFill>
                  <a:schemeClr val="tx1"/>
                </a:solidFill>
              </a:defRPr>
            </a:lvl1pPr>
            <a:lvl2pPr marL="557199" indent="-214308">
              <a:buClr>
                <a:srgbClr val="E87024"/>
              </a:buClr>
              <a:buFont typeface="Wingdings" panose="05000000000000000000" pitchFamily="2" charset="2"/>
              <a:buChar char="Ø"/>
              <a:defRPr sz="1800"/>
            </a:lvl2pPr>
            <a:lvl3pPr marL="857228" indent="-171446">
              <a:buClr>
                <a:srgbClr val="E87024"/>
              </a:buClr>
              <a:buFont typeface="Wingdings" panose="05000000000000000000" pitchFamily="2" charset="2"/>
              <a:buChar char="Ø"/>
              <a:defRPr sz="1500"/>
            </a:lvl3pPr>
            <a:lvl4pPr marL="1200120" indent="-171446">
              <a:buClr>
                <a:srgbClr val="E87024"/>
              </a:buClr>
              <a:buFont typeface="Wingdings" panose="05000000000000000000" pitchFamily="2" charset="2"/>
              <a:buChar char="Ø"/>
              <a:defRPr sz="1350"/>
            </a:lvl4pPr>
            <a:lvl5pPr>
              <a:buClr>
                <a:srgbClr val="E87024"/>
              </a:buCl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786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79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619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935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 marL="257168" indent="-257168">
              <a:buClr>
                <a:srgbClr val="E87024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</a:defRPr>
            </a:lvl1pPr>
            <a:lvl2pPr marL="557199" indent="-214308">
              <a:buClr>
                <a:srgbClr val="E87024"/>
              </a:buClr>
              <a:buFont typeface="Wingdings" panose="05000000000000000000" pitchFamily="2" charset="2"/>
              <a:buChar char="Ø"/>
              <a:defRPr sz="2100"/>
            </a:lvl2pPr>
            <a:lvl3pPr marL="857228" indent="-171446">
              <a:buClr>
                <a:srgbClr val="E87024"/>
              </a:buClr>
              <a:buFont typeface="Wingdings" panose="05000000000000000000" pitchFamily="2" charset="2"/>
              <a:buChar char="Ø"/>
              <a:defRPr sz="1800"/>
            </a:lvl3pPr>
            <a:lvl4pPr marL="1200120" indent="-171446">
              <a:buClr>
                <a:srgbClr val="E87024"/>
              </a:buClr>
              <a:buFont typeface="Wingdings" panose="05000000000000000000" pitchFamily="2" charset="2"/>
              <a:buChar char="Ø"/>
              <a:defRPr sz="1500"/>
            </a:lvl4pPr>
            <a:lvl5pPr>
              <a:buClr>
                <a:srgbClr val="E87024"/>
              </a:buCl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198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61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57168" indent="-257168">
              <a:buClr>
                <a:srgbClr val="E87024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1pPr>
            <a:lvl2pPr marL="557199" indent="-214308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2pPr>
            <a:lvl3pPr marL="857228" indent="-171446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3pPr>
            <a:lvl4pPr marL="1200120" indent="-171446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4pPr>
            <a:lvl5pPr>
              <a:buClr>
                <a:srgbClr val="E87024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30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lvl1pPr marL="257168" indent="-257168">
              <a:buClr>
                <a:srgbClr val="E87024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1pPr>
            <a:lvl2pPr marL="557199" indent="-214308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2pPr>
            <a:lvl3pPr marL="857228" indent="-171446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3pPr>
            <a:lvl4pPr marL="1200120" indent="-171446">
              <a:buClr>
                <a:srgbClr val="E87024"/>
              </a:buClr>
              <a:buFont typeface="Wingdings" panose="05000000000000000000" pitchFamily="2" charset="2"/>
              <a:buChar char="Ø"/>
              <a:defRPr/>
            </a:lvl4pPr>
            <a:lvl5pPr>
              <a:buClr>
                <a:srgbClr val="E87024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73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3AAF-E70D-405F-8AA0-AA5654E6C56F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538C-0776-4763-9BA2-877B301581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583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438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05EF2-3132-4DF7-896B-0935DAD6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04A4F62-57F0-4868-A1D0-4E84641F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2A75167-12BB-488C-8917-389269F6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A7FFDE-61EA-44CB-A97F-BC19E7A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533F337-84BF-4176-A2EC-ED0EEDF64DA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70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AC90704-5ABE-489A-B182-872597A39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1" y="6253274"/>
            <a:ext cx="1609001" cy="41608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B8F2456-12DB-47D2-A900-D5C3488D0898}"/>
              </a:ext>
            </a:extLst>
          </p:cNvPr>
          <p:cNvSpPr txBox="1"/>
          <p:nvPr userDrawn="1"/>
        </p:nvSpPr>
        <p:spPr>
          <a:xfrm>
            <a:off x="7488324" y="6372036"/>
            <a:ext cx="135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www.pksotu.fi</a:t>
            </a:r>
          </a:p>
        </p:txBody>
      </p:sp>
    </p:spTree>
    <p:extLst>
      <p:ext uri="{BB962C8B-B14F-4D97-AF65-F5344CB8AC3E}">
        <p14:creationId xmlns:p14="http://schemas.microsoft.com/office/powerpoint/2010/main" val="125525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76C7-586D-4366-BB18-E0EA4B4732F8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2D10-FDE9-4AD6-A65B-C2C5959F66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92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76C7-586D-4366-BB18-E0EA4B4732F8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2D10-FDE9-4AD6-A65B-C2C5959F66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73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76C7-586D-4366-BB18-E0EA4B4732F8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2D10-FDE9-4AD6-A65B-C2C5959F66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41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76C7-586D-4366-BB18-E0EA4B4732F8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2D10-FDE9-4AD6-A65B-C2C5959F66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62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3D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3AAF-E70D-405F-8AA0-AA5654E6C56F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4538C-0776-4763-9BA2-877B3015815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9" y="6365054"/>
            <a:ext cx="1890930" cy="37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8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9" r:id="rId4"/>
    <p:sldLayoutId id="214748382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8702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87024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87024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8702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87024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87024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7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76C7-586D-4366-BB18-E0EA4B4732F8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2D10-FDE9-4AD6-A65B-C2C5959F66E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9" y="6365054"/>
            <a:ext cx="1890930" cy="37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3D1D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3D1D5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3D1D5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3D1D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3D1D5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3D1D5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2E0E7AD-6166-45F2-9582-FA73130FA7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3A43522-669F-46BF-84CB-2F8D1230D7E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2" y="5948203"/>
            <a:ext cx="1609001" cy="41608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6A56AAC-2304-4F52-86D3-605281D0185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DE2888D-FA7E-4B23-88E9-9090F4B36AA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2" y="5898470"/>
            <a:ext cx="2133600" cy="41380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932FC32-12F7-4180-8F11-8C51E7E361B0}"/>
              </a:ext>
            </a:extLst>
          </p:cNvPr>
          <p:cNvSpPr txBox="1"/>
          <p:nvPr userDrawn="1"/>
        </p:nvSpPr>
        <p:spPr>
          <a:xfrm>
            <a:off x="7229473" y="5987020"/>
            <a:ext cx="1609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www.pksotu.fi</a:t>
            </a:r>
          </a:p>
        </p:txBody>
      </p:sp>
    </p:spTree>
    <p:extLst>
      <p:ext uri="{BB962C8B-B14F-4D97-AF65-F5344CB8AC3E}">
        <p14:creationId xmlns:p14="http://schemas.microsoft.com/office/powerpoint/2010/main" val="287186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828" r:id="rId16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rgbClr val="E87024"/>
          </a:solidFill>
          <a:latin typeface="Myriad Pro" pitchFamily="34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>
          <a:srgbClr val="E87024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E87024"/>
        </a:buClr>
        <a:buFont typeface="Wingdings" panose="05000000000000000000" pitchFamily="2" charset="2"/>
        <a:buChar char="Ø"/>
        <a:defRPr sz="2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rgbClr val="E87024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rgbClr val="E87024"/>
        </a:buClr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rgbClr val="E87024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2E0E7AD-6166-45F2-9582-FA73130FA7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EF12-C172-4E55-A7D0-F9EED1DC6FD1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056E-1407-4661-890D-CEB00601880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3A43522-669F-46BF-84CB-2F8D1230D7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2" y="5948203"/>
            <a:ext cx="1609001" cy="41608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6A56AAC-2304-4F52-86D3-605281D0185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DE2888D-FA7E-4B23-88E9-9090F4B36AA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2" y="5981734"/>
            <a:ext cx="1609001" cy="34902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932FC32-12F7-4180-8F11-8C51E7E361B0}"/>
              </a:ext>
            </a:extLst>
          </p:cNvPr>
          <p:cNvSpPr txBox="1"/>
          <p:nvPr userDrawn="1"/>
        </p:nvSpPr>
        <p:spPr>
          <a:xfrm>
            <a:off x="7488324" y="5987020"/>
            <a:ext cx="1350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www.pksotu.fi</a:t>
            </a:r>
          </a:p>
        </p:txBody>
      </p:sp>
    </p:spTree>
    <p:extLst>
      <p:ext uri="{BB962C8B-B14F-4D97-AF65-F5344CB8AC3E}">
        <p14:creationId xmlns:p14="http://schemas.microsoft.com/office/powerpoint/2010/main" val="16120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rgbClr val="E87024"/>
          </a:solidFill>
          <a:latin typeface="Myriad Pro" pitchFamily="34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>
          <a:srgbClr val="E87024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Clr>
          <a:srgbClr val="E87024"/>
        </a:buClr>
        <a:buFont typeface="Wingdings" panose="05000000000000000000" pitchFamily="2" charset="2"/>
        <a:buChar char="Ø"/>
        <a:defRPr sz="21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Clr>
          <a:srgbClr val="E87024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Clr>
          <a:srgbClr val="E87024"/>
        </a:buClr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Clr>
          <a:srgbClr val="E87024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sv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35.png"/><Relationship Id="rId2" Type="http://schemas.openxmlformats.org/officeDocument/2006/relationships/image" Target="../media/image36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sv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_aAfxjwOps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8326" y="764704"/>
            <a:ext cx="8747347" cy="2520280"/>
          </a:xfrm>
        </p:spPr>
        <p:txBody>
          <a:bodyPr>
            <a:noAutofit/>
          </a:bodyPr>
          <a:lstStyle/>
          <a:p>
            <a:r>
              <a:rPr lang="fi-FI" sz="3600" b="1" dirty="0">
                <a:latin typeface="+mn-lt"/>
              </a:rPr>
              <a:t>ARMI-hankkeen jalkautuva miestyö</a:t>
            </a:r>
            <a:br>
              <a:rPr lang="fi-FI" sz="3600" dirty="0"/>
            </a:br>
            <a:br>
              <a:rPr lang="fi-FI" sz="2800" dirty="0"/>
            </a:br>
            <a:endParaRPr lang="fi-FI" sz="2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1A8DAC2-211C-4177-BBA1-647D66C87806}"/>
              </a:ext>
            </a:extLst>
          </p:cNvPr>
          <p:cNvSpPr txBox="1"/>
          <p:nvPr/>
        </p:nvSpPr>
        <p:spPr>
          <a:xfrm>
            <a:off x="1691680" y="4725144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yhteisökehittäjä </a:t>
            </a:r>
            <a:r>
              <a:rPr lang="fi-FI" dirty="0">
                <a:solidFill>
                  <a:prstClr val="black"/>
                </a:solidFill>
              </a:rPr>
              <a:t>Katja Hämäläinen-Puhakka ja</a:t>
            </a:r>
            <a:br>
              <a:rPr lang="fi-FI" dirty="0">
                <a:solidFill>
                  <a:prstClr val="black"/>
                </a:solidFill>
              </a:rPr>
            </a:br>
            <a:r>
              <a:rPr lang="fi-FI" dirty="0">
                <a:solidFill>
                  <a:prstClr val="black"/>
                </a:solidFill>
              </a:rPr>
              <a:t>vertaismies Hannu Tykkyläinen</a:t>
            </a:r>
            <a:br>
              <a:rPr lang="fi-FI" dirty="0">
                <a:solidFill>
                  <a:prstClr val="black"/>
                </a:solidFill>
              </a:rPr>
            </a:br>
            <a:br>
              <a:rPr lang="fi-FI" dirty="0">
                <a:solidFill>
                  <a:prstClr val="black"/>
                </a:solidFill>
              </a:rPr>
            </a:br>
            <a:r>
              <a:rPr lang="fi-FI" dirty="0">
                <a:solidFill>
                  <a:prstClr val="black"/>
                </a:solidFill>
              </a:rPr>
              <a:t>12.10.2022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00C25B-F9AB-466D-A931-25807BDF8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86846"/>
            <a:ext cx="2050140" cy="240485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46D798F-4792-42B2-9371-A652C97D7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82" y="2528936"/>
            <a:ext cx="2262307" cy="25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18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vesi, henkilö, mies&#10;&#10;Kuvaus luotu automaattisesti">
            <a:extLst>
              <a:ext uri="{FF2B5EF4-FFF2-40B4-BE49-F238E27FC236}">
                <a16:creationId xmlns:a16="http://schemas.microsoft.com/office/drawing/2014/main" id="{F2F3DFE6-34F1-41C4-9F87-A7B1E073D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86397"/>
            <a:ext cx="4032448" cy="470452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D4018F5-91E4-41A3-943A-FB4B9C615C78}"/>
              </a:ext>
            </a:extLst>
          </p:cNvPr>
          <p:cNvSpPr txBox="1"/>
          <p:nvPr/>
        </p:nvSpPr>
        <p:spPr>
          <a:xfrm>
            <a:off x="827584" y="5305752"/>
            <a:ext cx="7898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i="1" dirty="0"/>
              <a:t>Velmujen kanssa käytiin paljon luonnossa eri kohteissa, myös esimerkiksi</a:t>
            </a:r>
          </a:p>
          <a:p>
            <a:pPr algn="ctr"/>
            <a:r>
              <a:rPr lang="fi-FI" i="1" dirty="0"/>
              <a:t>toiminnassa mukana olevien Velmujen kotipaikoilla, mökeillä ja kotiseutukohteissa.</a:t>
            </a:r>
          </a:p>
        </p:txBody>
      </p:sp>
    </p:spTree>
    <p:extLst>
      <p:ext uri="{BB962C8B-B14F-4D97-AF65-F5344CB8AC3E}">
        <p14:creationId xmlns:p14="http://schemas.microsoft.com/office/powerpoint/2010/main" val="231068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izza, pöytä, syöminen, ryhmä&#10;&#10;Kuvaus luotu automaattisesti">
            <a:extLst>
              <a:ext uri="{FF2B5EF4-FFF2-40B4-BE49-F238E27FC236}">
                <a16:creationId xmlns:a16="http://schemas.microsoft.com/office/drawing/2014/main" id="{FFAE477F-212E-43DE-8AED-BF91AB30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548680"/>
            <a:ext cx="6984776" cy="457639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D6C06DA-49C2-47C6-8FE4-90A83405CEE4}"/>
              </a:ext>
            </a:extLst>
          </p:cNvPr>
          <p:cNvSpPr txBox="1"/>
          <p:nvPr/>
        </p:nvSpPr>
        <p:spPr>
          <a:xfrm>
            <a:off x="971600" y="522920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Velmut-ryhmätoiminta oli monille ikämiehille viikon kohokohta. Ryhmässä oli monenlaista Velmujen itsensä suunnittelemaa ohjelmaa ja vapaata jutustelua.</a:t>
            </a:r>
          </a:p>
        </p:txBody>
      </p:sp>
    </p:spTree>
    <p:extLst>
      <p:ext uri="{BB962C8B-B14F-4D97-AF65-F5344CB8AC3E}">
        <p14:creationId xmlns:p14="http://schemas.microsoft.com/office/powerpoint/2010/main" val="153547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rakennus, henkilöt, seisominen&#10;&#10;Kuvaus luotu automaattisesti">
            <a:extLst>
              <a:ext uri="{FF2B5EF4-FFF2-40B4-BE49-F238E27FC236}">
                <a16:creationId xmlns:a16="http://schemas.microsoft.com/office/drawing/2014/main" id="{F47A642C-B3EA-4758-BDC8-F9158A3EE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86" y="836712"/>
            <a:ext cx="6734423" cy="42511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8084BE94-9345-4A1D-860C-3EE8E9E13722}"/>
              </a:ext>
            </a:extLst>
          </p:cNvPr>
          <p:cNvSpPr txBox="1"/>
          <p:nvPr/>
        </p:nvSpPr>
        <p:spPr>
          <a:xfrm>
            <a:off x="888298" y="5229200"/>
            <a:ext cx="736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i="1" dirty="0"/>
              <a:t>Velmujen muodostama oma lauluryhmä keikkaili ahkerasti eri tapahtumissa. </a:t>
            </a:r>
          </a:p>
          <a:p>
            <a:pPr algn="ctr"/>
            <a:r>
              <a:rPr lang="fi-FI" i="1" dirty="0"/>
              <a:t>Lauluryhmä sanoitti ja sävelsi oman laulun, joka äänitettiin levylle.</a:t>
            </a:r>
          </a:p>
        </p:txBody>
      </p:sp>
    </p:spTree>
    <p:extLst>
      <p:ext uri="{BB962C8B-B14F-4D97-AF65-F5344CB8AC3E}">
        <p14:creationId xmlns:p14="http://schemas.microsoft.com/office/powerpoint/2010/main" val="235675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umi, henkilö, ulko, rakennus&#10;&#10;Kuvaus luotu automaattisesti">
            <a:extLst>
              <a:ext uri="{FF2B5EF4-FFF2-40B4-BE49-F238E27FC236}">
                <a16:creationId xmlns:a16="http://schemas.microsoft.com/office/drawing/2014/main" id="{D0D2F858-CD8A-4AA4-BCDE-C412AD9FB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02" y="606402"/>
            <a:ext cx="6339578" cy="475468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58CF384-95F7-4418-868E-DF547E241AA3}"/>
              </a:ext>
            </a:extLst>
          </p:cNvPr>
          <p:cNvSpPr txBox="1"/>
          <p:nvPr/>
        </p:nvSpPr>
        <p:spPr>
          <a:xfrm>
            <a:off x="1907704" y="5445224"/>
            <a:ext cx="5524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i="1" dirty="0"/>
              <a:t>Velmut kävivät auttamassa apua tarvitsevia. </a:t>
            </a:r>
          </a:p>
          <a:p>
            <a:pPr algn="ctr"/>
            <a:r>
              <a:rPr lang="fi-FI" i="1" dirty="0"/>
              <a:t>Monenlaisia talkoita on takana, tässä iloiset halkotalkoot.</a:t>
            </a:r>
          </a:p>
        </p:txBody>
      </p:sp>
    </p:spTree>
    <p:extLst>
      <p:ext uri="{BB962C8B-B14F-4D97-AF65-F5344CB8AC3E}">
        <p14:creationId xmlns:p14="http://schemas.microsoft.com/office/powerpoint/2010/main" val="83634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henkilö, sisä, mies, pöytä&#10;&#10;Kuvaus luotu automaattisesti">
            <a:extLst>
              <a:ext uri="{FF2B5EF4-FFF2-40B4-BE49-F238E27FC236}">
                <a16:creationId xmlns:a16="http://schemas.microsoft.com/office/drawing/2014/main" id="{1A3ACE9F-3AAD-4A15-BC69-02D863319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48672" cy="45365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1EE265B-39BD-4821-A938-CA93CA384767}"/>
              </a:ext>
            </a:extLst>
          </p:cNvPr>
          <p:cNvSpPr txBox="1"/>
          <p:nvPr/>
        </p:nvSpPr>
        <p:spPr>
          <a:xfrm>
            <a:off x="539552" y="501317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i="1" dirty="0"/>
              <a:t>Velmut pääsivät tutustumaan robotteihin, virtuaalilaseihin ja tarjolla oli myös digitukea esimerkiksi älypuhelimen käyttöön. Suuri osa Velmuista on digitaalisen maailman ulkopuolella ja tarvitsevat tukea mm. digitaaliseen asiointiin.</a:t>
            </a:r>
          </a:p>
        </p:txBody>
      </p:sp>
    </p:spTree>
    <p:extLst>
      <p:ext uri="{BB962C8B-B14F-4D97-AF65-F5344CB8AC3E}">
        <p14:creationId xmlns:p14="http://schemas.microsoft.com/office/powerpoint/2010/main" val="2799211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23AF05-D83A-42D2-8CE0-ED865921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Hannun puheenvuoro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6A2535-6F1D-45AD-8792-D37463EE2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haluat kertoa itsestäsi ja elämäntilanteestasi?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Miten tulit mukaan toimintaan?</a:t>
            </a: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kaikkea olet tehnyt hankkeessa?</a:t>
            </a: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Mikä on mielestäsi ollut toiminnan merkitys:</a:t>
            </a:r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itsellesi?</a:t>
            </a:r>
            <a:b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yhteiskunnallisesti?</a:t>
            </a:r>
          </a:p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muuta haluat sanoa?</a:t>
            </a:r>
            <a:b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626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444220-C1FA-44D7-BEC0-251DCF65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257692" cy="1368152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+mn-lt"/>
              </a:rPr>
              <a:t>Jalkautuva miestyö</a:t>
            </a:r>
            <a:br>
              <a:rPr lang="fi-FI" sz="4000" b="1" dirty="0">
                <a:latin typeface="+mn-lt"/>
              </a:rPr>
            </a:br>
            <a:r>
              <a:rPr lang="fi-FI" sz="4000" b="1" dirty="0">
                <a:latin typeface="+mn-lt"/>
              </a:rPr>
              <a:t>- työn tekemisen puitteet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0D8E34D3-A0C6-44AB-ADD1-A00C1B1ABAB0}"/>
              </a:ext>
            </a:extLst>
          </p:cNvPr>
          <p:cNvSpPr/>
          <p:nvPr/>
        </p:nvSpPr>
        <p:spPr>
          <a:xfrm>
            <a:off x="683568" y="1844824"/>
            <a:ext cx="75711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Taustalla pitkäjänteinen jalkautuva, matalankynnyksen työ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cs typeface="Arial" panose="020B0604020202020204" pitchFamily="34" charset="0"/>
              </a:rPr>
              <a:t>E</a:t>
            </a:r>
            <a:r>
              <a:rPr lang="fi-FI" sz="2400" dirty="0">
                <a:latin typeface="+mn-lt"/>
                <a:cs typeface="Arial" panose="020B0604020202020204" pitchFamily="34" charset="0"/>
              </a:rPr>
              <a:t>i turhaa byrokratiaa: toiminnan nopeus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Kehittämishenkinen ja monitoimijainen työyhteisö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</a:rPr>
              <a:t>Luottamus työntekijää kohtaan: y</a:t>
            </a:r>
            <a:r>
              <a:rPr lang="fi-FI" sz="2400" dirty="0"/>
              <a:t>hteisökehittäjän työnkuvan muotoutuminen tarpeesta käsin</a:t>
            </a:r>
            <a:endParaRPr lang="fi-FI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  <a:cs typeface="Arial" panose="020B0604020202020204" pitchFamily="34" charset="0"/>
              </a:rPr>
              <a:t>Kohtaaminen arkiympäristössä helpompaa kuin virastossa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>
              <a:latin typeface="+mn-lt"/>
              <a:cs typeface="Arial" panose="020B0604020202020204" pitchFamily="34" charset="0"/>
            </a:endParaRPr>
          </a:p>
          <a:p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165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EE2CA9-47F3-4D69-8F7E-EA1ACF20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88" y="332656"/>
            <a:ext cx="8686800" cy="936104"/>
          </a:xfrm>
        </p:spPr>
        <p:txBody>
          <a:bodyPr>
            <a:noAutofit/>
          </a:bodyPr>
          <a:lstStyle/>
          <a:p>
            <a:r>
              <a:rPr lang="fi-FI" sz="3600" b="1" dirty="0">
                <a:latin typeface="+mn-lt"/>
              </a:rPr>
              <a:t> Jalkautuva miestyö</a:t>
            </a:r>
            <a:br>
              <a:rPr lang="fi-FI" sz="3600" b="1" dirty="0">
                <a:latin typeface="+mn-lt"/>
              </a:rPr>
            </a:br>
            <a:r>
              <a:rPr lang="fi-FI" sz="3600" b="1" dirty="0">
                <a:latin typeface="+mn-lt"/>
              </a:rPr>
              <a:t>- toiminnan lähtökohdat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709861-E49A-40A3-9B32-1B5F1F4DB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8820472" cy="4680520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fi-FI" sz="8000" dirty="0">
                <a:latin typeface="+mn-lt"/>
              </a:rPr>
              <a:t>- Toiminnan tarvelähtöisyys</a:t>
            </a: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- Todelliset tavoitteet syntyvät toiminnassa</a:t>
            </a: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- Työtä tehdään ihmisten, ei hankkeen tai järjestelmän vuoksi</a:t>
            </a: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-  Osallisuuden perustana tietoisuus, tiedottaminen ja toiminnan tavoitettavuus</a:t>
            </a:r>
            <a:br>
              <a:rPr lang="fi-FI" sz="8000" dirty="0">
                <a:latin typeface="+mn-lt"/>
              </a:rPr>
            </a:b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- Työntekijä luo puitteet. Ihmiset itse suunnittelevat, toteuttavat sekä </a:t>
            </a: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  arvioivat toiminnan</a:t>
            </a: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- Toiminta riippuu ihmisten itsensä, ei työntekijän, osaamisesta</a:t>
            </a: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- ”Ei perinteinen”-ryhmätoiminta</a:t>
            </a: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- Yksilötyö jokaisen kohdalla erilaista. Arjen tarpeisiin vastaaminen oleellista.</a:t>
            </a: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-  Kokonaisvaltainen näkemys, ei yhden sektorin. </a:t>
            </a: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   Voidaan hoitaa monta asiaa kerralla.</a:t>
            </a: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-  Matalan kynnyksen palveluohjaus on prosessi</a:t>
            </a: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- Ihmiset itse työparina, verkostoissa ja vaikuttamistyössä mukana, </a:t>
            </a:r>
            <a:br>
              <a:rPr lang="fi-FI" sz="8000" dirty="0">
                <a:latin typeface="+mn-lt"/>
              </a:rPr>
            </a:br>
            <a:r>
              <a:rPr lang="fi-FI" sz="8000" dirty="0">
                <a:latin typeface="+mn-lt"/>
              </a:rPr>
              <a:t>   samoin keskiössä mediassa</a:t>
            </a:r>
          </a:p>
          <a:p>
            <a:pPr marL="0" indent="0" algn="ctr">
              <a:buNone/>
            </a:pPr>
            <a:br>
              <a:rPr lang="fi-FI" sz="8000" dirty="0">
                <a:latin typeface="+mn-lt"/>
              </a:rPr>
            </a:br>
            <a:r>
              <a:rPr lang="fi-FI" sz="8000" b="1" dirty="0">
                <a:latin typeface="+mn-lt"/>
              </a:rPr>
              <a:t>”Osattomuuden kokemus tuo esiin osallisuuden merkityksen.”</a:t>
            </a:r>
            <a:br>
              <a:rPr lang="fi-FI" dirty="0">
                <a:latin typeface="+mn-lt"/>
              </a:rPr>
            </a:b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9447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4E7AE2-B6F1-4233-8B7C-1F1FCC42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19256" cy="1498177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+mn-lt"/>
              </a:rPr>
              <a:t>Jalkautuva miestyö</a:t>
            </a:r>
            <a:br>
              <a:rPr lang="fi-FI" sz="4000" b="1" dirty="0">
                <a:latin typeface="+mn-lt"/>
              </a:rPr>
            </a:br>
            <a:r>
              <a:rPr lang="fi-FI" sz="4000" b="1" dirty="0">
                <a:latin typeface="+mn-lt"/>
              </a:rPr>
              <a:t>- vaatii työntekijältä:</a:t>
            </a:r>
            <a:endParaRPr lang="fi-FI" sz="4000" b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A9008CE-3081-4C09-8909-E1308B430CB0}"/>
              </a:ext>
            </a:extLst>
          </p:cNvPr>
          <p:cNvSpPr txBox="1"/>
          <p:nvPr/>
        </p:nvSpPr>
        <p:spPr>
          <a:xfrm>
            <a:off x="457200" y="1772815"/>
            <a:ext cx="85072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latin typeface="+mn-lt"/>
              </a:rPr>
              <a:t>     - Työntekijä samalla viivalla osallistujien kanssa</a:t>
            </a:r>
            <a:br>
              <a:rPr lang="fi-FI" sz="2400" dirty="0"/>
            </a:br>
            <a:r>
              <a:rPr lang="fi-FI" sz="2400" dirty="0"/>
              <a:t>     - P</a:t>
            </a:r>
            <a:r>
              <a:rPr lang="fi-FI" sz="2400" dirty="0">
                <a:latin typeface="+mn-lt"/>
              </a:rPr>
              <a:t>erinteisen roolin ja ammatillisuuden kyseenalaistaminen</a:t>
            </a:r>
            <a:br>
              <a:rPr lang="fi-FI" sz="2400" dirty="0">
                <a:latin typeface="+mn-lt"/>
              </a:rPr>
            </a:br>
            <a:r>
              <a:rPr lang="fi-FI" sz="2400" dirty="0">
                <a:latin typeface="+mn-lt"/>
              </a:rPr>
              <a:t>     - Ei valmista työnkuvaa, rakentuu ihmisten tarpeista</a:t>
            </a:r>
            <a:br>
              <a:rPr lang="fi-FI" sz="2400" dirty="0">
                <a:latin typeface="+mn-lt"/>
              </a:rPr>
            </a:br>
            <a:r>
              <a:rPr lang="fi-FI" sz="2400" dirty="0">
                <a:latin typeface="+mn-lt"/>
              </a:rPr>
              <a:t>     - Kalenterin uskallettava antaa olla tarpeeksi tyhjä, jotta voi</a:t>
            </a:r>
            <a:br>
              <a:rPr lang="fi-FI" sz="2400" dirty="0">
                <a:latin typeface="+mn-lt"/>
              </a:rPr>
            </a:br>
            <a:r>
              <a:rPr lang="fi-FI" sz="2400" dirty="0">
                <a:latin typeface="+mn-lt"/>
              </a:rPr>
              <a:t>      reagoida nopeasti</a:t>
            </a:r>
            <a:br>
              <a:rPr lang="fi-FI" sz="2400" dirty="0">
                <a:latin typeface="+mn-lt"/>
              </a:rPr>
            </a:br>
            <a:r>
              <a:rPr lang="fi-FI" sz="2400" dirty="0">
                <a:latin typeface="+mn-lt"/>
              </a:rPr>
              <a:t>     - </a:t>
            </a:r>
            <a:r>
              <a:rPr lang="fi-FI" sz="2400" dirty="0">
                <a:latin typeface="+mn-lt"/>
                <a:cs typeface="Arial" panose="020B0604020202020204" pitchFamily="34" charset="0"/>
              </a:rPr>
              <a:t>Työote: jalkautuva ja etsivä, palveluohjauksen näkökulma</a:t>
            </a:r>
          </a:p>
          <a:p>
            <a:pPr marL="342900" indent="-342900">
              <a:buFontTx/>
              <a:buChar char="-"/>
            </a:pPr>
            <a:r>
              <a:rPr lang="fi-FI" sz="2400" dirty="0">
                <a:latin typeface="+mn-lt"/>
                <a:cs typeface="Arial" panose="020B0604020202020204" pitchFamily="34" charset="0"/>
              </a:rPr>
              <a:t>- Tiivis yhteys muihin alan toimijoihin tärkeää</a:t>
            </a:r>
            <a:br>
              <a:rPr lang="fi-FI" sz="2400" dirty="0">
                <a:latin typeface="+mn-lt"/>
              </a:rPr>
            </a:br>
            <a:r>
              <a:rPr lang="fi-FI" sz="2400" dirty="0">
                <a:latin typeface="+mn-lt"/>
              </a:rPr>
              <a:t>- Oleellisinta kyky kohdata ihmiset aidosti</a:t>
            </a:r>
            <a:br>
              <a:rPr lang="fi-FI" sz="2400" dirty="0">
                <a:latin typeface="+mn-lt"/>
              </a:rPr>
            </a:br>
            <a:r>
              <a:rPr lang="fi-FI" sz="2400" dirty="0">
                <a:latin typeface="+mn-lt"/>
              </a:rPr>
              <a:t>- Henkilökohtaisuuden huomioiminen</a:t>
            </a:r>
            <a:br>
              <a:rPr lang="fi-FI" sz="2400" dirty="0">
                <a:latin typeface="+mn-lt"/>
              </a:rPr>
            </a:br>
            <a:r>
              <a:rPr lang="fi-FI" sz="2400" dirty="0">
                <a:latin typeface="+mn-lt"/>
              </a:rPr>
              <a:t>- Vaatii aikaa ja oikeanlaisen persoonan </a:t>
            </a:r>
            <a:br>
              <a:rPr lang="fi-FI" sz="2400" dirty="0">
                <a:latin typeface="+mn-lt"/>
              </a:rPr>
            </a:br>
            <a:r>
              <a:rPr lang="fi-FI" sz="2400" dirty="0">
                <a:latin typeface="+mn-lt"/>
              </a:rPr>
              <a:t>- Toiminta on vastavuoroista: mitä annat itsestäsi?</a:t>
            </a:r>
          </a:p>
          <a:p>
            <a:pPr algn="ctr"/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875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6B6061-298A-41A9-8FAF-DFE52378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+mn-lt"/>
              </a:rPr>
              <a:t>Palautetta ja onnistumisia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59E89C-3577-408E-BAEF-DBBBB731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300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9600" b="1" dirty="0">
                <a:latin typeface="+mn-lt"/>
              </a:rPr>
              <a:t>Sosiaaliset suhteet ja yksinäisyyden väheneminen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8800" dirty="0">
                <a:latin typeface="+mn-lt"/>
              </a:rPr>
              <a:t>Yhdessäolo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8800" dirty="0">
                <a:latin typeface="+mn-lt"/>
              </a:rPr>
              <a:t>”Hyvä kun pääsee kotoa möllöttämästä pois.”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8800" dirty="0">
                <a:latin typeface="+mn-lt"/>
              </a:rPr>
              <a:t>”On saanut yksinäiset </a:t>
            </a:r>
            <a:r>
              <a:rPr lang="fi-FI" sz="8800" dirty="0" err="1">
                <a:latin typeface="+mn-lt"/>
              </a:rPr>
              <a:t>mörrikät</a:t>
            </a:r>
            <a:r>
              <a:rPr lang="fi-FI" sz="8800" dirty="0">
                <a:latin typeface="+mn-lt"/>
              </a:rPr>
              <a:t> liikkeelle.”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8800" dirty="0">
                <a:latin typeface="+mn-lt"/>
              </a:rPr>
              <a:t>”Se kun nähdään, niin tulee katututtavaksi ja voi moikata.”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8800" dirty="0">
                <a:latin typeface="+mn-lt"/>
              </a:rPr>
              <a:t>Yksinäisyyden väheneminen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8800" dirty="0">
                <a:latin typeface="+mn-lt"/>
              </a:rPr>
              <a:t>”Täällä saa olla oma itsensä, kukaan ei kiinnitä siihen huomiota,   kukaan ei osoittele sormella.”</a:t>
            </a:r>
            <a:endParaRPr lang="fi-FI" sz="8800" b="1" dirty="0">
              <a:latin typeface="+mn-lt"/>
            </a:endParaRPr>
          </a:p>
          <a:p>
            <a:pPr marL="0" indent="0">
              <a:buNone/>
            </a:pPr>
            <a:endParaRPr lang="fi-FI" sz="8000" b="1" dirty="0">
              <a:latin typeface="+mn-lt"/>
            </a:endParaRPr>
          </a:p>
          <a:p>
            <a:pPr marL="0" indent="0">
              <a:buNone/>
            </a:pPr>
            <a:r>
              <a:rPr lang="fi-FI" sz="9600" b="1" dirty="0">
                <a:latin typeface="+mn-lt"/>
              </a:rPr>
              <a:t>Osallisuus/osallistuminen</a:t>
            </a:r>
            <a:endParaRPr lang="fi-FI" sz="8000" b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8800" dirty="0">
                <a:latin typeface="+mn-lt"/>
              </a:rPr>
              <a:t>Pyydetään mukaan, saa luottamusta ja vastuuta</a:t>
            </a:r>
            <a:endParaRPr lang="fi-FI" sz="8800" b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8800" dirty="0">
                <a:latin typeface="+mn-lt"/>
              </a:rPr>
              <a:t>”Saadaan itse suunnitella ja sanoa mielipide.”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8800" dirty="0">
                <a:latin typeface="+mn-lt"/>
              </a:rPr>
              <a:t>”Erilainen tekeminen: retket, lauluporukka ym.”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8800" dirty="0">
                <a:latin typeface="+mn-lt"/>
              </a:rPr>
              <a:t>”Samalla kun osallistuu, oppii toisilta.”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8800" dirty="0">
                <a:latin typeface="+mn-lt"/>
              </a:rPr>
              <a:t>”Ei ole liian sitovaa.”</a:t>
            </a:r>
            <a:br>
              <a:rPr lang="fi-FI" sz="8800" dirty="0"/>
            </a:br>
            <a:br>
              <a:rPr lang="fi-FI" sz="8000" dirty="0"/>
            </a:br>
            <a:br>
              <a:rPr lang="fi-FI" sz="3700" dirty="0"/>
            </a:br>
            <a:br>
              <a:rPr lang="fi-FI" sz="4200" dirty="0"/>
            </a:br>
            <a:br>
              <a:rPr lang="fi-FI" sz="4200" dirty="0"/>
            </a:br>
            <a:br>
              <a:rPr lang="fi-FI" sz="3700" dirty="0"/>
            </a:br>
            <a:br>
              <a:rPr lang="fi-FI" sz="3800" dirty="0"/>
            </a:br>
            <a:endParaRPr lang="fi-FI" sz="4300" dirty="0"/>
          </a:p>
        </p:txBody>
      </p:sp>
    </p:spTree>
    <p:extLst>
      <p:ext uri="{BB962C8B-B14F-4D97-AF65-F5344CB8AC3E}">
        <p14:creationId xmlns:p14="http://schemas.microsoft.com/office/powerpoint/2010/main" val="146844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5"/>
          <p:cNvSpPr>
            <a:spLocks noGrp="1"/>
          </p:cNvSpPr>
          <p:nvPr>
            <p:ph type="ctrTitle"/>
          </p:nvPr>
        </p:nvSpPr>
        <p:spPr>
          <a:xfrm>
            <a:off x="323528" y="-99392"/>
            <a:ext cx="8352928" cy="1470025"/>
          </a:xfrm>
        </p:spPr>
        <p:txBody>
          <a:bodyPr>
            <a:normAutofit/>
          </a:bodyPr>
          <a:lstStyle/>
          <a:p>
            <a:r>
              <a:rPr lang="fi-FI" sz="3600" b="1" dirty="0">
                <a:latin typeface="+mn-lt"/>
              </a:rPr>
              <a:t>Pohjois-Karjalan Sosiaaliturvayhdistys ry toiminnan painopisteet:</a:t>
            </a:r>
          </a:p>
        </p:txBody>
      </p:sp>
      <p:sp>
        <p:nvSpPr>
          <p:cNvPr id="5" name="Sisällön paikkamerkki 4"/>
          <p:cNvSpPr txBox="1">
            <a:spLocks/>
          </p:cNvSpPr>
          <p:nvPr/>
        </p:nvSpPr>
        <p:spPr>
          <a:xfrm>
            <a:off x="539552" y="1268760"/>
            <a:ext cx="8805664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87024"/>
              </a:buClr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87024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87024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87024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87024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1.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Osallisuus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ihmisten äänen kuunteleminen ja välittäminen eri tasoille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osallistumisen ja vaikutusmahdollisuuksien parantaminen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2. Järjestöt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toimintaedellytysten ja järjestöjen kansalaistoiminnan edistäminen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työllistämisen, viestinnän, monikulttuurisuuden tukeminen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järjestöjen ja julkisen sektorin yhteistyön edistäminen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3. Yhteiskuntapolitiikka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alueelliseen sosiaali- ja terveyspolitiikkaan vaikuttaminen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muihin yhteiskuntapolitiikan lohkoihin vaikuttaminen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alueellisen ja valtakunnallisen vuoropuhelu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  <a:p>
            <a:pPr marL="0" lvl="0" indent="0" fontAlgn="base">
              <a:buNone/>
              <a:defRPr/>
            </a:pPr>
            <a:r>
              <a:rPr lang="fi-FI" altLang="fi-FI" sz="1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Työntekijöitä n. 25 henkilöä, Yhdistyksen toimipiste: </a:t>
            </a:r>
            <a:r>
              <a:rPr lang="fi-FI" altLang="fi-FI" sz="18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Rantakatu 23 A  Joensuu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702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3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392BC6-C847-4917-A9DD-C484CE17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latin typeface="+mn-lt"/>
              </a:rPr>
              <a:t>Palautetta ja onnistumisia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489AF6-2C21-4457-A3E7-1E00D082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42358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latin typeface="+mn-lt"/>
              </a:rPr>
              <a:t>Vaikutuksia arkeen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>
                <a:latin typeface="+mn-lt"/>
              </a:rPr>
              <a:t>Viikkorytmi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>
                <a:latin typeface="+mn-lt"/>
              </a:rPr>
              <a:t>”Viikon terapiahetki, voimaannuttaa ja kuntouttaa henkisesti.”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>
                <a:latin typeface="+mn-lt"/>
              </a:rPr>
              <a:t>”Vaikuttaa varmaan palvelujen tarvetta vähentävästi.”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>
                <a:latin typeface="+mn-lt"/>
              </a:rPr>
              <a:t>Elämänlaatu parantunut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>
                <a:latin typeface="+mn-lt"/>
              </a:rPr>
              <a:t>”Kun saa vastuuta ja luotetaan, itsetunto nousee.”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>
                <a:latin typeface="+mn-lt"/>
              </a:rPr>
              <a:t>Tullut uskoa elämään positiivisten kokemusten kautta</a:t>
            </a:r>
            <a:br>
              <a:rPr lang="fi-FI" sz="2000" dirty="0">
                <a:latin typeface="+mn-lt"/>
              </a:rPr>
            </a:br>
            <a:endParaRPr lang="fi-FI" sz="2000" dirty="0">
              <a:latin typeface="+mn-lt"/>
            </a:endParaRPr>
          </a:p>
          <a:p>
            <a:pPr marL="0" indent="0">
              <a:buNone/>
            </a:pPr>
            <a:r>
              <a:rPr lang="fi-FI" b="1" dirty="0">
                <a:latin typeface="+mn-lt"/>
              </a:rPr>
              <a:t>Työmuoto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>
                <a:latin typeface="+mn-lt"/>
              </a:rPr>
              <a:t>Henkilökohtainen viestittely ja kyyti tärkeää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>
                <a:latin typeface="+mn-lt"/>
              </a:rPr>
              <a:t>”Hyvä, että on valmius tulla käymään kotona.”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>
                <a:latin typeface="+mn-lt"/>
              </a:rPr>
              <a:t>Työntekijällä ei ole kiirettä kotikäynnillä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>
                <a:latin typeface="+mn-lt"/>
              </a:rPr>
              <a:t>”Saa myös tietoa ja apua palveluihin.”</a:t>
            </a:r>
          </a:p>
        </p:txBody>
      </p:sp>
    </p:spTree>
    <p:extLst>
      <p:ext uri="{BB962C8B-B14F-4D97-AF65-F5344CB8AC3E}">
        <p14:creationId xmlns:p14="http://schemas.microsoft.com/office/powerpoint/2010/main" val="904326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ruutu 14">
            <a:extLst>
              <a:ext uri="{FF2B5EF4-FFF2-40B4-BE49-F238E27FC236}">
                <a16:creationId xmlns:a16="http://schemas.microsoft.com/office/drawing/2014/main" id="{B0278674-A235-40E6-A06A-108A17E644BB}"/>
              </a:ext>
            </a:extLst>
          </p:cNvPr>
          <p:cNvSpPr txBox="1"/>
          <p:nvPr/>
        </p:nvSpPr>
        <p:spPr>
          <a:xfrm rot="1346036">
            <a:off x="4741253" y="876558"/>
            <a:ext cx="400524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Yksilötyö </a:t>
            </a:r>
            <a:r>
              <a:rPr lang="fi-FI" dirty="0"/>
              <a:t>(pääasiassa kotikäynteinä)</a:t>
            </a:r>
            <a:br>
              <a:rPr lang="fi-FI" sz="1600" b="1" dirty="0"/>
            </a:br>
            <a:r>
              <a:rPr lang="fi-FI" sz="1600" b="1" dirty="0"/>
              <a:t>-</a:t>
            </a:r>
            <a:r>
              <a:rPr lang="fi-FI" sz="1600" dirty="0">
                <a:cs typeface="Arial" panose="020B0604020202020204" pitchFamily="34" charset="0"/>
              </a:rPr>
              <a:t>keskusteluapu, mielekkään tekemisen etsiminen arkeen, matalan kynnyksen palveluohjaus, asiointiapu ja pienimuotoinen kotiapu</a:t>
            </a:r>
          </a:p>
          <a:p>
            <a:br>
              <a:rPr lang="fi-FI" sz="1600" dirty="0"/>
            </a:br>
            <a:r>
              <a:rPr lang="fi-FI" b="1" dirty="0"/>
              <a:t>Ryhmätoiminta</a:t>
            </a:r>
            <a:br>
              <a:rPr lang="fi-FI" sz="1600" b="1" dirty="0"/>
            </a:br>
            <a:r>
              <a:rPr lang="fi-FI" sz="1600" dirty="0"/>
              <a:t>-Velmut-ryhmätoiminta osallistujien ehdoilla</a:t>
            </a:r>
            <a:br>
              <a:rPr lang="fi-FI" sz="1600" dirty="0"/>
            </a:br>
            <a:r>
              <a:rPr lang="fi-FI" sz="1600" dirty="0"/>
              <a:t>-muiden tahojen järjestämiin toimintoihin tutustuminen</a:t>
            </a:r>
            <a:br>
              <a:rPr lang="fi-FI" sz="1600" dirty="0"/>
            </a:br>
            <a:br>
              <a:rPr lang="fi-FI" sz="1600" dirty="0"/>
            </a:br>
            <a:r>
              <a:rPr lang="fi-FI" b="1" dirty="0"/>
              <a:t>Vertaismiehet</a:t>
            </a:r>
            <a:br>
              <a:rPr lang="fi-FI" b="1" dirty="0"/>
            </a:br>
            <a:r>
              <a:rPr lang="fi-FI" sz="1600" dirty="0"/>
              <a:t>-työntekijän työparina</a:t>
            </a:r>
            <a:br>
              <a:rPr lang="fi-FI" sz="1600" dirty="0"/>
            </a:br>
            <a:r>
              <a:rPr lang="fi-FI" sz="1600" dirty="0"/>
              <a:t>-oma elämänkokemus käyttöön</a:t>
            </a:r>
            <a:br>
              <a:rPr lang="fi-FI" sz="1600" dirty="0"/>
            </a:br>
            <a:br>
              <a:rPr lang="fi-FI" sz="1600" dirty="0"/>
            </a:br>
            <a:r>
              <a:rPr lang="fi-FI" b="1" dirty="0"/>
              <a:t>Verkosto- ja vaikuttamistyö</a:t>
            </a:r>
            <a:br>
              <a:rPr lang="fi-FI" sz="1600" dirty="0"/>
            </a:br>
            <a:r>
              <a:rPr lang="fi-FI" sz="1600" dirty="0"/>
              <a:t>-</a:t>
            </a:r>
            <a:r>
              <a:rPr lang="fi-FI" sz="1600" dirty="0">
                <a:cs typeface="Arial" panose="020B0604020202020204" pitchFamily="34" charset="0"/>
              </a:rPr>
              <a:t> erilaiset palaverit, työryhmät, seminaarit ja asiakasraati</a:t>
            </a:r>
            <a:br>
              <a:rPr lang="fi-FI" sz="1400" dirty="0"/>
            </a:br>
            <a:br>
              <a:rPr lang="fi-FI" sz="1400" dirty="0"/>
            </a:br>
            <a:r>
              <a:rPr lang="fi-FI" sz="1600" b="1" dirty="0"/>
              <a:t>Tarvittaessa voidaan hakea kotoa toimintoihin.</a:t>
            </a:r>
          </a:p>
          <a:p>
            <a:br>
              <a:rPr lang="fi-FI" sz="1350" dirty="0"/>
            </a:br>
            <a:endParaRPr lang="fi-FI" sz="1350" b="1" dirty="0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6B5927CA-941B-4C15-9084-93976BE7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Soile Nyman &amp; Katja Hämäläinen-Puhakka 2017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50F525-8B7C-4D96-A772-B21283F5E9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700808" y="263036"/>
            <a:ext cx="12817424" cy="900602"/>
          </a:xfrm>
        </p:spPr>
        <p:txBody>
          <a:bodyPr>
            <a:normAutofit/>
          </a:bodyPr>
          <a:lstStyle/>
          <a:p>
            <a:r>
              <a:rPr lang="fi-FI" sz="3600" b="1" dirty="0"/>
              <a:t>Jalkautuva miestyö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84DBF2A-6FEC-4CB7-99D4-DC47347851C6}"/>
              </a:ext>
            </a:extLst>
          </p:cNvPr>
          <p:cNvSpPr txBox="1"/>
          <p:nvPr/>
        </p:nvSpPr>
        <p:spPr>
          <a:xfrm>
            <a:off x="2411760" y="1290895"/>
            <a:ext cx="35646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/>
              <a:t>”Varttuneet” miehet</a:t>
            </a:r>
          </a:p>
          <a:p>
            <a:r>
              <a:rPr lang="fi-FI" sz="1600" dirty="0"/>
              <a:t>- kokemuksellinen yksinäisyys tai</a:t>
            </a:r>
          </a:p>
          <a:p>
            <a:r>
              <a:rPr lang="fi-FI" sz="1600" dirty="0"/>
              <a:t>sen riski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501DC86-BF01-4E43-A7DE-995FFE8F0E30}"/>
              </a:ext>
            </a:extLst>
          </p:cNvPr>
          <p:cNvSpPr txBox="1"/>
          <p:nvPr/>
        </p:nvSpPr>
        <p:spPr>
          <a:xfrm>
            <a:off x="577416" y="2537638"/>
            <a:ext cx="33653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Etsivä työ/jalkautuminen</a:t>
            </a:r>
          </a:p>
          <a:p>
            <a:r>
              <a:rPr lang="fi-FI" sz="1600" dirty="0"/>
              <a:t>- kadut</a:t>
            </a:r>
            <a:br>
              <a:rPr lang="fi-FI" sz="1600" dirty="0"/>
            </a:br>
            <a:r>
              <a:rPr lang="fi-FI" sz="1600" dirty="0"/>
              <a:t>- kaupat, huoltoasemat, baarit </a:t>
            </a:r>
            <a:br>
              <a:rPr lang="fi-FI" sz="1600" dirty="0"/>
            </a:br>
            <a:r>
              <a:rPr lang="fi-FI" sz="1600" dirty="0"/>
              <a:t>- terveysasemat</a:t>
            </a:r>
            <a:br>
              <a:rPr lang="fi-FI" sz="1600" dirty="0"/>
            </a:br>
            <a:r>
              <a:rPr lang="fi-FI" sz="1600" dirty="0"/>
              <a:t>- kirjastot</a:t>
            </a:r>
            <a:br>
              <a:rPr lang="fi-FI" sz="1600" dirty="0"/>
            </a:br>
            <a:r>
              <a:rPr lang="fi-FI" sz="1600" dirty="0"/>
              <a:t>- järjestöjen ja srk:n kohtaamispaikat ym.</a:t>
            </a:r>
            <a:br>
              <a:rPr lang="fi-FI" sz="1600" dirty="0"/>
            </a:br>
            <a:br>
              <a:rPr lang="fi-FI" sz="1600" dirty="0"/>
            </a:br>
            <a:r>
              <a:rPr lang="fi-FI" b="1" u="sng" dirty="0"/>
              <a:t>Toimintoihin ohjautuminen</a:t>
            </a:r>
          </a:p>
          <a:p>
            <a:pPr lvl="0"/>
            <a:r>
              <a:rPr lang="fi-FI" sz="1600" dirty="0"/>
              <a:t>- Itse tai omainen, tuttava, </a:t>
            </a:r>
            <a:r>
              <a:rPr lang="fi-FI" sz="1600" dirty="0" err="1"/>
              <a:t>yht.työverkosto</a:t>
            </a:r>
            <a:r>
              <a:rPr lang="fi-FI" sz="1600" dirty="0"/>
              <a:t> ilmoittaa</a:t>
            </a:r>
          </a:p>
          <a:p>
            <a:r>
              <a:rPr lang="fi-FI" sz="1600" dirty="0"/>
              <a:t>-tärkeintä henkilökohtainen kontakti/ tiedottaminen ja puskaradio</a:t>
            </a:r>
            <a:endParaRPr lang="fi-FI" sz="1600" dirty="0">
              <a:solidFill>
                <a:srgbClr val="FF0000"/>
              </a:solidFill>
            </a:endParaRPr>
          </a:p>
        </p:txBody>
      </p:sp>
      <p:pic>
        <p:nvPicPr>
          <p:cNvPr id="8" name="Kuva 7" descr="Suurennuslasi">
            <a:extLst>
              <a:ext uri="{FF2B5EF4-FFF2-40B4-BE49-F238E27FC236}">
                <a16:creationId xmlns:a16="http://schemas.microsoft.com/office/drawing/2014/main" id="{98F17321-CB11-495E-9827-2F8649F36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5407" y="1835678"/>
            <a:ext cx="685800" cy="6858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362CFC9-FFE3-4939-B244-91470D68A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139" y="1835678"/>
            <a:ext cx="1729487" cy="1741793"/>
          </a:xfrm>
          <a:prstGeom prst="rect">
            <a:avLst/>
          </a:prstGeom>
        </p:spPr>
      </p:pic>
      <p:pic>
        <p:nvPicPr>
          <p:cNvPr id="12" name="Kuva 11" descr="Jalanjäljet">
            <a:extLst>
              <a:ext uri="{FF2B5EF4-FFF2-40B4-BE49-F238E27FC236}">
                <a16:creationId xmlns:a16="http://schemas.microsoft.com/office/drawing/2014/main" id="{3B24B40B-B0E8-4E2B-9A97-EFB695357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021" y="1253008"/>
            <a:ext cx="1282128" cy="116072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8CDFA31-FAFE-4F90-B770-67B0A0F0A3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16469">
            <a:off x="6729225" y="5437083"/>
            <a:ext cx="910639" cy="910639"/>
          </a:xfrm>
          <a:prstGeom prst="rect">
            <a:avLst/>
          </a:prstGeom>
        </p:spPr>
      </p:pic>
      <p:sp>
        <p:nvSpPr>
          <p:cNvPr id="3" name="Nuoli: Oikea 2">
            <a:extLst>
              <a:ext uri="{FF2B5EF4-FFF2-40B4-BE49-F238E27FC236}">
                <a16:creationId xmlns:a16="http://schemas.microsoft.com/office/drawing/2014/main" id="{6D05A63C-68F6-4363-B4E9-6B5D98A1ADEB}"/>
              </a:ext>
            </a:extLst>
          </p:cNvPr>
          <p:cNvSpPr/>
          <p:nvPr/>
        </p:nvSpPr>
        <p:spPr>
          <a:xfrm>
            <a:off x="2411760" y="5832255"/>
            <a:ext cx="328445" cy="26464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6342C8D0-03CD-4761-A8A2-088DF416C82B}"/>
              </a:ext>
            </a:extLst>
          </p:cNvPr>
          <p:cNvSpPr/>
          <p:nvPr/>
        </p:nvSpPr>
        <p:spPr>
          <a:xfrm>
            <a:off x="2879554" y="5832255"/>
            <a:ext cx="3564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chemeClr val="accent6">
                    <a:lumMod val="75000"/>
                  </a:schemeClr>
                </a:solidFill>
              </a:rPr>
              <a:t>PALVELUOHJAUKSELLINEN TYÖOTE, kokonaisvaltaisuus</a:t>
            </a:r>
          </a:p>
        </p:txBody>
      </p:sp>
    </p:spTree>
    <p:extLst>
      <p:ext uri="{BB962C8B-B14F-4D97-AF65-F5344CB8AC3E}">
        <p14:creationId xmlns:p14="http://schemas.microsoft.com/office/powerpoint/2010/main" val="2901160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D1C6BCA6-283B-4F10-93E2-A30D65DB7F9E}"/>
              </a:ext>
            </a:extLst>
          </p:cNvPr>
          <p:cNvSpPr/>
          <p:nvPr/>
        </p:nvSpPr>
        <p:spPr>
          <a:xfrm>
            <a:off x="1992501" y="1541725"/>
            <a:ext cx="3902477" cy="3899469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AC914E-C3F0-4993-9E8A-A07FE47E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96" y="184628"/>
            <a:ext cx="5694720" cy="1105717"/>
          </a:xfrm>
        </p:spPr>
        <p:txBody>
          <a:bodyPr>
            <a:noAutofit/>
          </a:bodyPr>
          <a:lstStyle/>
          <a:p>
            <a:r>
              <a:rPr lang="fi-FI" sz="3600" b="1" dirty="0"/>
              <a:t>Velmut-ryhmätoiminta</a:t>
            </a:r>
          </a:p>
        </p:txBody>
      </p:sp>
      <p:pic>
        <p:nvPicPr>
          <p:cNvPr id="11" name="Kuva 10" descr="Auto">
            <a:extLst>
              <a:ext uri="{FF2B5EF4-FFF2-40B4-BE49-F238E27FC236}">
                <a16:creationId xmlns:a16="http://schemas.microsoft.com/office/drawing/2014/main" id="{F3AD262B-8E40-467A-80FD-452ADFD32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859" y="2296292"/>
            <a:ext cx="1119673" cy="1119673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D7299501-1DD6-4D11-828C-6BA40DD3C07E}"/>
              </a:ext>
            </a:extLst>
          </p:cNvPr>
          <p:cNvSpPr txBox="1"/>
          <p:nvPr/>
        </p:nvSpPr>
        <p:spPr>
          <a:xfrm>
            <a:off x="2102401" y="3077291"/>
            <a:ext cx="3490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Henkilökohtaisuus ja ajan antaminen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Kokonaisvaltaisuus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C89C164-961D-4232-9C38-1E4552A90C15}"/>
              </a:ext>
            </a:extLst>
          </p:cNvPr>
          <p:cNvSpPr txBox="1"/>
          <p:nvPr/>
        </p:nvSpPr>
        <p:spPr>
          <a:xfrm>
            <a:off x="3574853" y="3591769"/>
            <a:ext cx="2265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Osallistujien ehdoilla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Ei perinteistä ohjausta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Ei kirjaamista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F00A3EEC-470C-4AD3-8102-7974C9946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137" y="1906685"/>
            <a:ext cx="1186442" cy="1320125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4BFBB7B8-0994-4792-832E-A03C1E44A71C}"/>
              </a:ext>
            </a:extLst>
          </p:cNvPr>
          <p:cNvSpPr txBox="1"/>
          <p:nvPr/>
        </p:nvSpPr>
        <p:spPr>
          <a:xfrm>
            <a:off x="3574853" y="4330433"/>
            <a:ext cx="1898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200" b="1" dirty="0"/>
          </a:p>
          <a:p>
            <a:pPr algn="ctr"/>
            <a:r>
              <a:rPr lang="fi-FI" sz="1400" b="1" dirty="0"/>
              <a:t>”Toiminnan kaava on, ettei sitä ole”</a:t>
            </a:r>
          </a:p>
        </p:txBody>
      </p:sp>
      <p:sp>
        <p:nvSpPr>
          <p:cNvPr id="26" name="Alatunnisteen paikkamerkki 25">
            <a:extLst>
              <a:ext uri="{FF2B5EF4-FFF2-40B4-BE49-F238E27FC236}">
                <a16:creationId xmlns:a16="http://schemas.microsoft.com/office/drawing/2014/main" id="{7803B984-C053-4D3D-BDAE-44AEE2F7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3844" y="6595252"/>
            <a:ext cx="2895600" cy="365125"/>
          </a:xfrm>
        </p:spPr>
        <p:txBody>
          <a:bodyPr/>
          <a:lstStyle/>
          <a:p>
            <a:r>
              <a:rPr lang="fi-FI" dirty="0"/>
              <a:t>Soile Nyman &amp; Katja Hämäläinen-Puhakka 2017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5D83FE9-F923-4435-81F2-2C00CE57F635}"/>
              </a:ext>
            </a:extLst>
          </p:cNvPr>
          <p:cNvSpPr txBox="1"/>
          <p:nvPr/>
        </p:nvSpPr>
        <p:spPr>
          <a:xfrm>
            <a:off x="2024170" y="3670604"/>
            <a:ext cx="17655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Ihmisyys ensisijaista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Ei sitoutumista, vapaaehtoisuus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Maksuttomuus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868C64E-FDAC-4D32-8799-8803FAC807E6}"/>
              </a:ext>
            </a:extLst>
          </p:cNvPr>
          <p:cNvSpPr txBox="1"/>
          <p:nvPr/>
        </p:nvSpPr>
        <p:spPr>
          <a:xfrm>
            <a:off x="6316830" y="1252664"/>
            <a:ext cx="2023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Toiminnan sisältöä</a:t>
            </a:r>
            <a:br>
              <a:rPr lang="fi-FI" sz="1400" b="1" dirty="0"/>
            </a:br>
            <a:r>
              <a:rPr lang="fi-FI" sz="1400" dirty="0"/>
              <a:t>”Hallittu kaaos”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BB941D6-DB5E-4713-BF77-20B9D0284E26}"/>
              </a:ext>
            </a:extLst>
          </p:cNvPr>
          <p:cNvSpPr txBox="1"/>
          <p:nvPr/>
        </p:nvSpPr>
        <p:spPr>
          <a:xfrm>
            <a:off x="2103359" y="1501647"/>
            <a:ext cx="344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Toiminnan periaatteita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F470E5D-B491-49D7-BCE4-367A9A769007}"/>
              </a:ext>
            </a:extLst>
          </p:cNvPr>
          <p:cNvSpPr txBox="1"/>
          <p:nvPr/>
        </p:nvSpPr>
        <p:spPr>
          <a:xfrm>
            <a:off x="420048" y="645656"/>
            <a:ext cx="16041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Tiedotus</a:t>
            </a:r>
            <a:br>
              <a:rPr lang="fi-FI" sz="1400" b="1" dirty="0"/>
            </a:br>
            <a:r>
              <a:rPr lang="fi-FI" sz="1400" b="1" dirty="0"/>
              <a:t>-</a:t>
            </a:r>
            <a:r>
              <a:rPr lang="fi-FI" sz="1400" dirty="0"/>
              <a:t>tekstiviesti/soitto edellisenä päivänä</a:t>
            </a:r>
          </a:p>
          <a:p>
            <a:r>
              <a:rPr lang="fi-FI" sz="1400" dirty="0"/>
              <a:t>-muu ilmoittelu</a:t>
            </a:r>
            <a:br>
              <a:rPr lang="fi-FI" sz="1400" dirty="0"/>
            </a:br>
            <a:br>
              <a:rPr lang="fi-FI" sz="1400" dirty="0"/>
            </a:br>
            <a:r>
              <a:rPr lang="fi-FI" sz="1600" b="1" dirty="0"/>
              <a:t>Alkuvalmistelut</a:t>
            </a:r>
            <a:br>
              <a:rPr lang="fi-FI" sz="1400" dirty="0"/>
            </a:br>
            <a:r>
              <a:rPr lang="fi-FI" sz="1400" dirty="0"/>
              <a:t>-kauppa</a:t>
            </a:r>
            <a:br>
              <a:rPr lang="fi-FI" sz="1400" dirty="0"/>
            </a:br>
            <a:r>
              <a:rPr lang="fi-FI" sz="1400" dirty="0"/>
              <a:t>-tilojen laitto ym.</a:t>
            </a:r>
            <a:br>
              <a:rPr lang="fi-FI" sz="1400" dirty="0"/>
            </a:br>
            <a:br>
              <a:rPr lang="fi-FI" sz="1400" dirty="0"/>
            </a:br>
            <a:br>
              <a:rPr lang="fi-FI" sz="1400" dirty="0"/>
            </a:br>
            <a:br>
              <a:rPr lang="fi-FI" sz="1400" dirty="0"/>
            </a:br>
            <a:br>
              <a:rPr lang="fi-FI" sz="1600" dirty="0"/>
            </a:br>
            <a:r>
              <a:rPr lang="fi-FI" sz="1600" b="1" dirty="0"/>
              <a:t>Kyydit</a:t>
            </a:r>
            <a:br>
              <a:rPr lang="fi-FI" sz="1400" dirty="0"/>
            </a:br>
            <a:r>
              <a:rPr lang="fi-FI" sz="1400" dirty="0"/>
              <a:t>-työntekijä hakee</a:t>
            </a:r>
            <a:br>
              <a:rPr lang="fi-FI" sz="1400" dirty="0"/>
            </a:br>
            <a:r>
              <a:rPr lang="fi-FI" sz="1400" dirty="0"/>
              <a:t>-kimppakyydit</a:t>
            </a:r>
            <a:br>
              <a:rPr lang="fi-FI" sz="1400" dirty="0"/>
            </a:br>
            <a:r>
              <a:rPr lang="fi-FI" sz="1400" dirty="0"/>
              <a:t>-mahdolliset apuvälineet huomioitava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526756D-3827-4292-8512-2E996F34ED06}"/>
              </a:ext>
            </a:extLst>
          </p:cNvPr>
          <p:cNvSpPr txBox="1"/>
          <p:nvPr/>
        </p:nvSpPr>
        <p:spPr>
          <a:xfrm>
            <a:off x="340859" y="4668104"/>
            <a:ext cx="20028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i-FI" sz="1400" b="1" dirty="0"/>
            </a:br>
            <a:r>
              <a:rPr lang="fi-FI" sz="1600" b="1" dirty="0"/>
              <a:t>Tarjoilut ja kahvinkeitto</a:t>
            </a:r>
            <a:br>
              <a:rPr lang="fi-FI" sz="1600" b="1" dirty="0"/>
            </a:br>
            <a:r>
              <a:rPr lang="fi-FI" sz="1600" b="1" dirty="0"/>
              <a:t>Muun ohjelman vetäminen</a:t>
            </a:r>
          </a:p>
        </p:txBody>
      </p:sp>
      <p:pic>
        <p:nvPicPr>
          <p:cNvPr id="29" name="Kuva 28" descr="Kahvi">
            <a:extLst>
              <a:ext uri="{FF2B5EF4-FFF2-40B4-BE49-F238E27FC236}">
                <a16:creationId xmlns:a16="http://schemas.microsoft.com/office/drawing/2014/main" id="{FBC06F5E-9507-444F-8D5A-2DE96F35C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7142" y="4304660"/>
            <a:ext cx="953465" cy="761941"/>
          </a:xfrm>
          <a:prstGeom prst="rect">
            <a:avLst/>
          </a:prstGeom>
        </p:spPr>
      </p:pic>
      <p:sp>
        <p:nvSpPr>
          <p:cNvPr id="30" name="Ajatuskupla: Pilvi 29">
            <a:extLst>
              <a:ext uri="{FF2B5EF4-FFF2-40B4-BE49-F238E27FC236}">
                <a16:creationId xmlns:a16="http://schemas.microsoft.com/office/drawing/2014/main" id="{A5F0E40B-0575-4259-9690-9D10638619D5}"/>
              </a:ext>
            </a:extLst>
          </p:cNvPr>
          <p:cNvSpPr/>
          <p:nvPr/>
        </p:nvSpPr>
        <p:spPr>
          <a:xfrm>
            <a:off x="5354304" y="908720"/>
            <a:ext cx="3777553" cy="3899469"/>
          </a:xfrm>
          <a:prstGeom prst="cloudCallout">
            <a:avLst>
              <a:gd name="adj1" fmla="val -62722"/>
              <a:gd name="adj2" fmla="val -3115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C65952E2-8108-4E38-A56E-99E8E7D620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488">
            <a:off x="7062196" y="5193681"/>
            <a:ext cx="1204269" cy="1204269"/>
          </a:xfrm>
          <a:prstGeom prst="rect">
            <a:avLst/>
          </a:prstGeom>
        </p:spPr>
      </p:pic>
      <p:sp>
        <p:nvSpPr>
          <p:cNvPr id="32" name="Tekstiruutu 31">
            <a:extLst>
              <a:ext uri="{FF2B5EF4-FFF2-40B4-BE49-F238E27FC236}">
                <a16:creationId xmlns:a16="http://schemas.microsoft.com/office/drawing/2014/main" id="{1C84FDCE-A3E2-454E-B4E6-C7E5273AD81E}"/>
              </a:ext>
            </a:extLst>
          </p:cNvPr>
          <p:cNvSpPr txBox="1"/>
          <p:nvPr/>
        </p:nvSpPr>
        <p:spPr>
          <a:xfrm>
            <a:off x="6687561" y="5198976"/>
            <a:ext cx="2298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Kyydit takaisin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4B824458-7F8B-4B23-A05A-D2CBDFA49846}"/>
              </a:ext>
            </a:extLst>
          </p:cNvPr>
          <p:cNvSpPr txBox="1"/>
          <p:nvPr/>
        </p:nvSpPr>
        <p:spPr>
          <a:xfrm>
            <a:off x="5894979" y="4616378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/>
              <a:t>Lopuksi:</a:t>
            </a:r>
            <a:br>
              <a:rPr lang="fi-FI" sz="1400" b="1" dirty="0"/>
            </a:br>
            <a:r>
              <a:rPr lang="fi-FI" sz="1400" dirty="0"/>
              <a:t>Paikkojen siistiminen, tiskaus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57FD6C1-30A0-45E7-BEDE-425353EBC5B8}"/>
              </a:ext>
            </a:extLst>
          </p:cNvPr>
          <p:cNvSpPr txBox="1"/>
          <p:nvPr/>
        </p:nvSpPr>
        <p:spPr>
          <a:xfrm>
            <a:off x="5673794" y="1775884"/>
            <a:ext cx="3571270" cy="429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- vapaata jutustelua</a:t>
            </a:r>
            <a:br>
              <a:rPr lang="fi-FI" sz="1400" dirty="0"/>
            </a:br>
            <a:r>
              <a:rPr lang="fi-FI" sz="1400" dirty="0"/>
              <a:t>- tarjoilua</a:t>
            </a:r>
            <a:br>
              <a:rPr lang="fi-FI" sz="1400" dirty="0"/>
            </a:br>
            <a:r>
              <a:rPr lang="fi-FI" sz="1400" dirty="0"/>
              <a:t>- ryhmätoiminnan suunnittelua, toteutusta ja arviointia osallistujista lähtien</a:t>
            </a:r>
            <a:br>
              <a:rPr lang="fi-FI" sz="1400" dirty="0"/>
            </a:br>
            <a:r>
              <a:rPr lang="fi-FI" sz="1400" dirty="0"/>
              <a:t>- ryhmätoiminnan ulkopuolisen ohjelman sopimista (mm. jalkautuminen, kotikäynnit ja verkostotyöhön osallistuminen vertaismiesten kanssa, tapahtumiin osallistuminen ym.)</a:t>
            </a:r>
            <a:br>
              <a:rPr lang="fi-FI" sz="1400" dirty="0"/>
            </a:br>
            <a:r>
              <a:rPr lang="fi-FI" sz="1400" dirty="0"/>
              <a:t>- muista palveluista ja toimintamahdollisuuksista tiedottamista</a:t>
            </a:r>
            <a:br>
              <a:rPr lang="fi-FI" sz="1400" dirty="0"/>
            </a:br>
            <a:r>
              <a:rPr lang="fi-FI" sz="1400" dirty="0"/>
              <a:t>- mahdollisuus matalankynnyksen palveluohjaukseen</a:t>
            </a:r>
            <a:br>
              <a:rPr lang="fi-FI" sz="1400" dirty="0"/>
            </a:br>
            <a:r>
              <a:rPr lang="fi-FI" sz="1400" dirty="0"/>
              <a:t>- kotikäyntien sopimista</a:t>
            </a:r>
            <a:br>
              <a:rPr lang="fi-FI" sz="1400" dirty="0"/>
            </a:br>
            <a:br>
              <a:rPr lang="fi-FI" sz="1400" dirty="0"/>
            </a:br>
            <a:br>
              <a:rPr lang="fi-FI" sz="1400" dirty="0"/>
            </a:br>
            <a:br>
              <a:rPr lang="fi-FI" sz="1400" dirty="0"/>
            </a:br>
            <a:br>
              <a:rPr lang="fi-FI" sz="1400" dirty="0"/>
            </a:br>
            <a:r>
              <a:rPr lang="fi-FI" sz="1400" dirty="0"/>
              <a:t>-</a:t>
            </a:r>
            <a:br>
              <a:rPr lang="fi-FI" sz="1400" dirty="0"/>
            </a:b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3406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F71B5306-942C-4DAB-A9E9-683C9CB75E4A}"/>
              </a:ext>
            </a:extLst>
          </p:cNvPr>
          <p:cNvSpPr/>
          <p:nvPr/>
        </p:nvSpPr>
        <p:spPr>
          <a:xfrm>
            <a:off x="4874906" y="1224401"/>
            <a:ext cx="3902543" cy="12957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5" name="Alatunnisteen paikkamerkki 34">
            <a:extLst>
              <a:ext uri="{FF2B5EF4-FFF2-40B4-BE49-F238E27FC236}">
                <a16:creationId xmlns:a16="http://schemas.microsoft.com/office/drawing/2014/main" id="{B984F1D6-A789-41F0-AEF7-A46F8218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Soile Nyman &amp; Katja Hämäläinen-Puhakka 2017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1571D2A-5402-468A-BB35-D8BFCB50E6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6321" y="461833"/>
            <a:ext cx="8361362" cy="636588"/>
          </a:xfrm>
        </p:spPr>
        <p:txBody>
          <a:bodyPr>
            <a:noAutofit/>
          </a:bodyPr>
          <a:lstStyle/>
          <a:p>
            <a:r>
              <a:rPr lang="fi-FI" sz="4000" b="1" dirty="0"/>
              <a:t>Esiin tulleita haasteita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19CA768-D06B-4631-930A-96D936A0FF22}"/>
              </a:ext>
            </a:extLst>
          </p:cNvPr>
          <p:cNvSpPr txBox="1"/>
          <p:nvPr/>
        </p:nvSpPr>
        <p:spPr>
          <a:xfrm>
            <a:off x="775533" y="1989360"/>
            <a:ext cx="2275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Etuisuuksien hakeminen/</a:t>
            </a:r>
          </a:p>
          <a:p>
            <a:r>
              <a:rPr lang="fi-FI" sz="1600" dirty="0"/>
              <a:t>palveluihin pääsy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A1F1963-64AC-48C0-932D-0A29983FB166}"/>
              </a:ext>
            </a:extLst>
          </p:cNvPr>
          <p:cNvSpPr txBox="1"/>
          <p:nvPr/>
        </p:nvSpPr>
        <p:spPr>
          <a:xfrm>
            <a:off x="2915816" y="1866250"/>
            <a:ext cx="2178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Haasteet digitaidoissa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59406D6-BD3A-4D2E-9A28-19332A83735F}"/>
              </a:ext>
            </a:extLst>
          </p:cNvPr>
          <p:cNvSpPr txBox="1"/>
          <p:nvPr/>
        </p:nvSpPr>
        <p:spPr>
          <a:xfrm>
            <a:off x="6737136" y="3391105"/>
            <a:ext cx="1691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Koettu yksinäisyys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44C73D7-95D0-4B62-AD76-2977AB696C44}"/>
              </a:ext>
            </a:extLst>
          </p:cNvPr>
          <p:cNvSpPr txBox="1"/>
          <p:nvPr/>
        </p:nvSpPr>
        <p:spPr>
          <a:xfrm>
            <a:off x="6800578" y="2748522"/>
            <a:ext cx="1733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Tarpeettomuuden </a:t>
            </a:r>
          </a:p>
          <a:p>
            <a:r>
              <a:rPr lang="fi-FI" sz="1600" dirty="0"/>
              <a:t>kokemus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99D3256-6797-49F1-BBB6-93BA3EBA4EDF}"/>
              </a:ext>
            </a:extLst>
          </p:cNvPr>
          <p:cNvSpPr txBox="1"/>
          <p:nvPr/>
        </p:nvSpPr>
        <p:spPr>
          <a:xfrm>
            <a:off x="6392219" y="3762379"/>
            <a:ext cx="2373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Mielenterveyden haasteet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F5609CB-7ACF-4C69-82D2-12BDBE0046A1}"/>
              </a:ext>
            </a:extLst>
          </p:cNvPr>
          <p:cNvSpPr txBox="1"/>
          <p:nvPr/>
        </p:nvSpPr>
        <p:spPr>
          <a:xfrm flipH="1">
            <a:off x="347586" y="2809943"/>
            <a:ext cx="1455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Fyysiseen ja </a:t>
            </a:r>
          </a:p>
          <a:p>
            <a:r>
              <a:rPr lang="fi-FI" sz="1600" dirty="0"/>
              <a:t>psyykkiseen toimintakykyyn </a:t>
            </a:r>
          </a:p>
          <a:p>
            <a:r>
              <a:rPr lang="fi-FI" sz="1600" dirty="0"/>
              <a:t>liittyvät </a:t>
            </a:r>
          </a:p>
          <a:p>
            <a:r>
              <a:rPr lang="fi-FI" sz="1600" dirty="0"/>
              <a:t>haasteet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5200F9D-CA12-47B3-96EC-C9DC56E8924A}"/>
              </a:ext>
            </a:extLst>
          </p:cNvPr>
          <p:cNvSpPr txBox="1"/>
          <p:nvPr/>
        </p:nvSpPr>
        <p:spPr>
          <a:xfrm>
            <a:off x="6130123" y="4652290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Päihteet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7B9CB04-672E-4620-B674-71F5DA7EEB61}"/>
              </a:ext>
            </a:extLst>
          </p:cNvPr>
          <p:cNvSpPr txBox="1"/>
          <p:nvPr/>
        </p:nvSpPr>
        <p:spPr>
          <a:xfrm>
            <a:off x="3828241" y="5996794"/>
            <a:ext cx="1270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Peliongelmat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C09046A-31E8-4DD2-A9B8-553572386722}"/>
              </a:ext>
            </a:extLst>
          </p:cNvPr>
          <p:cNvSpPr txBox="1"/>
          <p:nvPr/>
        </p:nvSpPr>
        <p:spPr>
          <a:xfrm>
            <a:off x="5183950" y="5389991"/>
            <a:ext cx="3177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Henkilökohtaisen talouden haasteet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98696B5-7A78-4522-A20B-74BFEE6AFB9A}"/>
              </a:ext>
            </a:extLst>
          </p:cNvPr>
          <p:cNvSpPr txBox="1"/>
          <p:nvPr/>
        </p:nvSpPr>
        <p:spPr>
          <a:xfrm>
            <a:off x="5682487" y="5668252"/>
            <a:ext cx="2180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Velat ja velkaantuminen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6204705-79D5-48DC-B1AD-860987DD0700}"/>
              </a:ext>
            </a:extLst>
          </p:cNvPr>
          <p:cNvSpPr txBox="1"/>
          <p:nvPr/>
        </p:nvSpPr>
        <p:spPr>
          <a:xfrm>
            <a:off x="4917929" y="1196752"/>
            <a:ext cx="3902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600" b="1" dirty="0"/>
              <a:t>Haasteiden limittäisyys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600" b="1" dirty="0"/>
              <a:t>Kasautuminen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600" b="1" dirty="0"/>
              <a:t>Elämäntilanteet eivät mahdu muotteihin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600" b="1" dirty="0"/>
              <a:t>Perinteinen palvelujärjestelmä ei tavoita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600" b="1" dirty="0"/>
              <a:t>Palveluita saa, mutta ei tule autetuksi</a:t>
            </a:r>
          </a:p>
        </p:txBody>
      </p:sp>
      <p:pic>
        <p:nvPicPr>
          <p:cNvPr id="16" name="Kuva 15" descr="Tietokone">
            <a:extLst>
              <a:ext uri="{FF2B5EF4-FFF2-40B4-BE49-F238E27FC236}">
                <a16:creationId xmlns:a16="http://schemas.microsoft.com/office/drawing/2014/main" id="{573D686C-BA48-4326-82A9-76B2CC9B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1248" y="1229912"/>
            <a:ext cx="670303" cy="670303"/>
          </a:xfrm>
          <a:prstGeom prst="rect">
            <a:avLst/>
          </a:prstGeom>
        </p:spPr>
      </p:pic>
      <p:pic>
        <p:nvPicPr>
          <p:cNvPr id="18" name="Kuva 17" descr="Avaa kirje">
            <a:extLst>
              <a:ext uri="{FF2B5EF4-FFF2-40B4-BE49-F238E27FC236}">
                <a16:creationId xmlns:a16="http://schemas.microsoft.com/office/drawing/2014/main" id="{2F0C7816-28DC-4352-A7D5-E00910C9E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380" y="1364180"/>
            <a:ext cx="590002" cy="590002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AB9294D4-5E59-4025-B04D-06BDB6543217}"/>
              </a:ext>
            </a:extLst>
          </p:cNvPr>
          <p:cNvSpPr txBox="1"/>
          <p:nvPr/>
        </p:nvSpPr>
        <p:spPr>
          <a:xfrm>
            <a:off x="2224890" y="3197817"/>
            <a:ext cx="1998523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Ikääntyminen,</a:t>
            </a:r>
          </a:p>
          <a:p>
            <a:r>
              <a:rPr lang="fi-FI" sz="1600" dirty="0" err="1"/>
              <a:t>leskeytyminen</a:t>
            </a:r>
            <a:r>
              <a:rPr lang="fi-FI" sz="1600" dirty="0"/>
              <a:t>,</a:t>
            </a:r>
          </a:p>
          <a:p>
            <a:r>
              <a:rPr lang="fi-FI" sz="1600" dirty="0"/>
              <a:t>ei elämänkumppania,</a:t>
            </a:r>
          </a:p>
          <a:p>
            <a:r>
              <a:rPr lang="fi-FI" sz="1600" dirty="0"/>
              <a:t>haasteet läheissuhteissa,</a:t>
            </a:r>
          </a:p>
          <a:p>
            <a:r>
              <a:rPr lang="fi-FI" sz="1600" dirty="0"/>
              <a:t>omaishoitajuus</a:t>
            </a:r>
          </a:p>
          <a:p>
            <a:endParaRPr lang="fi-FI" sz="1350" dirty="0"/>
          </a:p>
        </p:txBody>
      </p:sp>
      <p:pic>
        <p:nvPicPr>
          <p:cNvPr id="23" name="Kuva 22" descr="Kuva, joka sisältää kohteen kirja&#10;&#10;Kuvaus luotu, korkea luotettavuus">
            <a:extLst>
              <a:ext uri="{FF2B5EF4-FFF2-40B4-BE49-F238E27FC236}">
                <a16:creationId xmlns:a16="http://schemas.microsoft.com/office/drawing/2014/main" id="{6CA6F10F-0989-447E-8472-9C537ED67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39" y="3093499"/>
            <a:ext cx="1980765" cy="2215874"/>
          </a:xfrm>
          <a:prstGeom prst="rect">
            <a:avLst/>
          </a:prstGeom>
        </p:spPr>
      </p:pic>
      <p:pic>
        <p:nvPicPr>
          <p:cNvPr id="25" name="Kuva 24" descr="Henkilö kävelykepin kanssa">
            <a:extLst>
              <a:ext uri="{FF2B5EF4-FFF2-40B4-BE49-F238E27FC236}">
                <a16:creationId xmlns:a16="http://schemas.microsoft.com/office/drawing/2014/main" id="{0B7AF338-CCF5-480C-9F64-322B9D599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0778" y="3592117"/>
            <a:ext cx="921136" cy="921136"/>
          </a:xfrm>
          <a:prstGeom prst="rect">
            <a:avLst/>
          </a:prstGeom>
        </p:spPr>
      </p:pic>
      <p:pic>
        <p:nvPicPr>
          <p:cNvPr id="27" name="Kuva 26" descr="Pullo">
            <a:extLst>
              <a:ext uri="{FF2B5EF4-FFF2-40B4-BE49-F238E27FC236}">
                <a16:creationId xmlns:a16="http://schemas.microsoft.com/office/drawing/2014/main" id="{4BD399F7-03AB-4C78-A446-05037B5D7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20120">
            <a:off x="6820009" y="4220134"/>
            <a:ext cx="1015707" cy="1015707"/>
          </a:xfrm>
          <a:prstGeom prst="rect">
            <a:avLst/>
          </a:prstGeom>
        </p:spPr>
      </p:pic>
      <p:pic>
        <p:nvPicPr>
          <p:cNvPr id="29" name="Kuva 28" descr="Raha">
            <a:extLst>
              <a:ext uri="{FF2B5EF4-FFF2-40B4-BE49-F238E27FC236}">
                <a16:creationId xmlns:a16="http://schemas.microsoft.com/office/drawing/2014/main" id="{D848C138-95FA-4291-B856-FCB1404E86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62107" y="5265576"/>
            <a:ext cx="771161" cy="771161"/>
          </a:xfrm>
          <a:prstGeom prst="rect">
            <a:avLst/>
          </a:prstGeom>
        </p:spPr>
      </p:pic>
      <p:pic>
        <p:nvPicPr>
          <p:cNvPr id="31" name="Kuva 30" descr="Kolikkoja">
            <a:extLst>
              <a:ext uri="{FF2B5EF4-FFF2-40B4-BE49-F238E27FC236}">
                <a16:creationId xmlns:a16="http://schemas.microsoft.com/office/drawing/2014/main" id="{50C4F13C-83F9-4923-AAFE-9AE6AEB4C2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40352" y="4519237"/>
            <a:ext cx="971560" cy="971560"/>
          </a:xfrm>
          <a:prstGeom prst="rect">
            <a:avLst/>
          </a:prstGeom>
        </p:spPr>
      </p:pic>
      <p:pic>
        <p:nvPicPr>
          <p:cNvPr id="33" name="Kuva 32" descr="Ajatuskupla">
            <a:extLst>
              <a:ext uri="{FF2B5EF4-FFF2-40B4-BE49-F238E27FC236}">
                <a16:creationId xmlns:a16="http://schemas.microsoft.com/office/drawing/2014/main" id="{A0DF0048-6896-44E3-A826-75C9A6A1E7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79710" y="2551860"/>
            <a:ext cx="1500825" cy="1500825"/>
          </a:xfrm>
          <a:prstGeom prst="rect">
            <a:avLst/>
          </a:prstGeom>
        </p:spPr>
      </p:pic>
      <p:sp>
        <p:nvSpPr>
          <p:cNvPr id="36" name="Tekstiruutu 35">
            <a:extLst>
              <a:ext uri="{FF2B5EF4-FFF2-40B4-BE49-F238E27FC236}">
                <a16:creationId xmlns:a16="http://schemas.microsoft.com/office/drawing/2014/main" id="{EBF283A3-AF6B-48F8-8C10-C08D49D1EE2E}"/>
              </a:ext>
            </a:extLst>
          </p:cNvPr>
          <p:cNvSpPr txBox="1"/>
          <p:nvPr/>
        </p:nvSpPr>
        <p:spPr>
          <a:xfrm flipH="1">
            <a:off x="1242740" y="5105937"/>
            <a:ext cx="219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Ajokortin menetys, kulkemisen haasteet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4362AA97-176C-4DBD-A1C4-F440770CD4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716087">
            <a:off x="500982" y="4397682"/>
            <a:ext cx="1295649" cy="12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4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Kuva, joka sisältää kohteen sisä, istuin, sohva, huonekalu&#10;&#10;Kuvaus luotu automaattisesti">
            <a:extLst>
              <a:ext uri="{FF2B5EF4-FFF2-40B4-BE49-F238E27FC236}">
                <a16:creationId xmlns:a16="http://schemas.microsoft.com/office/drawing/2014/main" id="{CF22C9E9-96AC-4CBD-8848-2881CDEA7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548680"/>
            <a:ext cx="8046156" cy="470852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D4D5734-1C1A-40A1-9AB6-750029B3D1B2}"/>
              </a:ext>
            </a:extLst>
          </p:cNvPr>
          <p:cNvSpPr txBox="1"/>
          <p:nvPr/>
        </p:nvSpPr>
        <p:spPr>
          <a:xfrm>
            <a:off x="2195736" y="5445224"/>
            <a:ext cx="439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”</a:t>
            </a:r>
            <a:r>
              <a:rPr lang="fi-FI" i="1" dirty="0" err="1"/>
              <a:t>All</a:t>
            </a:r>
            <a:r>
              <a:rPr lang="fi-FI" i="1" dirty="0"/>
              <a:t> </a:t>
            </a:r>
            <a:r>
              <a:rPr lang="fi-FI" i="1" dirty="0" err="1"/>
              <a:t>you</a:t>
            </a:r>
            <a:r>
              <a:rPr lang="fi-FI" i="1" dirty="0"/>
              <a:t> </a:t>
            </a:r>
            <a:r>
              <a:rPr lang="fi-FI" i="1" dirty="0" err="1"/>
              <a:t>need</a:t>
            </a:r>
            <a:r>
              <a:rPr lang="fi-FI" i="1" dirty="0"/>
              <a:t> is </a:t>
            </a:r>
            <a:r>
              <a:rPr lang="fi-FI" i="1" dirty="0" err="1"/>
              <a:t>love</a:t>
            </a:r>
            <a:r>
              <a:rPr lang="fi-FI" i="1" dirty="0"/>
              <a:t>” – ja välillä vähän lepoa!</a:t>
            </a:r>
          </a:p>
        </p:txBody>
      </p:sp>
    </p:spTree>
    <p:extLst>
      <p:ext uri="{BB962C8B-B14F-4D97-AF65-F5344CB8AC3E}">
        <p14:creationId xmlns:p14="http://schemas.microsoft.com/office/powerpoint/2010/main" val="752661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8FD984-907F-4609-93C1-D34EB508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Kiitos kaikille Velmuille </a:t>
            </a:r>
            <a:br>
              <a:rPr lang="fi-FI" b="1" dirty="0"/>
            </a:br>
            <a:r>
              <a:rPr lang="fi-FI" b="1" dirty="0"/>
              <a:t>ja yhteistyötahoille</a:t>
            </a:r>
            <a:r>
              <a:rPr lang="fi-FI" b="1" dirty="0">
                <a:sym typeface="Wingdings" panose="05000000000000000000" pitchFamily="2" charset="2"/>
              </a:rPr>
              <a:t>!</a:t>
            </a:r>
            <a:endParaRPr lang="fi-FI" b="1" dirty="0"/>
          </a:p>
        </p:txBody>
      </p:sp>
      <p:pic>
        <p:nvPicPr>
          <p:cNvPr id="6" name="Sisällön paikkamerkki 5" descr="Kuva, joka sisältää kohteen henkilö, sisä, ryhmä, poseeraaminen&#10;&#10;Kuvaus luotu automaattisesti">
            <a:extLst>
              <a:ext uri="{FF2B5EF4-FFF2-40B4-BE49-F238E27FC236}">
                <a16:creationId xmlns:a16="http://schemas.microsoft.com/office/drawing/2014/main" id="{FF4B0A1E-FDAF-4298-ADD1-43BB2295D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445963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9705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A65000-4357-4B6B-9A1A-399E24E8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0"/>
            <a:ext cx="9865096" cy="68580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i-FI" sz="6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Ihmisen asialla</a:t>
            </a:r>
            <a:br>
              <a:rPr lang="fi-FI" sz="6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fi-FI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https://www.youtube.com/watch?v=_aAfxjwOpsU</a:t>
            </a:r>
            <a:br>
              <a:rPr lang="fi-FI" sz="6000" dirty="0">
                <a:solidFill>
                  <a:schemeClr val="bg1"/>
                </a:solidFill>
              </a:rPr>
            </a:br>
            <a:br>
              <a:rPr lang="fi-FI" sz="6000" dirty="0">
                <a:solidFill>
                  <a:schemeClr val="bg1"/>
                </a:solidFill>
              </a:rPr>
            </a:br>
            <a:endParaRPr lang="fi-FI" sz="6000" dirty="0">
              <a:solidFill>
                <a:schemeClr val="bg1"/>
              </a:solidFill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49B9C23-25D3-46A7-BC5F-38690C25C1C0}"/>
              </a:ext>
            </a:extLst>
          </p:cNvPr>
          <p:cNvSpPr/>
          <p:nvPr/>
        </p:nvSpPr>
        <p:spPr>
          <a:xfrm>
            <a:off x="7189966" y="4121991"/>
            <a:ext cx="540060" cy="378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B8DE0FC-BDEE-4E92-A8F3-CC1AF0BF4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63116"/>
            <a:ext cx="3096344" cy="5177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FF8BFDA-E98E-43BB-A961-6EF7DE0A78F1}"/>
              </a:ext>
            </a:extLst>
          </p:cNvPr>
          <p:cNvSpPr txBox="1"/>
          <p:nvPr/>
        </p:nvSpPr>
        <p:spPr>
          <a:xfrm>
            <a:off x="-252536" y="6021288"/>
            <a:ext cx="858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dirty="0">
                <a:solidFill>
                  <a:schemeClr val="bg1"/>
                </a:solidFill>
              </a:rPr>
              <a:t>Yhdistyksen esittelyvideolla esiintyy Velmuissa mukana ollut Hannu</a:t>
            </a:r>
            <a:r>
              <a:rPr lang="fi-FI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1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A8FCF-D221-431E-AE96-860214C8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i-FI" sz="27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ARMI- Arjen yhteisöllisyys mielen hyvinvoinnin tukena</a:t>
            </a:r>
            <a:br>
              <a:rPr lang="fi-FI" sz="2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7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STM 1/2021–12/2022 - </a:t>
            </a:r>
            <a:r>
              <a:rPr lang="fi-FI" sz="27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Mielenterveysosaamisen vahvistaminen kunnissa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E490698-3AFB-45A9-9C00-211415376BAB}"/>
              </a:ext>
            </a:extLst>
          </p:cNvPr>
          <p:cNvSpPr txBox="1"/>
          <p:nvPr/>
        </p:nvSpPr>
        <p:spPr>
          <a:xfrm>
            <a:off x="-468560" y="1950070"/>
            <a:ext cx="9721080" cy="5215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5655">
              <a:lnSpc>
                <a:spcPct val="150000"/>
              </a:lnSpc>
            </a:pPr>
            <a:r>
              <a:rPr lang="fi-FI" sz="17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Taustalla 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useita jalkautuvan työn hankkeita</a:t>
            </a:r>
            <a:br>
              <a:rPr lang="fi-FI" sz="17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7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Hallinnoija</a:t>
            </a:r>
            <a:r>
              <a:rPr lang="fi-FI" sz="17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fi-FI" sz="17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Pohjois-Karjalan Sosiaaliturvayhdistys ry</a:t>
            </a:r>
          </a:p>
          <a:p>
            <a:pPr marL="795655">
              <a:lnSpc>
                <a:spcPct val="150000"/>
              </a:lnSpc>
            </a:pPr>
            <a:r>
              <a:rPr lang="fi-FI" sz="17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Osatoteuttajat: </a:t>
            </a:r>
            <a:r>
              <a:rPr lang="fi-FI" sz="17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Kotikartanoyhdistys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ry ja Siun sote, </a:t>
            </a:r>
            <a:r>
              <a:rPr lang="fi-FI" sz="17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Mukana: 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Pohjois-Karjalan kunnat </a:t>
            </a:r>
          </a:p>
          <a:p>
            <a:pPr marL="795655">
              <a:lnSpc>
                <a:spcPct val="150000"/>
              </a:lnSpc>
            </a:pPr>
            <a:r>
              <a:rPr lang="fi-FI" sz="17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Resurssit:</a:t>
            </a:r>
            <a:b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fi-FI" sz="17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aksi hanketyöntekijää, projektipäällikkö ja yhteisökehittäjä (Pksotu)</a:t>
            </a:r>
          </a:p>
          <a:p>
            <a:pPr marL="795655">
              <a:lnSpc>
                <a:spcPct val="150000"/>
              </a:lnSpc>
            </a:pPr>
            <a:r>
              <a:rPr lang="fi-FI" sz="17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- t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yöpanosta Siun sotelta</a:t>
            </a:r>
          </a:p>
          <a:p>
            <a:pPr marL="795655">
              <a:lnSpc>
                <a:spcPct val="150000"/>
              </a:lnSpc>
            </a:pP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fi-FI" sz="17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Kotikartanoyhdistys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ry:n toteuttamat koulutukset sote-alan ammattilaisille</a:t>
            </a:r>
          </a:p>
          <a:p>
            <a:pPr marL="795655">
              <a:lnSpc>
                <a:spcPct val="150000"/>
              </a:lnSpc>
            </a:pP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 ostopalvelut yhdistyksiltä (koulutukset): Pohjois-Karjalan Mielenterveydentuki ry</a:t>
            </a:r>
            <a:r>
              <a:rPr lang="fi-FI" sz="1700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Pohjois-Karjalan </a:t>
            </a:r>
            <a:r>
              <a:rPr lang="fi-FI" sz="17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mielenterveysseura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sz="17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kriisityön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tukena ry</a:t>
            </a:r>
            <a:b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 toteutuksessa mukana myös: Pohjois-Karjalan </a:t>
            </a:r>
            <a:r>
              <a:rPr lang="fi-FI" sz="17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mielenterveysomaiset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sz="17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FinFami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ry </a:t>
            </a:r>
            <a:br>
              <a:rPr lang="fi-FI" sz="17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ja Pohjois-Karjalan Kansanterveyden keskus</a:t>
            </a:r>
            <a:b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</a:t>
            </a:r>
            <a:r>
              <a:rPr lang="fi-FI" sz="17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Kokonaisbudjetti: </a:t>
            </a:r>
            <a:r>
              <a:rPr lang="fi-FI" sz="17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390 000</a:t>
            </a:r>
            <a:r>
              <a:rPr lang="fi-FI" sz="1700" kern="1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700" kern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endParaRPr lang="fi-FI" sz="17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8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22BD23-76BA-4236-85AA-F3348C43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64704"/>
            <a:ext cx="8928992" cy="360040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latin typeface="+mn-lt"/>
              </a:rPr>
              <a:t>Jalkautuva miestyö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A55EA7-0960-43AB-A469-4928808361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001365"/>
            <a:ext cx="8527976" cy="4855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u="sng" dirty="0">
                <a:latin typeface="+mn-lt"/>
                <a:cs typeface="Arial" panose="020B0604020202020204" pitchFamily="34" charset="0"/>
              </a:rPr>
              <a:t>Tavoitteena</a:t>
            </a:r>
            <a:r>
              <a:rPr lang="fi-FI" sz="2000" dirty="0">
                <a:latin typeface="+mn-lt"/>
                <a:cs typeface="Arial" panose="020B0604020202020204" pitchFamily="34" charset="0"/>
              </a:rPr>
              <a:t> mielen hyvinvoinnin edistäminen matalankynnyksen keinoin</a:t>
            </a:r>
          </a:p>
          <a:p>
            <a:r>
              <a:rPr lang="fi-FI" sz="2000" b="1" dirty="0">
                <a:latin typeface="+mn-lt"/>
                <a:cs typeface="Arial" panose="020B0604020202020204" pitchFamily="34" charset="0"/>
              </a:rPr>
              <a:t>Etsivä työ: </a:t>
            </a:r>
            <a:r>
              <a:rPr lang="fi-FI" sz="2000" dirty="0">
                <a:latin typeface="+mn-lt"/>
                <a:cs typeface="Arial" panose="020B0604020202020204" pitchFamily="34" charset="0"/>
              </a:rPr>
              <a:t>jalkautuminen ”varttuneiden” miesten arkiympäristöön </a:t>
            </a:r>
          </a:p>
          <a:p>
            <a:r>
              <a:rPr lang="fi-FI" sz="2000" b="1" dirty="0">
                <a:latin typeface="+mn-lt"/>
                <a:cs typeface="Arial" panose="020B0604020202020204" pitchFamily="34" charset="0"/>
              </a:rPr>
              <a:t>Yksilötyö </a:t>
            </a:r>
            <a:r>
              <a:rPr lang="fi-FI" sz="2000" dirty="0">
                <a:latin typeface="+mn-lt"/>
                <a:cs typeface="Arial" panose="020B0604020202020204" pitchFamily="34" charset="0"/>
              </a:rPr>
              <a:t>(pääasiassa kotikäynteinä): keskusteluapu, mielekkään tekemisen etsiminen arkeen, matalan kynnyksen palveluohjaus, asiointiapu ja pienimuotoinen kotiapu</a:t>
            </a:r>
          </a:p>
          <a:p>
            <a:r>
              <a:rPr lang="fi-FI" sz="2000" b="1" dirty="0">
                <a:latin typeface="+mn-lt"/>
                <a:cs typeface="Arial" panose="020B0604020202020204" pitchFamily="34" charset="0"/>
              </a:rPr>
              <a:t>Ryhmätoiminta</a:t>
            </a:r>
            <a:r>
              <a:rPr lang="fi-FI" sz="2000" dirty="0">
                <a:latin typeface="+mn-lt"/>
                <a:cs typeface="Arial" panose="020B0604020202020204" pitchFamily="34" charset="0"/>
              </a:rPr>
              <a:t>: Rantakylän Velmut, </a:t>
            </a:r>
            <a:r>
              <a:rPr lang="fi-FI" sz="2000" dirty="0" err="1">
                <a:latin typeface="+mn-lt"/>
                <a:cs typeface="Arial" panose="020B0604020202020204" pitchFamily="34" charset="0"/>
              </a:rPr>
              <a:t>Kaltimon</a:t>
            </a:r>
            <a:r>
              <a:rPr lang="fi-FI" sz="2000" dirty="0">
                <a:latin typeface="+mn-lt"/>
                <a:cs typeface="Arial" panose="020B0604020202020204" pitchFamily="34" charset="0"/>
              </a:rPr>
              <a:t> Velmut (Eno) ja Hammaslahden Velmut. Toimintaa myös ryhmäpäivien ulkopuolella (retket, tapahtumat, talkoot ym.)</a:t>
            </a:r>
          </a:p>
          <a:p>
            <a:r>
              <a:rPr lang="fi-FI" sz="2000" b="1" dirty="0">
                <a:latin typeface="+mn-lt"/>
                <a:cs typeface="Arial" panose="020B0604020202020204" pitchFamily="34" charset="0"/>
              </a:rPr>
              <a:t>Verkosto- ja vaikuttamistyö: </a:t>
            </a:r>
            <a:r>
              <a:rPr lang="fi-FI" sz="2000" dirty="0">
                <a:latin typeface="+mn-lt"/>
                <a:cs typeface="Arial" panose="020B0604020202020204" pitchFamily="34" charset="0"/>
              </a:rPr>
              <a:t>erilaiset palaverit, työryhmät, seminaarit ja asiakasraati</a:t>
            </a:r>
          </a:p>
          <a:p>
            <a:pPr lvl="0"/>
            <a:r>
              <a:rPr lang="fi-FI" sz="2000" b="1" dirty="0">
                <a:latin typeface="+mn-lt"/>
                <a:cs typeface="Arial" panose="020B0604020202020204" pitchFamily="34" charset="0"/>
              </a:rPr>
              <a:t>Vertaismiehet</a:t>
            </a:r>
            <a:r>
              <a:rPr lang="fi-FI" sz="2000" dirty="0">
                <a:latin typeface="+mn-lt"/>
                <a:cs typeface="Arial" panose="020B0604020202020204" pitchFamily="34" charset="0"/>
              </a:rPr>
              <a:t>: työntekijän parina jalkautuessa, kotikäynneillä, uusien ryhmien perustamisessa, palavereissa ja työryhmissä</a:t>
            </a:r>
            <a:br>
              <a:rPr lang="fi-FI" sz="2000" dirty="0">
                <a:latin typeface="Myriad Pro"/>
                <a:cs typeface="Arial" panose="020B0604020202020204" pitchFamily="34" charset="0"/>
              </a:rPr>
            </a:br>
            <a:b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2000" dirty="0"/>
          </a:p>
        </p:txBody>
      </p:sp>
      <p:pic>
        <p:nvPicPr>
          <p:cNvPr id="9" name="Kuva 8" descr="Kuva, joka sisältää kohteen henkilö, pöytä, sisä, ruoka&#10;&#10;Kuvaus luotu automaattisesti">
            <a:extLst>
              <a:ext uri="{FF2B5EF4-FFF2-40B4-BE49-F238E27FC236}">
                <a16:creationId xmlns:a16="http://schemas.microsoft.com/office/drawing/2014/main" id="{6E9B70C5-F36D-482D-9232-58E71617C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90281"/>
            <a:ext cx="3168351" cy="1782197"/>
          </a:xfrm>
          <a:prstGeom prst="rect">
            <a:avLst/>
          </a:prstGeom>
        </p:spPr>
      </p:pic>
      <p:pic>
        <p:nvPicPr>
          <p:cNvPr id="5" name="Kuva 4" descr="Kuva, joka sisältää kohteen henkilö, sisä, pöytä, ryhmä&#10;&#10;Kuvaus luotu automaattisesti">
            <a:extLst>
              <a:ext uri="{FF2B5EF4-FFF2-40B4-BE49-F238E27FC236}">
                <a16:creationId xmlns:a16="http://schemas.microsoft.com/office/drawing/2014/main" id="{AEE8F972-696D-42E3-8601-46705CCBF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085183"/>
            <a:ext cx="2363756" cy="1772817"/>
          </a:xfrm>
          <a:prstGeom prst="rect">
            <a:avLst/>
          </a:prstGeom>
        </p:spPr>
      </p:pic>
      <p:pic>
        <p:nvPicPr>
          <p:cNvPr id="11" name="Kuva 10" descr="Kuva, joka sisältää kohteen henkilö, pöytä, mies, sisä&#10;&#10;Kuvaus luotu automaattisesti">
            <a:extLst>
              <a:ext uri="{FF2B5EF4-FFF2-40B4-BE49-F238E27FC236}">
                <a16:creationId xmlns:a16="http://schemas.microsoft.com/office/drawing/2014/main" id="{8511B7E9-538C-4F2F-8438-B73AF3548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30" y="5085182"/>
            <a:ext cx="2376262" cy="1782197"/>
          </a:xfrm>
          <a:prstGeom prst="rect">
            <a:avLst/>
          </a:prstGeom>
        </p:spPr>
      </p:pic>
      <p:pic>
        <p:nvPicPr>
          <p:cNvPr id="15" name="Kuva 14" descr="Kuva, joka sisältää kohteen ruoho, ulko, puu, henkilö&#10;&#10;Kuvaus luotu automaattisesti">
            <a:extLst>
              <a:ext uri="{FF2B5EF4-FFF2-40B4-BE49-F238E27FC236}">
                <a16:creationId xmlns:a16="http://schemas.microsoft.com/office/drawing/2014/main" id="{F38F3ACB-1F07-4369-A14A-E45CE9B3D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81" y="508518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6C1F07-7990-4959-B9BE-7DE03C08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288032"/>
          </a:xfrm>
        </p:spPr>
        <p:txBody>
          <a:bodyPr>
            <a:noAutofit/>
          </a:bodyPr>
          <a:lstStyle/>
          <a:p>
            <a:br>
              <a:rPr lang="fi-FI" sz="15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Määrälliset kertymät </a:t>
            </a:r>
            <a:br>
              <a:rPr lang="fi-FI" sz="3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36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7BDAA0C-4108-44A0-9C46-46303046B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04" y="908720"/>
            <a:ext cx="9505056" cy="5688632"/>
          </a:xfrm>
        </p:spPr>
        <p:txBody>
          <a:bodyPr>
            <a:noAutofit/>
          </a:bodyPr>
          <a:lstStyle/>
          <a:p>
            <a:r>
              <a:rPr lang="fi-FI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Kontaktilaskuri:</a:t>
            </a: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80/506 keskustelua </a:t>
            </a:r>
          </a:p>
          <a:p>
            <a:r>
              <a:rPr lang="fi-FI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Palveluohjaus:</a:t>
            </a: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- 53/286 kertaa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- 35/107 eri henkilöä</a:t>
            </a:r>
          </a:p>
          <a:p>
            <a:r>
              <a:rPr lang="fi-FI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Velmujen ryhmätoiminta </a:t>
            </a:r>
            <a:br>
              <a:rPr lang="fi-FI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Rantakylä: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15/70 kokoontumista, 307/1157 käyntikertaa, mukana yhteensä 52 eri henkilöä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Eno: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16/58 kokoontumista, 176/608 käyntikertaa, mukana yhteensä 42 eri henkilöä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Hammaslahti: 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15/63 kokoontumista, 207/764 käyntikertaa, mukana yhteensä 49 eri henkilöä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Yhteensä Velmuissa:</a:t>
            </a: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46/192 kokoontumista, 690/3165 käyntikertaa, mukana yhteensä 143 eri henkilöä</a:t>
            </a:r>
          </a:p>
          <a:p>
            <a:r>
              <a:rPr lang="fi-FI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Outokummun jalkautuva miestyö: </a:t>
            </a: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4/14 kokoontumista, 16/104 käyntikertaa, mukana yhteensä 29 eri henkilöä</a:t>
            </a:r>
          </a:p>
          <a:p>
            <a:r>
              <a:rPr lang="fi-FI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Jalkautumiset </a:t>
            </a: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(ei sis. ryhmätoimintaa, kotikäyntejä eikä palavereita alueilla):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Hammaslahti: 0/57 kertaa, 0/12 eri paikassa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Eno: 11/35 kertaa, 2/16 eri paikassa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Rantakylä: 2/19 kertaa, 1/3 eri paikassa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Keskusta: 2/21 kertaa, 1/4 eri paikassa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Outokumpu: 0/2 kertaa, 0/2 eri paikassa</a:t>
            </a:r>
            <a:b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Rääkkylä: 0/1 kertaa, 0/1 eri paikassa</a:t>
            </a:r>
          </a:p>
          <a:p>
            <a:r>
              <a:rPr lang="fi-FI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Vertaismiehet/vapaaehtoiset:</a:t>
            </a: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yhteensä 31 eri henkilöä</a:t>
            </a:r>
          </a:p>
          <a:p>
            <a:r>
              <a:rPr lang="fi-FI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Mukana</a:t>
            </a: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yhteensä</a:t>
            </a: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(ei sis. kontaktilaskuria):  </a:t>
            </a:r>
            <a:r>
              <a:rPr lang="fi-FI" sz="14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176 eri henkilöä, joista miehiä 134, naisia 42</a:t>
            </a:r>
            <a:br>
              <a:rPr lang="fi-FI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241410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3" descr="Kuva, joka sisältää kohteen henkilö, ulko, lumi, hiihtäminen&#10;&#10;Kuvaus luotu automaattisesti">
            <a:extLst>
              <a:ext uri="{FF2B5EF4-FFF2-40B4-BE49-F238E27FC236}">
                <a16:creationId xmlns:a16="http://schemas.microsoft.com/office/drawing/2014/main" id="{6D8C5D8B-E951-41B1-9E88-4C4ED531C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791778" cy="460851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4384578-892C-4CD4-8B64-0F0FCE2A4CB9}"/>
              </a:ext>
            </a:extLst>
          </p:cNvPr>
          <p:cNvSpPr txBox="1"/>
          <p:nvPr/>
        </p:nvSpPr>
        <p:spPr>
          <a:xfrm>
            <a:off x="611560" y="5229200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i="1" dirty="0"/>
              <a:t>Velmut tekivät paljon retkiä mm. eri tapahtumiin. Kuvassa Velmujen ja Kansalaistalon </a:t>
            </a:r>
          </a:p>
          <a:p>
            <a:pPr algn="ctr"/>
            <a:r>
              <a:rPr lang="fi-FI" i="1" dirty="0"/>
              <a:t>Kulman kundien osallistujia ampumahiihdon mm-cupin kisoissa Kontiolahdella.</a:t>
            </a:r>
          </a:p>
        </p:txBody>
      </p:sp>
    </p:spTree>
    <p:extLst>
      <p:ext uri="{BB962C8B-B14F-4D97-AF65-F5344CB8AC3E}">
        <p14:creationId xmlns:p14="http://schemas.microsoft.com/office/powerpoint/2010/main" val="295275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4405F448-3C33-458C-BF9E-81D3BC74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1646802"/>
            <a:ext cx="7938882" cy="3456384"/>
          </a:xfrm>
        </p:spPr>
        <p:txBody>
          <a:bodyPr>
            <a:normAutofit/>
          </a:bodyPr>
          <a:lstStyle/>
          <a:p>
            <a:br>
              <a:rPr lang="fi-FI" dirty="0"/>
            </a:br>
            <a:endParaRPr lang="fi-FI" dirty="0"/>
          </a:p>
        </p:txBody>
      </p:sp>
      <p:pic>
        <p:nvPicPr>
          <p:cNvPr id="3" name="Kuva 2" descr="Kuva, joka sisältää kohteen henkilö, pöytä, sisä, ruoka&#10;&#10;Kuvaus luotu automaattisesti">
            <a:extLst>
              <a:ext uri="{FF2B5EF4-FFF2-40B4-BE49-F238E27FC236}">
                <a16:creationId xmlns:a16="http://schemas.microsoft.com/office/drawing/2014/main" id="{318B367F-B458-4EC9-A6FA-D5430B62E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65232"/>
            <a:ext cx="6228692" cy="467151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5740A09-6EA3-4957-A54F-E942ED6F0764}"/>
              </a:ext>
            </a:extLst>
          </p:cNvPr>
          <p:cNvSpPr txBox="1"/>
          <p:nvPr/>
        </p:nvSpPr>
        <p:spPr>
          <a:xfrm>
            <a:off x="1589241" y="5445224"/>
            <a:ext cx="640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i="1" dirty="0"/>
              <a:t>Velmut vierailivat ikäihmisten terveysmessuilla Joensuun Areenalla.</a:t>
            </a:r>
          </a:p>
        </p:txBody>
      </p:sp>
    </p:spTree>
    <p:extLst>
      <p:ext uri="{BB962C8B-B14F-4D97-AF65-F5344CB8AC3E}">
        <p14:creationId xmlns:p14="http://schemas.microsoft.com/office/powerpoint/2010/main" val="353390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sisä, henkilö, ruoka, mies&#10;&#10;Kuvaus luotu automaattisesti">
            <a:extLst>
              <a:ext uri="{FF2B5EF4-FFF2-40B4-BE49-F238E27FC236}">
                <a16:creationId xmlns:a16="http://schemas.microsoft.com/office/drawing/2014/main" id="{C288E8A6-190D-49C8-8EA4-D4D38C94A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548680"/>
            <a:ext cx="6048673" cy="45365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BC56908C-46ED-48A7-8CF3-4D0195BB72AA}"/>
              </a:ext>
            </a:extLst>
          </p:cNvPr>
          <p:cNvSpPr txBox="1"/>
          <p:nvPr/>
        </p:nvSpPr>
        <p:spPr>
          <a:xfrm>
            <a:off x="1038210" y="5157192"/>
            <a:ext cx="7067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i="1" dirty="0"/>
              <a:t>Velmut osallistuivat myös monenlaiseen vapaaehtoistoimintaan. </a:t>
            </a:r>
          </a:p>
          <a:p>
            <a:pPr algn="ctr"/>
            <a:r>
              <a:rPr lang="fi-FI" i="1" dirty="0"/>
              <a:t>Esimerkiksi Enossa Velmut olivat mukana EU-ruokakassien pakkaamisessa.</a:t>
            </a:r>
          </a:p>
        </p:txBody>
      </p:sp>
    </p:spTree>
    <p:extLst>
      <p:ext uri="{BB962C8B-B14F-4D97-AF65-F5344CB8AC3E}">
        <p14:creationId xmlns:p14="http://schemas.microsoft.com/office/powerpoint/2010/main" val="2284989762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ema_sotu80v_laajakuva_sininen_reun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tu-powerpoint-pohja_80v_laajakuva.potx" id="{FA01005B-83F7-4ABA-B5D1-FC836563A7F4}" vid="{6756E90F-6D5E-4E39-B414-9B89BF068FC2}"/>
    </a:ext>
  </a:extLst>
</a:theme>
</file>

<file path=ppt/theme/theme4.xml><?xml version="1.0" encoding="utf-8"?>
<a:theme xmlns:a="http://schemas.openxmlformats.org/drawingml/2006/main" name="Teema_sotu80v_laajakuva_sininen_reun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tu-powerpoint-pohja_80v_laajakuva.potx" id="{FA01005B-83F7-4ABA-B5D1-FC836563A7F4}" vid="{6756E90F-6D5E-4E39-B414-9B89BF068FC2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12E8452D32E834F972211236090D381" ma:contentTypeVersion="2" ma:contentTypeDescription="Luo uusi asiakirja." ma:contentTypeScope="" ma:versionID="87bf87e4e0fa1294f5317157846bc238">
  <xsd:schema xmlns:xsd="http://www.w3.org/2001/XMLSchema" xmlns:xs="http://www.w3.org/2001/XMLSchema" xmlns:p="http://schemas.microsoft.com/office/2006/metadata/properties" xmlns:ns3="3a9e73ab-7dd3-4f0b-9565-7898a7d7d7ed" targetNamespace="http://schemas.microsoft.com/office/2006/metadata/properties" ma:root="true" ma:fieldsID="e5d75c60d08b577ef6cdc32a148e7ac4" ns3:_="">
    <xsd:import namespace="3a9e73ab-7dd3-4f0b-9565-7898a7d7d7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e73ab-7dd3-4f0b-9565-7898a7d7d7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729CEB-CE1F-469F-B2E2-2B6085F9B1CB}">
  <ds:schemaRefs>
    <ds:schemaRef ds:uri="http://schemas.microsoft.com/office/2006/documentManagement/types"/>
    <ds:schemaRef ds:uri="3a9e73ab-7dd3-4f0b-9565-7898a7d7d7ed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25646B-6471-4EED-8CE7-7DB543B200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2A33D0-2985-4DC0-8F3B-33A0215C8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9e73ab-7dd3-4f0b-9565-7898a7d7d7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20156</TotalTime>
  <Words>1533</Words>
  <Application>Microsoft Office PowerPoint</Application>
  <PresentationFormat>Näytössä katseltava diaesitys (4:3)</PresentationFormat>
  <Paragraphs>169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25</vt:i4>
      </vt:variant>
    </vt:vector>
  </HeadingPairs>
  <TitlesOfParts>
    <vt:vector size="34" baseType="lpstr">
      <vt:lpstr>Microsoft YaHei Light</vt:lpstr>
      <vt:lpstr>Arial</vt:lpstr>
      <vt:lpstr>Calibri</vt:lpstr>
      <vt:lpstr>Myriad Pro</vt:lpstr>
      <vt:lpstr>Wingdings</vt:lpstr>
      <vt:lpstr>Mukautettu suunnittelumalli</vt:lpstr>
      <vt:lpstr>1_Mukautettu suunnittelumalli</vt:lpstr>
      <vt:lpstr>1_Teema_sotu80v_laajakuva_sininen_reunus</vt:lpstr>
      <vt:lpstr>Teema_sotu80v_laajakuva_sininen_reunus</vt:lpstr>
      <vt:lpstr>ARMI-hankkeen jalkautuva miestyö  </vt:lpstr>
      <vt:lpstr>Pohjois-Karjalan Sosiaaliturvayhdistys ry toiminnan painopisteet:</vt:lpstr>
      <vt:lpstr>Ihmisen asialla https://www.youtube.com/watch?v=_aAfxjwOpsU  </vt:lpstr>
      <vt:lpstr>ARMI- Arjen yhteisöllisyys mielen hyvinvoinnin tukena STM 1/2021–12/2022 - Mielenterveysosaamisen vahvistaminen kunnissa </vt:lpstr>
      <vt:lpstr>Jalkautuva miestyö </vt:lpstr>
      <vt:lpstr> Määrälliset kertymät  </vt:lpstr>
      <vt:lpstr>PowerPoint-esitys</vt:lpstr>
      <vt:lpstr>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Hannun puheenvuoro</vt:lpstr>
      <vt:lpstr>Jalkautuva miestyö - työn tekemisen puitteet</vt:lpstr>
      <vt:lpstr> Jalkautuva miestyö - toiminnan lähtökohdat</vt:lpstr>
      <vt:lpstr>Jalkautuva miestyö - vaatii työntekijältä:</vt:lpstr>
      <vt:lpstr>Palautetta ja onnistumisia</vt:lpstr>
      <vt:lpstr>Palautetta ja onnistumisia</vt:lpstr>
      <vt:lpstr>Jalkautuva miestyö</vt:lpstr>
      <vt:lpstr>Velmut-ryhmätoiminta</vt:lpstr>
      <vt:lpstr>Esiin tulleita haasteita</vt:lpstr>
      <vt:lpstr>PowerPoint-esitys</vt:lpstr>
      <vt:lpstr>Kiitos kaikille Velmuille  ja yhteistyötahoille!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jarkko</dc:creator>
  <cp:lastModifiedBy>Katja Hämäläinen</cp:lastModifiedBy>
  <cp:revision>643</cp:revision>
  <cp:lastPrinted>2019-10-21T10:16:35Z</cp:lastPrinted>
  <dcterms:created xsi:type="dcterms:W3CDTF">2014-09-01T08:37:53Z</dcterms:created>
  <dcterms:modified xsi:type="dcterms:W3CDTF">2022-10-14T10:37:52Z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0x010100812E8452D32E834F972211236090D381</vt:lpwstr>
  </property>
</Properties>
</file>