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422" r:id="rId5"/>
    <p:sldId id="434" r:id="rId6"/>
    <p:sldId id="441" r:id="rId7"/>
    <p:sldId id="442" r:id="rId8"/>
    <p:sldId id="444" r:id="rId9"/>
    <p:sldId id="445" r:id="rId10"/>
    <p:sldId id="447" r:id="rId11"/>
    <p:sldId id="446" r:id="rId12"/>
    <p:sldId id="448" r:id="rId13"/>
    <p:sldId id="449" r:id="rId14"/>
    <p:sldId id="438" r:id="rId15"/>
    <p:sldId id="451" r:id="rId16"/>
    <p:sldId id="443" r:id="rId17"/>
    <p:sldId id="436" r:id="rId18"/>
    <p:sldId id="458" r:id="rId19"/>
    <p:sldId id="461" r:id="rId20"/>
    <p:sldId id="440" r:id="rId21"/>
    <p:sldId id="459" r:id="rId22"/>
    <p:sldId id="439" r:id="rId23"/>
    <p:sldId id="450" r:id="rId24"/>
    <p:sldId id="456" r:id="rId25"/>
    <p:sldId id="453" r:id="rId26"/>
    <p:sldId id="455" r:id="rId27"/>
    <p:sldId id="457" r:id="rId28"/>
    <p:sldId id="427" r:id="rId29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E00"/>
    <a:srgbClr val="FFB85E"/>
    <a:srgbClr val="5E9322"/>
    <a:srgbClr val="AEDF74"/>
    <a:srgbClr val="A769A8"/>
    <a:srgbClr val="CAA5CB"/>
    <a:srgbClr val="954B97"/>
    <a:srgbClr val="8C4091"/>
    <a:srgbClr val="C382C8"/>
    <a:srgbClr val="2BB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3960" autoAdjust="0"/>
  </p:normalViewPr>
  <p:slideViewPr>
    <p:cSldViewPr showGuides="1">
      <p:cViewPr varScale="1">
        <p:scale>
          <a:sx n="107" d="100"/>
          <a:sy n="107" d="100"/>
        </p:scale>
        <p:origin x="859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0" y="44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31.10.2022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0" descr="Taustakuva"/>
          <p:cNvGrpSpPr>
            <a:grpSpLocks noChangeAspect="1"/>
          </p:cNvGrpSpPr>
          <p:nvPr userDrawn="1"/>
        </p:nvGrpSpPr>
        <p:grpSpPr bwMode="auto">
          <a:xfrm>
            <a:off x="3175" y="0"/>
            <a:ext cx="9140825" cy="5143500"/>
            <a:chOff x="1" y="0"/>
            <a:chExt cx="5758" cy="3240"/>
          </a:xfrm>
        </p:grpSpPr>
        <p:sp>
          <p:nvSpPr>
            <p:cNvPr id="59" name="AutoShape 59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575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1" y="0"/>
              <a:ext cx="4850" cy="3240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3947" y="0"/>
              <a:ext cx="1450" cy="1361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4851" y="738"/>
              <a:ext cx="908" cy="1044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3637" y="1361"/>
              <a:ext cx="2122" cy="1879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4851" y="0"/>
              <a:ext cx="908" cy="1361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66"/>
            <p:cNvSpPr>
              <a:spLocks/>
            </p:cNvSpPr>
            <p:nvPr userDrawn="1"/>
          </p:nvSpPr>
          <p:spPr bwMode="auto">
            <a:xfrm>
              <a:off x="3528" y="0"/>
              <a:ext cx="1323" cy="1361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67"/>
            <p:cNvSpPr>
              <a:spLocks/>
            </p:cNvSpPr>
            <p:nvPr userDrawn="1"/>
          </p:nvSpPr>
          <p:spPr bwMode="auto">
            <a:xfrm>
              <a:off x="4851" y="1361"/>
              <a:ext cx="908" cy="537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68"/>
            <p:cNvSpPr>
              <a:spLocks/>
            </p:cNvSpPr>
            <p:nvPr userDrawn="1"/>
          </p:nvSpPr>
          <p:spPr bwMode="auto">
            <a:xfrm>
              <a:off x="3215" y="1361"/>
              <a:ext cx="1636" cy="1879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347614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" name="Picture 2" descr="työkykyohjelman logo">
            <a:extLst>
              <a:ext uri="{FF2B5EF4-FFF2-40B4-BE49-F238E27FC236}">
                <a16:creationId xmlns:a16="http://schemas.microsoft.com/office/drawing/2014/main" id="{6A75AB53-7407-FB4F-88DB-E4EB86078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49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descr="kaarielementti"/>
          <p:cNvSpPr>
            <a:spLocks/>
          </p:cNvSpPr>
          <p:nvPr userDrawn="1"/>
        </p:nvSpPr>
        <p:spPr bwMode="auto">
          <a:xfrm rot="5400000">
            <a:off x="7900987" y="3900488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8243671" cy="339300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8243671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2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7900987" y="3900488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8243671" cy="339300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8243671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7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 descr="kaarielementti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 descr="kaarielementti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4" name="Picture 51" descr="työkykyohjelman logo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99" y="4363971"/>
            <a:ext cx="3132881" cy="6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719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4371949"/>
            <a:ext cx="4211223" cy="60789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4860032" y="4518180"/>
            <a:ext cx="4283968" cy="461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20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3994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13272" y="0"/>
            <a:ext cx="6336704" cy="5143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251521" y="207920"/>
            <a:ext cx="2160240" cy="1427726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251521" y="1739485"/>
            <a:ext cx="2160240" cy="3240360"/>
          </a:xfrm>
        </p:spPr>
        <p:txBody>
          <a:bodyPr>
            <a:normAutofit/>
          </a:bodyPr>
          <a:lstStyle/>
          <a:p>
            <a:pPr lvl="0"/>
            <a:r>
              <a:rPr lang="fi-FI" sz="1400"/>
              <a:t>Muokkaa tekstin perustyylejä</a:t>
            </a:r>
          </a:p>
          <a:p>
            <a:pPr lvl="1"/>
            <a:r>
              <a:rPr lang="fi-FI" sz="1400"/>
              <a:t>toinen taso</a:t>
            </a:r>
          </a:p>
          <a:p>
            <a:pPr lvl="2"/>
            <a:r>
              <a:rPr lang="fi-FI" sz="1400"/>
              <a:t>kolmas taso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31.10.2022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1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9144000" cy="51435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61"/>
            <p:cNvSpPr>
              <a:spLocks/>
            </p:cNvSpPr>
            <p:nvPr userDrawn="1"/>
          </p:nvSpPr>
          <p:spPr bwMode="auto">
            <a:xfrm flipH="1">
              <a:off x="1354507" y="0"/>
              <a:ext cx="7789492" cy="5143501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563638"/>
            <a:ext cx="4634027" cy="1687040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507853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6250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6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9144000" cy="51435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563638"/>
            <a:ext cx="4634027" cy="1687040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507853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6250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2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 descr="kaarielementti"/>
          <p:cNvGrpSpPr/>
          <p:nvPr userDrawn="1"/>
        </p:nvGrpSpPr>
        <p:grpSpPr>
          <a:xfrm>
            <a:off x="-1" y="0"/>
            <a:ext cx="9143999" cy="5143501"/>
            <a:chOff x="-1" y="0"/>
            <a:chExt cx="9143999" cy="5143501"/>
          </a:xfrm>
        </p:grpSpPr>
        <p:sp>
          <p:nvSpPr>
            <p:cNvPr id="100" name="Freeform 8"/>
            <p:cNvSpPr>
              <a:spLocks/>
            </p:cNvSpPr>
            <p:nvPr userDrawn="1"/>
          </p:nvSpPr>
          <p:spPr bwMode="auto">
            <a:xfrm flipH="1">
              <a:off x="1436706" y="0"/>
              <a:ext cx="7707292" cy="5143500"/>
            </a:xfrm>
            <a:custGeom>
              <a:avLst/>
              <a:gdLst>
                <a:gd name="T0" fmla="*/ 3309 w 4863"/>
                <a:gd name="T1" fmla="*/ 0 h 3240"/>
                <a:gd name="T2" fmla="*/ 0 w 4863"/>
                <a:gd name="T3" fmla="*/ 0 h 3240"/>
                <a:gd name="T4" fmla="*/ 0 w 4863"/>
                <a:gd name="T5" fmla="*/ 3240 h 3240"/>
                <a:gd name="T6" fmla="*/ 4276 w 4863"/>
                <a:gd name="T7" fmla="*/ 3240 h 3240"/>
                <a:gd name="T8" fmla="*/ 4276 w 4863"/>
                <a:gd name="T9" fmla="*/ 3240 h 3240"/>
                <a:gd name="T10" fmla="*/ 4327 w 4863"/>
                <a:gd name="T11" fmla="*/ 3176 h 3240"/>
                <a:gd name="T12" fmla="*/ 4374 w 4863"/>
                <a:gd name="T13" fmla="*/ 3116 h 3240"/>
                <a:gd name="T14" fmla="*/ 4417 w 4863"/>
                <a:gd name="T15" fmla="*/ 3060 h 3240"/>
                <a:gd name="T16" fmla="*/ 4455 w 4863"/>
                <a:gd name="T17" fmla="*/ 3006 h 3240"/>
                <a:gd name="T18" fmla="*/ 4490 w 4863"/>
                <a:gd name="T19" fmla="*/ 2953 h 3240"/>
                <a:gd name="T20" fmla="*/ 4524 w 4863"/>
                <a:gd name="T21" fmla="*/ 2903 h 3240"/>
                <a:gd name="T22" fmla="*/ 4554 w 4863"/>
                <a:gd name="T23" fmla="*/ 2851 h 3240"/>
                <a:gd name="T24" fmla="*/ 4585 w 4863"/>
                <a:gd name="T25" fmla="*/ 2799 h 3240"/>
                <a:gd name="T26" fmla="*/ 4614 w 4863"/>
                <a:gd name="T27" fmla="*/ 2747 h 3240"/>
                <a:gd name="T28" fmla="*/ 4645 w 4863"/>
                <a:gd name="T29" fmla="*/ 2692 h 3240"/>
                <a:gd name="T30" fmla="*/ 4707 w 4863"/>
                <a:gd name="T31" fmla="*/ 2576 h 3240"/>
                <a:gd name="T32" fmla="*/ 4778 w 4863"/>
                <a:gd name="T33" fmla="*/ 2445 h 3240"/>
                <a:gd name="T34" fmla="*/ 4818 w 4863"/>
                <a:gd name="T35" fmla="*/ 2372 h 3240"/>
                <a:gd name="T36" fmla="*/ 4863 w 4863"/>
                <a:gd name="T37" fmla="*/ 2293 h 3240"/>
                <a:gd name="T38" fmla="*/ 4863 w 4863"/>
                <a:gd name="T39" fmla="*/ 2293 h 3240"/>
                <a:gd name="T40" fmla="*/ 4789 w 4863"/>
                <a:gd name="T41" fmla="*/ 2239 h 3240"/>
                <a:gd name="T42" fmla="*/ 4719 w 4863"/>
                <a:gd name="T43" fmla="*/ 2184 h 3240"/>
                <a:gd name="T44" fmla="*/ 4652 w 4863"/>
                <a:gd name="T45" fmla="*/ 2127 h 3240"/>
                <a:gd name="T46" fmla="*/ 4585 w 4863"/>
                <a:gd name="T47" fmla="*/ 2069 h 3240"/>
                <a:gd name="T48" fmla="*/ 4522 w 4863"/>
                <a:gd name="T49" fmla="*/ 2010 h 3240"/>
                <a:gd name="T50" fmla="*/ 4461 w 4863"/>
                <a:gd name="T51" fmla="*/ 1951 h 3240"/>
                <a:gd name="T52" fmla="*/ 4401 w 4863"/>
                <a:gd name="T53" fmla="*/ 1889 h 3240"/>
                <a:gd name="T54" fmla="*/ 4343 w 4863"/>
                <a:gd name="T55" fmla="*/ 1827 h 3240"/>
                <a:gd name="T56" fmla="*/ 4288 w 4863"/>
                <a:gd name="T57" fmla="*/ 1763 h 3240"/>
                <a:gd name="T58" fmla="*/ 4234 w 4863"/>
                <a:gd name="T59" fmla="*/ 1699 h 3240"/>
                <a:gd name="T60" fmla="*/ 4182 w 4863"/>
                <a:gd name="T61" fmla="*/ 1632 h 3240"/>
                <a:gd name="T62" fmla="*/ 4131 w 4863"/>
                <a:gd name="T63" fmla="*/ 1565 h 3240"/>
                <a:gd name="T64" fmla="*/ 4081 w 4863"/>
                <a:gd name="T65" fmla="*/ 1497 h 3240"/>
                <a:gd name="T66" fmla="*/ 4034 w 4863"/>
                <a:gd name="T67" fmla="*/ 1428 h 3240"/>
                <a:gd name="T68" fmla="*/ 3986 w 4863"/>
                <a:gd name="T69" fmla="*/ 1358 h 3240"/>
                <a:gd name="T70" fmla="*/ 3941 w 4863"/>
                <a:gd name="T71" fmla="*/ 1286 h 3240"/>
                <a:gd name="T72" fmla="*/ 3897 w 4863"/>
                <a:gd name="T73" fmla="*/ 1214 h 3240"/>
                <a:gd name="T74" fmla="*/ 3854 w 4863"/>
                <a:gd name="T75" fmla="*/ 1140 h 3240"/>
                <a:gd name="T76" fmla="*/ 3811 w 4863"/>
                <a:gd name="T77" fmla="*/ 1065 h 3240"/>
                <a:gd name="T78" fmla="*/ 3771 w 4863"/>
                <a:gd name="T79" fmla="*/ 989 h 3240"/>
                <a:gd name="T80" fmla="*/ 3730 w 4863"/>
                <a:gd name="T81" fmla="*/ 912 h 3240"/>
                <a:gd name="T82" fmla="*/ 3689 w 4863"/>
                <a:gd name="T83" fmla="*/ 835 h 3240"/>
                <a:gd name="T84" fmla="*/ 3650 w 4863"/>
                <a:gd name="T85" fmla="*/ 755 h 3240"/>
                <a:gd name="T86" fmla="*/ 3611 w 4863"/>
                <a:gd name="T87" fmla="*/ 675 h 3240"/>
                <a:gd name="T88" fmla="*/ 3573 w 4863"/>
                <a:gd name="T89" fmla="*/ 594 h 3240"/>
                <a:gd name="T90" fmla="*/ 3535 w 4863"/>
                <a:gd name="T91" fmla="*/ 512 h 3240"/>
                <a:gd name="T92" fmla="*/ 3460 w 4863"/>
                <a:gd name="T93" fmla="*/ 345 h 3240"/>
                <a:gd name="T94" fmla="*/ 3385 w 4863"/>
                <a:gd name="T95" fmla="*/ 174 h 3240"/>
                <a:gd name="T96" fmla="*/ 3309 w 4863"/>
                <a:gd name="T97" fmla="*/ 0 h 3240"/>
                <a:gd name="T98" fmla="*/ 3309 w 4863"/>
                <a:gd name="T99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63" h="3240">
                  <a:moveTo>
                    <a:pt x="330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4276" y="3240"/>
                  </a:lnTo>
                  <a:lnTo>
                    <a:pt x="4276" y="3240"/>
                  </a:lnTo>
                  <a:lnTo>
                    <a:pt x="4327" y="3176"/>
                  </a:lnTo>
                  <a:lnTo>
                    <a:pt x="4374" y="3116"/>
                  </a:lnTo>
                  <a:lnTo>
                    <a:pt x="4417" y="3060"/>
                  </a:lnTo>
                  <a:lnTo>
                    <a:pt x="4455" y="3006"/>
                  </a:lnTo>
                  <a:lnTo>
                    <a:pt x="4490" y="2953"/>
                  </a:lnTo>
                  <a:lnTo>
                    <a:pt x="4524" y="2903"/>
                  </a:lnTo>
                  <a:lnTo>
                    <a:pt x="4554" y="2851"/>
                  </a:lnTo>
                  <a:lnTo>
                    <a:pt x="4585" y="2799"/>
                  </a:lnTo>
                  <a:lnTo>
                    <a:pt x="4614" y="2747"/>
                  </a:lnTo>
                  <a:lnTo>
                    <a:pt x="4645" y="2692"/>
                  </a:lnTo>
                  <a:lnTo>
                    <a:pt x="4707" y="2576"/>
                  </a:lnTo>
                  <a:lnTo>
                    <a:pt x="4778" y="2445"/>
                  </a:lnTo>
                  <a:lnTo>
                    <a:pt x="4818" y="2372"/>
                  </a:lnTo>
                  <a:lnTo>
                    <a:pt x="4863" y="2293"/>
                  </a:lnTo>
                  <a:lnTo>
                    <a:pt x="4863" y="2293"/>
                  </a:lnTo>
                  <a:lnTo>
                    <a:pt x="4789" y="2239"/>
                  </a:lnTo>
                  <a:lnTo>
                    <a:pt x="4719" y="2184"/>
                  </a:lnTo>
                  <a:lnTo>
                    <a:pt x="4652" y="2127"/>
                  </a:lnTo>
                  <a:lnTo>
                    <a:pt x="4585" y="2069"/>
                  </a:lnTo>
                  <a:lnTo>
                    <a:pt x="4522" y="2010"/>
                  </a:lnTo>
                  <a:lnTo>
                    <a:pt x="4461" y="1951"/>
                  </a:lnTo>
                  <a:lnTo>
                    <a:pt x="4401" y="1889"/>
                  </a:lnTo>
                  <a:lnTo>
                    <a:pt x="4343" y="1827"/>
                  </a:lnTo>
                  <a:lnTo>
                    <a:pt x="4288" y="1763"/>
                  </a:lnTo>
                  <a:lnTo>
                    <a:pt x="4234" y="1699"/>
                  </a:lnTo>
                  <a:lnTo>
                    <a:pt x="4182" y="1632"/>
                  </a:lnTo>
                  <a:lnTo>
                    <a:pt x="4131" y="1565"/>
                  </a:lnTo>
                  <a:lnTo>
                    <a:pt x="4081" y="1497"/>
                  </a:lnTo>
                  <a:lnTo>
                    <a:pt x="4034" y="1428"/>
                  </a:lnTo>
                  <a:lnTo>
                    <a:pt x="3986" y="1358"/>
                  </a:lnTo>
                  <a:lnTo>
                    <a:pt x="3941" y="1286"/>
                  </a:lnTo>
                  <a:lnTo>
                    <a:pt x="3897" y="1214"/>
                  </a:lnTo>
                  <a:lnTo>
                    <a:pt x="3854" y="1140"/>
                  </a:lnTo>
                  <a:lnTo>
                    <a:pt x="3811" y="1065"/>
                  </a:lnTo>
                  <a:lnTo>
                    <a:pt x="3771" y="989"/>
                  </a:lnTo>
                  <a:lnTo>
                    <a:pt x="3730" y="912"/>
                  </a:lnTo>
                  <a:lnTo>
                    <a:pt x="3689" y="835"/>
                  </a:lnTo>
                  <a:lnTo>
                    <a:pt x="3650" y="755"/>
                  </a:lnTo>
                  <a:lnTo>
                    <a:pt x="3611" y="675"/>
                  </a:lnTo>
                  <a:lnTo>
                    <a:pt x="3573" y="594"/>
                  </a:lnTo>
                  <a:lnTo>
                    <a:pt x="3535" y="512"/>
                  </a:lnTo>
                  <a:lnTo>
                    <a:pt x="3460" y="345"/>
                  </a:lnTo>
                  <a:lnTo>
                    <a:pt x="3385" y="174"/>
                  </a:lnTo>
                  <a:lnTo>
                    <a:pt x="3309" y="0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6"/>
            <p:cNvSpPr>
              <a:spLocks/>
            </p:cNvSpPr>
            <p:nvPr userDrawn="1"/>
          </p:nvSpPr>
          <p:spPr bwMode="auto">
            <a:xfrm flipH="1">
              <a:off x="-1" y="2641600"/>
              <a:ext cx="1453361" cy="1671638"/>
            </a:xfrm>
            <a:custGeom>
              <a:avLst/>
              <a:gdLst>
                <a:gd name="T0" fmla="*/ 919 w 919"/>
                <a:gd name="T1" fmla="*/ 0 h 1053"/>
                <a:gd name="T2" fmla="*/ 919 w 919"/>
                <a:gd name="T3" fmla="*/ 0 h 1053"/>
                <a:gd name="T4" fmla="*/ 858 w 919"/>
                <a:gd name="T5" fmla="*/ 29 h 1053"/>
                <a:gd name="T6" fmla="*/ 798 w 919"/>
                <a:gd name="T7" fmla="*/ 62 h 1053"/>
                <a:gd name="T8" fmla="*/ 738 w 919"/>
                <a:gd name="T9" fmla="*/ 97 h 1053"/>
                <a:gd name="T10" fmla="*/ 678 w 919"/>
                <a:gd name="T11" fmla="*/ 133 h 1053"/>
                <a:gd name="T12" fmla="*/ 620 w 919"/>
                <a:gd name="T13" fmla="*/ 171 h 1053"/>
                <a:gd name="T14" fmla="*/ 561 w 919"/>
                <a:gd name="T15" fmla="*/ 210 h 1053"/>
                <a:gd name="T16" fmla="*/ 502 w 919"/>
                <a:gd name="T17" fmla="*/ 251 h 1053"/>
                <a:gd name="T18" fmla="*/ 445 w 919"/>
                <a:gd name="T19" fmla="*/ 294 h 1053"/>
                <a:gd name="T20" fmla="*/ 331 w 919"/>
                <a:gd name="T21" fmla="*/ 378 h 1053"/>
                <a:gd name="T22" fmla="*/ 219 w 919"/>
                <a:gd name="T23" fmla="*/ 465 h 1053"/>
                <a:gd name="T24" fmla="*/ 108 w 919"/>
                <a:gd name="T25" fmla="*/ 549 h 1053"/>
                <a:gd name="T26" fmla="*/ 53 w 919"/>
                <a:gd name="T27" fmla="*/ 589 h 1053"/>
                <a:gd name="T28" fmla="*/ 0 w 919"/>
                <a:gd name="T29" fmla="*/ 629 h 1053"/>
                <a:gd name="T30" fmla="*/ 0 w 919"/>
                <a:gd name="T31" fmla="*/ 629 h 1053"/>
                <a:gd name="T32" fmla="*/ 0 w 919"/>
                <a:gd name="T33" fmla="*/ 629 h 1053"/>
                <a:gd name="T34" fmla="*/ 53 w 919"/>
                <a:gd name="T35" fmla="*/ 667 h 1053"/>
                <a:gd name="T36" fmla="*/ 107 w 919"/>
                <a:gd name="T37" fmla="*/ 704 h 1053"/>
                <a:gd name="T38" fmla="*/ 161 w 919"/>
                <a:gd name="T39" fmla="*/ 739 h 1053"/>
                <a:gd name="T40" fmla="*/ 217 w 919"/>
                <a:gd name="T41" fmla="*/ 774 h 1053"/>
                <a:gd name="T42" fmla="*/ 273 w 919"/>
                <a:gd name="T43" fmla="*/ 808 h 1053"/>
                <a:gd name="T44" fmla="*/ 330 w 919"/>
                <a:gd name="T45" fmla="*/ 839 h 1053"/>
                <a:gd name="T46" fmla="*/ 386 w 919"/>
                <a:gd name="T47" fmla="*/ 870 h 1053"/>
                <a:gd name="T48" fmla="*/ 444 w 919"/>
                <a:gd name="T49" fmla="*/ 899 h 1053"/>
                <a:gd name="T50" fmla="*/ 502 w 919"/>
                <a:gd name="T51" fmla="*/ 926 h 1053"/>
                <a:gd name="T52" fmla="*/ 561 w 919"/>
                <a:gd name="T53" fmla="*/ 951 h 1053"/>
                <a:gd name="T54" fmla="*/ 620 w 919"/>
                <a:gd name="T55" fmla="*/ 973 h 1053"/>
                <a:gd name="T56" fmla="*/ 678 w 919"/>
                <a:gd name="T57" fmla="*/ 994 h 1053"/>
                <a:gd name="T58" fmla="*/ 738 w 919"/>
                <a:gd name="T59" fmla="*/ 1012 h 1053"/>
                <a:gd name="T60" fmla="*/ 798 w 919"/>
                <a:gd name="T61" fmla="*/ 1028 h 1053"/>
                <a:gd name="T62" fmla="*/ 858 w 919"/>
                <a:gd name="T63" fmla="*/ 1042 h 1053"/>
                <a:gd name="T64" fmla="*/ 889 w 919"/>
                <a:gd name="T65" fmla="*/ 1048 h 1053"/>
                <a:gd name="T66" fmla="*/ 919 w 919"/>
                <a:gd name="T67" fmla="*/ 1053 h 1053"/>
                <a:gd name="T68" fmla="*/ 919 w 919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9" h="1053">
                  <a:moveTo>
                    <a:pt x="919" y="0"/>
                  </a:moveTo>
                  <a:lnTo>
                    <a:pt x="919" y="0"/>
                  </a:lnTo>
                  <a:lnTo>
                    <a:pt x="858" y="29"/>
                  </a:lnTo>
                  <a:lnTo>
                    <a:pt x="798" y="62"/>
                  </a:lnTo>
                  <a:lnTo>
                    <a:pt x="738" y="97"/>
                  </a:lnTo>
                  <a:lnTo>
                    <a:pt x="678" y="133"/>
                  </a:lnTo>
                  <a:lnTo>
                    <a:pt x="620" y="171"/>
                  </a:lnTo>
                  <a:lnTo>
                    <a:pt x="561" y="210"/>
                  </a:lnTo>
                  <a:lnTo>
                    <a:pt x="502" y="251"/>
                  </a:lnTo>
                  <a:lnTo>
                    <a:pt x="445" y="294"/>
                  </a:lnTo>
                  <a:lnTo>
                    <a:pt x="331" y="378"/>
                  </a:lnTo>
                  <a:lnTo>
                    <a:pt x="219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7" y="774"/>
                  </a:lnTo>
                  <a:lnTo>
                    <a:pt x="273" y="808"/>
                  </a:lnTo>
                  <a:lnTo>
                    <a:pt x="330" y="839"/>
                  </a:lnTo>
                  <a:lnTo>
                    <a:pt x="386" y="870"/>
                  </a:lnTo>
                  <a:lnTo>
                    <a:pt x="444" y="899"/>
                  </a:lnTo>
                  <a:lnTo>
                    <a:pt x="502" y="926"/>
                  </a:lnTo>
                  <a:lnTo>
                    <a:pt x="561" y="951"/>
                  </a:lnTo>
                  <a:lnTo>
                    <a:pt x="620" y="973"/>
                  </a:lnTo>
                  <a:lnTo>
                    <a:pt x="678" y="994"/>
                  </a:lnTo>
                  <a:lnTo>
                    <a:pt x="738" y="1012"/>
                  </a:lnTo>
                  <a:lnTo>
                    <a:pt x="798" y="1028"/>
                  </a:lnTo>
                  <a:lnTo>
                    <a:pt x="858" y="1042"/>
                  </a:lnTo>
                  <a:lnTo>
                    <a:pt x="889" y="1048"/>
                  </a:lnTo>
                  <a:lnTo>
                    <a:pt x="919" y="1053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1" y="0"/>
              <a:ext cx="9143999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5"/>
            <p:cNvSpPr>
              <a:spLocks/>
            </p:cNvSpPr>
            <p:nvPr userDrawn="1"/>
          </p:nvSpPr>
          <p:spPr bwMode="auto">
            <a:xfrm flipH="1">
              <a:off x="-1" y="3640138"/>
              <a:ext cx="2425959" cy="1503363"/>
            </a:xfrm>
            <a:custGeom>
              <a:avLst/>
              <a:gdLst>
                <a:gd name="T0" fmla="*/ 1534 w 1534"/>
                <a:gd name="T1" fmla="*/ 947 h 947"/>
                <a:gd name="T2" fmla="*/ 1534 w 1534"/>
                <a:gd name="T3" fmla="*/ 491 h 947"/>
                <a:gd name="T4" fmla="*/ 1534 w 1534"/>
                <a:gd name="T5" fmla="*/ 491 h 947"/>
                <a:gd name="T6" fmla="*/ 1297 w 1534"/>
                <a:gd name="T7" fmla="*/ 382 h 947"/>
                <a:gd name="T8" fmla="*/ 1181 w 1534"/>
                <a:gd name="T9" fmla="*/ 327 h 947"/>
                <a:gd name="T10" fmla="*/ 1123 w 1534"/>
                <a:gd name="T11" fmla="*/ 299 h 947"/>
                <a:gd name="T12" fmla="*/ 1065 w 1534"/>
                <a:gd name="T13" fmla="*/ 270 h 947"/>
                <a:gd name="T14" fmla="*/ 1008 w 1534"/>
                <a:gd name="T15" fmla="*/ 241 h 947"/>
                <a:gd name="T16" fmla="*/ 950 w 1534"/>
                <a:gd name="T17" fmla="*/ 210 h 947"/>
                <a:gd name="T18" fmla="*/ 894 w 1534"/>
                <a:gd name="T19" fmla="*/ 179 h 947"/>
                <a:gd name="T20" fmla="*/ 837 w 1534"/>
                <a:gd name="T21" fmla="*/ 146 h 947"/>
                <a:gd name="T22" fmla="*/ 781 w 1534"/>
                <a:gd name="T23" fmla="*/ 111 h 947"/>
                <a:gd name="T24" fmla="*/ 725 w 1534"/>
                <a:gd name="T25" fmla="*/ 76 h 947"/>
                <a:gd name="T26" fmla="*/ 670 w 1534"/>
                <a:gd name="T27" fmla="*/ 39 h 947"/>
                <a:gd name="T28" fmla="*/ 615 w 1534"/>
                <a:gd name="T29" fmla="*/ 0 h 947"/>
                <a:gd name="T30" fmla="*/ 615 w 1534"/>
                <a:gd name="T31" fmla="*/ 0 h 947"/>
                <a:gd name="T32" fmla="*/ 572 w 1534"/>
                <a:gd name="T33" fmla="*/ 70 h 947"/>
                <a:gd name="T34" fmla="*/ 530 w 1534"/>
                <a:gd name="T35" fmla="*/ 137 h 947"/>
                <a:gd name="T36" fmla="*/ 488 w 1534"/>
                <a:gd name="T37" fmla="*/ 202 h 947"/>
                <a:gd name="T38" fmla="*/ 446 w 1534"/>
                <a:gd name="T39" fmla="*/ 265 h 947"/>
                <a:gd name="T40" fmla="*/ 365 w 1534"/>
                <a:gd name="T41" fmla="*/ 386 h 947"/>
                <a:gd name="T42" fmla="*/ 285 w 1534"/>
                <a:gd name="T43" fmla="*/ 502 h 947"/>
                <a:gd name="T44" fmla="*/ 208 w 1534"/>
                <a:gd name="T45" fmla="*/ 614 h 947"/>
                <a:gd name="T46" fmla="*/ 171 w 1534"/>
                <a:gd name="T47" fmla="*/ 669 h 947"/>
                <a:gd name="T48" fmla="*/ 135 w 1534"/>
                <a:gd name="T49" fmla="*/ 724 h 947"/>
                <a:gd name="T50" fmla="*/ 100 w 1534"/>
                <a:gd name="T51" fmla="*/ 779 h 947"/>
                <a:gd name="T52" fmla="*/ 66 w 1534"/>
                <a:gd name="T53" fmla="*/ 835 h 947"/>
                <a:gd name="T54" fmla="*/ 32 w 1534"/>
                <a:gd name="T55" fmla="*/ 890 h 947"/>
                <a:gd name="T56" fmla="*/ 0 w 1534"/>
                <a:gd name="T57" fmla="*/ 947 h 947"/>
                <a:gd name="T58" fmla="*/ 1534 w 1534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4" h="947">
                  <a:moveTo>
                    <a:pt x="1534" y="947"/>
                  </a:moveTo>
                  <a:lnTo>
                    <a:pt x="1534" y="491"/>
                  </a:lnTo>
                  <a:lnTo>
                    <a:pt x="1534" y="491"/>
                  </a:lnTo>
                  <a:lnTo>
                    <a:pt x="1297" y="382"/>
                  </a:lnTo>
                  <a:lnTo>
                    <a:pt x="1181" y="327"/>
                  </a:lnTo>
                  <a:lnTo>
                    <a:pt x="1123" y="299"/>
                  </a:lnTo>
                  <a:lnTo>
                    <a:pt x="1065" y="270"/>
                  </a:lnTo>
                  <a:lnTo>
                    <a:pt x="1008" y="241"/>
                  </a:lnTo>
                  <a:lnTo>
                    <a:pt x="950" y="210"/>
                  </a:lnTo>
                  <a:lnTo>
                    <a:pt x="894" y="179"/>
                  </a:lnTo>
                  <a:lnTo>
                    <a:pt x="837" y="146"/>
                  </a:lnTo>
                  <a:lnTo>
                    <a:pt x="781" y="111"/>
                  </a:lnTo>
                  <a:lnTo>
                    <a:pt x="725" y="76"/>
                  </a:lnTo>
                  <a:lnTo>
                    <a:pt x="670" y="39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572" y="70"/>
                  </a:lnTo>
                  <a:lnTo>
                    <a:pt x="530" y="137"/>
                  </a:lnTo>
                  <a:lnTo>
                    <a:pt x="488" y="202"/>
                  </a:lnTo>
                  <a:lnTo>
                    <a:pt x="446" y="265"/>
                  </a:lnTo>
                  <a:lnTo>
                    <a:pt x="365" y="386"/>
                  </a:lnTo>
                  <a:lnTo>
                    <a:pt x="285" y="502"/>
                  </a:lnTo>
                  <a:lnTo>
                    <a:pt x="208" y="614"/>
                  </a:lnTo>
                  <a:lnTo>
                    <a:pt x="171" y="669"/>
                  </a:lnTo>
                  <a:lnTo>
                    <a:pt x="135" y="724"/>
                  </a:lnTo>
                  <a:lnTo>
                    <a:pt x="100" y="779"/>
                  </a:lnTo>
                  <a:lnTo>
                    <a:pt x="66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34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7"/>
            <p:cNvSpPr>
              <a:spLocks/>
            </p:cNvSpPr>
            <p:nvPr userDrawn="1"/>
          </p:nvSpPr>
          <p:spPr bwMode="auto">
            <a:xfrm flipH="1">
              <a:off x="624676" y="0"/>
              <a:ext cx="2546150" cy="3640138"/>
            </a:xfrm>
            <a:custGeom>
              <a:avLst/>
              <a:gdLst>
                <a:gd name="T0" fmla="*/ 47 w 1610"/>
                <a:gd name="T1" fmla="*/ 0 h 2293"/>
                <a:gd name="T2" fmla="*/ 28 w 1610"/>
                <a:gd name="T3" fmla="*/ 79 h 2293"/>
                <a:gd name="T4" fmla="*/ 13 w 1610"/>
                <a:gd name="T5" fmla="*/ 158 h 2293"/>
                <a:gd name="T6" fmla="*/ 5 w 1610"/>
                <a:gd name="T7" fmla="*/ 236 h 2293"/>
                <a:gd name="T8" fmla="*/ 0 w 1610"/>
                <a:gd name="T9" fmla="*/ 315 h 2293"/>
                <a:gd name="T10" fmla="*/ 2 w 1610"/>
                <a:gd name="T11" fmla="*/ 394 h 2293"/>
                <a:gd name="T12" fmla="*/ 7 w 1610"/>
                <a:gd name="T13" fmla="*/ 473 h 2293"/>
                <a:gd name="T14" fmla="*/ 16 w 1610"/>
                <a:gd name="T15" fmla="*/ 551 h 2293"/>
                <a:gd name="T16" fmla="*/ 28 w 1610"/>
                <a:gd name="T17" fmla="*/ 630 h 2293"/>
                <a:gd name="T18" fmla="*/ 43 w 1610"/>
                <a:gd name="T19" fmla="*/ 708 h 2293"/>
                <a:gd name="T20" fmla="*/ 81 w 1610"/>
                <a:gd name="T21" fmla="*/ 862 h 2293"/>
                <a:gd name="T22" fmla="*/ 125 w 1610"/>
                <a:gd name="T23" fmla="*/ 1014 h 2293"/>
                <a:gd name="T24" fmla="*/ 196 w 1610"/>
                <a:gd name="T25" fmla="*/ 1236 h 2293"/>
                <a:gd name="T26" fmla="*/ 211 w 1610"/>
                <a:gd name="T27" fmla="*/ 1277 h 2293"/>
                <a:gd name="T28" fmla="*/ 243 w 1610"/>
                <a:gd name="T29" fmla="*/ 1358 h 2293"/>
                <a:gd name="T30" fmla="*/ 281 w 1610"/>
                <a:gd name="T31" fmla="*/ 1437 h 2293"/>
                <a:gd name="T32" fmla="*/ 323 w 1610"/>
                <a:gd name="T33" fmla="*/ 1514 h 2293"/>
                <a:gd name="T34" fmla="*/ 371 w 1610"/>
                <a:gd name="T35" fmla="*/ 1590 h 2293"/>
                <a:gd name="T36" fmla="*/ 422 w 1610"/>
                <a:gd name="T37" fmla="*/ 1662 h 2293"/>
                <a:gd name="T38" fmla="*/ 476 w 1610"/>
                <a:gd name="T39" fmla="*/ 1733 h 2293"/>
                <a:gd name="T40" fmla="*/ 534 w 1610"/>
                <a:gd name="T41" fmla="*/ 1801 h 2293"/>
                <a:gd name="T42" fmla="*/ 593 w 1610"/>
                <a:gd name="T43" fmla="*/ 1869 h 2293"/>
                <a:gd name="T44" fmla="*/ 655 w 1610"/>
                <a:gd name="T45" fmla="*/ 1933 h 2293"/>
                <a:gd name="T46" fmla="*/ 753 w 1610"/>
                <a:gd name="T47" fmla="*/ 2025 h 2293"/>
                <a:gd name="T48" fmla="*/ 885 w 1610"/>
                <a:gd name="T49" fmla="*/ 2139 h 2293"/>
                <a:gd name="T50" fmla="*/ 1019 w 1610"/>
                <a:gd name="T51" fmla="*/ 2244 h 2293"/>
                <a:gd name="T52" fmla="*/ 1086 w 1610"/>
                <a:gd name="T53" fmla="*/ 2293 h 2293"/>
                <a:gd name="T54" fmla="*/ 1112 w 1610"/>
                <a:gd name="T55" fmla="*/ 2266 h 2293"/>
                <a:gd name="T56" fmla="*/ 1163 w 1610"/>
                <a:gd name="T57" fmla="*/ 2210 h 2293"/>
                <a:gd name="T58" fmla="*/ 1211 w 1610"/>
                <a:gd name="T59" fmla="*/ 2151 h 2293"/>
                <a:gd name="T60" fmla="*/ 1255 w 1610"/>
                <a:gd name="T61" fmla="*/ 2090 h 2293"/>
                <a:gd name="T62" fmla="*/ 1296 w 1610"/>
                <a:gd name="T63" fmla="*/ 2027 h 2293"/>
                <a:gd name="T64" fmla="*/ 1334 w 1610"/>
                <a:gd name="T65" fmla="*/ 1963 h 2293"/>
                <a:gd name="T66" fmla="*/ 1369 w 1610"/>
                <a:gd name="T67" fmla="*/ 1898 h 2293"/>
                <a:gd name="T68" fmla="*/ 1402 w 1610"/>
                <a:gd name="T69" fmla="*/ 1830 h 2293"/>
                <a:gd name="T70" fmla="*/ 1431 w 1610"/>
                <a:gd name="T71" fmla="*/ 1762 h 2293"/>
                <a:gd name="T72" fmla="*/ 1458 w 1610"/>
                <a:gd name="T73" fmla="*/ 1692 h 2293"/>
                <a:gd name="T74" fmla="*/ 1482 w 1610"/>
                <a:gd name="T75" fmla="*/ 1620 h 2293"/>
                <a:gd name="T76" fmla="*/ 1515 w 1610"/>
                <a:gd name="T77" fmla="*/ 1511 h 2293"/>
                <a:gd name="T78" fmla="*/ 1549 w 1610"/>
                <a:gd name="T79" fmla="*/ 1362 h 2293"/>
                <a:gd name="T80" fmla="*/ 1575 w 1610"/>
                <a:gd name="T81" fmla="*/ 1211 h 2293"/>
                <a:gd name="T82" fmla="*/ 1593 w 1610"/>
                <a:gd name="T83" fmla="*/ 1058 h 2293"/>
                <a:gd name="T84" fmla="*/ 1604 w 1610"/>
                <a:gd name="T85" fmla="*/ 902 h 2293"/>
                <a:gd name="T86" fmla="*/ 1610 w 1610"/>
                <a:gd name="T87" fmla="*/ 747 h 2293"/>
                <a:gd name="T88" fmla="*/ 1609 w 1610"/>
                <a:gd name="T89" fmla="*/ 593 h 2293"/>
                <a:gd name="T90" fmla="*/ 1604 w 1610"/>
                <a:gd name="T91" fmla="*/ 440 h 2293"/>
                <a:gd name="T92" fmla="*/ 1595 w 1610"/>
                <a:gd name="T93" fmla="*/ 290 h 2293"/>
                <a:gd name="T94" fmla="*/ 1584 w 1610"/>
                <a:gd name="T95" fmla="*/ 143 h 2293"/>
                <a:gd name="T96" fmla="*/ 47 w 1610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0" h="2293">
                  <a:moveTo>
                    <a:pt x="47" y="0"/>
                  </a:moveTo>
                  <a:lnTo>
                    <a:pt x="47" y="0"/>
                  </a:lnTo>
                  <a:lnTo>
                    <a:pt x="37" y="39"/>
                  </a:lnTo>
                  <a:lnTo>
                    <a:pt x="28" y="79"/>
                  </a:lnTo>
                  <a:lnTo>
                    <a:pt x="20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3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2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1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8" y="630"/>
                  </a:lnTo>
                  <a:lnTo>
                    <a:pt x="36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1" y="862"/>
                  </a:lnTo>
                  <a:lnTo>
                    <a:pt x="102" y="938"/>
                  </a:lnTo>
                  <a:lnTo>
                    <a:pt x="125" y="1014"/>
                  </a:lnTo>
                  <a:lnTo>
                    <a:pt x="148" y="1089"/>
                  </a:lnTo>
                  <a:lnTo>
                    <a:pt x="196" y="1236"/>
                  </a:lnTo>
                  <a:lnTo>
                    <a:pt x="196" y="1236"/>
                  </a:lnTo>
                  <a:lnTo>
                    <a:pt x="211" y="1277"/>
                  </a:lnTo>
                  <a:lnTo>
                    <a:pt x="225" y="1319"/>
                  </a:lnTo>
                  <a:lnTo>
                    <a:pt x="243" y="1358"/>
                  </a:lnTo>
                  <a:lnTo>
                    <a:pt x="261" y="1398"/>
                  </a:lnTo>
                  <a:lnTo>
                    <a:pt x="281" y="1437"/>
                  </a:lnTo>
                  <a:lnTo>
                    <a:pt x="301" y="1476"/>
                  </a:lnTo>
                  <a:lnTo>
                    <a:pt x="323" y="1514"/>
                  </a:lnTo>
                  <a:lnTo>
                    <a:pt x="346" y="1551"/>
                  </a:lnTo>
                  <a:lnTo>
                    <a:pt x="371" y="1590"/>
                  </a:lnTo>
                  <a:lnTo>
                    <a:pt x="396" y="1626"/>
                  </a:lnTo>
                  <a:lnTo>
                    <a:pt x="422" y="1662"/>
                  </a:lnTo>
                  <a:lnTo>
                    <a:pt x="448" y="1698"/>
                  </a:lnTo>
                  <a:lnTo>
                    <a:pt x="476" y="1733"/>
                  </a:lnTo>
                  <a:lnTo>
                    <a:pt x="504" y="1767"/>
                  </a:lnTo>
                  <a:lnTo>
                    <a:pt x="534" y="1801"/>
                  </a:lnTo>
                  <a:lnTo>
                    <a:pt x="563" y="1835"/>
                  </a:lnTo>
                  <a:lnTo>
                    <a:pt x="593" y="1869"/>
                  </a:lnTo>
                  <a:lnTo>
                    <a:pt x="624" y="1900"/>
                  </a:lnTo>
                  <a:lnTo>
                    <a:pt x="655" y="1933"/>
                  </a:lnTo>
                  <a:lnTo>
                    <a:pt x="688" y="1963"/>
                  </a:lnTo>
                  <a:lnTo>
                    <a:pt x="753" y="2025"/>
                  </a:lnTo>
                  <a:lnTo>
                    <a:pt x="818" y="2084"/>
                  </a:lnTo>
                  <a:lnTo>
                    <a:pt x="885" y="2139"/>
                  </a:lnTo>
                  <a:lnTo>
                    <a:pt x="952" y="2193"/>
                  </a:lnTo>
                  <a:lnTo>
                    <a:pt x="1019" y="2244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112" y="2266"/>
                  </a:lnTo>
                  <a:lnTo>
                    <a:pt x="1138" y="2238"/>
                  </a:lnTo>
                  <a:lnTo>
                    <a:pt x="1163" y="2210"/>
                  </a:lnTo>
                  <a:lnTo>
                    <a:pt x="1187" y="2180"/>
                  </a:lnTo>
                  <a:lnTo>
                    <a:pt x="1211" y="2151"/>
                  </a:lnTo>
                  <a:lnTo>
                    <a:pt x="1234" y="2121"/>
                  </a:lnTo>
                  <a:lnTo>
                    <a:pt x="1255" y="2090"/>
                  </a:lnTo>
                  <a:lnTo>
                    <a:pt x="1275" y="2059"/>
                  </a:lnTo>
                  <a:lnTo>
                    <a:pt x="1296" y="2027"/>
                  </a:lnTo>
                  <a:lnTo>
                    <a:pt x="1316" y="1996"/>
                  </a:lnTo>
                  <a:lnTo>
                    <a:pt x="1334" y="1963"/>
                  </a:lnTo>
                  <a:lnTo>
                    <a:pt x="1352" y="1931"/>
                  </a:lnTo>
                  <a:lnTo>
                    <a:pt x="1369" y="1898"/>
                  </a:lnTo>
                  <a:lnTo>
                    <a:pt x="1386" y="1864"/>
                  </a:lnTo>
                  <a:lnTo>
                    <a:pt x="1402" y="1830"/>
                  </a:lnTo>
                  <a:lnTo>
                    <a:pt x="1417" y="1797"/>
                  </a:lnTo>
                  <a:lnTo>
                    <a:pt x="1431" y="1762"/>
                  </a:lnTo>
                  <a:lnTo>
                    <a:pt x="1445" y="1727"/>
                  </a:lnTo>
                  <a:lnTo>
                    <a:pt x="1458" y="1692"/>
                  </a:lnTo>
                  <a:lnTo>
                    <a:pt x="1471" y="1656"/>
                  </a:lnTo>
                  <a:lnTo>
                    <a:pt x="1482" y="1620"/>
                  </a:lnTo>
                  <a:lnTo>
                    <a:pt x="1493" y="1584"/>
                  </a:lnTo>
                  <a:lnTo>
                    <a:pt x="1515" y="1511"/>
                  </a:lnTo>
                  <a:lnTo>
                    <a:pt x="1533" y="1438"/>
                  </a:lnTo>
                  <a:lnTo>
                    <a:pt x="1549" y="1362"/>
                  </a:lnTo>
                  <a:lnTo>
                    <a:pt x="1563" y="1287"/>
                  </a:lnTo>
                  <a:lnTo>
                    <a:pt x="1575" y="1211"/>
                  </a:lnTo>
                  <a:lnTo>
                    <a:pt x="1585" y="1134"/>
                  </a:lnTo>
                  <a:lnTo>
                    <a:pt x="1593" y="1058"/>
                  </a:lnTo>
                  <a:lnTo>
                    <a:pt x="1600" y="980"/>
                  </a:lnTo>
                  <a:lnTo>
                    <a:pt x="1604" y="902"/>
                  </a:lnTo>
                  <a:lnTo>
                    <a:pt x="1607" y="825"/>
                  </a:lnTo>
                  <a:lnTo>
                    <a:pt x="1610" y="747"/>
                  </a:lnTo>
                  <a:lnTo>
                    <a:pt x="1610" y="671"/>
                  </a:lnTo>
                  <a:lnTo>
                    <a:pt x="1609" y="593"/>
                  </a:lnTo>
                  <a:lnTo>
                    <a:pt x="1607" y="516"/>
                  </a:lnTo>
                  <a:lnTo>
                    <a:pt x="1604" y="440"/>
                  </a:lnTo>
                  <a:lnTo>
                    <a:pt x="1600" y="365"/>
                  </a:lnTo>
                  <a:lnTo>
                    <a:pt x="1595" y="290"/>
                  </a:lnTo>
                  <a:lnTo>
                    <a:pt x="1589" y="216"/>
                  </a:lnTo>
                  <a:lnTo>
                    <a:pt x="1584" y="143"/>
                  </a:lnTo>
                  <a:lnTo>
                    <a:pt x="1569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1" name="Freeform 9"/>
            <p:cNvSpPr>
              <a:spLocks/>
            </p:cNvSpPr>
            <p:nvPr userDrawn="1"/>
          </p:nvSpPr>
          <p:spPr bwMode="auto">
            <a:xfrm flipH="1">
              <a:off x="-1" y="0"/>
              <a:ext cx="1453361" cy="3640138"/>
            </a:xfrm>
            <a:custGeom>
              <a:avLst/>
              <a:gdLst>
                <a:gd name="T0" fmla="*/ 919 w 919"/>
                <a:gd name="T1" fmla="*/ 1753 h 2293"/>
                <a:gd name="T2" fmla="*/ 919 w 919"/>
                <a:gd name="T3" fmla="*/ 0 h 2293"/>
                <a:gd name="T4" fmla="*/ 241 w 919"/>
                <a:gd name="T5" fmla="*/ 0 h 2293"/>
                <a:gd name="T6" fmla="*/ 241 w 919"/>
                <a:gd name="T7" fmla="*/ 0 h 2293"/>
                <a:gd name="T8" fmla="*/ 248 w 919"/>
                <a:gd name="T9" fmla="*/ 70 h 2293"/>
                <a:gd name="T10" fmla="*/ 255 w 919"/>
                <a:gd name="T11" fmla="*/ 141 h 2293"/>
                <a:gd name="T12" fmla="*/ 261 w 919"/>
                <a:gd name="T13" fmla="*/ 212 h 2293"/>
                <a:gd name="T14" fmla="*/ 264 w 919"/>
                <a:gd name="T15" fmla="*/ 282 h 2293"/>
                <a:gd name="T16" fmla="*/ 267 w 919"/>
                <a:gd name="T17" fmla="*/ 353 h 2293"/>
                <a:gd name="T18" fmla="*/ 271 w 919"/>
                <a:gd name="T19" fmla="*/ 424 h 2293"/>
                <a:gd name="T20" fmla="*/ 272 w 919"/>
                <a:gd name="T21" fmla="*/ 496 h 2293"/>
                <a:gd name="T22" fmla="*/ 273 w 919"/>
                <a:gd name="T23" fmla="*/ 567 h 2293"/>
                <a:gd name="T24" fmla="*/ 272 w 919"/>
                <a:gd name="T25" fmla="*/ 639 h 2293"/>
                <a:gd name="T26" fmla="*/ 271 w 919"/>
                <a:gd name="T27" fmla="*/ 710 h 2293"/>
                <a:gd name="T28" fmla="*/ 270 w 919"/>
                <a:gd name="T29" fmla="*/ 782 h 2293"/>
                <a:gd name="T30" fmla="*/ 266 w 919"/>
                <a:gd name="T31" fmla="*/ 854 h 2293"/>
                <a:gd name="T32" fmla="*/ 262 w 919"/>
                <a:gd name="T33" fmla="*/ 925 h 2293"/>
                <a:gd name="T34" fmla="*/ 257 w 919"/>
                <a:gd name="T35" fmla="*/ 997 h 2293"/>
                <a:gd name="T36" fmla="*/ 252 w 919"/>
                <a:gd name="T37" fmla="*/ 1069 h 2293"/>
                <a:gd name="T38" fmla="*/ 244 w 919"/>
                <a:gd name="T39" fmla="*/ 1141 h 2293"/>
                <a:gd name="T40" fmla="*/ 236 w 919"/>
                <a:gd name="T41" fmla="*/ 1213 h 2293"/>
                <a:gd name="T42" fmla="*/ 228 w 919"/>
                <a:gd name="T43" fmla="*/ 1285 h 2293"/>
                <a:gd name="T44" fmla="*/ 218 w 919"/>
                <a:gd name="T45" fmla="*/ 1357 h 2293"/>
                <a:gd name="T46" fmla="*/ 206 w 919"/>
                <a:gd name="T47" fmla="*/ 1429 h 2293"/>
                <a:gd name="T48" fmla="*/ 195 w 919"/>
                <a:gd name="T49" fmla="*/ 1502 h 2293"/>
                <a:gd name="T50" fmla="*/ 183 w 919"/>
                <a:gd name="T51" fmla="*/ 1574 h 2293"/>
                <a:gd name="T52" fmla="*/ 168 w 919"/>
                <a:gd name="T53" fmla="*/ 1646 h 2293"/>
                <a:gd name="T54" fmla="*/ 153 w 919"/>
                <a:gd name="T55" fmla="*/ 1718 h 2293"/>
                <a:gd name="T56" fmla="*/ 138 w 919"/>
                <a:gd name="T57" fmla="*/ 1790 h 2293"/>
                <a:gd name="T58" fmla="*/ 122 w 919"/>
                <a:gd name="T59" fmla="*/ 1862 h 2293"/>
                <a:gd name="T60" fmla="*/ 104 w 919"/>
                <a:gd name="T61" fmla="*/ 1934 h 2293"/>
                <a:gd name="T62" fmla="*/ 84 w 919"/>
                <a:gd name="T63" fmla="*/ 2006 h 2293"/>
                <a:gd name="T64" fmla="*/ 65 w 919"/>
                <a:gd name="T65" fmla="*/ 2078 h 2293"/>
                <a:gd name="T66" fmla="*/ 44 w 919"/>
                <a:gd name="T67" fmla="*/ 2150 h 2293"/>
                <a:gd name="T68" fmla="*/ 22 w 919"/>
                <a:gd name="T69" fmla="*/ 2221 h 2293"/>
                <a:gd name="T70" fmla="*/ 0 w 919"/>
                <a:gd name="T71" fmla="*/ 2293 h 2293"/>
                <a:gd name="T72" fmla="*/ 0 w 919"/>
                <a:gd name="T73" fmla="*/ 2293 h 2293"/>
                <a:gd name="T74" fmla="*/ 53 w 919"/>
                <a:gd name="T75" fmla="*/ 2255 h 2293"/>
                <a:gd name="T76" fmla="*/ 108 w 919"/>
                <a:gd name="T77" fmla="*/ 2216 h 2293"/>
                <a:gd name="T78" fmla="*/ 162 w 919"/>
                <a:gd name="T79" fmla="*/ 2179 h 2293"/>
                <a:gd name="T80" fmla="*/ 219 w 919"/>
                <a:gd name="T81" fmla="*/ 2142 h 2293"/>
                <a:gd name="T82" fmla="*/ 274 w 919"/>
                <a:gd name="T83" fmla="*/ 2106 h 2293"/>
                <a:gd name="T84" fmla="*/ 331 w 919"/>
                <a:gd name="T85" fmla="*/ 2071 h 2293"/>
                <a:gd name="T86" fmla="*/ 387 w 919"/>
                <a:gd name="T87" fmla="*/ 2036 h 2293"/>
                <a:gd name="T88" fmla="*/ 445 w 919"/>
                <a:gd name="T89" fmla="*/ 2001 h 2293"/>
                <a:gd name="T90" fmla="*/ 502 w 919"/>
                <a:gd name="T91" fmla="*/ 1969 h 2293"/>
                <a:gd name="T92" fmla="*/ 561 w 919"/>
                <a:gd name="T93" fmla="*/ 1935 h 2293"/>
                <a:gd name="T94" fmla="*/ 620 w 919"/>
                <a:gd name="T95" fmla="*/ 1904 h 2293"/>
                <a:gd name="T96" fmla="*/ 678 w 919"/>
                <a:gd name="T97" fmla="*/ 1872 h 2293"/>
                <a:gd name="T98" fmla="*/ 738 w 919"/>
                <a:gd name="T99" fmla="*/ 1842 h 2293"/>
                <a:gd name="T100" fmla="*/ 798 w 919"/>
                <a:gd name="T101" fmla="*/ 1811 h 2293"/>
                <a:gd name="T102" fmla="*/ 858 w 919"/>
                <a:gd name="T103" fmla="*/ 1782 h 2293"/>
                <a:gd name="T104" fmla="*/ 919 w 919"/>
                <a:gd name="T105" fmla="*/ 1753 h 2293"/>
                <a:gd name="T106" fmla="*/ 919 w 919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9" h="2293">
                  <a:moveTo>
                    <a:pt x="919" y="1753"/>
                  </a:moveTo>
                  <a:lnTo>
                    <a:pt x="919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8" y="70"/>
                  </a:lnTo>
                  <a:lnTo>
                    <a:pt x="255" y="141"/>
                  </a:lnTo>
                  <a:lnTo>
                    <a:pt x="261" y="212"/>
                  </a:lnTo>
                  <a:lnTo>
                    <a:pt x="264" y="282"/>
                  </a:lnTo>
                  <a:lnTo>
                    <a:pt x="267" y="353"/>
                  </a:lnTo>
                  <a:lnTo>
                    <a:pt x="271" y="424"/>
                  </a:lnTo>
                  <a:lnTo>
                    <a:pt x="272" y="496"/>
                  </a:lnTo>
                  <a:lnTo>
                    <a:pt x="273" y="567"/>
                  </a:lnTo>
                  <a:lnTo>
                    <a:pt x="272" y="639"/>
                  </a:lnTo>
                  <a:lnTo>
                    <a:pt x="271" y="710"/>
                  </a:lnTo>
                  <a:lnTo>
                    <a:pt x="270" y="782"/>
                  </a:lnTo>
                  <a:lnTo>
                    <a:pt x="266" y="854"/>
                  </a:lnTo>
                  <a:lnTo>
                    <a:pt x="262" y="925"/>
                  </a:lnTo>
                  <a:lnTo>
                    <a:pt x="257" y="997"/>
                  </a:lnTo>
                  <a:lnTo>
                    <a:pt x="252" y="1069"/>
                  </a:lnTo>
                  <a:lnTo>
                    <a:pt x="244" y="1141"/>
                  </a:lnTo>
                  <a:lnTo>
                    <a:pt x="236" y="1213"/>
                  </a:lnTo>
                  <a:lnTo>
                    <a:pt x="228" y="1285"/>
                  </a:lnTo>
                  <a:lnTo>
                    <a:pt x="218" y="1357"/>
                  </a:lnTo>
                  <a:lnTo>
                    <a:pt x="206" y="1429"/>
                  </a:lnTo>
                  <a:lnTo>
                    <a:pt x="195" y="1502"/>
                  </a:lnTo>
                  <a:lnTo>
                    <a:pt x="183" y="1574"/>
                  </a:lnTo>
                  <a:lnTo>
                    <a:pt x="168" y="1646"/>
                  </a:lnTo>
                  <a:lnTo>
                    <a:pt x="153" y="1718"/>
                  </a:lnTo>
                  <a:lnTo>
                    <a:pt x="138" y="1790"/>
                  </a:lnTo>
                  <a:lnTo>
                    <a:pt x="122" y="1862"/>
                  </a:lnTo>
                  <a:lnTo>
                    <a:pt x="104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9" y="2142"/>
                  </a:lnTo>
                  <a:lnTo>
                    <a:pt x="274" y="2106"/>
                  </a:lnTo>
                  <a:lnTo>
                    <a:pt x="331" y="2071"/>
                  </a:lnTo>
                  <a:lnTo>
                    <a:pt x="387" y="2036"/>
                  </a:lnTo>
                  <a:lnTo>
                    <a:pt x="445" y="2001"/>
                  </a:lnTo>
                  <a:lnTo>
                    <a:pt x="502" y="1969"/>
                  </a:lnTo>
                  <a:lnTo>
                    <a:pt x="561" y="1935"/>
                  </a:lnTo>
                  <a:lnTo>
                    <a:pt x="620" y="1904"/>
                  </a:lnTo>
                  <a:lnTo>
                    <a:pt x="678" y="1872"/>
                  </a:lnTo>
                  <a:lnTo>
                    <a:pt x="738" y="1842"/>
                  </a:lnTo>
                  <a:lnTo>
                    <a:pt x="798" y="1811"/>
                  </a:lnTo>
                  <a:lnTo>
                    <a:pt x="858" y="1782"/>
                  </a:lnTo>
                  <a:lnTo>
                    <a:pt x="919" y="1753"/>
                  </a:lnTo>
                  <a:lnTo>
                    <a:pt x="919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" name="Freeform 10"/>
            <p:cNvSpPr>
              <a:spLocks/>
            </p:cNvSpPr>
            <p:nvPr userDrawn="1"/>
          </p:nvSpPr>
          <p:spPr bwMode="auto">
            <a:xfrm flipH="1">
              <a:off x="-1" y="3640138"/>
              <a:ext cx="1453361" cy="857250"/>
            </a:xfrm>
            <a:custGeom>
              <a:avLst/>
              <a:gdLst>
                <a:gd name="T0" fmla="*/ 919 w 919"/>
                <a:gd name="T1" fmla="*/ 378 h 540"/>
                <a:gd name="T2" fmla="*/ 919 w 919"/>
                <a:gd name="T3" fmla="*/ 378 h 540"/>
                <a:gd name="T4" fmla="*/ 858 w 919"/>
                <a:gd name="T5" fmla="*/ 368 h 540"/>
                <a:gd name="T6" fmla="*/ 798 w 919"/>
                <a:gd name="T7" fmla="*/ 356 h 540"/>
                <a:gd name="T8" fmla="*/ 738 w 919"/>
                <a:gd name="T9" fmla="*/ 342 h 540"/>
                <a:gd name="T10" fmla="*/ 678 w 919"/>
                <a:gd name="T11" fmla="*/ 327 h 540"/>
                <a:gd name="T12" fmla="*/ 620 w 919"/>
                <a:gd name="T13" fmla="*/ 309 h 540"/>
                <a:gd name="T14" fmla="*/ 561 w 919"/>
                <a:gd name="T15" fmla="*/ 290 h 540"/>
                <a:gd name="T16" fmla="*/ 502 w 919"/>
                <a:gd name="T17" fmla="*/ 270 h 540"/>
                <a:gd name="T18" fmla="*/ 444 w 919"/>
                <a:gd name="T19" fmla="*/ 247 h 540"/>
                <a:gd name="T20" fmla="*/ 386 w 919"/>
                <a:gd name="T21" fmla="*/ 223 h 540"/>
                <a:gd name="T22" fmla="*/ 330 w 919"/>
                <a:gd name="T23" fmla="*/ 196 h 540"/>
                <a:gd name="T24" fmla="*/ 273 w 919"/>
                <a:gd name="T25" fmla="*/ 167 h 540"/>
                <a:gd name="T26" fmla="*/ 217 w 919"/>
                <a:gd name="T27" fmla="*/ 138 h 540"/>
                <a:gd name="T28" fmla="*/ 161 w 919"/>
                <a:gd name="T29" fmla="*/ 107 h 540"/>
                <a:gd name="T30" fmla="*/ 107 w 919"/>
                <a:gd name="T31" fmla="*/ 73 h 540"/>
                <a:gd name="T32" fmla="*/ 53 w 919"/>
                <a:gd name="T33" fmla="*/ 37 h 540"/>
                <a:gd name="T34" fmla="*/ 0 w 919"/>
                <a:gd name="T35" fmla="*/ 0 h 540"/>
                <a:gd name="T36" fmla="*/ 0 w 919"/>
                <a:gd name="T37" fmla="*/ 0 h 540"/>
                <a:gd name="T38" fmla="*/ 55 w 919"/>
                <a:gd name="T39" fmla="*/ 39 h 540"/>
                <a:gd name="T40" fmla="*/ 110 w 919"/>
                <a:gd name="T41" fmla="*/ 79 h 540"/>
                <a:gd name="T42" fmla="*/ 166 w 919"/>
                <a:gd name="T43" fmla="*/ 116 h 540"/>
                <a:gd name="T44" fmla="*/ 222 w 919"/>
                <a:gd name="T45" fmla="*/ 153 h 540"/>
                <a:gd name="T46" fmla="*/ 279 w 919"/>
                <a:gd name="T47" fmla="*/ 190 h 540"/>
                <a:gd name="T48" fmla="*/ 335 w 919"/>
                <a:gd name="T49" fmla="*/ 225 h 540"/>
                <a:gd name="T50" fmla="*/ 393 w 919"/>
                <a:gd name="T51" fmla="*/ 260 h 540"/>
                <a:gd name="T52" fmla="*/ 450 w 919"/>
                <a:gd name="T53" fmla="*/ 295 h 540"/>
                <a:gd name="T54" fmla="*/ 508 w 919"/>
                <a:gd name="T55" fmla="*/ 327 h 540"/>
                <a:gd name="T56" fmla="*/ 566 w 919"/>
                <a:gd name="T57" fmla="*/ 360 h 540"/>
                <a:gd name="T58" fmla="*/ 624 w 919"/>
                <a:gd name="T59" fmla="*/ 392 h 540"/>
                <a:gd name="T60" fmla="*/ 682 w 919"/>
                <a:gd name="T61" fmla="*/ 423 h 540"/>
                <a:gd name="T62" fmla="*/ 741 w 919"/>
                <a:gd name="T63" fmla="*/ 453 h 540"/>
                <a:gd name="T64" fmla="*/ 800 w 919"/>
                <a:gd name="T65" fmla="*/ 482 h 540"/>
                <a:gd name="T66" fmla="*/ 859 w 919"/>
                <a:gd name="T67" fmla="*/ 512 h 540"/>
                <a:gd name="T68" fmla="*/ 919 w 919"/>
                <a:gd name="T69" fmla="*/ 540 h 540"/>
                <a:gd name="T70" fmla="*/ 919 w 919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540">
                  <a:moveTo>
                    <a:pt x="919" y="378"/>
                  </a:moveTo>
                  <a:lnTo>
                    <a:pt x="919" y="378"/>
                  </a:lnTo>
                  <a:lnTo>
                    <a:pt x="858" y="368"/>
                  </a:lnTo>
                  <a:lnTo>
                    <a:pt x="798" y="356"/>
                  </a:lnTo>
                  <a:lnTo>
                    <a:pt x="738" y="342"/>
                  </a:lnTo>
                  <a:lnTo>
                    <a:pt x="678" y="327"/>
                  </a:lnTo>
                  <a:lnTo>
                    <a:pt x="620" y="309"/>
                  </a:lnTo>
                  <a:lnTo>
                    <a:pt x="561" y="290"/>
                  </a:lnTo>
                  <a:lnTo>
                    <a:pt x="502" y="270"/>
                  </a:lnTo>
                  <a:lnTo>
                    <a:pt x="444" y="247"/>
                  </a:lnTo>
                  <a:lnTo>
                    <a:pt x="386" y="223"/>
                  </a:lnTo>
                  <a:lnTo>
                    <a:pt x="330" y="196"/>
                  </a:lnTo>
                  <a:lnTo>
                    <a:pt x="273" y="167"/>
                  </a:lnTo>
                  <a:lnTo>
                    <a:pt x="217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6" y="116"/>
                  </a:lnTo>
                  <a:lnTo>
                    <a:pt x="222" y="153"/>
                  </a:lnTo>
                  <a:lnTo>
                    <a:pt x="279" y="190"/>
                  </a:lnTo>
                  <a:lnTo>
                    <a:pt x="335" y="225"/>
                  </a:lnTo>
                  <a:lnTo>
                    <a:pt x="393" y="260"/>
                  </a:lnTo>
                  <a:lnTo>
                    <a:pt x="450" y="295"/>
                  </a:lnTo>
                  <a:lnTo>
                    <a:pt x="508" y="327"/>
                  </a:lnTo>
                  <a:lnTo>
                    <a:pt x="566" y="360"/>
                  </a:lnTo>
                  <a:lnTo>
                    <a:pt x="624" y="392"/>
                  </a:lnTo>
                  <a:lnTo>
                    <a:pt x="682" y="423"/>
                  </a:lnTo>
                  <a:lnTo>
                    <a:pt x="741" y="453"/>
                  </a:lnTo>
                  <a:lnTo>
                    <a:pt x="800" y="482"/>
                  </a:lnTo>
                  <a:lnTo>
                    <a:pt x="859" y="512"/>
                  </a:lnTo>
                  <a:lnTo>
                    <a:pt x="919" y="540"/>
                  </a:lnTo>
                  <a:lnTo>
                    <a:pt x="919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" name="Freeform 11"/>
            <p:cNvSpPr>
              <a:spLocks/>
            </p:cNvSpPr>
            <p:nvPr userDrawn="1"/>
          </p:nvSpPr>
          <p:spPr bwMode="auto">
            <a:xfrm flipH="1">
              <a:off x="1453360" y="0"/>
              <a:ext cx="2913048" cy="3640138"/>
            </a:xfrm>
            <a:custGeom>
              <a:avLst/>
              <a:gdLst>
                <a:gd name="T0" fmla="*/ 1069 w 1842"/>
                <a:gd name="T1" fmla="*/ 1236 h 2293"/>
                <a:gd name="T2" fmla="*/ 1047 w 1842"/>
                <a:gd name="T3" fmla="*/ 1163 h 2293"/>
                <a:gd name="T4" fmla="*/ 1028 w 1842"/>
                <a:gd name="T5" fmla="*/ 1089 h 2293"/>
                <a:gd name="T6" fmla="*/ 1009 w 1842"/>
                <a:gd name="T7" fmla="*/ 1014 h 2293"/>
                <a:gd name="T8" fmla="*/ 996 w 1842"/>
                <a:gd name="T9" fmla="*/ 938 h 2293"/>
                <a:gd name="T10" fmla="*/ 983 w 1842"/>
                <a:gd name="T11" fmla="*/ 862 h 2293"/>
                <a:gd name="T12" fmla="*/ 974 w 1842"/>
                <a:gd name="T13" fmla="*/ 785 h 2293"/>
                <a:gd name="T14" fmla="*/ 969 w 1842"/>
                <a:gd name="T15" fmla="*/ 708 h 2293"/>
                <a:gd name="T16" fmla="*/ 965 w 1842"/>
                <a:gd name="T17" fmla="*/ 630 h 2293"/>
                <a:gd name="T18" fmla="*/ 965 w 1842"/>
                <a:gd name="T19" fmla="*/ 551 h 2293"/>
                <a:gd name="T20" fmla="*/ 968 w 1842"/>
                <a:gd name="T21" fmla="*/ 473 h 2293"/>
                <a:gd name="T22" fmla="*/ 973 w 1842"/>
                <a:gd name="T23" fmla="*/ 394 h 2293"/>
                <a:gd name="T24" fmla="*/ 982 w 1842"/>
                <a:gd name="T25" fmla="*/ 315 h 2293"/>
                <a:gd name="T26" fmla="*/ 995 w 1842"/>
                <a:gd name="T27" fmla="*/ 236 h 2293"/>
                <a:gd name="T28" fmla="*/ 1009 w 1842"/>
                <a:gd name="T29" fmla="*/ 158 h 2293"/>
                <a:gd name="T30" fmla="*/ 1028 w 1842"/>
                <a:gd name="T31" fmla="*/ 79 h 2293"/>
                <a:gd name="T32" fmla="*/ 1048 w 1842"/>
                <a:gd name="T33" fmla="*/ 0 h 2293"/>
                <a:gd name="T34" fmla="*/ 0 w 1842"/>
                <a:gd name="T35" fmla="*/ 0 h 2293"/>
                <a:gd name="T36" fmla="*/ 79 w 1842"/>
                <a:gd name="T37" fmla="*/ 174 h 2293"/>
                <a:gd name="T38" fmla="*/ 162 w 1842"/>
                <a:gd name="T39" fmla="*/ 345 h 2293"/>
                <a:gd name="T40" fmla="*/ 253 w 1842"/>
                <a:gd name="T41" fmla="*/ 512 h 2293"/>
                <a:gd name="T42" fmla="*/ 348 w 1842"/>
                <a:gd name="T43" fmla="*/ 675 h 2293"/>
                <a:gd name="T44" fmla="*/ 447 w 1842"/>
                <a:gd name="T45" fmla="*/ 835 h 2293"/>
                <a:gd name="T46" fmla="*/ 552 w 1842"/>
                <a:gd name="T47" fmla="*/ 989 h 2293"/>
                <a:gd name="T48" fmla="*/ 662 w 1842"/>
                <a:gd name="T49" fmla="*/ 1140 h 2293"/>
                <a:gd name="T50" fmla="*/ 777 w 1842"/>
                <a:gd name="T51" fmla="*/ 1286 h 2293"/>
                <a:gd name="T52" fmla="*/ 895 w 1842"/>
                <a:gd name="T53" fmla="*/ 1428 h 2293"/>
                <a:gd name="T54" fmla="*/ 1018 w 1842"/>
                <a:gd name="T55" fmla="*/ 1565 h 2293"/>
                <a:gd name="T56" fmla="*/ 1146 w 1842"/>
                <a:gd name="T57" fmla="*/ 1699 h 2293"/>
                <a:gd name="T58" fmla="*/ 1277 w 1842"/>
                <a:gd name="T59" fmla="*/ 1827 h 2293"/>
                <a:gd name="T60" fmla="*/ 1413 w 1842"/>
                <a:gd name="T61" fmla="*/ 1951 h 2293"/>
                <a:gd name="T62" fmla="*/ 1552 w 1842"/>
                <a:gd name="T63" fmla="*/ 2069 h 2293"/>
                <a:gd name="T64" fmla="*/ 1695 w 1842"/>
                <a:gd name="T65" fmla="*/ 2184 h 2293"/>
                <a:gd name="T66" fmla="*/ 1842 w 1842"/>
                <a:gd name="T67" fmla="*/ 2293 h 2293"/>
                <a:gd name="T68" fmla="*/ 1809 w 1842"/>
                <a:gd name="T69" fmla="*/ 2269 h 2293"/>
                <a:gd name="T70" fmla="*/ 1745 w 1842"/>
                <a:gd name="T71" fmla="*/ 2219 h 2293"/>
                <a:gd name="T72" fmla="*/ 1683 w 1842"/>
                <a:gd name="T73" fmla="*/ 2167 h 2293"/>
                <a:gd name="T74" fmla="*/ 1623 w 1842"/>
                <a:gd name="T75" fmla="*/ 2112 h 2293"/>
                <a:gd name="T76" fmla="*/ 1564 w 1842"/>
                <a:gd name="T77" fmla="*/ 2054 h 2293"/>
                <a:gd name="T78" fmla="*/ 1509 w 1842"/>
                <a:gd name="T79" fmla="*/ 1995 h 2293"/>
                <a:gd name="T80" fmla="*/ 1454 w 1842"/>
                <a:gd name="T81" fmla="*/ 1933 h 2293"/>
                <a:gd name="T82" fmla="*/ 1402 w 1842"/>
                <a:gd name="T83" fmla="*/ 1869 h 2293"/>
                <a:gd name="T84" fmla="*/ 1354 w 1842"/>
                <a:gd name="T85" fmla="*/ 1801 h 2293"/>
                <a:gd name="T86" fmla="*/ 1306 w 1842"/>
                <a:gd name="T87" fmla="*/ 1733 h 2293"/>
                <a:gd name="T88" fmla="*/ 1262 w 1842"/>
                <a:gd name="T89" fmla="*/ 1662 h 2293"/>
                <a:gd name="T90" fmla="*/ 1222 w 1842"/>
                <a:gd name="T91" fmla="*/ 1590 h 2293"/>
                <a:gd name="T92" fmla="*/ 1182 w 1842"/>
                <a:gd name="T93" fmla="*/ 1514 h 2293"/>
                <a:gd name="T94" fmla="*/ 1147 w 1842"/>
                <a:gd name="T95" fmla="*/ 1437 h 2293"/>
                <a:gd name="T96" fmla="*/ 1113 w 1842"/>
                <a:gd name="T97" fmla="*/ 1358 h 2293"/>
                <a:gd name="T98" fmla="*/ 1084 w 1842"/>
                <a:gd name="T99" fmla="*/ 1277 h 2293"/>
                <a:gd name="T100" fmla="*/ 1069 w 1842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2" h="2293">
                  <a:moveTo>
                    <a:pt x="1069" y="1236"/>
                  </a:moveTo>
                  <a:lnTo>
                    <a:pt x="1069" y="1236"/>
                  </a:lnTo>
                  <a:lnTo>
                    <a:pt x="1058" y="1199"/>
                  </a:lnTo>
                  <a:lnTo>
                    <a:pt x="1047" y="1163"/>
                  </a:lnTo>
                  <a:lnTo>
                    <a:pt x="1037" y="1126"/>
                  </a:lnTo>
                  <a:lnTo>
                    <a:pt x="1028" y="1089"/>
                  </a:lnTo>
                  <a:lnTo>
                    <a:pt x="1018" y="1051"/>
                  </a:lnTo>
                  <a:lnTo>
                    <a:pt x="1009" y="1014"/>
                  </a:lnTo>
                  <a:lnTo>
                    <a:pt x="1003" y="975"/>
                  </a:lnTo>
                  <a:lnTo>
                    <a:pt x="996" y="938"/>
                  </a:lnTo>
                  <a:lnTo>
                    <a:pt x="989" y="900"/>
                  </a:lnTo>
                  <a:lnTo>
                    <a:pt x="983" y="862"/>
                  </a:lnTo>
                  <a:lnTo>
                    <a:pt x="979" y="824"/>
                  </a:lnTo>
                  <a:lnTo>
                    <a:pt x="974" y="785"/>
                  </a:lnTo>
                  <a:lnTo>
                    <a:pt x="971" y="746"/>
                  </a:lnTo>
                  <a:lnTo>
                    <a:pt x="969" y="708"/>
                  </a:lnTo>
                  <a:lnTo>
                    <a:pt x="967" y="668"/>
                  </a:lnTo>
                  <a:lnTo>
                    <a:pt x="965" y="630"/>
                  </a:lnTo>
                  <a:lnTo>
                    <a:pt x="965" y="591"/>
                  </a:lnTo>
                  <a:lnTo>
                    <a:pt x="965" y="551"/>
                  </a:lnTo>
                  <a:lnTo>
                    <a:pt x="967" y="512"/>
                  </a:lnTo>
                  <a:lnTo>
                    <a:pt x="968" y="473"/>
                  </a:lnTo>
                  <a:lnTo>
                    <a:pt x="971" y="433"/>
                  </a:lnTo>
                  <a:lnTo>
                    <a:pt x="973" y="394"/>
                  </a:lnTo>
                  <a:lnTo>
                    <a:pt x="978" y="354"/>
                  </a:lnTo>
                  <a:lnTo>
                    <a:pt x="982" y="315"/>
                  </a:lnTo>
                  <a:lnTo>
                    <a:pt x="988" y="276"/>
                  </a:lnTo>
                  <a:lnTo>
                    <a:pt x="995" y="236"/>
                  </a:lnTo>
                  <a:lnTo>
                    <a:pt x="1002" y="197"/>
                  </a:lnTo>
                  <a:lnTo>
                    <a:pt x="1009" y="158"/>
                  </a:lnTo>
                  <a:lnTo>
                    <a:pt x="1017" y="118"/>
                  </a:lnTo>
                  <a:lnTo>
                    <a:pt x="1028" y="79"/>
                  </a:lnTo>
                  <a:lnTo>
                    <a:pt x="1038" y="39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1" y="260"/>
                  </a:lnTo>
                  <a:lnTo>
                    <a:pt x="162" y="345"/>
                  </a:lnTo>
                  <a:lnTo>
                    <a:pt x="208" y="430"/>
                  </a:lnTo>
                  <a:lnTo>
                    <a:pt x="253" y="512"/>
                  </a:lnTo>
                  <a:lnTo>
                    <a:pt x="299" y="594"/>
                  </a:lnTo>
                  <a:lnTo>
                    <a:pt x="348" y="675"/>
                  </a:lnTo>
                  <a:lnTo>
                    <a:pt x="397" y="755"/>
                  </a:lnTo>
                  <a:lnTo>
                    <a:pt x="447" y="835"/>
                  </a:lnTo>
                  <a:lnTo>
                    <a:pt x="499" y="912"/>
                  </a:lnTo>
                  <a:lnTo>
                    <a:pt x="552" y="989"/>
                  </a:lnTo>
                  <a:lnTo>
                    <a:pt x="606" y="1065"/>
                  </a:lnTo>
                  <a:lnTo>
                    <a:pt x="662" y="1140"/>
                  </a:lnTo>
                  <a:lnTo>
                    <a:pt x="719" y="1214"/>
                  </a:lnTo>
                  <a:lnTo>
                    <a:pt x="777" y="1286"/>
                  </a:lnTo>
                  <a:lnTo>
                    <a:pt x="836" y="1358"/>
                  </a:lnTo>
                  <a:lnTo>
                    <a:pt x="895" y="1428"/>
                  </a:lnTo>
                  <a:lnTo>
                    <a:pt x="956" y="1497"/>
                  </a:lnTo>
                  <a:lnTo>
                    <a:pt x="1018" y="1565"/>
                  </a:lnTo>
                  <a:lnTo>
                    <a:pt x="1082" y="1632"/>
                  </a:lnTo>
                  <a:lnTo>
                    <a:pt x="1146" y="1699"/>
                  </a:lnTo>
                  <a:lnTo>
                    <a:pt x="1212" y="1763"/>
                  </a:lnTo>
                  <a:lnTo>
                    <a:pt x="1277" y="1827"/>
                  </a:lnTo>
                  <a:lnTo>
                    <a:pt x="1345" y="1889"/>
                  </a:lnTo>
                  <a:lnTo>
                    <a:pt x="1413" y="1951"/>
                  </a:lnTo>
                  <a:lnTo>
                    <a:pt x="1482" y="2010"/>
                  </a:lnTo>
                  <a:lnTo>
                    <a:pt x="1552" y="2069"/>
                  </a:lnTo>
                  <a:lnTo>
                    <a:pt x="1623" y="2127"/>
                  </a:lnTo>
                  <a:lnTo>
                    <a:pt x="1695" y="2184"/>
                  </a:lnTo>
                  <a:lnTo>
                    <a:pt x="1767" y="2239"/>
                  </a:lnTo>
                  <a:lnTo>
                    <a:pt x="1842" y="2293"/>
                  </a:lnTo>
                  <a:lnTo>
                    <a:pt x="1842" y="2293"/>
                  </a:lnTo>
                  <a:lnTo>
                    <a:pt x="1809" y="2269"/>
                  </a:lnTo>
                  <a:lnTo>
                    <a:pt x="1776" y="2244"/>
                  </a:lnTo>
                  <a:lnTo>
                    <a:pt x="1745" y="2219"/>
                  </a:lnTo>
                  <a:lnTo>
                    <a:pt x="1713" y="2193"/>
                  </a:lnTo>
                  <a:lnTo>
                    <a:pt x="1683" y="2167"/>
                  </a:lnTo>
                  <a:lnTo>
                    <a:pt x="1652" y="2139"/>
                  </a:lnTo>
                  <a:lnTo>
                    <a:pt x="1623" y="2112"/>
                  </a:lnTo>
                  <a:lnTo>
                    <a:pt x="1593" y="2084"/>
                  </a:lnTo>
                  <a:lnTo>
                    <a:pt x="1564" y="2054"/>
                  </a:lnTo>
                  <a:lnTo>
                    <a:pt x="1536" y="2025"/>
                  </a:lnTo>
                  <a:lnTo>
                    <a:pt x="1509" y="1995"/>
                  </a:lnTo>
                  <a:lnTo>
                    <a:pt x="1482" y="1963"/>
                  </a:lnTo>
                  <a:lnTo>
                    <a:pt x="1454" y="1933"/>
                  </a:lnTo>
                  <a:lnTo>
                    <a:pt x="1428" y="1900"/>
                  </a:lnTo>
                  <a:lnTo>
                    <a:pt x="1402" y="1869"/>
                  </a:lnTo>
                  <a:lnTo>
                    <a:pt x="1378" y="1835"/>
                  </a:lnTo>
                  <a:lnTo>
                    <a:pt x="1354" y="1801"/>
                  </a:lnTo>
                  <a:lnTo>
                    <a:pt x="1330" y="1767"/>
                  </a:lnTo>
                  <a:lnTo>
                    <a:pt x="1306" y="1733"/>
                  </a:lnTo>
                  <a:lnTo>
                    <a:pt x="1285" y="1698"/>
                  </a:lnTo>
                  <a:lnTo>
                    <a:pt x="1262" y="1662"/>
                  </a:lnTo>
                  <a:lnTo>
                    <a:pt x="1242" y="1626"/>
                  </a:lnTo>
                  <a:lnTo>
                    <a:pt x="1222" y="1590"/>
                  </a:lnTo>
                  <a:lnTo>
                    <a:pt x="1201" y="1551"/>
                  </a:lnTo>
                  <a:lnTo>
                    <a:pt x="1182" y="1514"/>
                  </a:lnTo>
                  <a:lnTo>
                    <a:pt x="1164" y="1476"/>
                  </a:lnTo>
                  <a:lnTo>
                    <a:pt x="1147" y="1437"/>
                  </a:lnTo>
                  <a:lnTo>
                    <a:pt x="1130" y="1398"/>
                  </a:lnTo>
                  <a:lnTo>
                    <a:pt x="1113" y="1358"/>
                  </a:lnTo>
                  <a:lnTo>
                    <a:pt x="1099" y="1319"/>
                  </a:lnTo>
                  <a:lnTo>
                    <a:pt x="1084" y="1277"/>
                  </a:lnTo>
                  <a:lnTo>
                    <a:pt x="1069" y="1236"/>
                  </a:lnTo>
                  <a:lnTo>
                    <a:pt x="1069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" name="Freeform 12"/>
            <p:cNvSpPr>
              <a:spLocks/>
            </p:cNvSpPr>
            <p:nvPr userDrawn="1"/>
          </p:nvSpPr>
          <p:spPr bwMode="auto">
            <a:xfrm flipH="1">
              <a:off x="1453360" y="3640138"/>
              <a:ext cx="1605181" cy="1503363"/>
            </a:xfrm>
            <a:custGeom>
              <a:avLst/>
              <a:gdLst>
                <a:gd name="T0" fmla="*/ 605 w 1015"/>
                <a:gd name="T1" fmla="*/ 947 h 947"/>
                <a:gd name="T2" fmla="*/ 605 w 1015"/>
                <a:gd name="T3" fmla="*/ 947 h 947"/>
                <a:gd name="T4" fmla="*/ 635 w 1015"/>
                <a:gd name="T5" fmla="*/ 890 h 947"/>
                <a:gd name="T6" fmla="*/ 666 w 1015"/>
                <a:gd name="T7" fmla="*/ 832 h 947"/>
                <a:gd name="T8" fmla="*/ 695 w 1015"/>
                <a:gd name="T9" fmla="*/ 775 h 947"/>
                <a:gd name="T10" fmla="*/ 725 w 1015"/>
                <a:gd name="T11" fmla="*/ 716 h 947"/>
                <a:gd name="T12" fmla="*/ 753 w 1015"/>
                <a:gd name="T13" fmla="*/ 658 h 947"/>
                <a:gd name="T14" fmla="*/ 780 w 1015"/>
                <a:gd name="T15" fmla="*/ 599 h 947"/>
                <a:gd name="T16" fmla="*/ 806 w 1015"/>
                <a:gd name="T17" fmla="*/ 541 h 947"/>
                <a:gd name="T18" fmla="*/ 832 w 1015"/>
                <a:gd name="T19" fmla="*/ 481 h 947"/>
                <a:gd name="T20" fmla="*/ 858 w 1015"/>
                <a:gd name="T21" fmla="*/ 423 h 947"/>
                <a:gd name="T22" fmla="*/ 881 w 1015"/>
                <a:gd name="T23" fmla="*/ 363 h 947"/>
                <a:gd name="T24" fmla="*/ 906 w 1015"/>
                <a:gd name="T25" fmla="*/ 302 h 947"/>
                <a:gd name="T26" fmla="*/ 929 w 1015"/>
                <a:gd name="T27" fmla="*/ 243 h 947"/>
                <a:gd name="T28" fmla="*/ 952 w 1015"/>
                <a:gd name="T29" fmla="*/ 182 h 947"/>
                <a:gd name="T30" fmla="*/ 973 w 1015"/>
                <a:gd name="T31" fmla="*/ 121 h 947"/>
                <a:gd name="T32" fmla="*/ 994 w 1015"/>
                <a:gd name="T33" fmla="*/ 61 h 947"/>
                <a:gd name="T34" fmla="*/ 1015 w 1015"/>
                <a:gd name="T35" fmla="*/ 0 h 947"/>
                <a:gd name="T36" fmla="*/ 1015 w 1015"/>
                <a:gd name="T37" fmla="*/ 0 h 947"/>
                <a:gd name="T38" fmla="*/ 1015 w 1015"/>
                <a:gd name="T39" fmla="*/ 0 h 947"/>
                <a:gd name="T40" fmla="*/ 942 w 1015"/>
                <a:gd name="T41" fmla="*/ 53 h 947"/>
                <a:gd name="T42" fmla="*/ 871 w 1015"/>
                <a:gd name="T43" fmla="*/ 107 h 947"/>
                <a:gd name="T44" fmla="*/ 802 w 1015"/>
                <a:gd name="T45" fmla="*/ 161 h 947"/>
                <a:gd name="T46" fmla="*/ 734 w 1015"/>
                <a:gd name="T47" fmla="*/ 217 h 947"/>
                <a:gd name="T48" fmla="*/ 667 w 1015"/>
                <a:gd name="T49" fmla="*/ 273 h 947"/>
                <a:gd name="T50" fmla="*/ 600 w 1015"/>
                <a:gd name="T51" fmla="*/ 329 h 947"/>
                <a:gd name="T52" fmla="*/ 535 w 1015"/>
                <a:gd name="T53" fmla="*/ 388 h 947"/>
                <a:gd name="T54" fmla="*/ 472 w 1015"/>
                <a:gd name="T55" fmla="*/ 446 h 947"/>
                <a:gd name="T56" fmla="*/ 408 w 1015"/>
                <a:gd name="T57" fmla="*/ 507 h 947"/>
                <a:gd name="T58" fmla="*/ 346 w 1015"/>
                <a:gd name="T59" fmla="*/ 567 h 947"/>
                <a:gd name="T60" fmla="*/ 285 w 1015"/>
                <a:gd name="T61" fmla="*/ 629 h 947"/>
                <a:gd name="T62" fmla="*/ 227 w 1015"/>
                <a:gd name="T63" fmla="*/ 691 h 947"/>
                <a:gd name="T64" fmla="*/ 168 w 1015"/>
                <a:gd name="T65" fmla="*/ 754 h 947"/>
                <a:gd name="T66" fmla="*/ 110 w 1015"/>
                <a:gd name="T67" fmla="*/ 818 h 947"/>
                <a:gd name="T68" fmla="*/ 54 w 1015"/>
                <a:gd name="T69" fmla="*/ 882 h 947"/>
                <a:gd name="T70" fmla="*/ 0 w 1015"/>
                <a:gd name="T71" fmla="*/ 947 h 947"/>
                <a:gd name="T72" fmla="*/ 605 w 1015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5" h="947">
                  <a:moveTo>
                    <a:pt x="605" y="947"/>
                  </a:moveTo>
                  <a:lnTo>
                    <a:pt x="605" y="947"/>
                  </a:lnTo>
                  <a:lnTo>
                    <a:pt x="635" y="890"/>
                  </a:lnTo>
                  <a:lnTo>
                    <a:pt x="666" y="832"/>
                  </a:lnTo>
                  <a:lnTo>
                    <a:pt x="695" y="775"/>
                  </a:lnTo>
                  <a:lnTo>
                    <a:pt x="725" y="716"/>
                  </a:lnTo>
                  <a:lnTo>
                    <a:pt x="753" y="658"/>
                  </a:lnTo>
                  <a:lnTo>
                    <a:pt x="780" y="599"/>
                  </a:lnTo>
                  <a:lnTo>
                    <a:pt x="806" y="541"/>
                  </a:lnTo>
                  <a:lnTo>
                    <a:pt x="832" y="481"/>
                  </a:lnTo>
                  <a:lnTo>
                    <a:pt x="858" y="423"/>
                  </a:lnTo>
                  <a:lnTo>
                    <a:pt x="881" y="363"/>
                  </a:lnTo>
                  <a:lnTo>
                    <a:pt x="906" y="302"/>
                  </a:lnTo>
                  <a:lnTo>
                    <a:pt x="929" y="243"/>
                  </a:lnTo>
                  <a:lnTo>
                    <a:pt x="952" y="182"/>
                  </a:lnTo>
                  <a:lnTo>
                    <a:pt x="973" y="121"/>
                  </a:lnTo>
                  <a:lnTo>
                    <a:pt x="994" y="61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942" y="53"/>
                  </a:lnTo>
                  <a:lnTo>
                    <a:pt x="871" y="107"/>
                  </a:lnTo>
                  <a:lnTo>
                    <a:pt x="802" y="161"/>
                  </a:lnTo>
                  <a:lnTo>
                    <a:pt x="734" y="217"/>
                  </a:lnTo>
                  <a:lnTo>
                    <a:pt x="667" y="273"/>
                  </a:lnTo>
                  <a:lnTo>
                    <a:pt x="600" y="329"/>
                  </a:lnTo>
                  <a:lnTo>
                    <a:pt x="535" y="388"/>
                  </a:lnTo>
                  <a:lnTo>
                    <a:pt x="472" y="446"/>
                  </a:lnTo>
                  <a:lnTo>
                    <a:pt x="408" y="507"/>
                  </a:lnTo>
                  <a:lnTo>
                    <a:pt x="346" y="567"/>
                  </a:lnTo>
                  <a:lnTo>
                    <a:pt x="285" y="629"/>
                  </a:lnTo>
                  <a:lnTo>
                    <a:pt x="227" y="691"/>
                  </a:lnTo>
                  <a:lnTo>
                    <a:pt x="168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5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CCC6C89A-EB61-4042-B19C-8A683577C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49"/>
            <a:ext cx="2412801" cy="4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austakuva"/>
          <p:cNvGrpSpPr/>
          <p:nvPr userDrawn="1"/>
        </p:nvGrpSpPr>
        <p:grpSpPr>
          <a:xfrm>
            <a:off x="5103813" y="0"/>
            <a:ext cx="4038600" cy="5143501"/>
            <a:chOff x="5103813" y="0"/>
            <a:chExt cx="4038600" cy="5143501"/>
          </a:xfrm>
        </p:grpSpPr>
        <p:sp>
          <p:nvSpPr>
            <p:cNvPr id="67" name="Freeform 62"/>
            <p:cNvSpPr>
              <a:spLocks/>
            </p:cNvSpPr>
            <p:nvPr userDrawn="1"/>
          </p:nvSpPr>
          <p:spPr bwMode="auto">
            <a:xfrm>
              <a:off x="6265863" y="0"/>
              <a:ext cx="2301875" cy="2160588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7700963" y="1171575"/>
              <a:ext cx="1441450" cy="1657350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>
              <a:off x="5773738" y="2160588"/>
              <a:ext cx="3368675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7700963" y="0"/>
              <a:ext cx="1441450" cy="2160588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>
              <a:off x="5600701" y="0"/>
              <a:ext cx="2100263" cy="2160588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FFB8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>
              <a:off x="7700963" y="2160588"/>
              <a:ext cx="1441450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5103813" y="2160588"/>
              <a:ext cx="2597150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347614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4" name="Picture 13" descr="työkykyohjelman logo">
            <a:extLst>
              <a:ext uri="{FF2B5EF4-FFF2-40B4-BE49-F238E27FC236}">
                <a16:creationId xmlns:a16="http://schemas.microsoft.com/office/drawing/2014/main" id="{178ED2CD-2483-5F40-8C43-0CE3EDDC7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49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3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ääotsikko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austakuva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39646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44374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50883"/>
            <a:ext cx="2196777" cy="4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2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VN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69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5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41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9" r:id="rId2"/>
    <p:sldLayoutId id="2147483690" r:id="rId3"/>
    <p:sldLayoutId id="2147483776" r:id="rId4"/>
    <p:sldLayoutId id="2147483792" r:id="rId5"/>
    <p:sldLayoutId id="2147483783" r:id="rId6"/>
    <p:sldLayoutId id="2147483786" r:id="rId7"/>
    <p:sldLayoutId id="2147483775" r:id="rId8"/>
    <p:sldLayoutId id="2147483787" r:id="rId9"/>
    <p:sldLayoutId id="2147483778" r:id="rId10"/>
    <p:sldLayoutId id="2147483791" r:id="rId11"/>
    <p:sldLayoutId id="2147483789" r:id="rId12"/>
    <p:sldLayoutId id="2147483747" r:id="rId13"/>
    <p:sldLayoutId id="2147483780" r:id="rId14"/>
    <p:sldLayoutId id="2147483781" r:id="rId15"/>
    <p:sldLayoutId id="2147483777" r:id="rId16"/>
    <p:sldLayoutId id="2147483788" r:id="rId17"/>
    <p:sldLayoutId id="2147483691" r:id="rId1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347614"/>
            <a:ext cx="5832648" cy="2095528"/>
          </a:xfrm>
        </p:spPr>
        <p:txBody>
          <a:bodyPr anchor="b">
            <a:normAutofit/>
          </a:bodyPr>
          <a:lstStyle/>
          <a:p>
            <a:r>
              <a:rPr lang="fi-FI"/>
              <a:t>Laatukriteereihin perustuva työhönvalmennus Essoten alueella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500"/>
              <a:t>Työkykyä ja kumppanuutta sote-keskuksesta! -hanke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500"/>
              <a:t>Työhönvalmentajat Anu Metsätalo ja Anneli Tanttu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421700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EE77EF8-13AC-706C-D266-E9F91912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203599"/>
            <a:ext cx="7739615" cy="3600400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Työhönvalmentajan tehtäviin kuuluu myös asiakkaan työtovereiden ja työnantajan tukeminen. </a:t>
            </a:r>
          </a:p>
          <a:p>
            <a:r>
              <a:rPr lang="fi-FI" dirty="0"/>
              <a:t>Esim. työolosuhteiden muokkaamiseen on tarjolla myös taloudellista tukea.</a:t>
            </a:r>
          </a:p>
          <a:p>
            <a:r>
              <a:rPr lang="fi-FI" dirty="0"/>
              <a:t>Työn ulkopuolista tukea tarvitaan varmistamaan, että asiakkaalla on mahdollisuus sujuvaan ja toimivaan arkeen työpaikalla.</a:t>
            </a:r>
          </a:p>
          <a:p>
            <a:r>
              <a:rPr lang="fi-FI" dirty="0"/>
              <a:t>Työn ulkopuolisesta tuesta ei vastaa työhönvalmentaja, vaan siitä sovittavaan siinä moniammatillisessa yhteistyöverkostossa, joka asiakkaan ympärillä toimii. </a:t>
            </a:r>
          </a:p>
          <a:p>
            <a:r>
              <a:rPr lang="fi-FI" dirty="0"/>
              <a:t>Työn ulkopuolisesta tuesta voivat vastata esim. sosiaali- ja terveydenhuollon yhteistyökumppanit. Yhteistyöverkostoon voi kuulua myös asiakkaan läheisiä tai esim. kolmannen sektorin toimijoita.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8EAEA0D-7460-F01B-035B-AA3E52CF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67494"/>
            <a:ext cx="7739615" cy="864096"/>
          </a:xfrm>
        </p:spPr>
        <p:txBody>
          <a:bodyPr/>
          <a:lstStyle/>
          <a:p>
            <a:r>
              <a:rPr lang="fi-FI" sz="2800" dirty="0">
                <a:latin typeface="Arial Narrow"/>
              </a:rPr>
              <a:t>5. Työsuhteen ylläpitämisen tuki – tuki työssä ja työn ulkopuolella</a:t>
            </a:r>
          </a:p>
        </p:txBody>
      </p:sp>
    </p:spTree>
    <p:extLst>
      <p:ext uri="{BB962C8B-B14F-4D97-AF65-F5344CB8AC3E}">
        <p14:creationId xmlns:p14="http://schemas.microsoft.com/office/powerpoint/2010/main" val="203146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815482E-9654-1687-44E9-27C94725B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993586"/>
            <a:ext cx="7739615" cy="3882419"/>
          </a:xfrm>
        </p:spPr>
        <p:txBody>
          <a:bodyPr>
            <a:normAutofit fontScale="85000" lnSpcReduction="20000"/>
          </a:bodyPr>
          <a:lstStyle/>
          <a:p>
            <a:r>
              <a:rPr lang="fi-FI" b="0" i="0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Laatukriteereihin perustuvan tuetun työllistymisen työhönvalmennuksen </a:t>
            </a:r>
            <a:r>
              <a:rPr lang="fi-FI" b="0" i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keskeiset periaatteita on </a:t>
            </a:r>
            <a:r>
              <a:rPr lang="fi-FI" b="0" i="0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 kappaletta. </a:t>
            </a:r>
          </a:p>
          <a:p>
            <a:r>
              <a:rPr lang="fi-FI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b="0" i="0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yöhönvalmennus pisteytetään palvelun henkilöstöön, palvelun järjestämiseen ja palvelun  sisältöön liittyvien kriteerien mukaan.</a:t>
            </a:r>
          </a:p>
          <a:p>
            <a:r>
              <a:rPr lang="fi-FI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Jokainen kohta arvioidaan asteikolla 1-5.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Lopullinen pistemäärä kertoo, onko työhönvalmennus laatukriteereihin perustuvaa tuetun työllistymisen työhönvalmennusta.</a:t>
            </a:r>
          </a:p>
          <a:p>
            <a:pPr marL="267970" indent="-267970"/>
            <a:r>
              <a:rPr lang="fi-FI" dirty="0">
                <a:cs typeface="Arial"/>
              </a:rPr>
              <a:t>Tieteellisesti validoitu arviointiväline, kansainväliset laatukriteerit.</a:t>
            </a:r>
          </a:p>
          <a:p>
            <a:pPr marL="267970" indent="-267970"/>
            <a:r>
              <a:rPr lang="fi-FI" dirty="0">
                <a:cs typeface="Arial"/>
              </a:rPr>
              <a:t>Mittaa palvelun laatua, eli missä määrin palvelu noudattaa IPS-periaatteita.</a:t>
            </a:r>
          </a:p>
          <a:p>
            <a:pPr marL="267970" indent="-267970"/>
            <a:r>
              <a:rPr lang="fi-FI" dirty="0">
                <a:cs typeface="Arial"/>
              </a:rPr>
              <a:t>Tutkimusten mukaan mitä paremmat pisteet arvioinnissa saadaan sen paremmat työllistymistulokset saavutetaan (työllistyminen, työssä pysyminen, onnistuminen).</a:t>
            </a:r>
          </a:p>
          <a:p>
            <a:endParaRPr lang="fi-FI" b="0" i="0" dirty="0">
              <a:solidFill>
                <a:srgbClr val="3030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40D9FF6-EC6E-DCD7-A3E6-4622C7CF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4" y="123478"/>
            <a:ext cx="7739615" cy="648072"/>
          </a:xfrm>
        </p:spPr>
        <p:txBody>
          <a:bodyPr/>
          <a:lstStyle/>
          <a:p>
            <a:r>
              <a:rPr lang="fi-FI" dirty="0"/>
              <a:t>IPS Laatukriteerit</a:t>
            </a:r>
          </a:p>
        </p:txBody>
      </p:sp>
    </p:spTree>
    <p:extLst>
      <p:ext uri="{BB962C8B-B14F-4D97-AF65-F5344CB8AC3E}">
        <p14:creationId xmlns:p14="http://schemas.microsoft.com/office/powerpoint/2010/main" val="399617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84ED070-10FA-6DD0-D620-2A47F8A1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680226"/>
          </a:xfrm>
        </p:spPr>
        <p:txBody>
          <a:bodyPr/>
          <a:lstStyle/>
          <a:p>
            <a:r>
              <a:rPr lang="fi-FI" dirty="0">
                <a:latin typeface="Arial Narrow"/>
              </a:rPr>
              <a:t>IPS-Laatukriteerit</a:t>
            </a:r>
            <a:endParaRPr lang="fi-FI" dirty="0"/>
          </a:p>
        </p:txBody>
      </p:sp>
      <p:pic>
        <p:nvPicPr>
          <p:cNvPr id="6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7756B60D-B1C7-A3AC-083C-3BC35929B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7" y="915566"/>
            <a:ext cx="5840697" cy="3889343"/>
          </a:xfrm>
        </p:spPr>
      </p:pic>
    </p:spTree>
    <p:extLst>
      <p:ext uri="{BB962C8B-B14F-4D97-AF65-F5344CB8AC3E}">
        <p14:creationId xmlns:p14="http://schemas.microsoft.com/office/powerpoint/2010/main" val="406469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E649126-9E19-0536-B7CA-29818625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059583"/>
            <a:ext cx="7739615" cy="374441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i-FI" b="0" i="0" dirty="0">
                <a:solidFill>
                  <a:srgbClr val="303030"/>
                </a:solidFill>
                <a:effectLst/>
                <a:latin typeface="+mj-lt"/>
              </a:rPr>
              <a:t>Tuettu työllistyminen tarkoittaa työnhakijan työllistymistä avoimille työmarkkinoille palkkatyöhön työhönvalmentajan avulla.</a:t>
            </a:r>
            <a:endParaRPr lang="fi-FI" dirty="0">
              <a:solidFill>
                <a:srgbClr val="303030"/>
              </a:solidFill>
              <a:latin typeface="+mj-lt"/>
            </a:endParaRPr>
          </a:p>
          <a:p>
            <a:pPr algn="l"/>
            <a:r>
              <a:rPr lang="fi-FI" dirty="0">
                <a:solidFill>
                  <a:srgbClr val="303030"/>
                </a:solidFill>
                <a:latin typeface="+mj-lt"/>
              </a:rPr>
              <a:t>T</a:t>
            </a:r>
            <a:r>
              <a:rPr lang="fi-FI" b="0" i="0" dirty="0">
                <a:solidFill>
                  <a:srgbClr val="303030"/>
                </a:solidFill>
                <a:effectLst/>
                <a:latin typeface="+mj-lt"/>
              </a:rPr>
              <a:t>yöhönvalmentaja tarjoaa tukea työnhakijalle työn etsimiseen, työn aloitukseen ja työssä pysymiseen. </a:t>
            </a:r>
          </a:p>
          <a:p>
            <a:pPr algn="l"/>
            <a:r>
              <a:rPr lang="fi-FI" b="0" i="0" dirty="0">
                <a:solidFill>
                  <a:srgbClr val="303030"/>
                </a:solidFill>
                <a:effectLst/>
                <a:latin typeface="+mj-lt"/>
              </a:rPr>
              <a:t>Työhönvalmentaja on myös työnantajan tukena rekrytointiin ja työllistämiseen liittyvissä asioissa.</a:t>
            </a:r>
          </a:p>
          <a:p>
            <a:pPr algn="l"/>
            <a:r>
              <a:rPr lang="fi-FI" b="0" i="0" dirty="0">
                <a:solidFill>
                  <a:srgbClr val="303030"/>
                </a:solidFill>
                <a:effectLst/>
                <a:latin typeface="+mj-lt"/>
              </a:rPr>
              <a:t>Työhönvalmennuksessa otetaan huomioon myös työn, työpaikan ja työyhteisön tarpeet sekä vaatimukset.</a:t>
            </a:r>
          </a:p>
          <a:p>
            <a:pPr algn="l"/>
            <a:r>
              <a:rPr lang="fi-FI" b="0" i="0" dirty="0">
                <a:solidFill>
                  <a:srgbClr val="303030"/>
                </a:solidFill>
                <a:effectLst/>
                <a:latin typeface="+mj-lt"/>
              </a:rPr>
              <a:t>Työhönvalmennuksen keskiössä ovat työnhakijan omat toiveet työllistymisestä ja työn sisällöstä sekä osaaminen ja taidot. </a:t>
            </a:r>
          </a:p>
          <a:p>
            <a:pPr algn="l"/>
            <a:r>
              <a:rPr lang="fi-FI" b="0" i="0" dirty="0">
                <a:solidFill>
                  <a:srgbClr val="303030"/>
                </a:solidFill>
                <a:effectLst/>
                <a:latin typeface="+mj-lt"/>
              </a:rPr>
              <a:t>Tavoitteena on sellaisen työpaikan ja työtehtävän löytyminen, joka vastaa henkilön tavoitteita, voimavaroja, työkykyä ja terveydentilaa. </a:t>
            </a:r>
          </a:p>
          <a:p>
            <a:pPr algn="l"/>
            <a:r>
              <a:rPr lang="fi-FI" b="0" i="0" dirty="0">
                <a:solidFill>
                  <a:srgbClr val="303030"/>
                </a:solidFill>
                <a:effectLst/>
                <a:latin typeface="+mj-lt"/>
              </a:rPr>
              <a:t>Laatuperusteisiin perustuvalla työhönvalmennuksella ei tähdätä henkilön sijoittamiseen työharjoittelu-, työkokeilu- tai ns. suojatyöpaikkaan.</a:t>
            </a:r>
          </a:p>
          <a:p>
            <a:endParaRPr lang="fi-FI" dirty="0">
              <a:latin typeface="+mj-lt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E3AD824-FCF6-D15F-FDE2-13C9B35C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195486"/>
            <a:ext cx="7739615" cy="752234"/>
          </a:xfrm>
        </p:spPr>
        <p:txBody>
          <a:bodyPr/>
          <a:lstStyle/>
          <a:p>
            <a:r>
              <a:rPr lang="fi-FI" dirty="0">
                <a:latin typeface="Arial Narrow"/>
              </a:rPr>
              <a:t>Tuettu työllistyminen</a:t>
            </a:r>
          </a:p>
        </p:txBody>
      </p:sp>
    </p:spTree>
    <p:extLst>
      <p:ext uri="{BB962C8B-B14F-4D97-AF65-F5344CB8AC3E}">
        <p14:creationId xmlns:p14="http://schemas.microsoft.com/office/powerpoint/2010/main" val="342556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95CB30A-A0AE-DDB7-BEFA-811AFE007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059583"/>
            <a:ext cx="7739615" cy="374441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67970" indent="-267970"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Työnhakija ohjautuu työhönvalmennukseen lähetteellä.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67970"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Lähete voi tulla kuntakokeilun, työkykykoordinaattorin, työikäisten sosiaalityön, TE-palveluiden tai muun yhteistyötahon kautta.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67970" algn="l" rtl="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fi-FI" b="0" i="0" u="none" strike="noStrike" dirty="0">
                <a:solidFill>
                  <a:srgbClr val="FF0000"/>
                </a:solidFill>
                <a:effectLst/>
                <a:latin typeface="Arial"/>
                <a:cs typeface="Arial"/>
              </a:rPr>
              <a:t>siakas voi hakeutua palveluun myös itse, oma-aloitteisesti</a:t>
            </a:r>
            <a:r>
              <a:rPr lang="fi-FI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0" i="0" dirty="0">
              <a:solidFill>
                <a:srgbClr val="FF0000"/>
              </a:solidFill>
              <a:effectLst/>
              <a:latin typeface="Arial"/>
              <a:cs typeface="Arial"/>
            </a:endParaRPr>
          </a:p>
          <a:p>
            <a:pPr marL="267970" indent="-267970"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Asiakkuus ei edellytä sosiaalihuollon asiakkuutta.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67970"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Työhönvalmennus on asiakkaalle vapaaehtoista, 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iitä kieltäytyminen ei vaikuta työmarkkinatukeen.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67970"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Asiakkaan kanssa tehdään yhteistyösopimus sekä sopimus tietojen vaihdosta ja luovuttamisesta yhteistyötahojen kanssa.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67970"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Asiakkuus ja omatyöntekijä pysyvät samana työhönvalmennuksen ajan.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67970"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Työhönvalmennus perustuu työnhakijan tarpeisiin ja on ajallisesti määrittelemätöntä (ei tuntirajaa).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67970"/>
            <a:endParaRPr lang="fi-FI" dirty="0"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5EEB00B-9522-AE15-4AC2-EA77B11A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123478"/>
            <a:ext cx="7739615" cy="824242"/>
          </a:xfrm>
        </p:spPr>
        <p:txBody>
          <a:bodyPr/>
          <a:lstStyle/>
          <a:p>
            <a:r>
              <a:rPr lang="fi-FI" dirty="0">
                <a:latin typeface="Arial Narrow"/>
              </a:rPr>
              <a:t>Asiakasohjaus työhönvalmennukseen</a:t>
            </a:r>
          </a:p>
        </p:txBody>
      </p:sp>
    </p:spTree>
    <p:extLst>
      <p:ext uri="{BB962C8B-B14F-4D97-AF65-F5344CB8AC3E}">
        <p14:creationId xmlns:p14="http://schemas.microsoft.com/office/powerpoint/2010/main" val="24592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BAA12580-B534-0A81-DC37-0028D5C13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5143490"/>
          </a:xfrm>
          <a:noFill/>
        </p:spPr>
      </p:pic>
    </p:spTree>
    <p:extLst>
      <p:ext uri="{BB962C8B-B14F-4D97-AF65-F5344CB8AC3E}">
        <p14:creationId xmlns:p14="http://schemas.microsoft.com/office/powerpoint/2010/main" val="352897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81FD61B-1C31-E94E-18F1-CEF0D710D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23" y="781000"/>
            <a:ext cx="7739615" cy="416701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 b="0" i="0" dirty="0">
                <a:solidFill>
                  <a:srgbClr val="22262A"/>
                </a:solidFill>
                <a:effectLst/>
                <a:latin typeface="Source Sans Pro" panose="020B0503030403020204" pitchFamily="34" charset="0"/>
              </a:rPr>
              <a:t>Työhönvalmentajan rooli on olla tukena ja “</a:t>
            </a:r>
            <a:r>
              <a:rPr lang="fi-FI" b="0" i="0" dirty="0" err="1">
                <a:solidFill>
                  <a:srgbClr val="22262A"/>
                </a:solidFill>
                <a:effectLst/>
                <a:latin typeface="Source Sans Pro" panose="020B0503030403020204" pitchFamily="34" charset="0"/>
              </a:rPr>
              <a:t>tsempparina</a:t>
            </a:r>
            <a:r>
              <a:rPr lang="fi-FI" b="0" i="0" dirty="0">
                <a:solidFill>
                  <a:srgbClr val="22262A"/>
                </a:solidFill>
                <a:effectLst/>
                <a:latin typeface="Source Sans Pro" panose="020B0503030403020204" pitchFamily="34" charset="0"/>
              </a:rPr>
              <a:t>” työllistymisprosessissa. Hän toimii palveluohjauksen keinoin, kannattelee asiakasta turvaverkossa, mahdollistaen tälle oikea-aikaisten ja riittävien palveluiden toteutumisen. </a:t>
            </a:r>
          </a:p>
          <a:p>
            <a:pPr algn="l"/>
            <a:r>
              <a:rPr lang="fi-FI" b="0" i="0" dirty="0">
                <a:solidFill>
                  <a:srgbClr val="22262A"/>
                </a:solidFill>
                <a:effectLst/>
                <a:latin typeface="Source Sans Pro" panose="020B0503030403020204" pitchFamily="34" charset="0"/>
              </a:rPr>
              <a:t>Työhönvalmennusprosessin aikana tapahtuu voimaantumista, jotta asiakas pystyisi kohdistamaan resurssinsa työllistymistä varten.</a:t>
            </a:r>
          </a:p>
          <a:p>
            <a:pPr algn="l"/>
            <a:r>
              <a:rPr lang="fi-FI" b="0" i="0" dirty="0">
                <a:solidFill>
                  <a:srgbClr val="22262A"/>
                </a:solidFill>
                <a:effectLst/>
                <a:latin typeface="Source Sans Pro" panose="020B0503030403020204" pitchFamily="34" charset="0"/>
              </a:rPr>
              <a:t>Lähtökohtana on kuntoutuksellinen ajattelu. Asiakas tekee itse ne asiat, joihin hän pystyy ja  työhönvalmentaja auttaa tarvittaessa. </a:t>
            </a:r>
          </a:p>
          <a:p>
            <a:pPr algn="l"/>
            <a:r>
              <a:rPr lang="fi-FI" b="0" i="0" dirty="0">
                <a:solidFill>
                  <a:srgbClr val="22262A"/>
                </a:solidFill>
                <a:effectLst/>
                <a:latin typeface="Source Sans Pro" panose="020B0503030403020204" pitchFamily="34" charset="0"/>
              </a:rPr>
              <a:t>Turvaverkko on myös asiakkaan verkosto, joka kokoontuu prosessin taitekohdissa päivittämään asiakassuunnitelmaa.</a:t>
            </a:r>
          </a:p>
          <a:p>
            <a:pPr algn="l"/>
            <a:r>
              <a:rPr lang="fi-FI" b="0" i="0" dirty="0">
                <a:solidFill>
                  <a:srgbClr val="22262A"/>
                </a:solidFill>
                <a:effectLst/>
                <a:latin typeface="Source Sans Pro" panose="020B0503030403020204" pitchFamily="34" charset="0"/>
              </a:rPr>
              <a:t>Asiakkaan tavoitesuunta prosessikaaviossa on ylöspäin. Liikkuminen tavoitteeseen on kuitenkin yksilöllistä. Se ei ole suoraviivaista. Asiakas voi edetä moneen suuntaan, myös takaisin lähtötilanteeseen. 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6C8AE31-36F1-0505-EF10-06098583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195486"/>
            <a:ext cx="7739615" cy="576064"/>
          </a:xfrm>
        </p:spPr>
        <p:txBody>
          <a:bodyPr/>
          <a:lstStyle/>
          <a:p>
            <a:r>
              <a:rPr lang="fi-FI" sz="2800" dirty="0"/>
              <a:t>Työhönvalmennuksen palvelupolku Etelä-Savossa</a:t>
            </a:r>
          </a:p>
        </p:txBody>
      </p:sp>
    </p:spTree>
    <p:extLst>
      <p:ext uri="{BB962C8B-B14F-4D97-AF65-F5344CB8AC3E}">
        <p14:creationId xmlns:p14="http://schemas.microsoft.com/office/powerpoint/2010/main" val="426404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934BA84-4052-89F0-6BE6-8C8D42D71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49" y="1203598"/>
            <a:ext cx="7739615" cy="3600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67970" indent="-267970" algn="l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Työhönvalmennuksessa hyödynnetään Kykyviisaria.</a:t>
            </a:r>
            <a:r>
              <a:rPr lang="fi-FI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67970" indent="-267970" algn="l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Osaamisen ja vahvuuksien tunnistaminen ja sanoittaminen, ammatillisen itsetunnon tukeminen.</a:t>
            </a:r>
            <a:r>
              <a:rPr lang="fi-FI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67970" indent="-267970" algn="l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Asiakasta kiinnostavien tehtävien ja työpaikkojenkartoittaminen yhdessä asiakkaan kanssa (ammatillinen profilointi).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67970" indent="-267970" algn="l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Soveltuvien työpaikkailmoitusten etsiminen ja niistä kertominen asiakkaalle.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67970" indent="-267970" algn="l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Työhönvalmennustiimin tuen käyttäminen; vinkkien pyytäminen muilta </a:t>
            </a:r>
            <a:r>
              <a:rPr lang="fi-FI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työhönvalmentajilta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 avoimista työpaikoista asiakasta kiinnostavalla alalla.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0" indent="0" algn="l" rtl="0" fontAlgn="base">
              <a:spcBef>
                <a:spcPts val="600"/>
              </a:spcBef>
              <a:buNone/>
            </a:pPr>
            <a:endParaRPr lang="en-US" sz="13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ACC03CC-B802-B31A-F5C5-1E4F7D1F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49" y="123478"/>
            <a:ext cx="7739615" cy="870108"/>
          </a:xfrm>
        </p:spPr>
        <p:txBody>
          <a:bodyPr/>
          <a:lstStyle/>
          <a:p>
            <a:r>
              <a:rPr lang="fi-FI" dirty="0">
                <a:latin typeface="Arial Narrow"/>
              </a:rPr>
              <a:t>Työhönvalmennuksen sisältö</a:t>
            </a:r>
          </a:p>
        </p:txBody>
      </p:sp>
    </p:spTree>
    <p:extLst>
      <p:ext uri="{BB962C8B-B14F-4D97-AF65-F5344CB8AC3E}">
        <p14:creationId xmlns:p14="http://schemas.microsoft.com/office/powerpoint/2010/main" val="3098194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934BA84-4052-89F0-6BE6-8C8D42D71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753321"/>
            <a:ext cx="7739615" cy="38476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67970" indent="-26797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9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Ansioluettelojen ja hakemusten kirjoittaminen yhdessä asiakkaan kanssa (paperiset ja verkkohakemukset).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fi-FI" sz="1900">
              <a:latin typeface="Arial"/>
              <a:cs typeface="Arial"/>
            </a:endParaRPr>
          </a:p>
          <a:p>
            <a:pPr marL="267970" indent="-267970" algn="l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9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Työhaastatteluihin valmistautuminen (esim. treenaamalla haastattelutilannetta niin, että työhönvalmentaja esittää työnantajaa).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67970" indent="-267970" algn="l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9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Asiakasta kiinnostavalla työpaikalla vieraileminen asiakkaan kanssa.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67970" indent="-267970" algn="l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9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Työhaastatteluihin osallistuminen asiakkaan kanssa (mikäli asiakas niin toivoo ja jos se sopii myös työnantajalle. Lähtökohtaisesti asiakas vastaa itse kysymyksiin, työhönvalmentaja voi lisätä joitain huomioita).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67970" indent="-267970" algn="l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9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Asiakkaan tukeminen työnantajalle soittamisessa ennen tai jälkeen hakemuksen lähettämisen (esim. puhelutilanteen treenaaminen).</a:t>
            </a:r>
            <a:endParaRPr lang="fi-FI" sz="19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ACC03CC-B802-B31A-F5C5-1E4F7D1F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0"/>
            <a:ext cx="7739615" cy="752234"/>
          </a:xfrm>
        </p:spPr>
        <p:txBody>
          <a:bodyPr/>
          <a:lstStyle/>
          <a:p>
            <a:r>
              <a:rPr lang="fi-FI" dirty="0">
                <a:latin typeface="Arial Narrow"/>
              </a:rPr>
              <a:t>Työhönvalmennuksen sisältö</a:t>
            </a:r>
          </a:p>
        </p:txBody>
      </p:sp>
    </p:spTree>
    <p:extLst>
      <p:ext uri="{BB962C8B-B14F-4D97-AF65-F5344CB8AC3E}">
        <p14:creationId xmlns:p14="http://schemas.microsoft.com/office/powerpoint/2010/main" val="319106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6187421-1CFF-1D5C-F25D-850F1CB1F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059583"/>
            <a:ext cx="7739615" cy="3744416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Asiakassuhde päättyy, kun asiakkaalla ei ole enää palvelun tarvetta: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Asiakas työllistyy avoimille työmarkkinoille.</a:t>
            </a:r>
          </a:p>
          <a:p>
            <a:pPr lvl="1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Asiakas saa opiskelupaikan.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Asiakas </a:t>
            </a:r>
            <a:r>
              <a:rPr lang="fi-FI" b="0" i="0" u="none" strike="noStrike" dirty="0">
                <a:effectLst/>
                <a:latin typeface="Arial" panose="020B0604020202020204" pitchFamily="34" charset="0"/>
              </a:rPr>
              <a:t>siirtyy työkokeiluun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palkkatukityöhön, kuntouttavaan työtoimintaan tai </a:t>
            </a:r>
            <a:r>
              <a:rPr lang="fi-FI" b="0" i="0" u="none" strike="noStrike" dirty="0">
                <a:effectLst/>
                <a:latin typeface="Arial" panose="020B0604020202020204" pitchFamily="34" charset="0"/>
              </a:rPr>
              <a:t>ammatilliseen kuntoutukseen.</a:t>
            </a:r>
            <a:endParaRPr lang="en-US" b="0" i="0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lvl="1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Asiakkaan sosiaalinen vahvistuminen, asiakas ei koe enää tarvitsevansa palvelua.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>
              <a:spcBef>
                <a:spcPts val="1200"/>
              </a:spcBef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Asiakas ei sitoudu työskentelyyn.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42945F8-DC19-7F4A-2CCB-6CDAF203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51470"/>
            <a:ext cx="7739615" cy="752234"/>
          </a:xfrm>
        </p:spPr>
        <p:txBody>
          <a:bodyPr/>
          <a:lstStyle/>
          <a:p>
            <a:r>
              <a:rPr lang="fi-FI" dirty="0"/>
              <a:t>Asiakkuuden päättyminen</a:t>
            </a:r>
          </a:p>
        </p:txBody>
      </p:sp>
    </p:spTree>
    <p:extLst>
      <p:ext uri="{BB962C8B-B14F-4D97-AF65-F5344CB8AC3E}">
        <p14:creationId xmlns:p14="http://schemas.microsoft.com/office/powerpoint/2010/main" val="7096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75C8136-E6D3-ECFB-8942-B3F9535D5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987575"/>
            <a:ext cx="7739615" cy="3600399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Laatukriteereihin perustuva työhönvalmennus pohjautuu IPS - Sijoita ja valmenna! -toimintamalliin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/>
              <a:t>Individual Placement and Support) </a:t>
            </a:r>
            <a:r>
              <a:rPr lang="fi-FI" dirty="0"/>
              <a:t>joka</a:t>
            </a:r>
            <a:r>
              <a:rPr lang="en-US" dirty="0"/>
              <a:t> on alun perin kehitetty Yhdysvalloissa mielenterveyshäiriöitä sairastavien henkilöiden työllistymisen tukemiseksi.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/>
              <a:t>IPS-työhönvalmennuksen tavoitteena on työnhakijan työllistyminen normaaliin palkkatyöhön avoimille työmarkkinoille.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IPS-toimintamallissa on 25 laatukriteeriä, 8 periaatetta ja arvoa sekä 5 vaihetta, joiden mukaan asiakasprosessi etenee.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D89FD58-4635-2821-1E3F-8119ABC8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680226"/>
          </a:xfrm>
        </p:spPr>
        <p:txBody>
          <a:bodyPr/>
          <a:lstStyle/>
          <a:p>
            <a:r>
              <a:rPr lang="fi-FI" dirty="0">
                <a:latin typeface="Arial Narrow"/>
              </a:rPr>
              <a:t>IPS-Työhönvalmennus</a:t>
            </a:r>
          </a:p>
        </p:txBody>
      </p:sp>
    </p:spTree>
    <p:extLst>
      <p:ext uri="{BB962C8B-B14F-4D97-AF65-F5344CB8AC3E}">
        <p14:creationId xmlns:p14="http://schemas.microsoft.com/office/powerpoint/2010/main" val="188068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6">
            <a:extLst>
              <a:ext uri="{FF2B5EF4-FFF2-40B4-BE49-F238E27FC236}">
                <a16:creationId xmlns:a16="http://schemas.microsoft.com/office/drawing/2014/main" id="{58B31D38-C1F3-7D06-370A-498DD6D79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035" y="696913"/>
            <a:ext cx="5795992" cy="4377572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CE8143F-54EF-554F-E350-E6EBA06C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455409"/>
          </a:xfrm>
        </p:spPr>
        <p:txBody>
          <a:bodyPr/>
          <a:lstStyle/>
          <a:p>
            <a:r>
              <a:rPr lang="fi-FI" sz="2800" dirty="0">
                <a:latin typeface="Arial Narrow"/>
              </a:rPr>
              <a:t>Työhönvalmennuksen prosessikaavio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9579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D8371FF-8890-4186-5BD2-28639064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083509"/>
            <a:ext cx="7739615" cy="3720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7970" indent="-267970"/>
            <a:r>
              <a:rPr lang="fi-FI" dirty="0">
                <a:cs typeface="Arial"/>
              </a:rPr>
              <a:t>Lähete (asiakastiedot) lähettävältä taholta.</a:t>
            </a:r>
            <a:endParaRPr lang="fi-FI" dirty="0"/>
          </a:p>
          <a:p>
            <a:pPr marL="267970" indent="-267970"/>
            <a:r>
              <a:rPr lang="fi-FI" dirty="0">
                <a:cs typeface="Arial"/>
              </a:rPr>
              <a:t>Asiakkuuden saattaen vaihtaminen.</a:t>
            </a:r>
            <a:endParaRPr lang="fi-FI" dirty="0"/>
          </a:p>
          <a:p>
            <a:pPr marL="267970" indent="-267970"/>
            <a:r>
              <a:rPr lang="fi-FI" dirty="0">
                <a:cs typeface="Arial"/>
              </a:rPr>
              <a:t>Verkostotyö: työhönvalmentaja on mukana aktivointisuunnitelmassa, työnhakusuunnitelmassa, työkokeilun palautepalaverissa - mahdollistaa yhdessä asioista päättämisen, tukevoittaa suunnitelmia kohti yhteistä päämäärää.</a:t>
            </a:r>
            <a:endParaRPr lang="fi-FI" dirty="0"/>
          </a:p>
          <a:p>
            <a:pPr marL="267970" indent="-267970"/>
            <a:r>
              <a:rPr lang="fi-FI" dirty="0">
                <a:cs typeface="Arial"/>
              </a:rPr>
              <a:t>Kykyviisarin käyttö: puheeksi ottamisen väline, syventää asiakastyötä ja mahdollistaa asiakkaan tilanteen seurannan.</a:t>
            </a:r>
            <a:endParaRPr lang="fi-FI" dirty="0"/>
          </a:p>
          <a:p>
            <a:pPr marL="267970" indent="-267970"/>
            <a:endParaRPr lang="fi-FI" dirty="0"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192EDB9-DC2C-3D46-E6E5-9873C42A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710995"/>
          </a:xfrm>
        </p:spPr>
        <p:txBody>
          <a:bodyPr/>
          <a:lstStyle/>
          <a:p>
            <a:r>
              <a:rPr lang="fi-FI" dirty="0">
                <a:latin typeface="Arial Narrow"/>
              </a:rPr>
              <a:t>Työhönvalmennusta tukevat asiat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827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632D2CA-323A-3BC2-A10F-8AC8EB74E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81" y="892136"/>
            <a:ext cx="7626819" cy="39118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7970" indent="-267970"/>
            <a:r>
              <a:rPr lang="fi-FI" dirty="0">
                <a:cs typeface="Arial"/>
              </a:rPr>
              <a:t>Asiakkaalla on motivaation puutetta tai terveydentila on </a:t>
            </a:r>
            <a:r>
              <a:rPr lang="fi-FI" dirty="0">
                <a:ea typeface="+mn-lt"/>
                <a:cs typeface="+mn-lt"/>
              </a:rPr>
              <a:t>heikko.</a:t>
            </a:r>
            <a:endParaRPr lang="fi-FI" dirty="0">
              <a:cs typeface="Arial"/>
            </a:endParaRPr>
          </a:p>
          <a:p>
            <a:pPr marL="267970" indent="-267970"/>
            <a:r>
              <a:rPr lang="fi-FI" dirty="0">
                <a:cs typeface="Arial"/>
              </a:rPr>
              <a:t>Kannustinloukut, esim. asumistuki pienenee tai lakkautetaan kun asiakas työllistyy.</a:t>
            </a:r>
            <a:endParaRPr lang="fi-FI" dirty="0"/>
          </a:p>
          <a:p>
            <a:pPr marL="267970" indent="-267970"/>
            <a:r>
              <a:rPr lang="fi-FI" dirty="0">
                <a:cs typeface="Arial"/>
              </a:rPr>
              <a:t>Asiakkaalla on ennakkoluuloja työnantajaa, työtehtävää tai omaa osaamista kohtaan.</a:t>
            </a:r>
            <a:endParaRPr lang="fi-FI" dirty="0"/>
          </a:p>
          <a:p>
            <a:pPr marL="267970" indent="-267970"/>
            <a:r>
              <a:rPr lang="fi-FI" dirty="0">
                <a:cs typeface="Arial"/>
              </a:rPr>
              <a:t>Työnantajilla on ennakkoluuloja osa-työkykyisiä kohtaan.</a:t>
            </a:r>
            <a:endParaRPr lang="fi-FI" dirty="0"/>
          </a:p>
          <a:p>
            <a:pPr marL="267970" indent="-267970"/>
            <a:r>
              <a:rPr lang="fi-FI" dirty="0">
                <a:cs typeface="Arial"/>
              </a:rPr>
              <a:t>Työnantajilla on huonoja kokemuksia palkkatuella työllistämisestä.</a:t>
            </a:r>
          </a:p>
          <a:p>
            <a:pPr marL="267970" indent="-267970"/>
            <a:r>
              <a:rPr lang="fi-FI" dirty="0">
                <a:cs typeface="Arial"/>
              </a:rPr>
              <a:t>Asiakas tavoittelee täydellisyyttä.</a:t>
            </a:r>
            <a:endParaRPr lang="fi-FI" dirty="0"/>
          </a:p>
          <a:p>
            <a:pPr marL="267970" indent="-267970"/>
            <a:endParaRPr lang="fi-FI" dirty="0"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1B7EAC0-E4CE-D2CF-99AA-8D85E51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650922"/>
          </a:xfrm>
        </p:spPr>
        <p:txBody>
          <a:bodyPr/>
          <a:lstStyle/>
          <a:p>
            <a:r>
              <a:rPr lang="fi-FI" dirty="0">
                <a:latin typeface="Arial Narrow"/>
              </a:rPr>
              <a:t>Työllistymistä estäviä tekijöitä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204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9C7D480-ED0A-1897-2BAE-A1D65F5A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67970" indent="-267970"/>
            <a:r>
              <a:rPr lang="fi-FI" dirty="0">
                <a:cs typeface="Arial"/>
              </a:rPr>
              <a:t>Asiakkaan motivaatio ja usko omiin mahdollisuuksiin.</a:t>
            </a:r>
          </a:p>
          <a:p>
            <a:pPr marL="267970" indent="-267970"/>
            <a:r>
              <a:rPr lang="fi-FI" dirty="0">
                <a:cs typeface="Arial"/>
              </a:rPr>
              <a:t>Asiakkaan sitoutuminen työhönvalmennukseen.</a:t>
            </a:r>
            <a:endParaRPr lang="fi-FI" dirty="0"/>
          </a:p>
          <a:p>
            <a:pPr marL="267970" indent="-267970"/>
            <a:r>
              <a:rPr lang="fi-FI" dirty="0">
                <a:cs typeface="Arial"/>
              </a:rPr>
              <a:t>Asiakkaan oma ahkeruus ja osallistuminen työnhakuun. Asiakas hakee työpaikkoja aktiivisesti ja uskaltaa tarttua mahdollisuuksiin.</a:t>
            </a:r>
            <a:endParaRPr lang="fi-FI" dirty="0"/>
          </a:p>
          <a:p>
            <a:pPr marL="267970" indent="-267970"/>
            <a:r>
              <a:rPr lang="fi-FI" dirty="0">
                <a:cs typeface="Arial"/>
              </a:rPr>
              <a:t>Työhönvalmentajan ammattitaito: asiakastyö, tiedon yhdistäminen käytäntöön, kokemus, työnantajayhteistyön sujuminen.</a:t>
            </a:r>
            <a:endParaRPr lang="fi-FI" dirty="0"/>
          </a:p>
          <a:p>
            <a:pPr marL="267970" indent="-267970"/>
            <a:endParaRPr lang="fi-FI" dirty="0"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98D3E8F-6C2B-B6FF-5E22-EAD6F7D3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 Narrow"/>
              </a:rPr>
              <a:t>Työllistymistä edistäviä tekijöitä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336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9E984CF-2756-C338-B025-B0BC1C42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967924"/>
            <a:ext cx="7739615" cy="38360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67970" indent="-267970"/>
            <a:r>
              <a:rPr lang="fi-FI" dirty="0">
                <a:cs typeface="Arial"/>
              </a:rPr>
              <a:t>Mahdollistaa yksilöllisen, asiakkaan tarpeesta lähtevän palvelun.</a:t>
            </a:r>
          </a:p>
          <a:p>
            <a:pPr marL="267970" indent="-267970"/>
            <a:r>
              <a:rPr lang="fi-FI" dirty="0">
                <a:cs typeface="Arial"/>
              </a:rPr>
              <a:t>Työhönvalmentaja on asiakkaan ”lähiammattilainen”, joka koordinoi prosessia palveluohjauksellisin menetelmin. Työhönvalmentajalla on ajantasaisin tieto asiakkaan tilanteesta.</a:t>
            </a:r>
            <a:endParaRPr lang="fi-FI" dirty="0"/>
          </a:p>
          <a:p>
            <a:pPr marL="267970" indent="-267970"/>
            <a:r>
              <a:rPr lang="fi-FI" dirty="0">
                <a:cs typeface="Arial"/>
              </a:rPr>
              <a:t>Työhönvalmennus vie aikaa ja jatkuu, kunnes asiakkaan palvelun tarve lakkaa. Jos asiakkaan tilanne on haasteellinen, palvelun tarve voi olla pitkäaikainen.</a:t>
            </a:r>
            <a:endParaRPr lang="fi-FI" dirty="0"/>
          </a:p>
          <a:p>
            <a:pPr marL="267970" indent="-267970"/>
            <a:r>
              <a:rPr lang="fi-FI" dirty="0">
                <a:cs typeface="Arial"/>
              </a:rPr>
              <a:t>Asiakkaan nopea työllistyminen ei ole aina realistinen tavoite.</a:t>
            </a:r>
          </a:p>
          <a:p>
            <a:pPr marL="267970" indent="-267970"/>
            <a:r>
              <a:rPr lang="fi-FI" dirty="0">
                <a:cs typeface="Arial"/>
              </a:rPr>
              <a:t>Yritysyhteistyöhön pitää panostaa, parasta olisi jos on erillinen yrityskoordinaattori, joka koordinoi yhteistyötä yritysten kanssa.</a:t>
            </a:r>
          </a:p>
          <a:p>
            <a:pPr marL="267970" indent="-267970"/>
            <a:endParaRPr lang="fi-FI" dirty="0"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843C158-5A88-5E04-8F1B-991ECC98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659624"/>
          </a:xfrm>
        </p:spPr>
        <p:txBody>
          <a:bodyPr/>
          <a:lstStyle/>
          <a:p>
            <a:r>
              <a:rPr lang="fi-FI" dirty="0">
                <a:latin typeface="Arial Narrow"/>
              </a:rPr>
              <a:t>Kokemuksia IPS-menetelmästä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8966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4251079" y="1563638"/>
            <a:ext cx="4634027" cy="1687040"/>
          </a:xfrm>
        </p:spPr>
        <p:txBody>
          <a:bodyPr anchor="b">
            <a:normAutofit/>
          </a:bodyPr>
          <a:lstStyle/>
          <a:p>
            <a:r>
              <a:rPr lang="fi-FI"/>
              <a:t>Kiitos!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4251079" y="3507853"/>
            <a:ext cx="4595595" cy="131888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Työkykyä- ja kumppanuutta sote-keskuksesta!-hanke</a:t>
            </a:r>
          </a:p>
        </p:txBody>
      </p:sp>
    </p:spTree>
    <p:extLst>
      <p:ext uri="{BB962C8B-B14F-4D97-AF65-F5344CB8AC3E}">
        <p14:creationId xmlns:p14="http://schemas.microsoft.com/office/powerpoint/2010/main" val="261358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B0D4643-A19F-3860-E00E-EB5F55A51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915565"/>
            <a:ext cx="7739615" cy="388843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i-FI" sz="1900" b="0" i="0" dirty="0">
                <a:solidFill>
                  <a:srgbClr val="303030"/>
                </a:solidFill>
                <a:effectLst/>
              </a:rPr>
              <a:t>Laatukriteereihin perustuvan tuetun työllistymisen työhönvalmennuksessa on kahdeksan periaatetta: </a:t>
            </a:r>
          </a:p>
          <a:p>
            <a:pPr lvl="1">
              <a:buFont typeface="+mj-lt"/>
              <a:buAutoNum type="arabicPeriod"/>
            </a:pPr>
            <a:r>
              <a:rPr lang="fi-FI" sz="1900" b="0" i="0" dirty="0">
                <a:solidFill>
                  <a:srgbClr val="303030"/>
                </a:solidFill>
                <a:effectLst/>
              </a:rPr>
              <a:t>Palvelu on avoin jokaiselle, joka haluaa osallistua työelämään. </a:t>
            </a:r>
          </a:p>
          <a:p>
            <a:pPr lvl="1">
              <a:buFont typeface="+mj-lt"/>
              <a:buAutoNum type="arabicPeriod"/>
            </a:pPr>
            <a:r>
              <a:rPr lang="fi-FI" sz="1900" b="0" i="0" dirty="0">
                <a:solidFill>
                  <a:srgbClr val="303030"/>
                </a:solidFill>
                <a:effectLst/>
              </a:rPr>
              <a:t>Työnhakijan tavoitteena on työllistyminen avoimille työmarkkinoille. </a:t>
            </a:r>
          </a:p>
          <a:p>
            <a:pPr lvl="1">
              <a:buFont typeface="+mj-lt"/>
              <a:buAutoNum type="arabicPeriod"/>
            </a:pPr>
            <a:r>
              <a:rPr lang="fi-FI" sz="1900" b="0" i="0" dirty="0">
                <a:solidFill>
                  <a:srgbClr val="303030"/>
                </a:solidFill>
                <a:effectLst/>
              </a:rPr>
              <a:t>Nopea työnetsintä. </a:t>
            </a:r>
          </a:p>
          <a:p>
            <a:pPr lvl="1">
              <a:buFont typeface="+mj-lt"/>
              <a:buAutoNum type="arabicPeriod"/>
            </a:pPr>
            <a:r>
              <a:rPr lang="fi-FI" sz="1900" b="0" i="0" dirty="0">
                <a:solidFill>
                  <a:srgbClr val="303030"/>
                </a:solidFill>
                <a:effectLst/>
              </a:rPr>
              <a:t>Työhönvalmentajat luovat tiiviit yhteistyösuhteet työnantajiin. </a:t>
            </a:r>
          </a:p>
          <a:p>
            <a:pPr lvl="1">
              <a:buFont typeface="+mj-lt"/>
              <a:buAutoNum type="arabicPeriod"/>
            </a:pPr>
            <a:r>
              <a:rPr lang="fi-FI" sz="1900" b="0" i="0" dirty="0">
                <a:solidFill>
                  <a:srgbClr val="303030"/>
                </a:solidFill>
                <a:effectLst/>
              </a:rPr>
              <a:t>Työnhaun lähtökohtana on asiakkaan omat mielenkiinnon kohteet. </a:t>
            </a:r>
          </a:p>
          <a:p>
            <a:pPr lvl="1">
              <a:buFont typeface="+mj-lt"/>
              <a:buAutoNum type="arabicPeriod"/>
            </a:pPr>
            <a:r>
              <a:rPr lang="fi-FI" sz="1900" b="0" i="0" dirty="0">
                <a:solidFill>
                  <a:srgbClr val="303030"/>
                </a:solidFill>
                <a:effectLst/>
              </a:rPr>
              <a:t>Henkilökohtainen jatkuva tuki. </a:t>
            </a:r>
          </a:p>
          <a:p>
            <a:pPr lvl="1">
              <a:buFont typeface="+mj-lt"/>
              <a:buAutoNum type="arabicPeriod"/>
            </a:pPr>
            <a:r>
              <a:rPr lang="fi-FI" sz="1900" b="0" i="0" dirty="0">
                <a:solidFill>
                  <a:srgbClr val="303030"/>
                </a:solidFill>
                <a:effectLst/>
              </a:rPr>
              <a:t>Työhönvalmennus on integroitu muuhun työllistymistä tukevaan toimintaan. </a:t>
            </a:r>
          </a:p>
          <a:p>
            <a:pPr lvl="1">
              <a:buFont typeface="+mj-lt"/>
              <a:buAutoNum type="arabicPeriod"/>
            </a:pPr>
            <a:r>
              <a:rPr lang="fi-FI" sz="1900" b="0" i="0" dirty="0">
                <a:solidFill>
                  <a:srgbClr val="303030"/>
                </a:solidFill>
                <a:effectLst/>
              </a:rPr>
              <a:t>Etuusneuvonta on osa työhönvalmennusta.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95E32C9-1CF4-B0AF-9D0F-B8F4C2DC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608218"/>
          </a:xfrm>
        </p:spPr>
        <p:txBody>
          <a:bodyPr/>
          <a:lstStyle/>
          <a:p>
            <a:r>
              <a:rPr lang="fi-FI" sz="3000" dirty="0">
                <a:latin typeface="Arial Narrow"/>
              </a:rPr>
              <a:t>IPS-työhönvalmennuksen periaatteet</a:t>
            </a:r>
          </a:p>
        </p:txBody>
      </p:sp>
    </p:spTree>
    <p:extLst>
      <p:ext uri="{BB962C8B-B14F-4D97-AF65-F5344CB8AC3E}">
        <p14:creationId xmlns:p14="http://schemas.microsoft.com/office/powerpoint/2010/main" val="123265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FA73FE5-F89C-12E9-76B0-241024D8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059582"/>
            <a:ext cx="7739615" cy="374441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1. Yksilöllisyys</a:t>
            </a:r>
          </a:p>
          <a:p>
            <a:r>
              <a:rPr lang="fi-FI" dirty="0"/>
              <a:t>2. Kunnioitus</a:t>
            </a:r>
          </a:p>
          <a:p>
            <a:r>
              <a:rPr lang="fi-FI" dirty="0"/>
              <a:t>3. Itsemääräämisoikeus</a:t>
            </a:r>
          </a:p>
          <a:p>
            <a:r>
              <a:rPr lang="fi-FI" dirty="0"/>
              <a:t>4. Tietoon perustuva valinta</a:t>
            </a:r>
          </a:p>
          <a:p>
            <a:r>
              <a:rPr lang="fi-FI" dirty="0"/>
              <a:t>5. Voimaantuminen</a:t>
            </a:r>
          </a:p>
          <a:p>
            <a:r>
              <a:rPr lang="fi-FI" dirty="0"/>
              <a:t>6. Luottamuksellisuus</a:t>
            </a:r>
          </a:p>
          <a:p>
            <a:r>
              <a:rPr lang="fi-FI" dirty="0"/>
              <a:t>7. Joustavuus</a:t>
            </a:r>
          </a:p>
          <a:p>
            <a:r>
              <a:rPr lang="fi-FI" dirty="0"/>
              <a:t>8. Soveltuvuus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5B49C0F-939E-BBBD-3EA3-3DB12F8D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680226"/>
          </a:xfrm>
        </p:spPr>
        <p:txBody>
          <a:bodyPr/>
          <a:lstStyle/>
          <a:p>
            <a:r>
              <a:rPr lang="fi-FI" sz="3000" dirty="0">
                <a:latin typeface="Arial Narrow"/>
              </a:rPr>
              <a:t>IPS-työhönvalmennuksen arvot</a:t>
            </a:r>
          </a:p>
        </p:txBody>
      </p:sp>
    </p:spTree>
    <p:extLst>
      <p:ext uri="{BB962C8B-B14F-4D97-AF65-F5344CB8AC3E}">
        <p14:creationId xmlns:p14="http://schemas.microsoft.com/office/powerpoint/2010/main" val="93320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980BCCC-4A56-D1D9-E6D0-E2FF63883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131589"/>
            <a:ext cx="7739615" cy="3528393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Palveluun hakeutuminen, sopiminen työnhakijan kanssa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457200" lvl="1" indent="0" fontAlgn="base">
              <a:buNone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Osaamisen kartoittaminen, ammatillinen profilointi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457200" lvl="1" indent="0" fontAlgn="base">
              <a:buNone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Nopea työnetsintä; avoimet työmarkkinat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457200" lvl="1" indent="0" fontAlgn="base">
              <a:buNone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Työskentely ja tuesta sopiminen työnantajan kanssa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457200" lvl="1" indent="0" fontAlgn="base">
              <a:buNone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Työsuhteen ylläpitämisen tuki, tuki työssä ja työn ulkopuolella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A16FF33-23C6-C835-F5DB-0F9BBED1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680226"/>
          </a:xfrm>
        </p:spPr>
        <p:txBody>
          <a:bodyPr/>
          <a:lstStyle/>
          <a:p>
            <a:r>
              <a:rPr lang="fi-FI" dirty="0">
                <a:latin typeface="Arial Narrow"/>
              </a:rPr>
              <a:t>IPS-työhönvalmennuksen vaiheet</a:t>
            </a:r>
          </a:p>
        </p:txBody>
      </p:sp>
    </p:spTree>
    <p:extLst>
      <p:ext uri="{BB962C8B-B14F-4D97-AF65-F5344CB8AC3E}">
        <p14:creationId xmlns:p14="http://schemas.microsoft.com/office/powerpoint/2010/main" val="314863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FCB7174-6F29-4DC2-728C-A9D060BBD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29" y="1235752"/>
            <a:ext cx="7739615" cy="3672408"/>
          </a:xfrm>
        </p:spPr>
        <p:txBody>
          <a:bodyPr>
            <a:normAutofit/>
          </a:bodyPr>
          <a:lstStyle/>
          <a:p>
            <a:r>
              <a:rPr lang="fi-FI" dirty="0"/>
              <a:t>Tuetun työllistymisen palvelu perustuu aina vapaaehtoisuuteen ja asiakkaan tietoiseen valintaan.</a:t>
            </a:r>
          </a:p>
          <a:p>
            <a:r>
              <a:rPr lang="fi-FI" dirty="0"/>
              <a:t>Asiakkaalle kerrotaan ensimmäisellä tapaamisella siitä, että hän voi keskeyttää palvelun sen missä tahansa vaiheessa.</a:t>
            </a:r>
          </a:p>
          <a:p>
            <a:r>
              <a:rPr lang="fi-FI" dirty="0"/>
              <a:t>Asiakkaan kanssa tehdään yhteistyöstä kirjallinen sopimus, jonka sekä asiakas että työhönvalmentaja allekirjoittavat. </a:t>
            </a:r>
          </a:p>
          <a:p>
            <a:r>
              <a:rPr lang="fi-FI" dirty="0"/>
              <a:t>Samalla voidaan kirjata ylös myös ne tahot, joiden kanssa </a:t>
            </a:r>
            <a:r>
              <a:rPr lang="fi-FI" dirty="0" err="1"/>
              <a:t>työhönvalmentajalla</a:t>
            </a:r>
            <a:r>
              <a:rPr lang="fi-FI" dirty="0"/>
              <a:t> on asiakkaan suostumuksella oikeus vaihtaa tietoja asiakkaan työllistymiseen liittyen.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3C5F78E-9B3F-BA7A-A349-59A3BC1C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896250"/>
          </a:xfrm>
        </p:spPr>
        <p:txBody>
          <a:bodyPr/>
          <a:lstStyle/>
          <a:p>
            <a:r>
              <a:rPr lang="fi-FI" sz="2800" i="0" u="none" strike="noStrike" dirty="0">
                <a:solidFill>
                  <a:srgbClr val="000000"/>
                </a:solidFill>
                <a:effectLst/>
                <a:latin typeface="Arial Narrow"/>
              </a:rPr>
              <a:t>1. Palveluun hakeutuminen, sopiminen työnhakijan kanssa</a:t>
            </a:r>
            <a:endParaRPr lang="fi-FI" sz="2800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0892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513187A-7223-0D59-B2F3-7D458E282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987575"/>
            <a:ext cx="7739615" cy="3816424"/>
          </a:xfrm>
        </p:spPr>
        <p:txBody>
          <a:bodyPr>
            <a:normAutofit/>
          </a:bodyPr>
          <a:lstStyle/>
          <a:p>
            <a:r>
              <a:rPr lang="fi-FI" dirty="0"/>
              <a:t>Ammatillisen profiloinnin tarkoituksena on nostaa esiin asiakkaan voimavaroja, vahvuuksia sekä tuen tarpeita.</a:t>
            </a:r>
          </a:p>
          <a:p>
            <a:r>
              <a:rPr lang="fi-FI" dirty="0"/>
              <a:t>Ammatillinen profiili tehdään yhdessä asiakkaan kanssa, ja sen avulla tunnistetaan asiakkaan tavoitteet, kiinnostuksen kohteet ja resurssit sekä asetetaan työllistymiselle realistinen tavoite.</a:t>
            </a:r>
          </a:p>
          <a:p>
            <a:r>
              <a:rPr lang="fi-FI" dirty="0"/>
              <a:t>Asiakas ja työhönvalmentaja sopivat yhdessä siitä, mitä tietoja työnhakijasta annetaan työnantajille, ja miten tätä tietoa jaetaan.</a:t>
            </a:r>
          </a:p>
          <a:p>
            <a:r>
              <a:rPr lang="fi-FI" dirty="0"/>
              <a:t>Ammatillista profiilia tarkistetaan ja päivitetään tarvittaessa.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87886FB-4575-21E4-17C3-9A96CF94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608218"/>
          </a:xfrm>
        </p:spPr>
        <p:txBody>
          <a:bodyPr/>
          <a:lstStyle/>
          <a:p>
            <a:r>
              <a:rPr lang="fi-FI" sz="2800" dirty="0">
                <a:latin typeface="Arial Narrow"/>
              </a:rPr>
              <a:t>2. Osaamisen kartoittaminen, ammatillinen profilointi</a:t>
            </a:r>
          </a:p>
        </p:txBody>
      </p:sp>
    </p:spTree>
    <p:extLst>
      <p:ext uri="{BB962C8B-B14F-4D97-AF65-F5344CB8AC3E}">
        <p14:creationId xmlns:p14="http://schemas.microsoft.com/office/powerpoint/2010/main" val="288696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6EEDB16-5903-8DA8-627A-9A722C27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915567"/>
            <a:ext cx="7739615" cy="3888432"/>
          </a:xfrm>
        </p:spPr>
        <p:txBody>
          <a:bodyPr>
            <a:normAutofit fontScale="92500"/>
          </a:bodyPr>
          <a:lstStyle/>
          <a:p>
            <a:r>
              <a:rPr lang="fi-FI" dirty="0"/>
              <a:t>Työn etsinnän ja työnantajayhteistyön tavoitteena on sellaisten työpaikkojen löytäminen, joissa työnhakijoiden vahvuudet ja työnantajien työvoiman tarve vastaavat toisiaan.</a:t>
            </a:r>
          </a:p>
          <a:p>
            <a:r>
              <a:rPr lang="fi-FI" dirty="0"/>
              <a:t>Sopivia työpaikkoja kartoitetaan, työnantajia kontaktoidaan ja työtehtäviä analysoidaan yhteensopivuuden varmistamiseksi.</a:t>
            </a:r>
          </a:p>
          <a:p>
            <a:r>
              <a:rPr lang="fi-FI" dirty="0"/>
              <a:t>Työhönvalmentaja markkinoi asiakasta etukäteen sovitulla tavalla, vahvuudet edellä, mutta rehellisesti siten, että työnantajalle tuodaan esille tarpeellinen tieto asiakkaan tuen tarpeesta. </a:t>
            </a:r>
          </a:p>
          <a:p>
            <a:r>
              <a:rPr lang="fi-FI" dirty="0"/>
              <a:t>Työnantajan tulee nähdä työnhakijan palkkaamisesta syntyvät edut ja hyödyt, minkä lisäksi työnhakijan työpanokselle on oltava olemassa selkeä tarve.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C151630-B148-8F87-0A26-56C6E326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608218"/>
          </a:xfrm>
        </p:spPr>
        <p:txBody>
          <a:bodyPr/>
          <a:lstStyle/>
          <a:p>
            <a:r>
              <a:rPr lang="fi-FI" sz="2800" i="0" u="none" strike="noStrike" dirty="0">
                <a:solidFill>
                  <a:srgbClr val="000000"/>
                </a:solidFill>
                <a:effectLst/>
                <a:latin typeface="Arial Narrow"/>
              </a:rPr>
              <a:t>3. Nopea työnetsintä; avoimet työmarkkinat</a:t>
            </a:r>
            <a:endParaRPr lang="fi-FI" sz="2800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0986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E05FC55-2BE9-4B43-E88E-B67F6AC4C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021984"/>
            <a:ext cx="7739615" cy="403244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Huolellisesti suunniteltu tuki niin työssä, kuin sen ulkopuolellakin, erottavat tuetun työllistymisen menetelmän muista työllistymistä tukevista toimenpiteistä.</a:t>
            </a:r>
          </a:p>
          <a:p>
            <a:pPr>
              <a:spcBef>
                <a:spcPts val="600"/>
              </a:spcBef>
            </a:pPr>
            <a:r>
              <a:rPr lang="fi-FI" dirty="0"/>
              <a:t>Tukitoimet työpaikalla jakautuvat viiteen eri vaiheeseen:</a:t>
            </a:r>
          </a:p>
          <a:p>
            <a:pPr lvl="1">
              <a:spcBef>
                <a:spcPts val="600"/>
              </a:spcBef>
            </a:pPr>
            <a:r>
              <a:rPr lang="fi-FI" dirty="0"/>
              <a:t>1. esittelyyn ja orientoitumiseen,</a:t>
            </a:r>
          </a:p>
          <a:p>
            <a:pPr lvl="1">
              <a:spcBef>
                <a:spcPts val="600"/>
              </a:spcBef>
            </a:pPr>
            <a:r>
              <a:rPr lang="fi-FI" dirty="0"/>
              <a:t>2. työn oppimiseen ja työkulttuuriin tutustumiseen,</a:t>
            </a:r>
          </a:p>
          <a:p>
            <a:pPr lvl="1">
              <a:spcBef>
                <a:spcPts val="600"/>
              </a:spcBef>
            </a:pPr>
            <a:r>
              <a:rPr lang="fi-FI" dirty="0"/>
              <a:t>3. tilanteen vakauttamiseen,</a:t>
            </a:r>
          </a:p>
          <a:p>
            <a:pPr lvl="1">
              <a:spcBef>
                <a:spcPts val="600"/>
              </a:spcBef>
            </a:pPr>
            <a:r>
              <a:rPr lang="fi-FI" dirty="0"/>
              <a:t>4. tuen (asteittaiseen) vähentämiseen ja</a:t>
            </a:r>
          </a:p>
          <a:p>
            <a:pPr lvl="1">
              <a:spcBef>
                <a:spcPts val="600"/>
              </a:spcBef>
            </a:pPr>
            <a:r>
              <a:rPr lang="fi-FI" dirty="0"/>
              <a:t>5. seurantaan.</a:t>
            </a:r>
          </a:p>
          <a:p>
            <a:pPr>
              <a:spcBef>
                <a:spcPts val="600"/>
              </a:spcBef>
            </a:pPr>
            <a:r>
              <a:rPr lang="fi-FI" dirty="0"/>
              <a:t>Tuetun työllistymisen palvelun lopputavoitteena on, että kun asiakkaan itseluottamus ja voimavarat vahvistuvat, </a:t>
            </a:r>
            <a:r>
              <a:rPr lang="fi-FI" dirty="0" err="1"/>
              <a:t>työhönvalmentajaa</a:t>
            </a:r>
            <a:r>
              <a:rPr lang="fi-FI" dirty="0"/>
              <a:t> ei enää tarvita. 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2310505-CE86-05CF-E9DC-B161B226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562876"/>
            <a:ext cx="7739615" cy="432048"/>
          </a:xfrm>
        </p:spPr>
        <p:txBody>
          <a:bodyPr>
            <a:noAutofit/>
          </a:bodyPr>
          <a:lstStyle/>
          <a:p>
            <a:r>
              <a:rPr lang="fi-FI" sz="2800" dirty="0">
                <a:latin typeface="Arial Narrow"/>
              </a:rPr>
              <a:t>4. Työskentely ja tuesta sopiminen työnantajan kanssa</a:t>
            </a:r>
            <a:r>
              <a:rPr lang="fi-FI" sz="2800" b="0" dirty="0">
                <a:latin typeface="Arial Narrow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95990684"/>
      </p:ext>
    </p:extLst>
  </p:cSld>
  <p:clrMapOvr>
    <a:masterClrMapping/>
  </p:clrMapOvr>
</p:sld>
</file>

<file path=ppt/theme/theme1.xml><?xml version="1.0" encoding="utf-8"?>
<a:theme xmlns:a="http://schemas.openxmlformats.org/drawingml/2006/main" name="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446849725A0449A85AD0EE43C1122" ma:contentTypeVersion="15" ma:contentTypeDescription="Create a new document." ma:contentTypeScope="" ma:versionID="05020d10588f630c89fb786db69b75ed">
  <xsd:schema xmlns:xsd="http://www.w3.org/2001/XMLSchema" xmlns:xs="http://www.w3.org/2001/XMLSchema" xmlns:p="http://schemas.microsoft.com/office/2006/metadata/properties" xmlns:ns2="3b43856c-8530-41dc-af4a-9b3e7012e138" xmlns:ns3="38675527-2d18-4ee0-8efd-4d0b8374aa6a" targetNamespace="http://schemas.microsoft.com/office/2006/metadata/properties" ma:root="true" ma:fieldsID="91d2850c699ac4487329ceaff0418ae6" ns2:_="" ns3:_="">
    <xsd:import namespace="3b43856c-8530-41dc-af4a-9b3e7012e138"/>
    <xsd:import namespace="38675527-2d18-4ee0-8efd-4d0b8374aa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3856c-8530-41dc-af4a-9b3e7012e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3941738-2ed4-4380-bf70-cfe81b3cac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75527-2d18-4ee0-8efd-4d0b8374aa6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6289970-d017-4cdc-b5ab-f3c25c87d8f7}" ma:internalName="TaxCatchAll" ma:showField="CatchAllData" ma:web="38675527-2d18-4ee0-8efd-4d0b8374aa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43856c-8530-41dc-af4a-9b3e7012e138">
      <Terms xmlns="http://schemas.microsoft.com/office/infopath/2007/PartnerControls"/>
    </lcf76f155ced4ddcb4097134ff3c332f>
    <TaxCatchAll xmlns="38675527-2d18-4ee0-8efd-4d0b8374aa6a" xsi:nil="true"/>
  </documentManagement>
</p:properties>
</file>

<file path=customXml/itemProps1.xml><?xml version="1.0" encoding="utf-8"?>
<ds:datastoreItem xmlns:ds="http://schemas.openxmlformats.org/officeDocument/2006/customXml" ds:itemID="{071EA76D-72D5-4F09-8585-393A9AA6CA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8464BC-A6D2-4719-B5B7-66247D736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3856c-8530-41dc-af4a-9b3e7012e138"/>
    <ds:schemaRef ds:uri="38675527-2d18-4ee0-8efd-4d0b8374a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200E78-86EE-4DA8-9CDB-04075CB3A22A}">
  <ds:schemaRefs>
    <ds:schemaRef ds:uri="http://purl.org/dc/elements/1.1/"/>
    <ds:schemaRef ds:uri="http://schemas.microsoft.com/office/2006/documentManagement/types"/>
    <ds:schemaRef ds:uri="http://www.w3.org/XML/1998/namespace"/>
    <ds:schemaRef ds:uri="3b43856c-8530-41dc-af4a-9b3e7012e13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8675527-2d18-4ee0-8efd-4d0b8374aa6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 esityspohja, työllisyys (1)</Template>
  <TotalTime>0</TotalTime>
  <Words>1414</Words>
  <Application>Microsoft Office PowerPoint</Application>
  <PresentationFormat>Näytössä katseltava esitys (16:9)</PresentationFormat>
  <Paragraphs>139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Source Sans Pro</vt:lpstr>
      <vt:lpstr>VN-uudistukset-ppt_01/2020</vt:lpstr>
      <vt:lpstr>Laatukriteereihin perustuva työhönvalmennus Essoten alueella</vt:lpstr>
      <vt:lpstr>IPS-Työhönvalmennus</vt:lpstr>
      <vt:lpstr>IPS-työhönvalmennuksen periaatteet</vt:lpstr>
      <vt:lpstr>IPS-työhönvalmennuksen arvot</vt:lpstr>
      <vt:lpstr>IPS-työhönvalmennuksen vaiheet</vt:lpstr>
      <vt:lpstr>1. Palveluun hakeutuminen, sopiminen työnhakijan kanssa</vt:lpstr>
      <vt:lpstr>2. Osaamisen kartoittaminen, ammatillinen profilointi</vt:lpstr>
      <vt:lpstr>3. Nopea työnetsintä; avoimet työmarkkinat</vt:lpstr>
      <vt:lpstr>4. Työskentely ja tuesta sopiminen työnantajan kanssa​</vt:lpstr>
      <vt:lpstr>5. Työsuhteen ylläpitämisen tuki – tuki työssä ja työn ulkopuolella</vt:lpstr>
      <vt:lpstr>IPS Laatukriteerit</vt:lpstr>
      <vt:lpstr>IPS-Laatukriteerit</vt:lpstr>
      <vt:lpstr>Tuettu työllistyminen</vt:lpstr>
      <vt:lpstr>Asiakasohjaus työhönvalmennukseen</vt:lpstr>
      <vt:lpstr>PowerPoint-esitys</vt:lpstr>
      <vt:lpstr>Työhönvalmennuksen palvelupolku Etelä-Savossa</vt:lpstr>
      <vt:lpstr>Työhönvalmennuksen sisältö</vt:lpstr>
      <vt:lpstr>Työhönvalmennuksen sisältö</vt:lpstr>
      <vt:lpstr>Asiakkuuden päättyminen</vt:lpstr>
      <vt:lpstr>Työhönvalmennuksen prosessikaavio</vt:lpstr>
      <vt:lpstr>Työhönvalmennusta tukevat asiat</vt:lpstr>
      <vt:lpstr>Työllistymistä estäviä tekijöitä</vt:lpstr>
      <vt:lpstr>Työllistymistä edistäviä tekijöitä</vt:lpstr>
      <vt:lpstr>Kokemuksia IPS-menetelmästä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Laatukriteereihin perustuva työhönvalmennus Essoten alueella</dc:title>
  <dc:creator/>
  <cp:lastModifiedBy/>
  <cp:revision>101</cp:revision>
  <dcterms:created xsi:type="dcterms:W3CDTF">2020-10-06T11:24:12Z</dcterms:created>
  <dcterms:modified xsi:type="dcterms:W3CDTF">2022-10-31T10:44:21Z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0x0101004ED446849725A0449A85AD0EE43C1122</vt:lpwstr>
  </property>
  <property fmtid="{D5CDD505-2E9C-101B-9397-08002B2CF9AE}" pid="3" name="MediaServiceImageTags">
    <vt:lpwstr/>
  </property>
</Properties>
</file>