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13"/>
  </p:notesMasterIdLst>
  <p:handoutMasterIdLst>
    <p:handoutMasterId r:id="rId14"/>
  </p:handoutMasterIdLst>
  <p:sldIdLst>
    <p:sldId id="257" r:id="rId5"/>
    <p:sldId id="265" r:id="rId6"/>
    <p:sldId id="277" r:id="rId7"/>
    <p:sldId id="263" r:id="rId8"/>
    <p:sldId id="282" r:id="rId9"/>
    <p:sldId id="262" r:id="rId10"/>
    <p:sldId id="259" r:id="rId11"/>
    <p:sldId id="269" r:id="rId12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BA63A"/>
    <a:srgbClr val="008094"/>
    <a:srgbClr val="32A491"/>
    <a:srgbClr val="50C9B5"/>
    <a:srgbClr val="28817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466" autoAdjust="0"/>
    <p:restoredTop sz="96357" autoAdjust="0"/>
  </p:normalViewPr>
  <p:slideViewPr>
    <p:cSldViewPr snapToGrid="0" snapToObjects="1">
      <p:cViewPr varScale="1">
        <p:scale>
          <a:sx n="150" d="100"/>
          <a:sy n="150" d="100"/>
        </p:scale>
        <p:origin x="486" y="126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 snapToGrid="0" snapToObjects="1" showGuides="1">
      <p:cViewPr varScale="1">
        <p:scale>
          <a:sx n="48" d="100"/>
          <a:sy n="48" d="100"/>
        </p:scale>
        <p:origin x="2684" y="4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handoutMaster" Target="handoutMasters/handoutMaster1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Sheet1!$D$1</c:f>
              <c:strCache>
                <c:ptCount val="1"/>
                <c:pt idx="0">
                  <c:v>Ikääntyvä pohjoiskarjalalainen - tule mukaan asumisen kehittämiseen!</c:v>
                </c:pt>
              </c:strCache>
            </c:strRef>
          </c:tx>
          <c:spPr>
            <a:solidFill>
              <a:srgbClr val="234C5A"/>
            </a:solidFill>
            <a:ln>
              <a:solidFill>
                <a:srgbClr val="234C5A"/>
              </a:solidFill>
            </a:ln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r>
                      <a:rPr lang="en-US"/>
                      <a:t>69%</a:t>
                    </a:r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0-1930-439A-BED9-55AFB6DC15F4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/>
                      <a:t>14%</a:t>
                    </a:r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1-1930-439A-BED9-55AFB6DC15F4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en-US"/>
                      <a:t>5%</a:t>
                    </a:r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2-1930-439A-BED9-55AFB6DC15F4}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r>
                      <a:rPr lang="en-US"/>
                      <a:t>19%</a:t>
                    </a:r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4-1930-439A-BED9-55AFB6DC15F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smtId="4294967295">
                    <a:solidFill>
                      <a:srgbClr val="FFFFFF"/>
                    </a:solidFill>
                    <a:latin typeface="Arial" pitchFamily="34" charset="0"/>
                  </a:defRPr>
                </a:pPr>
                <a:endParaRPr lang="fi-FI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Sheet1!$C$2:$C$6</c:f>
              <c:strCache>
                <c:ptCount val="5"/>
                <c:pt idx="0">
                  <c:v>nykyisessä kodissani</c:v>
                </c:pt>
                <c:pt idx="1">
                  <c:v>nykyisessä kodissani, mikäli tarvittavia muutostöitä on tehty</c:v>
                </c:pt>
                <c:pt idx="2">
                  <c:v>ikääntyneiden asumisyksikössä (palveluasuminen)</c:v>
                </c:pt>
                <c:pt idx="3">
                  <c:v>tehostetussa palveluasumisessa (ympärivuorokautinen hoiva) </c:v>
                </c:pt>
                <c:pt idx="4">
                  <c:v>muu, mikä</c:v>
                </c:pt>
              </c:strCache>
            </c:strRef>
          </c:cat>
          <c:val>
            <c:numRef>
              <c:f>Sheet1!$D$2:$D$6</c:f>
              <c:numCache>
                <c:formatCode>General</c:formatCode>
                <c:ptCount val="5"/>
                <c:pt idx="0">
                  <c:v>0.69</c:v>
                </c:pt>
                <c:pt idx="1">
                  <c:v>0.15</c:v>
                </c:pt>
                <c:pt idx="2">
                  <c:v>0.05</c:v>
                </c:pt>
                <c:pt idx="3">
                  <c:v>0</c:v>
                </c:pt>
                <c:pt idx="4">
                  <c:v>0.2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1930-439A-BED9-55AFB6DC15F4}"/>
            </c:ext>
          </c:extLst>
        </c:ser>
        <c:ser>
          <c:idx val="1"/>
          <c:order val="1"/>
          <c:tx>
            <c:strRef>
              <c:f>Sheet1!$E$1</c:f>
              <c:strCache>
                <c:ptCount val="1"/>
                <c:pt idx="0">
                  <c:v>Ikääntyvän läheinen - tule mukaan asumisen kehittämiseen!</c:v>
                </c:pt>
              </c:strCache>
            </c:strRef>
          </c:tx>
          <c:spPr>
            <a:solidFill>
              <a:srgbClr val="F26923"/>
            </a:solidFill>
            <a:ln>
              <a:solidFill>
                <a:srgbClr val="F26923"/>
              </a:solidFill>
            </a:ln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r>
                      <a:rPr lang="en-US"/>
                      <a:t>24%</a:t>
                    </a:r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6-1930-439A-BED9-55AFB6DC15F4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/>
                      <a:t>14%</a:t>
                    </a:r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7-1930-439A-BED9-55AFB6DC15F4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en-US"/>
                      <a:t>34%</a:t>
                    </a:r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8-1930-439A-BED9-55AFB6DC15F4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r>
                      <a:rPr lang="en-US"/>
                      <a:t>21%</a:t>
                    </a:r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9-1930-439A-BED9-55AFB6DC15F4}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r>
                      <a:rPr lang="en-US"/>
                      <a:t>9%</a:t>
                    </a:r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A-1930-439A-BED9-55AFB6DC15F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smtId="4294967295">
                    <a:solidFill>
                      <a:srgbClr val="FFFFFF"/>
                    </a:solidFill>
                    <a:latin typeface="Arial" pitchFamily="34" charset="0"/>
                  </a:defRPr>
                </a:pPr>
                <a:endParaRPr lang="fi-FI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Sheet1!$C$2:$C$6</c:f>
              <c:strCache>
                <c:ptCount val="5"/>
                <c:pt idx="0">
                  <c:v>nykyisessä kodissani</c:v>
                </c:pt>
                <c:pt idx="1">
                  <c:v>nykyisessä kodissani, mikäli tarvittavia muutostöitä on tehty</c:v>
                </c:pt>
                <c:pt idx="2">
                  <c:v>ikääntyneiden asumisyksikössä (palveluasuminen)</c:v>
                </c:pt>
                <c:pt idx="3">
                  <c:v>tehostetussa palveluasumisessa (ympärivuorokautinen hoiva) </c:v>
                </c:pt>
                <c:pt idx="4">
                  <c:v>muu, mikä</c:v>
                </c:pt>
              </c:strCache>
            </c:strRef>
          </c:cat>
          <c:val>
            <c:numRef>
              <c:f>Sheet1!$E$2:$E$6</c:f>
              <c:numCache>
                <c:formatCode>General</c:formatCode>
                <c:ptCount val="5"/>
                <c:pt idx="0">
                  <c:v>0.25</c:v>
                </c:pt>
                <c:pt idx="1">
                  <c:v>0.15</c:v>
                </c:pt>
                <c:pt idx="2">
                  <c:v>0.34</c:v>
                </c:pt>
                <c:pt idx="3">
                  <c:v>0.21</c:v>
                </c:pt>
                <c:pt idx="4">
                  <c:v>0.1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B-1930-439A-BED9-55AFB6DC15F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67451136"/>
        <c:axId val="66437120"/>
      </c:barChart>
      <c:catAx>
        <c:axId val="67451136"/>
        <c:scaling>
          <c:orientation val="maxMin"/>
        </c:scaling>
        <c:delete val="0"/>
        <c:axPos val="l"/>
        <c:majorGridlines>
          <c:spPr>
            <a:ln w="12700">
              <a:solidFill>
                <a:srgbClr val="E6E6E6"/>
              </a:solidFill>
            </a:ln>
          </c:spPr>
        </c:majorGridlines>
        <c:numFmt formatCode="General" sourceLinked="1"/>
        <c:majorTickMark val="out"/>
        <c:minorTickMark val="none"/>
        <c:tickLblPos val="low"/>
        <c:txPr>
          <a:bodyPr/>
          <a:lstStyle/>
          <a:p>
            <a:pPr>
              <a:defRPr sz="1200" smtId="4294967295">
                <a:solidFill>
                  <a:srgbClr val="666666"/>
                </a:solidFill>
                <a:latin typeface="Arial" pitchFamily="34" charset="0"/>
              </a:defRPr>
            </a:pPr>
            <a:endParaRPr lang="fi-FI"/>
          </a:p>
        </c:txPr>
        <c:crossAx val="66437120"/>
        <c:crosses val="autoZero"/>
        <c:auto val="0"/>
        <c:lblAlgn val="ctr"/>
        <c:lblOffset val="100"/>
        <c:noMultiLvlLbl val="0"/>
      </c:catAx>
      <c:valAx>
        <c:axId val="66437120"/>
        <c:scaling>
          <c:orientation val="minMax"/>
          <c:min val="0"/>
        </c:scaling>
        <c:delete val="0"/>
        <c:axPos val="t"/>
        <c:majorGridlines/>
        <c:numFmt formatCode="0%" sourceLinked="0"/>
        <c:majorTickMark val="out"/>
        <c:minorTickMark val="none"/>
        <c:tickLblPos val="high"/>
        <c:txPr>
          <a:bodyPr/>
          <a:lstStyle/>
          <a:p>
            <a:pPr>
              <a:defRPr sz="1200" smtId="4294967295">
                <a:solidFill>
                  <a:srgbClr val="666666"/>
                </a:solidFill>
                <a:latin typeface="Arial" pitchFamily="34" charset="0"/>
              </a:defRPr>
            </a:pPr>
            <a:endParaRPr lang="fi-FI"/>
          </a:p>
        </c:txPr>
        <c:crossAx val="67451136"/>
        <c:crosses val="autoZero"/>
        <c:crossBetween val="between"/>
      </c:valAx>
    </c:plotArea>
    <c:plotVisOnly val="1"/>
    <c:dispBlanksAs val="zero"/>
    <c:showDLblsOverMax val="1"/>
  </c:chart>
  <c:txPr>
    <a:bodyPr/>
    <a:lstStyle/>
    <a:p>
      <a:pPr>
        <a:defRPr sz="1400" smtId="4294967295"/>
      </a:pPr>
      <a:endParaRPr lang="fi-FI"/>
    </a:p>
  </c:txPr>
  <c:externalData r:id="rId1">
    <c:autoUpdate val="0"/>
  </c:externalData>
  <c:userShapes r:id="rId2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0.02424</cdr:x>
      <cdr:y>0.49408</cdr:y>
    </cdr:from>
    <cdr:to>
      <cdr:x>0.44494</cdr:x>
      <cdr:y>0.49408</cdr:y>
    </cdr:to>
    <cdr:cxnSp macro="">
      <cdr:nvCxnSpPr>
        <cdr:cNvPr id="3" name="Suora yhdysviiva 2">
          <a:extLst xmlns:a="http://schemas.openxmlformats.org/drawingml/2006/main">
            <a:ext uri="{FF2B5EF4-FFF2-40B4-BE49-F238E27FC236}">
              <a16:creationId xmlns:a16="http://schemas.microsoft.com/office/drawing/2014/main" id="{B558C9A0-1649-45F8-9BA5-F09CAED2C556}"/>
            </a:ext>
          </a:extLst>
        </cdr:cNvPr>
        <cdr:cNvCxnSpPr/>
      </cdr:nvCxnSpPr>
      <cdr:spPr>
        <a:xfrm xmlns:a="http://schemas.openxmlformats.org/drawingml/2006/main">
          <a:off x="192484" y="950820"/>
          <a:ext cx="3340100" cy="0"/>
        </a:xfrm>
        <a:prstGeom xmlns:a="http://schemas.openxmlformats.org/drawingml/2006/main" prst="line">
          <a:avLst/>
        </a:prstGeom>
        <a:ln xmlns:a="http://schemas.openxmlformats.org/drawingml/2006/main"/>
      </cdr:spPr>
      <cdr:style>
        <a:lnRef xmlns:a="http://schemas.openxmlformats.org/drawingml/2006/main" idx="1">
          <a:schemeClr val="accent2"/>
        </a:lnRef>
        <a:fillRef xmlns:a="http://schemas.openxmlformats.org/drawingml/2006/main" idx="0">
          <a:schemeClr val="accent2"/>
        </a:fillRef>
        <a:effectRef xmlns:a="http://schemas.openxmlformats.org/drawingml/2006/main" idx="0">
          <a:schemeClr val="accent2"/>
        </a:effectRef>
        <a:fontRef xmlns:a="http://schemas.openxmlformats.org/drawingml/2006/main" idx="minor">
          <a:schemeClr val="tx1"/>
        </a:fontRef>
      </cdr:style>
    </cdr:cxn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>
            <a:extLst>
              <a:ext uri="{FF2B5EF4-FFF2-40B4-BE49-F238E27FC236}">
                <a16:creationId xmlns:a16="http://schemas.microsoft.com/office/drawing/2014/main" id="{F72BE8EB-7557-4590-BA15-B0B9527EC06D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>
              <a:solidFill>
                <a:srgbClr val="008094"/>
              </a:solidFill>
            </a:endParaRPr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F1F9E1DA-2267-411A-9597-682A3F642F56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DCBE391-B4D4-4E19-8B53-468D6AE01C39}" type="datetimeFigureOut">
              <a:rPr lang="fi-FI" smtClean="0">
                <a:solidFill>
                  <a:srgbClr val="008094"/>
                </a:solidFill>
              </a:rPr>
              <a:t>15.8.2022</a:t>
            </a:fld>
            <a:endParaRPr lang="fi-FI">
              <a:solidFill>
                <a:srgbClr val="008094"/>
              </a:solidFill>
            </a:endParaRPr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E3507A98-1CC9-4899-8562-C5C1F78B8966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>
              <a:solidFill>
                <a:srgbClr val="008094"/>
              </a:solidFill>
            </a:endParaRPr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A27F7CA1-65D8-45CD-A1F5-E0CC6DA7FA66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2DBCCA3-B670-4A1E-B14B-5E63EF111892}" type="slidenum">
              <a:rPr lang="fi-FI" smtClean="0">
                <a:solidFill>
                  <a:srgbClr val="008094"/>
                </a:solidFill>
              </a:rPr>
              <a:t>‹#›</a:t>
            </a:fld>
            <a:endParaRPr lang="fi-FI">
              <a:solidFill>
                <a:srgbClr val="00809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721888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solidFill>
                  <a:srgbClr val="008094"/>
                </a:solidFill>
              </a:defRPr>
            </a:lvl1pPr>
          </a:lstStyle>
          <a:p>
            <a:endParaRPr lang="fi-FI" dirty="0">
              <a:solidFill>
                <a:srgbClr val="008094"/>
              </a:solidFill>
            </a:endParaRPr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solidFill>
                  <a:srgbClr val="008094"/>
                </a:solidFill>
              </a:defRPr>
            </a:lvl1pPr>
          </a:lstStyle>
          <a:p>
            <a:fld id="{A04BED43-7508-4BFE-BCB8-47097DA747AA}" type="datetimeFigureOut">
              <a:rPr lang="fi-FI" smtClean="0"/>
              <a:pPr/>
              <a:t>15.8.2022</a:t>
            </a:fld>
            <a:endParaRPr lang="fi-FI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solidFill>
                  <a:srgbClr val="008094"/>
                </a:solidFill>
              </a:defRPr>
            </a:lvl1pPr>
          </a:lstStyle>
          <a:p>
            <a:endParaRPr lang="fi-FI">
              <a:solidFill>
                <a:srgbClr val="008094"/>
              </a:solidFill>
            </a:endParaRPr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solidFill>
                  <a:srgbClr val="008094"/>
                </a:solidFill>
              </a:defRPr>
            </a:lvl1pPr>
          </a:lstStyle>
          <a:p>
            <a:fld id="{605BCE89-F287-4928-BE4D-B1B71CE5D264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3388008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05BCE89-F287-4928-BE4D-B1B71CE5D264}" type="slidenum">
              <a:rPr lang="fi-FI" smtClean="0"/>
              <a:pPr/>
              <a:t>1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40004562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05BCE89-F287-4928-BE4D-B1B71CE5D264}" type="slidenum">
              <a:rPr lang="fi-FI" smtClean="0"/>
              <a:pPr/>
              <a:t>2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98174568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05BCE89-F287-4928-BE4D-B1B71CE5D264}" type="slidenum">
              <a:rPr lang="fi-FI" smtClean="0"/>
              <a:pPr/>
              <a:t>4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07960310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05BCE89-F287-4928-BE4D-B1B71CE5D264}" type="slidenum">
              <a:rPr lang="fi-FI" smtClean="0"/>
              <a:pPr/>
              <a:t>6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4089439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nsi yksi logo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iunSote_Esityspohja_kansipohja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00" y="-2881"/>
            <a:ext cx="9235440" cy="5198142"/>
          </a:xfrm>
          <a:prstGeom prst="rect">
            <a:avLst/>
          </a:prstGeom>
        </p:spPr>
      </p:pic>
      <p:pic>
        <p:nvPicPr>
          <p:cNvPr id="3" name="Picture 2" descr="Logo &#10;&#10;Siun soten logo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6894" y="1090792"/>
            <a:ext cx="4498814" cy="24478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26125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/>
          </p:nvPr>
        </p:nvSpPr>
        <p:spPr/>
        <p:txBody>
          <a:bodyPr/>
          <a:lstStyle/>
          <a:p>
            <a:fld id="{65085101-0412-432E-AEA8-FE8759C855FF}" type="datetimeFigureOut">
              <a:rPr lang="en-US" smtClean="0"/>
              <a:t>8/15/2022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3855369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nsi vaihtuvat logo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SiunSote_Esityspohja_kansipohja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00" y="-2881"/>
            <a:ext cx="9235440" cy="5198142"/>
          </a:xfrm>
          <a:prstGeom prst="rect">
            <a:avLst/>
          </a:prstGeom>
        </p:spPr>
      </p:pic>
      <p:pic>
        <p:nvPicPr>
          <p:cNvPr id="7" name="Picture 6" descr="Siun_sote-1_väri_tummalle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6894" y="1090792"/>
            <a:ext cx="4498814" cy="244788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6466" y="1154866"/>
            <a:ext cx="4269242" cy="2383810"/>
          </a:xfrm>
          <a:prstGeom prst="rect">
            <a:avLst/>
          </a:prstGeom>
        </p:spPr>
      </p:pic>
      <p:pic>
        <p:nvPicPr>
          <p:cNvPr id="10" name="Picture 9" descr="Siun_sote-3_väri_tummalle.png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8293" y="1316989"/>
            <a:ext cx="4497415" cy="2221687"/>
          </a:xfrm>
          <a:prstGeom prst="rect">
            <a:avLst/>
          </a:prstGeom>
        </p:spPr>
      </p:pic>
      <p:pic>
        <p:nvPicPr>
          <p:cNvPr id="11" name="Picture 10" descr="Siun_sote-4_väri_tummalle.png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2470" y="1262948"/>
            <a:ext cx="4263238" cy="2275728"/>
          </a:xfrm>
          <a:prstGeom prst="rect">
            <a:avLst/>
          </a:prstGeom>
        </p:spPr>
      </p:pic>
      <p:pic>
        <p:nvPicPr>
          <p:cNvPr id="12" name="Picture 11" descr="Siun_sote-5_väri_tummalle.png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8156" y="884660"/>
            <a:ext cx="4677552" cy="2654016"/>
          </a:xfrm>
          <a:prstGeom prst="rect">
            <a:avLst/>
          </a:prstGeom>
        </p:spPr>
      </p:pic>
      <p:pic>
        <p:nvPicPr>
          <p:cNvPr id="13" name="Picture 12" descr="Siun_sote-6_väri_tummalle.png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3887" y="1142857"/>
            <a:ext cx="5031821" cy="2395819"/>
          </a:xfrm>
          <a:prstGeom prst="rect">
            <a:avLst/>
          </a:prstGeom>
        </p:spPr>
      </p:pic>
      <p:pic>
        <p:nvPicPr>
          <p:cNvPr id="14" name="Picture 13" descr="Siun_sote-7_väri_tummalle.png"/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2379" y="1016761"/>
            <a:ext cx="4383329" cy="2521915"/>
          </a:xfrm>
          <a:prstGeom prst="rect">
            <a:avLst/>
          </a:prstGeom>
        </p:spPr>
      </p:pic>
      <p:pic>
        <p:nvPicPr>
          <p:cNvPr id="15" name="Picture 14" descr="Logo&#10;&#10;Siun soten logo - vaihtuva kuva"/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8315" y="1178884"/>
            <a:ext cx="4467393" cy="2359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03705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xit" presetSubtype="0" fill="hold" nodeType="withEffect">
                                  <p:stCondLst>
                                    <p:cond delay="8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8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xit" presetSubtype="0" fill="hold" nodeType="withEffect">
                                  <p:stCondLst>
                                    <p:cond delay="1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11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xit" presetSubtype="0" fill="hold" nodeType="withEffect">
                                  <p:stCondLst>
                                    <p:cond delay="14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14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xit" presetSubtype="0" fill="hold" nodeType="withEffect">
                                  <p:stCondLst>
                                    <p:cond delay="17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17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xit" presetSubtype="0" fill="hold" nodeType="withEffect">
                                  <p:stCondLst>
                                    <p:cond delay="20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200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200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sityksen aihe tai väli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SiunSote_Esityspohja_kansipohja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00" y="-2881"/>
            <a:ext cx="9235440" cy="5198142"/>
          </a:xfrm>
          <a:prstGeom prst="rect">
            <a:avLst/>
          </a:prstGeom>
        </p:spPr>
      </p:pic>
      <p:sp>
        <p:nvSpPr>
          <p:cNvPr id="7" name="Title 1"/>
          <p:cNvSpPr>
            <a:spLocks noGrp="1"/>
          </p:cNvSpPr>
          <p:nvPr>
            <p:ph type="ctrTitle" hasCustomPrompt="1"/>
          </p:nvPr>
        </p:nvSpPr>
        <p:spPr>
          <a:xfrm>
            <a:off x="768048" y="336925"/>
            <a:ext cx="7613952" cy="2296886"/>
          </a:xfrm>
          <a:prstGeom prst="rect">
            <a:avLst/>
          </a:prstGeom>
        </p:spPr>
        <p:txBody>
          <a:bodyPr wrap="square" lIns="0" tIns="0" rIns="0" bIns="0"/>
          <a:lstStyle>
            <a:lvl1pPr marL="0" algn="ctr">
              <a:lnSpc>
                <a:spcPts val="5600"/>
              </a:lnSpc>
              <a:defRPr sz="5400" baseline="0">
                <a:solidFill>
                  <a:schemeClr val="accent5"/>
                </a:solidFill>
              </a:defRPr>
            </a:lvl1pPr>
          </a:lstStyle>
          <a:p>
            <a:r>
              <a:rPr lang="fi-FI" dirty="0"/>
              <a:t>Esityksen aihe tai väliotsikko </a:t>
            </a:r>
            <a:endParaRPr lang="en-US" dirty="0"/>
          </a:p>
        </p:txBody>
      </p:sp>
      <p:pic>
        <p:nvPicPr>
          <p:cNvPr id="10" name="Picture 9" descr="Logo &#10;&#10;Siun soten logo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940" y="4399427"/>
            <a:ext cx="949723" cy="538867"/>
          </a:xfrm>
          <a:prstGeom prst="rect">
            <a:avLst/>
          </a:prstGeom>
          <a:blipFill rotWithShape="1">
            <a:blip r:embed="rId3"/>
            <a:stretch>
              <a:fillRect/>
            </a:stretch>
          </a:blipFill>
        </p:spPr>
      </p:pic>
      <p:sp>
        <p:nvSpPr>
          <p:cNvPr id="2" name="TextBox 1" descr="Pohjois-Karjalan sosiaali- ja terveyspalvelujen kuntayhtymä www.siunsote.fi&#10;"/>
          <p:cNvSpPr txBox="1"/>
          <p:nvPr userDrawn="1"/>
        </p:nvSpPr>
        <p:spPr>
          <a:xfrm>
            <a:off x="6599605" y="4379439"/>
            <a:ext cx="24190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baseline="0" dirty="0">
                <a:solidFill>
                  <a:schemeClr val="bg1"/>
                </a:solidFill>
              </a:rPr>
              <a:t>Pohjois-Karjalan </a:t>
            </a:r>
            <a:r>
              <a:rPr lang="en-US" sz="1200" baseline="0" dirty="0" err="1">
                <a:solidFill>
                  <a:schemeClr val="bg1"/>
                </a:solidFill>
              </a:rPr>
              <a:t>sosiaali</a:t>
            </a:r>
            <a:r>
              <a:rPr lang="en-US" sz="1200" baseline="0" dirty="0">
                <a:solidFill>
                  <a:schemeClr val="bg1"/>
                </a:solidFill>
              </a:rPr>
              <a:t>- ja </a:t>
            </a:r>
            <a:r>
              <a:rPr lang="en-US" sz="1200" baseline="0" dirty="0" err="1">
                <a:solidFill>
                  <a:schemeClr val="bg1"/>
                </a:solidFill>
              </a:rPr>
              <a:t>terveyspalvelujen</a:t>
            </a:r>
            <a:r>
              <a:rPr lang="en-US" sz="1200" baseline="0" dirty="0">
                <a:solidFill>
                  <a:schemeClr val="bg1"/>
                </a:solidFill>
              </a:rPr>
              <a:t> </a:t>
            </a:r>
            <a:r>
              <a:rPr lang="en-US" sz="1200" baseline="0" dirty="0" err="1">
                <a:solidFill>
                  <a:schemeClr val="bg1"/>
                </a:solidFill>
              </a:rPr>
              <a:t>kuntayhtymä</a:t>
            </a:r>
            <a:r>
              <a:rPr lang="en-US" sz="1200" baseline="0" dirty="0">
                <a:solidFill>
                  <a:schemeClr val="bg1"/>
                </a:solidFill>
              </a:rPr>
              <a:t> </a:t>
            </a:r>
            <a:r>
              <a:rPr lang="en-US" sz="1200" baseline="0" dirty="0">
                <a:solidFill>
                  <a:srgbClr val="50C9B5"/>
                </a:solidFill>
              </a:rPr>
              <a:t>www.siunsote.fi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768350" y="2798763"/>
            <a:ext cx="7613650" cy="1322387"/>
          </a:xfrm>
        </p:spPr>
        <p:txBody>
          <a:bodyPr>
            <a:normAutofit/>
          </a:bodyPr>
          <a:lstStyle>
            <a:lvl1pPr marL="0" indent="0" algn="ctr">
              <a:buNone/>
              <a:defRPr sz="260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</a:lstStyle>
          <a:p>
            <a:r>
              <a:rPr lang="en-US" dirty="0" err="1"/>
              <a:t>Esityksen</a:t>
            </a:r>
            <a:r>
              <a:rPr lang="en-US" dirty="0"/>
              <a:t> </a:t>
            </a:r>
            <a:r>
              <a:rPr lang="en-US" dirty="0" err="1"/>
              <a:t>pitäjä</a:t>
            </a:r>
            <a:r>
              <a:rPr lang="en-US" dirty="0"/>
              <a:t>, </a:t>
            </a:r>
            <a:r>
              <a:rPr lang="en-US" dirty="0" err="1"/>
              <a:t>päivämäärä</a:t>
            </a:r>
            <a:r>
              <a:rPr lang="en-US" dirty="0"/>
              <a:t> tai </a:t>
            </a:r>
            <a:r>
              <a:rPr lang="en-US" dirty="0" err="1"/>
              <a:t>lisäotsikko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69143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erus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rgbClr val="32A491"/>
                </a:solidFill>
              </a:defRPr>
            </a:lvl1pPr>
          </a:lstStyle>
          <a:p>
            <a:r>
              <a:rPr lang="fi-FI" dirty="0"/>
              <a:t>Muokkaa otsikkoa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0"/>
          </p:nvPr>
        </p:nvSpPr>
        <p:spPr>
          <a:xfrm>
            <a:off x="725488" y="1295400"/>
            <a:ext cx="8164512" cy="3248763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17317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opputervehdy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SiunSote_Esityspohja_kansipohja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00" y="-2881"/>
            <a:ext cx="9235440" cy="5198142"/>
          </a:xfrm>
          <a:prstGeom prst="rect">
            <a:avLst/>
          </a:prstGeom>
        </p:spPr>
      </p:pic>
      <p:sp>
        <p:nvSpPr>
          <p:cNvPr id="7" name="Title 1"/>
          <p:cNvSpPr>
            <a:spLocks noGrp="1"/>
          </p:cNvSpPr>
          <p:nvPr>
            <p:ph type="ctrTitle" hasCustomPrompt="1"/>
          </p:nvPr>
        </p:nvSpPr>
        <p:spPr>
          <a:xfrm>
            <a:off x="768048" y="961591"/>
            <a:ext cx="7613952" cy="1623836"/>
          </a:xfrm>
          <a:prstGeom prst="rect">
            <a:avLst/>
          </a:prstGeom>
        </p:spPr>
        <p:txBody>
          <a:bodyPr wrap="square" lIns="0" tIns="0" rIns="0" bIns="0"/>
          <a:lstStyle>
            <a:lvl1pPr marL="0" algn="ctr">
              <a:defRPr sz="6000" baseline="0">
                <a:solidFill>
                  <a:srgbClr val="50C9B5"/>
                </a:solidFill>
              </a:defRPr>
            </a:lvl1pPr>
          </a:lstStyle>
          <a:p>
            <a:r>
              <a:rPr lang="fi-FI" dirty="0"/>
              <a:t>Lopputervehdys!</a:t>
            </a:r>
            <a:endParaRPr lang="en-US" dirty="0"/>
          </a:p>
        </p:txBody>
      </p:sp>
      <p:pic>
        <p:nvPicPr>
          <p:cNvPr id="10" name="Picture 9" descr="Logo &#10;&#10;Siun soten logo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482" y="4487190"/>
            <a:ext cx="913181" cy="451104"/>
          </a:xfrm>
          <a:prstGeom prst="rect">
            <a:avLst/>
          </a:prstGeom>
        </p:spPr>
      </p:pic>
      <p:sp>
        <p:nvSpPr>
          <p:cNvPr id="6" name="TextBox 5" descr="Pohjois-Karjalan sosiaali- ja terveyspalvelujen kuntayhtymä www.siunsote.fi"/>
          <p:cNvSpPr txBox="1"/>
          <p:nvPr userDrawn="1"/>
        </p:nvSpPr>
        <p:spPr>
          <a:xfrm>
            <a:off x="6599605" y="4379439"/>
            <a:ext cx="24190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baseline="0" dirty="0">
                <a:solidFill>
                  <a:schemeClr val="bg1"/>
                </a:solidFill>
              </a:rPr>
              <a:t>Pohjois-Karjalan </a:t>
            </a:r>
            <a:r>
              <a:rPr lang="en-US" sz="1200" baseline="0" dirty="0" err="1">
                <a:solidFill>
                  <a:schemeClr val="bg1"/>
                </a:solidFill>
              </a:rPr>
              <a:t>sosiaali</a:t>
            </a:r>
            <a:r>
              <a:rPr lang="en-US" sz="1200" baseline="0" dirty="0">
                <a:solidFill>
                  <a:schemeClr val="bg1"/>
                </a:solidFill>
              </a:rPr>
              <a:t>- ja </a:t>
            </a:r>
            <a:r>
              <a:rPr lang="en-US" sz="1200" baseline="0" dirty="0" err="1">
                <a:solidFill>
                  <a:schemeClr val="bg1"/>
                </a:solidFill>
              </a:rPr>
              <a:t>terveyspalvelujen</a:t>
            </a:r>
            <a:r>
              <a:rPr lang="en-US" sz="1200" baseline="0" dirty="0">
                <a:solidFill>
                  <a:schemeClr val="bg1"/>
                </a:solidFill>
              </a:rPr>
              <a:t> </a:t>
            </a:r>
            <a:r>
              <a:rPr lang="en-US" sz="1200" baseline="0" dirty="0" err="1">
                <a:solidFill>
                  <a:schemeClr val="bg1"/>
                </a:solidFill>
              </a:rPr>
              <a:t>kuntayhtymä</a:t>
            </a:r>
            <a:r>
              <a:rPr lang="en-US" sz="1200" baseline="0" dirty="0">
                <a:solidFill>
                  <a:schemeClr val="bg1"/>
                </a:solidFill>
              </a:rPr>
              <a:t> </a:t>
            </a:r>
            <a:r>
              <a:rPr lang="en-US" sz="1200" baseline="0" dirty="0">
                <a:solidFill>
                  <a:srgbClr val="50C9B5"/>
                </a:solidFill>
              </a:rPr>
              <a:t>www.siunsote.fi</a:t>
            </a:r>
          </a:p>
        </p:txBody>
      </p:sp>
    </p:spTree>
    <p:extLst>
      <p:ext uri="{BB962C8B-B14F-4D97-AF65-F5344CB8AC3E}">
        <p14:creationId xmlns:p14="http://schemas.microsoft.com/office/powerpoint/2010/main" val="24784521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nsi mustavalko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3" descr="Logo&#10;&#10;Siun soten logo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6894" y="1090792"/>
            <a:ext cx="4498814" cy="24478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4934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sityksen aihe tai väliotsikko mustavalko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 hasCustomPrompt="1"/>
          </p:nvPr>
        </p:nvSpPr>
        <p:spPr>
          <a:xfrm>
            <a:off x="768048" y="336925"/>
            <a:ext cx="7613952" cy="2296886"/>
          </a:xfrm>
          <a:prstGeom prst="rect">
            <a:avLst/>
          </a:prstGeom>
        </p:spPr>
        <p:txBody>
          <a:bodyPr wrap="square" lIns="0" tIns="0" rIns="0" bIns="0"/>
          <a:lstStyle>
            <a:lvl1pPr marL="0" algn="ctr">
              <a:lnSpc>
                <a:spcPts val="5600"/>
              </a:lnSpc>
              <a:defRPr sz="5400" baseline="0">
                <a:solidFill>
                  <a:schemeClr val="tx1"/>
                </a:solidFill>
              </a:defRPr>
            </a:lvl1pPr>
          </a:lstStyle>
          <a:p>
            <a:r>
              <a:rPr lang="fi-FI" dirty="0"/>
              <a:t>Esityksen aihe tai väliotsikko 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768350" y="2798763"/>
            <a:ext cx="7613650" cy="1322387"/>
          </a:xfrm>
        </p:spPr>
        <p:txBody>
          <a:bodyPr>
            <a:normAutofit/>
          </a:bodyPr>
          <a:lstStyle>
            <a:lvl1pPr marL="0" indent="0" algn="ctr">
              <a:buNone/>
              <a:defRPr sz="260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</a:lstStyle>
          <a:p>
            <a:r>
              <a:rPr lang="en-US" dirty="0" err="1"/>
              <a:t>Esityksen</a:t>
            </a:r>
            <a:r>
              <a:rPr lang="en-US" dirty="0"/>
              <a:t> </a:t>
            </a:r>
            <a:r>
              <a:rPr lang="en-US" dirty="0" err="1"/>
              <a:t>pitäjä</a:t>
            </a:r>
            <a:r>
              <a:rPr lang="en-US" dirty="0"/>
              <a:t>, </a:t>
            </a:r>
            <a:r>
              <a:rPr lang="en-US" dirty="0" err="1"/>
              <a:t>päivämäärä</a:t>
            </a:r>
            <a:r>
              <a:rPr lang="en-US" dirty="0"/>
              <a:t> tai </a:t>
            </a:r>
            <a:r>
              <a:rPr lang="en-US" dirty="0" err="1"/>
              <a:t>lisäotsikko</a:t>
            </a:r>
            <a:endParaRPr lang="en-US" dirty="0"/>
          </a:p>
        </p:txBody>
      </p:sp>
      <p:pic>
        <p:nvPicPr>
          <p:cNvPr id="8" name="Kuva 7" descr="Logo &#10;&#10;Siun soten logo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482" y="4487190"/>
            <a:ext cx="913181" cy="451104"/>
          </a:xfrm>
          <a:prstGeom prst="rect">
            <a:avLst/>
          </a:prstGeom>
        </p:spPr>
      </p:pic>
      <p:sp>
        <p:nvSpPr>
          <p:cNvPr id="9" name="TextBox 5" descr="Pohjois-Karjalan sosiaali- ja terveyspalvelujen kuntayhtymä www.siunsote.fi"/>
          <p:cNvSpPr txBox="1"/>
          <p:nvPr userDrawn="1"/>
        </p:nvSpPr>
        <p:spPr>
          <a:xfrm>
            <a:off x="6599605" y="4379439"/>
            <a:ext cx="24190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baseline="0" dirty="0" err="1">
                <a:solidFill>
                  <a:schemeClr val="tx1"/>
                </a:solidFill>
              </a:rPr>
              <a:t>Pohjois-Karjalan</a:t>
            </a:r>
            <a:r>
              <a:rPr lang="en-US" sz="1200" baseline="0" dirty="0">
                <a:solidFill>
                  <a:schemeClr val="tx1"/>
                </a:solidFill>
              </a:rPr>
              <a:t> </a:t>
            </a:r>
            <a:r>
              <a:rPr lang="en-US" sz="1200" baseline="0" dirty="0" err="1">
                <a:solidFill>
                  <a:schemeClr val="tx1"/>
                </a:solidFill>
              </a:rPr>
              <a:t>sosiaali</a:t>
            </a:r>
            <a:r>
              <a:rPr lang="en-US" sz="1200" baseline="0" dirty="0">
                <a:solidFill>
                  <a:schemeClr val="tx1"/>
                </a:solidFill>
              </a:rPr>
              <a:t>- </a:t>
            </a:r>
            <a:r>
              <a:rPr lang="en-US" sz="1200" baseline="0" dirty="0" err="1">
                <a:solidFill>
                  <a:schemeClr val="tx1"/>
                </a:solidFill>
              </a:rPr>
              <a:t>ja</a:t>
            </a:r>
            <a:r>
              <a:rPr lang="en-US" sz="1200" baseline="0" dirty="0">
                <a:solidFill>
                  <a:schemeClr val="tx1"/>
                </a:solidFill>
              </a:rPr>
              <a:t> </a:t>
            </a:r>
            <a:r>
              <a:rPr lang="en-US" sz="1200" baseline="0" dirty="0" err="1">
                <a:solidFill>
                  <a:schemeClr val="tx1"/>
                </a:solidFill>
              </a:rPr>
              <a:t>terveyspalvelujen</a:t>
            </a:r>
            <a:r>
              <a:rPr lang="en-US" sz="1200" baseline="0" dirty="0">
                <a:solidFill>
                  <a:schemeClr val="tx1"/>
                </a:solidFill>
              </a:rPr>
              <a:t> </a:t>
            </a:r>
            <a:r>
              <a:rPr lang="en-US" sz="1200" baseline="0" dirty="0" err="1">
                <a:solidFill>
                  <a:schemeClr val="tx1"/>
                </a:solidFill>
              </a:rPr>
              <a:t>kuntayhtymä</a:t>
            </a:r>
            <a:r>
              <a:rPr lang="en-US" sz="1200" baseline="0" dirty="0">
                <a:solidFill>
                  <a:schemeClr val="tx1"/>
                </a:solidFill>
              </a:rPr>
              <a:t> </a:t>
            </a:r>
            <a:r>
              <a:rPr lang="en-US" sz="1200" b="1" baseline="0" dirty="0" err="1">
                <a:solidFill>
                  <a:schemeClr val="tx1"/>
                </a:solidFill>
              </a:rPr>
              <a:t>www.siunsote.fi</a:t>
            </a:r>
            <a:endParaRPr lang="en-US" sz="1200" b="1" baseline="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04265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erusdia mustavalko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i-FI" dirty="0"/>
              <a:t>Muokkaa otsikkoa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0"/>
          </p:nvPr>
        </p:nvSpPr>
        <p:spPr>
          <a:xfrm>
            <a:off x="725488" y="1295400"/>
            <a:ext cx="8164512" cy="3248763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/>
          </a:p>
        </p:txBody>
      </p:sp>
      <p:sp>
        <p:nvSpPr>
          <p:cNvPr id="6" name="TextBox 5" descr="www.siunsote.fi"/>
          <p:cNvSpPr txBox="1"/>
          <p:nvPr userDrawn="1"/>
        </p:nvSpPr>
        <p:spPr>
          <a:xfrm>
            <a:off x="6599605" y="4684237"/>
            <a:ext cx="241905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b="1" baseline="0" dirty="0">
                <a:solidFill>
                  <a:schemeClr val="tx1"/>
                </a:solidFill>
              </a:rPr>
              <a:t>www.siunsote.fi</a:t>
            </a:r>
          </a:p>
        </p:txBody>
      </p:sp>
      <p:pic>
        <p:nvPicPr>
          <p:cNvPr id="3" name="Kuva 2" descr="Logo &#10;&#10;Siun soten logo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056" y="4442474"/>
            <a:ext cx="969612" cy="4616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93798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opputervehdys mustavalko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uva 1" descr="Logo &#10;&#10;Siun soten logo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482" y="4487190"/>
            <a:ext cx="913181" cy="451104"/>
          </a:xfrm>
          <a:prstGeom prst="rect">
            <a:avLst/>
          </a:prstGeom>
        </p:spPr>
      </p:pic>
      <p:sp>
        <p:nvSpPr>
          <p:cNvPr id="7" name="Title 1"/>
          <p:cNvSpPr>
            <a:spLocks noGrp="1"/>
          </p:cNvSpPr>
          <p:nvPr>
            <p:ph type="ctrTitle" hasCustomPrompt="1"/>
          </p:nvPr>
        </p:nvSpPr>
        <p:spPr>
          <a:xfrm>
            <a:off x="768048" y="961591"/>
            <a:ext cx="7613952" cy="1623836"/>
          </a:xfrm>
          <a:prstGeom prst="rect">
            <a:avLst/>
          </a:prstGeom>
        </p:spPr>
        <p:txBody>
          <a:bodyPr wrap="square" lIns="0" tIns="0" rIns="0" bIns="0"/>
          <a:lstStyle>
            <a:lvl1pPr marL="0" algn="ctr">
              <a:defRPr sz="6000" baseline="0">
                <a:solidFill>
                  <a:schemeClr val="tx1"/>
                </a:solidFill>
              </a:defRPr>
            </a:lvl1pPr>
          </a:lstStyle>
          <a:p>
            <a:r>
              <a:rPr lang="fi-FI" dirty="0"/>
              <a:t>Lopputervehdys!</a:t>
            </a:r>
            <a:endParaRPr lang="en-US" dirty="0"/>
          </a:p>
        </p:txBody>
      </p:sp>
      <p:sp>
        <p:nvSpPr>
          <p:cNvPr id="6" name="TextBox 5" descr="Pohjois-Karjalan sosiaali- ja terveyspalvelujen kuntayhtymä www.siunsote.fi"/>
          <p:cNvSpPr txBox="1"/>
          <p:nvPr userDrawn="1"/>
        </p:nvSpPr>
        <p:spPr>
          <a:xfrm>
            <a:off x="6599605" y="4379439"/>
            <a:ext cx="24190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baseline="0" dirty="0" err="1">
                <a:solidFill>
                  <a:schemeClr val="tx1"/>
                </a:solidFill>
              </a:rPr>
              <a:t>Pohjois-Karjalan</a:t>
            </a:r>
            <a:r>
              <a:rPr lang="en-US" sz="1200" baseline="0" dirty="0">
                <a:solidFill>
                  <a:schemeClr val="tx1"/>
                </a:solidFill>
              </a:rPr>
              <a:t> </a:t>
            </a:r>
            <a:r>
              <a:rPr lang="en-US" sz="1200" baseline="0" dirty="0" err="1">
                <a:solidFill>
                  <a:schemeClr val="tx1"/>
                </a:solidFill>
              </a:rPr>
              <a:t>sosiaali</a:t>
            </a:r>
            <a:r>
              <a:rPr lang="en-US" sz="1200" baseline="0" dirty="0">
                <a:solidFill>
                  <a:schemeClr val="tx1"/>
                </a:solidFill>
              </a:rPr>
              <a:t>- </a:t>
            </a:r>
            <a:r>
              <a:rPr lang="en-US" sz="1200" baseline="0" dirty="0" err="1">
                <a:solidFill>
                  <a:schemeClr val="tx1"/>
                </a:solidFill>
              </a:rPr>
              <a:t>ja</a:t>
            </a:r>
            <a:r>
              <a:rPr lang="en-US" sz="1200" baseline="0" dirty="0">
                <a:solidFill>
                  <a:schemeClr val="tx1"/>
                </a:solidFill>
              </a:rPr>
              <a:t> </a:t>
            </a:r>
            <a:r>
              <a:rPr lang="en-US" sz="1200" baseline="0" dirty="0" err="1">
                <a:solidFill>
                  <a:schemeClr val="tx1"/>
                </a:solidFill>
              </a:rPr>
              <a:t>terveyspalvelujen</a:t>
            </a:r>
            <a:r>
              <a:rPr lang="en-US" sz="1200" baseline="0" dirty="0">
                <a:solidFill>
                  <a:schemeClr val="tx1"/>
                </a:solidFill>
              </a:rPr>
              <a:t> </a:t>
            </a:r>
            <a:r>
              <a:rPr lang="en-US" sz="1200" baseline="0" dirty="0" err="1">
                <a:solidFill>
                  <a:schemeClr val="tx1"/>
                </a:solidFill>
              </a:rPr>
              <a:t>kuntayhtymä</a:t>
            </a:r>
            <a:r>
              <a:rPr lang="en-US" sz="1200" baseline="0" dirty="0">
                <a:solidFill>
                  <a:schemeClr val="tx1"/>
                </a:solidFill>
              </a:rPr>
              <a:t> </a:t>
            </a:r>
            <a:r>
              <a:rPr lang="en-US" sz="1200" b="1" baseline="0" dirty="0" err="1">
                <a:solidFill>
                  <a:schemeClr val="tx1"/>
                </a:solidFill>
              </a:rPr>
              <a:t>www.siunsote.fi</a:t>
            </a:r>
            <a:endParaRPr lang="en-US" sz="1200" b="1" baseline="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81698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5729" y="1295863"/>
            <a:ext cx="8164481" cy="323370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16" name="TextBox 15" descr="www.siunsote.fi"/>
          <p:cNvSpPr txBox="1"/>
          <p:nvPr/>
        </p:nvSpPr>
        <p:spPr>
          <a:xfrm>
            <a:off x="6599605" y="4737023"/>
            <a:ext cx="241905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baseline="0" dirty="0" err="1">
                <a:solidFill>
                  <a:srgbClr val="288172"/>
                </a:solidFill>
              </a:rPr>
              <a:t>www.siunsote.fi</a:t>
            </a:r>
            <a:endParaRPr lang="en-US" sz="1200" baseline="0" dirty="0">
              <a:solidFill>
                <a:srgbClr val="288172"/>
              </a:solidFill>
            </a:endParaRPr>
          </a:p>
        </p:txBody>
      </p:sp>
      <p:pic>
        <p:nvPicPr>
          <p:cNvPr id="7" name="Picture 6" descr="Logo &#10;&#10;Siun soten logo&#10;&#10;&#10;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578" y="4459148"/>
            <a:ext cx="907085" cy="479146"/>
          </a:xfrm>
          <a:prstGeom prst="rect">
            <a:avLst/>
          </a:prstGeom>
        </p:spPr>
      </p:pic>
      <p:sp>
        <p:nvSpPr>
          <p:cNvPr id="6" name="Title Placeholder 5"/>
          <p:cNvSpPr>
            <a:spLocks noGrp="1"/>
          </p:cNvSpPr>
          <p:nvPr>
            <p:ph type="title"/>
          </p:nvPr>
        </p:nvSpPr>
        <p:spPr>
          <a:xfrm>
            <a:off x="725728" y="206375"/>
            <a:ext cx="8164482" cy="983746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78097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6" r:id="rId3"/>
    <p:sldLayoutId id="2147483661" r:id="rId4"/>
    <p:sldLayoutId id="2147483659" r:id="rId5"/>
    <p:sldLayoutId id="2147483662" r:id="rId6"/>
    <p:sldLayoutId id="2147483665" r:id="rId7"/>
    <p:sldLayoutId id="2147483666" r:id="rId8"/>
    <p:sldLayoutId id="2147483664" r:id="rId9"/>
    <p:sldLayoutId id="2147483667" r:id="rId10"/>
  </p:sldLayoutIdLst>
  <p:txStyles>
    <p:titleStyle>
      <a:lvl1pPr algn="l" defTabSz="457200" rtl="0" eaLnBrk="1" latinLnBrk="0" hangingPunct="1">
        <a:lnSpc>
          <a:spcPts val="3400"/>
        </a:lnSpc>
        <a:spcBef>
          <a:spcPct val="0"/>
        </a:spcBef>
        <a:buNone/>
        <a:defRPr sz="3400" b="1" i="0" kern="1200" baseline="0">
          <a:solidFill>
            <a:srgbClr val="32A49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png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mailto:mari.mynttinen@siunsote.fi" TargetMode="External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Kuva 5">
            <a:extLst>
              <a:ext uri="{FF2B5EF4-FFF2-40B4-BE49-F238E27FC236}">
                <a16:creationId xmlns:a16="http://schemas.microsoft.com/office/drawing/2014/main" id="{027B8716-DB5A-45F8-A567-53BBEE8FFE51}"/>
              </a:ext>
            </a:extLst>
          </p:cNvPr>
          <p:cNvPicPr>
            <a:picLocks noChangeAspect="1"/>
          </p:cNvPicPr>
          <p:nvPr/>
        </p:nvPicPr>
        <p:blipFill>
          <a:blip r:embed="rId3">
            <a:biLevel thresh="75000"/>
            <a:alphaModFix amt="85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11200"/>
                    </a14:imgEffect>
                    <a14:imgEffect>
                      <a14:saturation sat="400000"/>
                    </a14:imgEffect>
                    <a14:imgEffect>
                      <a14:brightnessContrast bright="84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12750" y="1476218"/>
            <a:ext cx="4476750" cy="3218300"/>
          </a:xfrm>
          <a:prstGeom prst="rect">
            <a:avLst/>
          </a:prstGeom>
        </p:spPr>
      </p:pic>
      <p:pic>
        <p:nvPicPr>
          <p:cNvPr id="2" name="Kuva 1">
            <a:extLst>
              <a:ext uri="{FF2B5EF4-FFF2-40B4-BE49-F238E27FC236}">
                <a16:creationId xmlns:a16="http://schemas.microsoft.com/office/drawing/2014/main" id="{F6E60E35-C61E-4A0C-B9C6-D2038F66F832}"/>
              </a:ext>
            </a:extLst>
          </p:cNvPr>
          <p:cNvPicPr>
            <a:picLocks noChangeAspect="1"/>
          </p:cNvPicPr>
          <p:nvPr/>
        </p:nvPicPr>
        <p:blipFill>
          <a:blip r:embed="rId5">
            <a:alphaModFix amt="70000"/>
          </a:blip>
          <a:stretch>
            <a:fillRect/>
          </a:stretch>
        </p:blipFill>
        <p:spPr>
          <a:xfrm>
            <a:off x="4305300" y="811533"/>
            <a:ext cx="4476750" cy="3652517"/>
          </a:xfrm>
          <a:prstGeom prst="rect">
            <a:avLst/>
          </a:prstGeom>
        </p:spPr>
      </p:pic>
      <p:sp>
        <p:nvSpPr>
          <p:cNvPr id="4" name="Otsikko 3">
            <a:extLst>
              <a:ext uri="{FF2B5EF4-FFF2-40B4-BE49-F238E27FC236}">
                <a16:creationId xmlns:a16="http://schemas.microsoft.com/office/drawing/2014/main" id="{B5903B85-F3CD-43A6-A893-33EB077B419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-434374" y="1042001"/>
            <a:ext cx="6641518" cy="800927"/>
          </a:xfrm>
        </p:spPr>
        <p:txBody>
          <a:bodyPr>
            <a:normAutofit fontScale="90000"/>
          </a:bodyPr>
          <a:lstStyle/>
          <a:p>
            <a:pPr>
              <a:lnSpc>
                <a:spcPct val="100000"/>
              </a:lnSpc>
            </a:pPr>
            <a:r>
              <a:rPr kumimoji="0" lang="fi-FI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j-cs"/>
              </a:rPr>
              <a:t>Ilo asua </a:t>
            </a:r>
            <a:br>
              <a:rPr kumimoji="0" lang="fi-FI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j-cs"/>
              </a:rPr>
            </a:br>
            <a:r>
              <a:rPr kumimoji="0" lang="fi-FI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j-cs"/>
              </a:rPr>
              <a:t>– </a:t>
            </a:r>
            <a:r>
              <a:rPr kumimoji="0" lang="fi-FI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</a:rPr>
              <a:t>ikääntyvien asumisen kehittämisen hanke </a:t>
            </a:r>
            <a:br>
              <a:rPr lang="fi-FI" sz="22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</a:br>
            <a:br>
              <a:rPr lang="fi-FI" sz="22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</a:br>
            <a:r>
              <a:rPr lang="fi-FI" sz="20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Pohjois-Karjalan hyvinvointialue</a:t>
            </a:r>
            <a:br>
              <a:rPr lang="fi-FI" sz="20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</a:br>
            <a:endParaRPr lang="fi-FI" sz="2000" dirty="0"/>
          </a:p>
        </p:txBody>
      </p:sp>
    </p:spTree>
    <p:extLst>
      <p:ext uri="{BB962C8B-B14F-4D97-AF65-F5344CB8AC3E}">
        <p14:creationId xmlns:p14="http://schemas.microsoft.com/office/powerpoint/2010/main" val="3186024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isällön paikkamerkki 4">
            <a:extLst>
              <a:ext uri="{FF2B5EF4-FFF2-40B4-BE49-F238E27FC236}">
                <a16:creationId xmlns:a16="http://schemas.microsoft.com/office/drawing/2014/main" id="{C3766484-98D4-4D4A-842E-23D15EF2CC6D}"/>
              </a:ext>
            </a:extLst>
          </p:cNvPr>
          <p:cNvPicPr>
            <a:picLocks noGrp="1" noChangeAspect="1"/>
          </p:cNvPicPr>
          <p:nvPr>
            <p:ph sz="quarter" idx="10"/>
          </p:nvPr>
        </p:nvPicPr>
        <p:blipFill>
          <a:blip r:embed="rId3"/>
          <a:stretch>
            <a:fillRect/>
          </a:stretch>
        </p:blipFill>
        <p:spPr>
          <a:xfrm>
            <a:off x="1276819" y="183341"/>
            <a:ext cx="3279913" cy="4910413"/>
          </a:xfrm>
          <a:prstGeom prst="rect">
            <a:avLst/>
          </a:prstGeom>
          <a:solidFill>
            <a:schemeClr val="bg2"/>
          </a:solidFill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Kuva 6">
            <a:extLst>
              <a:ext uri="{FF2B5EF4-FFF2-40B4-BE49-F238E27FC236}">
                <a16:creationId xmlns:a16="http://schemas.microsoft.com/office/drawing/2014/main" id="{D4A39B9C-3F76-401E-8C55-912AA466072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41738" y="265084"/>
            <a:ext cx="2676662" cy="474692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Tekstiruutu 7">
            <a:extLst>
              <a:ext uri="{FF2B5EF4-FFF2-40B4-BE49-F238E27FC236}">
                <a16:creationId xmlns:a16="http://schemas.microsoft.com/office/drawing/2014/main" id="{301DC405-58D7-4C9A-A74A-162BEBCB6A11}"/>
              </a:ext>
            </a:extLst>
          </p:cNvPr>
          <p:cNvSpPr txBox="1"/>
          <p:nvPr/>
        </p:nvSpPr>
        <p:spPr>
          <a:xfrm>
            <a:off x="197171" y="1277786"/>
            <a:ext cx="1986155" cy="255454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i-FI" sz="1600" dirty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fi-FI" sz="1600" dirty="0">
                <a:cs typeface="Arial" panose="020B0604020202020204" pitchFamily="34" charset="0"/>
              </a:rPr>
              <a:t>Palvelujen riittävyys ja saavutettavuus</a:t>
            </a:r>
          </a:p>
          <a:p>
            <a:r>
              <a:rPr lang="fi-FI" sz="1600" dirty="0">
                <a:cs typeface="Arial" panose="020B0604020202020204" pitchFamily="34" charset="0"/>
              </a:rPr>
              <a:t>-Turvallisuus</a:t>
            </a:r>
          </a:p>
          <a:p>
            <a:r>
              <a:rPr lang="fi-FI" sz="1600" dirty="0">
                <a:cs typeface="Arial" panose="020B0604020202020204" pitchFamily="34" charset="0"/>
              </a:rPr>
              <a:t>-Viihtyisyys</a:t>
            </a:r>
          </a:p>
          <a:p>
            <a:r>
              <a:rPr lang="fi-FI" sz="1600" dirty="0">
                <a:cs typeface="Arial" panose="020B0604020202020204" pitchFamily="34" charset="0"/>
              </a:rPr>
              <a:t>-Esteettömyys</a:t>
            </a:r>
          </a:p>
          <a:p>
            <a:r>
              <a:rPr lang="fi-FI" sz="1600" dirty="0">
                <a:cs typeface="Arial" panose="020B0604020202020204" pitchFamily="34" charset="0"/>
              </a:rPr>
              <a:t>-Kodin tuntu</a:t>
            </a:r>
          </a:p>
          <a:p>
            <a:r>
              <a:rPr lang="fi-FI" sz="1600" dirty="0">
                <a:cs typeface="Arial" panose="020B0604020202020204" pitchFamily="34" charset="0"/>
              </a:rPr>
              <a:t>-Yhteisöllisen asumisen ratkaisut</a:t>
            </a:r>
          </a:p>
          <a:p>
            <a:endParaRPr lang="fi-FI" sz="1600" dirty="0">
              <a:cs typeface="Arial" panose="020B0604020202020204" pitchFamily="34" charset="0"/>
            </a:endParaRPr>
          </a:p>
          <a:p>
            <a:r>
              <a:rPr lang="fi-FI" sz="1600" b="1" dirty="0">
                <a:cs typeface="Arial" panose="020B0604020202020204" pitchFamily="34" charset="0"/>
              </a:rPr>
              <a:t>Yksityisyys!</a:t>
            </a:r>
          </a:p>
        </p:txBody>
      </p:sp>
      <p:sp>
        <p:nvSpPr>
          <p:cNvPr id="9" name="Tekstiruutu 8">
            <a:extLst>
              <a:ext uri="{FF2B5EF4-FFF2-40B4-BE49-F238E27FC236}">
                <a16:creationId xmlns:a16="http://schemas.microsoft.com/office/drawing/2014/main" id="{87599AF4-AD82-4219-BC7F-FB8C1612DC49}"/>
              </a:ext>
            </a:extLst>
          </p:cNvPr>
          <p:cNvSpPr txBox="1"/>
          <p:nvPr/>
        </p:nvSpPr>
        <p:spPr>
          <a:xfrm>
            <a:off x="6931959" y="193428"/>
            <a:ext cx="1916206" cy="95410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i-FI" sz="1400" dirty="0">
                <a:cs typeface="Arial" panose="020B0604020202020204" pitchFamily="34" charset="0"/>
              </a:rPr>
              <a:t>Yhteiskehittäminen</a:t>
            </a:r>
          </a:p>
          <a:p>
            <a:endParaRPr lang="fi-FI" sz="1400" dirty="0">
              <a:cs typeface="Arial" panose="020B0604020202020204" pitchFamily="34" charset="0"/>
            </a:endParaRPr>
          </a:p>
          <a:p>
            <a:r>
              <a:rPr lang="fi-FI" sz="1400" dirty="0">
                <a:cs typeface="Arial" panose="020B0604020202020204" pitchFamily="34" charset="0"/>
              </a:rPr>
              <a:t>Kysykää – no me kysymme!</a:t>
            </a:r>
          </a:p>
        </p:txBody>
      </p:sp>
      <p:sp>
        <p:nvSpPr>
          <p:cNvPr id="10" name="Tekstiruutu 9">
            <a:extLst>
              <a:ext uri="{FF2B5EF4-FFF2-40B4-BE49-F238E27FC236}">
                <a16:creationId xmlns:a16="http://schemas.microsoft.com/office/drawing/2014/main" id="{AE48D8C7-18E7-4ADF-A9A9-42EAE3A9FE39}"/>
              </a:ext>
            </a:extLst>
          </p:cNvPr>
          <p:cNvSpPr txBox="1"/>
          <p:nvPr/>
        </p:nvSpPr>
        <p:spPr>
          <a:xfrm>
            <a:off x="1408799" y="3325697"/>
            <a:ext cx="4227581" cy="1384995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>
            <a:spAutoFit/>
          </a:bodyPr>
          <a:lstStyle/>
          <a:p>
            <a:r>
              <a:rPr lang="fi-FI" sz="1400" dirty="0"/>
              <a:t>-</a:t>
            </a:r>
            <a:r>
              <a:rPr lang="fi-FI" sz="1400" dirty="0" err="1"/>
              <a:t>STM:n</a:t>
            </a:r>
            <a:r>
              <a:rPr lang="fi-FI" sz="1400" dirty="0"/>
              <a:t> ja Kuntaliiton laatusuositus ikääntyvien asumisen kehittämiselle vuosille 2020–2023 </a:t>
            </a:r>
          </a:p>
          <a:p>
            <a:r>
              <a:rPr lang="fi-FI" sz="1400" dirty="0"/>
              <a:t>-Ikäohjelma vuoteen 2030, laadukkaat ja kustannustehokkaat palvelut </a:t>
            </a:r>
          </a:p>
          <a:p>
            <a:r>
              <a:rPr lang="fi-FI" sz="1400" dirty="0"/>
              <a:t>-Asumispalvelujen nykytilan kartoitus 2022 (Siun soten asiantuntijaryhmä)</a:t>
            </a:r>
          </a:p>
        </p:txBody>
      </p:sp>
    </p:spTree>
    <p:extLst>
      <p:ext uri="{BB962C8B-B14F-4D97-AF65-F5344CB8AC3E}">
        <p14:creationId xmlns:p14="http://schemas.microsoft.com/office/powerpoint/2010/main" val="6558074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uva 4">
            <a:extLst>
              <a:ext uri="{FF2B5EF4-FFF2-40B4-BE49-F238E27FC236}">
                <a16:creationId xmlns:a16="http://schemas.microsoft.com/office/drawing/2014/main" id="{EAA8E2C6-5A3B-4EB6-99B1-66E73C9259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525" y="970020"/>
            <a:ext cx="2757075" cy="1951200"/>
          </a:xfrm>
          <a:prstGeom prst="rect">
            <a:avLst/>
          </a:prstGeom>
        </p:spPr>
      </p:pic>
      <p:pic>
        <p:nvPicPr>
          <p:cNvPr id="7" name="Kuva 6">
            <a:extLst>
              <a:ext uri="{FF2B5EF4-FFF2-40B4-BE49-F238E27FC236}">
                <a16:creationId xmlns:a16="http://schemas.microsoft.com/office/drawing/2014/main" id="{E6EECB61-E972-48FE-9F17-F9737E06B24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3200" y="2921220"/>
            <a:ext cx="1304925" cy="704850"/>
          </a:xfrm>
          <a:prstGeom prst="rect">
            <a:avLst/>
          </a:prstGeom>
        </p:spPr>
      </p:pic>
      <p:pic>
        <p:nvPicPr>
          <p:cNvPr id="8" name="Kuva 7">
            <a:extLst>
              <a:ext uri="{FF2B5EF4-FFF2-40B4-BE49-F238E27FC236}">
                <a16:creationId xmlns:a16="http://schemas.microsoft.com/office/drawing/2014/main" id="{6310AE4B-29CF-4BB1-B0CB-81D9593FDB7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93600" y="1723452"/>
            <a:ext cx="6350400" cy="3100386"/>
          </a:xfrm>
          <a:prstGeom prst="rect">
            <a:avLst/>
          </a:prstGeom>
        </p:spPr>
      </p:pic>
      <p:sp>
        <p:nvSpPr>
          <p:cNvPr id="9" name="Tekstiruutu 8">
            <a:extLst>
              <a:ext uri="{FF2B5EF4-FFF2-40B4-BE49-F238E27FC236}">
                <a16:creationId xmlns:a16="http://schemas.microsoft.com/office/drawing/2014/main" id="{8207958C-D047-48C2-B095-D2C26278F3F5}"/>
              </a:ext>
            </a:extLst>
          </p:cNvPr>
          <p:cNvSpPr txBox="1"/>
          <p:nvPr/>
        </p:nvSpPr>
        <p:spPr>
          <a:xfrm>
            <a:off x="694800" y="541980"/>
            <a:ext cx="1713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/>
              <a:t>Yli 65 v.</a:t>
            </a:r>
          </a:p>
        </p:txBody>
      </p:sp>
      <p:sp>
        <p:nvSpPr>
          <p:cNvPr id="10" name="Tekstiruutu 9">
            <a:extLst>
              <a:ext uri="{FF2B5EF4-FFF2-40B4-BE49-F238E27FC236}">
                <a16:creationId xmlns:a16="http://schemas.microsoft.com/office/drawing/2014/main" id="{355B65BB-F17E-49C9-8E5C-981CA3295BD7}"/>
              </a:ext>
            </a:extLst>
          </p:cNvPr>
          <p:cNvSpPr txBox="1"/>
          <p:nvPr/>
        </p:nvSpPr>
        <p:spPr>
          <a:xfrm>
            <a:off x="2908275" y="313788"/>
            <a:ext cx="60408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0" lang="fi-FI" sz="14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Calibri" panose="020F0502020204030204" pitchFamily="34" charset="0"/>
                <a:cs typeface="Arial" panose="020B0604020202020204" pitchFamily="34" charset="0"/>
              </a:rPr>
              <a:t>-joensuulaisia </a:t>
            </a:r>
            <a:r>
              <a:rPr kumimoji="0" lang="fi-FI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Calibri" panose="020F0502020204030204" pitchFamily="34" charset="0"/>
                <a:cs typeface="Arial" panose="020B0604020202020204" pitchFamily="34" charset="0"/>
              </a:rPr>
              <a:t>jonottaa </a:t>
            </a:r>
            <a:r>
              <a:rPr kumimoji="0" lang="fi-FI" sz="14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Calibri" panose="020F0502020204030204" pitchFamily="34" charset="0"/>
                <a:cs typeface="Arial" panose="020B0604020202020204" pitchFamily="34" charset="0"/>
              </a:rPr>
              <a:t>asumispalveluun (sekä tehostettu että kevyempi kaksivuoroasuminen) yhteensä 162 asiakasta</a:t>
            </a:r>
          </a:p>
          <a:p>
            <a:r>
              <a:rPr lang="fi-FI" sz="1400" dirty="0">
                <a:cs typeface="Arial" panose="020B0604020202020204" pitchFamily="34" charset="0"/>
              </a:rPr>
              <a:t>-kotikuntalainmukaisia hakemuksia Helsingistä 2, Lahdesta 1, Haminasta 1, Iisalmesta 1 ja Askolasta 1</a:t>
            </a:r>
            <a:br>
              <a:rPr kumimoji="0" lang="fi-FI" sz="14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kumimoji="0" lang="fi-FI" sz="14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Calibri" panose="020F0502020204030204" pitchFamily="34" charset="0"/>
                <a:cs typeface="Arial" panose="020B0604020202020204" pitchFamily="34" charset="0"/>
              </a:rPr>
              <a:t>-</a:t>
            </a:r>
            <a:r>
              <a:rPr lang="fi-FI" sz="1400" noProof="0" dirty="0">
                <a:ea typeface="Calibri" panose="020F0502020204030204" pitchFamily="34" charset="0"/>
                <a:cs typeface="Arial" panose="020B0604020202020204" pitchFamily="34" charset="0"/>
              </a:rPr>
              <a:t>j</a:t>
            </a:r>
            <a:r>
              <a:rPr lang="fi-FI" sz="1400" dirty="0" err="1">
                <a:ea typeface="Calibri" panose="020F0502020204030204" pitchFamily="34" charset="0"/>
                <a:cs typeface="Arial" panose="020B0604020202020204" pitchFamily="34" charset="0"/>
              </a:rPr>
              <a:t>onotusaika</a:t>
            </a:r>
            <a:r>
              <a:rPr lang="fi-FI" sz="1400" dirty="0">
                <a:ea typeface="Calibri" panose="020F0502020204030204" pitchFamily="34" charset="0"/>
                <a:cs typeface="Arial" panose="020B0604020202020204" pitchFamily="34" charset="0"/>
              </a:rPr>
              <a:t> asumiseen usein johtuu </a:t>
            </a:r>
            <a:r>
              <a:rPr lang="fi-FI" sz="1400" i="1" dirty="0">
                <a:ea typeface="Calibri" panose="020F0502020204030204" pitchFamily="34" charset="0"/>
                <a:cs typeface="Arial" panose="020B0604020202020204" pitchFamily="34" charset="0"/>
              </a:rPr>
              <a:t>henkilöstöpulasta</a:t>
            </a:r>
            <a:r>
              <a:rPr lang="fi-FI" sz="1400" dirty="0">
                <a:ea typeface="Calibri" panose="020F0502020204030204" pitchFamily="34" charset="0"/>
                <a:cs typeface="Arial" panose="020B0604020202020204" pitchFamily="34" charset="0"/>
              </a:rPr>
              <a:t>, vaikka paikkoja olisikin (lakisääteinen henkilöstön mitoitusvaade vaikuttaa)</a:t>
            </a:r>
          </a:p>
          <a:p>
            <a:endParaRPr lang="fi-FI" sz="1400" dirty="0">
              <a:ea typeface="Calibri" panose="020F0502020204030204" pitchFamily="34" charset="0"/>
              <a:cs typeface="Arial" panose="020B0604020202020204" pitchFamily="34" charset="0"/>
            </a:endParaRPr>
          </a:p>
          <a:p>
            <a:r>
              <a:rPr lang="fi-FI" sz="1400" dirty="0">
                <a:solidFill>
                  <a:prstClr val="black"/>
                </a:solidFill>
                <a:ea typeface="Calibri" panose="020F0502020204030204" pitchFamily="34" charset="0"/>
                <a:cs typeface="Arial" panose="020B0604020202020204" pitchFamily="34" charset="0"/>
              </a:rPr>
              <a:t>-Muut kunnat:</a:t>
            </a:r>
            <a:endParaRPr lang="fi-FI" sz="1400" dirty="0"/>
          </a:p>
        </p:txBody>
      </p:sp>
    </p:spTree>
    <p:extLst>
      <p:ext uri="{BB962C8B-B14F-4D97-AF65-F5344CB8AC3E}">
        <p14:creationId xmlns:p14="http://schemas.microsoft.com/office/powerpoint/2010/main" val="12098086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orakulmio: Pyöristetyt kulmat 3">
            <a:extLst>
              <a:ext uri="{FF2B5EF4-FFF2-40B4-BE49-F238E27FC236}">
                <a16:creationId xmlns:a16="http://schemas.microsoft.com/office/drawing/2014/main" id="{FEA84FBB-68A8-446F-8F13-A4EA9B92A85D}"/>
              </a:ext>
            </a:extLst>
          </p:cNvPr>
          <p:cNvSpPr/>
          <p:nvPr/>
        </p:nvSpPr>
        <p:spPr>
          <a:xfrm>
            <a:off x="178849" y="1415841"/>
            <a:ext cx="1999377" cy="2593242"/>
          </a:xfrm>
          <a:prstGeom prst="round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F90450F2-15CC-4916-8609-F588901975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4000" y="920756"/>
            <a:ext cx="8711151" cy="377809"/>
          </a:xfrm>
        </p:spPr>
        <p:txBody>
          <a:bodyPr>
            <a:normAutofit fontScale="90000"/>
          </a:bodyPr>
          <a:lstStyle/>
          <a:p>
            <a:pPr>
              <a:lnSpc>
                <a:spcPct val="100000"/>
              </a:lnSpc>
            </a:pPr>
            <a:r>
              <a:rPr lang="fi-FI" sz="2800" dirty="0">
                <a:ln>
                  <a:solidFill>
                    <a:schemeClr val="tx1"/>
                  </a:solidFill>
                </a:ln>
              </a:rPr>
              <a:t>Kehittämisprosessi ja siihen liittyvä yhteistyö eri toimijoiden kesken</a:t>
            </a:r>
            <a:br>
              <a:rPr lang="fi-FI" sz="2800" dirty="0">
                <a:ln>
                  <a:solidFill>
                    <a:schemeClr val="tx1"/>
                  </a:solidFill>
                </a:ln>
              </a:rPr>
            </a:br>
            <a:endParaRPr lang="fi-FI" sz="2400" dirty="0">
              <a:ln>
                <a:solidFill>
                  <a:schemeClr val="tx1"/>
                </a:solidFill>
              </a:ln>
            </a:endParaRPr>
          </a:p>
        </p:txBody>
      </p:sp>
      <p:sp>
        <p:nvSpPr>
          <p:cNvPr id="8" name="Sisällön paikkamerkki 7">
            <a:extLst>
              <a:ext uri="{FF2B5EF4-FFF2-40B4-BE49-F238E27FC236}">
                <a16:creationId xmlns:a16="http://schemas.microsoft.com/office/drawing/2014/main" id="{7DB8F46C-934F-4663-B758-232704951B24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7273547" y="1926290"/>
            <a:ext cx="1759855" cy="1572343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77500" lnSpcReduction="20000"/>
          </a:bodyPr>
          <a:lstStyle/>
          <a:p>
            <a:pPr marL="0" indent="0">
              <a:buNone/>
            </a:pPr>
            <a:r>
              <a:rPr lang="fi-FI" dirty="0">
                <a:solidFill>
                  <a:schemeClr val="tx1"/>
                </a:solidFill>
              </a:rPr>
              <a:t>Pohjois-Karjalan hyvinvointialueen yhtenäinen ikääntyvien asumisen </a:t>
            </a:r>
            <a:r>
              <a:rPr lang="fi-FI" b="1" dirty="0">
                <a:solidFill>
                  <a:schemeClr val="tx1"/>
                </a:solidFill>
              </a:rPr>
              <a:t>suunnitelma</a:t>
            </a:r>
            <a:r>
              <a:rPr lang="fi-FI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9" name="Suorakulmio: Pyöristetyt kulmat 8">
            <a:extLst>
              <a:ext uri="{FF2B5EF4-FFF2-40B4-BE49-F238E27FC236}">
                <a16:creationId xmlns:a16="http://schemas.microsoft.com/office/drawing/2014/main" id="{104F73B3-6D0C-4845-A60F-B92656A4F557}"/>
              </a:ext>
            </a:extLst>
          </p:cNvPr>
          <p:cNvSpPr/>
          <p:nvPr/>
        </p:nvSpPr>
        <p:spPr>
          <a:xfrm>
            <a:off x="4904623" y="1526214"/>
            <a:ext cx="2134644" cy="1396474"/>
          </a:xfrm>
          <a:prstGeom prst="roundRect">
            <a:avLst/>
          </a:prstGeom>
          <a:noFill/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dirty="0"/>
              <a:t>Projekti4535</a:t>
            </a:r>
          </a:p>
        </p:txBody>
      </p:sp>
      <p:sp>
        <p:nvSpPr>
          <p:cNvPr id="15" name="Tekstiruutu 14">
            <a:extLst>
              <a:ext uri="{FF2B5EF4-FFF2-40B4-BE49-F238E27FC236}">
                <a16:creationId xmlns:a16="http://schemas.microsoft.com/office/drawing/2014/main" id="{30464908-886B-4A96-BDEC-C0084C98E52E}"/>
              </a:ext>
            </a:extLst>
          </p:cNvPr>
          <p:cNvSpPr txBox="1"/>
          <p:nvPr/>
        </p:nvSpPr>
        <p:spPr>
          <a:xfrm>
            <a:off x="2770601" y="3322912"/>
            <a:ext cx="1870462" cy="646331"/>
          </a:xfrm>
          <a:prstGeom prst="rect">
            <a:avLst/>
          </a:prstGeom>
          <a:noFill/>
          <a:ln>
            <a:solidFill>
              <a:schemeClr val="tx1"/>
            </a:solidFill>
            <a:prstDash val="lgDash"/>
          </a:ln>
        </p:spPr>
        <p:txBody>
          <a:bodyPr wrap="square">
            <a:spAutoFit/>
          </a:bodyPr>
          <a:lstStyle/>
          <a:p>
            <a:r>
              <a:rPr lang="fi-FI" sz="1400" b="1" dirty="0">
                <a:solidFill>
                  <a:schemeClr val="tx1"/>
                </a:solidFill>
              </a:rPr>
              <a:t>Projektiryhmän</a:t>
            </a:r>
            <a:r>
              <a:rPr lang="fi-FI" sz="1400" dirty="0">
                <a:solidFill>
                  <a:schemeClr val="tx1"/>
                </a:solidFill>
              </a:rPr>
              <a:t> </a:t>
            </a:r>
            <a:r>
              <a:rPr lang="fi-FI" sz="1100" dirty="0">
                <a:solidFill>
                  <a:schemeClr val="tx1"/>
                </a:solidFill>
              </a:rPr>
              <a:t>tapaamiset/ työpajat </a:t>
            </a:r>
            <a:r>
              <a:rPr lang="fi-FI" sz="1100" b="1" dirty="0">
                <a:solidFill>
                  <a:schemeClr val="tx1"/>
                </a:solidFill>
              </a:rPr>
              <a:t>x 8</a:t>
            </a:r>
            <a:r>
              <a:rPr lang="fi-FI" sz="1100" dirty="0">
                <a:solidFill>
                  <a:schemeClr val="tx1"/>
                </a:solidFill>
              </a:rPr>
              <a:t> &gt; käytännön tason linjaukset</a:t>
            </a:r>
          </a:p>
        </p:txBody>
      </p:sp>
      <p:sp>
        <p:nvSpPr>
          <p:cNvPr id="16" name="Tekstiruutu 15">
            <a:extLst>
              <a:ext uri="{FF2B5EF4-FFF2-40B4-BE49-F238E27FC236}">
                <a16:creationId xmlns:a16="http://schemas.microsoft.com/office/drawing/2014/main" id="{63AF40B5-E1FF-4330-98A2-A473F127F0FE}"/>
              </a:ext>
            </a:extLst>
          </p:cNvPr>
          <p:cNvSpPr txBox="1"/>
          <p:nvPr/>
        </p:nvSpPr>
        <p:spPr>
          <a:xfrm>
            <a:off x="2742295" y="996565"/>
            <a:ext cx="1910438" cy="523220"/>
          </a:xfrm>
          <a:prstGeom prst="rect">
            <a:avLst/>
          </a:prstGeom>
          <a:noFill/>
          <a:ln>
            <a:solidFill>
              <a:schemeClr val="tx1"/>
            </a:solidFill>
            <a:prstDash val="lgDash"/>
          </a:ln>
        </p:spPr>
        <p:txBody>
          <a:bodyPr wrap="square" rtlCol="0">
            <a:spAutoFit/>
          </a:bodyPr>
          <a:lstStyle/>
          <a:p>
            <a:r>
              <a:rPr lang="fi-FI" sz="1400" dirty="0"/>
              <a:t>Asumiskysely ikääntyville (n=66) </a:t>
            </a:r>
          </a:p>
        </p:txBody>
      </p:sp>
      <p:sp>
        <p:nvSpPr>
          <p:cNvPr id="17" name="Tekstiruutu 16">
            <a:extLst>
              <a:ext uri="{FF2B5EF4-FFF2-40B4-BE49-F238E27FC236}">
                <a16:creationId xmlns:a16="http://schemas.microsoft.com/office/drawing/2014/main" id="{6DD7B0AF-9E91-499D-98A0-EFEF4745A698}"/>
              </a:ext>
            </a:extLst>
          </p:cNvPr>
          <p:cNvSpPr txBox="1"/>
          <p:nvPr/>
        </p:nvSpPr>
        <p:spPr>
          <a:xfrm>
            <a:off x="2746904" y="1585060"/>
            <a:ext cx="1894160" cy="523220"/>
          </a:xfrm>
          <a:prstGeom prst="rect">
            <a:avLst/>
          </a:prstGeom>
          <a:noFill/>
          <a:ln>
            <a:solidFill>
              <a:schemeClr val="tx1"/>
            </a:solidFill>
            <a:prstDash val="lgDash"/>
          </a:ln>
        </p:spPr>
        <p:txBody>
          <a:bodyPr wrap="square" rtlCol="0">
            <a:spAutoFit/>
          </a:bodyPr>
          <a:lstStyle/>
          <a:p>
            <a:r>
              <a:rPr lang="fi-FI" sz="1400" dirty="0"/>
              <a:t>Läheisten näkökulma</a:t>
            </a:r>
          </a:p>
          <a:p>
            <a:r>
              <a:rPr lang="fi-FI" sz="1400" dirty="0"/>
              <a:t>(n=64) </a:t>
            </a:r>
          </a:p>
        </p:txBody>
      </p:sp>
      <p:sp>
        <p:nvSpPr>
          <p:cNvPr id="20" name="Nuoli: Oikea 19">
            <a:extLst>
              <a:ext uri="{FF2B5EF4-FFF2-40B4-BE49-F238E27FC236}">
                <a16:creationId xmlns:a16="http://schemas.microsoft.com/office/drawing/2014/main" id="{2E36A8EB-2823-4389-8594-389D6043D02B}"/>
              </a:ext>
            </a:extLst>
          </p:cNvPr>
          <p:cNvSpPr/>
          <p:nvPr/>
        </p:nvSpPr>
        <p:spPr>
          <a:xfrm>
            <a:off x="7018073" y="2650058"/>
            <a:ext cx="315286" cy="357343"/>
          </a:xfrm>
          <a:prstGeom prst="rightArrow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1" name="Nuoli: Oikea 20">
            <a:extLst>
              <a:ext uri="{FF2B5EF4-FFF2-40B4-BE49-F238E27FC236}">
                <a16:creationId xmlns:a16="http://schemas.microsoft.com/office/drawing/2014/main" id="{6BB01002-9DDD-45AF-AEC1-3DFC70E07D42}"/>
              </a:ext>
            </a:extLst>
          </p:cNvPr>
          <p:cNvSpPr/>
          <p:nvPr/>
        </p:nvSpPr>
        <p:spPr>
          <a:xfrm>
            <a:off x="4662314" y="1278318"/>
            <a:ext cx="276277" cy="254963"/>
          </a:xfrm>
          <a:prstGeom prst="rightArrow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2" name="Nuoli: Oikea 21">
            <a:extLst>
              <a:ext uri="{FF2B5EF4-FFF2-40B4-BE49-F238E27FC236}">
                <a16:creationId xmlns:a16="http://schemas.microsoft.com/office/drawing/2014/main" id="{AFBA60CE-C9DC-4A43-AA9E-17B0375A6DB2}"/>
              </a:ext>
            </a:extLst>
          </p:cNvPr>
          <p:cNvSpPr/>
          <p:nvPr/>
        </p:nvSpPr>
        <p:spPr>
          <a:xfrm>
            <a:off x="4641064" y="2680332"/>
            <a:ext cx="279737" cy="254963"/>
          </a:xfrm>
          <a:prstGeom prst="rightArrow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3" name="Suorakulmio: Pyöristetyt kulmat 2">
            <a:extLst>
              <a:ext uri="{FF2B5EF4-FFF2-40B4-BE49-F238E27FC236}">
                <a16:creationId xmlns:a16="http://schemas.microsoft.com/office/drawing/2014/main" id="{BDF63A4C-75C7-4137-BBA9-D14EC93ACED3}"/>
              </a:ext>
            </a:extLst>
          </p:cNvPr>
          <p:cNvSpPr/>
          <p:nvPr/>
        </p:nvSpPr>
        <p:spPr>
          <a:xfrm>
            <a:off x="4951615" y="1035479"/>
            <a:ext cx="1973842" cy="356525"/>
          </a:xfrm>
          <a:prstGeom prst="roundRect">
            <a:avLst/>
          </a:prstGeom>
          <a:noFill/>
          <a:ln>
            <a:solidFill>
              <a:schemeClr val="tx1">
                <a:lumMod val="95000"/>
                <a:lumOff val="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3" name="Tekstiruutu 22">
            <a:extLst>
              <a:ext uri="{FF2B5EF4-FFF2-40B4-BE49-F238E27FC236}">
                <a16:creationId xmlns:a16="http://schemas.microsoft.com/office/drawing/2014/main" id="{BD9CBF81-ADAE-4449-A7C4-DB0BAC587C9B}"/>
              </a:ext>
            </a:extLst>
          </p:cNvPr>
          <p:cNvSpPr txBox="1"/>
          <p:nvPr/>
        </p:nvSpPr>
        <p:spPr>
          <a:xfrm>
            <a:off x="4930363" y="1591768"/>
            <a:ext cx="2141306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i-FI" sz="1000" dirty="0">
                <a:cs typeface="Arial" panose="020B0604020202020204" pitchFamily="34" charset="0"/>
              </a:rPr>
              <a:t>Ikäihmisten palvelut, kiinteistöyksikkö (Siun sote), rakennustoimi (Tohmajärvi), HYTE – alueen kumppanuuspäällikkö,  reumayhdistys, Arjen tukipalvelut, vammais- ja vanhusneuvosto,</a:t>
            </a:r>
          </a:p>
          <a:p>
            <a:r>
              <a:rPr lang="fi-FI" sz="1000" dirty="0">
                <a:cs typeface="Arial" panose="020B0604020202020204" pitchFamily="34" charset="0"/>
              </a:rPr>
              <a:t>Pohjois-Karjalan Sosiaaliturvayhdistys ry</a:t>
            </a:r>
          </a:p>
          <a:p>
            <a:endParaRPr lang="fi-FI" sz="1000" dirty="0"/>
          </a:p>
        </p:txBody>
      </p:sp>
      <p:sp>
        <p:nvSpPr>
          <p:cNvPr id="11" name="Suorakulmio: Pyöristetyt kulmat 10">
            <a:extLst>
              <a:ext uri="{FF2B5EF4-FFF2-40B4-BE49-F238E27FC236}">
                <a16:creationId xmlns:a16="http://schemas.microsoft.com/office/drawing/2014/main" id="{4C3D4E11-038D-46C5-BCA6-64D00365D31A}"/>
              </a:ext>
            </a:extLst>
          </p:cNvPr>
          <p:cNvSpPr/>
          <p:nvPr/>
        </p:nvSpPr>
        <p:spPr>
          <a:xfrm>
            <a:off x="4930363" y="3004354"/>
            <a:ext cx="2108905" cy="1472123"/>
          </a:xfrm>
          <a:prstGeom prst="roundRect">
            <a:avLst/>
          </a:prstGeom>
          <a:noFill/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5" name="Tekstiruutu 24">
            <a:extLst>
              <a:ext uri="{FF2B5EF4-FFF2-40B4-BE49-F238E27FC236}">
                <a16:creationId xmlns:a16="http://schemas.microsoft.com/office/drawing/2014/main" id="{DC939E19-AC28-4442-A916-8801B5481E92}"/>
              </a:ext>
            </a:extLst>
          </p:cNvPr>
          <p:cNvSpPr txBox="1"/>
          <p:nvPr/>
        </p:nvSpPr>
        <p:spPr>
          <a:xfrm>
            <a:off x="5054491" y="1068369"/>
            <a:ext cx="1518261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i-FI" sz="1200" dirty="0"/>
              <a:t>Analyysi ja tulokset</a:t>
            </a:r>
          </a:p>
        </p:txBody>
      </p:sp>
      <p:pic>
        <p:nvPicPr>
          <p:cNvPr id="13" name="Kuva 12">
            <a:extLst>
              <a:ext uri="{FF2B5EF4-FFF2-40B4-BE49-F238E27FC236}">
                <a16:creationId xmlns:a16="http://schemas.microsoft.com/office/drawing/2014/main" id="{92F04B7C-DED8-4FFF-B590-9D1EAC46153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52733" y="3560241"/>
            <a:ext cx="298882" cy="251478"/>
          </a:xfrm>
          <a:prstGeom prst="rect">
            <a:avLst/>
          </a:prstGeom>
        </p:spPr>
      </p:pic>
      <p:sp>
        <p:nvSpPr>
          <p:cNvPr id="26" name="Tekstiruutu 25">
            <a:extLst>
              <a:ext uri="{FF2B5EF4-FFF2-40B4-BE49-F238E27FC236}">
                <a16:creationId xmlns:a16="http://schemas.microsoft.com/office/drawing/2014/main" id="{CEAF830C-786E-47BB-A12D-BA047C39E0A6}"/>
              </a:ext>
            </a:extLst>
          </p:cNvPr>
          <p:cNvSpPr txBox="1"/>
          <p:nvPr/>
        </p:nvSpPr>
        <p:spPr>
          <a:xfrm>
            <a:off x="2574667" y="677338"/>
            <a:ext cx="231711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Toimintatavat, menetelmät </a:t>
            </a:r>
          </a:p>
        </p:txBody>
      </p:sp>
      <p:sp>
        <p:nvSpPr>
          <p:cNvPr id="14" name="Tekstiruutu 13">
            <a:extLst>
              <a:ext uri="{FF2B5EF4-FFF2-40B4-BE49-F238E27FC236}">
                <a16:creationId xmlns:a16="http://schemas.microsoft.com/office/drawing/2014/main" id="{898BC815-DC31-4486-90B2-C9693B9C1E96}"/>
              </a:ext>
            </a:extLst>
          </p:cNvPr>
          <p:cNvSpPr txBox="1"/>
          <p:nvPr/>
        </p:nvSpPr>
        <p:spPr>
          <a:xfrm>
            <a:off x="2770600" y="2494579"/>
            <a:ext cx="1870462" cy="677108"/>
          </a:xfrm>
          <a:prstGeom prst="rect">
            <a:avLst/>
          </a:prstGeom>
          <a:noFill/>
          <a:ln>
            <a:solidFill>
              <a:schemeClr val="tx1"/>
            </a:solidFill>
            <a:prstDash val="lgDash"/>
          </a:ln>
        </p:spPr>
        <p:txBody>
          <a:bodyPr wrap="square">
            <a:spAutoFit/>
          </a:bodyPr>
          <a:lstStyle/>
          <a:p>
            <a:r>
              <a:rPr lang="fi-FI" sz="1400" b="1" dirty="0">
                <a:solidFill>
                  <a:schemeClr val="tx1"/>
                </a:solidFill>
              </a:rPr>
              <a:t>Ohjausryhmän</a:t>
            </a:r>
            <a:r>
              <a:rPr lang="fi-FI" sz="1400" dirty="0">
                <a:solidFill>
                  <a:schemeClr val="tx1"/>
                </a:solidFill>
              </a:rPr>
              <a:t> </a:t>
            </a:r>
            <a:r>
              <a:rPr lang="fi-FI" sz="1200" dirty="0">
                <a:solidFill>
                  <a:schemeClr val="tx1"/>
                </a:solidFill>
              </a:rPr>
              <a:t>tapaamiset/ työpajat  </a:t>
            </a:r>
            <a:r>
              <a:rPr lang="fi-FI" sz="1200" b="1" dirty="0">
                <a:solidFill>
                  <a:schemeClr val="tx1"/>
                </a:solidFill>
              </a:rPr>
              <a:t>x 3</a:t>
            </a:r>
            <a:r>
              <a:rPr lang="fi-FI" sz="1200" dirty="0">
                <a:solidFill>
                  <a:schemeClr val="tx1"/>
                </a:solidFill>
              </a:rPr>
              <a:t> &gt; strategisen tason linjaukset</a:t>
            </a:r>
          </a:p>
        </p:txBody>
      </p:sp>
      <p:sp>
        <p:nvSpPr>
          <p:cNvPr id="27" name="Tekstiruutu 26">
            <a:extLst>
              <a:ext uri="{FF2B5EF4-FFF2-40B4-BE49-F238E27FC236}">
                <a16:creationId xmlns:a16="http://schemas.microsoft.com/office/drawing/2014/main" id="{4AD01CDA-8C57-4D0B-85C0-7617FDDCCF23}"/>
              </a:ext>
            </a:extLst>
          </p:cNvPr>
          <p:cNvSpPr txBox="1"/>
          <p:nvPr/>
        </p:nvSpPr>
        <p:spPr>
          <a:xfrm>
            <a:off x="323198" y="1049426"/>
            <a:ext cx="14948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Tavoitteet</a:t>
            </a:r>
          </a:p>
        </p:txBody>
      </p:sp>
      <p:sp>
        <p:nvSpPr>
          <p:cNvPr id="28" name="Tekstiruutu 27">
            <a:extLst>
              <a:ext uri="{FF2B5EF4-FFF2-40B4-BE49-F238E27FC236}">
                <a16:creationId xmlns:a16="http://schemas.microsoft.com/office/drawing/2014/main" id="{2FF88AF5-ABE9-400A-A9DC-D69CE0385CA2}"/>
              </a:ext>
            </a:extLst>
          </p:cNvPr>
          <p:cNvSpPr txBox="1"/>
          <p:nvPr/>
        </p:nvSpPr>
        <p:spPr>
          <a:xfrm>
            <a:off x="190760" y="1345368"/>
            <a:ext cx="2484688" cy="36009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28600" indent="-228600">
              <a:buAutoNum type="arabicParenR"/>
            </a:pPr>
            <a:r>
              <a:rPr lang="fi-FI" sz="1100" dirty="0"/>
              <a:t>Ikääntyvien </a:t>
            </a:r>
            <a:r>
              <a:rPr lang="fi-FI" sz="1100" b="1" dirty="0"/>
              <a:t>kotona asumisen tukeminen</a:t>
            </a:r>
            <a:r>
              <a:rPr lang="fi-FI" sz="1100" dirty="0"/>
              <a:t>. Tukemiseen suunnitellut toimenpiteet vastaavat asiakkaiden ja heidän läheistensä kuvaamiin tarpeisiin.</a:t>
            </a:r>
          </a:p>
          <a:p>
            <a:pPr marL="228600" indent="-228600">
              <a:buAutoNum type="arabicParenR"/>
            </a:pPr>
            <a:r>
              <a:rPr lang="fi-FI" sz="1100" dirty="0"/>
              <a:t>Ikääntyvien ja heidän läheistensä </a:t>
            </a:r>
            <a:r>
              <a:rPr lang="fi-FI" sz="1100" b="1" dirty="0"/>
              <a:t>osallisuuden vahvistaminen </a:t>
            </a:r>
            <a:r>
              <a:rPr lang="fi-FI" sz="1100" dirty="0"/>
              <a:t>ikäystävällisten asumisratkaisuiden suhteen.</a:t>
            </a:r>
          </a:p>
          <a:p>
            <a:pPr marL="228600" indent="-228600">
              <a:buFontTx/>
              <a:buAutoNum type="arabicParenR"/>
            </a:pPr>
            <a:r>
              <a:rPr lang="fi-FI" sz="1100" dirty="0">
                <a:latin typeface="+mn-lt"/>
              </a:rPr>
              <a:t>Viihtyisyyden, toimivuuden ja turvallisuuden huomioiva asumisen kehittäminen.</a:t>
            </a:r>
          </a:p>
          <a:p>
            <a:pPr marL="228600" indent="-228600">
              <a:buAutoNum type="arabicParenR"/>
            </a:pPr>
            <a:r>
              <a:rPr lang="fi-FI" sz="1100" dirty="0"/>
              <a:t>Asumisen kehittämiseen tarvittavan </a:t>
            </a:r>
            <a:r>
              <a:rPr lang="fi-FI" sz="1100" b="1" dirty="0"/>
              <a:t>yhteistyörakenteen</a:t>
            </a:r>
            <a:r>
              <a:rPr lang="fi-FI" sz="1100" dirty="0"/>
              <a:t> kokoaminen. Suunnitellut toimenpiteet on laadittu suhteessa yhteistyöryhmän esittämiin näkökohtiin.</a:t>
            </a:r>
          </a:p>
          <a:p>
            <a:pPr marL="228600" indent="-228600">
              <a:buAutoNum type="arabicParenR"/>
            </a:pPr>
            <a:endParaRPr lang="fi-FI" sz="1100" dirty="0"/>
          </a:p>
          <a:p>
            <a:endParaRPr lang="fi-FI" sz="1200" dirty="0"/>
          </a:p>
          <a:p>
            <a:endParaRPr lang="fi-FI" dirty="0"/>
          </a:p>
        </p:txBody>
      </p:sp>
      <p:sp>
        <p:nvSpPr>
          <p:cNvPr id="29" name="Tekstiruutu 28">
            <a:extLst>
              <a:ext uri="{FF2B5EF4-FFF2-40B4-BE49-F238E27FC236}">
                <a16:creationId xmlns:a16="http://schemas.microsoft.com/office/drawing/2014/main" id="{E4AC9B43-930B-4DA2-B0B2-98AE2FE08D75}"/>
              </a:ext>
            </a:extLst>
          </p:cNvPr>
          <p:cNvSpPr txBox="1"/>
          <p:nvPr/>
        </p:nvSpPr>
        <p:spPr>
          <a:xfrm>
            <a:off x="4951096" y="2993995"/>
            <a:ext cx="2120573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i-FI" sz="1000" dirty="0">
                <a:effectLst/>
                <a:ea typeface="Times New Roman" panose="02020603050405020304" pitchFamily="18" charset="0"/>
              </a:rPr>
              <a:t>Vammaisneuvosto, kaavoitus (Kitee)</a:t>
            </a:r>
            <a:r>
              <a:rPr lang="fi-FI" sz="1000" dirty="0">
                <a:ea typeface="Times New Roman" panose="02020603050405020304" pitchFamily="18" charset="0"/>
              </a:rPr>
              <a:t>, </a:t>
            </a:r>
            <a:r>
              <a:rPr lang="fi-FI" sz="1000" dirty="0" err="1">
                <a:ea typeface="Times New Roman" panose="02020603050405020304" pitchFamily="18" charset="0"/>
                <a:cs typeface="Arial" panose="020B0604020202020204" pitchFamily="34" charset="0"/>
              </a:rPr>
              <a:t>Nurmeskoti</a:t>
            </a:r>
            <a:r>
              <a:rPr lang="fi-FI" sz="1000" dirty="0">
                <a:ea typeface="Times New Roman" panose="02020603050405020304" pitchFamily="18" charset="0"/>
                <a:cs typeface="Arial" panose="020B0604020202020204" pitchFamily="34" charset="0"/>
              </a:rPr>
              <a:t> -yhdistys, sydänyhdistys, </a:t>
            </a:r>
            <a:r>
              <a:rPr lang="fi-FI" sz="1000" dirty="0">
                <a:solidFill>
                  <a:srgbClr val="201F1E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Hyvinvointiosuuskunta välimuotoisen asumisen toimijana –hanke (Outokumpu), asuntotoimi, </a:t>
            </a:r>
            <a:r>
              <a:rPr kumimoji="0" lang="fi-FI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  <a:t> ikäihmisten palvelut (Siun sote),</a:t>
            </a:r>
            <a:r>
              <a:rPr lang="fi-FI" sz="1000" dirty="0">
                <a:solidFill>
                  <a:srgbClr val="201F1E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i-FI" sz="1000" dirty="0">
                <a:ea typeface="Times New Roman" panose="02020603050405020304" pitchFamily="18" charset="0"/>
              </a:rPr>
              <a:t>työllisyys ja talous </a:t>
            </a:r>
            <a:r>
              <a:rPr lang="fi-FI" sz="1000" dirty="0">
                <a:solidFill>
                  <a:srgbClr val="201F1E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(Joensuu), eläkeläisedustus (Nurmes), koulutus/ Karelia AMK</a:t>
            </a:r>
            <a:endParaRPr lang="fi-FI" sz="1000" dirty="0"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30" name="Nuoli: Oikea 29">
            <a:extLst>
              <a:ext uri="{FF2B5EF4-FFF2-40B4-BE49-F238E27FC236}">
                <a16:creationId xmlns:a16="http://schemas.microsoft.com/office/drawing/2014/main" id="{419E2A69-F0B2-4570-BF11-A5D1B7AC849E}"/>
              </a:ext>
            </a:extLst>
          </p:cNvPr>
          <p:cNvSpPr/>
          <p:nvPr/>
        </p:nvSpPr>
        <p:spPr>
          <a:xfrm>
            <a:off x="2381966" y="1484946"/>
            <a:ext cx="276277" cy="254963"/>
          </a:xfrm>
          <a:prstGeom prst="rightArrow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31" name="Nuoli: Oikea 30">
            <a:extLst>
              <a:ext uri="{FF2B5EF4-FFF2-40B4-BE49-F238E27FC236}">
                <a16:creationId xmlns:a16="http://schemas.microsoft.com/office/drawing/2014/main" id="{DA6AD189-A7C9-40DF-84FC-87F00E8EE4A2}"/>
              </a:ext>
            </a:extLst>
          </p:cNvPr>
          <p:cNvSpPr/>
          <p:nvPr/>
        </p:nvSpPr>
        <p:spPr>
          <a:xfrm>
            <a:off x="2405682" y="3218055"/>
            <a:ext cx="276277" cy="254963"/>
          </a:xfrm>
          <a:prstGeom prst="rightArrow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921554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 build="p" animBg="1"/>
      <p:bldP spid="9" grpId="0" animBg="1"/>
      <p:bldP spid="15" grpId="0" animBg="1"/>
      <p:bldP spid="16" grpId="0" animBg="1"/>
      <p:bldP spid="17" grpId="0" animBg="1"/>
      <p:bldP spid="3" grpId="0" animBg="1"/>
      <p:bldP spid="23" grpId="0"/>
      <p:bldP spid="11" grpId="0" animBg="1"/>
      <p:bldP spid="25" grpId="0"/>
      <p:bldP spid="26" grpId="0"/>
      <p:bldP spid="14" grpId="0" animBg="1"/>
      <p:bldP spid="27" grpId="0"/>
      <p:bldP spid="2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ew shape"/>
          <p:cNvSpPr/>
          <p:nvPr/>
        </p:nvSpPr>
        <p:spPr>
          <a:xfrm>
            <a:off x="401573" y="3246608"/>
            <a:ext cx="8763000" cy="16158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rgbClr val="333333"/>
          </a:fontRef>
        </p:style>
        <p:txBody>
          <a:bodyPr lIns="0" tIns="0" rIns="0" bIns="0" rtlCol="0" anchor="t">
            <a:spAutoFit/>
          </a:bodyPr>
          <a:lstStyle/>
          <a:p>
            <a:r>
              <a:rPr sz="1050" b="1" dirty="0">
                <a:latin typeface="Arial" pitchFamily="34" charset="0"/>
              </a:rPr>
              <a:t>7</a:t>
            </a:r>
            <a:r>
              <a:rPr sz="900" b="1" dirty="0">
                <a:latin typeface="Arial" pitchFamily="34" charset="0"/>
              </a:rPr>
              <a:t>. </a:t>
            </a:r>
            <a:r>
              <a:rPr sz="900" b="1" dirty="0" err="1">
                <a:latin typeface="Arial" pitchFamily="34" charset="0"/>
              </a:rPr>
              <a:t>Asun</a:t>
            </a:r>
            <a:r>
              <a:rPr sz="900" b="1" dirty="0">
                <a:latin typeface="Arial" pitchFamily="34" charset="0"/>
              </a:rPr>
              <a:t> </a:t>
            </a:r>
            <a:r>
              <a:rPr sz="900" b="1" dirty="0" err="1">
                <a:latin typeface="Arial" pitchFamily="34" charset="0"/>
              </a:rPr>
              <a:t>viiden</a:t>
            </a:r>
            <a:r>
              <a:rPr sz="900" b="1" dirty="0">
                <a:latin typeface="Arial" pitchFamily="34" charset="0"/>
              </a:rPr>
              <a:t> </a:t>
            </a:r>
            <a:r>
              <a:rPr sz="900" b="1" dirty="0" err="1">
                <a:latin typeface="Arial" pitchFamily="34" charset="0"/>
              </a:rPr>
              <a:t>vuoden</a:t>
            </a:r>
            <a:r>
              <a:rPr sz="900" b="1" dirty="0">
                <a:latin typeface="Arial" pitchFamily="34" charset="0"/>
              </a:rPr>
              <a:t> </a:t>
            </a:r>
            <a:r>
              <a:rPr sz="900" b="1" dirty="0" err="1">
                <a:latin typeface="Arial" pitchFamily="34" charset="0"/>
              </a:rPr>
              <a:t>kuluttua</a:t>
            </a:r>
            <a:r>
              <a:rPr sz="900" b="1" dirty="0">
                <a:latin typeface="Arial" pitchFamily="34" charset="0"/>
              </a:rPr>
              <a:t> (</a:t>
            </a:r>
            <a:r>
              <a:rPr sz="900" b="1" dirty="0" err="1">
                <a:latin typeface="Arial" pitchFamily="34" charset="0"/>
              </a:rPr>
              <a:t>tämänhetkinen</a:t>
            </a:r>
            <a:r>
              <a:rPr sz="900" b="1" dirty="0">
                <a:latin typeface="Arial" pitchFamily="34" charset="0"/>
              </a:rPr>
              <a:t> </a:t>
            </a:r>
            <a:r>
              <a:rPr sz="900" b="1" dirty="0" err="1">
                <a:latin typeface="Arial" pitchFamily="34" charset="0"/>
              </a:rPr>
              <a:t>ajatuksesi</a:t>
            </a:r>
            <a:r>
              <a:rPr sz="900" b="1" dirty="0">
                <a:latin typeface="Arial" pitchFamily="34" charset="0"/>
              </a:rPr>
              <a:t>)</a:t>
            </a:r>
          </a:p>
        </p:txBody>
      </p:sp>
      <p:graphicFrame>
        <p:nvGraphicFramePr>
          <p:cNvPr id="4" name="ChartObject"/>
          <p:cNvGraphicFramePr/>
          <p:nvPr>
            <p:extLst>
              <p:ext uri="{D42A27DB-BD31-4B8C-83A1-F6EECF244321}">
                <p14:modId xmlns:p14="http://schemas.microsoft.com/office/powerpoint/2010/main" val="1145833469"/>
              </p:ext>
            </p:extLst>
          </p:nvPr>
        </p:nvGraphicFramePr>
        <p:xfrm>
          <a:off x="1115616" y="3189380"/>
          <a:ext cx="7939483" cy="192440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6" name="Kuva 5">
            <a:extLst>
              <a:ext uri="{FF2B5EF4-FFF2-40B4-BE49-F238E27FC236}">
                <a16:creationId xmlns:a16="http://schemas.microsoft.com/office/drawing/2014/main" id="{9B7653C6-BD4A-4715-AA6F-AE2C83E2D1E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7794" y="24660"/>
            <a:ext cx="6623855" cy="3136106"/>
          </a:xfrm>
          <a:prstGeom prst="rect">
            <a:avLst/>
          </a:prstGeom>
        </p:spPr>
      </p:pic>
      <p:cxnSp>
        <p:nvCxnSpPr>
          <p:cNvPr id="9" name="Suora yhdysviiva 8">
            <a:extLst>
              <a:ext uri="{FF2B5EF4-FFF2-40B4-BE49-F238E27FC236}">
                <a16:creationId xmlns:a16="http://schemas.microsoft.com/office/drawing/2014/main" id="{6785EC14-8366-4772-A539-2438F9721091}"/>
              </a:ext>
            </a:extLst>
          </p:cNvPr>
          <p:cNvCxnSpPr/>
          <p:nvPr/>
        </p:nvCxnSpPr>
        <p:spPr>
          <a:xfrm>
            <a:off x="628650" y="1206500"/>
            <a:ext cx="1257300" cy="0"/>
          </a:xfrm>
          <a:prstGeom prst="line">
            <a:avLst/>
          </a:prstGeom>
          <a:ln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1" name="Suora yhdysviiva 10">
            <a:extLst>
              <a:ext uri="{FF2B5EF4-FFF2-40B4-BE49-F238E27FC236}">
                <a16:creationId xmlns:a16="http://schemas.microsoft.com/office/drawing/2014/main" id="{1FE6C52C-8BB7-4DF3-B903-361EA6A711E7}"/>
              </a:ext>
            </a:extLst>
          </p:cNvPr>
          <p:cNvCxnSpPr/>
          <p:nvPr/>
        </p:nvCxnSpPr>
        <p:spPr>
          <a:xfrm>
            <a:off x="933450" y="1441450"/>
            <a:ext cx="952500" cy="0"/>
          </a:xfrm>
          <a:prstGeom prst="line">
            <a:avLst/>
          </a:prstGeom>
          <a:ln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3" name="Suora yhdysviiva 12">
            <a:extLst>
              <a:ext uri="{FF2B5EF4-FFF2-40B4-BE49-F238E27FC236}">
                <a16:creationId xmlns:a16="http://schemas.microsoft.com/office/drawing/2014/main" id="{A4CAA3B8-646C-4909-93C1-703B994A74E9}"/>
              </a:ext>
            </a:extLst>
          </p:cNvPr>
          <p:cNvCxnSpPr/>
          <p:nvPr/>
        </p:nvCxnSpPr>
        <p:spPr>
          <a:xfrm>
            <a:off x="304800" y="1676400"/>
            <a:ext cx="1581150" cy="0"/>
          </a:xfrm>
          <a:prstGeom prst="line">
            <a:avLst/>
          </a:prstGeom>
          <a:ln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5" name="Suora yhdysviiva 14">
            <a:extLst>
              <a:ext uri="{FF2B5EF4-FFF2-40B4-BE49-F238E27FC236}">
                <a16:creationId xmlns:a16="http://schemas.microsoft.com/office/drawing/2014/main" id="{67314C0F-7381-4E98-8696-B3D2D9D8AC2F}"/>
              </a:ext>
            </a:extLst>
          </p:cNvPr>
          <p:cNvCxnSpPr/>
          <p:nvPr/>
        </p:nvCxnSpPr>
        <p:spPr>
          <a:xfrm>
            <a:off x="698500" y="2393950"/>
            <a:ext cx="1244600" cy="0"/>
          </a:xfrm>
          <a:prstGeom prst="line">
            <a:avLst/>
          </a:prstGeom>
          <a:ln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7" name="Suora yhdysviiva 16">
            <a:extLst>
              <a:ext uri="{FF2B5EF4-FFF2-40B4-BE49-F238E27FC236}">
                <a16:creationId xmlns:a16="http://schemas.microsoft.com/office/drawing/2014/main" id="{0BD44DFC-7543-47E5-AC03-154C011AA305}"/>
              </a:ext>
            </a:extLst>
          </p:cNvPr>
          <p:cNvCxnSpPr/>
          <p:nvPr/>
        </p:nvCxnSpPr>
        <p:spPr>
          <a:xfrm>
            <a:off x="3238500" y="3562350"/>
            <a:ext cx="1333500" cy="0"/>
          </a:xfrm>
          <a:prstGeom prst="line">
            <a:avLst/>
          </a:prstGeom>
          <a:ln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5" name="Tekstiruutu 4">
            <a:extLst>
              <a:ext uri="{FF2B5EF4-FFF2-40B4-BE49-F238E27FC236}">
                <a16:creationId xmlns:a16="http://schemas.microsoft.com/office/drawing/2014/main" id="{943B7460-A21F-4BFC-9713-D7EDE2745F69}"/>
              </a:ext>
            </a:extLst>
          </p:cNvPr>
          <p:cNvSpPr txBox="1"/>
          <p:nvPr/>
        </p:nvSpPr>
        <p:spPr>
          <a:xfrm>
            <a:off x="6146800" y="141481"/>
            <a:ext cx="2962373" cy="201285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i-FI" i="1" dirty="0"/>
              <a:t>Ikääntynyt 30-85 v (n=66)</a:t>
            </a:r>
          </a:p>
          <a:p>
            <a:r>
              <a:rPr lang="fi-FI" i="1" dirty="0"/>
              <a:t>Läheinen 15-66v (n=64)</a:t>
            </a:r>
          </a:p>
          <a:p>
            <a:endParaRPr lang="fi-FI" i="1" dirty="0"/>
          </a:p>
          <a:p>
            <a:pPr marR="0" lvl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fi-FI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Tyytyväisiä asumiseensa tällä hetkellä 75% (läheinen 44%)</a:t>
            </a:r>
          </a:p>
          <a:p>
            <a:pPr marR="0" lvl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fi-FI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Ei tarvitse asumisneuvontaa 64% (40%)</a:t>
            </a:r>
          </a:p>
          <a:p>
            <a:r>
              <a:rPr lang="fi-FI" sz="1200" dirty="0"/>
              <a:t>86% ei käyttänyt kotiin saatavia palveluita</a:t>
            </a:r>
          </a:p>
          <a:p>
            <a:endParaRPr lang="fi-FI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ruutu 1">
            <a:extLst>
              <a:ext uri="{FF2B5EF4-FFF2-40B4-BE49-F238E27FC236}">
                <a16:creationId xmlns:a16="http://schemas.microsoft.com/office/drawing/2014/main" id="{9E15FA4F-5652-4683-AC46-3C240E552156}"/>
              </a:ext>
            </a:extLst>
          </p:cNvPr>
          <p:cNvSpPr txBox="1"/>
          <p:nvPr/>
        </p:nvSpPr>
        <p:spPr>
          <a:xfrm>
            <a:off x="323320" y="1023612"/>
            <a:ext cx="4004380" cy="43011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100" i="1" dirty="0">
                <a:solidFill>
                  <a:srgbClr val="333333"/>
                </a:solidFill>
              </a:rPr>
              <a:t>”Laittakaa hankekokeilu pystyyn </a:t>
            </a:r>
            <a:r>
              <a:rPr lang="fi-FI" sz="1100" i="1" u="sng" dirty="0">
                <a:solidFill>
                  <a:srgbClr val="333333"/>
                </a:solidFill>
              </a:rPr>
              <a:t>yhteisöasumisesta. Yhteisökoti </a:t>
            </a:r>
            <a:r>
              <a:rPr lang="fi-FI" sz="1100" i="1" dirty="0">
                <a:solidFill>
                  <a:srgbClr val="333333"/>
                </a:solidFill>
              </a:rPr>
              <a:t>voisi olla vaikka Tuupovaaran tyhjillä olevassa </a:t>
            </a:r>
            <a:r>
              <a:rPr lang="fi-FI" sz="1100" i="1" dirty="0" err="1">
                <a:solidFill>
                  <a:srgbClr val="333333"/>
                </a:solidFill>
              </a:rPr>
              <a:t>ent</a:t>
            </a:r>
            <a:r>
              <a:rPr lang="fi-FI" sz="1100" i="1" dirty="0">
                <a:solidFill>
                  <a:srgbClr val="333333"/>
                </a:solidFill>
              </a:rPr>
              <a:t> terveyskeskuksessa. Ei kaikki halua asua kaupungin keskustassa. Tiet vie joka suuntaan</a:t>
            </a:r>
            <a:r>
              <a:rPr lang="fi-FI" sz="1100" dirty="0">
                <a:solidFill>
                  <a:srgbClr val="333333"/>
                </a:solidFill>
              </a:rPr>
              <a:t>!” </a:t>
            </a:r>
          </a:p>
          <a:p>
            <a:endParaRPr lang="fi-FI" sz="1100" dirty="0">
              <a:solidFill>
                <a:srgbClr val="333333"/>
              </a:solidFill>
            </a:endParaRPr>
          </a:p>
          <a:p>
            <a:r>
              <a:rPr lang="fi-FI" sz="1050" i="1" dirty="0">
                <a:solidFill>
                  <a:srgbClr val="333333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”Ehdotan, että perustettaisiin </a:t>
            </a:r>
            <a:r>
              <a:rPr lang="fi-FI" sz="1050" i="1" u="sng" dirty="0">
                <a:solidFill>
                  <a:srgbClr val="333333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vanhusten hoitorinkejä</a:t>
            </a:r>
            <a:r>
              <a:rPr lang="fi-FI" sz="1050" i="1" dirty="0">
                <a:solidFill>
                  <a:srgbClr val="333333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, joissa olisi oma hoitaja 2-4 taloudella. Kun appivanhempani olivat vanhoja, heillä kävi työllisyysvaroilla hoitaja joka päivä. Sama hoitaja hoiti kahden talon vanhukset. Kouvolassa oli toimisto, joka laskutti vanhusten osuuden kuukausittain. Vanhukset olivat hyvin tyytyväisiä järjestelyyn.”</a:t>
            </a:r>
            <a:endParaRPr lang="fi-FI" sz="1050" i="1" dirty="0">
              <a:solidFill>
                <a:srgbClr val="333333"/>
              </a:solidFill>
            </a:endParaRPr>
          </a:p>
          <a:p>
            <a:endParaRPr lang="fi-FI" sz="1100" dirty="0">
              <a:solidFill>
                <a:srgbClr val="333333"/>
              </a:solidFill>
            </a:endParaRPr>
          </a:p>
          <a:p>
            <a:r>
              <a:rPr lang="fi-FI" sz="1100" i="1" dirty="0"/>
              <a:t>”Terveyskeskus, apteekki, kauppa. Jos asun Hammaskahdessa, niin ympäristön siisteyttä ja viihtyvyyttä pitäisi jotenkin parantaa. Terveyskeskus pitäisi säilyä! Kaikilla ei ole sukulaisia tai perhettä käyttämässä tai avustamassa Joensuun keskustaan ja etenkään </a:t>
            </a:r>
            <a:r>
              <a:rPr lang="fi-FI" sz="1100" i="1" dirty="0" err="1"/>
              <a:t>siilaiselle</a:t>
            </a:r>
            <a:r>
              <a:rPr lang="fi-FI" sz="1100" i="1" dirty="0"/>
              <a:t> asti. Henkilöön katsomatta. Kaikilla ei ole vara kulkea yleisillä kulkuneuvoilla tai ei edes kykene kulkemaan. </a:t>
            </a:r>
            <a:r>
              <a:rPr lang="fi-FI" sz="1100" i="1" u="sng" dirty="0"/>
              <a:t>Syrjäkylän ihmisiä syrjitään</a:t>
            </a:r>
            <a:r>
              <a:rPr lang="fi-FI" sz="1100" i="1" dirty="0"/>
              <a:t>. Näin ei pitäisi olla! Kaikki ei halua asua kaupungissa ja tähän pitäisi kiinnittää huomiota.”</a:t>
            </a:r>
            <a:endParaRPr lang="fi-FI" sz="1100" dirty="0">
              <a:solidFill>
                <a:srgbClr val="333333"/>
              </a:solidFill>
            </a:endParaRPr>
          </a:p>
          <a:p>
            <a:endParaRPr lang="fi-FI" sz="1100" dirty="0">
              <a:solidFill>
                <a:srgbClr val="333333"/>
              </a:solidFill>
            </a:endParaRPr>
          </a:p>
          <a:p>
            <a:r>
              <a:rPr lang="fi-FI" sz="1100" i="1" dirty="0"/>
              <a:t>		”Mukavaa että tällainen kysely on tehty.”</a:t>
            </a:r>
          </a:p>
          <a:p>
            <a:endParaRPr lang="fi-FI" sz="1100" dirty="0"/>
          </a:p>
          <a:p>
            <a:endParaRPr lang="fi-FI" sz="1100" i="1" dirty="0"/>
          </a:p>
          <a:p>
            <a:endParaRPr lang="fi-FI" sz="1100" i="1" dirty="0"/>
          </a:p>
          <a:p>
            <a:r>
              <a:rPr lang="fi-FI" sz="1200" i="1" dirty="0"/>
              <a:t>	</a:t>
            </a:r>
            <a:endParaRPr lang="fi-FI" sz="16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Kuva 5">
            <a:extLst>
              <a:ext uri="{FF2B5EF4-FFF2-40B4-BE49-F238E27FC236}">
                <a16:creationId xmlns:a16="http://schemas.microsoft.com/office/drawing/2014/main" id="{356ECB29-A44E-484D-8018-5FB41D10830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1207" y="177613"/>
            <a:ext cx="3026193" cy="797125"/>
          </a:xfrm>
          <a:prstGeom prst="rect">
            <a:avLst/>
          </a:prstGeom>
        </p:spPr>
      </p:pic>
      <p:sp>
        <p:nvSpPr>
          <p:cNvPr id="9" name="Tekstiruutu 8">
            <a:extLst>
              <a:ext uri="{FF2B5EF4-FFF2-40B4-BE49-F238E27FC236}">
                <a16:creationId xmlns:a16="http://schemas.microsoft.com/office/drawing/2014/main" id="{76CB9C6E-135F-4840-910A-5605595BB49C}"/>
              </a:ext>
            </a:extLst>
          </p:cNvPr>
          <p:cNvSpPr txBox="1"/>
          <p:nvPr/>
        </p:nvSpPr>
        <p:spPr>
          <a:xfrm>
            <a:off x="4327700" y="229824"/>
            <a:ext cx="4409900" cy="38164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i-FI" sz="1100" i="1" dirty="0"/>
              <a:t>”</a:t>
            </a:r>
            <a:r>
              <a:rPr lang="fi-FI" sz="1100" i="1" u="sng" dirty="0"/>
              <a:t>Pelottaa </a:t>
            </a:r>
            <a:r>
              <a:rPr lang="fi-FI" sz="1100" i="1" dirty="0"/>
              <a:t>vanheneminen. Suuret ikäluokat vanhenevat ja tarvitsisivat palveluja mutta PAHALTA NÄYTTÄÄ!!!”</a:t>
            </a:r>
          </a:p>
          <a:p>
            <a:endParaRPr lang="fi-FI" sz="1100" i="1" dirty="0"/>
          </a:p>
          <a:p>
            <a:r>
              <a:rPr lang="fi-FI" sz="1100" i="1" dirty="0"/>
              <a:t>”Kerrostalossa, vuokralla 2-3h+keittiö ja iso parveke ja HISSI ja palvelut ja apu olisi lähellä ja sitä voisi pyytää lisää sitä mukaan kun kunto heikkenee. Asunnossa kunnon esteetön pieni keittiö, jossa </a:t>
            </a:r>
            <a:r>
              <a:rPr lang="fi-FI" sz="1100" i="1" u="sng" dirty="0"/>
              <a:t>kaapit ja hyllyt </a:t>
            </a:r>
            <a:r>
              <a:rPr lang="fi-FI" sz="1100" i="1" dirty="0" err="1"/>
              <a:t>sun</a:t>
            </a:r>
            <a:r>
              <a:rPr lang="fi-FI" sz="1100" i="1" dirty="0"/>
              <a:t> muut olisivat </a:t>
            </a:r>
            <a:r>
              <a:rPr lang="fi-FI" sz="1100" i="1" u="sng" dirty="0" err="1"/>
              <a:t>max</a:t>
            </a:r>
            <a:r>
              <a:rPr lang="fi-FI" sz="1100" i="1" u="sng" dirty="0"/>
              <a:t> 2m korkeudella </a:t>
            </a:r>
            <a:r>
              <a:rPr lang="fi-FI" sz="1100" i="1" dirty="0"/>
              <a:t>ettei </a:t>
            </a:r>
            <a:r>
              <a:rPr lang="fi-FI" sz="1100" i="1" dirty="0" err="1"/>
              <a:t>tarttis</a:t>
            </a:r>
            <a:r>
              <a:rPr lang="fi-FI" sz="1100" i="1" dirty="0"/>
              <a:t> penkille kavuta. Ja keittiön hellat ja muut vempaimet </a:t>
            </a:r>
            <a:r>
              <a:rPr lang="fi-FI" sz="1100" i="1" dirty="0" err="1"/>
              <a:t>sellasia</a:t>
            </a:r>
            <a:r>
              <a:rPr lang="fi-FI" sz="1100" i="1" dirty="0"/>
              <a:t> </a:t>
            </a:r>
            <a:r>
              <a:rPr lang="fi-FI" sz="1100" i="1" u="sng" dirty="0"/>
              <a:t>että sähkö katkeaa </a:t>
            </a:r>
            <a:r>
              <a:rPr lang="fi-FI" sz="1100" i="1" u="sng" dirty="0" err="1"/>
              <a:t>itestään</a:t>
            </a:r>
            <a:r>
              <a:rPr lang="fi-FI" sz="1100" i="1" u="sng" dirty="0"/>
              <a:t> </a:t>
            </a:r>
            <a:r>
              <a:rPr lang="fi-FI" sz="1100" i="1" dirty="0"/>
              <a:t>tietyn ajan päästä jos sattuu päälle jäämään. Kylpyhuone esteetön ja lattia liukumaton. Kunnon suihku ja penkki siinä vieressä. Ja </a:t>
            </a:r>
            <a:r>
              <a:rPr lang="fi-FI" sz="1100" i="1" u="sng" dirty="0"/>
              <a:t>pöntön vierellä kahva </a:t>
            </a:r>
            <a:r>
              <a:rPr lang="fi-FI" sz="1100" i="1" dirty="0"/>
              <a:t>että pääsee könyämään ylös. Pesukoneelle </a:t>
            </a:r>
            <a:r>
              <a:rPr lang="fi-FI" sz="1100" i="1" dirty="0" err="1"/>
              <a:t>pitäsi</a:t>
            </a:r>
            <a:r>
              <a:rPr lang="fi-FI" sz="1100" i="1" dirty="0"/>
              <a:t> olla tilaa. Huoneita niin että lapset ja lapsenlapset mahtuisivat tulemaan yökylään. Parveke johon mahtuisi istutuksia ja pikkuinen kiikku. Kunnon </a:t>
            </a:r>
            <a:r>
              <a:rPr lang="fi-FI" sz="1100" i="1" u="sng" dirty="0"/>
              <a:t>äänieritys, </a:t>
            </a:r>
            <a:r>
              <a:rPr lang="fi-FI" sz="1100" i="1" dirty="0"/>
              <a:t>ettei höpinäni kuulu seinän taakse</a:t>
            </a:r>
            <a:r>
              <a:rPr lang="fi-FI" sz="1100" i="1" u="sng" dirty="0"/>
              <a:t>. Ilmastointi </a:t>
            </a:r>
            <a:r>
              <a:rPr lang="fi-FI" sz="1100" i="1" dirty="0"/>
              <a:t>pitää olla kunnossa ja </a:t>
            </a:r>
            <a:r>
              <a:rPr lang="fi-FI" sz="1100" i="1" u="sng" dirty="0"/>
              <a:t>lämmitys </a:t>
            </a:r>
            <a:r>
              <a:rPr lang="fi-FI" sz="1100" i="1" dirty="0"/>
              <a:t>sellaista luontoa säästävää mallia.”</a:t>
            </a:r>
          </a:p>
          <a:p>
            <a:endParaRPr lang="fi-FI" sz="1100" i="1" dirty="0"/>
          </a:p>
          <a:p>
            <a:r>
              <a:rPr lang="fi-FI" sz="1100" i="1" dirty="0"/>
              <a:t>”Kiitos Siun sotelle toistaiseksi erittäin hyvin hoidetuista vanhuspalveluista ja ystävällisestä joustavasta toiminnasta.”</a:t>
            </a:r>
          </a:p>
          <a:p>
            <a:endParaRPr lang="fi-FI" sz="1100" i="1" dirty="0"/>
          </a:p>
          <a:p>
            <a:r>
              <a:rPr lang="fi-FI" sz="1100" i="1" dirty="0"/>
              <a:t>”Olisi hienoa myös läheisenä saada jotain neuvontaa / voida jutella läheisen tilanteesta</a:t>
            </a:r>
            <a:r>
              <a:rPr lang="fi-FI" sz="1100" i="1" dirty="0">
                <a:latin typeface="+mj-lt"/>
              </a:rPr>
              <a:t>.”</a:t>
            </a:r>
          </a:p>
          <a:p>
            <a:endParaRPr lang="fi-FI" sz="1100" i="1" dirty="0">
              <a:latin typeface="+mj-lt"/>
            </a:endParaRPr>
          </a:p>
        </p:txBody>
      </p:sp>
      <p:sp>
        <p:nvSpPr>
          <p:cNvPr id="4" name="Tekstiruutu 3">
            <a:extLst>
              <a:ext uri="{FF2B5EF4-FFF2-40B4-BE49-F238E27FC236}">
                <a16:creationId xmlns:a16="http://schemas.microsoft.com/office/drawing/2014/main" id="{3DC3FCB5-62DD-49DC-BBC0-DBC28F3FE1CF}"/>
              </a:ext>
            </a:extLst>
          </p:cNvPr>
          <p:cNvSpPr txBox="1"/>
          <p:nvPr/>
        </p:nvSpPr>
        <p:spPr>
          <a:xfrm>
            <a:off x="4438650" y="3928679"/>
            <a:ext cx="3187700" cy="954107"/>
          </a:xfrm>
          <a:prstGeom prst="rect">
            <a:avLst/>
          </a:prstGeom>
          <a:noFill/>
          <a:ln>
            <a:solidFill>
              <a:schemeClr val="tx1"/>
            </a:solidFill>
            <a:prstDash val="lgDash"/>
          </a:ln>
        </p:spPr>
        <p:txBody>
          <a:bodyPr wrap="square" rtlCol="0">
            <a:spAutoFit/>
          </a:bodyPr>
          <a:lstStyle/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4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uLnTx/>
                <a:uFillTx/>
                <a:latin typeface="Calibri"/>
                <a:ea typeface="+mn-ea"/>
                <a:cs typeface="+mn-cs"/>
              </a:rPr>
              <a:t>Läheisten tuen tarve?</a:t>
            </a:r>
          </a:p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4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uLnTx/>
                <a:uFillTx/>
                <a:latin typeface="Calibri"/>
                <a:ea typeface="+mn-ea"/>
                <a:cs typeface="+mn-cs"/>
              </a:rPr>
              <a:t>Näkemysten eroavaisuuksia havaitaan &gt; Ikääntyneen tarpeet ja </a:t>
            </a:r>
            <a:r>
              <a:rPr kumimoji="0" lang="fi-FI" sz="1400" b="1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uLnTx/>
                <a:uFillTx/>
                <a:latin typeface="Calibri"/>
                <a:ea typeface="+mn-ea"/>
                <a:cs typeface="+mn-cs"/>
              </a:rPr>
              <a:t>kunto pääosassa? </a:t>
            </a:r>
            <a:r>
              <a:rPr kumimoji="0" lang="fi-FI" sz="14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uLnTx/>
                <a:uFillTx/>
                <a:latin typeface="Calibri"/>
                <a:ea typeface="+mn-ea"/>
                <a:cs typeface="+mn-cs"/>
              </a:rPr>
              <a:t>Yksilölliset ratkaisut? </a:t>
            </a:r>
          </a:p>
        </p:txBody>
      </p:sp>
      <p:sp>
        <p:nvSpPr>
          <p:cNvPr id="5" name="Suorakulmio 4">
            <a:extLst>
              <a:ext uri="{FF2B5EF4-FFF2-40B4-BE49-F238E27FC236}">
                <a16:creationId xmlns:a16="http://schemas.microsoft.com/office/drawing/2014/main" id="{B86573C0-DD7C-41B4-AFEF-F6EC19100058}"/>
              </a:ext>
            </a:extLst>
          </p:cNvPr>
          <p:cNvSpPr/>
          <p:nvPr/>
        </p:nvSpPr>
        <p:spPr>
          <a:xfrm>
            <a:off x="584200" y="317500"/>
            <a:ext cx="1009650" cy="1397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1956756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9" grpId="0"/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isällön paikkamerkki 3">
            <a:extLst>
              <a:ext uri="{FF2B5EF4-FFF2-40B4-BE49-F238E27FC236}">
                <a16:creationId xmlns:a16="http://schemas.microsoft.com/office/drawing/2014/main" id="{FDC8BA98-C425-4EC3-9ED1-239218C39AC3}"/>
              </a:ext>
            </a:extLst>
          </p:cNvPr>
          <p:cNvPicPr>
            <a:picLocks/>
          </p:cNvPicPr>
          <p:nvPr/>
        </p:nvPicPr>
        <p:blipFill>
          <a:blip r:embed="rId2" cstate="print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5502" y="914400"/>
            <a:ext cx="5620928" cy="2683727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F84AD269-E9C8-4C62-839F-F0086D159DC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08317" y="384920"/>
            <a:ext cx="7613952" cy="996903"/>
          </a:xfrm>
        </p:spPr>
        <p:txBody>
          <a:bodyPr>
            <a:noAutofit/>
          </a:bodyPr>
          <a:lstStyle/>
          <a:p>
            <a:r>
              <a:rPr lang="fi-FI" sz="3200" b="0" dirty="0">
                <a:solidFill>
                  <a:prstClr val="black"/>
                </a:solidFill>
                <a:latin typeface="+mn-lt"/>
                <a:cs typeface="Arial" panose="020B0604020202020204" pitchFamily="34" charset="0"/>
              </a:rPr>
              <a:t>Kysymyksiä, ajatuksia, kommentteja?</a:t>
            </a:r>
            <a:br>
              <a:rPr lang="fi-FI" sz="3200" b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fi-FI" sz="3200" b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kstiruutu 6">
            <a:extLst>
              <a:ext uri="{FF2B5EF4-FFF2-40B4-BE49-F238E27FC236}">
                <a16:creationId xmlns:a16="http://schemas.microsoft.com/office/drawing/2014/main" id="{D8E4E444-669F-4682-B3D1-08A9CD7A50E6}"/>
              </a:ext>
            </a:extLst>
          </p:cNvPr>
          <p:cNvSpPr txBox="1"/>
          <p:nvPr/>
        </p:nvSpPr>
        <p:spPr>
          <a:xfrm>
            <a:off x="1783759" y="3340170"/>
            <a:ext cx="4900576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Bef>
                <a:spcPts val="0"/>
              </a:spcBef>
            </a:pPr>
            <a:r>
              <a:rPr lang="fi-FI" sz="2800" b="1" dirty="0">
                <a:cs typeface="Arial" panose="020B0604020202020204" pitchFamily="34" charset="0"/>
              </a:rPr>
              <a:t>Kiitos mielenkiinnosta! </a:t>
            </a:r>
          </a:p>
          <a:p>
            <a:pPr algn="ctr">
              <a:spcBef>
                <a:spcPts val="0"/>
              </a:spcBef>
            </a:pPr>
            <a:endParaRPr lang="en-US" sz="1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spcBef>
                <a:spcPts val="0"/>
              </a:spcBef>
            </a:pPr>
            <a:r>
              <a:rPr lang="en-US" sz="1100" dirty="0">
                <a:cs typeface="Arial" panose="020B0604020202020204" pitchFamily="34" charset="0"/>
              </a:rPr>
              <a:t>Mari Mynttinen</a:t>
            </a:r>
          </a:p>
          <a:p>
            <a:pPr algn="ctr">
              <a:spcBef>
                <a:spcPts val="0"/>
              </a:spcBef>
            </a:pPr>
            <a:r>
              <a:rPr lang="en-US" sz="1100" dirty="0" err="1">
                <a:cs typeface="Arial" panose="020B0604020202020204" pitchFamily="34" charset="0"/>
              </a:rPr>
              <a:t>Projektiasiantuntija</a:t>
            </a:r>
            <a:endParaRPr lang="en-US" sz="1100" dirty="0">
              <a:cs typeface="Arial" panose="020B0604020202020204" pitchFamily="34" charset="0"/>
            </a:endParaRPr>
          </a:p>
          <a:p>
            <a:pPr algn="ctr">
              <a:spcBef>
                <a:spcPts val="0"/>
              </a:spcBef>
            </a:pPr>
            <a:r>
              <a:rPr lang="en-US" sz="1100" dirty="0" err="1">
                <a:cs typeface="Arial" panose="020B0604020202020204" pitchFamily="34" charset="0"/>
              </a:rPr>
              <a:t>Ilo</a:t>
            </a:r>
            <a:r>
              <a:rPr lang="en-US" sz="1100" dirty="0">
                <a:cs typeface="Arial" panose="020B0604020202020204" pitchFamily="34" charset="0"/>
              </a:rPr>
              <a:t> </a:t>
            </a:r>
            <a:r>
              <a:rPr lang="en-US" sz="1100" dirty="0" err="1">
                <a:cs typeface="Arial" panose="020B0604020202020204" pitchFamily="34" charset="0"/>
              </a:rPr>
              <a:t>asua</a:t>
            </a:r>
            <a:r>
              <a:rPr lang="en-US" sz="1100" dirty="0">
                <a:cs typeface="Arial" panose="020B0604020202020204" pitchFamily="34" charset="0"/>
              </a:rPr>
              <a:t> – </a:t>
            </a:r>
            <a:r>
              <a:rPr lang="en-US" sz="1100" dirty="0" err="1">
                <a:cs typeface="Arial" panose="020B0604020202020204" pitchFamily="34" charset="0"/>
              </a:rPr>
              <a:t>ikääntyvien</a:t>
            </a:r>
            <a:r>
              <a:rPr lang="en-US" sz="1100" dirty="0">
                <a:cs typeface="Arial" panose="020B0604020202020204" pitchFamily="34" charset="0"/>
              </a:rPr>
              <a:t> </a:t>
            </a:r>
            <a:r>
              <a:rPr lang="en-US" sz="1100" dirty="0" err="1">
                <a:cs typeface="Arial" panose="020B0604020202020204" pitchFamily="34" charset="0"/>
              </a:rPr>
              <a:t>asumisen</a:t>
            </a:r>
            <a:r>
              <a:rPr lang="en-US" sz="1100" dirty="0">
                <a:cs typeface="Arial" panose="020B0604020202020204" pitchFamily="34" charset="0"/>
              </a:rPr>
              <a:t> </a:t>
            </a:r>
            <a:r>
              <a:rPr lang="en-US" sz="1100" dirty="0" err="1">
                <a:cs typeface="Arial" panose="020B0604020202020204" pitchFamily="34" charset="0"/>
              </a:rPr>
              <a:t>kehittäminen</a:t>
            </a:r>
            <a:r>
              <a:rPr lang="en-US" sz="1100" dirty="0">
                <a:cs typeface="Arial" panose="020B0604020202020204" pitchFamily="34" charset="0"/>
              </a:rPr>
              <a:t>  </a:t>
            </a:r>
          </a:p>
          <a:p>
            <a:pPr algn="ctr">
              <a:spcBef>
                <a:spcPts val="0"/>
              </a:spcBef>
            </a:pPr>
            <a:r>
              <a:rPr lang="en-US" sz="1100" dirty="0">
                <a:cs typeface="Arial" panose="020B0604020202020204" pitchFamily="34" charset="0"/>
                <a:hlinkClick r:id="rId3"/>
              </a:rPr>
              <a:t>mari.mynttinen@siunsote.fi</a:t>
            </a:r>
            <a:endParaRPr lang="en-US" sz="1100" dirty="0">
              <a:cs typeface="Arial" panose="020B0604020202020204" pitchFamily="34" charset="0"/>
            </a:endParaRPr>
          </a:p>
          <a:p>
            <a:pPr algn="ctr">
              <a:spcBef>
                <a:spcPts val="0"/>
              </a:spcBef>
            </a:pPr>
            <a:r>
              <a:rPr lang="en-US" sz="1100" dirty="0">
                <a:cs typeface="Arial" panose="020B0604020202020204" pitchFamily="34" charset="0"/>
              </a:rPr>
              <a:t>013 330 8550</a:t>
            </a:r>
          </a:p>
          <a:p>
            <a:pPr algn="ctr">
              <a:spcBef>
                <a:spcPts val="0"/>
              </a:spcBef>
            </a:pPr>
            <a:endParaRPr 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kstiruutu 2">
            <a:extLst>
              <a:ext uri="{FF2B5EF4-FFF2-40B4-BE49-F238E27FC236}">
                <a16:creationId xmlns:a16="http://schemas.microsoft.com/office/drawing/2014/main" id="{F8450C33-AECD-430E-B4C7-D8DF555D6385}"/>
              </a:ext>
            </a:extLst>
          </p:cNvPr>
          <p:cNvSpPr txBox="1"/>
          <p:nvPr/>
        </p:nvSpPr>
        <p:spPr>
          <a:xfrm>
            <a:off x="2515104" y="3039265"/>
            <a:ext cx="3693067" cy="3960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6260125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isällön paikkamerkki 3">
            <a:extLst>
              <a:ext uri="{FF2B5EF4-FFF2-40B4-BE49-F238E27FC236}">
                <a16:creationId xmlns:a16="http://schemas.microsoft.com/office/drawing/2014/main" id="{878F0A43-7E02-46B2-9598-8683629D9327}"/>
              </a:ext>
            </a:extLst>
          </p:cNvPr>
          <p:cNvPicPr>
            <a:picLocks noGrp="1" noChangeAspect="1"/>
          </p:cNvPicPr>
          <p:nvPr>
            <p:ph sz="quarter" idx="10"/>
          </p:nvPr>
        </p:nvPicPr>
        <p:blipFill>
          <a:blip r:embed="rId2">
            <a:alphaModFix/>
          </a:blip>
          <a:stretch>
            <a:fillRect/>
          </a:stretch>
        </p:blipFill>
        <p:spPr>
          <a:xfrm>
            <a:off x="507147" y="1148409"/>
            <a:ext cx="3861654" cy="2043685"/>
          </a:xfrm>
          <a:prstGeom prst="rect">
            <a:avLst/>
          </a:prstGeom>
        </p:spPr>
      </p:pic>
      <p:pic>
        <p:nvPicPr>
          <p:cNvPr id="5" name="Kuva 4">
            <a:extLst>
              <a:ext uri="{FF2B5EF4-FFF2-40B4-BE49-F238E27FC236}">
                <a16:creationId xmlns:a16="http://schemas.microsoft.com/office/drawing/2014/main" id="{5CEBDE7D-8320-4542-B320-EAA8D3BC3C7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96670" y="1618806"/>
            <a:ext cx="4306244" cy="2404911"/>
          </a:xfrm>
          <a:prstGeom prst="rect">
            <a:avLst/>
          </a:prstGeom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BA75FD10-2E58-4AB6-88EC-AAF53EDE2C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9163" y="135040"/>
            <a:ext cx="5004910" cy="983746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fi-FI" sz="2400" dirty="0" err="1">
                <a:latin typeface="+mn-lt"/>
                <a:cs typeface="Arial" panose="020B0604020202020204" pitchFamily="34" charset="0"/>
              </a:rPr>
              <a:t>Noljakkakoti</a:t>
            </a:r>
            <a:r>
              <a:rPr lang="fi-FI" sz="2400" dirty="0">
                <a:latin typeface="+mn-lt"/>
                <a:cs typeface="Arial" panose="020B0604020202020204" pitchFamily="34" charset="0"/>
              </a:rPr>
              <a:t> </a:t>
            </a:r>
            <a:br>
              <a:rPr lang="fi-FI" sz="2400" dirty="0">
                <a:latin typeface="+mn-lt"/>
                <a:cs typeface="Arial" panose="020B0604020202020204" pitchFamily="34" charset="0"/>
              </a:rPr>
            </a:br>
            <a:r>
              <a:rPr lang="fi-FI" sz="2400" dirty="0">
                <a:latin typeface="+mn-lt"/>
                <a:cs typeface="Arial" panose="020B0604020202020204" pitchFamily="34" charset="0"/>
              </a:rPr>
              <a:t>koti 60 ikäihmiselle 03/2022</a:t>
            </a:r>
          </a:p>
        </p:txBody>
      </p:sp>
      <p:sp>
        <p:nvSpPr>
          <p:cNvPr id="6" name="Rectangle 1">
            <a:extLst>
              <a:ext uri="{FF2B5EF4-FFF2-40B4-BE49-F238E27FC236}">
                <a16:creationId xmlns:a16="http://schemas.microsoft.com/office/drawing/2014/main" id="{BC07D3F8-C11C-4D92-99F4-5C60A84B401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33169" y="252346"/>
            <a:ext cx="4869967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i-FI" altLang="fi-FI" sz="1200" b="0" i="0" u="none" strike="noStrike" cap="none" normalizeH="0" baseline="0" dirty="0">
                <a:ln>
                  <a:noFill/>
                </a:ln>
                <a:effectLst/>
                <a:cs typeface="Arial" panose="020B0604020202020204" pitchFamily="34" charset="0"/>
              </a:rPr>
              <a:t>-Kaksikerroksinen, neljä avaraa oleskelu- ja ruokailutilaa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i-FI" altLang="fi-FI" sz="1200" b="0" i="0" u="none" strike="noStrike" cap="none" normalizeH="0" baseline="0" dirty="0">
                <a:ln>
                  <a:noFill/>
                </a:ln>
                <a:effectLst/>
                <a:cs typeface="Arial" panose="020B0604020202020204" pitchFamily="34" charset="0"/>
              </a:rPr>
              <a:t>-Seinillä suuret valokuvatapetit Pohjois-Karjalan maisemista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i-FI" altLang="fi-FI" sz="1200" dirty="0">
                <a:cs typeface="Arial" panose="020B0604020202020204" pitchFamily="34" charset="0"/>
              </a:rPr>
              <a:t>-</a:t>
            </a:r>
            <a:r>
              <a:rPr kumimoji="0" lang="fi-FI" altLang="fi-FI" sz="1200" b="0" i="0" u="none" strike="noStrike" cap="none" normalizeH="0" baseline="0" dirty="0">
                <a:ln>
                  <a:noFill/>
                </a:ln>
                <a:effectLst/>
                <a:cs typeface="Arial" panose="020B0604020202020204" pitchFamily="34" charset="0"/>
              </a:rPr>
              <a:t>Leveät käytävät ja väljät yhteiset tilat</a:t>
            </a:r>
            <a:endParaRPr kumimoji="0" lang="fi-FI" altLang="fi-FI" sz="600" b="0" i="0" u="none" strike="noStrike" cap="none" normalizeH="0" baseline="0" dirty="0">
              <a:ln>
                <a:noFill/>
              </a:ln>
              <a:effectLst/>
              <a:cs typeface="Arial" panose="020B0604020202020204" pitchFamily="34" charset="0"/>
            </a:endParaRPr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i-FI" altLang="fi-FI" sz="1200" dirty="0">
                <a:cs typeface="Arial" panose="020B0604020202020204" pitchFamily="34" charset="0"/>
              </a:rPr>
              <a:t>-Asuntosiipiä yhdistää yhdyskäytävä  &gt; sisätiloissa mahdollisuus pitkiin kävelylenkkeihin</a:t>
            </a:r>
            <a:endParaRPr kumimoji="0" lang="fi-FI" altLang="fi-FI" sz="1200" b="0" i="0" u="none" strike="noStrike" cap="none" normalizeH="0" baseline="0" dirty="0">
              <a:ln>
                <a:noFill/>
              </a:ln>
              <a:effectLst/>
              <a:cs typeface="Arial" panose="020B0604020202020204" pitchFamily="34" charset="0"/>
            </a:endParaRPr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i-FI" altLang="fi-FI" sz="1200" dirty="0">
                <a:cs typeface="Arial" panose="020B0604020202020204" pitchFamily="34" charset="0"/>
              </a:rPr>
              <a:t>-</a:t>
            </a:r>
            <a:r>
              <a:rPr kumimoji="0" lang="fi-FI" altLang="fi-FI" sz="1200" b="0" i="0" u="none" strike="noStrike" cap="none" normalizeH="0" baseline="0" dirty="0">
                <a:ln>
                  <a:noFill/>
                </a:ln>
                <a:effectLst/>
                <a:cs typeface="Arial" panose="020B0604020202020204" pitchFamily="34" charset="0"/>
              </a:rPr>
              <a:t>Henkilökunnan kirjaamispisteitä oleskelu- ja ruokailutiloissa toimistojen lisäksi,</a:t>
            </a:r>
            <a:r>
              <a:rPr kumimoji="0" lang="fi-FI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ARA rahoitusta saanut </a:t>
            </a:r>
            <a:endParaRPr kumimoji="0" lang="fi-FI" altLang="fi-FI" sz="1200" b="0" i="0" u="none" strike="noStrike" cap="none" normalizeH="0" baseline="0" dirty="0">
              <a:ln>
                <a:noFill/>
              </a:ln>
              <a:effectLst/>
              <a:cs typeface="Arial" panose="020B0604020202020204" pitchFamily="34" charset="0"/>
            </a:endParaRPr>
          </a:p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fi-FI" altLang="fi-FI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" name="Tekstiruutu 2">
            <a:extLst>
              <a:ext uri="{FF2B5EF4-FFF2-40B4-BE49-F238E27FC236}">
                <a16:creationId xmlns:a16="http://schemas.microsoft.com/office/drawing/2014/main" id="{66547534-6F64-4AD2-94EA-9C979307DEF4}"/>
              </a:ext>
            </a:extLst>
          </p:cNvPr>
          <p:cNvSpPr txBox="1"/>
          <p:nvPr/>
        </p:nvSpPr>
        <p:spPr>
          <a:xfrm>
            <a:off x="2437974" y="4023717"/>
            <a:ext cx="6609088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2400" b="1" dirty="0">
                <a:cs typeface="Arial" panose="020B0604020202020204" pitchFamily="34" charset="0"/>
              </a:rPr>
              <a:t>Riihisärkkä 60 hlölle 09/2022</a:t>
            </a:r>
          </a:p>
          <a:p>
            <a:r>
              <a:rPr lang="fi-FI" sz="1200" dirty="0"/>
              <a:t>-Kaksi sisäpihaa, ns. ”aistipihaa”, joihin pääsee suoraan osasta asunnoista</a:t>
            </a:r>
          </a:p>
          <a:p>
            <a:r>
              <a:rPr lang="fi-FI" sz="1200" dirty="0"/>
              <a:t>-Pariskunnille myös asuntoja</a:t>
            </a:r>
          </a:p>
          <a:p>
            <a:r>
              <a:rPr lang="fi-FI" sz="1200" dirty="0"/>
              <a:t>-Rakennuttaja Joensuun Kodit Oy; ARA rahoitusta saanut 	</a:t>
            </a:r>
            <a:r>
              <a:rPr lang="fi-FI" sz="1050" dirty="0"/>
              <a:t>	https://yle.fi/uutiset/3-11794917 </a:t>
            </a:r>
          </a:p>
          <a:p>
            <a:endParaRPr lang="fi-FI" sz="1400" dirty="0"/>
          </a:p>
        </p:txBody>
      </p:sp>
      <p:sp>
        <p:nvSpPr>
          <p:cNvPr id="9" name="Tekstiruutu 8">
            <a:extLst>
              <a:ext uri="{FF2B5EF4-FFF2-40B4-BE49-F238E27FC236}">
                <a16:creationId xmlns:a16="http://schemas.microsoft.com/office/drawing/2014/main" id="{FF32BF05-CCF7-494D-870B-8EE56615901B}"/>
              </a:ext>
            </a:extLst>
          </p:cNvPr>
          <p:cNvSpPr txBox="1"/>
          <p:nvPr/>
        </p:nvSpPr>
        <p:spPr>
          <a:xfrm>
            <a:off x="407432" y="3275683"/>
            <a:ext cx="3961368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i-FI" sz="1200" dirty="0">
                <a:cs typeface="Arial" panose="020B0604020202020204" pitchFamily="34" charset="0"/>
              </a:rPr>
              <a:t>”Asumisyksiköstä tekee kodin </a:t>
            </a:r>
            <a:r>
              <a:rPr lang="fi-FI" sz="1200" i="1" dirty="0">
                <a:cs typeface="Arial" panose="020B0604020202020204" pitchFamily="34" charset="0"/>
              </a:rPr>
              <a:t>henkilöstön</a:t>
            </a:r>
            <a:r>
              <a:rPr lang="fi-FI" sz="1200" dirty="0">
                <a:cs typeface="Arial" panose="020B0604020202020204" pitchFamily="34" charset="0"/>
              </a:rPr>
              <a:t> jokapäiväinen toiminta asukkaiden kanssa, eivät rakenteet”, keskisen alueen ikäihmisten asumispalvelujen palvelupäällikkö Sari Tarvainen toteaa. </a:t>
            </a:r>
            <a:endParaRPr lang="fi-FI" sz="1200" dirty="0">
              <a:highlight>
                <a:srgbClr val="FFFF00"/>
              </a:highlight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4019504"/>
      </p:ext>
    </p:extLst>
  </p:cSld>
  <p:clrMapOvr>
    <a:masterClrMapping/>
  </p:clrMapOvr>
</p:sld>
</file>

<file path=ppt/theme/theme1.xml><?xml version="1.0" encoding="utf-8"?>
<a:theme xmlns:a="http://schemas.openxmlformats.org/drawingml/2006/main" name="Siun sote esityspohja">
  <a:themeElements>
    <a:clrScheme name="siun_sote">
      <a:dk1>
        <a:sysClr val="windowText" lastClr="000000"/>
      </a:dk1>
      <a:lt1>
        <a:sysClr val="window" lastClr="FFFFFF"/>
      </a:lt1>
      <a:dk2>
        <a:srgbClr val="042E5E"/>
      </a:dk2>
      <a:lt2>
        <a:srgbClr val="F1EEE1"/>
      </a:lt2>
      <a:accent1>
        <a:srgbClr val="00B0BD"/>
      </a:accent1>
      <a:accent2>
        <a:srgbClr val="DD4814"/>
      </a:accent2>
      <a:accent3>
        <a:srgbClr val="84CF06"/>
      </a:accent3>
      <a:accent4>
        <a:srgbClr val="8064A2"/>
      </a:accent4>
      <a:accent5>
        <a:srgbClr val="44C0A6"/>
      </a:accent5>
      <a:accent6>
        <a:srgbClr val="F0AB00"/>
      </a:accent6>
      <a:hlink>
        <a:srgbClr val="00B0CA"/>
      </a:hlink>
      <a:folHlink>
        <a:srgbClr val="00B0CA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3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accent3"/>
          </a:solidFill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Siunsote_esitys_POHJA" id="{F3856AD2-FCAA-4A50-B7D7-C11BC73AF586}" vid="{A1088F70-FB77-4EF5-BE55-0284DA532E4E}"/>
    </a:ext>
  </a:extLst>
</a:theme>
</file>

<file path=ppt/theme/theme2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Asiakirja" ma:contentTypeID="0x0101003CB533D453B7DF42914CB9F00AF94B3D" ma:contentTypeVersion="4" ma:contentTypeDescription="Luo uusi asiakirja." ma:contentTypeScope="" ma:versionID="0779961294630a1b6c9d0e14b6aed73d">
  <xsd:schema xmlns:xsd="http://www.w3.org/2001/XMLSchema" xmlns:xs="http://www.w3.org/2001/XMLSchema" xmlns:p="http://schemas.microsoft.com/office/2006/metadata/properties" xmlns:ns2="2b9a537a-b4d1-4afe-a452-d067b8d42fd0" targetNamespace="http://schemas.microsoft.com/office/2006/metadata/properties" ma:root="true" ma:fieldsID="67a74b73467a088161f539148b511e57" ns2:_="">
    <xsd:import namespace="2b9a537a-b4d1-4afe-a452-d067b8d42fd0"/>
    <xsd:element name="properties">
      <xsd:complexType>
        <xsd:sequence>
          <xsd:element name="documentManagement">
            <xsd:complexType>
              <xsd:all>
                <xsd:element ref="ns2:K_x00e4_ytt_x00e4_j_x00e4_"/>
                <xsd:element ref="ns2:MediaServiceMetadata" minOccurs="0"/>
                <xsd:element ref="ns2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b9a537a-b4d1-4afe-a452-d067b8d42fd0" elementFormDefault="qualified">
    <xsd:import namespace="http://schemas.microsoft.com/office/2006/documentManagement/types"/>
    <xsd:import namespace="http://schemas.microsoft.com/office/infopath/2007/PartnerControls"/>
    <xsd:element name="K_x00e4_ytt_x00e4_j_x00e4_" ma:index="2" ma:displayName="Käyttäjä" ma:default="E1-lisenssi" ma:format="RadioButtons" ma:indexed="true" ma:internalName="K_x00e4_ytt_x00e4_j_x00e4_" ma:readOnly="false">
      <xsd:simpleType>
        <xsd:restriction base="dms:Choice">
          <xsd:enumeration value="E1-lisenssi"/>
          <xsd:enumeration value="E3-lisenssi"/>
        </xsd:restriction>
      </xsd:simpleType>
    </xsd:element>
    <xsd:element name="MediaServiceMetadata" ma:index="5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6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displayName="Sisältölaji"/>
        <xsd:element ref="dc:title" minOccurs="0" maxOccurs="1" ma:displayName="Otsikk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K_x00e4_ytt_x00e4_j_x00e4_ xmlns="2b9a537a-b4d1-4afe-a452-d067b8d42fd0">E3-lisenssi</K_x00e4_ytt_x00e4_j_x00e4_>
  </documentManagement>
</p:properties>
</file>

<file path=customXml/itemProps1.xml><?xml version="1.0" encoding="utf-8"?>
<ds:datastoreItem xmlns:ds="http://schemas.openxmlformats.org/officeDocument/2006/customXml" ds:itemID="{AD34C46E-0916-40B4-A38F-B8D861B7EC2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b9a537a-b4d1-4afe-a452-d067b8d42fd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1E46D819-E8C5-45F9-AA40-9EBA79B5E1B7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4149A0E1-4049-4DD4-A840-C9F9C61E3268}">
  <ds:schemaRefs>
    <ds:schemaRef ds:uri="http://schemas.microsoft.com/office/2006/documentManagement/types"/>
    <ds:schemaRef ds:uri="http://purl.org/dc/dcmitype/"/>
    <ds:schemaRef ds:uri="http://purl.org/dc/elements/1.1/"/>
    <ds:schemaRef ds:uri="2b9a537a-b4d1-4afe-a452-d067b8d42fd0"/>
    <ds:schemaRef ds:uri="http://www.w3.org/XML/1998/namespace"/>
    <ds:schemaRef ds:uri="http://schemas.microsoft.com/office/infopath/2007/PartnerControls"/>
    <ds:schemaRef ds:uri="http://schemas.openxmlformats.org/package/2006/metadata/core-properties"/>
    <ds:schemaRef ds:uri="http://schemas.microsoft.com/office/2006/metadata/properties"/>
    <ds:schemaRef ds:uri="http://purl.org/dc/terms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Siunsote_ESITYS</Template>
  <TotalTime>21289</TotalTime>
  <Words>877</Words>
  <Application>Microsoft Office PowerPoint</Application>
  <PresentationFormat>Näytössä katseltava esitys (16:9)</PresentationFormat>
  <Paragraphs>98</Paragraphs>
  <Slides>8</Slides>
  <Notes>4</Notes>
  <HiddenSlides>0</HiddenSlides>
  <MMClips>0</MMClips>
  <ScaleCrop>false</ScaleCrop>
  <HeadingPairs>
    <vt:vector size="6" baseType="variant">
      <vt:variant>
        <vt:lpstr>Käytetyt fontit</vt:lpstr>
      </vt:variant>
      <vt:variant>
        <vt:i4>2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8</vt:i4>
      </vt:variant>
    </vt:vector>
  </HeadingPairs>
  <TitlesOfParts>
    <vt:vector size="11" baseType="lpstr">
      <vt:lpstr>Arial</vt:lpstr>
      <vt:lpstr>Calibri</vt:lpstr>
      <vt:lpstr>Siun sote esityspohja</vt:lpstr>
      <vt:lpstr>Ilo asua  – ikääntyvien asumisen kehittämisen hanke   Pohjois-Karjalan hyvinvointialue </vt:lpstr>
      <vt:lpstr>PowerPoint-esitys</vt:lpstr>
      <vt:lpstr>PowerPoint-esitys</vt:lpstr>
      <vt:lpstr>Kehittämisprosessi ja siihen liittyvä yhteistyö eri toimijoiden kesken </vt:lpstr>
      <vt:lpstr>PowerPoint-esitys</vt:lpstr>
      <vt:lpstr>PowerPoint-esitys</vt:lpstr>
      <vt:lpstr>Kysymyksiä, ajatuksia, kommentteja? </vt:lpstr>
      <vt:lpstr>Noljakkakoti  koti 60 ikäihmiselle 03/2022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PowerPoint-esitys</dc:title>
  <dc:creator>Mynttinen Mari</dc:creator>
  <cp:lastModifiedBy>Mynttinen Mari</cp:lastModifiedBy>
  <cp:revision>68</cp:revision>
  <dcterms:created xsi:type="dcterms:W3CDTF">2022-06-13T07:33:08Z</dcterms:created>
  <dcterms:modified xsi:type="dcterms:W3CDTF">2022-08-16T15:56:50Z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0x0101003CB533D453B7DF42914CB9F00AF94B3D</vt:lpwstr>
  </property>
</Properties>
</file>