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7" r:id="rId1"/>
    <p:sldMasterId id="2147483778" r:id="rId2"/>
  </p:sldMasterIdLst>
  <p:notesMasterIdLst>
    <p:notesMasterId r:id="rId6"/>
  </p:notesMasterIdLst>
  <p:sldIdLst>
    <p:sldId id="260" r:id="rId3"/>
    <p:sldId id="274" r:id="rId4"/>
    <p:sldId id="443" r:id="rId5"/>
  </p:sldIdLst>
  <p:sldSz cx="9144000" cy="5143500" type="screen16x9"/>
  <p:notesSz cx="9144000" cy="5143500"/>
  <p:embeddedFontLst>
    <p:embeddedFont>
      <p:font typeface="Arial Narrow,Bold" panose="020B0604020202020204" charset="0"/>
      <p:bold r:id="rId7"/>
    </p:embeddedFont>
    <p:embeddedFont>
      <p:font typeface="Arial" panose="020B060402020202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08F6-E48A-4FC8-A225-F552A4193342}" type="datetimeFigureOut">
              <a:rPr lang="fi-FI" smtClean="0"/>
              <a:t>18.8.2022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979C-BBE0-407B-B474-3DD6C50B6A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9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4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6265926" y="0"/>
            <a:ext cx="2301875" cy="2160652"/>
          </a:xfrm>
          <a:custGeom>
            <a:avLst/>
            <a:gdLst/>
            <a:ahLst/>
            <a:cxnLst/>
            <a:rect l="0" t="0" r="0" b="0"/>
            <a:pathLst>
              <a:path w="2301875" h="2160652">
                <a:moveTo>
                  <a:pt x="0" y="0"/>
                </a:moveTo>
                <a:lnTo>
                  <a:pt x="0" y="0"/>
                </a:lnTo>
                <a:lnTo>
                  <a:pt x="20574" y="122174"/>
                </a:lnTo>
                <a:lnTo>
                  <a:pt x="38100" y="242824"/>
                </a:lnTo>
                <a:lnTo>
                  <a:pt x="49149" y="301625"/>
                </a:lnTo>
                <a:lnTo>
                  <a:pt x="60325" y="361950"/>
                </a:lnTo>
                <a:lnTo>
                  <a:pt x="77724" y="422275"/>
                </a:lnTo>
                <a:lnTo>
                  <a:pt x="93599" y="480949"/>
                </a:lnTo>
                <a:lnTo>
                  <a:pt x="115824" y="544449"/>
                </a:lnTo>
                <a:lnTo>
                  <a:pt x="139700" y="611124"/>
                </a:lnTo>
                <a:lnTo>
                  <a:pt x="166624" y="673100"/>
                </a:lnTo>
                <a:lnTo>
                  <a:pt x="195199" y="738124"/>
                </a:lnTo>
                <a:lnTo>
                  <a:pt x="223774" y="800100"/>
                </a:lnTo>
                <a:lnTo>
                  <a:pt x="255524" y="860425"/>
                </a:lnTo>
                <a:lnTo>
                  <a:pt x="287274" y="922274"/>
                </a:lnTo>
                <a:lnTo>
                  <a:pt x="322199" y="982599"/>
                </a:lnTo>
                <a:lnTo>
                  <a:pt x="357124" y="1041400"/>
                </a:lnTo>
                <a:lnTo>
                  <a:pt x="395224" y="1100074"/>
                </a:lnTo>
                <a:lnTo>
                  <a:pt x="431800" y="1157224"/>
                </a:lnTo>
                <a:lnTo>
                  <a:pt x="471424" y="1214374"/>
                </a:lnTo>
                <a:lnTo>
                  <a:pt x="512699" y="1270000"/>
                </a:lnTo>
                <a:lnTo>
                  <a:pt x="555625" y="1325499"/>
                </a:lnTo>
                <a:lnTo>
                  <a:pt x="598424" y="1379602"/>
                </a:lnTo>
                <a:lnTo>
                  <a:pt x="641350" y="1431925"/>
                </a:lnTo>
                <a:lnTo>
                  <a:pt x="687324" y="1485900"/>
                </a:lnTo>
                <a:lnTo>
                  <a:pt x="731774" y="1536700"/>
                </a:lnTo>
                <a:lnTo>
                  <a:pt x="779399" y="1587500"/>
                </a:lnTo>
                <a:lnTo>
                  <a:pt x="827024" y="1638300"/>
                </a:lnTo>
                <a:lnTo>
                  <a:pt x="874649" y="1685925"/>
                </a:lnTo>
                <a:lnTo>
                  <a:pt x="923925" y="1733550"/>
                </a:lnTo>
                <a:lnTo>
                  <a:pt x="1023874" y="1827149"/>
                </a:lnTo>
                <a:lnTo>
                  <a:pt x="1125474" y="1916177"/>
                </a:lnTo>
                <a:lnTo>
                  <a:pt x="1227074" y="2001902"/>
                </a:lnTo>
                <a:lnTo>
                  <a:pt x="1330325" y="2084452"/>
                </a:lnTo>
                <a:lnTo>
                  <a:pt x="1435100" y="2160652"/>
                </a:lnTo>
                <a:lnTo>
                  <a:pt x="1484249" y="2098675"/>
                </a:lnTo>
                <a:lnTo>
                  <a:pt x="1531874" y="2036827"/>
                </a:lnTo>
                <a:lnTo>
                  <a:pt x="1577975" y="1971675"/>
                </a:lnTo>
                <a:lnTo>
                  <a:pt x="1623949" y="1908175"/>
                </a:lnTo>
                <a:lnTo>
                  <a:pt x="1666875" y="1843024"/>
                </a:lnTo>
                <a:lnTo>
                  <a:pt x="1709674" y="1776349"/>
                </a:lnTo>
                <a:lnTo>
                  <a:pt x="1747774" y="1712849"/>
                </a:lnTo>
                <a:lnTo>
                  <a:pt x="1787525" y="1644650"/>
                </a:lnTo>
                <a:lnTo>
                  <a:pt x="1825625" y="1579627"/>
                </a:lnTo>
                <a:lnTo>
                  <a:pt x="1862074" y="1512952"/>
                </a:lnTo>
                <a:lnTo>
                  <a:pt x="1896999" y="1444625"/>
                </a:lnTo>
                <a:lnTo>
                  <a:pt x="1930400" y="1376427"/>
                </a:lnTo>
                <a:lnTo>
                  <a:pt x="1962150" y="1309624"/>
                </a:lnTo>
                <a:lnTo>
                  <a:pt x="1992249" y="1239774"/>
                </a:lnTo>
                <a:lnTo>
                  <a:pt x="2020824" y="1171575"/>
                </a:lnTo>
                <a:lnTo>
                  <a:pt x="2049399" y="1101725"/>
                </a:lnTo>
                <a:lnTo>
                  <a:pt x="2076450" y="1033399"/>
                </a:lnTo>
                <a:lnTo>
                  <a:pt x="2101850" y="965200"/>
                </a:lnTo>
                <a:lnTo>
                  <a:pt x="2125599" y="895350"/>
                </a:lnTo>
                <a:lnTo>
                  <a:pt x="2146300" y="825500"/>
                </a:lnTo>
                <a:lnTo>
                  <a:pt x="2168525" y="755650"/>
                </a:lnTo>
                <a:lnTo>
                  <a:pt x="2187575" y="687324"/>
                </a:lnTo>
                <a:lnTo>
                  <a:pt x="2204974" y="617474"/>
                </a:lnTo>
                <a:lnTo>
                  <a:pt x="2220849" y="547624"/>
                </a:lnTo>
                <a:lnTo>
                  <a:pt x="2235200" y="479425"/>
                </a:lnTo>
                <a:lnTo>
                  <a:pt x="2249424" y="409575"/>
                </a:lnTo>
                <a:lnTo>
                  <a:pt x="2262124" y="341249"/>
                </a:lnTo>
                <a:lnTo>
                  <a:pt x="2273300" y="271399"/>
                </a:lnTo>
                <a:lnTo>
                  <a:pt x="2282825" y="203200"/>
                </a:lnTo>
                <a:lnTo>
                  <a:pt x="2289175" y="136525"/>
                </a:lnTo>
                <a:lnTo>
                  <a:pt x="2297049" y="68199"/>
                </a:lnTo>
                <a:lnTo>
                  <a:pt x="2301875" y="0"/>
                </a:lnTo>
                <a:lnTo>
                  <a:pt x="0" y="0"/>
                </a:lnTo>
                <a:close/>
                <a:moveTo>
                  <a:pt x="-1122426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7701026" y="1171575"/>
            <a:ext cx="1441450" cy="1657350"/>
          </a:xfrm>
          <a:custGeom>
            <a:avLst/>
            <a:gdLst/>
            <a:ahLst/>
            <a:cxnLst/>
            <a:rect l="0" t="0" r="0" b="0"/>
            <a:pathLst>
              <a:path w="1441450" h="1657350">
                <a:moveTo>
                  <a:pt x="1441450" y="0"/>
                </a:moveTo>
                <a:lnTo>
                  <a:pt x="1441450" y="0"/>
                </a:lnTo>
                <a:lnTo>
                  <a:pt x="1346200" y="44450"/>
                </a:lnTo>
                <a:lnTo>
                  <a:pt x="1252474" y="93599"/>
                </a:lnTo>
                <a:lnTo>
                  <a:pt x="1157224" y="141224"/>
                </a:lnTo>
                <a:lnTo>
                  <a:pt x="1065149" y="190500"/>
                </a:lnTo>
                <a:lnTo>
                  <a:pt x="971550" y="242824"/>
                </a:lnTo>
                <a:lnTo>
                  <a:pt x="880999" y="296799"/>
                </a:lnTo>
                <a:lnTo>
                  <a:pt x="790575" y="352425"/>
                </a:lnTo>
                <a:lnTo>
                  <a:pt x="698500" y="411099"/>
                </a:lnTo>
                <a:lnTo>
                  <a:pt x="609600" y="473075"/>
                </a:lnTo>
                <a:lnTo>
                  <a:pt x="520700" y="538099"/>
                </a:lnTo>
                <a:lnTo>
                  <a:pt x="433324" y="603250"/>
                </a:lnTo>
                <a:lnTo>
                  <a:pt x="344424" y="673100"/>
                </a:lnTo>
                <a:lnTo>
                  <a:pt x="257175" y="747649"/>
                </a:lnTo>
                <a:lnTo>
                  <a:pt x="169799" y="825500"/>
                </a:lnTo>
                <a:lnTo>
                  <a:pt x="84074" y="904875"/>
                </a:lnTo>
                <a:lnTo>
                  <a:pt x="0" y="988949"/>
                </a:lnTo>
                <a:lnTo>
                  <a:pt x="84074" y="1047750"/>
                </a:lnTo>
                <a:lnTo>
                  <a:pt x="168275" y="1108075"/>
                </a:lnTo>
                <a:lnTo>
                  <a:pt x="254000" y="1162050"/>
                </a:lnTo>
                <a:lnTo>
                  <a:pt x="341249" y="1217549"/>
                </a:lnTo>
                <a:lnTo>
                  <a:pt x="428625" y="1270000"/>
                </a:lnTo>
                <a:lnTo>
                  <a:pt x="515874" y="1319149"/>
                </a:lnTo>
                <a:lnTo>
                  <a:pt x="607949" y="1368425"/>
                </a:lnTo>
                <a:lnTo>
                  <a:pt x="696849" y="1412875"/>
                </a:lnTo>
                <a:lnTo>
                  <a:pt x="787400" y="1455674"/>
                </a:lnTo>
                <a:lnTo>
                  <a:pt x="880999" y="1495425"/>
                </a:lnTo>
                <a:lnTo>
                  <a:pt x="971550" y="1530350"/>
                </a:lnTo>
                <a:lnTo>
                  <a:pt x="1065149" y="1565275"/>
                </a:lnTo>
                <a:lnTo>
                  <a:pt x="1158875" y="1593850"/>
                </a:lnTo>
                <a:lnTo>
                  <a:pt x="1252474" y="1617599"/>
                </a:lnTo>
                <a:lnTo>
                  <a:pt x="1346200" y="1639824"/>
                </a:lnTo>
                <a:lnTo>
                  <a:pt x="1441450" y="1657350"/>
                </a:lnTo>
                <a:lnTo>
                  <a:pt x="1441450" y="0"/>
                </a:lnTo>
                <a:close/>
                <a:moveTo>
                  <a:pt x="-3729101" y="3971925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5773801" y="2160652"/>
            <a:ext cx="3368675" cy="2982848"/>
          </a:xfrm>
          <a:custGeom>
            <a:avLst/>
            <a:gdLst/>
            <a:ahLst/>
            <a:cxnLst/>
            <a:rect l="0" t="0" r="0" b="0"/>
            <a:pathLst>
              <a:path w="3368675" h="2982848">
                <a:moveTo>
                  <a:pt x="3368675" y="2982848"/>
                </a:moveTo>
                <a:lnTo>
                  <a:pt x="3368675" y="796925"/>
                </a:lnTo>
                <a:lnTo>
                  <a:pt x="3182874" y="709548"/>
                </a:lnTo>
                <a:lnTo>
                  <a:pt x="2998724" y="622300"/>
                </a:lnTo>
                <a:lnTo>
                  <a:pt x="2814574" y="530225"/>
                </a:lnTo>
                <a:lnTo>
                  <a:pt x="2724150" y="484123"/>
                </a:lnTo>
                <a:lnTo>
                  <a:pt x="2635250" y="436498"/>
                </a:lnTo>
                <a:lnTo>
                  <a:pt x="2543175" y="387350"/>
                </a:lnTo>
                <a:lnTo>
                  <a:pt x="2454275" y="338073"/>
                </a:lnTo>
                <a:lnTo>
                  <a:pt x="2365375" y="285750"/>
                </a:lnTo>
                <a:lnTo>
                  <a:pt x="2277999" y="233298"/>
                </a:lnTo>
                <a:lnTo>
                  <a:pt x="2189099" y="179323"/>
                </a:lnTo>
                <a:lnTo>
                  <a:pt x="2101850" y="122173"/>
                </a:lnTo>
                <a:lnTo>
                  <a:pt x="2012950" y="61848"/>
                </a:lnTo>
                <a:lnTo>
                  <a:pt x="1927225" y="0"/>
                </a:lnTo>
                <a:lnTo>
                  <a:pt x="1795399" y="209550"/>
                </a:lnTo>
                <a:lnTo>
                  <a:pt x="1670050" y="414273"/>
                </a:lnTo>
                <a:lnTo>
                  <a:pt x="1549400" y="615950"/>
                </a:lnTo>
                <a:lnTo>
                  <a:pt x="1431925" y="815975"/>
                </a:lnTo>
                <a:lnTo>
                  <a:pt x="1203325" y="1204848"/>
                </a:lnTo>
                <a:lnTo>
                  <a:pt x="1090549" y="1393824"/>
                </a:lnTo>
                <a:lnTo>
                  <a:pt x="979424" y="1581149"/>
                </a:lnTo>
                <a:lnTo>
                  <a:pt x="866775" y="1763648"/>
                </a:lnTo>
                <a:lnTo>
                  <a:pt x="755650" y="1944623"/>
                </a:lnTo>
                <a:lnTo>
                  <a:pt x="638175" y="2124011"/>
                </a:lnTo>
                <a:lnTo>
                  <a:pt x="519049" y="2300223"/>
                </a:lnTo>
                <a:lnTo>
                  <a:pt x="458724" y="2385948"/>
                </a:lnTo>
                <a:lnTo>
                  <a:pt x="398399" y="2473261"/>
                </a:lnTo>
                <a:lnTo>
                  <a:pt x="334899" y="2558986"/>
                </a:lnTo>
                <a:lnTo>
                  <a:pt x="271399" y="2644711"/>
                </a:lnTo>
                <a:lnTo>
                  <a:pt x="204724" y="2730436"/>
                </a:lnTo>
                <a:lnTo>
                  <a:pt x="139700" y="2814573"/>
                </a:lnTo>
                <a:lnTo>
                  <a:pt x="69850" y="2898711"/>
                </a:lnTo>
                <a:lnTo>
                  <a:pt x="0" y="2982848"/>
                </a:lnTo>
                <a:lnTo>
                  <a:pt x="3368675" y="2982848"/>
                </a:lnTo>
                <a:close/>
                <a:moveTo>
                  <a:pt x="-5773801" y="2982848"/>
                </a:moveTo>
              </a:path>
            </a:pathLst>
          </a:custGeom>
          <a:solidFill>
            <a:srgbClr val="F187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701026" y="0"/>
            <a:ext cx="1441450" cy="2160652"/>
          </a:xfrm>
          <a:custGeom>
            <a:avLst/>
            <a:gdLst/>
            <a:ahLst/>
            <a:cxnLst/>
            <a:rect l="0" t="0" r="0" b="0"/>
            <a:pathLst>
              <a:path w="1441450" h="2160652">
                <a:moveTo>
                  <a:pt x="0" y="2160652"/>
                </a:moveTo>
                <a:lnTo>
                  <a:pt x="0" y="2160652"/>
                </a:lnTo>
                <a:lnTo>
                  <a:pt x="84074" y="2100327"/>
                </a:lnTo>
                <a:lnTo>
                  <a:pt x="169799" y="2040002"/>
                </a:lnTo>
                <a:lnTo>
                  <a:pt x="255524" y="1981200"/>
                </a:lnTo>
                <a:lnTo>
                  <a:pt x="342900" y="1924050"/>
                </a:lnTo>
                <a:lnTo>
                  <a:pt x="430149" y="1866900"/>
                </a:lnTo>
                <a:lnTo>
                  <a:pt x="520700" y="1811274"/>
                </a:lnTo>
                <a:lnTo>
                  <a:pt x="609600" y="1755775"/>
                </a:lnTo>
                <a:lnTo>
                  <a:pt x="698500" y="1701800"/>
                </a:lnTo>
                <a:lnTo>
                  <a:pt x="790575" y="1647825"/>
                </a:lnTo>
                <a:lnTo>
                  <a:pt x="880999" y="1597025"/>
                </a:lnTo>
                <a:lnTo>
                  <a:pt x="971550" y="1546225"/>
                </a:lnTo>
                <a:lnTo>
                  <a:pt x="1065149" y="1497077"/>
                </a:lnTo>
                <a:lnTo>
                  <a:pt x="1157224" y="1447800"/>
                </a:lnTo>
                <a:lnTo>
                  <a:pt x="1252474" y="1400175"/>
                </a:lnTo>
                <a:lnTo>
                  <a:pt x="1346200" y="1354074"/>
                </a:lnTo>
                <a:lnTo>
                  <a:pt x="1441450" y="1309624"/>
                </a:lnTo>
                <a:lnTo>
                  <a:pt x="1441450" y="0"/>
                </a:lnTo>
                <a:lnTo>
                  <a:pt x="414274" y="0"/>
                </a:lnTo>
                <a:lnTo>
                  <a:pt x="406400" y="136525"/>
                </a:lnTo>
                <a:lnTo>
                  <a:pt x="393700" y="269875"/>
                </a:lnTo>
                <a:lnTo>
                  <a:pt x="379349" y="404749"/>
                </a:lnTo>
                <a:lnTo>
                  <a:pt x="363474" y="539750"/>
                </a:lnTo>
                <a:lnTo>
                  <a:pt x="344424" y="674624"/>
                </a:lnTo>
                <a:lnTo>
                  <a:pt x="325374" y="811149"/>
                </a:lnTo>
                <a:lnTo>
                  <a:pt x="301625" y="946150"/>
                </a:lnTo>
                <a:lnTo>
                  <a:pt x="277749" y="1081024"/>
                </a:lnTo>
                <a:lnTo>
                  <a:pt x="250825" y="1216025"/>
                </a:lnTo>
                <a:lnTo>
                  <a:pt x="222250" y="1352550"/>
                </a:lnTo>
                <a:lnTo>
                  <a:pt x="190500" y="1487552"/>
                </a:lnTo>
                <a:lnTo>
                  <a:pt x="157099" y="1622425"/>
                </a:lnTo>
                <a:lnTo>
                  <a:pt x="120650" y="1757299"/>
                </a:lnTo>
                <a:lnTo>
                  <a:pt x="82550" y="1890649"/>
                </a:lnTo>
                <a:lnTo>
                  <a:pt x="42799" y="2027302"/>
                </a:lnTo>
                <a:lnTo>
                  <a:pt x="0" y="2160652"/>
                </a:lnTo>
                <a:close/>
                <a:moveTo>
                  <a:pt x="-4718178" y="51435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5600700" y="0"/>
            <a:ext cx="2100326" cy="2160652"/>
          </a:xfrm>
          <a:custGeom>
            <a:avLst/>
            <a:gdLst/>
            <a:ahLst/>
            <a:cxnLst/>
            <a:rect l="0" t="0" r="0" b="0"/>
            <a:pathLst>
              <a:path w="2100326" h="2160652">
                <a:moveTo>
                  <a:pt x="2100326" y="2160652"/>
                </a:moveTo>
                <a:lnTo>
                  <a:pt x="2100326" y="2160652"/>
                </a:lnTo>
                <a:lnTo>
                  <a:pt x="2049526" y="2124075"/>
                </a:lnTo>
                <a:lnTo>
                  <a:pt x="1997075" y="2084452"/>
                </a:lnTo>
                <a:lnTo>
                  <a:pt x="1947926" y="2043177"/>
                </a:lnTo>
                <a:lnTo>
                  <a:pt x="1897126" y="2001902"/>
                </a:lnTo>
                <a:lnTo>
                  <a:pt x="1849501" y="1958975"/>
                </a:lnTo>
                <a:lnTo>
                  <a:pt x="1801876" y="1916177"/>
                </a:lnTo>
                <a:lnTo>
                  <a:pt x="1754251" y="1871599"/>
                </a:lnTo>
                <a:lnTo>
                  <a:pt x="1708150" y="1827149"/>
                </a:lnTo>
                <a:lnTo>
                  <a:pt x="1662176" y="1781175"/>
                </a:lnTo>
                <a:lnTo>
                  <a:pt x="1617726" y="1733550"/>
                </a:lnTo>
                <a:lnTo>
                  <a:pt x="1573276" y="1685925"/>
                </a:lnTo>
                <a:lnTo>
                  <a:pt x="1530350" y="1638300"/>
                </a:lnTo>
                <a:lnTo>
                  <a:pt x="1489075" y="1587500"/>
                </a:lnTo>
                <a:lnTo>
                  <a:pt x="1447800" y="1536700"/>
                </a:lnTo>
                <a:lnTo>
                  <a:pt x="1406525" y="1485900"/>
                </a:lnTo>
                <a:lnTo>
                  <a:pt x="1366901" y="1431925"/>
                </a:lnTo>
                <a:lnTo>
                  <a:pt x="1327150" y="1379602"/>
                </a:lnTo>
                <a:lnTo>
                  <a:pt x="1290701" y="1325499"/>
                </a:lnTo>
                <a:lnTo>
                  <a:pt x="1254125" y="1270000"/>
                </a:lnTo>
                <a:lnTo>
                  <a:pt x="1219200" y="1214374"/>
                </a:lnTo>
                <a:lnTo>
                  <a:pt x="1185926" y="1157224"/>
                </a:lnTo>
                <a:lnTo>
                  <a:pt x="1151001" y="1100074"/>
                </a:lnTo>
                <a:lnTo>
                  <a:pt x="1119251" y="1041400"/>
                </a:lnTo>
                <a:lnTo>
                  <a:pt x="1089025" y="982599"/>
                </a:lnTo>
                <a:lnTo>
                  <a:pt x="1058926" y="922274"/>
                </a:lnTo>
                <a:lnTo>
                  <a:pt x="1030351" y="860425"/>
                </a:lnTo>
                <a:lnTo>
                  <a:pt x="1001776" y="800100"/>
                </a:lnTo>
                <a:lnTo>
                  <a:pt x="974725" y="738124"/>
                </a:lnTo>
                <a:lnTo>
                  <a:pt x="949325" y="673100"/>
                </a:lnTo>
                <a:lnTo>
                  <a:pt x="923925" y="611124"/>
                </a:lnTo>
                <a:lnTo>
                  <a:pt x="901700" y="544449"/>
                </a:lnTo>
                <a:lnTo>
                  <a:pt x="879475" y="480949"/>
                </a:lnTo>
                <a:lnTo>
                  <a:pt x="860425" y="422275"/>
                </a:lnTo>
                <a:lnTo>
                  <a:pt x="843026" y="361950"/>
                </a:lnTo>
                <a:lnTo>
                  <a:pt x="825500" y="301625"/>
                </a:lnTo>
                <a:lnTo>
                  <a:pt x="811276" y="242824"/>
                </a:lnTo>
                <a:lnTo>
                  <a:pt x="796925" y="182499"/>
                </a:lnTo>
                <a:lnTo>
                  <a:pt x="782701" y="122174"/>
                </a:lnTo>
                <a:lnTo>
                  <a:pt x="773176" y="60325"/>
                </a:lnTo>
                <a:lnTo>
                  <a:pt x="760476" y="0"/>
                </a:lnTo>
                <a:lnTo>
                  <a:pt x="0" y="0"/>
                </a:lnTo>
                <a:lnTo>
                  <a:pt x="111125" y="157099"/>
                </a:lnTo>
                <a:lnTo>
                  <a:pt x="222250" y="312674"/>
                </a:lnTo>
                <a:lnTo>
                  <a:pt x="338201" y="465074"/>
                </a:lnTo>
                <a:lnTo>
                  <a:pt x="458851" y="612775"/>
                </a:lnTo>
                <a:lnTo>
                  <a:pt x="579501" y="757174"/>
                </a:lnTo>
                <a:lnTo>
                  <a:pt x="704850" y="901700"/>
                </a:lnTo>
                <a:lnTo>
                  <a:pt x="833501" y="1041400"/>
                </a:lnTo>
                <a:lnTo>
                  <a:pt x="963676" y="1179449"/>
                </a:lnTo>
                <a:lnTo>
                  <a:pt x="1095375" y="1311275"/>
                </a:lnTo>
                <a:lnTo>
                  <a:pt x="1233551" y="1443102"/>
                </a:lnTo>
                <a:lnTo>
                  <a:pt x="1370076" y="1570102"/>
                </a:lnTo>
                <a:lnTo>
                  <a:pt x="1511300" y="1695450"/>
                </a:lnTo>
                <a:lnTo>
                  <a:pt x="1655826" y="1816100"/>
                </a:lnTo>
                <a:lnTo>
                  <a:pt x="1801876" y="1933575"/>
                </a:lnTo>
                <a:lnTo>
                  <a:pt x="1949450" y="2047875"/>
                </a:lnTo>
                <a:lnTo>
                  <a:pt x="2100326" y="2160652"/>
                </a:lnTo>
                <a:close/>
                <a:moveTo>
                  <a:pt x="-26178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7701026" y="2160652"/>
            <a:ext cx="1441450" cy="852423"/>
          </a:xfrm>
          <a:custGeom>
            <a:avLst/>
            <a:gdLst/>
            <a:ahLst/>
            <a:cxnLst/>
            <a:rect l="0" t="0" r="0" b="0"/>
            <a:pathLst>
              <a:path w="1441450" h="852423">
                <a:moveTo>
                  <a:pt x="1441450" y="600075"/>
                </a:moveTo>
                <a:lnTo>
                  <a:pt x="1441450" y="600075"/>
                </a:lnTo>
                <a:lnTo>
                  <a:pt x="1346200" y="582548"/>
                </a:lnTo>
                <a:lnTo>
                  <a:pt x="1252474" y="565150"/>
                </a:lnTo>
                <a:lnTo>
                  <a:pt x="1158875" y="541273"/>
                </a:lnTo>
                <a:lnTo>
                  <a:pt x="1065149" y="515873"/>
                </a:lnTo>
                <a:lnTo>
                  <a:pt x="971550" y="490473"/>
                </a:lnTo>
                <a:lnTo>
                  <a:pt x="880999" y="458723"/>
                </a:lnTo>
                <a:lnTo>
                  <a:pt x="787400" y="425450"/>
                </a:lnTo>
                <a:lnTo>
                  <a:pt x="696849" y="390525"/>
                </a:lnTo>
                <a:lnTo>
                  <a:pt x="607949" y="352425"/>
                </a:lnTo>
                <a:lnTo>
                  <a:pt x="515874" y="309498"/>
                </a:lnTo>
                <a:lnTo>
                  <a:pt x="428625" y="265048"/>
                </a:lnTo>
                <a:lnTo>
                  <a:pt x="341249" y="219075"/>
                </a:lnTo>
                <a:lnTo>
                  <a:pt x="254000" y="168275"/>
                </a:lnTo>
                <a:lnTo>
                  <a:pt x="168275" y="114300"/>
                </a:lnTo>
                <a:lnTo>
                  <a:pt x="84074" y="58673"/>
                </a:lnTo>
                <a:lnTo>
                  <a:pt x="0" y="0"/>
                </a:lnTo>
                <a:lnTo>
                  <a:pt x="85725" y="63500"/>
                </a:lnTo>
                <a:lnTo>
                  <a:pt x="174625" y="123825"/>
                </a:lnTo>
                <a:lnTo>
                  <a:pt x="261874" y="182498"/>
                </a:lnTo>
                <a:lnTo>
                  <a:pt x="350774" y="241300"/>
                </a:lnTo>
                <a:lnTo>
                  <a:pt x="438150" y="298450"/>
                </a:lnTo>
                <a:lnTo>
                  <a:pt x="527050" y="355600"/>
                </a:lnTo>
                <a:lnTo>
                  <a:pt x="615950" y="411098"/>
                </a:lnTo>
                <a:lnTo>
                  <a:pt x="708025" y="465073"/>
                </a:lnTo>
                <a:lnTo>
                  <a:pt x="796925" y="515873"/>
                </a:lnTo>
                <a:lnTo>
                  <a:pt x="887349" y="568325"/>
                </a:lnTo>
                <a:lnTo>
                  <a:pt x="979424" y="619125"/>
                </a:lnTo>
                <a:lnTo>
                  <a:pt x="1071499" y="668273"/>
                </a:lnTo>
                <a:lnTo>
                  <a:pt x="1163574" y="714375"/>
                </a:lnTo>
                <a:lnTo>
                  <a:pt x="1255649" y="762000"/>
                </a:lnTo>
                <a:lnTo>
                  <a:pt x="1349375" y="807973"/>
                </a:lnTo>
                <a:lnTo>
                  <a:pt x="1441450" y="852423"/>
                </a:lnTo>
                <a:lnTo>
                  <a:pt x="1441450" y="600075"/>
                </a:lnTo>
                <a:close/>
                <a:moveTo>
                  <a:pt x="-5318253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5103876" y="2160652"/>
            <a:ext cx="2597150" cy="2982848"/>
          </a:xfrm>
          <a:custGeom>
            <a:avLst/>
            <a:gdLst/>
            <a:ahLst/>
            <a:cxnLst/>
            <a:rect l="0" t="0" r="0" b="0"/>
            <a:pathLst>
              <a:path w="2597150" h="2982848">
                <a:moveTo>
                  <a:pt x="0" y="2982848"/>
                </a:moveTo>
                <a:lnTo>
                  <a:pt x="933450" y="2982848"/>
                </a:lnTo>
                <a:lnTo>
                  <a:pt x="1003300" y="2898711"/>
                </a:lnTo>
                <a:lnTo>
                  <a:pt x="1073150" y="2814573"/>
                </a:lnTo>
                <a:lnTo>
                  <a:pt x="1141349" y="2728848"/>
                </a:lnTo>
                <a:lnTo>
                  <a:pt x="1206500" y="2643123"/>
                </a:lnTo>
                <a:lnTo>
                  <a:pt x="1273175" y="2557398"/>
                </a:lnTo>
                <a:lnTo>
                  <a:pt x="1336675" y="2470086"/>
                </a:lnTo>
                <a:lnTo>
                  <a:pt x="1401699" y="2382773"/>
                </a:lnTo>
                <a:lnTo>
                  <a:pt x="1463675" y="2293873"/>
                </a:lnTo>
                <a:lnTo>
                  <a:pt x="1525524" y="2204973"/>
                </a:lnTo>
                <a:lnTo>
                  <a:pt x="1584325" y="2114486"/>
                </a:lnTo>
                <a:lnTo>
                  <a:pt x="1642999" y="2023998"/>
                </a:lnTo>
                <a:lnTo>
                  <a:pt x="1700149" y="1933511"/>
                </a:lnTo>
                <a:lnTo>
                  <a:pt x="1757299" y="1841436"/>
                </a:lnTo>
                <a:lnTo>
                  <a:pt x="1812925" y="1749361"/>
                </a:lnTo>
                <a:lnTo>
                  <a:pt x="1865249" y="1655698"/>
                </a:lnTo>
                <a:lnTo>
                  <a:pt x="1917700" y="1563623"/>
                </a:lnTo>
                <a:lnTo>
                  <a:pt x="1970024" y="1468373"/>
                </a:lnTo>
                <a:lnTo>
                  <a:pt x="2019300" y="1373123"/>
                </a:lnTo>
                <a:lnTo>
                  <a:pt x="2070100" y="1279525"/>
                </a:lnTo>
                <a:lnTo>
                  <a:pt x="2117725" y="1182623"/>
                </a:lnTo>
                <a:lnTo>
                  <a:pt x="2163699" y="1085850"/>
                </a:lnTo>
                <a:lnTo>
                  <a:pt x="2208149" y="990600"/>
                </a:lnTo>
                <a:lnTo>
                  <a:pt x="2252599" y="893698"/>
                </a:lnTo>
                <a:lnTo>
                  <a:pt x="2295525" y="795273"/>
                </a:lnTo>
                <a:lnTo>
                  <a:pt x="2338324" y="698500"/>
                </a:lnTo>
                <a:lnTo>
                  <a:pt x="2378075" y="598423"/>
                </a:lnTo>
                <a:lnTo>
                  <a:pt x="2419350" y="499998"/>
                </a:lnTo>
                <a:lnTo>
                  <a:pt x="2457450" y="401573"/>
                </a:lnTo>
                <a:lnTo>
                  <a:pt x="2493899" y="301625"/>
                </a:lnTo>
                <a:lnTo>
                  <a:pt x="2530475" y="201548"/>
                </a:lnTo>
                <a:lnTo>
                  <a:pt x="2563749" y="99948"/>
                </a:lnTo>
                <a:lnTo>
                  <a:pt x="2597150" y="0"/>
                </a:lnTo>
                <a:lnTo>
                  <a:pt x="2492375" y="77723"/>
                </a:lnTo>
                <a:lnTo>
                  <a:pt x="2390775" y="155575"/>
                </a:lnTo>
                <a:lnTo>
                  <a:pt x="2289175" y="234950"/>
                </a:lnTo>
                <a:lnTo>
                  <a:pt x="2189099" y="314325"/>
                </a:lnTo>
                <a:lnTo>
                  <a:pt x="2090674" y="396875"/>
                </a:lnTo>
                <a:lnTo>
                  <a:pt x="1993900" y="479425"/>
                </a:lnTo>
                <a:lnTo>
                  <a:pt x="1900174" y="563498"/>
                </a:lnTo>
                <a:lnTo>
                  <a:pt x="1804924" y="649223"/>
                </a:lnTo>
                <a:lnTo>
                  <a:pt x="1712849" y="734948"/>
                </a:lnTo>
                <a:lnTo>
                  <a:pt x="1620774" y="822325"/>
                </a:lnTo>
                <a:lnTo>
                  <a:pt x="1531874" y="909573"/>
                </a:lnTo>
                <a:lnTo>
                  <a:pt x="1444625" y="998473"/>
                </a:lnTo>
                <a:lnTo>
                  <a:pt x="1358900" y="1090548"/>
                </a:lnTo>
                <a:lnTo>
                  <a:pt x="1273175" y="1181100"/>
                </a:lnTo>
                <a:lnTo>
                  <a:pt x="1188974" y="1273175"/>
                </a:lnTo>
                <a:lnTo>
                  <a:pt x="1106424" y="1366773"/>
                </a:lnTo>
                <a:lnTo>
                  <a:pt x="1027049" y="1462023"/>
                </a:lnTo>
                <a:lnTo>
                  <a:pt x="947674" y="1557273"/>
                </a:lnTo>
                <a:lnTo>
                  <a:pt x="871474" y="1654174"/>
                </a:lnTo>
                <a:lnTo>
                  <a:pt x="795274" y="1750948"/>
                </a:lnTo>
                <a:lnTo>
                  <a:pt x="719074" y="1849373"/>
                </a:lnTo>
                <a:lnTo>
                  <a:pt x="646049" y="1949386"/>
                </a:lnTo>
                <a:lnTo>
                  <a:pt x="574675" y="2049398"/>
                </a:lnTo>
                <a:lnTo>
                  <a:pt x="504825" y="2149411"/>
                </a:lnTo>
                <a:lnTo>
                  <a:pt x="438150" y="2251011"/>
                </a:lnTo>
                <a:lnTo>
                  <a:pt x="369824" y="2352611"/>
                </a:lnTo>
                <a:lnTo>
                  <a:pt x="304800" y="2455798"/>
                </a:lnTo>
                <a:lnTo>
                  <a:pt x="241300" y="2558986"/>
                </a:lnTo>
                <a:lnTo>
                  <a:pt x="179324" y="2665348"/>
                </a:lnTo>
                <a:lnTo>
                  <a:pt x="117475" y="2770123"/>
                </a:lnTo>
                <a:lnTo>
                  <a:pt x="58674" y="2876486"/>
                </a:lnTo>
                <a:lnTo>
                  <a:pt x="0" y="2982848"/>
                </a:lnTo>
                <a:close/>
                <a:moveTo>
                  <a:pt x="-5103876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1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52" y="4507751"/>
            <a:ext cx="2412745" cy="481761"/>
          </a:xfrm>
          <a:prstGeom prst="rect">
            <a:avLst/>
          </a:prstGeom>
          <a:noFill/>
        </p:spPr>
      </p:pic>
      <p:sp>
        <p:nvSpPr>
          <p:cNvPr id="250" name="Rectangle 250"/>
          <p:cNvSpPr/>
          <p:nvPr/>
        </p:nvSpPr>
        <p:spPr>
          <a:xfrm>
            <a:off x="559003" y="1225025"/>
            <a:ext cx="4326505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dirty="0">
                <a:solidFill>
                  <a:srgbClr val="212121"/>
                </a:solidFill>
                <a:latin typeface="Arial Narrow,Bold"/>
              </a:rPr>
              <a:t>Asiakasvastaavamalli</a:t>
            </a:r>
            <a:endParaRPr lang="fi-FI" sz="3998" b="1" i="0" spc="0" baseline="0" dirty="0">
              <a:solidFill>
                <a:srgbClr val="212121"/>
              </a:solidFill>
              <a:latin typeface="Arial Narrow,Bold"/>
            </a:endParaRPr>
          </a:p>
        </p:txBody>
      </p:sp>
      <p:sp>
        <p:nvSpPr>
          <p:cNvPr id="251" name="Rectangle 251"/>
          <p:cNvSpPr/>
          <p:nvPr/>
        </p:nvSpPr>
        <p:spPr>
          <a:xfrm>
            <a:off x="559003" y="2444479"/>
            <a:ext cx="115708" cy="69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212121"/>
                </a:solidFill>
                <a:latin typeface="Arial Narrow,Bold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559003" y="3054333"/>
            <a:ext cx="2781211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dirty="0">
                <a:solidFill>
                  <a:srgbClr val="212121"/>
                </a:solidFill>
                <a:latin typeface="Arial Narrow,Bold"/>
              </a:rPr>
              <a:t>Työkykytiimi </a:t>
            </a:r>
            <a:r>
              <a:rPr lang="fi-FI" sz="3995" b="1" i="0" spc="0" baseline="0" dirty="0">
                <a:solidFill>
                  <a:srgbClr val="212121"/>
                </a:solidFill>
                <a:latin typeface="Arial Narrow,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802005"/>
          </a:xfrm>
        </p:spPr>
        <p:txBody>
          <a:bodyPr/>
          <a:lstStyle/>
          <a:p>
            <a:r>
              <a:rPr lang="fi-FI" dirty="0">
                <a:latin typeface="+mj-lt"/>
              </a:rPr>
              <a:t>Asiakasvastaavamalli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2785" y="1180476"/>
            <a:ext cx="7739615" cy="3393001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Asiakasvastaavamalli:</a:t>
            </a: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kern="12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Calibri" panose="020F0502020204030204" pitchFamily="34" charset="0"/>
              </a:rPr>
              <a:t>→ vastuuhenkilöksi nimetään/sovitaan asiakkaan tilanteen kannalta sopivin henkilö työkykytiimistä tai muista palveluista. Sosiaalipalvelujen asiakkaan asiakasvastaavana toimii omatyöntekijä (SHL42§), jolle työkykytiimi tarjoaa työpari </a:t>
            </a:r>
            <a:r>
              <a:rPr lang="fi-FI" sz="1800" kern="1200">
                <a:solidFill>
                  <a:srgbClr val="000000"/>
                </a:solidFill>
                <a:effectLst/>
                <a:ea typeface="Tahoma" panose="020B0604030504040204" pitchFamily="34" charset="0"/>
                <a:cs typeface="Calibri" panose="020F0502020204030204" pitchFamily="34" charset="0"/>
              </a:rPr>
              <a:t>(asiakaskoordinaattori).</a:t>
            </a:r>
            <a:endParaRPr lang="fi-FI" sz="1800" kern="1200" dirty="0">
              <a:solidFill>
                <a:srgbClr val="00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Työkykytiimin </a:t>
            </a:r>
            <a:r>
              <a:rPr lang="fi-FI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asiakaskoordinaattorin</a:t>
            </a:r>
            <a:r>
              <a:rPr lang="fi-FI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/asiakasvastaavan tehtävät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Alkuhaastattelu, neuvonta ja ohjaus, asiakkaan t</a:t>
            </a:r>
            <a:r>
              <a:rPr 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uen tarpeen ja tavoitteiden kartoitus, ohjaus työ- ja toimintakyvyn arviointiin, monialaisen/-ammatillisen tiimin rakentaminen, tuen tarpeen ja asiakkaan tavoitteiden mukaisten 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palveluiden koordinointi (asiakasosallisuuden </a:t>
            </a:r>
            <a:r>
              <a:rPr 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varmistaminen), 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työkyvyn tuen suunnitelma (palvelujen tuottajien sitouttaminen) ja seuranta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486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0EE1D2E-72C9-47DA-85BE-E3CC59D7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333333"/>
                </a:solidFill>
                <a:latin typeface="Arial" panose="020B0604020202020204" pitchFamily="34" charset="0"/>
              </a:rPr>
              <a:t>Asiakas ohjautuu </a:t>
            </a:r>
            <a:r>
              <a:rPr lang="fi-FI" sz="1800" dirty="0">
                <a:solidFill>
                  <a:srgbClr val="333333"/>
                </a:solidFill>
                <a:latin typeface="Arial" panose="020B0604020202020204" pitchFamily="34" charset="0"/>
              </a:rPr>
              <a:t>palveluun ottamalla itse yhteyttä tai verkoston toimijan kautta → puhelimitse, sähköpostilla, verkkosivujen kautta.</a:t>
            </a:r>
            <a:endParaRPr lang="fi-FI" sz="1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Asiakasvastaava koordinoi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miten palvelut yhteensovitetaan työkyvyn tuen suunnitelmaan → tavoitteena, että asiakkaalla on yksi ”toimintasuunnitelma” jota seurata.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333333"/>
                </a:solidFill>
                <a:latin typeface="Arial" panose="020B0604020202020204" pitchFamily="34" charset="0"/>
              </a:rPr>
              <a:t>Asiakasvastaava seuraa </a:t>
            </a:r>
            <a:r>
              <a:rPr lang="fi-FI" sz="1800" dirty="0">
                <a:solidFill>
                  <a:srgbClr val="333333"/>
                </a:solidFill>
                <a:latin typeface="Arial" panose="020B0604020202020204" pitchFamily="34" charset="0"/>
              </a:rPr>
              <a:t>palvelupolun toteutumista pitämällä yhteyttä asiakkaaseen ja polun toteuttajiin säännöllisesti. Yhteydenpito (kuinka usein, miten jne.) tapahtuu erikseen sovittavalla tavalla, joka kirjataan työkyvyn tuen suunnitelmaan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8F0CA34-1DE2-4ADD-BE3B-30B42F18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Asiakasvastaavamalli</a:t>
            </a:r>
          </a:p>
        </p:txBody>
      </p:sp>
    </p:spTree>
    <p:extLst>
      <p:ext uri="{BB962C8B-B14F-4D97-AF65-F5344CB8AC3E}">
        <p14:creationId xmlns:p14="http://schemas.microsoft.com/office/powerpoint/2010/main" val="382055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156</Words>
  <Application>Microsoft Office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Symbol</vt:lpstr>
      <vt:lpstr>Arial Narrow,Bold</vt:lpstr>
      <vt:lpstr>Arial</vt:lpstr>
      <vt:lpstr>Calibri</vt:lpstr>
      <vt:lpstr>Arial Narrow</vt:lpstr>
      <vt:lpstr>Tahoma</vt:lpstr>
      <vt:lpstr>Times New Roman</vt:lpstr>
      <vt:lpstr>Office Theme</vt:lpstr>
      <vt:lpstr>VN-uudistukset-ppt_01/2020</vt:lpstr>
      <vt:lpstr>PowerPoint Presentation</vt:lpstr>
      <vt:lpstr>Asiakasvastaavamalli</vt:lpstr>
      <vt:lpstr>Asiakasvastaavamalli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Strömmer Minna</dc:creator>
  <cp:lastModifiedBy>Kullbäck Charlotta</cp:lastModifiedBy>
  <cp:revision>79</cp:revision>
  <dcterms:modified xsi:type="dcterms:W3CDTF">2022-08-18T11:33:41Z</dcterms:modified>
</cp:coreProperties>
</file>