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snapToObjects="1">
      <p:cViewPr varScale="1">
        <p:scale>
          <a:sx n="90" d="100"/>
          <a:sy n="90" d="100"/>
        </p:scale>
        <p:origin x="232"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F43E73-93B9-4042-8B6A-218E1D05AF76}"/>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C46FD5E-670A-2744-BF32-F5BA9E3AAD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2AA5F50-855A-6C45-8732-1B4FDF84B680}"/>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CF16EAD1-0EA1-5B49-BDDF-E437014C891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A41DB3D-65DB-834C-8F17-1057F6456099}"/>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296195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D91492-5D32-4C4D-AC90-F83556BF19C6}"/>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A103E0D-CEE9-8C4E-A778-08BBB5DA0CB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08D029D-B1A6-B84B-9E10-EF9D5C0E6489}"/>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B0AB8905-532B-ED42-8B8F-9F741324B49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A5EE88E-4F64-8B4E-AAD5-6934641325E8}"/>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1269420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FFAB7134-362D-7745-B383-B620651327A6}"/>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45ACB6E-C41D-0C41-8F0C-69A033619CD7}"/>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43567DC-64AB-8A4C-A20E-ADF1CB2DEFF0}"/>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CCA89EFF-BA23-3845-8D0A-95F9F9927B6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302B16B-B39F-CC4B-8F1B-5F6A2038A119}"/>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2832456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CB5E7B7-826D-5B48-9975-A1E381F7E59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005D2DF8-4493-644D-8FB7-9C127D145DCD}"/>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FC13634-20E6-DB4B-BF7C-55E427D5BA30}"/>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34A81830-7AE4-614C-8430-EAD42F0FC0C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531601F-EA19-ED41-80A6-3C52119A73E0}"/>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352756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734390-5D77-2644-BD3C-2D587AD7475B}"/>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B731BCB-02F8-B14E-9208-24437F11F1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E2F36321-9BFB-4E41-B9D5-B8C2951CCD7E}"/>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32E6485E-5FA6-1E44-AB8A-75FA757B3F2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E3537E7-896D-4A4D-B8FF-EE5D20029223}"/>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390150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834662-8D24-4449-BE49-E8EB58426DE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964FFEE-5D5F-FF45-8728-B19D389ACF11}"/>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DC808289-B633-7B4C-95D8-33BCBB2389B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B4A67C69-BA2F-7A4E-87ED-5757BF0B3244}"/>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6" name="Alatunnisteen paikkamerkki 5">
            <a:extLst>
              <a:ext uri="{FF2B5EF4-FFF2-40B4-BE49-F238E27FC236}">
                <a16:creationId xmlns:a16="http://schemas.microsoft.com/office/drawing/2014/main" id="{D6ACC471-5273-634C-AA76-B645DBF48E6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0130001-2802-3F44-AC9B-7706CF695DA6}"/>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669433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01972F-E3CA-7E40-B9ED-810C9526A3C8}"/>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19451B33-469A-8C4D-AC3B-EFEE1FFF82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97801B12-7A69-8D4C-A33C-1857110D453B}"/>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02C96161-8F21-1F42-99E9-5EC57FF1AF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CA9D1683-1822-2347-8912-D99C87E2E1F1}"/>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5F179013-8463-4443-AB89-940D353376ED}"/>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8" name="Alatunnisteen paikkamerkki 7">
            <a:extLst>
              <a:ext uri="{FF2B5EF4-FFF2-40B4-BE49-F238E27FC236}">
                <a16:creationId xmlns:a16="http://schemas.microsoft.com/office/drawing/2014/main" id="{C22DC460-E889-4444-BE71-2DD0BFFE9C15}"/>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021D4E96-3D87-2941-8725-63CC5A8B976C}"/>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127693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A357D0-82AE-784A-8D7A-52656A2A7EA9}"/>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38DC13DC-BDED-A341-A539-06BAB694D903}"/>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4" name="Alatunnisteen paikkamerkki 3">
            <a:extLst>
              <a:ext uri="{FF2B5EF4-FFF2-40B4-BE49-F238E27FC236}">
                <a16:creationId xmlns:a16="http://schemas.microsoft.com/office/drawing/2014/main" id="{E51D2600-B2B2-5647-931E-5F5182FDB6C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A2C2E26-E3ED-8E47-A2C4-302258756683}"/>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388283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241BA91-2CC1-4A49-8EB7-D38535ADEC65}"/>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3" name="Alatunnisteen paikkamerkki 2">
            <a:extLst>
              <a:ext uri="{FF2B5EF4-FFF2-40B4-BE49-F238E27FC236}">
                <a16:creationId xmlns:a16="http://schemas.microsoft.com/office/drawing/2014/main" id="{758A477D-A480-F942-97B3-E19634D17AA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B700B910-A5DD-9841-8354-22471398D339}"/>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4004247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30B3B7-EF70-C342-90CB-897627C0892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FE99161-384C-1A45-A18F-58249D10DD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4BA44EA1-3560-7948-BAD2-3742760C38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2A68C6D-5972-8C44-8F96-AA1D41A95844}"/>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6" name="Alatunnisteen paikkamerkki 5">
            <a:extLst>
              <a:ext uri="{FF2B5EF4-FFF2-40B4-BE49-F238E27FC236}">
                <a16:creationId xmlns:a16="http://schemas.microsoft.com/office/drawing/2014/main" id="{A3D21909-DE11-3349-B725-F5F1C9F4DE1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14FDE88-B57F-494B-90F0-F0415E003960}"/>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410917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EAF3BE-FC4A-5B48-9EA9-BDD169A26E2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A3C1A645-86A9-A441-8A16-A7C7EBF133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4F33E5A9-6BB6-104A-8B02-1D91095BA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EA63728B-D3C5-DC4E-967E-957FDEA930EB}"/>
              </a:ext>
            </a:extLst>
          </p:cNvPr>
          <p:cNvSpPr>
            <a:spLocks noGrp="1"/>
          </p:cNvSpPr>
          <p:nvPr>
            <p:ph type="dt" sz="half" idx="10"/>
          </p:nvPr>
        </p:nvSpPr>
        <p:spPr/>
        <p:txBody>
          <a:bodyPr/>
          <a:lstStyle/>
          <a:p>
            <a:fld id="{6079B972-BCCD-6446-B7AA-61A1920E5E59}" type="datetimeFigureOut">
              <a:rPr lang="fi-FI" smtClean="0"/>
              <a:t>26.7.2022</a:t>
            </a:fld>
            <a:endParaRPr lang="fi-FI"/>
          </a:p>
        </p:txBody>
      </p:sp>
      <p:sp>
        <p:nvSpPr>
          <p:cNvPr id="6" name="Alatunnisteen paikkamerkki 5">
            <a:extLst>
              <a:ext uri="{FF2B5EF4-FFF2-40B4-BE49-F238E27FC236}">
                <a16:creationId xmlns:a16="http://schemas.microsoft.com/office/drawing/2014/main" id="{5D3CB8BF-33B3-624F-BEEF-5480EB38E95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914C144E-1983-C643-AD5C-A0A61E351B26}"/>
              </a:ext>
            </a:extLst>
          </p:cNvPr>
          <p:cNvSpPr>
            <a:spLocks noGrp="1"/>
          </p:cNvSpPr>
          <p:nvPr>
            <p:ph type="sldNum" sz="quarter" idx="12"/>
          </p:nvPr>
        </p:nvSpPr>
        <p:spPr/>
        <p:txBody>
          <a:bodyPr/>
          <a:lstStyle/>
          <a:p>
            <a:fld id="{B868C5C7-429C-AA43-8DFB-DF3A4C681D34}" type="slidenum">
              <a:rPr lang="fi-FI" smtClean="0"/>
              <a:t>‹#›</a:t>
            </a:fld>
            <a:endParaRPr lang="fi-FI"/>
          </a:p>
        </p:txBody>
      </p:sp>
    </p:spTree>
    <p:extLst>
      <p:ext uri="{BB962C8B-B14F-4D97-AF65-F5344CB8AC3E}">
        <p14:creationId xmlns:p14="http://schemas.microsoft.com/office/powerpoint/2010/main" val="22799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A229054-6CC6-1B4A-8598-FAA9CF03EB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A1B8F4CC-63C9-7D40-8EF0-77119EA69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7B362AB-A910-464D-B893-1E5F7024E0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79B972-BCCD-6446-B7AA-61A1920E5E59}" type="datetimeFigureOut">
              <a:rPr lang="fi-FI" smtClean="0"/>
              <a:t>26.7.2022</a:t>
            </a:fld>
            <a:endParaRPr lang="fi-FI"/>
          </a:p>
        </p:txBody>
      </p:sp>
      <p:sp>
        <p:nvSpPr>
          <p:cNvPr id="5" name="Alatunnisteen paikkamerkki 4">
            <a:extLst>
              <a:ext uri="{FF2B5EF4-FFF2-40B4-BE49-F238E27FC236}">
                <a16:creationId xmlns:a16="http://schemas.microsoft.com/office/drawing/2014/main" id="{B1C4E7B6-2393-C949-A13D-0E674778AE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5EBD9F8B-13F0-2D49-9BB2-B81801AC62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8C5C7-429C-AA43-8DFB-DF3A4C681D34}" type="slidenum">
              <a:rPr lang="fi-FI" smtClean="0"/>
              <a:t>‹#›</a:t>
            </a:fld>
            <a:endParaRPr lang="fi-FI"/>
          </a:p>
        </p:txBody>
      </p:sp>
    </p:spTree>
    <p:extLst>
      <p:ext uri="{BB962C8B-B14F-4D97-AF65-F5344CB8AC3E}">
        <p14:creationId xmlns:p14="http://schemas.microsoft.com/office/powerpoint/2010/main" val="1653961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3454FB0-1372-2A41-965F-6F33C50D905C}"/>
              </a:ext>
            </a:extLst>
          </p:cNvPr>
          <p:cNvSpPr>
            <a:spLocks noGrp="1"/>
          </p:cNvSpPr>
          <p:nvPr>
            <p:ph type="ctrTitle"/>
          </p:nvPr>
        </p:nvSpPr>
        <p:spPr>
          <a:xfrm>
            <a:off x="1524000" y="2245809"/>
            <a:ext cx="9144000" cy="1564716"/>
          </a:xfrm>
        </p:spPr>
        <p:txBody>
          <a:bodyPr>
            <a:normAutofit/>
          </a:bodyPr>
          <a:lstStyle/>
          <a:p>
            <a:pPr algn="l"/>
            <a:r>
              <a:rPr lang="fi-FI" sz="4800" dirty="0">
                <a:latin typeface="Trebuchet MS" panose="020B0703020202090204" pitchFamily="34" charset="0"/>
              </a:rPr>
              <a:t>Terve Mieli  -pilotti</a:t>
            </a:r>
          </a:p>
        </p:txBody>
      </p:sp>
      <p:sp>
        <p:nvSpPr>
          <p:cNvPr id="3" name="Alaotsikko 2">
            <a:extLst>
              <a:ext uri="{FF2B5EF4-FFF2-40B4-BE49-F238E27FC236}">
                <a16:creationId xmlns:a16="http://schemas.microsoft.com/office/drawing/2014/main" id="{7DC0D05B-7268-524D-9E2B-E2430DDE6141}"/>
              </a:ext>
            </a:extLst>
          </p:cNvPr>
          <p:cNvSpPr>
            <a:spLocks noGrp="1"/>
          </p:cNvSpPr>
          <p:nvPr>
            <p:ph type="subTitle" idx="1"/>
          </p:nvPr>
        </p:nvSpPr>
        <p:spPr>
          <a:xfrm>
            <a:off x="1524000" y="3947050"/>
            <a:ext cx="9144000" cy="572583"/>
          </a:xfrm>
        </p:spPr>
        <p:txBody>
          <a:bodyPr>
            <a:normAutofit/>
          </a:bodyPr>
          <a:lstStyle/>
          <a:p>
            <a:pPr algn="l"/>
            <a:endParaRPr lang="fi-FI" sz="2000"/>
          </a:p>
        </p:txBody>
      </p:sp>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251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3AD2DC6-DBA3-084E-BE35-C175AB8BE9D7}"/>
              </a:ext>
            </a:extLst>
          </p:cNvPr>
          <p:cNvSpPr>
            <a:spLocks noGrp="1"/>
          </p:cNvSpPr>
          <p:nvPr>
            <p:ph type="title"/>
          </p:nvPr>
        </p:nvSpPr>
        <p:spPr>
          <a:xfrm>
            <a:off x="1075767" y="1188637"/>
            <a:ext cx="2988234" cy="4480726"/>
          </a:xfrm>
        </p:spPr>
        <p:txBody>
          <a:bodyPr>
            <a:normAutofit/>
          </a:bodyPr>
          <a:lstStyle/>
          <a:p>
            <a:pPr algn="r"/>
            <a:r>
              <a:rPr lang="fi-FI" sz="3600">
                <a:latin typeface="Trebuchet MS" panose="020B0703020202090204" pitchFamily="34" charset="0"/>
              </a:rPr>
              <a:t>Pilotoinnissa huomioon otettavat asiat</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95519AD0-4051-E545-96C7-3AE446CF9491}"/>
              </a:ext>
            </a:extLst>
          </p:cNvPr>
          <p:cNvSpPr>
            <a:spLocks noGrp="1"/>
          </p:cNvSpPr>
          <p:nvPr>
            <p:ph idx="1"/>
          </p:nvPr>
        </p:nvSpPr>
        <p:spPr>
          <a:xfrm>
            <a:off x="5255260" y="1648870"/>
            <a:ext cx="4702848" cy="3560260"/>
          </a:xfrm>
        </p:spPr>
        <p:txBody>
          <a:bodyPr anchor="ctr">
            <a:normAutofit fontScale="85000" lnSpcReduction="20000"/>
          </a:bodyPr>
          <a:lstStyle/>
          <a:p>
            <a:r>
              <a:rPr lang="fi-FI" sz="1700" dirty="0"/>
              <a:t>Pilotti kohde valitaan huolella. Se voi olla aluksi esimerkiksi alueellinen terveyskeskus. </a:t>
            </a:r>
          </a:p>
          <a:p>
            <a:r>
              <a:rPr lang="fi-FI" sz="1700" dirty="0"/>
              <a:t>-&gt; Pilottikohteeseen tehdään keskitetty yleinen ensivaiheen ohjaus- ja neuvonta piste.</a:t>
            </a:r>
          </a:p>
          <a:p>
            <a:r>
              <a:rPr lang="fi-FI" sz="1700" b="1" dirty="0"/>
              <a:t>Ostopalvelun hyödyntäminen: </a:t>
            </a:r>
            <a:r>
              <a:rPr lang="fi-FI" sz="1700" dirty="0"/>
              <a:t>Ulkopuolinen toimija rakentaa toimivan yhden digitaalisen luukun –periaatteen mukaisen toimintamallin. Tässä huomioidaan </a:t>
            </a:r>
            <a:r>
              <a:rPr lang="fi-FI" sz="1700" dirty="0" err="1"/>
              <a:t>chatbot</a:t>
            </a:r>
            <a:r>
              <a:rPr lang="fi-FI" sz="1700" dirty="0"/>
              <a:t> –palvelu ja etäpalvelun tarjoaminen asiakkaalle. Traumainformoitua palveluohjausta voidaan mahdollistaa ostaen koulutusta ulkopuolisen kouluttajan avulla.</a:t>
            </a:r>
          </a:p>
          <a:p>
            <a:r>
              <a:rPr lang="fi-FI" sz="1700" b="1" dirty="0"/>
              <a:t>Tekniikassa ja palvelussa huomioitavaa: </a:t>
            </a:r>
            <a:r>
              <a:rPr lang="fi-FI" sz="1700" dirty="0"/>
              <a:t>Viestintä hyvinvointialueen viestintäkanavissa, henkilöstön osaaminen ja sen kartoitus, koulutus uuden palvelun käyttöön ottoon, resurssien jakaminen. </a:t>
            </a:r>
          </a:p>
          <a:p>
            <a:r>
              <a:rPr lang="fi-FI" sz="1700" b="1" dirty="0"/>
              <a:t>Henkilökunnan sitoutuminen: </a:t>
            </a:r>
            <a:r>
              <a:rPr lang="fi-FI" sz="1700" dirty="0"/>
              <a:t>Muutos onnistutaan viemään läpi sitoutuneen henkilökunnan voimin ja uutta luodaan yhdessä. Uusi asenne syntyy muutoksen edessä. </a:t>
            </a:r>
          </a:p>
          <a:p>
            <a:r>
              <a:rPr lang="fi-FI" sz="1700" b="1" dirty="0"/>
              <a:t>Asiakas: </a:t>
            </a:r>
            <a:r>
              <a:rPr lang="fi-FI" sz="1700" dirty="0"/>
              <a:t>Saa parasta mahdollista palvelua.</a:t>
            </a:r>
            <a:endParaRPr lang="fi-FI" sz="1700" b="1" dirty="0"/>
          </a:p>
        </p:txBody>
      </p:sp>
    </p:spTree>
    <p:extLst>
      <p:ext uri="{BB962C8B-B14F-4D97-AF65-F5344CB8AC3E}">
        <p14:creationId xmlns:p14="http://schemas.microsoft.com/office/powerpoint/2010/main" val="368343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CCC0B8-1AD9-6642-A6DA-FB7A0E35840F}"/>
              </a:ext>
            </a:extLst>
          </p:cNvPr>
          <p:cNvSpPr>
            <a:spLocks noGrp="1"/>
          </p:cNvSpPr>
          <p:nvPr>
            <p:ph type="title"/>
          </p:nvPr>
        </p:nvSpPr>
        <p:spPr>
          <a:xfrm>
            <a:off x="1075767" y="1188637"/>
            <a:ext cx="2988234" cy="4480726"/>
          </a:xfrm>
        </p:spPr>
        <p:txBody>
          <a:bodyPr>
            <a:normAutofit/>
          </a:bodyPr>
          <a:lstStyle/>
          <a:p>
            <a:pPr algn="r"/>
            <a:r>
              <a:rPr lang="fi-FI" sz="3100" dirty="0">
                <a:latin typeface="Trebuchet MS" panose="020B0703020202090204" pitchFamily="34" charset="0"/>
              </a:rPr>
              <a:t>Pilotoinnin analytiikka hyödynnetään palvelun kehittämiseen ja edelleen jakamiseen isommille alueille</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17EF94DC-8176-EB4C-91EB-8B7A016875A5}"/>
              </a:ext>
            </a:extLst>
          </p:cNvPr>
          <p:cNvSpPr>
            <a:spLocks noGrp="1"/>
          </p:cNvSpPr>
          <p:nvPr>
            <p:ph idx="1"/>
          </p:nvPr>
        </p:nvSpPr>
        <p:spPr>
          <a:xfrm>
            <a:off x="5255260" y="1648870"/>
            <a:ext cx="4702848" cy="3560260"/>
          </a:xfrm>
        </p:spPr>
        <p:txBody>
          <a:bodyPr anchor="ctr">
            <a:normAutofit fontScale="77500" lnSpcReduction="20000"/>
          </a:bodyPr>
          <a:lstStyle/>
          <a:p>
            <a:r>
              <a:rPr lang="fi-FI" sz="1700" b="1" dirty="0"/>
              <a:t>Mittarit: </a:t>
            </a:r>
            <a:r>
              <a:rPr lang="fi-FI" sz="1700" dirty="0"/>
              <a:t>Analytiikkaa tulkitsee siihen ostettu tiimi, tiimi voi tulkita palvelun kautta yhteydenottojen määriä ja palvelutarvepäätösten määriä verraten ohjaamalla selvinneisiin asiakkaisiin, palveluiden yhteydenottojen määrää sivujen kautta (vrt. aiemmat määrät), asiakaspalautteet asiakkailta sekä henkilöstön palaute. Mukaan voidaan lukea ammattilaisten antama palaute ja sen pohjalta</a:t>
            </a:r>
          </a:p>
          <a:p>
            <a:r>
              <a:rPr lang="fi-FI" sz="1700" dirty="0"/>
              <a:t>-&gt; Palvelun parantaminen ja uudelleen kehittäminen. </a:t>
            </a:r>
          </a:p>
          <a:p>
            <a:r>
              <a:rPr lang="fi-FI" sz="1700" b="1" dirty="0"/>
              <a:t>Kohderyhmä: </a:t>
            </a:r>
            <a:r>
              <a:rPr lang="fi-FI" sz="1700" dirty="0"/>
              <a:t>Kohderyhmäksi valitaan tietty alue hyvinvointialueelta ja yhden luukun periaate otetaan käyttöön. </a:t>
            </a:r>
          </a:p>
          <a:p>
            <a:r>
              <a:rPr lang="fi-FI" sz="1700" b="1" dirty="0"/>
              <a:t>Yhteistyö</a:t>
            </a:r>
            <a:r>
              <a:rPr lang="fi-FI" sz="1700" dirty="0"/>
              <a:t>: Yhteistyötahot tunnistetaan alueella, yhteistyöverkosto rakentuu, ulkopuolisten toimijoiden palvelut integroidaan osaksi ennalta ehkäisevää materiaalia pilottialueella. </a:t>
            </a:r>
          </a:p>
          <a:p>
            <a:r>
              <a:rPr lang="fi-FI" sz="1700" b="1" dirty="0"/>
              <a:t>Kehitys</a:t>
            </a:r>
            <a:r>
              <a:rPr lang="fi-FI" sz="1700" dirty="0"/>
              <a:t>: Saatu data hyödynnetään ja levitetään isommalle alueelle. Suosituimmat ennalta ehkäisevät palvelut voidaan liittää heti osaksi uudempaa pilottia. Palvelusta tieto leviää ammattilaisten ja asiakkaiden toimesta itsestään. </a:t>
            </a:r>
          </a:p>
        </p:txBody>
      </p:sp>
    </p:spTree>
    <p:extLst>
      <p:ext uri="{BB962C8B-B14F-4D97-AF65-F5344CB8AC3E}">
        <p14:creationId xmlns:p14="http://schemas.microsoft.com/office/powerpoint/2010/main" val="383817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CCC0B8-1AD9-6642-A6DA-FB7A0E35840F}"/>
              </a:ext>
            </a:extLst>
          </p:cNvPr>
          <p:cNvSpPr>
            <a:spLocks noGrp="1"/>
          </p:cNvSpPr>
          <p:nvPr>
            <p:ph type="title"/>
          </p:nvPr>
        </p:nvSpPr>
        <p:spPr>
          <a:xfrm>
            <a:off x="1075767" y="1188637"/>
            <a:ext cx="2988234" cy="4480726"/>
          </a:xfrm>
        </p:spPr>
        <p:txBody>
          <a:bodyPr>
            <a:normAutofit/>
          </a:bodyPr>
          <a:lstStyle/>
          <a:p>
            <a:pPr algn="r"/>
            <a:r>
              <a:rPr lang="fi-FI" sz="3100">
                <a:latin typeface="Trebuchet MS" panose="020B0703020202090204" pitchFamily="34" charset="0"/>
              </a:rPr>
              <a:t>Pilotoinnissa hyödynnetään ulkopuolista osaamista – sama osaaminen levitetään seuraavassa mallissa </a:t>
            </a:r>
          </a:p>
        </p:txBody>
      </p:sp>
      <p:cxnSp>
        <p:nvCxnSpPr>
          <p:cNvPr id="43" name="Straight Connector 2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17EF94DC-8176-EB4C-91EB-8B7A016875A5}"/>
              </a:ext>
            </a:extLst>
          </p:cNvPr>
          <p:cNvSpPr>
            <a:spLocks noGrp="1"/>
          </p:cNvSpPr>
          <p:nvPr>
            <p:ph idx="1"/>
          </p:nvPr>
        </p:nvSpPr>
        <p:spPr>
          <a:xfrm>
            <a:off x="5255260" y="1648870"/>
            <a:ext cx="4702848" cy="3560260"/>
          </a:xfrm>
        </p:spPr>
        <p:txBody>
          <a:bodyPr anchor="ctr">
            <a:normAutofit/>
          </a:bodyPr>
          <a:lstStyle/>
          <a:p>
            <a:r>
              <a:rPr lang="fi-FI" sz="1300" b="1"/>
              <a:t>Henkilökunnan osaaminen: T</a:t>
            </a:r>
            <a:r>
              <a:rPr lang="fi-FI" sz="1300"/>
              <a:t>unnistetaan alussa riittävä osaaminen omasta takaa, jolloin syntyy dynaaminen tiimi, oikeanlainen asenne ohjaus- ja neuvontatyöhön yhdessä henkilöstön kanssa.</a:t>
            </a:r>
          </a:p>
          <a:p>
            <a:r>
              <a:rPr lang="fi-FI" sz="1300"/>
              <a:t>-&gt; Koulutus traumainformoituun osaamiseen saadaan ulkopuoliselta toimijalta.</a:t>
            </a:r>
          </a:p>
          <a:p>
            <a:r>
              <a:rPr lang="fi-FI" sz="1300" b="1"/>
              <a:t>Asiakkaiden saavutettavuus:</a:t>
            </a:r>
            <a:r>
              <a:rPr lang="fi-FI" sz="1300"/>
              <a:t> Kun tunnistetaan muissa kunnissa tapahtuvien toimintojen tuen tarve, toteutus tulevissa malleissa on jo helpompaa (viestintä, infous, digipalvelut, yksityisen, julkisen ja kolmannen sektorin nivoutuminen yhden ikkunan alle. )</a:t>
            </a:r>
          </a:p>
          <a:p>
            <a:r>
              <a:rPr lang="fi-FI" sz="1300" b="1"/>
              <a:t>Tiimimalli: </a:t>
            </a:r>
            <a:r>
              <a:rPr lang="fi-FI" sz="1300"/>
              <a:t>Voidaan levittää seuraavaan malliin, roolijako ja resurssit tunnistetaan helpommin, palveluiden kattava tarjonta nivotaan heti paremmin yhdeksi kokonaisuudeksi seuraavaan paikkaan. Analytiikan pohjalta tiimi kouluttautuu entistä paremmaksi soteammattilaisryhmäksi. </a:t>
            </a:r>
          </a:p>
          <a:p>
            <a:pPr marL="0" indent="0">
              <a:buNone/>
            </a:pPr>
            <a:endParaRPr lang="fi-FI" sz="1300"/>
          </a:p>
        </p:txBody>
      </p:sp>
    </p:spTree>
    <p:extLst>
      <p:ext uri="{BB962C8B-B14F-4D97-AF65-F5344CB8AC3E}">
        <p14:creationId xmlns:p14="http://schemas.microsoft.com/office/powerpoint/2010/main" val="526744415"/>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359</Words>
  <Application>Microsoft Macintosh PowerPoint</Application>
  <PresentationFormat>Laajakuva</PresentationFormat>
  <Paragraphs>19</Paragraphs>
  <Slides>4</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4</vt:i4>
      </vt:variant>
    </vt:vector>
  </HeadingPairs>
  <TitlesOfParts>
    <vt:vector size="9" baseType="lpstr">
      <vt:lpstr>Arial</vt:lpstr>
      <vt:lpstr>Calibri</vt:lpstr>
      <vt:lpstr>Calibri Light</vt:lpstr>
      <vt:lpstr>Trebuchet MS</vt:lpstr>
      <vt:lpstr>Office-teema</vt:lpstr>
      <vt:lpstr>Terve Mieli  -pilotti</vt:lpstr>
      <vt:lpstr>Pilotoinnissa huomioon otettavat asiat</vt:lpstr>
      <vt:lpstr>Pilotoinnin analytiikka hyödynnetään palvelun kehittämiseen ja edelleen jakamiseen isommille alueille</vt:lpstr>
      <vt:lpstr>Pilotoinnissa hyödynnetään ulkopuolista osaamista – sama osaaminen levitetään seuraavassa mallissa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Terve Mieli  -pilotti</dc:title>
  <dc:creator>veera jahn</dc:creator>
  <cp:lastModifiedBy>veera jahn</cp:lastModifiedBy>
  <cp:revision>1</cp:revision>
  <dcterms:created xsi:type="dcterms:W3CDTF">2022-07-26T16:53:09Z</dcterms:created>
  <dcterms:modified xsi:type="dcterms:W3CDTF">2022-07-26T16:53:59Z</dcterms:modified>
</cp:coreProperties>
</file>