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361" r:id="rId5"/>
    <p:sldId id="366" r:id="rId6"/>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CD2"/>
    <a:srgbClr val="D8E4F2"/>
    <a:srgbClr val="475587"/>
    <a:srgbClr val="9EBBDD"/>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1.7.2022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1.7.2022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CD4CB-B4C1-47FB-9C65-DAAF270E6CAE}"/>
              </a:ext>
            </a:extLst>
          </p:cNvPr>
          <p:cNvSpPr>
            <a:spLocks noGrp="1"/>
          </p:cNvSpPr>
          <p:nvPr>
            <p:ph type="title"/>
          </p:nvPr>
        </p:nvSpPr>
        <p:spPr/>
        <p:txBody>
          <a:bodyPr/>
          <a:lstStyle/>
          <a:p>
            <a:r>
              <a:rPr lang="fi-FI" dirty="0"/>
              <a:t>Osallisuusmalli</a:t>
            </a:r>
            <a:br>
              <a:rPr lang="fi-FI" dirty="0"/>
            </a:br>
            <a:r>
              <a:rPr lang="fi-FI" sz="3600" dirty="0"/>
              <a:t>Koordinoiva yksikkö</a:t>
            </a:r>
            <a:endParaRPr lang="fi-FI" dirty="0"/>
          </a:p>
        </p:txBody>
      </p:sp>
      <p:sp>
        <p:nvSpPr>
          <p:cNvPr id="3" name="Tekstin paikkamerkki 2">
            <a:extLst>
              <a:ext uri="{FF2B5EF4-FFF2-40B4-BE49-F238E27FC236}">
                <a16:creationId xmlns:a16="http://schemas.microsoft.com/office/drawing/2014/main" id="{164B3B56-0C25-E746-71F2-62541A068F37}"/>
              </a:ext>
            </a:extLst>
          </p:cNvPr>
          <p:cNvSpPr>
            <a:spLocks noGrp="1"/>
          </p:cNvSpPr>
          <p:nvPr>
            <p:ph type="body" sz="quarter" idx="10"/>
          </p:nvPr>
        </p:nvSpPr>
        <p:spPr/>
        <p:txBody>
          <a:bodyPr/>
          <a:lstStyle/>
          <a:p>
            <a:r>
              <a:rPr lang="fi-FI"/>
              <a:t>KOHTI-hanke: Kati Honkanen, Jukka Grip, Eveliina Kelahaara</a:t>
            </a:r>
          </a:p>
          <a:p>
            <a:r>
              <a:rPr lang="fi-FI"/>
              <a:t>NHG: Mikko Repka, Sauli Hyväri</a:t>
            </a:r>
          </a:p>
        </p:txBody>
      </p:sp>
    </p:spTree>
    <p:extLst>
      <p:ext uri="{BB962C8B-B14F-4D97-AF65-F5344CB8AC3E}">
        <p14:creationId xmlns:p14="http://schemas.microsoft.com/office/powerpoint/2010/main" val="42061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4829A90-330A-42A3-9995-E62EBEFB7367}"/>
              </a:ext>
            </a:extLst>
          </p:cNvPr>
          <p:cNvSpPr>
            <a:spLocks noGrp="1"/>
          </p:cNvSpPr>
          <p:nvPr>
            <p:ph idx="1"/>
          </p:nvPr>
        </p:nvSpPr>
        <p:spPr>
          <a:xfrm>
            <a:off x="838200" y="2026037"/>
            <a:ext cx="10515600" cy="3858296"/>
          </a:xfrm>
        </p:spPr>
        <p:txBody>
          <a:bodyPr>
            <a:normAutofit/>
          </a:bodyPr>
          <a:lstStyle/>
          <a:p>
            <a:pPr>
              <a:buFont typeface="Arial" panose="020B0604020202020204" pitchFamily="34" charset="0"/>
              <a:buChar char="•"/>
            </a:pPr>
            <a:r>
              <a:rPr lang="fi-FI"/>
              <a:t>Yhtenä KOHTI-hankkeen tavoitteena oli luoda malli yhtymätasoiselle teknologioiden käyttöä koordinoivalle yksikölle</a:t>
            </a:r>
          </a:p>
          <a:p>
            <a:pPr lvl="1">
              <a:buFont typeface="Arial" panose="020B0604020202020204" pitchFamily="34" charset="0"/>
              <a:buChar char="•"/>
            </a:pPr>
            <a:r>
              <a:rPr lang="fi-FI"/>
              <a:t>Projektin aikana yksiköstä on käytetty ’Teknologiayksikkö’-nimeä, kuten myös ’Hyvinvointi- ja terveysteknologiat’ -nimeä</a:t>
            </a:r>
          </a:p>
          <a:p>
            <a:pPr>
              <a:buFont typeface="Arial" panose="020B0604020202020204" pitchFamily="34" charset="0"/>
              <a:buChar char="•"/>
            </a:pPr>
            <a:r>
              <a:rPr lang="fi-FI"/>
              <a:t>Syitä koordinoivan yksikön perustamiselle:</a:t>
            </a:r>
          </a:p>
          <a:p>
            <a:pPr lvl="1">
              <a:buFont typeface="Arial" panose="020B0604020202020204" pitchFamily="34" charset="0"/>
              <a:buChar char="•"/>
            </a:pPr>
            <a:r>
              <a:rPr lang="fi-FI"/>
              <a:t>Asiakas saa tietoa käytettävissä olevista teknologioista, niiden soveltuvuudesta sekä käyttöönottamisesta​</a:t>
            </a:r>
          </a:p>
          <a:p>
            <a:pPr lvl="1">
              <a:buFont typeface="Arial" panose="020B0604020202020204" pitchFamily="34" charset="0"/>
              <a:buChar char="•"/>
            </a:pPr>
            <a:r>
              <a:rPr lang="fi-FI"/>
              <a:t>Teknologioiden käyttöönotto on suunnitelmallista ja koordinoitua​</a:t>
            </a:r>
          </a:p>
          <a:p>
            <a:pPr lvl="1">
              <a:buFont typeface="Arial" panose="020B0604020202020204" pitchFamily="34" charset="0"/>
              <a:buChar char="•"/>
            </a:pPr>
            <a:r>
              <a:rPr lang="fi-FI"/>
              <a:t>Teknologian käyttöönotossa tehtävät on jaettu oikeille tekijöille – hoitaja voi keskittyä asiakkaaseen eikä teknologian asentamiseen​</a:t>
            </a:r>
          </a:p>
          <a:p>
            <a:pPr lvl="1">
              <a:buFont typeface="Arial" panose="020B0604020202020204" pitchFamily="34" charset="0"/>
              <a:buChar char="•"/>
            </a:pPr>
            <a:r>
              <a:rPr lang="fi-FI"/>
              <a:t>Teknologioiden tuottamaa dataa saadaan hyödynnettyä tarkoituksenmukaisesti​</a:t>
            </a:r>
          </a:p>
          <a:p>
            <a:pPr lvl="1">
              <a:buFont typeface="Arial" panose="020B0604020202020204" pitchFamily="34" charset="0"/>
              <a:buChar char="•"/>
            </a:pPr>
            <a:r>
              <a:rPr lang="fi-FI"/>
              <a:t>Hyväksi koetut teknologiat saadaan skaalattua yksikön ja alueen ulkopuolelle​</a:t>
            </a:r>
          </a:p>
          <a:p>
            <a:pPr lvl="1">
              <a:buFont typeface="Arial" panose="020B0604020202020204" pitchFamily="34" charset="0"/>
              <a:buChar char="•"/>
            </a:pPr>
            <a:r>
              <a:rPr lang="fi-FI"/>
              <a:t>Teknologioiden vaikutuksia arvioidaan ja palautetta kerätään systemaattisesti​</a:t>
            </a:r>
          </a:p>
          <a:p>
            <a:pPr lvl="1">
              <a:buFont typeface="Arial" panose="020B0604020202020204" pitchFamily="34" charset="0"/>
              <a:buChar char="•"/>
            </a:pPr>
            <a:r>
              <a:rPr lang="fi-FI"/>
              <a:t>Kommunikointi ja viestintä hyvinvointialueen sisällä ja ulkopuolelle, kontaktipisteenä toimiminen</a:t>
            </a:r>
          </a:p>
          <a:p>
            <a:pPr lvl="1">
              <a:buFont typeface="Arial" panose="020B0604020202020204" pitchFamily="34" charset="0"/>
              <a:buChar char="•"/>
            </a:pPr>
            <a:r>
              <a:rPr lang="fi-FI"/>
              <a:t>Saadaan tilannetietoa johtamisen ja päätöksenteon tueksi</a:t>
            </a:r>
          </a:p>
        </p:txBody>
      </p:sp>
      <p:sp>
        <p:nvSpPr>
          <p:cNvPr id="3" name="Otsikko 2">
            <a:extLst>
              <a:ext uri="{FF2B5EF4-FFF2-40B4-BE49-F238E27FC236}">
                <a16:creationId xmlns:a16="http://schemas.microsoft.com/office/drawing/2014/main" id="{6104F2A7-B764-8007-FC09-EF4A80B9624A}"/>
              </a:ext>
            </a:extLst>
          </p:cNvPr>
          <p:cNvSpPr>
            <a:spLocks noGrp="1"/>
          </p:cNvSpPr>
          <p:nvPr>
            <p:ph type="title"/>
          </p:nvPr>
        </p:nvSpPr>
        <p:spPr/>
        <p:txBody>
          <a:bodyPr/>
          <a:lstStyle/>
          <a:p>
            <a:r>
              <a:rPr lang="fi-FI"/>
              <a:t>Koordinoiva yksikkö</a:t>
            </a:r>
          </a:p>
        </p:txBody>
      </p:sp>
    </p:spTree>
    <p:extLst>
      <p:ext uri="{BB962C8B-B14F-4D97-AF65-F5344CB8AC3E}">
        <p14:creationId xmlns:p14="http://schemas.microsoft.com/office/powerpoint/2010/main" val="513268368"/>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19681695-f008-4c6d-a73f-3eedce666824" xsi:nil="true"/>
    <MigrationWizId xmlns="19681695-f008-4c6d-a73f-3eedce666824" xsi:nil="true"/>
    <MigrationWizIdDocumentLibraryPermissions xmlns="19681695-f008-4c6d-a73f-3eedce666824" xsi:nil="true"/>
    <MigrationWizIdPermissions xmlns="19681695-f008-4c6d-a73f-3eedce666824" xsi:nil="true"/>
    <MigrationWizIdSecurityGroups xmlns="19681695-f008-4c6d-a73f-3eedce6668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B95021A510534592289B13865E1E99" ma:contentTypeVersion="7" ma:contentTypeDescription="Luo uusi asiakirja." ma:contentTypeScope="" ma:versionID="781371aa7e02fde8997335d50e0fa824">
  <xsd:schema xmlns:xsd="http://www.w3.org/2001/XMLSchema" xmlns:xs="http://www.w3.org/2001/XMLSchema" xmlns:p="http://schemas.microsoft.com/office/2006/metadata/properties" xmlns:ns2="19681695-f008-4c6d-a73f-3eedce666824" targetNamespace="http://schemas.microsoft.com/office/2006/metadata/properties" ma:root="true" ma:fieldsID="56e397fdd47a15473e9f42dff736c199" ns2:_="">
    <xsd:import namespace="19681695-f008-4c6d-a73f-3eedce66682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1695-f008-4c6d-a73f-3eedce6668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5EFA3-FDA9-430F-9492-DCA6FE13AA6A}">
  <ds:schemaRefs>
    <ds:schemaRef ds:uri="http://schemas.microsoft.com/sharepoint/v3/contenttype/forms"/>
  </ds:schemaRefs>
</ds:datastoreItem>
</file>

<file path=customXml/itemProps2.xml><?xml version="1.0" encoding="utf-8"?>
<ds:datastoreItem xmlns:ds="http://schemas.openxmlformats.org/officeDocument/2006/customXml" ds:itemID="{EDA6F4EA-D51D-4139-B85A-0C8D9A0873A3}">
  <ds:schemaRefs>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19681695-f008-4c6d-a73f-3eedce666824"/>
    <ds:schemaRef ds:uri="http://www.w3.org/XML/1998/namespace"/>
  </ds:schemaRefs>
</ds:datastoreItem>
</file>

<file path=customXml/itemProps3.xml><?xml version="1.0" encoding="utf-8"?>
<ds:datastoreItem xmlns:ds="http://schemas.openxmlformats.org/officeDocument/2006/customXml" ds:itemID="{4AEF6E6F-6ED8-454C-BCE8-92E1F0B264B9}">
  <ds:schemaRefs>
    <ds:schemaRef ds:uri="19681695-f008-4c6d-a73f-3eedce6668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0</TotalTime>
  <Words>132</Words>
  <Application>Microsoft Office PowerPoint</Application>
  <PresentationFormat>Laajakuva</PresentationFormat>
  <Paragraphs>15</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vt:i4>
      </vt:variant>
    </vt:vector>
  </HeadingPairs>
  <TitlesOfParts>
    <vt:vector size="5" baseType="lpstr">
      <vt:lpstr>Arial</vt:lpstr>
      <vt:lpstr>Calibri</vt:lpstr>
      <vt:lpstr>Päijät-Sote 2021</vt:lpstr>
      <vt:lpstr>Osallisuusmalli Koordinoiva yksikkö</vt:lpstr>
      <vt:lpstr>Koordinoiva yksikkö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Teknologiayksikkö</dc:title>
  <dc:creator>Honkanen Kati</dc:creator>
  <cp:lastModifiedBy>Mikko Repka</cp:lastModifiedBy>
  <cp:revision>3</cp:revision>
  <cp:lastPrinted>2020-12-14T15:18:16Z</cp:lastPrinted>
  <dcterms:created xsi:type="dcterms:W3CDTF">2021-11-11T14:14:46Z</dcterms:created>
  <dcterms:modified xsi:type="dcterms:W3CDTF">2022-07-01T08:49:25Z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0x0101006FB95021A510534592289B13865E1E99</vt:lpwstr>
  </property>
</Properties>
</file>