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361" r:id="rId5"/>
    <p:sldId id="398" r:id="rId6"/>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CD2"/>
    <a:srgbClr val="D8E4F2"/>
    <a:srgbClr val="475587"/>
    <a:srgbClr val="9EBBDD"/>
    <a:srgbClr val="5C8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1.7.2022</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1.7.2022</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a:solidFill>
                  <a:schemeClr val="bg1"/>
                </a:solidFill>
              </a:rPr>
              <a:t>Sivuasettelut jotka</a:t>
            </a:r>
            <a:r>
              <a:rPr lang="fi-FI" sz="4400" baseline="0" noProof="0">
                <a:solidFill>
                  <a:schemeClr val="bg1"/>
                </a:solidFill>
              </a:rPr>
              <a:t> näkyvät tämän asettelun jälkeen eivät kuulu </a:t>
            </a:r>
            <a:r>
              <a:rPr lang="fi-FI" sz="4400" baseline="0" noProof="0" err="1">
                <a:solidFill>
                  <a:schemeClr val="bg1"/>
                </a:solidFill>
              </a:rPr>
              <a:t>Päijät</a:t>
            </a:r>
            <a:r>
              <a:rPr lang="fi-FI" sz="4400" baseline="0" noProof="0">
                <a:solidFill>
                  <a:schemeClr val="bg1"/>
                </a:solidFill>
              </a:rPr>
              <a:t>-Soten mallipohjaan</a:t>
            </a:r>
            <a:r>
              <a:rPr lang="fi-FI" sz="4400" noProof="0">
                <a:solidFill>
                  <a:schemeClr val="bg1"/>
                </a:solidFill>
              </a:rPr>
              <a:t>!</a:t>
            </a:r>
          </a:p>
          <a:p>
            <a:r>
              <a:rPr lang="fi-FI" sz="4400" noProof="0">
                <a:solidFill>
                  <a:schemeClr val="bg1"/>
                </a:solidFill>
              </a:rPr>
              <a:t>Ole hyvä ja vaihda käyttöön asettelu,</a:t>
            </a:r>
            <a:r>
              <a:rPr lang="fi-FI" sz="4400" baseline="0" noProof="0">
                <a:solidFill>
                  <a:schemeClr val="bg1"/>
                </a:solidFill>
              </a:rPr>
              <a:t> joka on ennen tätä.</a:t>
            </a:r>
            <a:endParaRPr lang="fi-FI" sz="4400" noProof="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39329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3919B18-7A1C-42A9-AA3E-06F79D6C6CE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C58E5C21-1F83-40EC-9B88-5820D1EBBF06}"/>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TextBox 2">
            <a:extLst>
              <a:ext uri="{FF2B5EF4-FFF2-40B4-BE49-F238E27FC236}">
                <a16:creationId xmlns:a16="http://schemas.microsoft.com/office/drawing/2014/main" id="{A4A75AD6-ED23-4481-BE98-762093B47A9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pic>
        <p:nvPicPr>
          <p:cNvPr id="9" name="Picture 12" descr="Päijät-Sote logo">
            <a:extLst>
              <a:ext uri="{FF2B5EF4-FFF2-40B4-BE49-F238E27FC236}">
                <a16:creationId xmlns:a16="http://schemas.microsoft.com/office/drawing/2014/main" id="{B3395224-4C57-4942-BA1C-B3A600540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err="1"/>
              <a:t>Deletellä</a:t>
            </a:r>
            <a:r>
              <a:rPr lang="fi-FI" noProof="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a:t>Lisää logo kuvapankista. Tummalle taustalle valkoinen logo, vaalealle monivärinen.</a:t>
            </a:r>
          </a:p>
        </p:txBody>
      </p:sp>
    </p:spTree>
    <p:extLst>
      <p:ext uri="{BB962C8B-B14F-4D97-AF65-F5344CB8AC3E}">
        <p14:creationId xmlns:p14="http://schemas.microsoft.com/office/powerpoint/2010/main" val="21711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a:t>Muokkaa tekstin perustyylejä</a:t>
            </a:r>
          </a:p>
          <a:p>
            <a:pPr lvl="1"/>
            <a:r>
              <a:rPr lang="fi-FI" altLang="x-none" noProof="0"/>
              <a:t>toinen taso</a:t>
            </a:r>
          </a:p>
          <a:p>
            <a:pPr lvl="2"/>
            <a:r>
              <a:rPr lang="fi-FI" altLang="x-none" noProof="0"/>
              <a:t>kolmas taso</a:t>
            </a:r>
          </a:p>
          <a:p>
            <a:pPr lvl="3"/>
            <a:r>
              <a:rPr lang="fi-FI" altLang="x-none" noProof="0"/>
              <a:t>neljäs taso</a:t>
            </a:r>
          </a:p>
          <a:p>
            <a:pPr lvl="4"/>
            <a:r>
              <a:rPr lang="fi-FI" altLang="x-none" noProof="0"/>
              <a:t>viides taso</a:t>
            </a:r>
          </a:p>
          <a:p>
            <a:pPr lvl="5"/>
            <a:r>
              <a:rPr lang="fi-FI" altLang="x-none" noProof="0"/>
              <a:t>kuudes taso</a:t>
            </a:r>
          </a:p>
          <a:p>
            <a:pPr lvl="6"/>
            <a:r>
              <a:rPr lang="fi-FI" altLang="x-none" noProof="0"/>
              <a:t>seitsemäs taso</a:t>
            </a:r>
          </a:p>
          <a:p>
            <a:pPr lvl="7"/>
            <a:r>
              <a:rPr lang="fi-FI" altLang="x-none" noProof="0"/>
              <a:t>kahdeksas taso</a:t>
            </a:r>
          </a:p>
          <a:p>
            <a:pPr lvl="8"/>
            <a:r>
              <a:rPr lang="fi-FI" altLang="x-none" noProof="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3">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71" r:id="rId6"/>
    <p:sldLayoutId id="2147483867" r:id="rId7"/>
    <p:sldLayoutId id="2147483849" r:id="rId8"/>
    <p:sldLayoutId id="2147483850" r:id="rId9"/>
    <p:sldLayoutId id="2147483856" r:id="rId10"/>
    <p:sldLayoutId id="2147483853"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 id="2147483870" r:id="rId21"/>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1CD4CB-B4C1-47FB-9C65-DAAF270E6CAE}"/>
              </a:ext>
            </a:extLst>
          </p:cNvPr>
          <p:cNvSpPr>
            <a:spLocks noGrp="1"/>
          </p:cNvSpPr>
          <p:nvPr>
            <p:ph type="title"/>
          </p:nvPr>
        </p:nvSpPr>
        <p:spPr/>
        <p:txBody>
          <a:bodyPr/>
          <a:lstStyle/>
          <a:p>
            <a:r>
              <a:rPr lang="fi-FI" dirty="0"/>
              <a:t>Osallisuusmalli</a:t>
            </a:r>
            <a:br>
              <a:rPr lang="fi-FI" dirty="0"/>
            </a:br>
            <a:r>
              <a:rPr lang="fi-FI" sz="3600" dirty="0"/>
              <a:t>Teknologiakansio</a:t>
            </a:r>
            <a:endParaRPr lang="fi-FI" dirty="0"/>
          </a:p>
        </p:txBody>
      </p:sp>
      <p:sp>
        <p:nvSpPr>
          <p:cNvPr id="3" name="Tekstin paikkamerkki 2">
            <a:extLst>
              <a:ext uri="{FF2B5EF4-FFF2-40B4-BE49-F238E27FC236}">
                <a16:creationId xmlns:a16="http://schemas.microsoft.com/office/drawing/2014/main" id="{164B3B56-0C25-E746-71F2-62541A068F37}"/>
              </a:ext>
            </a:extLst>
          </p:cNvPr>
          <p:cNvSpPr>
            <a:spLocks noGrp="1"/>
          </p:cNvSpPr>
          <p:nvPr>
            <p:ph type="body" sz="quarter" idx="10"/>
          </p:nvPr>
        </p:nvSpPr>
        <p:spPr/>
        <p:txBody>
          <a:bodyPr/>
          <a:lstStyle/>
          <a:p>
            <a:r>
              <a:rPr lang="fi-FI"/>
              <a:t>KOHTI-hanke: Kati Honkanen, Jukka Grip, Eveliina Kelahaara</a:t>
            </a:r>
          </a:p>
          <a:p>
            <a:r>
              <a:rPr lang="fi-FI"/>
              <a:t>NHG: Mikko Repka, Sauli Hyväri</a:t>
            </a:r>
          </a:p>
        </p:txBody>
      </p:sp>
    </p:spTree>
    <p:extLst>
      <p:ext uri="{BB962C8B-B14F-4D97-AF65-F5344CB8AC3E}">
        <p14:creationId xmlns:p14="http://schemas.microsoft.com/office/powerpoint/2010/main" val="42061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4829A90-330A-42A3-9995-E62EBEFB7367}"/>
              </a:ext>
            </a:extLst>
          </p:cNvPr>
          <p:cNvSpPr>
            <a:spLocks noGrp="1"/>
          </p:cNvSpPr>
          <p:nvPr>
            <p:ph idx="1"/>
          </p:nvPr>
        </p:nvSpPr>
        <p:spPr>
          <a:xfrm>
            <a:off x="838200" y="2026037"/>
            <a:ext cx="8947506" cy="3515809"/>
          </a:xfrm>
        </p:spPr>
        <p:txBody>
          <a:bodyPr>
            <a:normAutofit/>
          </a:bodyPr>
          <a:lstStyle/>
          <a:p>
            <a:pPr marL="0" marR="0">
              <a:spcBef>
                <a:spcPts val="0"/>
              </a:spcBef>
              <a:spcAft>
                <a:spcPts val="0"/>
              </a:spcAft>
              <a:buFont typeface="Arial" panose="020B0604020202020204" pitchFamily="34" charset="0"/>
              <a:buChar char="•"/>
            </a:pPr>
            <a:r>
              <a:rPr lang="fi-FI" sz="1900">
                <a:effectLst/>
              </a:rPr>
              <a:t>asiakkaan kotiin vietävä kansio, mikä sisältää käytännön ohjeita asianomaisille</a:t>
            </a:r>
          </a:p>
          <a:p>
            <a:pPr marL="914400" lvl="2">
              <a:spcBef>
                <a:spcPts val="0"/>
              </a:spcBef>
              <a:spcAft>
                <a:spcPts val="0"/>
              </a:spcAft>
              <a:buFont typeface="Arial" panose="020B0604020202020204" pitchFamily="34" charset="0"/>
              <a:buChar char="•"/>
            </a:pPr>
            <a:r>
              <a:rPr lang="fi-FI" sz="1700">
                <a:effectLst/>
              </a:rPr>
              <a:t>lähihoitajalle</a:t>
            </a:r>
          </a:p>
          <a:p>
            <a:pPr marL="914400" lvl="2">
              <a:spcBef>
                <a:spcPts val="0"/>
              </a:spcBef>
              <a:spcAft>
                <a:spcPts val="0"/>
              </a:spcAft>
              <a:buFont typeface="Arial" panose="020B0604020202020204" pitchFamily="34" charset="0"/>
              <a:buChar char="•"/>
            </a:pPr>
            <a:r>
              <a:rPr lang="fi-FI" sz="1700">
                <a:effectLst/>
              </a:rPr>
              <a:t>asiakkaalle</a:t>
            </a:r>
          </a:p>
          <a:p>
            <a:pPr marL="914400" lvl="2">
              <a:spcBef>
                <a:spcPts val="0"/>
              </a:spcBef>
              <a:spcAft>
                <a:spcPts val="0"/>
              </a:spcAft>
              <a:buFont typeface="Arial" panose="020B0604020202020204" pitchFamily="34" charset="0"/>
              <a:buChar char="•"/>
            </a:pPr>
            <a:r>
              <a:rPr lang="fi-FI" sz="1700"/>
              <a:t>o</a:t>
            </a:r>
            <a:r>
              <a:rPr lang="fi-FI" sz="1700">
                <a:effectLst/>
              </a:rPr>
              <a:t>maisille, vapaaehtoistyöntekijöille ja muille läheisille</a:t>
            </a:r>
          </a:p>
          <a:p>
            <a:pPr marL="0" marR="0">
              <a:spcBef>
                <a:spcPts val="0"/>
              </a:spcBef>
              <a:spcAft>
                <a:spcPts val="0"/>
              </a:spcAft>
              <a:buFont typeface="Arial" panose="020B0604020202020204" pitchFamily="34" charset="0"/>
              <a:buChar char="•"/>
            </a:pPr>
            <a:r>
              <a:rPr lang="fi-FI" sz="1900"/>
              <a:t>o</a:t>
            </a:r>
            <a:r>
              <a:rPr lang="fi-FI" sz="1900">
                <a:effectLst/>
              </a:rPr>
              <a:t>hjeistaa, mitä kukakin voi tehdä itse</a:t>
            </a:r>
          </a:p>
          <a:p>
            <a:pPr marL="914400" lvl="2">
              <a:spcBef>
                <a:spcPts val="0"/>
              </a:spcBef>
              <a:spcAft>
                <a:spcPts val="0"/>
              </a:spcAft>
              <a:buFont typeface="Arial" panose="020B0604020202020204" pitchFamily="34" charset="0"/>
              <a:buChar char="•"/>
            </a:pPr>
            <a:r>
              <a:rPr lang="fi-FI" sz="1700"/>
              <a:t>s</a:t>
            </a:r>
            <a:r>
              <a:rPr lang="fi-FI" sz="1700">
                <a:effectLst/>
              </a:rPr>
              <a:t>elkeät ohjeet yleisimpien ja helpoimpien ongelmien ratkaisuun</a:t>
            </a:r>
          </a:p>
          <a:p>
            <a:pPr marL="0" marR="0">
              <a:spcBef>
                <a:spcPts val="0"/>
              </a:spcBef>
              <a:spcAft>
                <a:spcPts val="0"/>
              </a:spcAft>
              <a:buFont typeface="Arial" panose="020B0604020202020204" pitchFamily="34" charset="0"/>
              <a:buChar char="•"/>
            </a:pPr>
            <a:r>
              <a:rPr lang="fi-FI" sz="1900"/>
              <a:t>n</a:t>
            </a:r>
            <a:r>
              <a:rPr lang="fi-FI" sz="1900">
                <a:effectLst/>
              </a:rPr>
              <a:t>euvoo mihin ottaa yhteyttä, jos ongelma ei ratkea</a:t>
            </a:r>
          </a:p>
          <a:p>
            <a:pPr marL="914400" lvl="2">
              <a:spcBef>
                <a:spcPts val="0"/>
              </a:spcBef>
              <a:spcAft>
                <a:spcPts val="0"/>
              </a:spcAft>
              <a:buFont typeface="Arial" panose="020B0604020202020204" pitchFamily="34" charset="0"/>
              <a:buChar char="•"/>
            </a:pPr>
            <a:r>
              <a:rPr lang="fi-FI" sz="1700"/>
              <a:t>milloin ottaa yhteyttä, keneen ja millä menetelmällä</a:t>
            </a:r>
          </a:p>
          <a:p>
            <a:pPr marL="0" marR="0" indent="0">
              <a:spcBef>
                <a:spcPts val="0"/>
              </a:spcBef>
              <a:spcAft>
                <a:spcPts val="0"/>
              </a:spcAft>
              <a:buNone/>
            </a:pPr>
            <a:endParaRPr lang="fi-FI" sz="1700"/>
          </a:p>
        </p:txBody>
      </p:sp>
      <p:sp>
        <p:nvSpPr>
          <p:cNvPr id="3" name="Otsikko 2">
            <a:extLst>
              <a:ext uri="{FF2B5EF4-FFF2-40B4-BE49-F238E27FC236}">
                <a16:creationId xmlns:a16="http://schemas.microsoft.com/office/drawing/2014/main" id="{6104F2A7-B764-8007-FC09-EF4A80B9624A}"/>
              </a:ext>
            </a:extLst>
          </p:cNvPr>
          <p:cNvSpPr>
            <a:spLocks noGrp="1"/>
          </p:cNvSpPr>
          <p:nvPr>
            <p:ph type="title"/>
          </p:nvPr>
        </p:nvSpPr>
        <p:spPr/>
        <p:txBody>
          <a:bodyPr/>
          <a:lstStyle/>
          <a:p>
            <a:r>
              <a:rPr lang="fi-FI"/>
              <a:t>Teknologiakansio</a:t>
            </a:r>
          </a:p>
        </p:txBody>
      </p:sp>
      <p:sp>
        <p:nvSpPr>
          <p:cNvPr id="4" name="Rectangle 17">
            <a:extLst>
              <a:ext uri="{FF2B5EF4-FFF2-40B4-BE49-F238E27FC236}">
                <a16:creationId xmlns:a16="http://schemas.microsoft.com/office/drawing/2014/main" id="{C05654E2-D811-4DC8-A62E-F5E04887F3ED}"/>
              </a:ext>
            </a:extLst>
          </p:cNvPr>
          <p:cNvSpPr/>
          <p:nvPr/>
        </p:nvSpPr>
        <p:spPr>
          <a:xfrm>
            <a:off x="1591734" y="4857368"/>
            <a:ext cx="80432" cy="797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lumMod val="50000"/>
                </a:schemeClr>
              </a:solidFill>
            </a:endParaRPr>
          </a:p>
        </p:txBody>
      </p:sp>
      <p:sp>
        <p:nvSpPr>
          <p:cNvPr id="6" name="Tekstiruutu 5">
            <a:extLst>
              <a:ext uri="{FF2B5EF4-FFF2-40B4-BE49-F238E27FC236}">
                <a16:creationId xmlns:a16="http://schemas.microsoft.com/office/drawing/2014/main" id="{1D4B9D2D-CE6B-F194-CBC9-BE3F210E831E}"/>
              </a:ext>
            </a:extLst>
          </p:cNvPr>
          <p:cNvSpPr txBox="1"/>
          <p:nvPr/>
        </p:nvSpPr>
        <p:spPr>
          <a:xfrm>
            <a:off x="1684864" y="4784602"/>
            <a:ext cx="9313334" cy="923330"/>
          </a:xfrm>
          <a:prstGeom prst="rect">
            <a:avLst/>
          </a:prstGeom>
          <a:noFill/>
        </p:spPr>
        <p:txBody>
          <a:bodyPr wrap="square">
            <a:spAutoFit/>
          </a:bodyPr>
          <a:lstStyle/>
          <a:p>
            <a:pPr>
              <a:spcBef>
                <a:spcPts val="0"/>
              </a:spcBef>
              <a:spcAft>
                <a:spcPts val="0"/>
              </a:spcAft>
              <a:buFont typeface="Arial" panose="020B0604020202020204" pitchFamily="34" charset="0"/>
              <a:buChar char="•"/>
            </a:pPr>
            <a:r>
              <a:rPr lang="fi-FI">
                <a:solidFill>
                  <a:schemeClr val="accent4"/>
                </a:solidFill>
                <a:effectLst/>
              </a:rPr>
              <a:t> ei kuormiteta vääriä tahoja: pyritään ratkaisemaan ongelma mahdollisimman ”kevyesti” </a:t>
            </a:r>
          </a:p>
          <a:p>
            <a:pPr>
              <a:spcBef>
                <a:spcPts val="0"/>
              </a:spcBef>
              <a:spcAft>
                <a:spcPts val="0"/>
              </a:spcAft>
              <a:buFont typeface="Arial" panose="020B0604020202020204" pitchFamily="34" charset="0"/>
              <a:buChar char="•"/>
            </a:pPr>
            <a:r>
              <a:rPr lang="fi-FI">
                <a:solidFill>
                  <a:schemeClr val="accent4"/>
                </a:solidFill>
              </a:rPr>
              <a:t> y</a:t>
            </a:r>
            <a:r>
              <a:rPr lang="fi-FI">
                <a:solidFill>
                  <a:schemeClr val="accent4"/>
                </a:solidFill>
                <a:effectLst/>
              </a:rPr>
              <a:t>hteydenotot ohjataan oikeaan paikkaan: mahdollisimman tehokas käsittely</a:t>
            </a:r>
          </a:p>
          <a:p>
            <a:pPr>
              <a:spcBef>
                <a:spcPts val="0"/>
              </a:spcBef>
              <a:spcAft>
                <a:spcPts val="0"/>
              </a:spcAft>
              <a:buFont typeface="Arial" panose="020B0604020202020204" pitchFamily="34" charset="0"/>
              <a:buChar char="•"/>
            </a:pPr>
            <a:r>
              <a:rPr lang="fi-FI">
                <a:solidFill>
                  <a:schemeClr val="accent4"/>
                </a:solidFill>
                <a:effectLst/>
              </a:rPr>
              <a:t> ajankohtainen koonti käytössä olevista teknologioista: selkeä kokonaiskuva</a:t>
            </a:r>
            <a:endParaRPr lang="fi-FI" sz="1400">
              <a:solidFill>
                <a:schemeClr val="accent4"/>
              </a:solidFill>
              <a:effectLst/>
            </a:endParaRPr>
          </a:p>
        </p:txBody>
      </p:sp>
    </p:spTree>
    <p:extLst>
      <p:ext uri="{BB962C8B-B14F-4D97-AF65-F5344CB8AC3E}">
        <p14:creationId xmlns:p14="http://schemas.microsoft.com/office/powerpoint/2010/main" val="3799239842"/>
      </p:ext>
    </p:extLst>
  </p:cSld>
  <p:clrMapOvr>
    <a:masterClrMapping/>
  </p:clrMapOvr>
</p:sld>
</file>

<file path=ppt/theme/theme1.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ät-Sote esityspohja mallikuvilla.potx" id="{45F3094F-68BA-4352-BAC9-0C9926577C97}" vid="{FD2CFBD2-7EB9-4721-AF9A-F9226600ED6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19681695-f008-4c6d-a73f-3eedce666824" xsi:nil="true"/>
    <MigrationWizId xmlns="19681695-f008-4c6d-a73f-3eedce666824" xsi:nil="true"/>
    <MigrationWizIdDocumentLibraryPermissions xmlns="19681695-f008-4c6d-a73f-3eedce666824" xsi:nil="true"/>
    <MigrationWizIdPermissions xmlns="19681695-f008-4c6d-a73f-3eedce666824" xsi:nil="true"/>
    <MigrationWizIdSecurityGroups xmlns="19681695-f008-4c6d-a73f-3eedce6668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B95021A510534592289B13865E1E99" ma:contentTypeVersion="7" ma:contentTypeDescription="Luo uusi asiakirja." ma:contentTypeScope="" ma:versionID="781371aa7e02fde8997335d50e0fa824">
  <xsd:schema xmlns:xsd="http://www.w3.org/2001/XMLSchema" xmlns:xs="http://www.w3.org/2001/XMLSchema" xmlns:p="http://schemas.microsoft.com/office/2006/metadata/properties" xmlns:ns2="19681695-f008-4c6d-a73f-3eedce666824" targetNamespace="http://schemas.microsoft.com/office/2006/metadata/properties" ma:root="true" ma:fieldsID="56e397fdd47a15473e9f42dff736c199" ns2:_="">
    <xsd:import namespace="19681695-f008-4c6d-a73f-3eedce666824"/>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81695-f008-4c6d-a73f-3eedce66682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05EFA3-FDA9-430F-9492-DCA6FE13AA6A}">
  <ds:schemaRefs>
    <ds:schemaRef ds:uri="http://schemas.microsoft.com/sharepoint/v3/contenttype/forms"/>
  </ds:schemaRefs>
</ds:datastoreItem>
</file>

<file path=customXml/itemProps2.xml><?xml version="1.0" encoding="utf-8"?>
<ds:datastoreItem xmlns:ds="http://schemas.openxmlformats.org/officeDocument/2006/customXml" ds:itemID="{EDA6F4EA-D51D-4139-B85A-0C8D9A0873A3}">
  <ds:schemaRefs>
    <ds:schemaRef ds:uri="http://purl.org/dc/elements/1.1/"/>
    <ds:schemaRef ds:uri="http://schemas.microsoft.com/office/2006/documentManagement/types"/>
    <ds:schemaRef ds:uri="19681695-f008-4c6d-a73f-3eedce666824"/>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AEF6E6F-6ED8-454C-BCE8-92E1F0B264B9}">
  <ds:schemaRefs>
    <ds:schemaRef ds:uri="19681695-f008-4c6d-a73f-3eedce6668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Paijät-Sote esityspohja mallikuvilla</Template>
  <TotalTime>6</TotalTime>
  <Words>101</Words>
  <Application>Microsoft Office PowerPoint</Application>
  <PresentationFormat>Laajakuva</PresentationFormat>
  <Paragraphs>15</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vt:i4>
      </vt:variant>
    </vt:vector>
  </HeadingPairs>
  <TitlesOfParts>
    <vt:vector size="5" baseType="lpstr">
      <vt:lpstr>Arial</vt:lpstr>
      <vt:lpstr>Calibri</vt:lpstr>
      <vt:lpstr>Päijät-Sote 2021</vt:lpstr>
      <vt:lpstr>Osallisuusmalli Teknologiakansio</vt:lpstr>
      <vt:lpstr>Teknologiakansio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Teknologiayksikkö</dc:title>
  <dc:creator>Honkanen Kati</dc:creator>
  <cp:lastModifiedBy>Mikko Repka</cp:lastModifiedBy>
  <cp:revision>3</cp:revision>
  <cp:lastPrinted>2020-12-14T15:18:16Z</cp:lastPrinted>
  <dcterms:created xsi:type="dcterms:W3CDTF">2021-11-11T14:14:46Z</dcterms:created>
  <dcterms:modified xsi:type="dcterms:W3CDTF">2022-07-01T08:57:09Z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0x0101006FB95021A510534592289B13865E1E99</vt:lpwstr>
  </property>
</Properties>
</file>