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48"/>
  </p:normalViewPr>
  <p:slideViewPr>
    <p:cSldViewPr snapToGrid="0" snapToObjects="1">
      <p:cViewPr varScale="1">
        <p:scale>
          <a:sx n="117" d="100"/>
          <a:sy n="117" d="100"/>
        </p:scale>
        <p:origin x="36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8E20DA6-DF1B-2C4D-9D64-6D585B789EC8}"/>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12DB583A-61AC-D049-9C76-15E53A94E81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F8E8C041-FA93-4E45-A216-5120CE2C080B}"/>
              </a:ext>
            </a:extLst>
          </p:cNvPr>
          <p:cNvSpPr>
            <a:spLocks noGrp="1"/>
          </p:cNvSpPr>
          <p:nvPr>
            <p:ph type="dt" sz="half" idx="10"/>
          </p:nvPr>
        </p:nvSpPr>
        <p:spPr/>
        <p:txBody>
          <a:bodyPr/>
          <a:lstStyle/>
          <a:p>
            <a:fld id="{9090E781-6C37-4E40-AD07-DC82932CB019}" type="datetimeFigureOut">
              <a:rPr lang="fi-FI" smtClean="0"/>
              <a:t>26.7.2022</a:t>
            </a:fld>
            <a:endParaRPr lang="fi-FI"/>
          </a:p>
        </p:txBody>
      </p:sp>
      <p:sp>
        <p:nvSpPr>
          <p:cNvPr id="5" name="Alatunnisteen paikkamerkki 4">
            <a:extLst>
              <a:ext uri="{FF2B5EF4-FFF2-40B4-BE49-F238E27FC236}">
                <a16:creationId xmlns:a16="http://schemas.microsoft.com/office/drawing/2014/main" id="{7D820706-5139-E246-8906-B911F0ECC6BC}"/>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EFDD2EFA-C354-A642-9298-C5FA1166E6FD}"/>
              </a:ext>
            </a:extLst>
          </p:cNvPr>
          <p:cNvSpPr>
            <a:spLocks noGrp="1"/>
          </p:cNvSpPr>
          <p:nvPr>
            <p:ph type="sldNum" sz="quarter" idx="12"/>
          </p:nvPr>
        </p:nvSpPr>
        <p:spPr/>
        <p:txBody>
          <a:bodyPr/>
          <a:lstStyle/>
          <a:p>
            <a:fld id="{912AED4C-18DA-394F-B3D4-9821B7A524CE}" type="slidenum">
              <a:rPr lang="fi-FI" smtClean="0"/>
              <a:t>‹#›</a:t>
            </a:fld>
            <a:endParaRPr lang="fi-FI"/>
          </a:p>
        </p:txBody>
      </p:sp>
    </p:spTree>
    <p:extLst>
      <p:ext uri="{BB962C8B-B14F-4D97-AF65-F5344CB8AC3E}">
        <p14:creationId xmlns:p14="http://schemas.microsoft.com/office/powerpoint/2010/main" val="3090286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61DA3F1-DF1B-304A-AD2F-17DB7833879C}"/>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09E0ED31-34DC-F143-AA8E-F68286A2AEE3}"/>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C60B4213-B237-D242-B942-55FA1D85DED3}"/>
              </a:ext>
            </a:extLst>
          </p:cNvPr>
          <p:cNvSpPr>
            <a:spLocks noGrp="1"/>
          </p:cNvSpPr>
          <p:nvPr>
            <p:ph type="dt" sz="half" idx="10"/>
          </p:nvPr>
        </p:nvSpPr>
        <p:spPr/>
        <p:txBody>
          <a:bodyPr/>
          <a:lstStyle/>
          <a:p>
            <a:fld id="{9090E781-6C37-4E40-AD07-DC82932CB019}" type="datetimeFigureOut">
              <a:rPr lang="fi-FI" smtClean="0"/>
              <a:t>26.7.2022</a:t>
            </a:fld>
            <a:endParaRPr lang="fi-FI"/>
          </a:p>
        </p:txBody>
      </p:sp>
      <p:sp>
        <p:nvSpPr>
          <p:cNvPr id="5" name="Alatunnisteen paikkamerkki 4">
            <a:extLst>
              <a:ext uri="{FF2B5EF4-FFF2-40B4-BE49-F238E27FC236}">
                <a16:creationId xmlns:a16="http://schemas.microsoft.com/office/drawing/2014/main" id="{FDDA898F-9A7D-344A-9721-D82EED667BC4}"/>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89D6EE3B-2BF7-6D47-9443-75691905A708}"/>
              </a:ext>
            </a:extLst>
          </p:cNvPr>
          <p:cNvSpPr>
            <a:spLocks noGrp="1"/>
          </p:cNvSpPr>
          <p:nvPr>
            <p:ph type="sldNum" sz="quarter" idx="12"/>
          </p:nvPr>
        </p:nvSpPr>
        <p:spPr/>
        <p:txBody>
          <a:bodyPr/>
          <a:lstStyle/>
          <a:p>
            <a:fld id="{912AED4C-18DA-394F-B3D4-9821B7A524CE}" type="slidenum">
              <a:rPr lang="fi-FI" smtClean="0"/>
              <a:t>‹#›</a:t>
            </a:fld>
            <a:endParaRPr lang="fi-FI"/>
          </a:p>
        </p:txBody>
      </p:sp>
    </p:spTree>
    <p:extLst>
      <p:ext uri="{BB962C8B-B14F-4D97-AF65-F5344CB8AC3E}">
        <p14:creationId xmlns:p14="http://schemas.microsoft.com/office/powerpoint/2010/main" val="7690439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089801ED-E66D-CD43-BFDC-A7719418FB4C}"/>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ACC3B11B-47EF-BC41-8D83-B955B28E6C51}"/>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C317016E-A669-CD43-8FF5-CB727275024E}"/>
              </a:ext>
            </a:extLst>
          </p:cNvPr>
          <p:cNvSpPr>
            <a:spLocks noGrp="1"/>
          </p:cNvSpPr>
          <p:nvPr>
            <p:ph type="dt" sz="half" idx="10"/>
          </p:nvPr>
        </p:nvSpPr>
        <p:spPr/>
        <p:txBody>
          <a:bodyPr/>
          <a:lstStyle/>
          <a:p>
            <a:fld id="{9090E781-6C37-4E40-AD07-DC82932CB019}" type="datetimeFigureOut">
              <a:rPr lang="fi-FI" smtClean="0"/>
              <a:t>26.7.2022</a:t>
            </a:fld>
            <a:endParaRPr lang="fi-FI"/>
          </a:p>
        </p:txBody>
      </p:sp>
      <p:sp>
        <p:nvSpPr>
          <p:cNvPr id="5" name="Alatunnisteen paikkamerkki 4">
            <a:extLst>
              <a:ext uri="{FF2B5EF4-FFF2-40B4-BE49-F238E27FC236}">
                <a16:creationId xmlns:a16="http://schemas.microsoft.com/office/drawing/2014/main" id="{6BF3E605-56BF-F348-8D37-4B0A8F8FED1E}"/>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0E4D961C-4A17-864A-AACF-59AD3145D2B2}"/>
              </a:ext>
            </a:extLst>
          </p:cNvPr>
          <p:cNvSpPr>
            <a:spLocks noGrp="1"/>
          </p:cNvSpPr>
          <p:nvPr>
            <p:ph type="sldNum" sz="quarter" idx="12"/>
          </p:nvPr>
        </p:nvSpPr>
        <p:spPr/>
        <p:txBody>
          <a:bodyPr/>
          <a:lstStyle/>
          <a:p>
            <a:fld id="{912AED4C-18DA-394F-B3D4-9821B7A524CE}" type="slidenum">
              <a:rPr lang="fi-FI" smtClean="0"/>
              <a:t>‹#›</a:t>
            </a:fld>
            <a:endParaRPr lang="fi-FI"/>
          </a:p>
        </p:txBody>
      </p:sp>
    </p:spTree>
    <p:extLst>
      <p:ext uri="{BB962C8B-B14F-4D97-AF65-F5344CB8AC3E}">
        <p14:creationId xmlns:p14="http://schemas.microsoft.com/office/powerpoint/2010/main" val="2894963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36403E6-35BF-214B-80B9-42E502E968A1}"/>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AAD276CE-7DFF-A145-8D4F-A504BD3635F3}"/>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CDE6E372-21D7-B348-A764-4BA0D4AECF9D}"/>
              </a:ext>
            </a:extLst>
          </p:cNvPr>
          <p:cNvSpPr>
            <a:spLocks noGrp="1"/>
          </p:cNvSpPr>
          <p:nvPr>
            <p:ph type="dt" sz="half" idx="10"/>
          </p:nvPr>
        </p:nvSpPr>
        <p:spPr/>
        <p:txBody>
          <a:bodyPr/>
          <a:lstStyle/>
          <a:p>
            <a:fld id="{9090E781-6C37-4E40-AD07-DC82932CB019}" type="datetimeFigureOut">
              <a:rPr lang="fi-FI" smtClean="0"/>
              <a:t>26.7.2022</a:t>
            </a:fld>
            <a:endParaRPr lang="fi-FI"/>
          </a:p>
        </p:txBody>
      </p:sp>
      <p:sp>
        <p:nvSpPr>
          <p:cNvPr id="5" name="Alatunnisteen paikkamerkki 4">
            <a:extLst>
              <a:ext uri="{FF2B5EF4-FFF2-40B4-BE49-F238E27FC236}">
                <a16:creationId xmlns:a16="http://schemas.microsoft.com/office/drawing/2014/main" id="{9CF732ED-3AD3-3F44-8BC8-AB33AEFA67B3}"/>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19B82E2E-90A8-9D41-9D6E-A84395805458}"/>
              </a:ext>
            </a:extLst>
          </p:cNvPr>
          <p:cNvSpPr>
            <a:spLocks noGrp="1"/>
          </p:cNvSpPr>
          <p:nvPr>
            <p:ph type="sldNum" sz="quarter" idx="12"/>
          </p:nvPr>
        </p:nvSpPr>
        <p:spPr/>
        <p:txBody>
          <a:bodyPr/>
          <a:lstStyle/>
          <a:p>
            <a:fld id="{912AED4C-18DA-394F-B3D4-9821B7A524CE}" type="slidenum">
              <a:rPr lang="fi-FI" smtClean="0"/>
              <a:t>‹#›</a:t>
            </a:fld>
            <a:endParaRPr lang="fi-FI"/>
          </a:p>
        </p:txBody>
      </p:sp>
    </p:spTree>
    <p:extLst>
      <p:ext uri="{BB962C8B-B14F-4D97-AF65-F5344CB8AC3E}">
        <p14:creationId xmlns:p14="http://schemas.microsoft.com/office/powerpoint/2010/main" val="2168728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DDE223C-6D23-DD4F-A530-75DA98490815}"/>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3F4CFD76-4D1E-204C-9E16-1AA406E5EFB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5B2F2C06-5672-DE45-ABA8-8B09E2D57EFD}"/>
              </a:ext>
            </a:extLst>
          </p:cNvPr>
          <p:cNvSpPr>
            <a:spLocks noGrp="1"/>
          </p:cNvSpPr>
          <p:nvPr>
            <p:ph type="dt" sz="half" idx="10"/>
          </p:nvPr>
        </p:nvSpPr>
        <p:spPr/>
        <p:txBody>
          <a:bodyPr/>
          <a:lstStyle/>
          <a:p>
            <a:fld id="{9090E781-6C37-4E40-AD07-DC82932CB019}" type="datetimeFigureOut">
              <a:rPr lang="fi-FI" smtClean="0"/>
              <a:t>26.7.2022</a:t>
            </a:fld>
            <a:endParaRPr lang="fi-FI"/>
          </a:p>
        </p:txBody>
      </p:sp>
      <p:sp>
        <p:nvSpPr>
          <p:cNvPr id="5" name="Alatunnisteen paikkamerkki 4">
            <a:extLst>
              <a:ext uri="{FF2B5EF4-FFF2-40B4-BE49-F238E27FC236}">
                <a16:creationId xmlns:a16="http://schemas.microsoft.com/office/drawing/2014/main" id="{2D8940FF-F187-5F43-95E2-C9E81A23DCDF}"/>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1F490E00-97C8-BA4B-9993-A20934EBE15F}"/>
              </a:ext>
            </a:extLst>
          </p:cNvPr>
          <p:cNvSpPr>
            <a:spLocks noGrp="1"/>
          </p:cNvSpPr>
          <p:nvPr>
            <p:ph type="sldNum" sz="quarter" idx="12"/>
          </p:nvPr>
        </p:nvSpPr>
        <p:spPr/>
        <p:txBody>
          <a:bodyPr/>
          <a:lstStyle/>
          <a:p>
            <a:fld id="{912AED4C-18DA-394F-B3D4-9821B7A524CE}" type="slidenum">
              <a:rPr lang="fi-FI" smtClean="0"/>
              <a:t>‹#›</a:t>
            </a:fld>
            <a:endParaRPr lang="fi-FI"/>
          </a:p>
        </p:txBody>
      </p:sp>
    </p:spTree>
    <p:extLst>
      <p:ext uri="{BB962C8B-B14F-4D97-AF65-F5344CB8AC3E}">
        <p14:creationId xmlns:p14="http://schemas.microsoft.com/office/powerpoint/2010/main" val="2267618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69912E1-6CA6-544B-A4B3-A8D36604EE58}"/>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547FDCC5-4BD8-6349-ACE3-1C1653891741}"/>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5ED1293E-9FE0-8449-A5AA-26473819A1EC}"/>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CEFE4779-7581-084C-9FF7-598C28A75F51}"/>
              </a:ext>
            </a:extLst>
          </p:cNvPr>
          <p:cNvSpPr>
            <a:spLocks noGrp="1"/>
          </p:cNvSpPr>
          <p:nvPr>
            <p:ph type="dt" sz="half" idx="10"/>
          </p:nvPr>
        </p:nvSpPr>
        <p:spPr/>
        <p:txBody>
          <a:bodyPr/>
          <a:lstStyle/>
          <a:p>
            <a:fld id="{9090E781-6C37-4E40-AD07-DC82932CB019}" type="datetimeFigureOut">
              <a:rPr lang="fi-FI" smtClean="0"/>
              <a:t>26.7.2022</a:t>
            </a:fld>
            <a:endParaRPr lang="fi-FI"/>
          </a:p>
        </p:txBody>
      </p:sp>
      <p:sp>
        <p:nvSpPr>
          <p:cNvPr id="6" name="Alatunnisteen paikkamerkki 5">
            <a:extLst>
              <a:ext uri="{FF2B5EF4-FFF2-40B4-BE49-F238E27FC236}">
                <a16:creationId xmlns:a16="http://schemas.microsoft.com/office/drawing/2014/main" id="{DBABC064-EA4A-3846-9C96-31B3CAB81FBD}"/>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0B58911C-FE57-BD41-98B0-991AE9B8203F}"/>
              </a:ext>
            </a:extLst>
          </p:cNvPr>
          <p:cNvSpPr>
            <a:spLocks noGrp="1"/>
          </p:cNvSpPr>
          <p:nvPr>
            <p:ph type="sldNum" sz="quarter" idx="12"/>
          </p:nvPr>
        </p:nvSpPr>
        <p:spPr/>
        <p:txBody>
          <a:bodyPr/>
          <a:lstStyle/>
          <a:p>
            <a:fld id="{912AED4C-18DA-394F-B3D4-9821B7A524CE}" type="slidenum">
              <a:rPr lang="fi-FI" smtClean="0"/>
              <a:t>‹#›</a:t>
            </a:fld>
            <a:endParaRPr lang="fi-FI"/>
          </a:p>
        </p:txBody>
      </p:sp>
    </p:spTree>
    <p:extLst>
      <p:ext uri="{BB962C8B-B14F-4D97-AF65-F5344CB8AC3E}">
        <p14:creationId xmlns:p14="http://schemas.microsoft.com/office/powerpoint/2010/main" val="3484781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213C88B-2FB2-7748-B34B-F354683E0E73}"/>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6B389D85-999F-9D49-B692-DD74A61F7E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7D29C64B-9678-754D-BB35-60FE943E831A}"/>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79E0D322-675A-DD4B-819C-9A42D66C3C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EDFCAB87-B1E7-9648-BB33-E7E534E00744}"/>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01A465B2-D309-DF4B-8697-5EC31B0EA590}"/>
              </a:ext>
            </a:extLst>
          </p:cNvPr>
          <p:cNvSpPr>
            <a:spLocks noGrp="1"/>
          </p:cNvSpPr>
          <p:nvPr>
            <p:ph type="dt" sz="half" idx="10"/>
          </p:nvPr>
        </p:nvSpPr>
        <p:spPr/>
        <p:txBody>
          <a:bodyPr/>
          <a:lstStyle/>
          <a:p>
            <a:fld id="{9090E781-6C37-4E40-AD07-DC82932CB019}" type="datetimeFigureOut">
              <a:rPr lang="fi-FI" smtClean="0"/>
              <a:t>26.7.2022</a:t>
            </a:fld>
            <a:endParaRPr lang="fi-FI"/>
          </a:p>
        </p:txBody>
      </p:sp>
      <p:sp>
        <p:nvSpPr>
          <p:cNvPr id="8" name="Alatunnisteen paikkamerkki 7">
            <a:extLst>
              <a:ext uri="{FF2B5EF4-FFF2-40B4-BE49-F238E27FC236}">
                <a16:creationId xmlns:a16="http://schemas.microsoft.com/office/drawing/2014/main" id="{97AF1AD0-AD0C-3D4B-AC9B-597D4A7B68A9}"/>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09DADE61-B286-164F-BB30-720D7C3CC8F0}"/>
              </a:ext>
            </a:extLst>
          </p:cNvPr>
          <p:cNvSpPr>
            <a:spLocks noGrp="1"/>
          </p:cNvSpPr>
          <p:nvPr>
            <p:ph type="sldNum" sz="quarter" idx="12"/>
          </p:nvPr>
        </p:nvSpPr>
        <p:spPr/>
        <p:txBody>
          <a:bodyPr/>
          <a:lstStyle/>
          <a:p>
            <a:fld id="{912AED4C-18DA-394F-B3D4-9821B7A524CE}" type="slidenum">
              <a:rPr lang="fi-FI" smtClean="0"/>
              <a:t>‹#›</a:t>
            </a:fld>
            <a:endParaRPr lang="fi-FI"/>
          </a:p>
        </p:txBody>
      </p:sp>
    </p:spTree>
    <p:extLst>
      <p:ext uri="{BB962C8B-B14F-4D97-AF65-F5344CB8AC3E}">
        <p14:creationId xmlns:p14="http://schemas.microsoft.com/office/powerpoint/2010/main" val="3370238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BF531BC-A8B3-3A4A-83FA-AB34DB9C3178}"/>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7FE2D22D-4071-1E49-AB1F-E9CDA0119AE5}"/>
              </a:ext>
            </a:extLst>
          </p:cNvPr>
          <p:cNvSpPr>
            <a:spLocks noGrp="1"/>
          </p:cNvSpPr>
          <p:nvPr>
            <p:ph type="dt" sz="half" idx="10"/>
          </p:nvPr>
        </p:nvSpPr>
        <p:spPr/>
        <p:txBody>
          <a:bodyPr/>
          <a:lstStyle/>
          <a:p>
            <a:fld id="{9090E781-6C37-4E40-AD07-DC82932CB019}" type="datetimeFigureOut">
              <a:rPr lang="fi-FI" smtClean="0"/>
              <a:t>26.7.2022</a:t>
            </a:fld>
            <a:endParaRPr lang="fi-FI"/>
          </a:p>
        </p:txBody>
      </p:sp>
      <p:sp>
        <p:nvSpPr>
          <p:cNvPr id="4" name="Alatunnisteen paikkamerkki 3">
            <a:extLst>
              <a:ext uri="{FF2B5EF4-FFF2-40B4-BE49-F238E27FC236}">
                <a16:creationId xmlns:a16="http://schemas.microsoft.com/office/drawing/2014/main" id="{BF894D89-DE5E-724A-85E9-3692DCD140F5}"/>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FAD38289-49AE-7742-AC56-1348173F29D3}"/>
              </a:ext>
            </a:extLst>
          </p:cNvPr>
          <p:cNvSpPr>
            <a:spLocks noGrp="1"/>
          </p:cNvSpPr>
          <p:nvPr>
            <p:ph type="sldNum" sz="quarter" idx="12"/>
          </p:nvPr>
        </p:nvSpPr>
        <p:spPr/>
        <p:txBody>
          <a:bodyPr/>
          <a:lstStyle/>
          <a:p>
            <a:fld id="{912AED4C-18DA-394F-B3D4-9821B7A524CE}" type="slidenum">
              <a:rPr lang="fi-FI" smtClean="0"/>
              <a:t>‹#›</a:t>
            </a:fld>
            <a:endParaRPr lang="fi-FI"/>
          </a:p>
        </p:txBody>
      </p:sp>
    </p:spTree>
    <p:extLst>
      <p:ext uri="{BB962C8B-B14F-4D97-AF65-F5344CB8AC3E}">
        <p14:creationId xmlns:p14="http://schemas.microsoft.com/office/powerpoint/2010/main" val="293600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AE6BCEA6-1DB3-AB4F-9DDD-F77CDA13E808}"/>
              </a:ext>
            </a:extLst>
          </p:cNvPr>
          <p:cNvSpPr>
            <a:spLocks noGrp="1"/>
          </p:cNvSpPr>
          <p:nvPr>
            <p:ph type="dt" sz="half" idx="10"/>
          </p:nvPr>
        </p:nvSpPr>
        <p:spPr/>
        <p:txBody>
          <a:bodyPr/>
          <a:lstStyle/>
          <a:p>
            <a:fld id="{9090E781-6C37-4E40-AD07-DC82932CB019}" type="datetimeFigureOut">
              <a:rPr lang="fi-FI" smtClean="0"/>
              <a:t>26.7.2022</a:t>
            </a:fld>
            <a:endParaRPr lang="fi-FI"/>
          </a:p>
        </p:txBody>
      </p:sp>
      <p:sp>
        <p:nvSpPr>
          <p:cNvPr id="3" name="Alatunnisteen paikkamerkki 2">
            <a:extLst>
              <a:ext uri="{FF2B5EF4-FFF2-40B4-BE49-F238E27FC236}">
                <a16:creationId xmlns:a16="http://schemas.microsoft.com/office/drawing/2014/main" id="{2AFEAF0C-C09D-234C-ACCF-A6C765FE859E}"/>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89D7E1D6-0A50-8E47-AF4C-81481D832DB7}"/>
              </a:ext>
            </a:extLst>
          </p:cNvPr>
          <p:cNvSpPr>
            <a:spLocks noGrp="1"/>
          </p:cNvSpPr>
          <p:nvPr>
            <p:ph type="sldNum" sz="quarter" idx="12"/>
          </p:nvPr>
        </p:nvSpPr>
        <p:spPr/>
        <p:txBody>
          <a:bodyPr/>
          <a:lstStyle/>
          <a:p>
            <a:fld id="{912AED4C-18DA-394F-B3D4-9821B7A524CE}" type="slidenum">
              <a:rPr lang="fi-FI" smtClean="0"/>
              <a:t>‹#›</a:t>
            </a:fld>
            <a:endParaRPr lang="fi-FI"/>
          </a:p>
        </p:txBody>
      </p:sp>
    </p:spTree>
    <p:extLst>
      <p:ext uri="{BB962C8B-B14F-4D97-AF65-F5344CB8AC3E}">
        <p14:creationId xmlns:p14="http://schemas.microsoft.com/office/powerpoint/2010/main" val="1172277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213185B-26CD-474C-8533-A1DBCC031B49}"/>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448E5FC9-E7D4-0C45-92C8-FF5FBAEF0D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930E74AD-A6E7-C04A-BA4F-E0842ED82C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170DF770-53C9-2D43-8160-6CB3A473D57E}"/>
              </a:ext>
            </a:extLst>
          </p:cNvPr>
          <p:cNvSpPr>
            <a:spLocks noGrp="1"/>
          </p:cNvSpPr>
          <p:nvPr>
            <p:ph type="dt" sz="half" idx="10"/>
          </p:nvPr>
        </p:nvSpPr>
        <p:spPr/>
        <p:txBody>
          <a:bodyPr/>
          <a:lstStyle/>
          <a:p>
            <a:fld id="{9090E781-6C37-4E40-AD07-DC82932CB019}" type="datetimeFigureOut">
              <a:rPr lang="fi-FI" smtClean="0"/>
              <a:t>26.7.2022</a:t>
            </a:fld>
            <a:endParaRPr lang="fi-FI"/>
          </a:p>
        </p:txBody>
      </p:sp>
      <p:sp>
        <p:nvSpPr>
          <p:cNvPr id="6" name="Alatunnisteen paikkamerkki 5">
            <a:extLst>
              <a:ext uri="{FF2B5EF4-FFF2-40B4-BE49-F238E27FC236}">
                <a16:creationId xmlns:a16="http://schemas.microsoft.com/office/drawing/2014/main" id="{9C724994-D18B-B94A-8D24-D15A125D11AC}"/>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7CB6D58E-08FA-2048-A1D3-FA00F1AAEA81}"/>
              </a:ext>
            </a:extLst>
          </p:cNvPr>
          <p:cNvSpPr>
            <a:spLocks noGrp="1"/>
          </p:cNvSpPr>
          <p:nvPr>
            <p:ph type="sldNum" sz="quarter" idx="12"/>
          </p:nvPr>
        </p:nvSpPr>
        <p:spPr/>
        <p:txBody>
          <a:bodyPr/>
          <a:lstStyle/>
          <a:p>
            <a:fld id="{912AED4C-18DA-394F-B3D4-9821B7A524CE}" type="slidenum">
              <a:rPr lang="fi-FI" smtClean="0"/>
              <a:t>‹#›</a:t>
            </a:fld>
            <a:endParaRPr lang="fi-FI"/>
          </a:p>
        </p:txBody>
      </p:sp>
    </p:spTree>
    <p:extLst>
      <p:ext uri="{BB962C8B-B14F-4D97-AF65-F5344CB8AC3E}">
        <p14:creationId xmlns:p14="http://schemas.microsoft.com/office/powerpoint/2010/main" val="3330448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FDAC264-225B-5146-A655-5171B3E4C94E}"/>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857BD330-91BA-D546-B62B-AE666745EFA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0F8266C0-F72D-AF4A-8766-F2486C1FE0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991EAD78-D1EF-EF47-9456-AA540C3D7F8F}"/>
              </a:ext>
            </a:extLst>
          </p:cNvPr>
          <p:cNvSpPr>
            <a:spLocks noGrp="1"/>
          </p:cNvSpPr>
          <p:nvPr>
            <p:ph type="dt" sz="half" idx="10"/>
          </p:nvPr>
        </p:nvSpPr>
        <p:spPr/>
        <p:txBody>
          <a:bodyPr/>
          <a:lstStyle/>
          <a:p>
            <a:fld id="{9090E781-6C37-4E40-AD07-DC82932CB019}" type="datetimeFigureOut">
              <a:rPr lang="fi-FI" smtClean="0"/>
              <a:t>26.7.2022</a:t>
            </a:fld>
            <a:endParaRPr lang="fi-FI"/>
          </a:p>
        </p:txBody>
      </p:sp>
      <p:sp>
        <p:nvSpPr>
          <p:cNvPr id="6" name="Alatunnisteen paikkamerkki 5">
            <a:extLst>
              <a:ext uri="{FF2B5EF4-FFF2-40B4-BE49-F238E27FC236}">
                <a16:creationId xmlns:a16="http://schemas.microsoft.com/office/drawing/2014/main" id="{046B1450-DD0E-4244-8127-9E0F93C2111F}"/>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43C72D3A-FD62-2045-AA17-96D7535DB8D1}"/>
              </a:ext>
            </a:extLst>
          </p:cNvPr>
          <p:cNvSpPr>
            <a:spLocks noGrp="1"/>
          </p:cNvSpPr>
          <p:nvPr>
            <p:ph type="sldNum" sz="quarter" idx="12"/>
          </p:nvPr>
        </p:nvSpPr>
        <p:spPr/>
        <p:txBody>
          <a:bodyPr/>
          <a:lstStyle/>
          <a:p>
            <a:fld id="{912AED4C-18DA-394F-B3D4-9821B7A524CE}" type="slidenum">
              <a:rPr lang="fi-FI" smtClean="0"/>
              <a:t>‹#›</a:t>
            </a:fld>
            <a:endParaRPr lang="fi-FI"/>
          </a:p>
        </p:txBody>
      </p:sp>
    </p:spTree>
    <p:extLst>
      <p:ext uri="{BB962C8B-B14F-4D97-AF65-F5344CB8AC3E}">
        <p14:creationId xmlns:p14="http://schemas.microsoft.com/office/powerpoint/2010/main" val="211721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B1E17DDB-71C5-704E-81D4-D1EB6C8737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FF455708-FF3A-2546-A4E8-B55A2D0456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E3FD62D4-0775-5648-99E4-30C1F49970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90E781-6C37-4E40-AD07-DC82932CB019}" type="datetimeFigureOut">
              <a:rPr lang="fi-FI" smtClean="0"/>
              <a:t>26.7.2022</a:t>
            </a:fld>
            <a:endParaRPr lang="fi-FI"/>
          </a:p>
        </p:txBody>
      </p:sp>
      <p:sp>
        <p:nvSpPr>
          <p:cNvPr id="5" name="Alatunnisteen paikkamerkki 4">
            <a:extLst>
              <a:ext uri="{FF2B5EF4-FFF2-40B4-BE49-F238E27FC236}">
                <a16:creationId xmlns:a16="http://schemas.microsoft.com/office/drawing/2014/main" id="{EBA48BBB-0CFF-4341-8FA5-B115EB3653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a:extLst>
              <a:ext uri="{FF2B5EF4-FFF2-40B4-BE49-F238E27FC236}">
                <a16:creationId xmlns:a16="http://schemas.microsoft.com/office/drawing/2014/main" id="{2BC892F0-998E-214E-B2BB-9AB2A8B844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2AED4C-18DA-394F-B3D4-9821B7A524CE}" type="slidenum">
              <a:rPr lang="fi-FI" smtClean="0"/>
              <a:t>‹#›</a:t>
            </a:fld>
            <a:endParaRPr lang="fi-FI"/>
          </a:p>
        </p:txBody>
      </p:sp>
    </p:spTree>
    <p:extLst>
      <p:ext uri="{BB962C8B-B14F-4D97-AF65-F5344CB8AC3E}">
        <p14:creationId xmlns:p14="http://schemas.microsoft.com/office/powerpoint/2010/main" val="36886751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BAFF756-E0BC-F642-9BC2-2FA2CAD0A23F}"/>
              </a:ext>
            </a:extLst>
          </p:cNvPr>
          <p:cNvSpPr>
            <a:spLocks noGrp="1"/>
          </p:cNvSpPr>
          <p:nvPr>
            <p:ph type="ctrTitle"/>
          </p:nvPr>
        </p:nvSpPr>
        <p:spPr>
          <a:xfrm>
            <a:off x="1524000" y="2245809"/>
            <a:ext cx="9144000" cy="1564716"/>
          </a:xfrm>
        </p:spPr>
        <p:txBody>
          <a:bodyPr>
            <a:normAutofit/>
          </a:bodyPr>
          <a:lstStyle/>
          <a:p>
            <a:pPr algn="l"/>
            <a:r>
              <a:rPr lang="fi-FI" sz="3600" b="1" dirty="0">
                <a:latin typeface="Trebuchet MS" panose="020B0703020202090204" pitchFamily="34" charset="0"/>
              </a:rPr>
              <a:t>Terve Mieli –portaalin tarjoama hyöty ja sen 3 näkökulmaa käytännössä</a:t>
            </a:r>
          </a:p>
        </p:txBody>
      </p:sp>
      <p:sp>
        <p:nvSpPr>
          <p:cNvPr id="3" name="Alaotsikko 2">
            <a:extLst>
              <a:ext uri="{FF2B5EF4-FFF2-40B4-BE49-F238E27FC236}">
                <a16:creationId xmlns:a16="http://schemas.microsoft.com/office/drawing/2014/main" id="{A3B4B578-BF0A-3943-AA69-BB9F9F9D947A}"/>
              </a:ext>
            </a:extLst>
          </p:cNvPr>
          <p:cNvSpPr>
            <a:spLocks noGrp="1"/>
          </p:cNvSpPr>
          <p:nvPr>
            <p:ph type="subTitle" idx="1"/>
          </p:nvPr>
        </p:nvSpPr>
        <p:spPr>
          <a:xfrm>
            <a:off x="1524000" y="3947050"/>
            <a:ext cx="9144000" cy="572583"/>
          </a:xfrm>
        </p:spPr>
        <p:txBody>
          <a:bodyPr>
            <a:normAutofit/>
          </a:bodyPr>
          <a:lstStyle/>
          <a:p>
            <a:pPr algn="l"/>
            <a:endParaRPr lang="fi-FI" sz="2000"/>
          </a:p>
        </p:txBody>
      </p:sp>
      <p:sp>
        <p:nvSpPr>
          <p:cNvPr id="8" name="Freeform 14">
            <a:extLst>
              <a:ext uri="{FF2B5EF4-FFF2-40B4-BE49-F238E27FC236}">
                <a16:creationId xmlns:a16="http://schemas.microsoft.com/office/drawing/2014/main" id="{C66F2F30-5DC0-44A0-BFA6-E12F46ED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5920619" cy="2130951"/>
          </a:xfrm>
          <a:custGeom>
            <a:avLst/>
            <a:gdLst>
              <a:gd name="connsiteX0" fmla="*/ 0 w 5920619"/>
              <a:gd name="connsiteY0" fmla="*/ 0 h 2130951"/>
              <a:gd name="connsiteX1" fmla="*/ 3191370 w 5920619"/>
              <a:gd name="connsiteY1" fmla="*/ 0 h 2130951"/>
              <a:gd name="connsiteX2" fmla="*/ 3346315 w 5920619"/>
              <a:gd name="connsiteY2" fmla="*/ 0 h 2130951"/>
              <a:gd name="connsiteX3" fmla="*/ 5920619 w 5920619"/>
              <a:gd name="connsiteY3" fmla="*/ 0 h 2130951"/>
              <a:gd name="connsiteX4" fmla="*/ 4936971 w 5920619"/>
              <a:gd name="connsiteY4" fmla="*/ 2130951 h 2130951"/>
              <a:gd name="connsiteX5" fmla="*/ 0 w 5920619"/>
              <a:gd name="connsiteY5" fmla="*/ 2130951 h 2130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20619" h="2130951">
                <a:moveTo>
                  <a:pt x="0" y="0"/>
                </a:moveTo>
                <a:lnTo>
                  <a:pt x="3191370" y="0"/>
                </a:lnTo>
                <a:lnTo>
                  <a:pt x="3346315" y="0"/>
                </a:lnTo>
                <a:lnTo>
                  <a:pt x="5920619" y="0"/>
                </a:lnTo>
                <a:lnTo>
                  <a:pt x="4936971" y="2130951"/>
                </a:lnTo>
                <a:lnTo>
                  <a:pt x="0" y="2130951"/>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21">
            <a:extLst>
              <a:ext uri="{FF2B5EF4-FFF2-40B4-BE49-F238E27FC236}">
                <a16:creationId xmlns:a16="http://schemas.microsoft.com/office/drawing/2014/main" id="{85872F57-7F42-4F97-8391-DDC8D0054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39" y="0"/>
            <a:ext cx="7094160" cy="2130952"/>
          </a:xfrm>
          <a:custGeom>
            <a:avLst/>
            <a:gdLst>
              <a:gd name="connsiteX0" fmla="*/ 4417853 w 7094160"/>
              <a:gd name="connsiteY0" fmla="*/ 0 h 2130952"/>
              <a:gd name="connsiteX1" fmla="*/ 7094160 w 7094160"/>
              <a:gd name="connsiteY1" fmla="*/ 0 h 2130952"/>
              <a:gd name="connsiteX2" fmla="*/ 7094160 w 7094160"/>
              <a:gd name="connsiteY2" fmla="*/ 2130552 h 2130952"/>
              <a:gd name="connsiteX3" fmla="*/ 5920619 w 7094160"/>
              <a:gd name="connsiteY3" fmla="*/ 2130552 h 2130952"/>
              <a:gd name="connsiteX4" fmla="*/ 5920619 w 7094160"/>
              <a:gd name="connsiteY4" fmla="*/ 2130952 h 2130952"/>
              <a:gd name="connsiteX5" fmla="*/ 2729249 w 7094160"/>
              <a:gd name="connsiteY5" fmla="*/ 2130952 h 2130952"/>
              <a:gd name="connsiteX6" fmla="*/ 2574304 w 7094160"/>
              <a:gd name="connsiteY6" fmla="*/ 2130952 h 2130952"/>
              <a:gd name="connsiteX7" fmla="*/ 0 w 7094160"/>
              <a:gd name="connsiteY7" fmla="*/ 2130952 h 2130952"/>
              <a:gd name="connsiteX8" fmla="*/ 983648 w 7094160"/>
              <a:gd name="connsiteY8" fmla="*/ 1 h 2130952"/>
              <a:gd name="connsiteX9" fmla="*/ 4417853 w 7094160"/>
              <a:gd name="connsiteY9" fmla="*/ 1 h 2130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094160" h="2130952">
                <a:moveTo>
                  <a:pt x="4417853" y="0"/>
                </a:moveTo>
                <a:lnTo>
                  <a:pt x="7094160" y="0"/>
                </a:lnTo>
                <a:lnTo>
                  <a:pt x="7094160" y="2130552"/>
                </a:lnTo>
                <a:lnTo>
                  <a:pt x="5920619" y="2130552"/>
                </a:lnTo>
                <a:lnTo>
                  <a:pt x="5920619" y="2130952"/>
                </a:lnTo>
                <a:lnTo>
                  <a:pt x="2729249" y="2130952"/>
                </a:lnTo>
                <a:lnTo>
                  <a:pt x="2574304" y="2130952"/>
                </a:lnTo>
                <a:lnTo>
                  <a:pt x="0" y="2130952"/>
                </a:lnTo>
                <a:lnTo>
                  <a:pt x="983648" y="1"/>
                </a:lnTo>
                <a:lnTo>
                  <a:pt x="4417853" y="1"/>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Freeform: Shape 11">
            <a:extLst>
              <a:ext uri="{FF2B5EF4-FFF2-40B4-BE49-F238E27FC236}">
                <a16:creationId xmlns:a16="http://schemas.microsoft.com/office/drawing/2014/main" id="{04DC2037-48A0-4F22-B9D4-8EAEBC780A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149721" y="4682920"/>
            <a:ext cx="4522796" cy="2175080"/>
          </a:xfrm>
          <a:custGeom>
            <a:avLst/>
            <a:gdLst>
              <a:gd name="connsiteX0" fmla="*/ 3515449 w 4522796"/>
              <a:gd name="connsiteY0" fmla="*/ 0 h 2175080"/>
              <a:gd name="connsiteX1" fmla="*/ 0 w 4522796"/>
              <a:gd name="connsiteY1" fmla="*/ 0 h 2175080"/>
              <a:gd name="connsiteX2" fmla="*/ 0 w 4522796"/>
              <a:gd name="connsiteY2" fmla="*/ 2175080 h 2175080"/>
              <a:gd name="connsiteX3" fmla="*/ 4522796 w 4522796"/>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4522796" h="2175080">
                <a:moveTo>
                  <a:pt x="3515449" y="0"/>
                </a:moveTo>
                <a:lnTo>
                  <a:pt x="0" y="0"/>
                </a:lnTo>
                <a:lnTo>
                  <a:pt x="0" y="2175080"/>
                </a:lnTo>
                <a:lnTo>
                  <a:pt x="4522796" y="217508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1"/>
          </a:p>
        </p:txBody>
      </p:sp>
      <p:sp>
        <p:nvSpPr>
          <p:cNvPr id="14" name="Freeform 22">
            <a:extLst>
              <a:ext uri="{FF2B5EF4-FFF2-40B4-BE49-F238E27FC236}">
                <a16:creationId xmlns:a16="http://schemas.microsoft.com/office/drawing/2014/main" id="{0006CBFD-ADA0-43D1-9332-9C34CA1C76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66810" y="4682920"/>
            <a:ext cx="5925190" cy="2175080"/>
          </a:xfrm>
          <a:custGeom>
            <a:avLst/>
            <a:gdLst>
              <a:gd name="connsiteX0" fmla="*/ 1007347 w 5925190"/>
              <a:gd name="connsiteY0" fmla="*/ 0 h 2175080"/>
              <a:gd name="connsiteX1" fmla="*/ 5925190 w 5925190"/>
              <a:gd name="connsiteY1" fmla="*/ 0 h 2175080"/>
              <a:gd name="connsiteX2" fmla="*/ 5925190 w 5925190"/>
              <a:gd name="connsiteY2" fmla="*/ 2175080 h 2175080"/>
              <a:gd name="connsiteX3" fmla="*/ 0 w 5925190"/>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5925190" h="2175080">
                <a:moveTo>
                  <a:pt x="1007347" y="0"/>
                </a:moveTo>
                <a:lnTo>
                  <a:pt x="5925190" y="0"/>
                </a:lnTo>
                <a:lnTo>
                  <a:pt x="5925190" y="2175080"/>
                </a:lnTo>
                <a:lnTo>
                  <a:pt x="0" y="217508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25">
            <a:extLst>
              <a:ext uri="{FF2B5EF4-FFF2-40B4-BE49-F238E27FC236}">
                <a16:creationId xmlns:a16="http://schemas.microsoft.com/office/drawing/2014/main" id="{2B931666-F28F-45F3-A074-66D2272D58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2920"/>
            <a:ext cx="7114535" cy="2175080"/>
          </a:xfrm>
          <a:custGeom>
            <a:avLst/>
            <a:gdLst>
              <a:gd name="connsiteX0" fmla="*/ 0 w 7114535"/>
              <a:gd name="connsiteY0" fmla="*/ 0 h 2175080"/>
              <a:gd name="connsiteX1" fmla="*/ 1189345 w 7114535"/>
              <a:gd name="connsiteY1" fmla="*/ 0 h 2175080"/>
              <a:gd name="connsiteX2" fmla="*/ 7114535 w 7114535"/>
              <a:gd name="connsiteY2" fmla="*/ 0 h 2175080"/>
              <a:gd name="connsiteX3" fmla="*/ 6107188 w 7114535"/>
              <a:gd name="connsiteY3" fmla="*/ 2175080 h 2175080"/>
              <a:gd name="connsiteX4" fmla="*/ 1189345 w 7114535"/>
              <a:gd name="connsiteY4" fmla="*/ 2175080 h 2175080"/>
              <a:gd name="connsiteX5" fmla="*/ 0 w 7114535"/>
              <a:gd name="connsiteY5" fmla="*/ 2175080 h 2175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4535" h="2175080">
                <a:moveTo>
                  <a:pt x="0" y="0"/>
                </a:moveTo>
                <a:lnTo>
                  <a:pt x="1189345" y="0"/>
                </a:lnTo>
                <a:lnTo>
                  <a:pt x="7114535" y="0"/>
                </a:lnTo>
                <a:lnTo>
                  <a:pt x="6107188" y="2175080"/>
                </a:lnTo>
                <a:lnTo>
                  <a:pt x="1189345" y="2175080"/>
                </a:lnTo>
                <a:lnTo>
                  <a:pt x="0" y="2175080"/>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27744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2C83301-AD8A-CC41-89EC-A3E19750EC0E}"/>
              </a:ext>
            </a:extLst>
          </p:cNvPr>
          <p:cNvSpPr>
            <a:spLocks noGrp="1"/>
          </p:cNvSpPr>
          <p:nvPr>
            <p:ph type="title"/>
          </p:nvPr>
        </p:nvSpPr>
        <p:spPr>
          <a:xfrm>
            <a:off x="1653363" y="365760"/>
            <a:ext cx="9367203" cy="1188720"/>
          </a:xfrm>
        </p:spPr>
        <p:txBody>
          <a:bodyPr>
            <a:normAutofit fontScale="90000"/>
          </a:bodyPr>
          <a:lstStyle/>
          <a:p>
            <a:r>
              <a:rPr lang="fi-FI" sz="3400" b="1" dirty="0">
                <a:latin typeface="Trebuchet MS" panose="020B0703020202090204" pitchFamily="34" charset="0"/>
              </a:rPr>
              <a:t>Terve Mieli –portaali asiakas –ja palveluohjaukseen mielenterveyspalveluiden kehittämiseen </a:t>
            </a:r>
          </a:p>
        </p:txBody>
      </p:sp>
      <p:sp>
        <p:nvSpPr>
          <p:cNvPr id="1043" name="Freeform: Shape 1042">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45" name="Freeform: Shape 1044">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47" name="Freeform: Shape 1046">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isällön paikkamerkki 2">
            <a:extLst>
              <a:ext uri="{FF2B5EF4-FFF2-40B4-BE49-F238E27FC236}">
                <a16:creationId xmlns:a16="http://schemas.microsoft.com/office/drawing/2014/main" id="{AFF19115-5707-014E-ABA2-480452C45F1D}"/>
              </a:ext>
            </a:extLst>
          </p:cNvPr>
          <p:cNvSpPr>
            <a:spLocks noGrp="1"/>
          </p:cNvSpPr>
          <p:nvPr>
            <p:ph idx="1"/>
          </p:nvPr>
        </p:nvSpPr>
        <p:spPr>
          <a:xfrm>
            <a:off x="1653363" y="2176272"/>
            <a:ext cx="9367204" cy="4041648"/>
          </a:xfrm>
        </p:spPr>
        <p:txBody>
          <a:bodyPr anchor="t">
            <a:normAutofit/>
          </a:bodyPr>
          <a:lstStyle/>
          <a:p>
            <a:pPr marL="0" marR="0" lvl="0" indent="0" defTabSz="914400" rtl="0" eaLnBrk="0" fontAlgn="base" latinLnBrk="0" hangingPunct="0">
              <a:spcBef>
                <a:spcPct val="0"/>
              </a:spcBef>
              <a:spcAft>
                <a:spcPts val="600"/>
              </a:spcAft>
              <a:buClrTx/>
              <a:buSzTx/>
              <a:buFontTx/>
              <a:buNone/>
              <a:tabLst/>
            </a:pPr>
            <a:r>
              <a:rPr lang="fi-FI" altLang="fi-FI" sz="1100" b="1" dirty="0">
                <a:latin typeface="Trebuchet MS" panose="020B0703020202090204" pitchFamily="34" charset="0"/>
              </a:rPr>
              <a:t>Mallilla ratkaistavissa oleva ongelma</a:t>
            </a:r>
            <a:r>
              <a:rPr kumimoji="0" lang="fi-FI" altLang="fi-FI" sz="1100" b="1" i="0" u="none" strike="noStrike" cap="none" normalizeH="0" baseline="0" dirty="0">
                <a:ln>
                  <a:noFill/>
                </a:ln>
                <a:effectLst/>
                <a:latin typeface="Trebuchet MS" panose="020B0703020202090204" pitchFamily="34" charset="0"/>
              </a:rPr>
              <a:t>: </a:t>
            </a:r>
            <a:r>
              <a:rPr kumimoji="0" lang="fi-FI" altLang="fi-FI" sz="1100" i="0" u="none" strike="noStrike" cap="none" normalizeH="0" baseline="0" dirty="0">
                <a:ln>
                  <a:noFill/>
                </a:ln>
                <a:effectLst/>
                <a:latin typeface="Trebuchet MS" panose="020B0703020202090204" pitchFamily="34" charset="0"/>
              </a:rPr>
              <a:t>Hyvinvointialueiden mielenterveyspalveluiden tehostaminen ja asiakkaan ohjautuminen oikea-aikaisesti oikeaan paikkaan </a:t>
            </a:r>
            <a:r>
              <a:rPr kumimoji="0" lang="fi-FI" altLang="fi-FI" sz="1100" i="0" u="none" strike="noStrike" cap="none" normalizeH="0" baseline="0" dirty="0" err="1">
                <a:ln>
                  <a:noFill/>
                </a:ln>
                <a:effectLst/>
                <a:latin typeface="Trebuchet MS" panose="020B0703020202090204" pitchFamily="34" charset="0"/>
              </a:rPr>
              <a:t>sosiaali</a:t>
            </a:r>
            <a:r>
              <a:rPr kumimoji="0" lang="fi-FI" altLang="fi-FI" sz="1100" i="0" u="none" strike="noStrike" cap="none" normalizeH="0" baseline="0" dirty="0">
                <a:ln>
                  <a:noFill/>
                </a:ln>
                <a:effectLst/>
                <a:latin typeface="Trebuchet MS" panose="020B0703020202090204" pitchFamily="34" charset="0"/>
              </a:rPr>
              <a:t>- ja terveydenhuoltojärjestelmässä nykyisen hajanaisen mallin sijaan. Malli auttaa hoitojonojen purussa, hyödyntää jo olemassa olevaa ammattitaitoa ja kokoaa mielenterveyden edistämiseen tarkoitetut palvelut yhden digi-ikkunan alle. Malli yhdistää sekä julkisen sektorin, yksityisen sektorin, että myös kolmannen sektorin palvelut. </a:t>
            </a:r>
          </a:p>
          <a:p>
            <a:pPr marL="0" marR="0" lvl="0" indent="0" defTabSz="914400" rtl="0" eaLnBrk="0" fontAlgn="base" latinLnBrk="0" hangingPunct="0">
              <a:spcBef>
                <a:spcPct val="0"/>
              </a:spcBef>
              <a:spcAft>
                <a:spcPts val="600"/>
              </a:spcAft>
              <a:buClrTx/>
              <a:buSzTx/>
              <a:buFontTx/>
              <a:buNone/>
              <a:tabLst/>
            </a:pPr>
            <a:r>
              <a:rPr lang="fi-FI" altLang="fi-FI" sz="1100" b="1" dirty="0">
                <a:latin typeface="Trebuchet MS" panose="020B0703020202090204" pitchFamily="34" charset="0"/>
                <a:cs typeface="Arial" panose="020B0604020202020204" pitchFamily="34" charset="0"/>
              </a:rPr>
              <a:t>Mallin p</a:t>
            </a:r>
            <a:r>
              <a:rPr kumimoji="0" lang="fi-FI" altLang="fi-FI" sz="1100" b="1" i="0" u="none" strike="noStrike" cap="none" normalizeH="0" baseline="0" dirty="0">
                <a:ln>
                  <a:noFill/>
                </a:ln>
                <a:effectLst/>
                <a:latin typeface="Trebuchet MS" panose="020B0703020202090204" pitchFamily="34" charset="0"/>
                <a:cs typeface="Arial" panose="020B0604020202020204" pitchFamily="34" charset="0"/>
              </a:rPr>
              <a:t>erusidea: </a:t>
            </a:r>
            <a:r>
              <a:rPr kumimoji="0" lang="fi-FI" altLang="fi-FI" sz="1100" i="0" u="none" strike="noStrike" cap="none" normalizeH="0" baseline="0" dirty="0">
                <a:ln>
                  <a:noFill/>
                </a:ln>
                <a:effectLst/>
                <a:latin typeface="Trebuchet MS" panose="020B0703020202090204" pitchFamily="34" charset="0"/>
                <a:cs typeface="Arial" panose="020B0604020202020204" pitchFamily="34" charset="0"/>
              </a:rPr>
              <a:t>Mallilla on tarkoitus kehittää ja </a:t>
            </a:r>
            <a:r>
              <a:rPr kumimoji="0" lang="fi-FI" altLang="fi-FI" sz="1100" i="0" u="none" strike="noStrike" cap="none" normalizeH="0" baseline="0" dirty="0" err="1">
                <a:ln>
                  <a:noFill/>
                </a:ln>
                <a:effectLst/>
                <a:latin typeface="Trebuchet MS" panose="020B0703020202090204" pitchFamily="34" charset="0"/>
                <a:cs typeface="Arial" panose="020B0604020202020204" pitchFamily="34" charset="0"/>
              </a:rPr>
              <a:t>pilotoida</a:t>
            </a:r>
            <a:r>
              <a:rPr kumimoji="0" lang="fi-FI" altLang="fi-FI" sz="1100" i="0" u="none" strike="noStrike" cap="none" normalizeH="0" baseline="0" dirty="0">
                <a:ln>
                  <a:noFill/>
                </a:ln>
                <a:effectLst/>
                <a:latin typeface="Trebuchet MS" panose="020B0703020202090204" pitchFamily="34" charset="0"/>
                <a:cs typeface="Arial" panose="020B0604020202020204" pitchFamily="34" charset="0"/>
              </a:rPr>
              <a:t> hyvinvointialueelle sähköisesti jalkautettava asiakas- ja palveluohjausmalli. </a:t>
            </a:r>
            <a:r>
              <a:rPr lang="fi-FI" altLang="fi-FI" sz="1100" dirty="0">
                <a:latin typeface="Trebuchet MS" panose="020B0703020202090204" pitchFamily="34" charset="0"/>
                <a:cs typeface="Arial" panose="020B0604020202020204" pitchFamily="34" charset="0"/>
              </a:rPr>
              <a:t>Hyvinvointialueesta riippumatta malli voidaan ottaa käyttöön läpi Suomen kartoittamalla oman hyvinvointialueen mielenterveyspalvelut ja kokoamalla ne yhdeksi tehokkaaksi palveluksi yhden digi-ikkunan taakse - asiakkaalle tarjottavaksi kattavaksi kokonaisuudeksi. Mallissa on huomioitu 3 eri näkökulmaa. Nämä näkökulmat ovat mielenterveyden ongelmia ennaltaehkäisevä, asiakkaan nykyisiin tarpeisiin vastaava sekä </a:t>
            </a:r>
            <a:r>
              <a:rPr lang="fi-FI" altLang="fi-FI" sz="1100" dirty="0" err="1">
                <a:latin typeface="Trebuchet MS" panose="020B0703020202090204" pitchFamily="34" charset="0"/>
                <a:cs typeface="Arial" panose="020B0604020202020204" pitchFamily="34" charset="0"/>
              </a:rPr>
              <a:t>soteammattilaisia</a:t>
            </a:r>
            <a:r>
              <a:rPr lang="fi-FI" altLang="fi-FI" sz="1100" dirty="0">
                <a:latin typeface="Trebuchet MS" panose="020B0703020202090204" pitchFamily="34" charset="0"/>
                <a:cs typeface="Arial" panose="020B0604020202020204" pitchFamily="34" charset="0"/>
              </a:rPr>
              <a:t> yhdistävä ja helpottava. </a:t>
            </a:r>
          </a:p>
          <a:p>
            <a:pPr marL="0" marR="0" lvl="0" indent="0" defTabSz="914400" rtl="0" eaLnBrk="0" fontAlgn="base" latinLnBrk="0" hangingPunct="0">
              <a:spcBef>
                <a:spcPct val="0"/>
              </a:spcBef>
              <a:spcAft>
                <a:spcPts val="600"/>
              </a:spcAft>
              <a:buClrTx/>
              <a:buSzTx/>
              <a:buFontTx/>
              <a:buNone/>
              <a:tabLst/>
            </a:pPr>
            <a:r>
              <a:rPr kumimoji="0" lang="fi-FI" altLang="fi-FI" sz="1100" b="1" i="0" u="none" strike="noStrike" cap="none" normalizeH="0" baseline="0" dirty="0">
                <a:ln>
                  <a:noFill/>
                </a:ln>
                <a:effectLst/>
                <a:latin typeface="Trebuchet MS" panose="020B0703020202090204" pitchFamily="34" charset="0"/>
                <a:cs typeface="Arial" panose="020B0604020202020204" pitchFamily="34" charset="0"/>
              </a:rPr>
              <a:t>Tausta mallin takana: </a:t>
            </a:r>
            <a:r>
              <a:rPr kumimoji="0" lang="fi-FI" altLang="fi-FI" sz="1100" i="0" u="none" strike="noStrike" cap="none" normalizeH="0" baseline="0" dirty="0">
                <a:ln>
                  <a:noFill/>
                </a:ln>
                <a:effectLst/>
                <a:latin typeface="Trebuchet MS" panose="020B0703020202090204" pitchFamily="34" charset="0"/>
                <a:cs typeface="Arial" panose="020B0604020202020204" pitchFamily="34" charset="0"/>
              </a:rPr>
              <a:t>Malli on </a:t>
            </a:r>
            <a:r>
              <a:rPr lang="fi-FI" altLang="fi-FI" sz="1100" dirty="0">
                <a:latin typeface="Trebuchet MS" panose="020B0703020202090204" pitchFamily="34" charset="0"/>
                <a:cs typeface="Arial" panose="020B0604020202020204" pitchFamily="34" charset="0"/>
              </a:rPr>
              <a:t>luotu </a:t>
            </a:r>
            <a:r>
              <a:rPr kumimoji="0" lang="fi-FI" altLang="fi-FI" sz="1100" i="0" u="none" strike="noStrike" cap="none" normalizeH="0" baseline="0" dirty="0">
                <a:ln>
                  <a:noFill/>
                </a:ln>
                <a:effectLst/>
                <a:latin typeface="Trebuchet MS" panose="020B0703020202090204" pitchFamily="34" charset="0"/>
                <a:cs typeface="Arial" panose="020B0604020202020204" pitchFamily="34" charset="0"/>
              </a:rPr>
              <a:t>innovaatioideana, joka pohjautuu nykyiseen yhteiskunnalliseen tilanteeseen. Hajanaiset palvelut on mahdollista koota sähköisesti yhdeksi kokonaisuudeksi, joka helpottaa kansalaisten mielen hyvinvointia. Innovaation pohjalta kehitettiin yleispätevät raamit mallille, joilla vastataan tarvekartoituksen pohjalta tehtyihin haastatteluissa esille tulleisiin nykyhetken ongelmakohtiin. Haastattelut toteutettiin aiemmin mainittuihin kolmeen eri näkökulmaan pohjautuen kehittäen innovaatiota eteenpäin. Haastattelujen pohjalta </a:t>
            </a:r>
            <a:r>
              <a:rPr kumimoji="0" lang="fi-FI" altLang="fi-FI" sz="1100" i="0" u="none" strike="noStrike" cap="none" normalizeH="0" baseline="0" dirty="0" err="1">
                <a:ln>
                  <a:noFill/>
                </a:ln>
                <a:effectLst/>
                <a:latin typeface="Trebuchet MS" panose="020B0703020202090204" pitchFamily="34" charset="0"/>
                <a:cs typeface="Arial" panose="020B0604020202020204" pitchFamily="34" charset="0"/>
              </a:rPr>
              <a:t>jatkokehitettiin</a:t>
            </a:r>
            <a:r>
              <a:rPr kumimoji="0" lang="fi-FI" altLang="fi-FI" sz="1100" i="0" u="none" strike="noStrike" cap="none" normalizeH="0" baseline="0" dirty="0">
                <a:ln>
                  <a:noFill/>
                </a:ln>
                <a:effectLst/>
                <a:latin typeface="Trebuchet MS" panose="020B0703020202090204" pitchFamily="34" charset="0"/>
                <a:cs typeface="Arial" panose="020B0604020202020204" pitchFamily="34" charset="0"/>
              </a:rPr>
              <a:t> innovaatiota ja syntyi malli, joka on mahdollista ottaa käyttöön </a:t>
            </a:r>
            <a:r>
              <a:rPr kumimoji="0" lang="fi-FI" altLang="fi-FI" sz="1100" i="0" u="none" strike="noStrike" cap="none" normalizeH="0" baseline="0" dirty="0" err="1">
                <a:ln>
                  <a:noFill/>
                </a:ln>
                <a:effectLst/>
                <a:latin typeface="Trebuchet MS" panose="020B0703020202090204" pitchFamily="34" charset="0"/>
                <a:cs typeface="Arial" panose="020B0604020202020204" pitchFamily="34" charset="0"/>
              </a:rPr>
              <a:t>sosiaali</a:t>
            </a:r>
            <a:r>
              <a:rPr kumimoji="0" lang="fi-FI" altLang="fi-FI" sz="1100" i="0" u="none" strike="noStrike" cap="none" normalizeH="0" baseline="0" dirty="0">
                <a:ln>
                  <a:noFill/>
                </a:ln>
                <a:effectLst/>
                <a:latin typeface="Trebuchet MS" panose="020B0703020202090204" pitchFamily="34" charset="0"/>
                <a:cs typeface="Arial" panose="020B0604020202020204" pitchFamily="34" charset="0"/>
              </a:rPr>
              <a:t> -ja terveydenhuollossa moniammatillisessa yhteistyössä. Mallilla parannetaan mielenterveyspalvelujen saatavuutta, ennaltaehkäistään mielenterveyden ongelmia ja helpotetaan </a:t>
            </a:r>
            <a:r>
              <a:rPr kumimoji="0" lang="fi-FI" altLang="fi-FI" sz="1100" i="0" u="none" strike="noStrike" cap="none" normalizeH="0" baseline="0" dirty="0" err="1">
                <a:ln>
                  <a:noFill/>
                </a:ln>
                <a:effectLst/>
                <a:latin typeface="Trebuchet MS" panose="020B0703020202090204" pitchFamily="34" charset="0"/>
                <a:cs typeface="Arial" panose="020B0604020202020204" pitchFamily="34" charset="0"/>
              </a:rPr>
              <a:t>sotealalla</a:t>
            </a:r>
            <a:r>
              <a:rPr kumimoji="0" lang="fi-FI" altLang="fi-FI" sz="1100" i="0" u="none" strike="noStrike" cap="none" normalizeH="0" baseline="0" dirty="0">
                <a:ln>
                  <a:noFill/>
                </a:ln>
                <a:effectLst/>
                <a:latin typeface="Trebuchet MS" panose="020B0703020202090204" pitchFamily="34" charset="0"/>
                <a:cs typeface="Arial" panose="020B0604020202020204" pitchFamily="34" charset="0"/>
              </a:rPr>
              <a:t> vallitsevaa muutosta tekemällä moniammatillisesti yhteistyötä eri tahojen kesken kooten parhaat ratkaisut yhteen paikkaan yli sektorirajojen. </a:t>
            </a:r>
            <a:endParaRPr kumimoji="0" lang="fi-FI" altLang="fi-FI" sz="1100" b="1" i="0" u="none" strike="noStrike" cap="none" normalizeH="0" baseline="0" dirty="0">
              <a:ln>
                <a:noFill/>
              </a:ln>
              <a:effectLst/>
              <a:latin typeface="Trebuchet MS" panose="020B0703020202090204" pitchFamily="34" charset="0"/>
              <a:cs typeface="Arial" panose="020B0604020202020204" pitchFamily="34" charset="0"/>
            </a:endParaRPr>
          </a:p>
          <a:p>
            <a:pPr marL="0" marR="0" lvl="0" indent="0" defTabSz="914400" rtl="0" eaLnBrk="0" fontAlgn="base" latinLnBrk="0" hangingPunct="0">
              <a:spcBef>
                <a:spcPct val="0"/>
              </a:spcBef>
              <a:spcAft>
                <a:spcPts val="600"/>
              </a:spcAft>
              <a:buClrTx/>
              <a:buSzTx/>
              <a:buFontTx/>
              <a:buNone/>
              <a:tabLst/>
            </a:pPr>
            <a:r>
              <a:rPr kumimoji="0" lang="fi-FI" altLang="fi-FI" sz="1100" b="1" i="0" u="none" strike="noStrike" cap="none" normalizeH="0" baseline="0" dirty="0">
                <a:ln>
                  <a:noFill/>
                </a:ln>
                <a:effectLst/>
                <a:latin typeface="Trebuchet MS" panose="020B0703020202090204" pitchFamily="34" charset="0"/>
                <a:cs typeface="Arial" panose="020B0604020202020204" pitchFamily="34" charset="0"/>
              </a:rPr>
              <a:t>Missä mallia voi käyttää̈: </a:t>
            </a:r>
            <a:r>
              <a:rPr kumimoji="0" lang="fi-FI" altLang="fi-FI" sz="1100" i="0" u="none" strike="noStrike" cap="none" normalizeH="0" baseline="0" dirty="0">
                <a:ln>
                  <a:noFill/>
                </a:ln>
                <a:effectLst/>
                <a:latin typeface="Trebuchet MS" panose="020B0703020202090204" pitchFamily="34" charset="0"/>
                <a:cs typeface="Arial" panose="020B0604020202020204" pitchFamily="34" charset="0"/>
              </a:rPr>
              <a:t>Malli voidaan ottaa käyttöön hyvinvointialueella </a:t>
            </a:r>
            <a:r>
              <a:rPr lang="fi-FI" altLang="fi-FI" sz="1100" dirty="0">
                <a:latin typeface="Trebuchet MS" panose="020B0703020202090204" pitchFamily="34" charset="0"/>
                <a:cs typeface="Arial" panose="020B0604020202020204" pitchFamily="34" charset="0"/>
              </a:rPr>
              <a:t>ensin </a:t>
            </a:r>
            <a:r>
              <a:rPr lang="fi-FI" altLang="fi-FI" sz="1100" dirty="0" err="1">
                <a:latin typeface="Trebuchet MS" panose="020B0703020202090204" pitchFamily="34" charset="0"/>
                <a:cs typeface="Arial" panose="020B0604020202020204" pitchFamily="34" charset="0"/>
              </a:rPr>
              <a:t>pilotoimalla</a:t>
            </a:r>
            <a:r>
              <a:rPr lang="fi-FI" altLang="fi-FI" sz="1100" dirty="0">
                <a:latin typeface="Trebuchet MS" panose="020B0703020202090204" pitchFamily="34" charset="0"/>
                <a:cs typeface="Arial" panose="020B0604020202020204" pitchFamily="34" charset="0"/>
              </a:rPr>
              <a:t> mallia pienemmässä mittakaavassa ja levittää sen jälkeen koko hyvinvointialueen alueelle. (Kts. Pilottimalli)</a:t>
            </a:r>
          </a:p>
          <a:p>
            <a:pPr marL="0" marR="0" lvl="0" indent="0" defTabSz="914400" rtl="0" eaLnBrk="0" fontAlgn="base" latinLnBrk="0" hangingPunct="0">
              <a:spcBef>
                <a:spcPct val="0"/>
              </a:spcBef>
              <a:spcAft>
                <a:spcPts val="600"/>
              </a:spcAft>
              <a:buClrTx/>
              <a:buSzTx/>
              <a:buFontTx/>
              <a:buNone/>
              <a:tabLst/>
            </a:pPr>
            <a:r>
              <a:rPr kumimoji="0" lang="fi-FI" altLang="fi-FI" sz="1100" b="1" i="0" u="none" strike="noStrike" cap="none" normalizeH="0" baseline="0" dirty="0">
                <a:ln>
                  <a:noFill/>
                </a:ln>
                <a:effectLst/>
                <a:latin typeface="Trebuchet MS" panose="020B0703020202090204" pitchFamily="34" charset="0"/>
                <a:cs typeface="Arial" panose="020B0604020202020204" pitchFamily="34" charset="0"/>
              </a:rPr>
              <a:t>Kohderyhmä: </a:t>
            </a:r>
            <a:r>
              <a:rPr kumimoji="0" lang="fi-FI" altLang="fi-FI" sz="1100" b="0" i="0" u="none" strike="noStrike" cap="none" normalizeH="0" baseline="0" dirty="0" err="1">
                <a:ln>
                  <a:noFill/>
                </a:ln>
                <a:effectLst/>
                <a:latin typeface="Trebuchet MS" panose="020B0703020202090204" pitchFamily="34" charset="0"/>
              </a:rPr>
              <a:t>Sosiaali</a:t>
            </a:r>
            <a:r>
              <a:rPr kumimoji="0" lang="fi-FI" altLang="fi-FI" sz="1100" b="0" i="0" u="none" strike="noStrike" cap="none" normalizeH="0" baseline="0" dirty="0">
                <a:ln>
                  <a:noFill/>
                </a:ln>
                <a:effectLst/>
                <a:latin typeface="Trebuchet MS" panose="020B0703020202090204" pitchFamily="34" charset="0"/>
              </a:rPr>
              <a:t>- ja terveydenhuollon asiakkaat &amp; </a:t>
            </a:r>
            <a:r>
              <a:rPr lang="fi-FI" altLang="fi-FI" sz="1100" dirty="0" err="1">
                <a:latin typeface="Trebuchet MS" panose="020B0703020202090204" pitchFamily="34" charset="0"/>
              </a:rPr>
              <a:t>sosiaali</a:t>
            </a:r>
            <a:r>
              <a:rPr lang="fi-FI" altLang="fi-FI" sz="1100" dirty="0">
                <a:latin typeface="Trebuchet MS" panose="020B0703020202090204" pitchFamily="34" charset="0"/>
              </a:rPr>
              <a:t> –ja terveydenhuollon ammattilaiset.</a:t>
            </a:r>
            <a:endParaRPr kumimoji="0" lang="fi-FI" altLang="fi-FI" sz="1100" b="0" i="0" u="none" strike="noStrike" cap="none" normalizeH="0" baseline="0" dirty="0">
              <a:ln>
                <a:noFill/>
              </a:ln>
              <a:effectLst/>
              <a:latin typeface="Trebuchet MS" panose="020B0703020202090204" pitchFamily="34" charset="0"/>
            </a:endParaRPr>
          </a:p>
        </p:txBody>
      </p:sp>
    </p:spTree>
    <p:extLst>
      <p:ext uri="{BB962C8B-B14F-4D97-AF65-F5344CB8AC3E}">
        <p14:creationId xmlns:p14="http://schemas.microsoft.com/office/powerpoint/2010/main" val="685353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BE804B8-36A7-BF4E-9791-D2EF144A60D5}"/>
              </a:ext>
            </a:extLst>
          </p:cNvPr>
          <p:cNvSpPr>
            <a:spLocks noGrp="1"/>
          </p:cNvSpPr>
          <p:nvPr>
            <p:ph type="title"/>
          </p:nvPr>
        </p:nvSpPr>
        <p:spPr>
          <a:xfrm>
            <a:off x="1653363" y="365760"/>
            <a:ext cx="9367203" cy="1188720"/>
          </a:xfrm>
        </p:spPr>
        <p:txBody>
          <a:bodyPr>
            <a:noAutofit/>
          </a:bodyPr>
          <a:lstStyle/>
          <a:p>
            <a:br>
              <a:rPr lang="fi-FI" sz="3100" dirty="0"/>
            </a:br>
            <a:r>
              <a:rPr lang="fi-FI" sz="3100" b="1" dirty="0">
                <a:latin typeface="Trebuchet MS" panose="020B0703020202090204" pitchFamily="34" charset="0"/>
              </a:rPr>
              <a:t>Terve Mieli –portaali asiakas –ja palveluohjaukseen mielenterveyspalveluiden kehittämiseen</a:t>
            </a:r>
            <a:br>
              <a:rPr lang="fi-FI" sz="3100" dirty="0"/>
            </a:br>
            <a:endParaRPr lang="fi-FI" sz="3100" dirty="0"/>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isällön paikkamerkki 2">
            <a:extLst>
              <a:ext uri="{FF2B5EF4-FFF2-40B4-BE49-F238E27FC236}">
                <a16:creationId xmlns:a16="http://schemas.microsoft.com/office/drawing/2014/main" id="{7EDC3C5F-FEAC-0C4B-9D45-6FE353DFB415}"/>
              </a:ext>
            </a:extLst>
          </p:cNvPr>
          <p:cNvSpPr>
            <a:spLocks noGrp="1"/>
          </p:cNvSpPr>
          <p:nvPr>
            <p:ph idx="1"/>
          </p:nvPr>
        </p:nvSpPr>
        <p:spPr>
          <a:xfrm>
            <a:off x="1653363" y="2176272"/>
            <a:ext cx="9367204" cy="4041648"/>
          </a:xfrm>
        </p:spPr>
        <p:txBody>
          <a:bodyPr anchor="t">
            <a:noAutofit/>
          </a:bodyPr>
          <a:lstStyle/>
          <a:p>
            <a:pPr lvl="0"/>
            <a:r>
              <a:rPr lang="fi-FI" altLang="fi-FI" sz="1000" b="1" dirty="0"/>
              <a:t>Ku</a:t>
            </a:r>
            <a:r>
              <a:rPr lang="fi-FI" altLang="fi-FI" sz="1000" b="1" dirty="0">
                <a:latin typeface="Trebuchet MS" panose="020B0703020202090204" pitchFamily="34" charset="0"/>
              </a:rPr>
              <a:t>vaus: </a:t>
            </a:r>
            <a:r>
              <a:rPr lang="fi-FI" altLang="fi-FI" sz="1000" dirty="0">
                <a:latin typeface="Trebuchet MS" panose="020B0703020202090204" pitchFamily="34" charset="0"/>
              </a:rPr>
              <a:t>Terve mieli -malli on kokonaisuus, johon </a:t>
            </a:r>
            <a:r>
              <a:rPr lang="fi-FI" altLang="fi-FI" sz="1000" dirty="0" err="1">
                <a:latin typeface="Trebuchet MS" panose="020B0703020202090204" pitchFamily="34" charset="0"/>
              </a:rPr>
              <a:t>sisältyy</a:t>
            </a:r>
            <a:r>
              <a:rPr lang="fi-FI" altLang="fi-FI" sz="1000" dirty="0">
                <a:latin typeface="Trebuchet MS" panose="020B0703020202090204" pitchFamily="34" charset="0"/>
              </a:rPr>
              <a:t> palvelutarpeen ja hoidon tarpeen arviointi </a:t>
            </a:r>
            <a:r>
              <a:rPr lang="fi-FI" altLang="fi-FI" sz="1000" dirty="0" err="1">
                <a:latin typeface="Trebuchet MS" panose="020B0703020202090204" pitchFamily="34" charset="0"/>
              </a:rPr>
              <a:t>chatbot</a:t>
            </a:r>
            <a:r>
              <a:rPr lang="fi-FI" altLang="fi-FI" sz="1000" dirty="0">
                <a:latin typeface="Trebuchet MS" panose="020B0703020202090204" pitchFamily="34" charset="0"/>
              </a:rPr>
              <a:t> –kartoituksen avulla ja traumainformoidulla </a:t>
            </a:r>
            <a:r>
              <a:rPr lang="fi-FI" altLang="fi-FI" sz="1000" dirty="0" err="1">
                <a:latin typeface="Trebuchet MS" panose="020B0703020202090204" pitchFamily="34" charset="0"/>
              </a:rPr>
              <a:t>sotetyöntekijän</a:t>
            </a:r>
            <a:r>
              <a:rPr lang="fi-FI" altLang="fi-FI" sz="1000" dirty="0">
                <a:latin typeface="Trebuchet MS" panose="020B0703020202090204" pitchFamily="34" charset="0"/>
              </a:rPr>
              <a:t> videokohtaamisella. Ennaltaehkäisevien palveluiden piiriin voidaan ohjata </a:t>
            </a:r>
            <a:r>
              <a:rPr lang="fi-FI" altLang="fi-FI" sz="1000" dirty="0" err="1">
                <a:latin typeface="Trebuchet MS" panose="020B0703020202090204" pitchFamily="34" charset="0"/>
              </a:rPr>
              <a:t>chatbot</a:t>
            </a:r>
            <a:r>
              <a:rPr lang="fi-FI" altLang="fi-FI" sz="1000" dirty="0">
                <a:latin typeface="Trebuchet MS" panose="020B0703020202090204" pitchFamily="34" charset="0"/>
              </a:rPr>
              <a:t> –työkalulla, mutta myös asiakaspalvelua haluavalle digitaalisesti etäpalvelun avulla. Traumainformoitu </a:t>
            </a:r>
            <a:r>
              <a:rPr lang="fi-FI" altLang="fi-FI" sz="1000" dirty="0" err="1">
                <a:latin typeface="Trebuchet MS" panose="020B0703020202090204" pitchFamily="34" charset="0"/>
              </a:rPr>
              <a:t>sotetyöntekijä</a:t>
            </a:r>
            <a:r>
              <a:rPr lang="fi-FI" altLang="fi-FI" sz="1000" dirty="0">
                <a:latin typeface="Trebuchet MS" panose="020B0703020202090204" pitchFamily="34" charset="0"/>
              </a:rPr>
              <a:t> laatii etäkohtaamisessa asiakassuunnitelman, kartoittaa asiakkaan tarvitsemat palvelut ja tekee hoitoonohjausta livenä etäyhteydellä. Asiakas saa neuvontaa ja ohjausta yhden digi-ikkunan takaa ja näin palvelu tarjotaan yhdestä paikasta monen </a:t>
            </a:r>
            <a:r>
              <a:rPr lang="fi-FI" altLang="fi-FI" sz="1000" dirty="0" err="1">
                <a:latin typeface="Trebuchet MS" panose="020B0703020202090204" pitchFamily="34" charset="0"/>
              </a:rPr>
              <a:t>pirstaloidun</a:t>
            </a:r>
            <a:r>
              <a:rPr lang="fi-FI" altLang="fi-FI" sz="1000" dirty="0">
                <a:latin typeface="Trebuchet MS" panose="020B0703020202090204" pitchFamily="34" charset="0"/>
              </a:rPr>
              <a:t> palvelun sijaan. Ylimääräinen pompottelu hoitotaholta vähenee ja hoitoon pääsy helpottuu. Mallin taakse kootaan ennaltaehkäiseviin palveluihin omahoito-ohjelmat, lyhytterapia –vastaanotot, psykoterapiapalveluihin pääsyn ohjaus ja psykoterapeutit, tietoisen läsnäolon harjoitteita sekä verkkokursseja. Hoitoon hakeutuville asiakkaille laaditaan asiakassuunnitelma ja hoitopolku kartoitetaan suoraan etäpalvelun aikana. Mukaan liitetään heti alusta sekä julkisen, yksityisen, että kolmannen sektorin palvelut täydentämään palvelukokonaisuutta ottamalla huomioon asiakkaan sosiaaliset, fyysiset ja psyykkiset tekijät. </a:t>
            </a:r>
            <a:r>
              <a:rPr lang="fi-FI" altLang="fi-FI" sz="1000" dirty="0" err="1">
                <a:latin typeface="Trebuchet MS" panose="020B0703020202090204" pitchFamily="34" charset="0"/>
              </a:rPr>
              <a:t>Soteammattilaiset</a:t>
            </a:r>
            <a:r>
              <a:rPr lang="fi-FI" altLang="fi-FI" sz="1000" dirty="0">
                <a:latin typeface="Trebuchet MS" panose="020B0703020202090204" pitchFamily="34" charset="0"/>
              </a:rPr>
              <a:t> voivat käyttää palvelua hyvinvointialueen mielenterveyspalveluiden kartoitukseen. Palvelu integroidaan hyvinvointialueen nettisivuille ja se mahdollistetaan myös sovelluksena käytettäväksi. Palvelu kattaa 18-67 –vuotiaat työikäiset kansalaiset.</a:t>
            </a:r>
          </a:p>
          <a:p>
            <a:pPr lvl="0"/>
            <a:r>
              <a:rPr lang="fi-FI" altLang="fi-FI" sz="1000" b="1" dirty="0">
                <a:latin typeface="Trebuchet MS" panose="020B0703020202090204" pitchFamily="34" charset="0"/>
              </a:rPr>
              <a:t>Kumppanit</a:t>
            </a:r>
            <a:r>
              <a:rPr lang="fi-FI" altLang="fi-FI" sz="1000" dirty="0">
                <a:latin typeface="Trebuchet MS" panose="020B0703020202090204" pitchFamily="34" charset="0"/>
              </a:rPr>
              <a:t>: </a:t>
            </a:r>
            <a:r>
              <a:rPr lang="fi-FI" altLang="fi-FI" sz="1000" dirty="0" err="1">
                <a:latin typeface="Trebuchet MS" panose="020B0703020202090204" pitchFamily="34" charset="0"/>
              </a:rPr>
              <a:t>Kehittämistyössa</a:t>
            </a:r>
            <a:r>
              <a:rPr lang="fi-FI" altLang="fi-FI" sz="1000" dirty="0">
                <a:latin typeface="Trebuchet MS" panose="020B0703020202090204" pitchFamily="34" charset="0"/>
              </a:rPr>
              <a:t>̈ </a:t>
            </a:r>
            <a:r>
              <a:rPr lang="fi-FI" altLang="fi-FI" sz="1000" dirty="0" err="1">
                <a:latin typeface="Trebuchet MS" panose="020B0703020202090204" pitchFamily="34" charset="0"/>
              </a:rPr>
              <a:t>hyödynnetään</a:t>
            </a:r>
            <a:r>
              <a:rPr lang="fi-FI" altLang="fi-FI" sz="1000" dirty="0">
                <a:latin typeface="Trebuchet MS" panose="020B0703020202090204" pitchFamily="34" charset="0"/>
              </a:rPr>
              <a:t> hyvinvointialuetasoista </a:t>
            </a:r>
            <a:r>
              <a:rPr lang="fi-FI" altLang="fi-FI" sz="1000" dirty="0" err="1">
                <a:latin typeface="Trebuchet MS" panose="020B0703020202090204" pitchFamily="34" charset="0"/>
              </a:rPr>
              <a:t>yhteistyöta</a:t>
            </a:r>
            <a:r>
              <a:rPr lang="fi-FI" altLang="fi-FI" sz="1000" dirty="0">
                <a:latin typeface="Trebuchet MS" panose="020B0703020202090204" pitchFamily="34" charset="0"/>
              </a:rPr>
              <a:t>̈. Toimenpiteen toteutuksessa </a:t>
            </a:r>
            <a:r>
              <a:rPr lang="fi-FI" altLang="fi-FI" sz="1000" dirty="0" err="1">
                <a:latin typeface="Trebuchet MS" panose="020B0703020202090204" pitchFamily="34" charset="0"/>
              </a:rPr>
              <a:t>hyödynnetään</a:t>
            </a:r>
            <a:r>
              <a:rPr lang="fi-FI" altLang="fi-FI" sz="1000" dirty="0">
                <a:latin typeface="Trebuchet MS" panose="020B0703020202090204" pitchFamily="34" charset="0"/>
              </a:rPr>
              <a:t> ulkopuolisia ostopalveluja: teknisiin ratkaisuihin siihen erikoistunutta osaamista, viestintään viestinnän osaamista mallin jalkauttamisessa asiakkaalle saakka kotisivujen kautta sekä seurantaan, analytiikkaan ja mallin kehittämiseen omaa osaamistaan. Traumainformoitu osaaminen voidaan kouluttaa jo olemassa olevien koulutusten avulla videoyhteyttä käyttäville ammattilaisille. </a:t>
            </a:r>
            <a:r>
              <a:rPr lang="fi-FI" altLang="fi-FI" sz="1000" dirty="0" err="1">
                <a:latin typeface="Trebuchet MS" panose="020B0703020202090204" pitchFamily="34" charset="0"/>
              </a:rPr>
              <a:t>Soteammattilaisista</a:t>
            </a:r>
            <a:r>
              <a:rPr lang="fi-FI" altLang="fi-FI" sz="1000" dirty="0">
                <a:latin typeface="Trebuchet MS" panose="020B0703020202090204" pitchFamily="34" charset="0"/>
              </a:rPr>
              <a:t> koostuva tiimi palvelun takana voi sisältää useamman opinto-osaajan osaamista (sosionomi, lähihoitaja, sairaanhoitaja jne.) Näin hyvinvointialueiden muutos saadaan vietyä lävitse sitoutuneella henkilökunnalla. Järjestöt jalkautetaan mukaan toimintaan yhdessä </a:t>
            </a:r>
            <a:r>
              <a:rPr lang="fi-FI" altLang="fi-FI" sz="1000" dirty="0" err="1">
                <a:latin typeface="Trebuchet MS" panose="020B0703020202090204" pitchFamily="34" charset="0"/>
              </a:rPr>
              <a:t>MTKL:n</a:t>
            </a:r>
            <a:r>
              <a:rPr lang="fi-FI" altLang="fi-FI" sz="1000" dirty="0">
                <a:latin typeface="Trebuchet MS" panose="020B0703020202090204" pitchFamily="34" charset="0"/>
              </a:rPr>
              <a:t> kanssa, jotta parhaimmat mielenterveyspalvelut kyetään tarjoamaan asiakkaalle yhden luukun periaatteella.</a:t>
            </a:r>
          </a:p>
          <a:p>
            <a:pPr lvl="0"/>
            <a:r>
              <a:rPr lang="fi-FI" altLang="fi-FI" sz="1000" b="1" dirty="0">
                <a:latin typeface="Trebuchet MS" panose="020B0703020202090204" pitchFamily="34" charset="0"/>
              </a:rPr>
              <a:t>Tavoitteet</a:t>
            </a:r>
            <a:r>
              <a:rPr lang="fi-FI" altLang="fi-FI" sz="1000" dirty="0">
                <a:latin typeface="Trebuchet MS" panose="020B0703020202090204" pitchFamily="34" charset="0"/>
              </a:rPr>
              <a:t>: Parantaa asiakas- ja palveluohjauksen kohdentumista oikea-aikaisesti ja tarpeen mukaisesti, helpottaa hoitoon </a:t>
            </a:r>
            <a:r>
              <a:rPr lang="fi-FI" altLang="fi-FI" sz="1000" dirty="0" err="1">
                <a:latin typeface="Trebuchet MS" panose="020B0703020202090204" pitchFamily="34" charset="0"/>
              </a:rPr>
              <a:t>pääsya</a:t>
            </a:r>
            <a:r>
              <a:rPr lang="fi-FI" altLang="fi-FI" sz="1000" dirty="0">
                <a:latin typeface="Trebuchet MS" panose="020B0703020202090204" pitchFamily="34" charset="0"/>
              </a:rPr>
              <a:t>̈, lisää osallisuutta, ennalta ehkäisee mielenterveyspalveluiden ylikuormittumista. Madaltaa stigmaa, joka mielenterveyspalveluiden käyttöön liittyy, vähentää syrjäytymistä, luo uskoa hyvinvointivaltion tarjoamaan </a:t>
            </a:r>
            <a:r>
              <a:rPr lang="fi-FI" altLang="fi-FI" sz="1000" dirty="0" err="1">
                <a:latin typeface="Trebuchet MS" panose="020B0703020202090204" pitchFamily="34" charset="0"/>
              </a:rPr>
              <a:t>sosiaali</a:t>
            </a:r>
            <a:r>
              <a:rPr lang="fi-FI" altLang="fi-FI" sz="1000" dirty="0">
                <a:latin typeface="Trebuchet MS" panose="020B0703020202090204" pitchFamily="34" charset="0"/>
              </a:rPr>
              <a:t>- ja terveyspalveluiden muutokseen. Vähentää kustannuksia ja tehostaa palveluiden käyttöä. Toimii pohjana mielenterveysalan ammattilaisten osaamisen jakamiseen. </a:t>
            </a:r>
          </a:p>
          <a:p>
            <a:pPr lvl="0"/>
            <a:r>
              <a:rPr lang="fi-FI" altLang="fi-FI" sz="1000" b="1" dirty="0" err="1">
                <a:latin typeface="Trebuchet MS" panose="020B0703020202090204" pitchFamily="34" charset="0"/>
              </a:rPr>
              <a:t>Hyötytavoitteet</a:t>
            </a:r>
            <a:r>
              <a:rPr lang="fi-FI" altLang="fi-FI" sz="1000" b="1" dirty="0">
                <a:latin typeface="Trebuchet MS" panose="020B0703020202090204" pitchFamily="34" charset="0"/>
              </a:rPr>
              <a:t>: </a:t>
            </a:r>
            <a:r>
              <a:rPr lang="fi-FI" altLang="fi-FI" sz="1000" dirty="0" err="1">
                <a:latin typeface="Trebuchet MS" panose="020B0703020202090204" pitchFamily="34" charset="0"/>
              </a:rPr>
              <a:t>Sosiaali</a:t>
            </a:r>
            <a:r>
              <a:rPr lang="fi-FI" altLang="fi-FI" sz="1000" dirty="0">
                <a:latin typeface="Trebuchet MS" panose="020B0703020202090204" pitchFamily="34" charset="0"/>
              </a:rPr>
              <a:t>- ja terveydenhuollon asiakkaat </a:t>
            </a:r>
            <a:r>
              <a:rPr lang="fi-FI" altLang="fi-FI" sz="1000" dirty="0" err="1">
                <a:latin typeface="Trebuchet MS" panose="020B0703020202090204" pitchFamily="34" charset="0"/>
              </a:rPr>
              <a:t>pääsevät</a:t>
            </a:r>
            <a:r>
              <a:rPr lang="fi-FI" altLang="fi-FI" sz="1000" dirty="0">
                <a:latin typeface="Trebuchet MS" panose="020B0703020202090204" pitchFamily="34" charset="0"/>
              </a:rPr>
              <a:t> oikea-aikaisesti palveluiden piiriin ja palvelu kohdentuu tarkoituksenmukaisesti. </a:t>
            </a:r>
            <a:r>
              <a:rPr lang="fi-FI" altLang="fi-FI" sz="1000" dirty="0" err="1">
                <a:latin typeface="Trebuchet MS" panose="020B0703020202090204" pitchFamily="34" charset="0"/>
              </a:rPr>
              <a:t>Hyödyt</a:t>
            </a:r>
            <a:r>
              <a:rPr lang="fi-FI" altLang="fi-FI" sz="1000" dirty="0">
                <a:latin typeface="Trebuchet MS" panose="020B0703020202090204" pitchFamily="34" charset="0"/>
              </a:rPr>
              <a:t> konkretisoituvat alempina kustannuksina ja </a:t>
            </a:r>
            <a:r>
              <a:rPr lang="fi-FI" altLang="fi-FI" sz="1000" dirty="0" err="1">
                <a:latin typeface="Trebuchet MS" panose="020B0703020202090204" pitchFamily="34" charset="0"/>
              </a:rPr>
              <a:t>palvelujärjestelmän</a:t>
            </a:r>
            <a:r>
              <a:rPr lang="fi-FI" altLang="fi-FI" sz="1000" dirty="0">
                <a:latin typeface="Trebuchet MS" panose="020B0703020202090204" pitchFamily="34" charset="0"/>
              </a:rPr>
              <a:t> </a:t>
            </a:r>
            <a:r>
              <a:rPr lang="fi-FI" altLang="fi-FI" sz="1000" dirty="0" err="1">
                <a:latin typeface="Trebuchet MS" panose="020B0703020202090204" pitchFamily="34" charset="0"/>
              </a:rPr>
              <a:t>vähentyneena</a:t>
            </a:r>
            <a:r>
              <a:rPr lang="fi-FI" altLang="fi-FI" sz="1000" dirty="0">
                <a:latin typeface="Trebuchet MS" panose="020B0703020202090204" pitchFamily="34" charset="0"/>
              </a:rPr>
              <a:t>̈ kuormituksena. Korona—ajan mielenterveyskriisin purku helpottuu. Palveluiden jakaminen tasaisesti hyvinvointialueen sisällä luo tasa-arvoa ja välittää mielenterveyden palvelut myös pienemmille paikkakunnille. Luo yhteistyöhalukkuutta hyvinvointialueen muutokseen. Osaamisen jakaminen helpottuu. Tehdään historiaa kokoamalla ammattilaiset yhteen paikkaan ja yhden palvelun alle. Olemassa oleva osaaminen niputetaan yhden palvelun taakse ja sitä kehitetään jatkuvasti Suomen parhaimpien ammattilaisten toimesta sekä asiakkaiden palvelukokemusten perusteella. Ennalta ehkäisevän näkökulman tarjoamien palveluiden tarjonta helpottaa avun hakemista ja luo yhteiskuntaan avointa ja välittävää suhtautumista mielenterveyttä kohtaan. </a:t>
            </a:r>
            <a:endParaRPr lang="fi-FI" sz="1000" dirty="0">
              <a:latin typeface="Trebuchet MS" panose="020B0703020202090204" pitchFamily="34" charset="0"/>
            </a:endParaRPr>
          </a:p>
        </p:txBody>
      </p:sp>
    </p:spTree>
    <p:extLst>
      <p:ext uri="{BB962C8B-B14F-4D97-AF65-F5344CB8AC3E}">
        <p14:creationId xmlns:p14="http://schemas.microsoft.com/office/powerpoint/2010/main" val="3199876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15F55C9-9576-6C4D-8659-82507EEBBB66}"/>
              </a:ext>
            </a:extLst>
          </p:cNvPr>
          <p:cNvSpPr>
            <a:spLocks noGrp="1"/>
          </p:cNvSpPr>
          <p:nvPr>
            <p:ph type="title"/>
          </p:nvPr>
        </p:nvSpPr>
        <p:spPr>
          <a:xfrm>
            <a:off x="1653363" y="365760"/>
            <a:ext cx="9367203" cy="1188720"/>
          </a:xfrm>
        </p:spPr>
        <p:txBody>
          <a:bodyPr>
            <a:normAutofit/>
          </a:bodyPr>
          <a:lstStyle/>
          <a:p>
            <a:r>
              <a:rPr lang="fi-FI" sz="3700" b="1" dirty="0">
                <a:latin typeface="Trebuchet MS" panose="020B0703020202090204" pitchFamily="34" charset="0"/>
              </a:rPr>
              <a:t>Miksi yksi yhtenäinen malli tarvitaan? </a:t>
            </a:r>
            <a:br>
              <a:rPr lang="fi-FI" sz="3700" dirty="0">
                <a:effectLst/>
              </a:rPr>
            </a:br>
            <a:endParaRPr lang="fi-FI" sz="3700" dirty="0"/>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isällön paikkamerkki 2">
            <a:extLst>
              <a:ext uri="{FF2B5EF4-FFF2-40B4-BE49-F238E27FC236}">
                <a16:creationId xmlns:a16="http://schemas.microsoft.com/office/drawing/2014/main" id="{B7A0ECDF-6811-6F4B-8369-894646B43363}"/>
              </a:ext>
            </a:extLst>
          </p:cNvPr>
          <p:cNvSpPr>
            <a:spLocks noGrp="1"/>
          </p:cNvSpPr>
          <p:nvPr>
            <p:ph idx="1"/>
          </p:nvPr>
        </p:nvSpPr>
        <p:spPr>
          <a:xfrm>
            <a:off x="1653363" y="2176272"/>
            <a:ext cx="9367204" cy="4041648"/>
          </a:xfrm>
        </p:spPr>
        <p:txBody>
          <a:bodyPr anchor="t">
            <a:normAutofit/>
          </a:bodyPr>
          <a:lstStyle/>
          <a:p>
            <a:pPr>
              <a:buFontTx/>
              <a:buChar char="-"/>
            </a:pPr>
            <a:r>
              <a:rPr lang="fi-FI" sz="1500" dirty="0">
                <a:latin typeface="Trebuchet MS" panose="020B0703020202090204" pitchFamily="34" charset="0"/>
              </a:rPr>
              <a:t>Innovaation tutkimisessa ja edelleen kehittämisessä sosiaalisen median, yhteiskunnallisten lakialoitteiden, nykyhetken kriisin, </a:t>
            </a:r>
            <a:r>
              <a:rPr lang="fi-FI" sz="1500" dirty="0" err="1">
                <a:latin typeface="Trebuchet MS" panose="020B0703020202090204" pitchFamily="34" charset="0"/>
              </a:rPr>
              <a:t>soteopiskelijoiden</a:t>
            </a:r>
            <a:r>
              <a:rPr lang="fi-FI" sz="1500" dirty="0">
                <a:latin typeface="Trebuchet MS" panose="020B0703020202090204" pitchFamily="34" charset="0"/>
              </a:rPr>
              <a:t>, </a:t>
            </a:r>
            <a:r>
              <a:rPr lang="fi-FI" sz="1500" dirty="0" err="1">
                <a:latin typeface="Trebuchet MS" panose="020B0703020202090204" pitchFamily="34" charset="0"/>
              </a:rPr>
              <a:t>soteammattilaisten</a:t>
            </a:r>
            <a:r>
              <a:rPr lang="fi-FI" sz="1500" dirty="0">
                <a:latin typeface="Trebuchet MS" panose="020B0703020202090204" pitchFamily="34" charset="0"/>
              </a:rPr>
              <a:t> ja korona-ajan vaikutusten tutkimisen ja huomioinnin avulla nousi esiin selkeä huutava tarve yhdelle kattavalle palvelulle.</a:t>
            </a:r>
          </a:p>
          <a:p>
            <a:pPr>
              <a:buFontTx/>
              <a:buChar char="-"/>
            </a:pPr>
            <a:r>
              <a:rPr lang="fi-FI" sz="1500" dirty="0">
                <a:latin typeface="Trebuchet MS" panose="020B0703020202090204" pitchFamily="34" charset="0"/>
              </a:rPr>
              <a:t>Esityön aikana muodostui kuva </a:t>
            </a:r>
            <a:r>
              <a:rPr lang="fi-FI" sz="1500" dirty="0" err="1">
                <a:latin typeface="Trebuchet MS" panose="020B0703020202090204" pitchFamily="34" charset="0"/>
              </a:rPr>
              <a:t>pirstaloituneista</a:t>
            </a:r>
            <a:r>
              <a:rPr lang="fi-FI" sz="1500" dirty="0">
                <a:latin typeface="Trebuchet MS" panose="020B0703020202090204" pitchFamily="34" charset="0"/>
              </a:rPr>
              <a:t> palveluista ja haasteista, joiden kanssa jokainen kamppailee, mutta selkeät raamit ja yhteistyötahojen keruu yhteen paikkaan puuttuu.</a:t>
            </a:r>
          </a:p>
          <a:p>
            <a:pPr>
              <a:buFontTx/>
              <a:buChar char="-"/>
            </a:pPr>
            <a:r>
              <a:rPr lang="fi-FI" sz="1500" dirty="0">
                <a:latin typeface="Trebuchet MS" panose="020B0703020202090204" pitchFamily="34" charset="0"/>
              </a:rPr>
              <a:t>Neuvonta –ja asiakasohjaustoiminta on asiakkaalle hyvin hajanainen kokemus, eikä </a:t>
            </a:r>
            <a:r>
              <a:rPr lang="fi-FI" sz="1500" dirty="0" err="1">
                <a:latin typeface="Trebuchet MS" panose="020B0703020202090204" pitchFamily="34" charset="0"/>
              </a:rPr>
              <a:t>soteammattilaisetkaan</a:t>
            </a:r>
            <a:r>
              <a:rPr lang="fi-FI" sz="1500" dirty="0">
                <a:latin typeface="Trebuchet MS" panose="020B0703020202090204" pitchFamily="34" charset="0"/>
              </a:rPr>
              <a:t> koe toteutustapaa yhtenäiseksi. Näiden tarpeiden kautta on selkeä tarve koota kattavan neuvonnan saatavuus ja vaikuttavuus yhden palvelun kautta.</a:t>
            </a:r>
          </a:p>
          <a:p>
            <a:pPr>
              <a:buFontTx/>
              <a:buChar char="-"/>
            </a:pPr>
            <a:r>
              <a:rPr lang="fi-FI" sz="1500" dirty="0">
                <a:latin typeface="Trebuchet MS" panose="020B0703020202090204" pitchFamily="34" charset="0"/>
              </a:rPr>
              <a:t>Palveluiden integraatio ja koordinointi kattavaksi yhdeksi malliksi helpottaa jokaisen elämää muutoksen keskellä hyvinvointialueiden palvelujen yhteensovittamisen aikana ja niiden edelleen kehittämisessä. </a:t>
            </a:r>
          </a:p>
          <a:p>
            <a:pPr>
              <a:buFontTx/>
              <a:buChar char="-"/>
            </a:pPr>
            <a:r>
              <a:rPr lang="fi-FI" sz="1500" dirty="0">
                <a:latin typeface="Trebuchet MS" panose="020B0703020202090204" pitchFamily="34" charset="0"/>
              </a:rPr>
              <a:t>Hyvinvointialueen palveluiden uudistuksen yhteydessä mallin toteutus on mahdollista viedä kerralla lävitse, koota yhteistyötahot saman katon alle ja hyödyntää jo valtavan paljon olemassa olevaa uuteen yhdistäen.</a:t>
            </a:r>
          </a:p>
        </p:txBody>
      </p:sp>
    </p:spTree>
    <p:extLst>
      <p:ext uri="{BB962C8B-B14F-4D97-AF65-F5344CB8AC3E}">
        <p14:creationId xmlns:p14="http://schemas.microsoft.com/office/powerpoint/2010/main" val="1267077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C62D30F-0858-404B-B999-68D1D3C1993B}"/>
              </a:ext>
            </a:extLst>
          </p:cNvPr>
          <p:cNvSpPr>
            <a:spLocks noGrp="1"/>
          </p:cNvSpPr>
          <p:nvPr>
            <p:ph type="title"/>
          </p:nvPr>
        </p:nvSpPr>
        <p:spPr>
          <a:xfrm>
            <a:off x="1653363" y="365760"/>
            <a:ext cx="9367203" cy="1188720"/>
          </a:xfrm>
        </p:spPr>
        <p:txBody>
          <a:bodyPr>
            <a:normAutofit fontScale="90000"/>
          </a:bodyPr>
          <a:lstStyle/>
          <a:p>
            <a:r>
              <a:rPr lang="fi-FI" b="1" dirty="0">
                <a:latin typeface="Trebuchet MS" panose="020B0703020202090204" pitchFamily="34" charset="0"/>
              </a:rPr>
              <a:t>Miksi yksi yhtenäinen malli tarvitaan?</a:t>
            </a:r>
            <a:endParaRPr lang="fi-FI" dirty="0">
              <a:latin typeface="Trebuchet MS" panose="020B0703020202090204" pitchFamily="34" charset="0"/>
            </a:endParaRP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isällön paikkamerkki 2">
            <a:extLst>
              <a:ext uri="{FF2B5EF4-FFF2-40B4-BE49-F238E27FC236}">
                <a16:creationId xmlns:a16="http://schemas.microsoft.com/office/drawing/2014/main" id="{E26C3521-0923-A645-964A-23E356100B13}"/>
              </a:ext>
            </a:extLst>
          </p:cNvPr>
          <p:cNvSpPr>
            <a:spLocks noGrp="1"/>
          </p:cNvSpPr>
          <p:nvPr>
            <p:ph idx="1"/>
          </p:nvPr>
        </p:nvSpPr>
        <p:spPr>
          <a:xfrm>
            <a:off x="1653363" y="2176272"/>
            <a:ext cx="9367204" cy="4041648"/>
          </a:xfrm>
        </p:spPr>
        <p:txBody>
          <a:bodyPr anchor="t">
            <a:normAutofit/>
          </a:bodyPr>
          <a:lstStyle/>
          <a:p>
            <a:r>
              <a:rPr lang="fi-FI" sz="1300" dirty="0">
                <a:latin typeface="Trebuchet MS" panose="020B0703020202090204" pitchFamily="34" charset="0"/>
              </a:rPr>
              <a:t>Asiakkaalle on oltava tietoa ja käytännön oppia saatavilla verkosta ennakoivasti palveluista oman hyvinvoinnin tukemisen mahdollisuuksista mielenterveyden osalta</a:t>
            </a:r>
            <a:endParaRPr lang="fi-FI" sz="1300" dirty="0">
              <a:effectLst/>
              <a:latin typeface="Trebuchet MS" panose="020B0703020202090204" pitchFamily="34" charset="0"/>
            </a:endParaRPr>
          </a:p>
          <a:p>
            <a:r>
              <a:rPr lang="fi-FI" sz="1300" dirty="0">
                <a:latin typeface="Trebuchet MS" panose="020B0703020202090204" pitchFamily="34" charset="0"/>
              </a:rPr>
              <a:t>Tulee olla yksi taho, joka </a:t>
            </a:r>
            <a:r>
              <a:rPr lang="fi-FI" sz="1300" dirty="0" err="1">
                <a:latin typeface="Trebuchet MS" panose="020B0703020202090204" pitchFamily="34" charset="0"/>
              </a:rPr>
              <a:t>yhdistäa</a:t>
            </a:r>
            <a:r>
              <a:rPr lang="fi-FI" sz="1300" dirty="0">
                <a:latin typeface="Trebuchet MS" panose="020B0703020202090204" pitchFamily="34" charset="0"/>
              </a:rPr>
              <a:t>̈ asiakkaan palvelut </a:t>
            </a:r>
            <a:r>
              <a:rPr lang="fi-FI" sz="1300" dirty="0" err="1">
                <a:latin typeface="Trebuchet MS" panose="020B0703020202090204" pitchFamily="34" charset="0"/>
              </a:rPr>
              <a:t>eheäksi</a:t>
            </a:r>
            <a:r>
              <a:rPr lang="fi-FI" sz="1300" dirty="0">
                <a:latin typeface="Trebuchet MS" panose="020B0703020202090204" pitchFamily="34" charset="0"/>
              </a:rPr>
              <a:t> kokonaisuudeksi. Palvelu  tuo asiakkaalle tiedon julkisen, yksityisen ja kolmannen sektorin tarjoamista palveluista ja tukikeinoista. Palvelun avulla levitetään malli, jonka käytössä asiakas saa apua ennen voinnin huononemista ja kuntoutuspolku voi alkaa mahdollisimman varhaisessa vaiheessa.</a:t>
            </a:r>
            <a:endParaRPr lang="fi-FI" sz="1300" dirty="0">
              <a:effectLst/>
              <a:latin typeface="Trebuchet MS" panose="020B0703020202090204" pitchFamily="34" charset="0"/>
            </a:endParaRPr>
          </a:p>
          <a:p>
            <a:r>
              <a:rPr lang="fi-FI" sz="1300" dirty="0" err="1">
                <a:latin typeface="Trebuchet MS" panose="020B0703020202090204" pitchFamily="34" charset="0"/>
              </a:rPr>
              <a:t>Yhtenäinen</a:t>
            </a:r>
            <a:r>
              <a:rPr lang="fi-FI" sz="1300" dirty="0">
                <a:latin typeface="Trebuchet MS" panose="020B0703020202090204" pitchFamily="34" charset="0"/>
              </a:rPr>
              <a:t> toimintamalli tuo palvelu- ja hoidontarpeen arviointiin yhdenmukaisuuden, tasapuolisuuden ja toimii myös valvojana, että </a:t>
            </a:r>
            <a:r>
              <a:rPr lang="fi-FI" sz="1300" dirty="0" err="1">
                <a:latin typeface="Trebuchet MS" panose="020B0703020202090204" pitchFamily="34" charset="0"/>
              </a:rPr>
              <a:t>riittävät</a:t>
            </a:r>
            <a:r>
              <a:rPr lang="fi-FI" sz="1300" dirty="0">
                <a:latin typeface="Trebuchet MS" panose="020B0703020202090204" pitchFamily="34" charset="0"/>
              </a:rPr>
              <a:t> ja oikea-aikaiset palvelut on mahdollista asiakkaan ja ammattilaisen saavuttaa.</a:t>
            </a:r>
          </a:p>
          <a:p>
            <a:r>
              <a:rPr lang="fi-FI" sz="1300" dirty="0" err="1">
                <a:latin typeface="Trebuchet MS" panose="020B0703020202090204" pitchFamily="34" charset="0"/>
              </a:rPr>
              <a:t>Yhtenäisella</a:t>
            </a:r>
            <a:r>
              <a:rPr lang="fi-FI" sz="1300" dirty="0">
                <a:latin typeface="Trebuchet MS" panose="020B0703020202090204" pitchFamily="34" charset="0"/>
              </a:rPr>
              <a:t>̈ toimintamallilla voidaan taata </a:t>
            </a:r>
            <a:r>
              <a:rPr lang="fi-FI" sz="1300" dirty="0" err="1">
                <a:latin typeface="Trebuchet MS" panose="020B0703020202090204" pitchFamily="34" charset="0"/>
              </a:rPr>
              <a:t>henkilöstön</a:t>
            </a:r>
            <a:r>
              <a:rPr lang="fi-FI" sz="1300" dirty="0">
                <a:latin typeface="Trebuchet MS" panose="020B0703020202090204" pitchFamily="34" charset="0"/>
              </a:rPr>
              <a:t> </a:t>
            </a:r>
            <a:r>
              <a:rPr lang="fi-FI" sz="1300" dirty="0" err="1">
                <a:latin typeface="Trebuchet MS" panose="020B0703020202090204" pitchFamily="34" charset="0"/>
              </a:rPr>
              <a:t>riittäva</a:t>
            </a:r>
            <a:r>
              <a:rPr lang="fi-FI" sz="1300" dirty="0">
                <a:latin typeface="Trebuchet MS" panose="020B0703020202090204" pitchFamily="34" charset="0"/>
              </a:rPr>
              <a:t>̈ osaaminen </a:t>
            </a:r>
            <a:r>
              <a:rPr lang="fi-FI" sz="1300" dirty="0" err="1">
                <a:latin typeface="Trebuchet MS" panose="020B0703020202090204" pitchFamily="34" charset="0"/>
              </a:rPr>
              <a:t>seka</a:t>
            </a:r>
            <a:r>
              <a:rPr lang="fi-FI" sz="1300" dirty="0">
                <a:latin typeface="Trebuchet MS" panose="020B0703020202090204" pitchFamily="34" charset="0"/>
              </a:rPr>
              <a:t>̈ asiakkaan tasavertainen kohtelu asuinpaikasta riippumatta. </a:t>
            </a:r>
          </a:p>
          <a:p>
            <a:r>
              <a:rPr lang="fi-FI" sz="1300" dirty="0">
                <a:effectLst/>
                <a:latin typeface="Trebuchet MS" panose="020B0703020202090204" pitchFamily="34" charset="0"/>
              </a:rPr>
              <a:t>Traumainformoitu osaaminen parantaa kohtaamista ja luo luottamusta </a:t>
            </a:r>
            <a:r>
              <a:rPr lang="fi-FI" sz="1300" dirty="0" err="1">
                <a:effectLst/>
                <a:latin typeface="Trebuchet MS" panose="020B0703020202090204" pitchFamily="34" charset="0"/>
              </a:rPr>
              <a:t>palveujärjestelmään</a:t>
            </a:r>
            <a:r>
              <a:rPr lang="fi-FI" sz="1300" dirty="0">
                <a:effectLst/>
                <a:latin typeface="Trebuchet MS" panose="020B0703020202090204" pitchFamily="34" charset="0"/>
              </a:rPr>
              <a:t>, se toimii myös ensiapuna asiakkaalle haastavassa elämäntilanteessa 	</a:t>
            </a:r>
          </a:p>
          <a:p>
            <a:r>
              <a:rPr lang="fi-FI" sz="1300" dirty="0" err="1">
                <a:latin typeface="Trebuchet MS" panose="020B0703020202090204" pitchFamily="34" charset="0"/>
              </a:rPr>
              <a:t>Säästömahdollisuuksia</a:t>
            </a:r>
            <a:r>
              <a:rPr lang="fi-FI" sz="1300" dirty="0">
                <a:latin typeface="Trebuchet MS" panose="020B0703020202090204" pitchFamily="34" charset="0"/>
              </a:rPr>
              <a:t> saadaan aikaan teknologian ja tiedon </a:t>
            </a:r>
            <a:r>
              <a:rPr lang="fi-FI" sz="1300" dirty="0" err="1">
                <a:latin typeface="Trebuchet MS" panose="020B0703020202090204" pitchFamily="34" charset="0"/>
              </a:rPr>
              <a:t>hyödyntämisella</a:t>
            </a:r>
            <a:r>
              <a:rPr lang="fi-FI" sz="1300" dirty="0">
                <a:latin typeface="Trebuchet MS" panose="020B0703020202090204" pitchFamily="34" charset="0"/>
              </a:rPr>
              <a:t>̈, kun parannetaan palvelujen kohdentumista ammattilaisten avulla. Mielen hyvinvointia tukevien palvelumuotojen saatavuutta parannetaan </a:t>
            </a:r>
            <a:r>
              <a:rPr lang="fi-FI" sz="1300" dirty="0" err="1">
                <a:latin typeface="Trebuchet MS" panose="020B0703020202090204" pitchFamily="34" charset="0"/>
              </a:rPr>
              <a:t>yhtenevälla</a:t>
            </a:r>
            <a:r>
              <a:rPr lang="fi-FI" sz="1300" dirty="0">
                <a:latin typeface="Trebuchet MS" panose="020B0703020202090204" pitchFamily="34" charset="0"/>
              </a:rPr>
              <a:t>̈ ja hyvinvointialueiden kesken käyttöön otettavalla toimintamallilla.</a:t>
            </a:r>
          </a:p>
          <a:p>
            <a:r>
              <a:rPr lang="fi-FI" sz="1300" dirty="0">
                <a:effectLst/>
                <a:latin typeface="Trebuchet MS" panose="020B0703020202090204" pitchFamily="34" charset="0"/>
              </a:rPr>
              <a:t>On kaikkien etu, että uuden hyvinvointialueen palveluiden uudelleenjärjestäytyminen viedään yhteistyössä lävitse ja kaikki pääsevät myös kehittämään jo olemassa olevaa sekä luomaan uutta uuden edessä </a:t>
            </a:r>
          </a:p>
        </p:txBody>
      </p:sp>
    </p:spTree>
    <p:extLst>
      <p:ext uri="{BB962C8B-B14F-4D97-AF65-F5344CB8AC3E}">
        <p14:creationId xmlns:p14="http://schemas.microsoft.com/office/powerpoint/2010/main" val="1713983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13">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2C62D30F-0858-404B-B999-68D1D3C1993B}"/>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b="1" kern="1200" dirty="0" err="1">
                <a:solidFill>
                  <a:srgbClr val="FFFFFF"/>
                </a:solidFill>
                <a:latin typeface="Trebuchet MS" panose="020B0703020202090204" pitchFamily="34" charset="0"/>
              </a:rPr>
              <a:t>Ennalta</a:t>
            </a:r>
            <a:r>
              <a:rPr lang="en-US" sz="2600" b="1" kern="1200" dirty="0">
                <a:solidFill>
                  <a:srgbClr val="FFFFFF"/>
                </a:solidFill>
                <a:latin typeface="Trebuchet MS" panose="020B0703020202090204" pitchFamily="34" charset="0"/>
              </a:rPr>
              <a:t> </a:t>
            </a:r>
            <a:r>
              <a:rPr lang="en-US" sz="2600" b="1" kern="1200" dirty="0" err="1">
                <a:solidFill>
                  <a:srgbClr val="FFFFFF"/>
                </a:solidFill>
                <a:latin typeface="Trebuchet MS" panose="020B0703020202090204" pitchFamily="34" charset="0"/>
              </a:rPr>
              <a:t>ehkäisevä</a:t>
            </a:r>
            <a:r>
              <a:rPr lang="en-US" sz="2600" b="1" kern="1200" dirty="0">
                <a:solidFill>
                  <a:srgbClr val="FFFFFF"/>
                </a:solidFill>
                <a:latin typeface="Trebuchet MS" panose="020B0703020202090204" pitchFamily="34" charset="0"/>
              </a:rPr>
              <a:t> </a:t>
            </a:r>
            <a:r>
              <a:rPr lang="en-US" sz="2600" b="1" kern="1200" dirty="0" err="1">
                <a:solidFill>
                  <a:srgbClr val="FFFFFF"/>
                </a:solidFill>
                <a:latin typeface="Trebuchet MS" panose="020B0703020202090204" pitchFamily="34" charset="0"/>
              </a:rPr>
              <a:t>näkökulma</a:t>
            </a:r>
            <a:r>
              <a:rPr lang="en-US" sz="2600" b="1" kern="1200" dirty="0">
                <a:solidFill>
                  <a:srgbClr val="FFFFFF"/>
                </a:solidFill>
                <a:latin typeface="Trebuchet MS" panose="020B0703020202090204" pitchFamily="34" charset="0"/>
              </a:rPr>
              <a:t> </a:t>
            </a:r>
            <a:r>
              <a:rPr lang="en-US" sz="2600" b="1" kern="1200" dirty="0" err="1">
                <a:solidFill>
                  <a:srgbClr val="FFFFFF"/>
                </a:solidFill>
                <a:latin typeface="Trebuchet MS" panose="020B0703020202090204" pitchFamily="34" charset="0"/>
              </a:rPr>
              <a:t>palvelussa</a:t>
            </a:r>
            <a:endParaRPr lang="en-US" sz="2600" kern="1200" dirty="0">
              <a:solidFill>
                <a:srgbClr val="FFFFFF"/>
              </a:solidFill>
              <a:latin typeface="Trebuchet MS" panose="020B0703020202090204" pitchFamily="34" charset="0"/>
            </a:endParaRPr>
          </a:p>
        </p:txBody>
      </p:sp>
      <p:pic>
        <p:nvPicPr>
          <p:cNvPr id="7" name="Sisällön paikkamerkki 6">
            <a:extLst>
              <a:ext uri="{FF2B5EF4-FFF2-40B4-BE49-F238E27FC236}">
                <a16:creationId xmlns:a16="http://schemas.microsoft.com/office/drawing/2014/main" id="{D21295A5-BBE6-1A4C-9686-E4A7F20CF222}"/>
              </a:ext>
            </a:extLst>
          </p:cNvPr>
          <p:cNvPicPr>
            <a:picLocks noGrp="1" noChangeAspect="1"/>
          </p:cNvPicPr>
          <p:nvPr>
            <p:ph idx="1"/>
          </p:nvPr>
        </p:nvPicPr>
        <p:blipFill>
          <a:blip r:embed="rId2"/>
          <a:stretch>
            <a:fillRect/>
          </a:stretch>
        </p:blipFill>
        <p:spPr>
          <a:xfrm>
            <a:off x="4345375" y="961812"/>
            <a:ext cx="6574649" cy="4930987"/>
          </a:xfrm>
          <a:prstGeom prst="rect">
            <a:avLst/>
          </a:prstGeom>
        </p:spPr>
      </p:pic>
    </p:spTree>
    <p:extLst>
      <p:ext uri="{BB962C8B-B14F-4D97-AF65-F5344CB8AC3E}">
        <p14:creationId xmlns:p14="http://schemas.microsoft.com/office/powerpoint/2010/main" val="2211098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 name="Rectangle 47">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2C62D30F-0858-404B-B999-68D1D3C1993B}"/>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fontScale="90000"/>
          </a:bodyPr>
          <a:lstStyle/>
          <a:p>
            <a:pPr algn="ctr"/>
            <a:r>
              <a:rPr lang="en-US" sz="2600" b="1" kern="1200" dirty="0" err="1">
                <a:solidFill>
                  <a:srgbClr val="FFFFFF"/>
                </a:solidFill>
                <a:latin typeface="Trebuchet MS" panose="020B0703020202090204" pitchFamily="34" charset="0"/>
              </a:rPr>
              <a:t>Palveluiden</a:t>
            </a:r>
            <a:r>
              <a:rPr lang="en-US" sz="2600" b="1" kern="1200" dirty="0">
                <a:solidFill>
                  <a:srgbClr val="FFFFFF"/>
                </a:solidFill>
                <a:latin typeface="Trebuchet MS" panose="020B0703020202090204" pitchFamily="34" charset="0"/>
              </a:rPr>
              <a:t> </a:t>
            </a:r>
            <a:r>
              <a:rPr lang="en-US" sz="2600" b="1" kern="1200" dirty="0" err="1">
                <a:solidFill>
                  <a:srgbClr val="FFFFFF"/>
                </a:solidFill>
                <a:latin typeface="Trebuchet MS" panose="020B0703020202090204" pitchFamily="34" charset="0"/>
              </a:rPr>
              <a:t>piirissä</a:t>
            </a:r>
            <a:r>
              <a:rPr lang="en-US" sz="2600" b="1" kern="1200" dirty="0">
                <a:solidFill>
                  <a:srgbClr val="FFFFFF"/>
                </a:solidFill>
                <a:latin typeface="Trebuchet MS" panose="020B0703020202090204" pitchFamily="34" charset="0"/>
              </a:rPr>
              <a:t> </a:t>
            </a:r>
            <a:r>
              <a:rPr lang="en-US" sz="2600" b="1" kern="1200" dirty="0" err="1">
                <a:solidFill>
                  <a:srgbClr val="FFFFFF"/>
                </a:solidFill>
                <a:latin typeface="Trebuchet MS" panose="020B0703020202090204" pitchFamily="34" charset="0"/>
              </a:rPr>
              <a:t>oleva</a:t>
            </a:r>
            <a:r>
              <a:rPr lang="en-US" sz="2600" b="1" kern="1200" dirty="0">
                <a:solidFill>
                  <a:srgbClr val="FFFFFF"/>
                </a:solidFill>
                <a:latin typeface="Trebuchet MS" panose="020B0703020202090204" pitchFamily="34" charset="0"/>
              </a:rPr>
              <a:t> ja/tai </a:t>
            </a:r>
            <a:r>
              <a:rPr lang="en-US" sz="2600" b="1" kern="1200" dirty="0" err="1">
                <a:solidFill>
                  <a:srgbClr val="FFFFFF"/>
                </a:solidFill>
                <a:latin typeface="Trebuchet MS" panose="020B0703020202090204" pitchFamily="34" charset="0"/>
              </a:rPr>
              <a:t>piiriin</a:t>
            </a:r>
            <a:r>
              <a:rPr lang="en-US" sz="2600" b="1" kern="1200" dirty="0">
                <a:solidFill>
                  <a:srgbClr val="FFFFFF"/>
                </a:solidFill>
                <a:latin typeface="Trebuchet MS" panose="020B0703020202090204" pitchFamily="34" charset="0"/>
              </a:rPr>
              <a:t> </a:t>
            </a:r>
            <a:r>
              <a:rPr lang="en-US" sz="2600" b="1" kern="1200" dirty="0" err="1">
                <a:solidFill>
                  <a:srgbClr val="FFFFFF"/>
                </a:solidFill>
                <a:latin typeface="Trebuchet MS" panose="020B0703020202090204" pitchFamily="34" charset="0"/>
              </a:rPr>
              <a:t>hakeutuvan</a:t>
            </a:r>
            <a:r>
              <a:rPr lang="en-US" sz="2600" b="1" kern="1200" dirty="0">
                <a:solidFill>
                  <a:srgbClr val="FFFFFF"/>
                </a:solidFill>
                <a:latin typeface="Trebuchet MS" panose="020B0703020202090204" pitchFamily="34" charset="0"/>
              </a:rPr>
              <a:t> </a:t>
            </a:r>
            <a:r>
              <a:rPr lang="en-US" sz="2600" b="1" kern="1200" dirty="0" err="1">
                <a:solidFill>
                  <a:srgbClr val="FFFFFF"/>
                </a:solidFill>
                <a:latin typeface="Trebuchet MS" panose="020B0703020202090204" pitchFamily="34" charset="0"/>
              </a:rPr>
              <a:t>näkökulma</a:t>
            </a:r>
            <a:r>
              <a:rPr lang="en-US" sz="2600" b="1" kern="1200" dirty="0">
                <a:solidFill>
                  <a:srgbClr val="FFFFFF"/>
                </a:solidFill>
                <a:latin typeface="Trebuchet MS" panose="020B0703020202090204" pitchFamily="34" charset="0"/>
              </a:rPr>
              <a:t> </a:t>
            </a:r>
            <a:endParaRPr lang="en-US" sz="2600" kern="1200" dirty="0">
              <a:solidFill>
                <a:srgbClr val="FFFFFF"/>
              </a:solidFill>
              <a:latin typeface="Trebuchet MS" panose="020B0703020202090204" pitchFamily="34" charset="0"/>
            </a:endParaRPr>
          </a:p>
        </p:txBody>
      </p:sp>
      <p:pic>
        <p:nvPicPr>
          <p:cNvPr id="11" name="Sisällön paikkamerkki 10">
            <a:extLst>
              <a:ext uri="{FF2B5EF4-FFF2-40B4-BE49-F238E27FC236}">
                <a16:creationId xmlns:a16="http://schemas.microsoft.com/office/drawing/2014/main" id="{D6913863-2B96-AE4D-AFA1-BB7B868003E8}"/>
              </a:ext>
            </a:extLst>
          </p:cNvPr>
          <p:cNvPicPr>
            <a:picLocks noGrp="1" noChangeAspect="1"/>
          </p:cNvPicPr>
          <p:nvPr>
            <p:ph idx="1"/>
          </p:nvPr>
        </p:nvPicPr>
        <p:blipFill>
          <a:blip r:embed="rId2"/>
          <a:stretch>
            <a:fillRect/>
          </a:stretch>
        </p:blipFill>
        <p:spPr>
          <a:xfrm>
            <a:off x="4345375" y="961812"/>
            <a:ext cx="6574649" cy="4930987"/>
          </a:xfrm>
          <a:prstGeom prst="rect">
            <a:avLst/>
          </a:prstGeom>
        </p:spPr>
      </p:pic>
    </p:spTree>
    <p:extLst>
      <p:ext uri="{BB962C8B-B14F-4D97-AF65-F5344CB8AC3E}">
        <p14:creationId xmlns:p14="http://schemas.microsoft.com/office/powerpoint/2010/main" val="4200865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 name="Rectangle 54">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6">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2C62D30F-0858-404B-B999-68D1D3C1993B}"/>
              </a:ext>
            </a:extLst>
          </p:cNvPr>
          <p:cNvSpPr>
            <a:spLocks noGrp="1"/>
          </p:cNvSpPr>
          <p:nvPr>
            <p:ph type="title"/>
          </p:nvPr>
        </p:nvSpPr>
        <p:spPr>
          <a:xfrm>
            <a:off x="640080" y="2074363"/>
            <a:ext cx="3531870"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1800" b="1" kern="1200" dirty="0" err="1">
                <a:solidFill>
                  <a:srgbClr val="FFFFFF"/>
                </a:solidFill>
                <a:latin typeface="Trebuchet MS" panose="020B0703020202090204" pitchFamily="34" charset="0"/>
              </a:rPr>
              <a:t>Soteammattilaisen</a:t>
            </a:r>
            <a:br>
              <a:rPr lang="en-US" sz="1800" b="1" kern="1200" dirty="0">
                <a:solidFill>
                  <a:srgbClr val="FFFFFF"/>
                </a:solidFill>
                <a:latin typeface="Trebuchet MS" panose="020B0703020202090204" pitchFamily="34" charset="0"/>
              </a:rPr>
            </a:br>
            <a:r>
              <a:rPr lang="en-US" sz="1800" b="1" kern="1200" dirty="0" err="1">
                <a:solidFill>
                  <a:srgbClr val="FFFFFF"/>
                </a:solidFill>
                <a:latin typeface="Trebuchet MS" panose="020B0703020202090204" pitchFamily="34" charset="0"/>
              </a:rPr>
              <a:t>näkökulma</a:t>
            </a:r>
            <a:r>
              <a:rPr lang="en-US" sz="1800" b="1" kern="1200" dirty="0">
                <a:solidFill>
                  <a:srgbClr val="FFFFFF"/>
                </a:solidFill>
                <a:latin typeface="Trebuchet MS" panose="020B0703020202090204" pitchFamily="34" charset="0"/>
              </a:rPr>
              <a:t> </a:t>
            </a:r>
            <a:endParaRPr lang="en-US" sz="1800" kern="1200" dirty="0">
              <a:solidFill>
                <a:srgbClr val="FFFFFF"/>
              </a:solidFill>
              <a:latin typeface="Trebuchet MS" panose="020B0703020202090204" pitchFamily="34" charset="0"/>
            </a:endParaRPr>
          </a:p>
        </p:txBody>
      </p:sp>
      <p:pic>
        <p:nvPicPr>
          <p:cNvPr id="6" name="Sisällön paikkamerkki 5">
            <a:extLst>
              <a:ext uri="{FF2B5EF4-FFF2-40B4-BE49-F238E27FC236}">
                <a16:creationId xmlns:a16="http://schemas.microsoft.com/office/drawing/2014/main" id="{A6DC016B-B7B6-6949-95BB-7AD44C462756}"/>
              </a:ext>
            </a:extLst>
          </p:cNvPr>
          <p:cNvPicPr>
            <a:picLocks noGrp="1" noChangeAspect="1"/>
          </p:cNvPicPr>
          <p:nvPr>
            <p:ph idx="1"/>
          </p:nvPr>
        </p:nvPicPr>
        <p:blipFill>
          <a:blip r:embed="rId2"/>
          <a:stretch>
            <a:fillRect/>
          </a:stretch>
        </p:blipFill>
        <p:spPr>
          <a:xfrm>
            <a:off x="4345375" y="961812"/>
            <a:ext cx="6574649" cy="4930987"/>
          </a:xfrm>
          <a:prstGeom prst="rect">
            <a:avLst/>
          </a:prstGeom>
        </p:spPr>
      </p:pic>
    </p:spTree>
    <p:extLst>
      <p:ext uri="{BB962C8B-B14F-4D97-AF65-F5344CB8AC3E}">
        <p14:creationId xmlns:p14="http://schemas.microsoft.com/office/powerpoint/2010/main" val="283832141"/>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1161</Words>
  <Application>Microsoft Macintosh PowerPoint</Application>
  <PresentationFormat>Laajakuva</PresentationFormat>
  <Paragraphs>29</Paragraphs>
  <Slides>8</Slides>
  <Notes>0</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8</vt:i4>
      </vt:variant>
    </vt:vector>
  </HeadingPairs>
  <TitlesOfParts>
    <vt:vector size="13" baseType="lpstr">
      <vt:lpstr>Arial</vt:lpstr>
      <vt:lpstr>Calibri</vt:lpstr>
      <vt:lpstr>Calibri Light</vt:lpstr>
      <vt:lpstr>Trebuchet MS</vt:lpstr>
      <vt:lpstr>Office-teema</vt:lpstr>
      <vt:lpstr>Terve Mieli –portaalin tarjoama hyöty ja sen 3 näkökulmaa käytännössä</vt:lpstr>
      <vt:lpstr>Terve Mieli –portaali asiakas –ja palveluohjaukseen mielenterveyspalveluiden kehittämiseen </vt:lpstr>
      <vt:lpstr> Terve Mieli –portaali asiakas –ja palveluohjaukseen mielenterveyspalveluiden kehittämiseen </vt:lpstr>
      <vt:lpstr>Miksi yksi yhtenäinen malli tarvitaan?  </vt:lpstr>
      <vt:lpstr>Miksi yksi yhtenäinen malli tarvitaan?</vt:lpstr>
      <vt:lpstr>Ennalta ehkäisevä näkökulma palvelussa</vt:lpstr>
      <vt:lpstr>Palveluiden piirissä oleva ja/tai piiriin hakeutuvan näkökulma </vt:lpstr>
      <vt:lpstr>Soteammattilaisen näkökulma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Terve Mieli –portaalin tarjoama hyöty ja sen 3 näkökulmaa käytännössä</dc:title>
  <dc:creator>veera jahn</dc:creator>
  <cp:lastModifiedBy>veera jahn</cp:lastModifiedBy>
  <cp:revision>1</cp:revision>
  <dcterms:created xsi:type="dcterms:W3CDTF">2022-07-26T16:14:29Z</dcterms:created>
  <dcterms:modified xsi:type="dcterms:W3CDTF">2022-07-26T16:16:14Z</dcterms:modified>
</cp:coreProperties>
</file>