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727" r:id="rId3"/>
    <p:sldMasterId id="2147483670" r:id="rId4"/>
    <p:sldMasterId id="2147483682" r:id="rId5"/>
  </p:sldMasterIdLst>
  <p:handoutMasterIdLst>
    <p:handoutMasterId r:id="rId7"/>
  </p:handoutMasterIdLst>
  <p:sldIdLst>
    <p:sldId id="332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62C"/>
    <a:srgbClr val="DA291C"/>
    <a:srgbClr val="023E6B"/>
    <a:srgbClr val="C7CFD9"/>
    <a:srgbClr val="8E9FB3"/>
    <a:srgbClr val="56708E"/>
    <a:srgbClr val="012B4D"/>
    <a:srgbClr val="D9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349A1-5DBB-4DB6-87AA-BCF439810630}" v="19" dt="2021-10-12T12:56:08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it Salminen" userId="88c5f4d3-5bb6-4873-93dd-2f7a286a1379" providerId="ADAL" clId="{243349A1-5DBB-4DB6-87AA-BCF439810630}"/>
    <pc:docChg chg="undo custSel modSld">
      <pc:chgData name="Maarit Salminen" userId="88c5f4d3-5bb6-4873-93dd-2f7a286a1379" providerId="ADAL" clId="{243349A1-5DBB-4DB6-87AA-BCF439810630}" dt="2021-10-12T12:57:02.158" v="212" actId="114"/>
      <pc:docMkLst>
        <pc:docMk/>
      </pc:docMkLst>
      <pc:sldChg chg="modSp mod">
        <pc:chgData name="Maarit Salminen" userId="88c5f4d3-5bb6-4873-93dd-2f7a286a1379" providerId="ADAL" clId="{243349A1-5DBB-4DB6-87AA-BCF439810630}" dt="2021-10-12T12:46:43.449" v="112" actId="1076"/>
        <pc:sldMkLst>
          <pc:docMk/>
          <pc:sldMk cId="2961716744" sldId="257"/>
        </pc:sldMkLst>
        <pc:spChg chg="mod">
          <ac:chgData name="Maarit Salminen" userId="88c5f4d3-5bb6-4873-93dd-2f7a286a1379" providerId="ADAL" clId="{243349A1-5DBB-4DB6-87AA-BCF439810630}" dt="2021-10-12T12:46:43.449" v="112" actId="1076"/>
          <ac:spMkLst>
            <pc:docMk/>
            <pc:sldMk cId="2961716744" sldId="257"/>
            <ac:spMk id="2" creationId="{00000000-0000-0000-0000-000000000000}"/>
          </ac:spMkLst>
        </pc:spChg>
      </pc:sldChg>
      <pc:sldChg chg="modSp mod">
        <pc:chgData name="Maarit Salminen" userId="88c5f4d3-5bb6-4873-93dd-2f7a286a1379" providerId="ADAL" clId="{243349A1-5DBB-4DB6-87AA-BCF439810630}" dt="2021-10-12T12:57:02.158" v="212" actId="114"/>
        <pc:sldMkLst>
          <pc:docMk/>
          <pc:sldMk cId="490239457" sldId="268"/>
        </pc:sldMkLst>
        <pc:spChg chg="mod">
          <ac:chgData name="Maarit Salminen" userId="88c5f4d3-5bb6-4873-93dd-2f7a286a1379" providerId="ADAL" clId="{243349A1-5DBB-4DB6-87AA-BCF439810630}" dt="2021-10-12T12:57:02.158" v="212" actId="114"/>
          <ac:spMkLst>
            <pc:docMk/>
            <pc:sldMk cId="490239457" sldId="268"/>
            <ac:spMk id="2" creationId="{00000000-0000-0000-0000-000000000000}"/>
          </ac:spMkLst>
        </pc:spChg>
      </pc:sldChg>
      <pc:sldChg chg="modSp mod">
        <pc:chgData name="Maarit Salminen" userId="88c5f4d3-5bb6-4873-93dd-2f7a286a1379" providerId="ADAL" clId="{243349A1-5DBB-4DB6-87AA-BCF439810630}" dt="2021-10-12T12:50:04.402" v="141" actId="14100"/>
        <pc:sldMkLst>
          <pc:docMk/>
          <pc:sldMk cId="4166934141" sldId="278"/>
        </pc:sldMkLst>
        <pc:spChg chg="mod">
          <ac:chgData name="Maarit Salminen" userId="88c5f4d3-5bb6-4873-93dd-2f7a286a1379" providerId="ADAL" clId="{243349A1-5DBB-4DB6-87AA-BCF439810630}" dt="2021-10-12T12:40:44.602" v="5" actId="1076"/>
          <ac:spMkLst>
            <pc:docMk/>
            <pc:sldMk cId="4166934141" sldId="278"/>
            <ac:spMk id="2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7:52.024" v="118" actId="20577"/>
          <ac:spMkLst>
            <pc:docMk/>
            <pc:sldMk cId="4166934141" sldId="278"/>
            <ac:spMk id="6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0:31.948" v="3" actId="2085"/>
          <ac:spMkLst>
            <pc:docMk/>
            <pc:sldMk cId="4166934141" sldId="278"/>
            <ac:spMk id="8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0:23.244" v="0" actId="2085"/>
          <ac:spMkLst>
            <pc:docMk/>
            <pc:sldMk cId="4166934141" sldId="278"/>
            <ac:spMk id="10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0:26.218" v="1" actId="2085"/>
          <ac:spMkLst>
            <pc:docMk/>
            <pc:sldMk cId="4166934141" sldId="278"/>
            <ac:spMk id="22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0:29.035" v="2" actId="2085"/>
          <ac:spMkLst>
            <pc:docMk/>
            <pc:sldMk cId="4166934141" sldId="278"/>
            <ac:spMk id="24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9:34.828" v="139" actId="14100"/>
          <ac:spMkLst>
            <pc:docMk/>
            <pc:sldMk cId="4166934141" sldId="278"/>
            <ac:spMk id="26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8:45.326" v="119" actId="20577"/>
          <ac:spMkLst>
            <pc:docMk/>
            <pc:sldMk cId="4166934141" sldId="278"/>
            <ac:spMk id="27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9:29.559" v="138" actId="1076"/>
          <ac:spMkLst>
            <pc:docMk/>
            <pc:sldMk cId="4166934141" sldId="278"/>
            <ac:spMk id="28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9:46.555" v="140" actId="14100"/>
          <ac:spMkLst>
            <pc:docMk/>
            <pc:sldMk cId="4166934141" sldId="278"/>
            <ac:spMk id="30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0:04.402" v="141" actId="14100"/>
          <ac:spMkLst>
            <pc:docMk/>
            <pc:sldMk cId="4166934141" sldId="278"/>
            <ac:spMk id="31" creationId="{00000000-0000-0000-0000-000000000000}"/>
          </ac:spMkLst>
        </pc:spChg>
      </pc:sldChg>
      <pc:sldChg chg="modSp mod">
        <pc:chgData name="Maarit Salminen" userId="88c5f4d3-5bb6-4873-93dd-2f7a286a1379" providerId="ADAL" clId="{243349A1-5DBB-4DB6-87AA-BCF439810630}" dt="2021-10-12T12:56:53.895" v="209" actId="1076"/>
        <pc:sldMkLst>
          <pc:docMk/>
          <pc:sldMk cId="3671861581" sldId="280"/>
        </pc:sldMkLst>
        <pc:spChg chg="mod">
          <ac:chgData name="Maarit Salminen" userId="88c5f4d3-5bb6-4873-93dd-2f7a286a1379" providerId="ADAL" clId="{243349A1-5DBB-4DB6-87AA-BCF439810630}" dt="2021-10-12T12:56:53.895" v="209" actId="1076"/>
          <ac:spMkLst>
            <pc:docMk/>
            <pc:sldMk cId="3671861581" sldId="280"/>
            <ac:spMk id="2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6:39.391" v="207" actId="20577"/>
          <ac:spMkLst>
            <pc:docMk/>
            <pc:sldMk cId="3671861581" sldId="280"/>
            <ac:spMk id="6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6:44.644" v="208" actId="1076"/>
          <ac:spMkLst>
            <pc:docMk/>
            <pc:sldMk cId="3671861581" sldId="280"/>
            <ac:spMk id="9" creationId="{00000000-0000-0000-0000-000000000000}"/>
          </ac:spMkLst>
        </pc:spChg>
      </pc:sldChg>
      <pc:sldChg chg="modSp mod">
        <pc:chgData name="Maarit Salminen" userId="88c5f4d3-5bb6-4873-93dd-2f7a286a1379" providerId="ADAL" clId="{243349A1-5DBB-4DB6-87AA-BCF439810630}" dt="2021-10-12T12:51:02.455" v="146" actId="20577"/>
        <pc:sldMkLst>
          <pc:docMk/>
          <pc:sldMk cId="2872681899" sldId="282"/>
        </pc:sldMkLst>
        <pc:spChg chg="mod">
          <ac:chgData name="Maarit Salminen" userId="88c5f4d3-5bb6-4873-93dd-2f7a286a1379" providerId="ADAL" clId="{243349A1-5DBB-4DB6-87AA-BCF439810630}" dt="2021-10-12T12:42:53.144" v="40" actId="122"/>
          <ac:spMkLst>
            <pc:docMk/>
            <pc:sldMk cId="2872681899" sldId="282"/>
            <ac:spMk id="2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1:02.455" v="146" actId="20577"/>
          <ac:spMkLst>
            <pc:docMk/>
            <pc:sldMk cId="2872681899" sldId="282"/>
            <ac:spMk id="4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1:53.597" v="22" actId="2085"/>
          <ac:spMkLst>
            <pc:docMk/>
            <pc:sldMk cId="2872681899" sldId="282"/>
            <ac:spMk id="5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1:53.597" v="22" actId="2085"/>
          <ac:spMkLst>
            <pc:docMk/>
            <pc:sldMk cId="2872681899" sldId="282"/>
            <ac:spMk id="6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1:53.597" v="22" actId="2085"/>
          <ac:spMkLst>
            <pc:docMk/>
            <pc:sldMk cId="2872681899" sldId="282"/>
            <ac:spMk id="7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2:27.594" v="28" actId="207"/>
          <ac:spMkLst>
            <pc:docMk/>
            <pc:sldMk cId="2872681899" sldId="282"/>
            <ac:spMk id="8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2:29.753" v="29" actId="207"/>
          <ac:spMkLst>
            <pc:docMk/>
            <pc:sldMk cId="2872681899" sldId="282"/>
            <ac:spMk id="10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2:20.783" v="25" actId="207"/>
          <ac:spMkLst>
            <pc:docMk/>
            <pc:sldMk cId="2872681899" sldId="282"/>
            <ac:spMk id="11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2:23.084" v="26" actId="207"/>
          <ac:spMkLst>
            <pc:docMk/>
            <pc:sldMk cId="2872681899" sldId="282"/>
            <ac:spMk id="13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2:35.468" v="32" actId="20577"/>
          <ac:spMkLst>
            <pc:docMk/>
            <pc:sldMk cId="2872681899" sldId="282"/>
            <ac:spMk id="14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2:34.363" v="31" actId="207"/>
          <ac:spMkLst>
            <pc:docMk/>
            <pc:sldMk cId="2872681899" sldId="282"/>
            <ac:spMk id="15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1:53.597" v="22" actId="2085"/>
          <ac:spMkLst>
            <pc:docMk/>
            <pc:sldMk cId="2872681899" sldId="282"/>
            <ac:spMk id="16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2:38.133" v="33" actId="207"/>
          <ac:spMkLst>
            <pc:docMk/>
            <pc:sldMk cId="2872681899" sldId="282"/>
            <ac:spMk id="17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2:40.878" v="34" actId="207"/>
          <ac:spMkLst>
            <pc:docMk/>
            <pc:sldMk cId="2872681899" sldId="282"/>
            <ac:spMk id="18" creationId="{00000000-0000-0000-0000-000000000000}"/>
          </ac:spMkLst>
        </pc:spChg>
      </pc:sldChg>
      <pc:sldChg chg="modSp mod">
        <pc:chgData name="Maarit Salminen" userId="88c5f4d3-5bb6-4873-93dd-2f7a286a1379" providerId="ADAL" clId="{243349A1-5DBB-4DB6-87AA-BCF439810630}" dt="2021-10-12T12:55:29.037" v="195" actId="20577"/>
        <pc:sldMkLst>
          <pc:docMk/>
          <pc:sldMk cId="1407866210" sldId="284"/>
        </pc:sldMkLst>
        <pc:spChg chg="mod">
          <ac:chgData name="Maarit Salminen" userId="88c5f4d3-5bb6-4873-93dd-2f7a286a1379" providerId="ADAL" clId="{243349A1-5DBB-4DB6-87AA-BCF439810630}" dt="2021-10-12T12:52:01.553" v="161" actId="20577"/>
          <ac:spMkLst>
            <pc:docMk/>
            <pc:sldMk cId="1407866210" sldId="284"/>
            <ac:spMk id="4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2:40.607" v="180" actId="20577"/>
          <ac:spMkLst>
            <pc:docMk/>
            <pc:sldMk cId="1407866210" sldId="284"/>
            <ac:spMk id="5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3:01.473" v="188" actId="20577"/>
          <ac:spMkLst>
            <pc:docMk/>
            <pc:sldMk cId="1407866210" sldId="284"/>
            <ac:spMk id="6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3:06.201" v="192" actId="20577"/>
          <ac:spMkLst>
            <pc:docMk/>
            <pc:sldMk cId="1407866210" sldId="284"/>
            <ac:spMk id="7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4:28.552" v="70" actId="207"/>
          <ac:spMkLst>
            <pc:docMk/>
            <pc:sldMk cId="1407866210" sldId="284"/>
            <ac:spMk id="8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4:30.995" v="71" actId="207"/>
          <ac:spMkLst>
            <pc:docMk/>
            <pc:sldMk cId="1407866210" sldId="284"/>
            <ac:spMk id="9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4:58.013" v="82" actId="20577"/>
          <ac:spMkLst>
            <pc:docMk/>
            <pc:sldMk cId="1407866210" sldId="284"/>
            <ac:spMk id="10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2:49.275" v="182" actId="404"/>
          <ac:spMkLst>
            <pc:docMk/>
            <pc:sldMk cId="1407866210" sldId="284"/>
            <ac:spMk id="11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2:54.835" v="186" actId="20577"/>
          <ac:spMkLst>
            <pc:docMk/>
            <pc:sldMk cId="1407866210" sldId="284"/>
            <ac:spMk id="12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2:46.392" v="181" actId="404"/>
          <ac:spMkLst>
            <pc:docMk/>
            <pc:sldMk cId="1407866210" sldId="284"/>
            <ac:spMk id="13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4:22.255" v="67" actId="207"/>
          <ac:spMkLst>
            <pc:docMk/>
            <pc:sldMk cId="1407866210" sldId="284"/>
            <ac:spMk id="15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4:24.113" v="68" actId="207"/>
          <ac:spMkLst>
            <pc:docMk/>
            <pc:sldMk cId="1407866210" sldId="284"/>
            <ac:spMk id="16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5:29.037" v="195" actId="20577"/>
          <ac:spMkLst>
            <pc:docMk/>
            <pc:sldMk cId="1407866210" sldId="284"/>
            <ac:spMk id="17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4:48.326" v="78" actId="207"/>
          <ac:spMkLst>
            <pc:docMk/>
            <pc:sldMk cId="1407866210" sldId="284"/>
            <ac:spMk id="18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4:50.066" v="79" actId="207"/>
          <ac:spMkLst>
            <pc:docMk/>
            <pc:sldMk cId="1407866210" sldId="284"/>
            <ac:spMk id="19" creationId="{00000000-0000-0000-0000-000000000000}"/>
          </ac:spMkLst>
        </pc:spChg>
      </pc:sldChg>
      <pc:sldChg chg="modSp mod">
        <pc:chgData name="Maarit Salminen" userId="88c5f4d3-5bb6-4873-93dd-2f7a286a1379" providerId="ADAL" clId="{243349A1-5DBB-4DB6-87AA-BCF439810630}" dt="2021-10-12T12:47:07.323" v="114" actId="20577"/>
        <pc:sldMkLst>
          <pc:docMk/>
          <pc:sldMk cId="1570312203" sldId="286"/>
        </pc:sldMkLst>
        <pc:spChg chg="mod">
          <ac:chgData name="Maarit Salminen" userId="88c5f4d3-5bb6-4873-93dd-2f7a286a1379" providerId="ADAL" clId="{243349A1-5DBB-4DB6-87AA-BCF439810630}" dt="2021-10-12T12:47:07.323" v="114" actId="20577"/>
          <ac:spMkLst>
            <pc:docMk/>
            <pc:sldMk cId="1570312203" sldId="286"/>
            <ac:spMk id="30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7:00.427" v="113" actId="113"/>
          <ac:spMkLst>
            <pc:docMk/>
            <pc:sldMk cId="1570312203" sldId="286"/>
            <ac:spMk id="36" creationId="{00000000-0000-0000-0000-000000000000}"/>
          </ac:spMkLst>
        </pc:spChg>
      </pc:sldChg>
      <pc:sldChg chg="modSp mod">
        <pc:chgData name="Maarit Salminen" userId="88c5f4d3-5bb6-4873-93dd-2f7a286a1379" providerId="ADAL" clId="{243349A1-5DBB-4DB6-87AA-BCF439810630}" dt="2021-10-12T12:56:16.840" v="203" actId="20577"/>
        <pc:sldMkLst>
          <pc:docMk/>
          <pc:sldMk cId="3293077898" sldId="290"/>
        </pc:sldMkLst>
        <pc:spChg chg="mod">
          <ac:chgData name="Maarit Salminen" userId="88c5f4d3-5bb6-4873-93dd-2f7a286a1379" providerId="ADAL" clId="{243349A1-5DBB-4DB6-87AA-BCF439810630}" dt="2021-10-12T12:46:15.245" v="99" actId="122"/>
          <ac:spMkLst>
            <pc:docMk/>
            <pc:sldMk cId="3293077898" sldId="290"/>
            <ac:spMk id="2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6:05.266" v="198" actId="20577"/>
          <ac:spMkLst>
            <pc:docMk/>
            <pc:sldMk cId="3293077898" sldId="290"/>
            <ac:spMk id="3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6:16.840" v="203" actId="20577"/>
          <ac:spMkLst>
            <pc:docMk/>
            <pc:sldMk cId="3293077898" sldId="290"/>
            <ac:spMk id="4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46:02.415" v="96" actId="2085"/>
          <ac:spMkLst>
            <pc:docMk/>
            <pc:sldMk cId="3293077898" sldId="290"/>
            <ac:spMk id="5" creationId="{00000000-0000-0000-0000-000000000000}"/>
          </ac:spMkLst>
        </pc:spChg>
        <pc:spChg chg="mod">
          <ac:chgData name="Maarit Salminen" userId="88c5f4d3-5bb6-4873-93dd-2f7a286a1379" providerId="ADAL" clId="{243349A1-5DBB-4DB6-87AA-BCF439810630}" dt="2021-10-12T12:56:08.840" v="200" actId="20577"/>
          <ac:spMkLst>
            <pc:docMk/>
            <pc:sldMk cId="3293077898" sldId="290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CD86995-9D1D-4B74-8EDF-AC5AF0B26E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BCE7DF-A405-448C-86E5-CD13FD7D03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BF916-D03A-46A5-BB3C-F05B5330D455}" type="datetimeFigureOut">
              <a:rPr lang="fi-FI" smtClean="0"/>
              <a:t>24.5.2022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4C304D2-02FF-43B2-94F6-15B82FA94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708445A-3AA2-41F7-A8AC-03D91783B4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CB69E-8E8D-4E14-9B47-4FB162F0E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65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20.sv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26.svg"/><Relationship Id="rId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26.svg"/><Relationship Id="rId4" Type="http://schemas.openxmlformats.org/officeDocument/2006/relationships/image" Target="../media/image2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32.svg"/><Relationship Id="rId4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7.svg"/><Relationship Id="rId7" Type="http://schemas.openxmlformats.org/officeDocument/2006/relationships/image" Target="../media/image22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39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42.sv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799A882-4075-461E-8F2C-45A4A3335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5374" y="6374296"/>
            <a:ext cx="1828800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E2AA3A4-1C15-4F0C-9D38-80E14EABA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59" y="5735637"/>
            <a:ext cx="3630682" cy="5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4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pelikuvall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FA9D322F-2CA1-4DFF-875B-7016C9D15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DAE77D5A-3A62-4E92-AECA-2FD06E253AA4}"/>
              </a:ext>
            </a:extLst>
          </p:cNvPr>
          <p:cNvSpPr/>
          <p:nvPr userDrawn="1"/>
        </p:nvSpPr>
        <p:spPr>
          <a:xfrm>
            <a:off x="4812632" y="1753363"/>
            <a:ext cx="7026442" cy="4031257"/>
          </a:xfrm>
          <a:prstGeom prst="rect">
            <a:avLst/>
          </a:prstGeom>
          <a:solidFill>
            <a:srgbClr val="FC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348" y="2133379"/>
            <a:ext cx="6497052" cy="2124857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rgbClr val="023E6B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348" y="4419600"/>
            <a:ext cx="6497052" cy="10589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23E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458BDB2-D340-4945-8383-D061225A2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4642" y="615100"/>
            <a:ext cx="2854429" cy="4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appikuvall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FA9D322F-2CA1-4DFF-875B-7016C9D15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12234936" cy="685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DAE77D5A-3A62-4E92-AECA-2FD06E253AA4}"/>
              </a:ext>
            </a:extLst>
          </p:cNvPr>
          <p:cNvSpPr/>
          <p:nvPr userDrawn="1"/>
        </p:nvSpPr>
        <p:spPr>
          <a:xfrm>
            <a:off x="4812632" y="1753363"/>
            <a:ext cx="7026442" cy="4031257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348" y="2133380"/>
            <a:ext cx="6497052" cy="212485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348" y="4419600"/>
            <a:ext cx="6497052" cy="10589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458BDB2-D340-4945-8383-D061225A2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4642" y="615100"/>
            <a:ext cx="2854429" cy="4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4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Satapelastus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FA9D322F-2CA1-4DFF-875B-7016C9D15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DAE77D5A-3A62-4E92-AECA-2FD06E253AA4}"/>
              </a:ext>
            </a:extLst>
          </p:cNvPr>
          <p:cNvSpPr/>
          <p:nvPr userDrawn="1"/>
        </p:nvSpPr>
        <p:spPr>
          <a:xfrm>
            <a:off x="4812632" y="1753363"/>
            <a:ext cx="7026442" cy="4031257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348" y="2133380"/>
            <a:ext cx="6497052" cy="212485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348" y="4419600"/>
            <a:ext cx="6497052" cy="10589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458BDB2-D340-4945-8383-D061225A2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4642" y="615100"/>
            <a:ext cx="2854429" cy="4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ED0FB9-D38A-4867-9DB3-C3678E9F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43C34-0A47-48DB-B3F2-6B03C1F9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67937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AF8E4-AFB7-44E3-8C07-B9C02B6D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5C5385-6E24-4A34-96F0-6B828B92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1B4938-6A47-4923-9EE9-85F252A73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1737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C8E1C1-4401-40A6-AFE5-70C8F01E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1FA9AF-BEA6-41E4-8625-06D883DA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2C2FCD-A28E-411D-AAA0-D645C7EFB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8D460AB-BDC9-4CB0-ABF5-92CD193F7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CE01D25-A2BD-483D-97FF-6D99BEB68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7270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1E9AC-6AE4-4C70-B4A4-28749E7F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76319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852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ilman log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213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tak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5" descr="Satakunnan kartta">
            <a:extLst>
              <a:ext uri="{FF2B5EF4-FFF2-40B4-BE49-F238E27FC236}">
                <a16:creationId xmlns:a16="http://schemas.microsoft.com/office/drawing/2014/main" id="{7D088175-8215-439D-B535-C01D01AAD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69" y="-142956"/>
            <a:ext cx="5042262" cy="714391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E68D46D-0788-4216-8A87-34BF6D521EE9}"/>
              </a:ext>
            </a:extLst>
          </p:cNvPr>
          <p:cNvSpPr txBox="1"/>
          <p:nvPr userDrawn="1"/>
        </p:nvSpPr>
        <p:spPr>
          <a:xfrm>
            <a:off x="585280" y="1865114"/>
            <a:ext cx="3765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215 440 </a:t>
            </a:r>
            <a:r>
              <a:rPr lang="fi-FI" sz="2000" dirty="0">
                <a:solidFill>
                  <a:srgbClr val="023E6B"/>
                </a:solidFill>
                <a:latin typeface="Avenir Next LT Pro" panose="020B0504020202020204" pitchFamily="34" charset="0"/>
              </a:rPr>
              <a:t>asukasta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FEF3E52-4F41-4D1B-9BAC-829D5BA2A2C0}"/>
              </a:ext>
            </a:extLst>
          </p:cNvPr>
          <p:cNvSpPr txBox="1"/>
          <p:nvPr userDrawn="1"/>
        </p:nvSpPr>
        <p:spPr>
          <a:xfrm>
            <a:off x="585280" y="2622975"/>
            <a:ext cx="331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16 </a:t>
            </a:r>
            <a:r>
              <a:rPr lang="fi-FI" sz="2000" dirty="0">
                <a:solidFill>
                  <a:srgbClr val="023E6B"/>
                </a:solidFill>
                <a:latin typeface="Avenir Next LT Pro" panose="020B0504020202020204" pitchFamily="34" charset="0"/>
              </a:rPr>
              <a:t>kuntaa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927F3B0-5A94-4825-94AB-3E94EFC6DDCC}"/>
              </a:ext>
            </a:extLst>
          </p:cNvPr>
          <p:cNvSpPr txBox="1"/>
          <p:nvPr userDrawn="1"/>
        </p:nvSpPr>
        <p:spPr>
          <a:xfrm>
            <a:off x="585280" y="3380836"/>
            <a:ext cx="3512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3 </a:t>
            </a:r>
            <a:r>
              <a:rPr lang="fi-FI" sz="2000" dirty="0">
                <a:solidFill>
                  <a:srgbClr val="023E6B"/>
                </a:solidFill>
                <a:latin typeface="Avenir Next LT Pro" panose="020B0504020202020204" pitchFamily="34" charset="0"/>
              </a:rPr>
              <a:t>yhteistoiminta-aluetta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E460249-C7D5-416A-BA1F-D06742565064}"/>
              </a:ext>
            </a:extLst>
          </p:cNvPr>
          <p:cNvSpPr txBox="1"/>
          <p:nvPr userDrawn="1"/>
        </p:nvSpPr>
        <p:spPr>
          <a:xfrm>
            <a:off x="585280" y="4138697"/>
            <a:ext cx="35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4 </a:t>
            </a:r>
            <a:r>
              <a:rPr lang="fi-FI" sz="2000" dirty="0">
                <a:solidFill>
                  <a:srgbClr val="023E6B"/>
                </a:solidFill>
                <a:latin typeface="Avenir Next LT Pro" panose="020B0504020202020204" pitchFamily="34" charset="0"/>
              </a:rPr>
              <a:t>kuntaa, jotka tuottavat itse kaikki sote-palvelut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CB55DC0-E9B8-4AE2-9218-EC099140D14C}"/>
              </a:ext>
            </a:extLst>
          </p:cNvPr>
          <p:cNvSpPr txBox="1"/>
          <p:nvPr userDrawn="1"/>
        </p:nvSpPr>
        <p:spPr>
          <a:xfrm>
            <a:off x="585280" y="5204334"/>
            <a:ext cx="331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11 </a:t>
            </a:r>
            <a:r>
              <a:rPr lang="fi-FI" sz="2000" dirty="0">
                <a:solidFill>
                  <a:srgbClr val="023E6B"/>
                </a:solidFill>
                <a:latin typeface="Avenir Next LT Pro" panose="020B0504020202020204" pitchFamily="34" charset="0"/>
              </a:rPr>
              <a:t>julkista sote-palveluntuottajaa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AB60A1F-9963-48A9-89A4-42812188608E}"/>
              </a:ext>
            </a:extLst>
          </p:cNvPr>
          <p:cNvSpPr txBox="1"/>
          <p:nvPr userDrawn="1"/>
        </p:nvSpPr>
        <p:spPr>
          <a:xfrm>
            <a:off x="8446729" y="1881190"/>
            <a:ext cx="36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20 </a:t>
            </a:r>
            <a:r>
              <a:rPr lang="fi-FI" sz="2000" dirty="0">
                <a:solidFill>
                  <a:srgbClr val="023E6B"/>
                </a:solidFill>
                <a:latin typeface="Avenir Next LT Pro" panose="020B0504020202020204" pitchFamily="34" charset="0"/>
              </a:rPr>
              <a:t>terveysasemaa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4C2D534-D3AB-4E07-855A-F4C9092BE4B4}"/>
              </a:ext>
            </a:extLst>
          </p:cNvPr>
          <p:cNvSpPr txBox="1"/>
          <p:nvPr userDrawn="1"/>
        </p:nvSpPr>
        <p:spPr>
          <a:xfrm>
            <a:off x="8446729" y="2578536"/>
            <a:ext cx="36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10 </a:t>
            </a:r>
            <a:r>
              <a:rPr lang="fi-FI" sz="2000" dirty="0">
                <a:solidFill>
                  <a:srgbClr val="023E6B"/>
                </a:solidFill>
                <a:latin typeface="Avenir Next LT Pro" panose="020B0504020202020204" pitchFamily="34" charset="0"/>
              </a:rPr>
              <a:t>terveyskeskussairaalaa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CF03665-07BF-4FDE-8D8D-919566127430}"/>
              </a:ext>
            </a:extLst>
          </p:cNvPr>
          <p:cNvSpPr txBox="1"/>
          <p:nvPr userDrawn="1"/>
        </p:nvSpPr>
        <p:spPr>
          <a:xfrm>
            <a:off x="8446729" y="3275882"/>
            <a:ext cx="360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rgbClr val="023E6B"/>
                </a:solidFill>
                <a:effectLst/>
                <a:latin typeface="Avenir Next LT Pro" panose="020B0504020202020204" pitchFamily="34" charset="0"/>
              </a:rPr>
              <a:t>4</a:t>
            </a:r>
            <a:r>
              <a:rPr lang="fi-FI" sz="2000" dirty="0">
                <a:solidFill>
                  <a:srgbClr val="023E6B"/>
                </a:solidFill>
                <a:effectLst/>
                <a:latin typeface="Avenir Next LT Pro" panose="020B0504020202020204" pitchFamily="34" charset="0"/>
              </a:rPr>
              <a:t> julkista, erikois-sairaanhoidon palveluja tuottavaa sairaalaa</a:t>
            </a:r>
            <a:endParaRPr lang="fi-FI" sz="2000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BA17614-EAAA-4983-8314-D23F92B0BF8F}"/>
              </a:ext>
            </a:extLst>
          </p:cNvPr>
          <p:cNvSpPr txBox="1"/>
          <p:nvPr userDrawn="1"/>
        </p:nvSpPr>
        <p:spPr>
          <a:xfrm>
            <a:off x="8446729" y="4588781"/>
            <a:ext cx="36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800 </a:t>
            </a:r>
            <a:r>
              <a:rPr lang="fi-FI" sz="2000" dirty="0">
                <a:solidFill>
                  <a:srgbClr val="023E6B"/>
                </a:solidFill>
                <a:latin typeface="Avenir Next LT Pro" panose="020B0504020202020204" pitchFamily="34" charset="0"/>
              </a:rPr>
              <a:t>sote-alan yritystä ja noin </a:t>
            </a:r>
            <a:r>
              <a:rPr lang="fi-FI" sz="20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4 500</a:t>
            </a:r>
            <a:r>
              <a:rPr lang="fi-FI" sz="2000" dirty="0">
                <a:solidFill>
                  <a:srgbClr val="023E6B"/>
                </a:solidFill>
                <a:latin typeface="Avenir Next LT Pro" panose="020B0504020202020204" pitchFamily="34" charset="0"/>
              </a:rPr>
              <a:t> järjestöä, jotka ovat osa maakunnan palvelu-tuotannon kokonaisuutta</a:t>
            </a:r>
            <a:endParaRPr lang="fi-FI" sz="20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7D8E2B9-E275-4A38-A516-74567C152D5A}"/>
              </a:ext>
            </a:extLst>
          </p:cNvPr>
          <p:cNvSpPr txBox="1"/>
          <p:nvPr userDrawn="1"/>
        </p:nvSpPr>
        <p:spPr>
          <a:xfrm>
            <a:off x="9112989" y="538949"/>
            <a:ext cx="2933740" cy="84791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fi-FI" sz="1200" b="1" dirty="0">
                <a:solidFill>
                  <a:srgbClr val="D90066"/>
                </a:solidFill>
                <a:latin typeface="Avenir Next LT Pro" panose="020B0504020202020204" pitchFamily="34" charset="0"/>
              </a:rPr>
              <a:t>Satakunnan haasteet (THL):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D90066"/>
                </a:solidFill>
                <a:latin typeface="Avenir Next LT Pro" panose="020B0504020202020204" pitchFamily="34" charset="0"/>
              </a:rPr>
              <a:t>Palveluiden pirstaleisuus ja painotus raskaisiin palveluihin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D90066"/>
                </a:solidFill>
                <a:latin typeface="Avenir Next LT Pro" panose="020B0504020202020204" pitchFamily="34" charset="0"/>
              </a:rPr>
              <a:t>Päihde- ja mielenterveysongelmien suuri kuorma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D90066"/>
                </a:solidFill>
                <a:latin typeface="Avenir Next LT Pro" panose="020B0504020202020204" pitchFamily="34" charset="0"/>
              </a:rPr>
              <a:t>Vanheneva väestö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F2103A2-186A-423B-AEA4-D922DB71EC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8528842" y="286755"/>
            <a:ext cx="504387" cy="504387"/>
          </a:xfrm>
          <a:prstGeom prst="rect">
            <a:avLst/>
          </a:prstGeom>
        </p:spPr>
      </p:pic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B95D5999-FE07-4464-AD58-AFDC25D6D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70112" y="2445488"/>
            <a:ext cx="4121888" cy="0"/>
          </a:xfrm>
          <a:prstGeom prst="line">
            <a:avLst/>
          </a:prstGeom>
          <a:ln w="19050">
            <a:solidFill>
              <a:srgbClr val="023E6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7D7584DD-5ACE-4DE8-8CE7-85CC159249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70112" y="3182679"/>
            <a:ext cx="4121888" cy="0"/>
          </a:xfrm>
          <a:prstGeom prst="line">
            <a:avLst/>
          </a:prstGeom>
          <a:ln w="19050">
            <a:solidFill>
              <a:srgbClr val="023E6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456A5DDE-42C3-412D-9C75-5B3E964D5F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70112" y="4467831"/>
            <a:ext cx="4121888" cy="0"/>
          </a:xfrm>
          <a:prstGeom prst="line">
            <a:avLst/>
          </a:prstGeom>
          <a:ln w="19050">
            <a:solidFill>
              <a:srgbClr val="023E6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85E29891-600C-4D11-BA2D-701D6ABA6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445488"/>
            <a:ext cx="4121888" cy="0"/>
          </a:xfrm>
          <a:prstGeom prst="line">
            <a:avLst/>
          </a:prstGeom>
          <a:ln w="19050">
            <a:solidFill>
              <a:srgbClr val="023E6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91160486-D148-4F30-8DC7-D9755CB8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3182679"/>
            <a:ext cx="4121888" cy="0"/>
          </a:xfrm>
          <a:prstGeom prst="line">
            <a:avLst/>
          </a:prstGeom>
          <a:ln w="19050">
            <a:solidFill>
              <a:srgbClr val="023E6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B887C2BC-3DE3-4D5F-B323-57069A7CC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3962400"/>
            <a:ext cx="4121888" cy="0"/>
          </a:xfrm>
          <a:prstGeom prst="line">
            <a:avLst/>
          </a:prstGeom>
          <a:ln w="19050">
            <a:solidFill>
              <a:srgbClr val="023E6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363FB662-F9FE-4E9E-B17B-28CE8AE1CE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046921"/>
            <a:ext cx="4121888" cy="0"/>
          </a:xfrm>
          <a:prstGeom prst="line">
            <a:avLst/>
          </a:prstGeom>
          <a:ln w="19050">
            <a:solidFill>
              <a:srgbClr val="023E6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ruutu 20">
            <a:extLst>
              <a:ext uri="{FF2B5EF4-FFF2-40B4-BE49-F238E27FC236}">
                <a16:creationId xmlns:a16="http://schemas.microsoft.com/office/drawing/2014/main" id="{F368FA5A-11DF-4D81-8B53-770B57A17A29}"/>
              </a:ext>
            </a:extLst>
          </p:cNvPr>
          <p:cNvSpPr txBox="1"/>
          <p:nvPr userDrawn="1"/>
        </p:nvSpPr>
        <p:spPr>
          <a:xfrm>
            <a:off x="823203" y="604001"/>
            <a:ext cx="4511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Satakunta</a:t>
            </a:r>
          </a:p>
        </p:txBody>
      </p:sp>
    </p:spTree>
    <p:extLst>
      <p:ext uri="{BB962C8B-B14F-4D97-AF65-F5344CB8AC3E}">
        <p14:creationId xmlns:p14="http://schemas.microsoft.com/office/powerpoint/2010/main" val="116041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9E5AF64-B166-496D-8160-C2A5979732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ADD5128-E3E9-48D8-B278-BC53A3327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0659" y="5735637"/>
            <a:ext cx="3630682" cy="5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4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s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5D5A1C33-2357-4D97-A5C3-0B894A212CB1}"/>
              </a:ext>
            </a:extLst>
          </p:cNvPr>
          <p:cNvSpPr txBox="1"/>
          <p:nvPr userDrawn="1"/>
        </p:nvSpPr>
        <p:spPr>
          <a:xfrm>
            <a:off x="924768" y="1898208"/>
            <a:ext cx="10429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dirty="0">
                <a:latin typeface="Avenir Next LT Pro" panose="020B0504020202020204" pitchFamily="34" charset="0"/>
              </a:rPr>
              <a:t>Sote-uudistuksessa koko julkista sosiaali- ja terveydenhuoltoa kehitetään vastaamaan yhteiskunnan muutoksiin. Myös Satakunnassa uudistaminen tehdään palvelut edellä, ihmiskeskeisesti.</a:t>
            </a:r>
          </a:p>
        </p:txBody>
      </p:sp>
      <p:pic>
        <p:nvPicPr>
          <p:cNvPr id="4" name="Kuva 3" descr="Tiedot">
            <a:extLst>
              <a:ext uri="{FF2B5EF4-FFF2-40B4-BE49-F238E27FC236}">
                <a16:creationId xmlns:a16="http://schemas.microsoft.com/office/drawing/2014/main" id="{A4AE07AC-3765-40E1-B405-09F3CED35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61842" y="2752060"/>
            <a:ext cx="676940" cy="67694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1F15023-542E-4B1F-A9E9-3BFBA7E3D634}"/>
              </a:ext>
            </a:extLst>
          </p:cNvPr>
          <p:cNvSpPr txBox="1"/>
          <p:nvPr userDrawn="1"/>
        </p:nvSpPr>
        <p:spPr>
          <a:xfrm>
            <a:off x="880312" y="3506464"/>
            <a:ext cx="3240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Mikä on Satasote? </a:t>
            </a:r>
          </a:p>
          <a:p>
            <a:pPr algn="ctr"/>
            <a:endParaRPr lang="fi-FI" sz="1400" b="1" dirty="0">
              <a:latin typeface="Avenir Next LT Pro" panose="020B0504020202020204" pitchFamily="34" charset="0"/>
            </a:endParaRPr>
          </a:p>
          <a:p>
            <a:pPr algn="ctr"/>
            <a:r>
              <a:rPr lang="fi-FI" sz="1400" dirty="0">
                <a:effectLst/>
                <a:latin typeface="Avenir Next LT Pro" panose="020B0504020202020204" pitchFamily="34" charset="0"/>
              </a:rPr>
              <a:t>Satasote valmistelee Satakunnassa toteutettavaa sote-uudistusta. Sote-uudistuksessa parannetaan ihmisten peruspalveluja. Samalla sosiaali- ja terveydenhuollon sekä pelastustoimen järjestäminen siirretään kunnilta hyvinvointialueiden vastuulle.</a:t>
            </a:r>
          </a:p>
        </p:txBody>
      </p:sp>
      <p:pic>
        <p:nvPicPr>
          <p:cNvPr id="6" name="Kuva 5" descr="Kysymykset">
            <a:extLst>
              <a:ext uri="{FF2B5EF4-FFF2-40B4-BE49-F238E27FC236}">
                <a16:creationId xmlns:a16="http://schemas.microsoft.com/office/drawing/2014/main" id="{DC85CD61-3011-41D1-A635-125726407F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764509" y="2752060"/>
            <a:ext cx="676940" cy="67694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771B5EC-7F13-4A76-B5DF-419820E7026D}"/>
              </a:ext>
            </a:extLst>
          </p:cNvPr>
          <p:cNvSpPr txBox="1"/>
          <p:nvPr userDrawn="1"/>
        </p:nvSpPr>
        <p:spPr>
          <a:xfrm>
            <a:off x="4482979" y="3506464"/>
            <a:ext cx="3240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Miksi sote-uudistusta tehdään?</a:t>
            </a:r>
          </a:p>
          <a:p>
            <a:pPr algn="ctr"/>
            <a:r>
              <a:rPr lang="fi-FI" sz="1400" b="1" dirty="0"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fi-FI" sz="1400" dirty="0">
                <a:effectLst/>
                <a:latin typeface="Avenir Next LT Pro" panose="020B0504020202020204" pitchFamily="34" charset="0"/>
              </a:rPr>
              <a:t>Tällä hetkellä sosiaali- ja terveydenhuollon järjestämisvastuu on vajaalla 200:lla kunnalla tai kuntayhtymällä. Sosiaali- ja terveydenhuollon rakenteet uudistetaan, jotta voidaan taata yhdenvertainen palvelujen saatavuus koko Suomessa.</a:t>
            </a:r>
          </a:p>
        </p:txBody>
      </p:sp>
      <p:pic>
        <p:nvPicPr>
          <p:cNvPr id="8" name="Kuva 7" descr="Päiväkalenteri">
            <a:extLst>
              <a:ext uri="{FF2B5EF4-FFF2-40B4-BE49-F238E27FC236}">
                <a16:creationId xmlns:a16="http://schemas.microsoft.com/office/drawing/2014/main" id="{09635CD0-AE8E-40C8-B5DB-DB811024EB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95330" y="2752060"/>
            <a:ext cx="676940" cy="67694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2BD83F5-DFA3-487B-A610-C0F47C2A24E5}"/>
              </a:ext>
            </a:extLst>
          </p:cNvPr>
          <p:cNvSpPr txBox="1"/>
          <p:nvPr userDrawn="1"/>
        </p:nvSpPr>
        <p:spPr>
          <a:xfrm>
            <a:off x="8085646" y="3506464"/>
            <a:ext cx="3240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Milloin uudistus toteutuu?</a:t>
            </a:r>
          </a:p>
          <a:p>
            <a:pPr algn="ctr"/>
            <a:r>
              <a:rPr lang="fi-FI" sz="1400" b="1" dirty="0"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fi-FI" sz="1400" dirty="0">
                <a:effectLst/>
                <a:latin typeface="Avenir Next LT Pro" panose="020B0504020202020204" pitchFamily="34" charset="0"/>
              </a:rPr>
              <a:t>Uudistus toteutetaan hallitusti vaiheittain. Satasoten valmistelu on aloitettu marraskuussa 2019 ja sitä toteutetaan aktiivisesti. </a:t>
            </a:r>
          </a:p>
          <a:p>
            <a:pPr algn="ctr"/>
            <a:endParaRPr lang="fi-FI" sz="1400" dirty="0">
              <a:latin typeface="Avenir Next LT Pro" panose="020B0504020202020204" pitchFamily="34" charset="0"/>
            </a:endParaRPr>
          </a:p>
          <a:p>
            <a:pPr algn="ctr"/>
            <a:r>
              <a:rPr lang="fi-FI" sz="1400" dirty="0">
                <a:effectLst/>
                <a:latin typeface="Avenir Next LT Pro" panose="020B0504020202020204" pitchFamily="34" charset="0"/>
              </a:rPr>
              <a:t>Uuden Satakunnan hyvinvointialueen on määrä aloittaa toimintansa 1.1.2023.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661A500-15C2-45B1-A154-10E082687579}"/>
              </a:ext>
            </a:extLst>
          </p:cNvPr>
          <p:cNvSpPr txBox="1"/>
          <p:nvPr userDrawn="1"/>
        </p:nvSpPr>
        <p:spPr>
          <a:xfrm>
            <a:off x="880312" y="327804"/>
            <a:ext cx="10473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Satasote tehdään palvelut edellä, ihmiskeskeisesti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75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sote yleis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E8EA1E7-1B2E-4AF8-A859-2432E50306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FEF22761-D14E-4705-800B-4785A5F19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81405" y="4690849"/>
            <a:ext cx="5040000" cy="7762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BF7F3B5-20DC-49F9-A62F-FE9A19DE5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735577" y="4775965"/>
            <a:ext cx="606055" cy="60605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018B574-2F8D-42A6-AE54-6C26995A58A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494032" y="4690849"/>
            <a:ext cx="3831267" cy="776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Hankeaika: 1.1.2020-31.12.2022 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393FD23B-B2D9-4804-A42C-76105E7C4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81405" y="5565834"/>
            <a:ext cx="5040000" cy="7762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958EA0A-DC45-4E6A-9B7F-DD77DFD83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35577" y="5650950"/>
            <a:ext cx="606055" cy="6060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35EE65B-A921-41F1-BC9B-BC7133337B2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494915" y="5565834"/>
            <a:ext cx="3831267" cy="776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Valtionavustus: 3 063 601 €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36C534C-0338-4542-9B06-35163FD22F09}"/>
              </a:ext>
            </a:extLst>
          </p:cNvPr>
          <p:cNvSpPr txBox="1"/>
          <p:nvPr userDrawn="1"/>
        </p:nvSpPr>
        <p:spPr>
          <a:xfrm>
            <a:off x="842512" y="355479"/>
            <a:ext cx="10506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Satakunnan tulevaisuuden </a:t>
            </a:r>
            <a:b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</a:b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sote-keskus -hanke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078E905-6F05-40B5-A16F-51970902701C}"/>
              </a:ext>
            </a:extLst>
          </p:cNvPr>
          <p:cNvSpPr txBox="1"/>
          <p:nvPr userDrawn="1"/>
        </p:nvSpPr>
        <p:spPr>
          <a:xfrm>
            <a:off x="1233577" y="1887145"/>
            <a:ext cx="9721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Satakunnan tulevaisuuden sote-keskus -hankkeessa kehitetään perustason sosiaali- ja terveyspalveluja Satakunnassa. Kehitystyötä tehdään valtakunnallisen Tulevaisuuden sosiaali- ja terveyskeskus -ohjelman tavoitteiden mukaisesti. Hankkeen myötä maakunnassa valmistellaan ja otetaan käyttöön uudenlainen, laaja-alainen sosiaali- ja terveyskeskus, jossa asiakas saa tarvitsemansa avun sujuvasti yhdellä yhteydenotolla.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464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ku yleis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047B4752-43E4-4C69-9EC0-65AEC6ECB5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7530C8F-A66C-48B2-882E-E2CA2571D825}"/>
              </a:ext>
            </a:extLst>
          </p:cNvPr>
          <p:cNvSpPr txBox="1"/>
          <p:nvPr userDrawn="1"/>
        </p:nvSpPr>
        <p:spPr>
          <a:xfrm>
            <a:off x="842512" y="355479"/>
            <a:ext cx="10506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Satakunnan sote-rakenneuudistuksen kehittämishanke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D78EE6C-F241-4D33-A48A-06392C3EE835}"/>
              </a:ext>
            </a:extLst>
          </p:cNvPr>
          <p:cNvSpPr txBox="1"/>
          <p:nvPr userDrawn="1"/>
        </p:nvSpPr>
        <p:spPr>
          <a:xfrm>
            <a:off x="1233577" y="1887145"/>
            <a:ext cx="9721970" cy="2407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Satakunnan rakenneuudistuksen kehittämishankkeen tavoitteena on kehittää ja yhtenäistää Satakunnan sosiaali- ja terveydenhuollon järjestämistehtävää, ohjausta ja tuottamista. Kehittämistoimenpiteiden avulla satakuntalainen tulee saamaan tarpeenmukaiset, laadukkaat ja oikea-aikaiset sosiaali- ja terveydenhuollon palvelut asuinkunnastaan riippumatta. 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Hanke nivoutuu tiiviisti osaksi Satakunnan tulevaisuuden sote-keskus –hanketta.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6E8EF54-7527-4A64-910C-9242E930D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81405" y="4690849"/>
            <a:ext cx="5040000" cy="7762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953BD43-CCBF-4A98-8045-22C2F63853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735577" y="4775965"/>
            <a:ext cx="606055" cy="60605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93BCD2D-5802-4BA6-9A7D-6DD0EBB8754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494032" y="4690849"/>
            <a:ext cx="3831267" cy="776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Hankeaika: 1.1.2020-31.12.2021 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8A4DE9D1-B31D-4905-A6D4-6CEDB106E9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81405" y="5565834"/>
            <a:ext cx="5040000" cy="7762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A2CDE26-9D48-40B9-9254-96564A863F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35577" y="5650950"/>
            <a:ext cx="606055" cy="606055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DFC3327-81D2-4957-B65F-8D822B820E4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494915" y="5565834"/>
            <a:ext cx="3831267" cy="776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Valtionavustus: 4 895 000 €</a:t>
            </a:r>
          </a:p>
        </p:txBody>
      </p:sp>
    </p:spTree>
    <p:extLst>
      <p:ext uri="{BB962C8B-B14F-4D97-AF65-F5344CB8AC3E}">
        <p14:creationId xmlns:p14="http://schemas.microsoft.com/office/powerpoint/2010/main" val="3667485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kkeiden yleis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506F75F9-4B27-485C-8BF2-9B5832862D22}"/>
              </a:ext>
            </a:extLst>
          </p:cNvPr>
          <p:cNvSpPr txBox="1"/>
          <p:nvPr userDrawn="1"/>
        </p:nvSpPr>
        <p:spPr>
          <a:xfrm>
            <a:off x="838200" y="1520567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Satakunnan tulevaisuuden sote-keskus </a:t>
            </a:r>
            <a:br>
              <a:rPr lang="fi-FI" sz="1800" b="1" dirty="0">
                <a:solidFill>
                  <a:srgbClr val="023E6B"/>
                </a:solidFill>
                <a:latin typeface="Avenir Next LT Pro" panose="020B0504020202020204" pitchFamily="34" charset="0"/>
              </a:rPr>
            </a:br>
            <a:r>
              <a:rPr lang="fi-FI" sz="18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-hanke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3F391538-A816-468D-80FE-C38D942E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38199" y="4338623"/>
            <a:ext cx="5040000" cy="7762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E1A3DEF-CDA7-4AFA-A819-1124400F1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2371" y="4423739"/>
            <a:ext cx="606055" cy="60605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7259E22-3989-4A19-82C1-1901D413B6A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750826" y="4338623"/>
            <a:ext cx="3831267" cy="776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Hankeaika: 1.1.2020-31.12.2022 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AFD60505-ECBB-4286-AD63-EFBDC9C04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38199" y="5213608"/>
            <a:ext cx="5040000" cy="7762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BB1A3BD-2666-4F71-A75D-1158745713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2371" y="5298724"/>
            <a:ext cx="606055" cy="6060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9468000-DF70-446A-A2FC-AD708179749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751709" y="5213608"/>
            <a:ext cx="3831267" cy="776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Valtionavustus: 3 063 601 €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690892B-6E5D-41C2-8C5F-C3AFB41BEEA1}"/>
              </a:ext>
            </a:extLst>
          </p:cNvPr>
          <p:cNvSpPr txBox="1"/>
          <p:nvPr userDrawn="1"/>
        </p:nvSpPr>
        <p:spPr>
          <a:xfrm>
            <a:off x="6172200" y="1511335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Satakunnan sote-rakenneuudistuksen kehittämishanke</a:t>
            </a:r>
            <a:endParaRPr lang="fi-FI" sz="1800" b="1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9EF51B8C-8FAF-4E86-899F-CE485468C9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72199" y="4338623"/>
            <a:ext cx="5040000" cy="7762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C12D0A5-5B45-462E-AF85-DF87346B97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326371" y="4423739"/>
            <a:ext cx="606055" cy="606055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61DBFB36-E98F-46B8-8A99-333E5BF8477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084825" y="4338623"/>
            <a:ext cx="3831267" cy="776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Hankeaika: 1.1.2020-31.12.2021 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5A2F3D75-539D-43C8-B4EB-FF93D980CA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72199" y="5213608"/>
            <a:ext cx="5040000" cy="7762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F1B3F90F-F769-48FF-9A46-856880F7D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26371" y="5298724"/>
            <a:ext cx="606055" cy="606055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22BAEAF2-B444-4A88-B982-F736E526FF4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084824" y="5222840"/>
            <a:ext cx="3831267" cy="776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Valtionavustus: 4 895 000 €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C0799EBB-3C8A-4D24-A1F9-0E0ABFFC0366}"/>
              </a:ext>
            </a:extLst>
          </p:cNvPr>
          <p:cNvSpPr txBox="1"/>
          <p:nvPr userDrawn="1"/>
        </p:nvSpPr>
        <p:spPr>
          <a:xfrm>
            <a:off x="838199" y="327804"/>
            <a:ext cx="1051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Satasote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829801D5-666B-406B-985A-83DF669AAA60}"/>
              </a:ext>
            </a:extLst>
          </p:cNvPr>
          <p:cNvSpPr txBox="1"/>
          <p:nvPr userDrawn="1"/>
        </p:nvSpPr>
        <p:spPr>
          <a:xfrm>
            <a:off x="838199" y="2252014"/>
            <a:ext cx="5110800" cy="1626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Satakunnan tulevaisuuden sote-keskus -hankkeessa kehitetään perustason sosiaali- ja terveyspalveluja Satakunnassa. Kehitystyötä tehdään valtakunnallisen Tulevaisuuden sosiaali- ja terveyskeskus -ohjelman tavoitteiden mukaisesti. Hankkeen myötä maakunnassa valmistellaan ja otetaan käyttöön uudenlainen, laaja-alainen sosiaali- ja terveyskeskus, jossa asiakas saa tarvitsemansa avun sujuvasti yhdellä yhteydenotolla. 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E117350-D559-4902-AFE5-B951496F5BEE}"/>
              </a:ext>
            </a:extLst>
          </p:cNvPr>
          <p:cNvSpPr txBox="1"/>
          <p:nvPr userDrawn="1"/>
        </p:nvSpPr>
        <p:spPr>
          <a:xfrm>
            <a:off x="6172200" y="2252014"/>
            <a:ext cx="5040000" cy="223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Satakunnan rakenneuudistuksen kehittämishankkeen tavoitteena on kehittää ja yhtenäistää Satakunnan sosiaali- ja terveydenhuollon järjestämistehtävää, ohjausta ja tuottamista. Kehittämistoimenpiteiden avulla satakuntalainen tulee saamaan tarpeenmukaiset, laadukkaat ja oikea-aikaiset sosiaali- ja terveydenhuollon palvelut asuinkunnastaan riippumatta.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Hanke nivoutuu tiiviisti osaksi Satakunnan tulevaisuuden sote-keskus –hanketta.</a:t>
            </a:r>
          </a:p>
          <a:p>
            <a:endParaRPr lang="fi-FI" sz="1600" dirty="0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1257BA74-64C1-4144-9EC3-0D23E3D64D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707" y="6355672"/>
            <a:ext cx="1718094" cy="2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62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kkeiden tavoitt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9AAAB766-7BB8-4478-AEB3-87771E1911B2}"/>
              </a:ext>
            </a:extLst>
          </p:cNvPr>
          <p:cNvSpPr txBox="1"/>
          <p:nvPr userDrawn="1"/>
        </p:nvSpPr>
        <p:spPr>
          <a:xfrm>
            <a:off x="838200" y="1301492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Satakunnan tulevaisuuden sote-keskus </a:t>
            </a:r>
            <a:br>
              <a:rPr lang="fi-FI" sz="1800" b="1" dirty="0">
                <a:solidFill>
                  <a:srgbClr val="023E6B"/>
                </a:solidFill>
                <a:latin typeface="Avenir Next LT Pro" panose="020B0504020202020204" pitchFamily="34" charset="0"/>
              </a:rPr>
            </a:br>
            <a:r>
              <a:rPr lang="fi-FI" sz="18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-hankeen tavoitteet: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8198956-EBE7-4957-9946-FD83A74E1F61}"/>
              </a:ext>
            </a:extLst>
          </p:cNvPr>
          <p:cNvSpPr/>
          <p:nvPr userDrawn="1"/>
        </p:nvSpPr>
        <p:spPr>
          <a:xfrm>
            <a:off x="838199" y="2119292"/>
            <a:ext cx="2448000" cy="756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Yhdenvertaiset ja oikea-aikaiset palvelut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C66B949B-7D02-4A69-8ED6-1339D92A1858}"/>
              </a:ext>
            </a:extLst>
          </p:cNvPr>
          <p:cNvSpPr/>
          <p:nvPr userDrawn="1"/>
        </p:nvSpPr>
        <p:spPr>
          <a:xfrm>
            <a:off x="3379472" y="2119292"/>
            <a:ext cx="2448000" cy="756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Palvelujen parempi laatu ja vaikuttavuus 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8B950DDC-748D-46FC-86B7-ABE413D05DA9}"/>
              </a:ext>
            </a:extLst>
          </p:cNvPr>
          <p:cNvSpPr/>
          <p:nvPr userDrawn="1"/>
        </p:nvSpPr>
        <p:spPr>
          <a:xfrm>
            <a:off x="838199" y="2999529"/>
            <a:ext cx="2448000" cy="756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Painopiste raskaista palveluista ehkäisevään ja ennakoivaan työhön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6C574367-2E52-4BAC-A81D-2ECCAD3D7834}"/>
              </a:ext>
            </a:extLst>
          </p:cNvPr>
          <p:cNvSpPr/>
          <p:nvPr userDrawn="1"/>
        </p:nvSpPr>
        <p:spPr>
          <a:xfrm>
            <a:off x="3392099" y="2999529"/>
            <a:ext cx="2448000" cy="756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Monialaiset ja yhteen-toimivat palvelut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730CB132-FA48-4832-ABDD-AF1677AC78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38199" y="4519598"/>
            <a:ext cx="4989600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946AE8E-5555-40A4-85A2-087B90549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78097" y="4604715"/>
            <a:ext cx="465340" cy="46534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7CA2C3A-BC81-4356-978D-659E48B2FDB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750828" y="4519598"/>
            <a:ext cx="3198119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Hankeaika: 1.1.2020-31.12.2022 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9DFE40AB-6C98-4AB2-A139-441C412FF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38199" y="5289808"/>
            <a:ext cx="4989600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387DFB0-4B1E-4DF3-8715-F4DC1AA03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8097" y="5374925"/>
            <a:ext cx="465340" cy="46534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6237FA8-BFFC-4182-B2B1-136BCE6305A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751711" y="5289808"/>
            <a:ext cx="3198119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Valtionavustus: 3 063 601 €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C1F4F2C-D043-47DB-B13B-04A811FEA546}"/>
              </a:ext>
            </a:extLst>
          </p:cNvPr>
          <p:cNvSpPr txBox="1"/>
          <p:nvPr userDrawn="1"/>
        </p:nvSpPr>
        <p:spPr>
          <a:xfrm>
            <a:off x="6172200" y="1292260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Satakunnan sote-rakenneuudistuksen kehittämishankeen tavoitteet:</a:t>
            </a:r>
            <a:endParaRPr lang="fi-FI" sz="1800" b="1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AE04AFA5-4D16-4898-A4E8-D5E141AB13F9}"/>
              </a:ext>
            </a:extLst>
          </p:cNvPr>
          <p:cNvSpPr/>
          <p:nvPr userDrawn="1"/>
        </p:nvSpPr>
        <p:spPr>
          <a:xfrm>
            <a:off x="6172199" y="2119292"/>
            <a:ext cx="2448000" cy="756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Vapaaehtoinen alueellinen valmistelu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0D231C32-3473-4230-B38E-35A4557973E8}"/>
              </a:ext>
            </a:extLst>
          </p:cNvPr>
          <p:cNvSpPr/>
          <p:nvPr userDrawn="1"/>
        </p:nvSpPr>
        <p:spPr>
          <a:xfrm>
            <a:off x="8713472" y="2119292"/>
            <a:ext cx="2448000" cy="756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Kehittää ja yhtenäistää maakunnan järjestämistehtävää, ohjausta ja tuottamisen toimintamalleja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6ED58F57-2A23-4D05-B193-D57BA56A6D65}"/>
              </a:ext>
            </a:extLst>
          </p:cNvPr>
          <p:cNvSpPr/>
          <p:nvPr userDrawn="1"/>
        </p:nvSpPr>
        <p:spPr>
          <a:xfrm>
            <a:off x="6172199" y="2999529"/>
            <a:ext cx="2448000" cy="756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Kehittää palveluista asiakaslähtöisempiä, tehokkaampia ja vaikuttavampia, oikea-aikaisesti tarpeisiin vastaten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6C742B5A-232E-42E3-A81E-7BD0304CBF49}"/>
              </a:ext>
            </a:extLst>
          </p:cNvPr>
          <p:cNvSpPr/>
          <p:nvPr userDrawn="1"/>
        </p:nvSpPr>
        <p:spPr>
          <a:xfrm>
            <a:off x="8726099" y="2999529"/>
            <a:ext cx="2448000" cy="756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Tukee Satakunnan tulevaisuuden sote -keskus –hanketta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D7F8BC75-A4DC-4549-AFCC-C137F5844084}"/>
              </a:ext>
            </a:extLst>
          </p:cNvPr>
          <p:cNvSpPr/>
          <p:nvPr userDrawn="1"/>
        </p:nvSpPr>
        <p:spPr>
          <a:xfrm>
            <a:off x="838199" y="3879765"/>
            <a:ext cx="10323273" cy="487179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Tavoitteiden toteutuessa myös kustannusten kasvu taittuu. 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E73C7759-371C-4C54-8607-715F1B0E8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72199" y="4519598"/>
            <a:ext cx="4989273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47041A6C-2E65-45C0-BC55-09DF4F54F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2097" y="4604715"/>
            <a:ext cx="465340" cy="46534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95C76812-AC05-4E68-9AB4-38EA2AB7AEE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084827" y="4519598"/>
            <a:ext cx="3198119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Hankeaika: 1.1.2020-31.12.2021 </a:t>
            </a: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3C099082-41F5-4B8B-BB7B-723E7031D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72199" y="5289808"/>
            <a:ext cx="4989273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01FE911A-C0CF-413A-AA88-3E1AAD28B0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12097" y="5374925"/>
            <a:ext cx="465340" cy="465340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2493DECC-CAA7-479D-A7DB-5D6D94A1924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084826" y="5299040"/>
            <a:ext cx="3198119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Valtionavustus: 4 895 000 €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F1C12871-0ED6-4AA3-BFB5-62AF4E4B750B}"/>
              </a:ext>
            </a:extLst>
          </p:cNvPr>
          <p:cNvSpPr txBox="1"/>
          <p:nvPr userDrawn="1"/>
        </p:nvSpPr>
        <p:spPr>
          <a:xfrm>
            <a:off x="838199" y="378237"/>
            <a:ext cx="10515601" cy="76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Hankkeiden tavoitteet</a:t>
            </a:r>
            <a:endParaRPr lang="fi-FI" dirty="0"/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7C65FEC4-B6EA-4C2B-A610-741812C669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707" y="6355672"/>
            <a:ext cx="1718094" cy="2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9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kkeiden tavoitt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BB7FC485-AD43-4DD0-A49E-D6D513F6B046}"/>
              </a:ext>
            </a:extLst>
          </p:cNvPr>
          <p:cNvSpPr txBox="1"/>
          <p:nvPr userDrawn="1"/>
        </p:nvSpPr>
        <p:spPr>
          <a:xfrm>
            <a:off x="838200" y="1301492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Satakunnan tulevaisuuden sote-keskus </a:t>
            </a:r>
            <a:br>
              <a:rPr lang="fi-FI" sz="1800" b="1" dirty="0">
                <a:solidFill>
                  <a:srgbClr val="023E6B"/>
                </a:solidFill>
                <a:latin typeface="Avenir Next LT Pro" panose="020B0504020202020204" pitchFamily="34" charset="0"/>
              </a:rPr>
            </a:br>
            <a:r>
              <a:rPr lang="fi-FI" sz="18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-hankeen tavoitteet: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92FD320-C3B0-4A18-9EFF-E6686A493493}"/>
              </a:ext>
            </a:extLst>
          </p:cNvPr>
          <p:cNvSpPr txBox="1"/>
          <p:nvPr userDrawn="1"/>
        </p:nvSpPr>
        <p:spPr>
          <a:xfrm>
            <a:off x="6172200" y="1292260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Satakunnan sote-rakenneuudistuksen kehittämishankeen tavoitteet:</a:t>
            </a:r>
            <a:endParaRPr lang="fi-FI" sz="1800" b="1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2D8C571-7B67-4777-AD88-BD2EDE7F0F50}"/>
              </a:ext>
            </a:extLst>
          </p:cNvPr>
          <p:cNvSpPr txBox="1"/>
          <p:nvPr userDrawn="1"/>
        </p:nvSpPr>
        <p:spPr>
          <a:xfrm>
            <a:off x="838199" y="378237"/>
            <a:ext cx="10515601" cy="76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Hankkeiden tavoitteet</a:t>
            </a:r>
            <a:endParaRPr lang="fi-FI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3651C14-9706-4A2D-9201-BA00AB4A2360}"/>
              </a:ext>
            </a:extLst>
          </p:cNvPr>
          <p:cNvSpPr/>
          <p:nvPr userDrawn="1"/>
        </p:nvSpPr>
        <p:spPr>
          <a:xfrm>
            <a:off x="838199" y="2119292"/>
            <a:ext cx="2448000" cy="1188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Yhdenvertaiset ja oikea-aikaiset palvelut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2C79F130-031F-4621-B612-461410EAC94E}"/>
              </a:ext>
            </a:extLst>
          </p:cNvPr>
          <p:cNvSpPr/>
          <p:nvPr userDrawn="1"/>
        </p:nvSpPr>
        <p:spPr>
          <a:xfrm>
            <a:off x="3379472" y="2119292"/>
            <a:ext cx="2448000" cy="1188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Palvelujen parempi laatu ja vaikuttavuus 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321F0A78-6E3D-4F84-9543-F16EF4DCA8A8}"/>
              </a:ext>
            </a:extLst>
          </p:cNvPr>
          <p:cNvSpPr/>
          <p:nvPr userDrawn="1"/>
        </p:nvSpPr>
        <p:spPr>
          <a:xfrm>
            <a:off x="838199" y="3434089"/>
            <a:ext cx="2448000" cy="1188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Painopiste raskaista palveluista ehkäisevään ja ennakoivaan työhön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E154366F-20B9-47C5-9426-1800E88DF796}"/>
              </a:ext>
            </a:extLst>
          </p:cNvPr>
          <p:cNvSpPr/>
          <p:nvPr userDrawn="1"/>
        </p:nvSpPr>
        <p:spPr>
          <a:xfrm>
            <a:off x="3392099" y="3434089"/>
            <a:ext cx="2448000" cy="1188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Monialaiset ja yhteen-toimivat palvelut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E6AAA203-EF48-4DFB-A227-22F77D8031AB}"/>
              </a:ext>
            </a:extLst>
          </p:cNvPr>
          <p:cNvSpPr/>
          <p:nvPr userDrawn="1"/>
        </p:nvSpPr>
        <p:spPr>
          <a:xfrm>
            <a:off x="6172199" y="2119292"/>
            <a:ext cx="2448000" cy="1188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Vapaaehtoinen alueellinen valmistelu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401DF125-E387-4F38-9596-3E3F2443BF1D}"/>
              </a:ext>
            </a:extLst>
          </p:cNvPr>
          <p:cNvSpPr/>
          <p:nvPr userDrawn="1"/>
        </p:nvSpPr>
        <p:spPr>
          <a:xfrm>
            <a:off x="8713472" y="2119292"/>
            <a:ext cx="2448000" cy="1188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Kehittää ja yhtenäistää maakunnan järjestämistehtävää, ohjausta ja tuottamisen toimintamalleja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B4EA32E6-E048-4A4F-878B-442A65A41854}"/>
              </a:ext>
            </a:extLst>
          </p:cNvPr>
          <p:cNvSpPr/>
          <p:nvPr userDrawn="1"/>
        </p:nvSpPr>
        <p:spPr>
          <a:xfrm>
            <a:off x="6172199" y="3434089"/>
            <a:ext cx="2448000" cy="1188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Kehittää palveluita entistä asiakaslähtöisempään, tehokkaampaan ja vaikuttavampaan suuntaan oikea-aikaisesti asiakkaan tarpeisiin vastaten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F74830F7-BAA7-4BF7-8FF8-E0BB8C96819F}"/>
              </a:ext>
            </a:extLst>
          </p:cNvPr>
          <p:cNvSpPr/>
          <p:nvPr userDrawn="1"/>
        </p:nvSpPr>
        <p:spPr>
          <a:xfrm>
            <a:off x="8726099" y="3434089"/>
            <a:ext cx="2448000" cy="1188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Tukee Satakunnan tulevaisuuden sote -keskus </a:t>
            </a:r>
            <a:br>
              <a:rPr lang="fi-FI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fi-FI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–hanketta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E4DF0546-6D6F-4748-8E74-F071B61D89ED}"/>
              </a:ext>
            </a:extLst>
          </p:cNvPr>
          <p:cNvSpPr/>
          <p:nvPr userDrawn="1"/>
        </p:nvSpPr>
        <p:spPr>
          <a:xfrm>
            <a:off x="858163" y="4748886"/>
            <a:ext cx="10323273" cy="1188000"/>
          </a:xfrm>
          <a:prstGeom prst="roundRect">
            <a:avLst/>
          </a:prstGeom>
          <a:solidFill>
            <a:srgbClr val="D900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Tavoitteiden toteutuessa myös kustannusten kasvu taittuu.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F823BCD6-3E3A-4A8A-84E7-425761212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707" y="6355672"/>
            <a:ext cx="1718094" cy="2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01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kkeiden kansallinen koordin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2FF2315-CE47-475C-BCBD-F08EC1C53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8988022" flipH="1" flipV="1">
            <a:off x="5495497" y="4969229"/>
            <a:ext cx="704581" cy="70458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086111-BFC6-469E-9DB4-FB6BC78E0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8110262">
            <a:off x="10878178" y="3179855"/>
            <a:ext cx="576852" cy="576852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AB002AE6-9DF2-443D-8AFE-5A89B7F60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108829" y="3307480"/>
            <a:ext cx="4966439" cy="853740"/>
            <a:chOff x="6172200" y="3376515"/>
            <a:chExt cx="5181600" cy="917906"/>
          </a:xfrm>
          <a:solidFill>
            <a:schemeClr val="bg1"/>
          </a:solidFill>
        </p:grpSpPr>
        <p:sp>
          <p:nvSpPr>
            <p:cNvPr id="6" name="Suorakulmio: Pyöristetyt kulmat 5">
              <a:extLst>
                <a:ext uri="{FF2B5EF4-FFF2-40B4-BE49-F238E27FC236}">
                  <a16:creationId xmlns:a16="http://schemas.microsoft.com/office/drawing/2014/main" id="{318448DB-9EE9-4306-B136-E4957DE30C0B}"/>
                </a:ext>
              </a:extLst>
            </p:cNvPr>
            <p:cNvSpPr/>
            <p:nvPr/>
          </p:nvSpPr>
          <p:spPr>
            <a:xfrm>
              <a:off x="6172200" y="3376515"/>
              <a:ext cx="5181600" cy="917906"/>
            </a:xfrm>
            <a:prstGeom prst="roundRect">
              <a:avLst/>
            </a:prstGeom>
            <a:grpFill/>
            <a:ln w="38100">
              <a:solidFill>
                <a:srgbClr val="02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7" name="Suora yhdysviiva 6">
              <a:extLst>
                <a:ext uri="{FF2B5EF4-FFF2-40B4-BE49-F238E27FC236}">
                  <a16:creationId xmlns:a16="http://schemas.microsoft.com/office/drawing/2014/main" id="{9128AFC5-EBF9-477E-B516-EE3D088A9A8C}"/>
                </a:ext>
              </a:extLst>
            </p:cNvPr>
            <p:cNvCxnSpPr>
              <a:cxnSpLocks/>
            </p:cNvCxnSpPr>
            <p:nvPr/>
          </p:nvCxnSpPr>
          <p:spPr>
            <a:xfrm>
              <a:off x="8075611" y="3376515"/>
              <a:ext cx="0" cy="917906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orakulmio: Pyöristetyt kulmat 34">
            <a:extLst>
              <a:ext uri="{FF2B5EF4-FFF2-40B4-BE49-F238E27FC236}">
                <a16:creationId xmlns:a16="http://schemas.microsoft.com/office/drawing/2014/main" id="{18B01275-0DD7-48A6-BD86-4414AB7E3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03717" y="3251816"/>
            <a:ext cx="4906427" cy="1722201"/>
          </a:xfrm>
          <a:custGeom>
            <a:avLst/>
            <a:gdLst>
              <a:gd name="connsiteX0" fmla="*/ 0 w 5037497"/>
              <a:gd name="connsiteY0" fmla="*/ 288542 h 1731220"/>
              <a:gd name="connsiteX1" fmla="*/ 288542 w 5037497"/>
              <a:gd name="connsiteY1" fmla="*/ 0 h 1731220"/>
              <a:gd name="connsiteX2" fmla="*/ 4748955 w 5037497"/>
              <a:gd name="connsiteY2" fmla="*/ 0 h 1731220"/>
              <a:gd name="connsiteX3" fmla="*/ 5037497 w 5037497"/>
              <a:gd name="connsiteY3" fmla="*/ 288542 h 1731220"/>
              <a:gd name="connsiteX4" fmla="*/ 5037497 w 5037497"/>
              <a:gd name="connsiteY4" fmla="*/ 1442678 h 1731220"/>
              <a:gd name="connsiteX5" fmla="*/ 4748955 w 5037497"/>
              <a:gd name="connsiteY5" fmla="*/ 1731220 h 1731220"/>
              <a:gd name="connsiteX6" fmla="*/ 288542 w 5037497"/>
              <a:gd name="connsiteY6" fmla="*/ 1731220 h 1731220"/>
              <a:gd name="connsiteX7" fmla="*/ 0 w 5037497"/>
              <a:gd name="connsiteY7" fmla="*/ 1442678 h 1731220"/>
              <a:gd name="connsiteX8" fmla="*/ 0 w 5037497"/>
              <a:gd name="connsiteY8" fmla="*/ 288542 h 1731220"/>
              <a:gd name="connsiteX0" fmla="*/ 6824 w 5037497"/>
              <a:gd name="connsiteY0" fmla="*/ 199832 h 1731220"/>
              <a:gd name="connsiteX1" fmla="*/ 288542 w 5037497"/>
              <a:gd name="connsiteY1" fmla="*/ 0 h 1731220"/>
              <a:gd name="connsiteX2" fmla="*/ 4748955 w 5037497"/>
              <a:gd name="connsiteY2" fmla="*/ 0 h 1731220"/>
              <a:gd name="connsiteX3" fmla="*/ 5037497 w 5037497"/>
              <a:gd name="connsiteY3" fmla="*/ 288542 h 1731220"/>
              <a:gd name="connsiteX4" fmla="*/ 5037497 w 5037497"/>
              <a:gd name="connsiteY4" fmla="*/ 1442678 h 1731220"/>
              <a:gd name="connsiteX5" fmla="*/ 4748955 w 5037497"/>
              <a:gd name="connsiteY5" fmla="*/ 1731220 h 1731220"/>
              <a:gd name="connsiteX6" fmla="*/ 288542 w 5037497"/>
              <a:gd name="connsiteY6" fmla="*/ 1731220 h 1731220"/>
              <a:gd name="connsiteX7" fmla="*/ 0 w 5037497"/>
              <a:gd name="connsiteY7" fmla="*/ 1442678 h 1731220"/>
              <a:gd name="connsiteX8" fmla="*/ 6824 w 5037497"/>
              <a:gd name="connsiteY8" fmla="*/ 199832 h 1731220"/>
              <a:gd name="connsiteX0" fmla="*/ 6824 w 5037497"/>
              <a:gd name="connsiteY0" fmla="*/ 199832 h 1731220"/>
              <a:gd name="connsiteX1" fmla="*/ 288542 w 5037497"/>
              <a:gd name="connsiteY1" fmla="*/ 0 h 1731220"/>
              <a:gd name="connsiteX2" fmla="*/ 4748955 w 5037497"/>
              <a:gd name="connsiteY2" fmla="*/ 0 h 1731220"/>
              <a:gd name="connsiteX3" fmla="*/ 5037497 w 5037497"/>
              <a:gd name="connsiteY3" fmla="*/ 288542 h 1731220"/>
              <a:gd name="connsiteX4" fmla="*/ 5037497 w 5037497"/>
              <a:gd name="connsiteY4" fmla="*/ 1442678 h 1731220"/>
              <a:gd name="connsiteX5" fmla="*/ 4748955 w 5037497"/>
              <a:gd name="connsiteY5" fmla="*/ 1731220 h 1731220"/>
              <a:gd name="connsiteX6" fmla="*/ 288542 w 5037497"/>
              <a:gd name="connsiteY6" fmla="*/ 1731220 h 1731220"/>
              <a:gd name="connsiteX7" fmla="*/ 0 w 5037497"/>
              <a:gd name="connsiteY7" fmla="*/ 1538212 h 1731220"/>
              <a:gd name="connsiteX8" fmla="*/ 6824 w 5037497"/>
              <a:gd name="connsiteY8" fmla="*/ 199832 h 1731220"/>
              <a:gd name="connsiteX0" fmla="*/ 6824 w 5037497"/>
              <a:gd name="connsiteY0" fmla="*/ 199832 h 1738044"/>
              <a:gd name="connsiteX1" fmla="*/ 288542 w 5037497"/>
              <a:gd name="connsiteY1" fmla="*/ 0 h 1738044"/>
              <a:gd name="connsiteX2" fmla="*/ 4748955 w 5037497"/>
              <a:gd name="connsiteY2" fmla="*/ 0 h 1738044"/>
              <a:gd name="connsiteX3" fmla="*/ 5037497 w 5037497"/>
              <a:gd name="connsiteY3" fmla="*/ 288542 h 1738044"/>
              <a:gd name="connsiteX4" fmla="*/ 5037497 w 5037497"/>
              <a:gd name="connsiteY4" fmla="*/ 1442678 h 1738044"/>
              <a:gd name="connsiteX5" fmla="*/ 4748955 w 5037497"/>
              <a:gd name="connsiteY5" fmla="*/ 1731220 h 1738044"/>
              <a:gd name="connsiteX6" fmla="*/ 206655 w 5037497"/>
              <a:gd name="connsiteY6" fmla="*/ 1738044 h 1738044"/>
              <a:gd name="connsiteX7" fmla="*/ 0 w 5037497"/>
              <a:gd name="connsiteY7" fmla="*/ 1538212 h 1738044"/>
              <a:gd name="connsiteX8" fmla="*/ 6824 w 5037497"/>
              <a:gd name="connsiteY8" fmla="*/ 199832 h 1738044"/>
              <a:gd name="connsiteX0" fmla="*/ 6824 w 5037497"/>
              <a:gd name="connsiteY0" fmla="*/ 199832 h 1738044"/>
              <a:gd name="connsiteX1" fmla="*/ 288542 w 5037497"/>
              <a:gd name="connsiteY1" fmla="*/ 0 h 1738044"/>
              <a:gd name="connsiteX2" fmla="*/ 4748955 w 5037497"/>
              <a:gd name="connsiteY2" fmla="*/ 0 h 1738044"/>
              <a:gd name="connsiteX3" fmla="*/ 5037497 w 5037497"/>
              <a:gd name="connsiteY3" fmla="*/ 288542 h 1738044"/>
              <a:gd name="connsiteX4" fmla="*/ 5037497 w 5037497"/>
              <a:gd name="connsiteY4" fmla="*/ 1442678 h 1738044"/>
              <a:gd name="connsiteX5" fmla="*/ 4858137 w 5037497"/>
              <a:gd name="connsiteY5" fmla="*/ 1738044 h 1738044"/>
              <a:gd name="connsiteX6" fmla="*/ 206655 w 5037497"/>
              <a:gd name="connsiteY6" fmla="*/ 1738044 h 1738044"/>
              <a:gd name="connsiteX7" fmla="*/ 0 w 5037497"/>
              <a:gd name="connsiteY7" fmla="*/ 1538212 h 1738044"/>
              <a:gd name="connsiteX8" fmla="*/ 6824 w 5037497"/>
              <a:gd name="connsiteY8" fmla="*/ 199832 h 1738044"/>
              <a:gd name="connsiteX0" fmla="*/ 6824 w 5044321"/>
              <a:gd name="connsiteY0" fmla="*/ 199832 h 1738044"/>
              <a:gd name="connsiteX1" fmla="*/ 288542 w 5044321"/>
              <a:gd name="connsiteY1" fmla="*/ 0 h 1738044"/>
              <a:gd name="connsiteX2" fmla="*/ 4748955 w 5044321"/>
              <a:gd name="connsiteY2" fmla="*/ 0 h 1738044"/>
              <a:gd name="connsiteX3" fmla="*/ 5037497 w 5044321"/>
              <a:gd name="connsiteY3" fmla="*/ 288542 h 1738044"/>
              <a:gd name="connsiteX4" fmla="*/ 5044321 w 5044321"/>
              <a:gd name="connsiteY4" fmla="*/ 1517741 h 1738044"/>
              <a:gd name="connsiteX5" fmla="*/ 4858137 w 5044321"/>
              <a:gd name="connsiteY5" fmla="*/ 1738044 h 1738044"/>
              <a:gd name="connsiteX6" fmla="*/ 206655 w 5044321"/>
              <a:gd name="connsiteY6" fmla="*/ 1738044 h 1738044"/>
              <a:gd name="connsiteX7" fmla="*/ 0 w 5044321"/>
              <a:gd name="connsiteY7" fmla="*/ 1538212 h 1738044"/>
              <a:gd name="connsiteX8" fmla="*/ 6824 w 5044321"/>
              <a:gd name="connsiteY8" fmla="*/ 199832 h 1738044"/>
              <a:gd name="connsiteX0" fmla="*/ 6824 w 5044321"/>
              <a:gd name="connsiteY0" fmla="*/ 200738 h 1738950"/>
              <a:gd name="connsiteX1" fmla="*/ 288542 w 5044321"/>
              <a:gd name="connsiteY1" fmla="*/ 906 h 1738950"/>
              <a:gd name="connsiteX2" fmla="*/ 4748955 w 5044321"/>
              <a:gd name="connsiteY2" fmla="*/ 906 h 1738950"/>
              <a:gd name="connsiteX3" fmla="*/ 5037497 w 5044321"/>
              <a:gd name="connsiteY3" fmla="*/ 139323 h 1738950"/>
              <a:gd name="connsiteX4" fmla="*/ 5044321 w 5044321"/>
              <a:gd name="connsiteY4" fmla="*/ 1518647 h 1738950"/>
              <a:gd name="connsiteX5" fmla="*/ 4858137 w 5044321"/>
              <a:gd name="connsiteY5" fmla="*/ 1738950 h 1738950"/>
              <a:gd name="connsiteX6" fmla="*/ 206655 w 5044321"/>
              <a:gd name="connsiteY6" fmla="*/ 1738950 h 1738950"/>
              <a:gd name="connsiteX7" fmla="*/ 0 w 5044321"/>
              <a:gd name="connsiteY7" fmla="*/ 1539118 h 1738950"/>
              <a:gd name="connsiteX8" fmla="*/ 6824 w 5044321"/>
              <a:gd name="connsiteY8" fmla="*/ 200738 h 1738950"/>
              <a:gd name="connsiteX0" fmla="*/ 6824 w 5044321"/>
              <a:gd name="connsiteY0" fmla="*/ 200738 h 1738950"/>
              <a:gd name="connsiteX1" fmla="*/ 288542 w 5044321"/>
              <a:gd name="connsiteY1" fmla="*/ 906 h 1738950"/>
              <a:gd name="connsiteX2" fmla="*/ 4789898 w 5044321"/>
              <a:gd name="connsiteY2" fmla="*/ 906 h 1738950"/>
              <a:gd name="connsiteX3" fmla="*/ 5037497 w 5044321"/>
              <a:gd name="connsiteY3" fmla="*/ 139323 h 1738950"/>
              <a:gd name="connsiteX4" fmla="*/ 5044321 w 5044321"/>
              <a:gd name="connsiteY4" fmla="*/ 1518647 h 1738950"/>
              <a:gd name="connsiteX5" fmla="*/ 4858137 w 5044321"/>
              <a:gd name="connsiteY5" fmla="*/ 1738950 h 1738950"/>
              <a:gd name="connsiteX6" fmla="*/ 206655 w 5044321"/>
              <a:gd name="connsiteY6" fmla="*/ 1738950 h 1738950"/>
              <a:gd name="connsiteX7" fmla="*/ 0 w 5044321"/>
              <a:gd name="connsiteY7" fmla="*/ 1539118 h 1738950"/>
              <a:gd name="connsiteX8" fmla="*/ 6824 w 5044321"/>
              <a:gd name="connsiteY8" fmla="*/ 200738 h 1738950"/>
              <a:gd name="connsiteX0" fmla="*/ 6824 w 5044321"/>
              <a:gd name="connsiteY0" fmla="*/ 206655 h 1744867"/>
              <a:gd name="connsiteX1" fmla="*/ 206656 w 5044321"/>
              <a:gd name="connsiteY1" fmla="*/ 0 h 1744867"/>
              <a:gd name="connsiteX2" fmla="*/ 4789898 w 5044321"/>
              <a:gd name="connsiteY2" fmla="*/ 6823 h 1744867"/>
              <a:gd name="connsiteX3" fmla="*/ 5037497 w 5044321"/>
              <a:gd name="connsiteY3" fmla="*/ 145240 h 1744867"/>
              <a:gd name="connsiteX4" fmla="*/ 5044321 w 5044321"/>
              <a:gd name="connsiteY4" fmla="*/ 1524564 h 1744867"/>
              <a:gd name="connsiteX5" fmla="*/ 4858137 w 5044321"/>
              <a:gd name="connsiteY5" fmla="*/ 1744867 h 1744867"/>
              <a:gd name="connsiteX6" fmla="*/ 206655 w 5044321"/>
              <a:gd name="connsiteY6" fmla="*/ 1744867 h 1744867"/>
              <a:gd name="connsiteX7" fmla="*/ 0 w 5044321"/>
              <a:gd name="connsiteY7" fmla="*/ 1545035 h 1744867"/>
              <a:gd name="connsiteX8" fmla="*/ 6824 w 5044321"/>
              <a:gd name="connsiteY8" fmla="*/ 206655 h 1744867"/>
              <a:gd name="connsiteX0" fmla="*/ 6824 w 5044321"/>
              <a:gd name="connsiteY0" fmla="*/ 179359 h 1744867"/>
              <a:gd name="connsiteX1" fmla="*/ 206656 w 5044321"/>
              <a:gd name="connsiteY1" fmla="*/ 0 h 1744867"/>
              <a:gd name="connsiteX2" fmla="*/ 4789898 w 5044321"/>
              <a:gd name="connsiteY2" fmla="*/ 6823 h 1744867"/>
              <a:gd name="connsiteX3" fmla="*/ 5037497 w 5044321"/>
              <a:gd name="connsiteY3" fmla="*/ 145240 h 1744867"/>
              <a:gd name="connsiteX4" fmla="*/ 5044321 w 5044321"/>
              <a:gd name="connsiteY4" fmla="*/ 1524564 h 1744867"/>
              <a:gd name="connsiteX5" fmla="*/ 4858137 w 5044321"/>
              <a:gd name="connsiteY5" fmla="*/ 1744867 h 1744867"/>
              <a:gd name="connsiteX6" fmla="*/ 206655 w 5044321"/>
              <a:gd name="connsiteY6" fmla="*/ 1744867 h 1744867"/>
              <a:gd name="connsiteX7" fmla="*/ 0 w 5044321"/>
              <a:gd name="connsiteY7" fmla="*/ 1545035 h 1744867"/>
              <a:gd name="connsiteX8" fmla="*/ 6824 w 5044321"/>
              <a:gd name="connsiteY8" fmla="*/ 179359 h 1744867"/>
              <a:gd name="connsiteX0" fmla="*/ 6824 w 5044321"/>
              <a:gd name="connsiteY0" fmla="*/ 179359 h 1744867"/>
              <a:gd name="connsiteX1" fmla="*/ 253700 w 5044321"/>
              <a:gd name="connsiteY1" fmla="*/ 0 h 1744867"/>
              <a:gd name="connsiteX2" fmla="*/ 4789898 w 5044321"/>
              <a:gd name="connsiteY2" fmla="*/ 6823 h 1744867"/>
              <a:gd name="connsiteX3" fmla="*/ 5037497 w 5044321"/>
              <a:gd name="connsiteY3" fmla="*/ 145240 h 1744867"/>
              <a:gd name="connsiteX4" fmla="*/ 5044321 w 5044321"/>
              <a:gd name="connsiteY4" fmla="*/ 1524564 h 1744867"/>
              <a:gd name="connsiteX5" fmla="*/ 4858137 w 5044321"/>
              <a:gd name="connsiteY5" fmla="*/ 1744867 h 1744867"/>
              <a:gd name="connsiteX6" fmla="*/ 206655 w 5044321"/>
              <a:gd name="connsiteY6" fmla="*/ 1744867 h 1744867"/>
              <a:gd name="connsiteX7" fmla="*/ 0 w 5044321"/>
              <a:gd name="connsiteY7" fmla="*/ 1545035 h 1744867"/>
              <a:gd name="connsiteX8" fmla="*/ 6824 w 5044321"/>
              <a:gd name="connsiteY8" fmla="*/ 179359 h 1744867"/>
              <a:gd name="connsiteX0" fmla="*/ 6824 w 5044321"/>
              <a:gd name="connsiteY0" fmla="*/ 192023 h 1744867"/>
              <a:gd name="connsiteX1" fmla="*/ 253700 w 5044321"/>
              <a:gd name="connsiteY1" fmla="*/ 0 h 1744867"/>
              <a:gd name="connsiteX2" fmla="*/ 4789898 w 5044321"/>
              <a:gd name="connsiteY2" fmla="*/ 6823 h 1744867"/>
              <a:gd name="connsiteX3" fmla="*/ 5037497 w 5044321"/>
              <a:gd name="connsiteY3" fmla="*/ 145240 h 1744867"/>
              <a:gd name="connsiteX4" fmla="*/ 5044321 w 5044321"/>
              <a:gd name="connsiteY4" fmla="*/ 1524564 h 1744867"/>
              <a:gd name="connsiteX5" fmla="*/ 4858137 w 5044321"/>
              <a:gd name="connsiteY5" fmla="*/ 1744867 h 1744867"/>
              <a:gd name="connsiteX6" fmla="*/ 206655 w 5044321"/>
              <a:gd name="connsiteY6" fmla="*/ 1744867 h 1744867"/>
              <a:gd name="connsiteX7" fmla="*/ 0 w 5044321"/>
              <a:gd name="connsiteY7" fmla="*/ 1545035 h 1744867"/>
              <a:gd name="connsiteX8" fmla="*/ 6824 w 5044321"/>
              <a:gd name="connsiteY8" fmla="*/ 192023 h 1744867"/>
              <a:gd name="connsiteX0" fmla="*/ 6824 w 5044321"/>
              <a:gd name="connsiteY0" fmla="*/ 192023 h 1749088"/>
              <a:gd name="connsiteX1" fmla="*/ 253700 w 5044321"/>
              <a:gd name="connsiteY1" fmla="*/ 0 h 1749088"/>
              <a:gd name="connsiteX2" fmla="*/ 4789898 w 5044321"/>
              <a:gd name="connsiteY2" fmla="*/ 6823 h 1749088"/>
              <a:gd name="connsiteX3" fmla="*/ 5037497 w 5044321"/>
              <a:gd name="connsiteY3" fmla="*/ 145240 h 1749088"/>
              <a:gd name="connsiteX4" fmla="*/ 5044321 w 5044321"/>
              <a:gd name="connsiteY4" fmla="*/ 1524564 h 1749088"/>
              <a:gd name="connsiteX5" fmla="*/ 4858137 w 5044321"/>
              <a:gd name="connsiteY5" fmla="*/ 1744867 h 1749088"/>
              <a:gd name="connsiteX6" fmla="*/ 240870 w 5044321"/>
              <a:gd name="connsiteY6" fmla="*/ 1749088 h 1749088"/>
              <a:gd name="connsiteX7" fmla="*/ 0 w 5044321"/>
              <a:gd name="connsiteY7" fmla="*/ 1545035 h 1749088"/>
              <a:gd name="connsiteX8" fmla="*/ 6824 w 5044321"/>
              <a:gd name="connsiteY8" fmla="*/ 192023 h 1749088"/>
              <a:gd name="connsiteX0" fmla="*/ 11100 w 5048597"/>
              <a:gd name="connsiteY0" fmla="*/ 192023 h 1749088"/>
              <a:gd name="connsiteX1" fmla="*/ 257976 w 5048597"/>
              <a:gd name="connsiteY1" fmla="*/ 0 h 1749088"/>
              <a:gd name="connsiteX2" fmla="*/ 4794174 w 5048597"/>
              <a:gd name="connsiteY2" fmla="*/ 6823 h 1749088"/>
              <a:gd name="connsiteX3" fmla="*/ 5041773 w 5048597"/>
              <a:gd name="connsiteY3" fmla="*/ 145240 h 1749088"/>
              <a:gd name="connsiteX4" fmla="*/ 5048597 w 5048597"/>
              <a:gd name="connsiteY4" fmla="*/ 1524564 h 1749088"/>
              <a:gd name="connsiteX5" fmla="*/ 4862413 w 5048597"/>
              <a:gd name="connsiteY5" fmla="*/ 1744867 h 1749088"/>
              <a:gd name="connsiteX6" fmla="*/ 245146 w 5048597"/>
              <a:gd name="connsiteY6" fmla="*/ 1749088 h 1749088"/>
              <a:gd name="connsiteX7" fmla="*/ 0 w 5048597"/>
              <a:gd name="connsiteY7" fmla="*/ 1519708 h 1749088"/>
              <a:gd name="connsiteX8" fmla="*/ 11100 w 5048597"/>
              <a:gd name="connsiteY8" fmla="*/ 192023 h 1749088"/>
              <a:gd name="connsiteX0" fmla="*/ 11100 w 5048597"/>
              <a:gd name="connsiteY0" fmla="*/ 192023 h 1749088"/>
              <a:gd name="connsiteX1" fmla="*/ 257976 w 5048597"/>
              <a:gd name="connsiteY1" fmla="*/ 0 h 1749088"/>
              <a:gd name="connsiteX2" fmla="*/ 4794174 w 5048597"/>
              <a:gd name="connsiteY2" fmla="*/ 6823 h 1749088"/>
              <a:gd name="connsiteX3" fmla="*/ 5041773 w 5048597"/>
              <a:gd name="connsiteY3" fmla="*/ 145240 h 1749088"/>
              <a:gd name="connsiteX4" fmla="*/ 5048597 w 5048597"/>
              <a:gd name="connsiteY4" fmla="*/ 1524564 h 1749088"/>
              <a:gd name="connsiteX5" fmla="*/ 4815368 w 5048597"/>
              <a:gd name="connsiteY5" fmla="*/ 1749088 h 1749088"/>
              <a:gd name="connsiteX6" fmla="*/ 245146 w 5048597"/>
              <a:gd name="connsiteY6" fmla="*/ 1749088 h 1749088"/>
              <a:gd name="connsiteX7" fmla="*/ 0 w 5048597"/>
              <a:gd name="connsiteY7" fmla="*/ 1519708 h 1749088"/>
              <a:gd name="connsiteX8" fmla="*/ 11100 w 5048597"/>
              <a:gd name="connsiteY8" fmla="*/ 192023 h 1749088"/>
              <a:gd name="connsiteX0" fmla="*/ 11100 w 5048597"/>
              <a:gd name="connsiteY0" fmla="*/ 192023 h 1749088"/>
              <a:gd name="connsiteX1" fmla="*/ 257976 w 5048597"/>
              <a:gd name="connsiteY1" fmla="*/ 0 h 1749088"/>
              <a:gd name="connsiteX2" fmla="*/ 4794174 w 5048597"/>
              <a:gd name="connsiteY2" fmla="*/ 6823 h 1749088"/>
              <a:gd name="connsiteX3" fmla="*/ 5041773 w 5048597"/>
              <a:gd name="connsiteY3" fmla="*/ 145240 h 1749088"/>
              <a:gd name="connsiteX4" fmla="*/ 5048597 w 5048597"/>
              <a:gd name="connsiteY4" fmla="*/ 1495014 h 1749088"/>
              <a:gd name="connsiteX5" fmla="*/ 4815368 w 5048597"/>
              <a:gd name="connsiteY5" fmla="*/ 1749088 h 1749088"/>
              <a:gd name="connsiteX6" fmla="*/ 245146 w 5048597"/>
              <a:gd name="connsiteY6" fmla="*/ 1749088 h 1749088"/>
              <a:gd name="connsiteX7" fmla="*/ 0 w 5048597"/>
              <a:gd name="connsiteY7" fmla="*/ 1519708 h 1749088"/>
              <a:gd name="connsiteX8" fmla="*/ 11100 w 5048597"/>
              <a:gd name="connsiteY8" fmla="*/ 192023 h 1749088"/>
              <a:gd name="connsiteX0" fmla="*/ 11100 w 5048597"/>
              <a:gd name="connsiteY0" fmla="*/ 192023 h 1749088"/>
              <a:gd name="connsiteX1" fmla="*/ 257976 w 5048597"/>
              <a:gd name="connsiteY1" fmla="*/ 0 h 1749088"/>
              <a:gd name="connsiteX2" fmla="*/ 4794174 w 5048597"/>
              <a:gd name="connsiteY2" fmla="*/ 6823 h 1749088"/>
              <a:gd name="connsiteX3" fmla="*/ 5046049 w 5048597"/>
              <a:gd name="connsiteY3" fmla="*/ 204338 h 1749088"/>
              <a:gd name="connsiteX4" fmla="*/ 5048597 w 5048597"/>
              <a:gd name="connsiteY4" fmla="*/ 1495014 h 1749088"/>
              <a:gd name="connsiteX5" fmla="*/ 4815368 w 5048597"/>
              <a:gd name="connsiteY5" fmla="*/ 1749088 h 1749088"/>
              <a:gd name="connsiteX6" fmla="*/ 245146 w 5048597"/>
              <a:gd name="connsiteY6" fmla="*/ 1749088 h 1749088"/>
              <a:gd name="connsiteX7" fmla="*/ 0 w 5048597"/>
              <a:gd name="connsiteY7" fmla="*/ 1519708 h 1749088"/>
              <a:gd name="connsiteX8" fmla="*/ 11100 w 5048597"/>
              <a:gd name="connsiteY8" fmla="*/ 192023 h 1749088"/>
              <a:gd name="connsiteX0" fmla="*/ 11100 w 5048597"/>
              <a:gd name="connsiteY0" fmla="*/ 192023 h 1749088"/>
              <a:gd name="connsiteX1" fmla="*/ 257976 w 5048597"/>
              <a:gd name="connsiteY1" fmla="*/ 0 h 1749088"/>
              <a:gd name="connsiteX2" fmla="*/ 4755683 w 5048597"/>
              <a:gd name="connsiteY2" fmla="*/ 6823 h 1749088"/>
              <a:gd name="connsiteX3" fmla="*/ 5046049 w 5048597"/>
              <a:gd name="connsiteY3" fmla="*/ 204338 h 1749088"/>
              <a:gd name="connsiteX4" fmla="*/ 5048597 w 5048597"/>
              <a:gd name="connsiteY4" fmla="*/ 1495014 h 1749088"/>
              <a:gd name="connsiteX5" fmla="*/ 4815368 w 5048597"/>
              <a:gd name="connsiteY5" fmla="*/ 1749088 h 1749088"/>
              <a:gd name="connsiteX6" fmla="*/ 245146 w 5048597"/>
              <a:gd name="connsiteY6" fmla="*/ 1749088 h 1749088"/>
              <a:gd name="connsiteX7" fmla="*/ 0 w 5048597"/>
              <a:gd name="connsiteY7" fmla="*/ 1519708 h 1749088"/>
              <a:gd name="connsiteX8" fmla="*/ 11100 w 5048597"/>
              <a:gd name="connsiteY8" fmla="*/ 192023 h 17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8597" h="1749088">
                <a:moveTo>
                  <a:pt x="11100" y="192023"/>
                </a:moveTo>
                <a:cubicBezTo>
                  <a:pt x="11100" y="32666"/>
                  <a:pt x="98619" y="0"/>
                  <a:pt x="257976" y="0"/>
                </a:cubicBezTo>
                <a:lnTo>
                  <a:pt x="4755683" y="6823"/>
                </a:lnTo>
                <a:cubicBezTo>
                  <a:pt x="4915040" y="6823"/>
                  <a:pt x="5046049" y="44981"/>
                  <a:pt x="5046049" y="204338"/>
                </a:cubicBezTo>
                <a:cubicBezTo>
                  <a:pt x="5048324" y="614071"/>
                  <a:pt x="5046322" y="1085281"/>
                  <a:pt x="5048597" y="1495014"/>
                </a:cubicBezTo>
                <a:cubicBezTo>
                  <a:pt x="5048597" y="1654371"/>
                  <a:pt x="4974725" y="1749088"/>
                  <a:pt x="4815368" y="1749088"/>
                </a:cubicBezTo>
                <a:lnTo>
                  <a:pt x="245146" y="1749088"/>
                </a:lnTo>
                <a:cubicBezTo>
                  <a:pt x="85789" y="1749088"/>
                  <a:pt x="0" y="1679065"/>
                  <a:pt x="0" y="1519708"/>
                </a:cubicBezTo>
                <a:cubicBezTo>
                  <a:pt x="0" y="1134996"/>
                  <a:pt x="11100" y="576735"/>
                  <a:pt x="11100" y="192023"/>
                </a:cubicBezTo>
                <a:close/>
              </a:path>
            </a:pathLst>
          </a:custGeom>
          <a:solidFill>
            <a:srgbClr val="FCC62C"/>
          </a:solidFill>
          <a:ln w="28575">
            <a:solidFill>
              <a:srgbClr val="FCC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: Pyöristetyt kulmat 35">
            <a:extLst>
              <a:ext uri="{FF2B5EF4-FFF2-40B4-BE49-F238E27FC236}">
                <a16:creationId xmlns:a16="http://schemas.microsoft.com/office/drawing/2014/main" id="{2255E56D-91F5-40C1-A860-5EA47A43C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29574" y="4212441"/>
            <a:ext cx="5101944" cy="2092493"/>
          </a:xfrm>
          <a:custGeom>
            <a:avLst/>
            <a:gdLst>
              <a:gd name="connsiteX0" fmla="*/ 0 w 5469045"/>
              <a:gd name="connsiteY0" fmla="*/ 357246 h 2143433"/>
              <a:gd name="connsiteX1" fmla="*/ 357246 w 5469045"/>
              <a:gd name="connsiteY1" fmla="*/ 0 h 2143433"/>
              <a:gd name="connsiteX2" fmla="*/ 5111799 w 5469045"/>
              <a:gd name="connsiteY2" fmla="*/ 0 h 2143433"/>
              <a:gd name="connsiteX3" fmla="*/ 5469045 w 5469045"/>
              <a:gd name="connsiteY3" fmla="*/ 357246 h 2143433"/>
              <a:gd name="connsiteX4" fmla="*/ 5469045 w 5469045"/>
              <a:gd name="connsiteY4" fmla="*/ 1786187 h 2143433"/>
              <a:gd name="connsiteX5" fmla="*/ 5111799 w 5469045"/>
              <a:gd name="connsiteY5" fmla="*/ 2143433 h 2143433"/>
              <a:gd name="connsiteX6" fmla="*/ 357246 w 5469045"/>
              <a:gd name="connsiteY6" fmla="*/ 2143433 h 2143433"/>
              <a:gd name="connsiteX7" fmla="*/ 0 w 5469045"/>
              <a:gd name="connsiteY7" fmla="*/ 1786187 h 2143433"/>
              <a:gd name="connsiteX8" fmla="*/ 0 w 5469045"/>
              <a:gd name="connsiteY8" fmla="*/ 357246 h 2143433"/>
              <a:gd name="connsiteX0" fmla="*/ 0 w 5475869"/>
              <a:gd name="connsiteY0" fmla="*/ 220768 h 2143433"/>
              <a:gd name="connsiteX1" fmla="*/ 364070 w 5475869"/>
              <a:gd name="connsiteY1" fmla="*/ 0 h 2143433"/>
              <a:gd name="connsiteX2" fmla="*/ 5118623 w 5475869"/>
              <a:gd name="connsiteY2" fmla="*/ 0 h 2143433"/>
              <a:gd name="connsiteX3" fmla="*/ 5475869 w 5475869"/>
              <a:gd name="connsiteY3" fmla="*/ 357246 h 2143433"/>
              <a:gd name="connsiteX4" fmla="*/ 5475869 w 5475869"/>
              <a:gd name="connsiteY4" fmla="*/ 1786187 h 2143433"/>
              <a:gd name="connsiteX5" fmla="*/ 5118623 w 5475869"/>
              <a:gd name="connsiteY5" fmla="*/ 2143433 h 2143433"/>
              <a:gd name="connsiteX6" fmla="*/ 364070 w 5475869"/>
              <a:gd name="connsiteY6" fmla="*/ 2143433 h 2143433"/>
              <a:gd name="connsiteX7" fmla="*/ 6824 w 5475869"/>
              <a:gd name="connsiteY7" fmla="*/ 1786187 h 2143433"/>
              <a:gd name="connsiteX8" fmla="*/ 0 w 5475869"/>
              <a:gd name="connsiteY8" fmla="*/ 220768 h 2143433"/>
              <a:gd name="connsiteX0" fmla="*/ 0 w 5475869"/>
              <a:gd name="connsiteY0" fmla="*/ 220768 h 2143433"/>
              <a:gd name="connsiteX1" fmla="*/ 234416 w 5475869"/>
              <a:gd name="connsiteY1" fmla="*/ 0 h 2143433"/>
              <a:gd name="connsiteX2" fmla="*/ 5118623 w 5475869"/>
              <a:gd name="connsiteY2" fmla="*/ 0 h 2143433"/>
              <a:gd name="connsiteX3" fmla="*/ 5475869 w 5475869"/>
              <a:gd name="connsiteY3" fmla="*/ 357246 h 2143433"/>
              <a:gd name="connsiteX4" fmla="*/ 5475869 w 5475869"/>
              <a:gd name="connsiteY4" fmla="*/ 1786187 h 2143433"/>
              <a:gd name="connsiteX5" fmla="*/ 5118623 w 5475869"/>
              <a:gd name="connsiteY5" fmla="*/ 2143433 h 2143433"/>
              <a:gd name="connsiteX6" fmla="*/ 364070 w 5475869"/>
              <a:gd name="connsiteY6" fmla="*/ 2143433 h 2143433"/>
              <a:gd name="connsiteX7" fmla="*/ 6824 w 5475869"/>
              <a:gd name="connsiteY7" fmla="*/ 1786187 h 2143433"/>
              <a:gd name="connsiteX8" fmla="*/ 0 w 5475869"/>
              <a:gd name="connsiteY8" fmla="*/ 220768 h 2143433"/>
              <a:gd name="connsiteX0" fmla="*/ 0 w 5475970"/>
              <a:gd name="connsiteY0" fmla="*/ 220768 h 2143433"/>
              <a:gd name="connsiteX1" fmla="*/ 234416 w 5475970"/>
              <a:gd name="connsiteY1" fmla="*/ 0 h 2143433"/>
              <a:gd name="connsiteX2" fmla="*/ 5289220 w 5475970"/>
              <a:gd name="connsiteY2" fmla="*/ 0 h 2143433"/>
              <a:gd name="connsiteX3" fmla="*/ 5475869 w 5475970"/>
              <a:gd name="connsiteY3" fmla="*/ 357246 h 2143433"/>
              <a:gd name="connsiteX4" fmla="*/ 5475869 w 5475970"/>
              <a:gd name="connsiteY4" fmla="*/ 1786187 h 2143433"/>
              <a:gd name="connsiteX5" fmla="*/ 5118623 w 5475970"/>
              <a:gd name="connsiteY5" fmla="*/ 2143433 h 2143433"/>
              <a:gd name="connsiteX6" fmla="*/ 364070 w 5475970"/>
              <a:gd name="connsiteY6" fmla="*/ 2143433 h 2143433"/>
              <a:gd name="connsiteX7" fmla="*/ 6824 w 5475970"/>
              <a:gd name="connsiteY7" fmla="*/ 1786187 h 2143433"/>
              <a:gd name="connsiteX8" fmla="*/ 0 w 5475970"/>
              <a:gd name="connsiteY8" fmla="*/ 220768 h 2143433"/>
              <a:gd name="connsiteX0" fmla="*/ 0 w 5482698"/>
              <a:gd name="connsiteY0" fmla="*/ 220768 h 2143433"/>
              <a:gd name="connsiteX1" fmla="*/ 234416 w 5482698"/>
              <a:gd name="connsiteY1" fmla="*/ 0 h 2143433"/>
              <a:gd name="connsiteX2" fmla="*/ 5289220 w 5482698"/>
              <a:gd name="connsiteY2" fmla="*/ 0 h 2143433"/>
              <a:gd name="connsiteX3" fmla="*/ 5482693 w 5482698"/>
              <a:gd name="connsiteY3" fmla="*/ 282184 h 2143433"/>
              <a:gd name="connsiteX4" fmla="*/ 5475869 w 5482698"/>
              <a:gd name="connsiteY4" fmla="*/ 1786187 h 2143433"/>
              <a:gd name="connsiteX5" fmla="*/ 5118623 w 5482698"/>
              <a:gd name="connsiteY5" fmla="*/ 2143433 h 2143433"/>
              <a:gd name="connsiteX6" fmla="*/ 364070 w 5482698"/>
              <a:gd name="connsiteY6" fmla="*/ 2143433 h 2143433"/>
              <a:gd name="connsiteX7" fmla="*/ 6824 w 5482698"/>
              <a:gd name="connsiteY7" fmla="*/ 1786187 h 2143433"/>
              <a:gd name="connsiteX8" fmla="*/ 0 w 5482698"/>
              <a:gd name="connsiteY8" fmla="*/ 220768 h 2143433"/>
              <a:gd name="connsiteX0" fmla="*/ 0 w 5489818"/>
              <a:gd name="connsiteY0" fmla="*/ 220768 h 2143433"/>
              <a:gd name="connsiteX1" fmla="*/ 234416 w 5489818"/>
              <a:gd name="connsiteY1" fmla="*/ 0 h 2143433"/>
              <a:gd name="connsiteX2" fmla="*/ 5289220 w 5489818"/>
              <a:gd name="connsiteY2" fmla="*/ 0 h 2143433"/>
              <a:gd name="connsiteX3" fmla="*/ 5482693 w 5489818"/>
              <a:gd name="connsiteY3" fmla="*/ 282184 h 2143433"/>
              <a:gd name="connsiteX4" fmla="*/ 5489516 w 5489818"/>
              <a:gd name="connsiteY4" fmla="*/ 1820307 h 2143433"/>
              <a:gd name="connsiteX5" fmla="*/ 5118623 w 5489818"/>
              <a:gd name="connsiteY5" fmla="*/ 2143433 h 2143433"/>
              <a:gd name="connsiteX6" fmla="*/ 364070 w 5489818"/>
              <a:gd name="connsiteY6" fmla="*/ 2143433 h 2143433"/>
              <a:gd name="connsiteX7" fmla="*/ 6824 w 5489818"/>
              <a:gd name="connsiteY7" fmla="*/ 1786187 h 2143433"/>
              <a:gd name="connsiteX8" fmla="*/ 0 w 5489818"/>
              <a:gd name="connsiteY8" fmla="*/ 220768 h 2143433"/>
              <a:gd name="connsiteX0" fmla="*/ 0 w 5489818"/>
              <a:gd name="connsiteY0" fmla="*/ 220768 h 2143433"/>
              <a:gd name="connsiteX1" fmla="*/ 234416 w 5489818"/>
              <a:gd name="connsiteY1" fmla="*/ 0 h 2143433"/>
              <a:gd name="connsiteX2" fmla="*/ 5289220 w 5489818"/>
              <a:gd name="connsiteY2" fmla="*/ 0 h 2143433"/>
              <a:gd name="connsiteX3" fmla="*/ 5482693 w 5489818"/>
              <a:gd name="connsiteY3" fmla="*/ 282184 h 2143433"/>
              <a:gd name="connsiteX4" fmla="*/ 5489516 w 5489818"/>
              <a:gd name="connsiteY4" fmla="*/ 1820307 h 2143433"/>
              <a:gd name="connsiteX5" fmla="*/ 5289220 w 5489818"/>
              <a:gd name="connsiteY5" fmla="*/ 2143433 h 2143433"/>
              <a:gd name="connsiteX6" fmla="*/ 364070 w 5489818"/>
              <a:gd name="connsiteY6" fmla="*/ 2143433 h 2143433"/>
              <a:gd name="connsiteX7" fmla="*/ 6824 w 5489818"/>
              <a:gd name="connsiteY7" fmla="*/ 1786187 h 2143433"/>
              <a:gd name="connsiteX8" fmla="*/ 0 w 5489818"/>
              <a:gd name="connsiteY8" fmla="*/ 220768 h 2143433"/>
              <a:gd name="connsiteX0" fmla="*/ 0 w 5489818"/>
              <a:gd name="connsiteY0" fmla="*/ 220768 h 2143433"/>
              <a:gd name="connsiteX1" fmla="*/ 234416 w 5489818"/>
              <a:gd name="connsiteY1" fmla="*/ 0 h 2143433"/>
              <a:gd name="connsiteX2" fmla="*/ 5289220 w 5489818"/>
              <a:gd name="connsiteY2" fmla="*/ 0 h 2143433"/>
              <a:gd name="connsiteX3" fmla="*/ 5482693 w 5489818"/>
              <a:gd name="connsiteY3" fmla="*/ 282184 h 2143433"/>
              <a:gd name="connsiteX4" fmla="*/ 5489516 w 5489818"/>
              <a:gd name="connsiteY4" fmla="*/ 1820307 h 2143433"/>
              <a:gd name="connsiteX5" fmla="*/ 5289220 w 5489818"/>
              <a:gd name="connsiteY5" fmla="*/ 2143433 h 2143433"/>
              <a:gd name="connsiteX6" fmla="*/ 261712 w 5489818"/>
              <a:gd name="connsiteY6" fmla="*/ 2136609 h 2143433"/>
              <a:gd name="connsiteX7" fmla="*/ 6824 w 5489818"/>
              <a:gd name="connsiteY7" fmla="*/ 1786187 h 2143433"/>
              <a:gd name="connsiteX8" fmla="*/ 0 w 5489818"/>
              <a:gd name="connsiteY8" fmla="*/ 220768 h 2143433"/>
              <a:gd name="connsiteX0" fmla="*/ 0 w 5489818"/>
              <a:gd name="connsiteY0" fmla="*/ 220768 h 2143433"/>
              <a:gd name="connsiteX1" fmla="*/ 234416 w 5489818"/>
              <a:gd name="connsiteY1" fmla="*/ 0 h 2143433"/>
              <a:gd name="connsiteX2" fmla="*/ 5289220 w 5489818"/>
              <a:gd name="connsiteY2" fmla="*/ 0 h 2143433"/>
              <a:gd name="connsiteX3" fmla="*/ 5482693 w 5489818"/>
              <a:gd name="connsiteY3" fmla="*/ 282184 h 2143433"/>
              <a:gd name="connsiteX4" fmla="*/ 5489516 w 5489818"/>
              <a:gd name="connsiteY4" fmla="*/ 1820307 h 2143433"/>
              <a:gd name="connsiteX5" fmla="*/ 5289220 w 5489818"/>
              <a:gd name="connsiteY5" fmla="*/ 2143433 h 2143433"/>
              <a:gd name="connsiteX6" fmla="*/ 261712 w 5489818"/>
              <a:gd name="connsiteY6" fmla="*/ 2136609 h 2143433"/>
              <a:gd name="connsiteX7" fmla="*/ 6824 w 5489818"/>
              <a:gd name="connsiteY7" fmla="*/ 1909017 h 2143433"/>
              <a:gd name="connsiteX8" fmla="*/ 0 w 5489818"/>
              <a:gd name="connsiteY8" fmla="*/ 220768 h 21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9818" h="2143433">
                <a:moveTo>
                  <a:pt x="0" y="220768"/>
                </a:moveTo>
                <a:cubicBezTo>
                  <a:pt x="0" y="23466"/>
                  <a:pt x="37114" y="0"/>
                  <a:pt x="234416" y="0"/>
                </a:cubicBezTo>
                <a:lnTo>
                  <a:pt x="5289220" y="0"/>
                </a:lnTo>
                <a:cubicBezTo>
                  <a:pt x="5486522" y="0"/>
                  <a:pt x="5482693" y="84882"/>
                  <a:pt x="5482693" y="282184"/>
                </a:cubicBezTo>
                <a:cubicBezTo>
                  <a:pt x="5480418" y="783518"/>
                  <a:pt x="5491791" y="1318973"/>
                  <a:pt x="5489516" y="1820307"/>
                </a:cubicBezTo>
                <a:cubicBezTo>
                  <a:pt x="5489516" y="2017609"/>
                  <a:pt x="5486522" y="2143433"/>
                  <a:pt x="5289220" y="2143433"/>
                </a:cubicBezTo>
                <a:lnTo>
                  <a:pt x="261712" y="2136609"/>
                </a:lnTo>
                <a:cubicBezTo>
                  <a:pt x="64410" y="2136609"/>
                  <a:pt x="6824" y="2106319"/>
                  <a:pt x="6824" y="1909017"/>
                </a:cubicBezTo>
                <a:cubicBezTo>
                  <a:pt x="6824" y="1432703"/>
                  <a:pt x="0" y="697082"/>
                  <a:pt x="0" y="220768"/>
                </a:cubicBezTo>
                <a:close/>
              </a:path>
            </a:pathLst>
          </a:custGeom>
          <a:solidFill>
            <a:srgbClr val="FCC62C"/>
          </a:solidFill>
          <a:ln w="28575">
            <a:solidFill>
              <a:srgbClr val="FCC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5EE656C1-C454-4148-BE0F-AC8FCBC43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108829" y="4256817"/>
            <a:ext cx="4966439" cy="715746"/>
            <a:chOff x="6172200" y="4388237"/>
            <a:chExt cx="5181600" cy="772238"/>
          </a:xfrm>
          <a:solidFill>
            <a:schemeClr val="bg1"/>
          </a:solidFill>
        </p:grpSpPr>
        <p:sp>
          <p:nvSpPr>
            <p:cNvPr id="11" name="Suorakulmio: Pyöristetyt kulmat 10">
              <a:extLst>
                <a:ext uri="{FF2B5EF4-FFF2-40B4-BE49-F238E27FC236}">
                  <a16:creationId xmlns:a16="http://schemas.microsoft.com/office/drawing/2014/main" id="{1DC9C38D-FC56-44B5-82DE-7B73FFD38C25}"/>
                </a:ext>
              </a:extLst>
            </p:cNvPr>
            <p:cNvSpPr/>
            <p:nvPr/>
          </p:nvSpPr>
          <p:spPr>
            <a:xfrm>
              <a:off x="6172200" y="4388237"/>
              <a:ext cx="5181600" cy="772238"/>
            </a:xfrm>
            <a:prstGeom prst="roundRect">
              <a:avLst/>
            </a:prstGeom>
            <a:grpFill/>
            <a:ln w="38100">
              <a:solidFill>
                <a:srgbClr val="02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82DE2C6D-B55A-4DCF-945F-01CDE1D4ADF0}"/>
                </a:ext>
              </a:extLst>
            </p:cNvPr>
            <p:cNvCxnSpPr>
              <a:cxnSpLocks/>
            </p:cNvCxnSpPr>
            <p:nvPr/>
          </p:nvCxnSpPr>
          <p:spPr>
            <a:xfrm>
              <a:off x="8075611" y="4388237"/>
              <a:ext cx="0" cy="772238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3D165663-9A17-49E6-9626-508C8F8A2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99775" y="5068161"/>
            <a:ext cx="4975117" cy="1188000"/>
            <a:chOff x="6163146" y="5261965"/>
            <a:chExt cx="5190654" cy="1314944"/>
          </a:xfrm>
        </p:grpSpPr>
        <p:sp>
          <p:nvSpPr>
            <p:cNvPr id="14" name="Suorakulmio: Pyöristetyt kulmat 16">
              <a:extLst>
                <a:ext uri="{FF2B5EF4-FFF2-40B4-BE49-F238E27FC236}">
                  <a16:creationId xmlns:a16="http://schemas.microsoft.com/office/drawing/2014/main" id="{375EB9E8-341B-4F38-8866-DBB14EE9269C}"/>
                </a:ext>
              </a:extLst>
            </p:cNvPr>
            <p:cNvSpPr/>
            <p:nvPr/>
          </p:nvSpPr>
          <p:spPr>
            <a:xfrm>
              <a:off x="6163146" y="5261965"/>
              <a:ext cx="5190654" cy="1314944"/>
            </a:xfrm>
            <a:custGeom>
              <a:avLst/>
              <a:gdLst>
                <a:gd name="connsiteX0" fmla="*/ 0 w 5181600"/>
                <a:gd name="connsiteY0" fmla="*/ 219162 h 1314944"/>
                <a:gd name="connsiteX1" fmla="*/ 219162 w 5181600"/>
                <a:gd name="connsiteY1" fmla="*/ 0 h 1314944"/>
                <a:gd name="connsiteX2" fmla="*/ 4962438 w 5181600"/>
                <a:gd name="connsiteY2" fmla="*/ 0 h 1314944"/>
                <a:gd name="connsiteX3" fmla="*/ 5181600 w 5181600"/>
                <a:gd name="connsiteY3" fmla="*/ 219162 h 1314944"/>
                <a:gd name="connsiteX4" fmla="*/ 5181600 w 5181600"/>
                <a:gd name="connsiteY4" fmla="*/ 1095782 h 1314944"/>
                <a:gd name="connsiteX5" fmla="*/ 4962438 w 5181600"/>
                <a:gd name="connsiteY5" fmla="*/ 1314944 h 1314944"/>
                <a:gd name="connsiteX6" fmla="*/ 219162 w 5181600"/>
                <a:gd name="connsiteY6" fmla="*/ 1314944 h 1314944"/>
                <a:gd name="connsiteX7" fmla="*/ 0 w 5181600"/>
                <a:gd name="connsiteY7" fmla="*/ 1095782 h 1314944"/>
                <a:gd name="connsiteX8" fmla="*/ 0 w 5181600"/>
                <a:gd name="connsiteY8" fmla="*/ 219162 h 1314944"/>
                <a:gd name="connsiteX0" fmla="*/ 0 w 5181600"/>
                <a:gd name="connsiteY0" fmla="*/ 219162 h 1314944"/>
                <a:gd name="connsiteX1" fmla="*/ 219162 w 5181600"/>
                <a:gd name="connsiteY1" fmla="*/ 0 h 1314944"/>
                <a:gd name="connsiteX2" fmla="*/ 4962438 w 5181600"/>
                <a:gd name="connsiteY2" fmla="*/ 0 h 1314944"/>
                <a:gd name="connsiteX3" fmla="*/ 5181600 w 5181600"/>
                <a:gd name="connsiteY3" fmla="*/ 155788 h 1314944"/>
                <a:gd name="connsiteX4" fmla="*/ 5181600 w 5181600"/>
                <a:gd name="connsiteY4" fmla="*/ 1095782 h 1314944"/>
                <a:gd name="connsiteX5" fmla="*/ 4962438 w 5181600"/>
                <a:gd name="connsiteY5" fmla="*/ 1314944 h 1314944"/>
                <a:gd name="connsiteX6" fmla="*/ 219162 w 5181600"/>
                <a:gd name="connsiteY6" fmla="*/ 1314944 h 1314944"/>
                <a:gd name="connsiteX7" fmla="*/ 0 w 5181600"/>
                <a:gd name="connsiteY7" fmla="*/ 1095782 h 1314944"/>
                <a:gd name="connsiteX8" fmla="*/ 0 w 5181600"/>
                <a:gd name="connsiteY8" fmla="*/ 219162 h 1314944"/>
                <a:gd name="connsiteX0" fmla="*/ 0 w 5190654"/>
                <a:gd name="connsiteY0" fmla="*/ 155787 h 1314944"/>
                <a:gd name="connsiteX1" fmla="*/ 228216 w 5190654"/>
                <a:gd name="connsiteY1" fmla="*/ 0 h 1314944"/>
                <a:gd name="connsiteX2" fmla="*/ 4971492 w 5190654"/>
                <a:gd name="connsiteY2" fmla="*/ 0 h 1314944"/>
                <a:gd name="connsiteX3" fmla="*/ 5190654 w 5190654"/>
                <a:gd name="connsiteY3" fmla="*/ 155788 h 1314944"/>
                <a:gd name="connsiteX4" fmla="*/ 5190654 w 5190654"/>
                <a:gd name="connsiteY4" fmla="*/ 1095782 h 1314944"/>
                <a:gd name="connsiteX5" fmla="*/ 4971492 w 5190654"/>
                <a:gd name="connsiteY5" fmla="*/ 1314944 h 1314944"/>
                <a:gd name="connsiteX6" fmla="*/ 228216 w 5190654"/>
                <a:gd name="connsiteY6" fmla="*/ 1314944 h 1314944"/>
                <a:gd name="connsiteX7" fmla="*/ 9054 w 5190654"/>
                <a:gd name="connsiteY7" fmla="*/ 1095782 h 1314944"/>
                <a:gd name="connsiteX8" fmla="*/ 0 w 5190654"/>
                <a:gd name="connsiteY8" fmla="*/ 155787 h 1314944"/>
                <a:gd name="connsiteX0" fmla="*/ 0 w 5190654"/>
                <a:gd name="connsiteY0" fmla="*/ 155787 h 1314944"/>
                <a:gd name="connsiteX1" fmla="*/ 228216 w 5190654"/>
                <a:gd name="connsiteY1" fmla="*/ 0 h 1314944"/>
                <a:gd name="connsiteX2" fmla="*/ 4971492 w 5190654"/>
                <a:gd name="connsiteY2" fmla="*/ 0 h 1314944"/>
                <a:gd name="connsiteX3" fmla="*/ 5190654 w 5190654"/>
                <a:gd name="connsiteY3" fmla="*/ 155788 h 1314944"/>
                <a:gd name="connsiteX4" fmla="*/ 5190654 w 5190654"/>
                <a:gd name="connsiteY4" fmla="*/ 1095782 h 1314944"/>
                <a:gd name="connsiteX5" fmla="*/ 4971492 w 5190654"/>
                <a:gd name="connsiteY5" fmla="*/ 1314944 h 1314944"/>
                <a:gd name="connsiteX6" fmla="*/ 228216 w 5190654"/>
                <a:gd name="connsiteY6" fmla="*/ 1314944 h 1314944"/>
                <a:gd name="connsiteX7" fmla="*/ 9054 w 5190654"/>
                <a:gd name="connsiteY7" fmla="*/ 1150103 h 1314944"/>
                <a:gd name="connsiteX8" fmla="*/ 0 w 5190654"/>
                <a:gd name="connsiteY8" fmla="*/ 155787 h 1314944"/>
                <a:gd name="connsiteX0" fmla="*/ 0 w 5190654"/>
                <a:gd name="connsiteY0" fmla="*/ 155787 h 1314944"/>
                <a:gd name="connsiteX1" fmla="*/ 228216 w 5190654"/>
                <a:gd name="connsiteY1" fmla="*/ 0 h 1314944"/>
                <a:gd name="connsiteX2" fmla="*/ 4971492 w 5190654"/>
                <a:gd name="connsiteY2" fmla="*/ 0 h 1314944"/>
                <a:gd name="connsiteX3" fmla="*/ 5190654 w 5190654"/>
                <a:gd name="connsiteY3" fmla="*/ 155788 h 1314944"/>
                <a:gd name="connsiteX4" fmla="*/ 5190654 w 5190654"/>
                <a:gd name="connsiteY4" fmla="*/ 1168210 h 1314944"/>
                <a:gd name="connsiteX5" fmla="*/ 4971492 w 5190654"/>
                <a:gd name="connsiteY5" fmla="*/ 1314944 h 1314944"/>
                <a:gd name="connsiteX6" fmla="*/ 228216 w 5190654"/>
                <a:gd name="connsiteY6" fmla="*/ 1314944 h 1314944"/>
                <a:gd name="connsiteX7" fmla="*/ 9054 w 5190654"/>
                <a:gd name="connsiteY7" fmla="*/ 1150103 h 1314944"/>
                <a:gd name="connsiteX8" fmla="*/ 0 w 5190654"/>
                <a:gd name="connsiteY8" fmla="*/ 155787 h 1314944"/>
                <a:gd name="connsiteX0" fmla="*/ 0 w 5190654"/>
                <a:gd name="connsiteY0" fmla="*/ 155787 h 1314944"/>
                <a:gd name="connsiteX1" fmla="*/ 166304 w 5190654"/>
                <a:gd name="connsiteY1" fmla="*/ 0 h 1314944"/>
                <a:gd name="connsiteX2" fmla="*/ 4971492 w 5190654"/>
                <a:gd name="connsiteY2" fmla="*/ 0 h 1314944"/>
                <a:gd name="connsiteX3" fmla="*/ 5190654 w 5190654"/>
                <a:gd name="connsiteY3" fmla="*/ 155788 h 1314944"/>
                <a:gd name="connsiteX4" fmla="*/ 5190654 w 5190654"/>
                <a:gd name="connsiteY4" fmla="*/ 1168210 h 1314944"/>
                <a:gd name="connsiteX5" fmla="*/ 4971492 w 5190654"/>
                <a:gd name="connsiteY5" fmla="*/ 1314944 h 1314944"/>
                <a:gd name="connsiteX6" fmla="*/ 228216 w 5190654"/>
                <a:gd name="connsiteY6" fmla="*/ 1314944 h 1314944"/>
                <a:gd name="connsiteX7" fmla="*/ 9054 w 5190654"/>
                <a:gd name="connsiteY7" fmla="*/ 1150103 h 1314944"/>
                <a:gd name="connsiteX8" fmla="*/ 0 w 5190654"/>
                <a:gd name="connsiteY8" fmla="*/ 155787 h 1314944"/>
                <a:gd name="connsiteX0" fmla="*/ 0 w 5190654"/>
                <a:gd name="connsiteY0" fmla="*/ 155787 h 1314944"/>
                <a:gd name="connsiteX1" fmla="*/ 166304 w 5190654"/>
                <a:gd name="connsiteY1" fmla="*/ 0 h 1314944"/>
                <a:gd name="connsiteX2" fmla="*/ 5004830 w 5190654"/>
                <a:gd name="connsiteY2" fmla="*/ 0 h 1314944"/>
                <a:gd name="connsiteX3" fmla="*/ 5190654 w 5190654"/>
                <a:gd name="connsiteY3" fmla="*/ 155788 h 1314944"/>
                <a:gd name="connsiteX4" fmla="*/ 5190654 w 5190654"/>
                <a:gd name="connsiteY4" fmla="*/ 1168210 h 1314944"/>
                <a:gd name="connsiteX5" fmla="*/ 4971492 w 5190654"/>
                <a:gd name="connsiteY5" fmla="*/ 1314944 h 1314944"/>
                <a:gd name="connsiteX6" fmla="*/ 228216 w 5190654"/>
                <a:gd name="connsiteY6" fmla="*/ 1314944 h 1314944"/>
                <a:gd name="connsiteX7" fmla="*/ 9054 w 5190654"/>
                <a:gd name="connsiteY7" fmla="*/ 1150103 h 1314944"/>
                <a:gd name="connsiteX8" fmla="*/ 0 w 5190654"/>
                <a:gd name="connsiteY8" fmla="*/ 155787 h 1314944"/>
                <a:gd name="connsiteX0" fmla="*/ 0 w 5190654"/>
                <a:gd name="connsiteY0" fmla="*/ 155787 h 1314944"/>
                <a:gd name="connsiteX1" fmla="*/ 166304 w 5190654"/>
                <a:gd name="connsiteY1" fmla="*/ 0 h 1314944"/>
                <a:gd name="connsiteX2" fmla="*/ 5004830 w 5190654"/>
                <a:gd name="connsiteY2" fmla="*/ 0 h 1314944"/>
                <a:gd name="connsiteX3" fmla="*/ 5190654 w 5190654"/>
                <a:gd name="connsiteY3" fmla="*/ 155788 h 1314944"/>
                <a:gd name="connsiteX4" fmla="*/ 5190654 w 5190654"/>
                <a:gd name="connsiteY4" fmla="*/ 1168210 h 1314944"/>
                <a:gd name="connsiteX5" fmla="*/ 5009592 w 5190654"/>
                <a:gd name="connsiteY5" fmla="*/ 1314944 h 1314944"/>
                <a:gd name="connsiteX6" fmla="*/ 228216 w 5190654"/>
                <a:gd name="connsiteY6" fmla="*/ 1314944 h 1314944"/>
                <a:gd name="connsiteX7" fmla="*/ 9054 w 5190654"/>
                <a:gd name="connsiteY7" fmla="*/ 1150103 h 1314944"/>
                <a:gd name="connsiteX8" fmla="*/ 0 w 5190654"/>
                <a:gd name="connsiteY8" fmla="*/ 155787 h 1314944"/>
                <a:gd name="connsiteX0" fmla="*/ 0 w 5190654"/>
                <a:gd name="connsiteY0" fmla="*/ 155787 h 1314944"/>
                <a:gd name="connsiteX1" fmla="*/ 166304 w 5190654"/>
                <a:gd name="connsiteY1" fmla="*/ 0 h 1314944"/>
                <a:gd name="connsiteX2" fmla="*/ 5004830 w 5190654"/>
                <a:gd name="connsiteY2" fmla="*/ 0 h 1314944"/>
                <a:gd name="connsiteX3" fmla="*/ 5190654 w 5190654"/>
                <a:gd name="connsiteY3" fmla="*/ 155788 h 1314944"/>
                <a:gd name="connsiteX4" fmla="*/ 5190654 w 5190654"/>
                <a:gd name="connsiteY4" fmla="*/ 1168210 h 1314944"/>
                <a:gd name="connsiteX5" fmla="*/ 5009592 w 5190654"/>
                <a:gd name="connsiteY5" fmla="*/ 1314944 h 1314944"/>
                <a:gd name="connsiteX6" fmla="*/ 180591 w 5190654"/>
                <a:gd name="connsiteY6" fmla="*/ 1310181 h 1314944"/>
                <a:gd name="connsiteX7" fmla="*/ 9054 w 5190654"/>
                <a:gd name="connsiteY7" fmla="*/ 1150103 h 1314944"/>
                <a:gd name="connsiteX8" fmla="*/ 0 w 5190654"/>
                <a:gd name="connsiteY8" fmla="*/ 155787 h 131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0654" h="1314944">
                  <a:moveTo>
                    <a:pt x="0" y="155787"/>
                  </a:moveTo>
                  <a:cubicBezTo>
                    <a:pt x="0" y="34747"/>
                    <a:pt x="45264" y="0"/>
                    <a:pt x="166304" y="0"/>
                  </a:cubicBezTo>
                  <a:lnTo>
                    <a:pt x="5004830" y="0"/>
                  </a:lnTo>
                  <a:cubicBezTo>
                    <a:pt x="5125870" y="0"/>
                    <a:pt x="5190654" y="34748"/>
                    <a:pt x="5190654" y="155788"/>
                  </a:cubicBezTo>
                  <a:lnTo>
                    <a:pt x="5190654" y="1168210"/>
                  </a:lnTo>
                  <a:cubicBezTo>
                    <a:pt x="5190654" y="1289250"/>
                    <a:pt x="5130632" y="1314944"/>
                    <a:pt x="5009592" y="1314944"/>
                  </a:cubicBezTo>
                  <a:lnTo>
                    <a:pt x="180591" y="1310181"/>
                  </a:lnTo>
                  <a:cubicBezTo>
                    <a:pt x="59551" y="1310181"/>
                    <a:pt x="9054" y="1271143"/>
                    <a:pt x="9054" y="1150103"/>
                  </a:cubicBezTo>
                  <a:lnTo>
                    <a:pt x="0" y="155787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23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D2C0614E-34ED-47FE-9578-C151DFD9AF7B}"/>
                </a:ext>
              </a:extLst>
            </p:cNvPr>
            <p:cNvCxnSpPr>
              <a:cxnSpLocks/>
            </p:cNvCxnSpPr>
            <p:nvPr/>
          </p:nvCxnSpPr>
          <p:spPr>
            <a:xfrm>
              <a:off x="8075611" y="5261965"/>
              <a:ext cx="0" cy="13149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596B3B2C-499A-477C-98EF-807102C1B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08829" y="1390650"/>
            <a:ext cx="5181600" cy="6147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F0593FE4-9318-4DF2-BFB4-3029E2681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38200" y="1390650"/>
            <a:ext cx="5181600" cy="6147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BD53701F-36B4-4359-95A9-012CE1334EA7}"/>
              </a:ext>
            </a:extLst>
          </p:cNvPr>
          <p:cNvSpPr txBox="1"/>
          <p:nvPr userDrawn="1"/>
        </p:nvSpPr>
        <p:spPr>
          <a:xfrm>
            <a:off x="838199" y="2109917"/>
            <a:ext cx="5288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venir Next LT Pro" panose="020B0504020202020204" pitchFamily="34" charset="0"/>
              </a:rPr>
              <a:t>STM vastaa ohjelman strategisesta johtamisesta ja valvoo hankkeita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venir Next LT Pro" panose="020B0504020202020204" pitchFamily="34" charset="0"/>
              </a:rPr>
              <a:t>Sote-uudistuksen johtoryhmä toimii ohjausryhmänä ja sen alaisuudessa toimii koordinaatioryhmä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B40093-1510-4BD6-A89C-FABB64BAEDC6}"/>
              </a:ext>
            </a:extLst>
          </p:cNvPr>
          <p:cNvSpPr txBox="1"/>
          <p:nvPr userDrawn="1"/>
        </p:nvSpPr>
        <p:spPr>
          <a:xfrm>
            <a:off x="965717" y="3307480"/>
            <a:ext cx="4800592" cy="1600438"/>
          </a:xfrm>
          <a:custGeom>
            <a:avLst/>
            <a:gdLst>
              <a:gd name="connsiteX0" fmla="*/ 0 w 5181600"/>
              <a:gd name="connsiteY0" fmla="*/ 295122 h 1770698"/>
              <a:gd name="connsiteX1" fmla="*/ 295122 w 5181600"/>
              <a:gd name="connsiteY1" fmla="*/ 0 h 1770698"/>
              <a:gd name="connsiteX2" fmla="*/ 4886478 w 5181600"/>
              <a:gd name="connsiteY2" fmla="*/ 0 h 1770698"/>
              <a:gd name="connsiteX3" fmla="*/ 5181600 w 5181600"/>
              <a:gd name="connsiteY3" fmla="*/ 295122 h 1770698"/>
              <a:gd name="connsiteX4" fmla="*/ 5181600 w 5181600"/>
              <a:gd name="connsiteY4" fmla="*/ 1475576 h 1770698"/>
              <a:gd name="connsiteX5" fmla="*/ 4886478 w 5181600"/>
              <a:gd name="connsiteY5" fmla="*/ 1770698 h 1770698"/>
              <a:gd name="connsiteX6" fmla="*/ 295122 w 5181600"/>
              <a:gd name="connsiteY6" fmla="*/ 1770698 h 1770698"/>
              <a:gd name="connsiteX7" fmla="*/ 0 w 5181600"/>
              <a:gd name="connsiteY7" fmla="*/ 1475576 h 1770698"/>
              <a:gd name="connsiteX8" fmla="*/ 0 w 5181600"/>
              <a:gd name="connsiteY8" fmla="*/ 295122 h 1770698"/>
              <a:gd name="connsiteX0" fmla="*/ 0 w 5181600"/>
              <a:gd name="connsiteY0" fmla="*/ 228447 h 1770698"/>
              <a:gd name="connsiteX1" fmla="*/ 295122 w 5181600"/>
              <a:gd name="connsiteY1" fmla="*/ 0 h 1770698"/>
              <a:gd name="connsiteX2" fmla="*/ 4886478 w 5181600"/>
              <a:gd name="connsiteY2" fmla="*/ 0 h 1770698"/>
              <a:gd name="connsiteX3" fmla="*/ 5181600 w 5181600"/>
              <a:gd name="connsiteY3" fmla="*/ 295122 h 1770698"/>
              <a:gd name="connsiteX4" fmla="*/ 5181600 w 5181600"/>
              <a:gd name="connsiteY4" fmla="*/ 1475576 h 1770698"/>
              <a:gd name="connsiteX5" fmla="*/ 4886478 w 5181600"/>
              <a:gd name="connsiteY5" fmla="*/ 1770698 h 1770698"/>
              <a:gd name="connsiteX6" fmla="*/ 295122 w 5181600"/>
              <a:gd name="connsiteY6" fmla="*/ 1770698 h 1770698"/>
              <a:gd name="connsiteX7" fmla="*/ 0 w 5181600"/>
              <a:gd name="connsiteY7" fmla="*/ 1475576 h 1770698"/>
              <a:gd name="connsiteX8" fmla="*/ 0 w 5181600"/>
              <a:gd name="connsiteY8" fmla="*/ 228447 h 1770698"/>
              <a:gd name="connsiteX0" fmla="*/ 0 w 5181600"/>
              <a:gd name="connsiteY0" fmla="*/ 228447 h 1770698"/>
              <a:gd name="connsiteX1" fmla="*/ 295122 w 5181600"/>
              <a:gd name="connsiteY1" fmla="*/ 0 h 1770698"/>
              <a:gd name="connsiteX2" fmla="*/ 4886478 w 5181600"/>
              <a:gd name="connsiteY2" fmla="*/ 0 h 1770698"/>
              <a:gd name="connsiteX3" fmla="*/ 5181600 w 5181600"/>
              <a:gd name="connsiteY3" fmla="*/ 295122 h 1770698"/>
              <a:gd name="connsiteX4" fmla="*/ 5181600 w 5181600"/>
              <a:gd name="connsiteY4" fmla="*/ 1475576 h 1770698"/>
              <a:gd name="connsiteX5" fmla="*/ 4886478 w 5181600"/>
              <a:gd name="connsiteY5" fmla="*/ 1770698 h 1770698"/>
              <a:gd name="connsiteX6" fmla="*/ 295122 w 5181600"/>
              <a:gd name="connsiteY6" fmla="*/ 1770698 h 1770698"/>
              <a:gd name="connsiteX7" fmla="*/ 0 w 5181600"/>
              <a:gd name="connsiteY7" fmla="*/ 1542251 h 1770698"/>
              <a:gd name="connsiteX8" fmla="*/ 0 w 5181600"/>
              <a:gd name="connsiteY8" fmla="*/ 228447 h 1770698"/>
              <a:gd name="connsiteX0" fmla="*/ 0 w 5181600"/>
              <a:gd name="connsiteY0" fmla="*/ 228447 h 1770698"/>
              <a:gd name="connsiteX1" fmla="*/ 295122 w 5181600"/>
              <a:gd name="connsiteY1" fmla="*/ 0 h 1770698"/>
              <a:gd name="connsiteX2" fmla="*/ 4886478 w 5181600"/>
              <a:gd name="connsiteY2" fmla="*/ 0 h 1770698"/>
              <a:gd name="connsiteX3" fmla="*/ 5181600 w 5181600"/>
              <a:gd name="connsiteY3" fmla="*/ 295122 h 1770698"/>
              <a:gd name="connsiteX4" fmla="*/ 5181600 w 5181600"/>
              <a:gd name="connsiteY4" fmla="*/ 1475576 h 1770698"/>
              <a:gd name="connsiteX5" fmla="*/ 4886478 w 5181600"/>
              <a:gd name="connsiteY5" fmla="*/ 1770698 h 1770698"/>
              <a:gd name="connsiteX6" fmla="*/ 247497 w 5181600"/>
              <a:gd name="connsiteY6" fmla="*/ 1770698 h 1770698"/>
              <a:gd name="connsiteX7" fmla="*/ 0 w 5181600"/>
              <a:gd name="connsiteY7" fmla="*/ 1542251 h 1770698"/>
              <a:gd name="connsiteX8" fmla="*/ 0 w 5181600"/>
              <a:gd name="connsiteY8" fmla="*/ 228447 h 1770698"/>
              <a:gd name="connsiteX0" fmla="*/ 0 w 5181600"/>
              <a:gd name="connsiteY0" fmla="*/ 237972 h 1780223"/>
              <a:gd name="connsiteX1" fmla="*/ 228447 w 5181600"/>
              <a:gd name="connsiteY1" fmla="*/ 0 h 1780223"/>
              <a:gd name="connsiteX2" fmla="*/ 4886478 w 5181600"/>
              <a:gd name="connsiteY2" fmla="*/ 9525 h 1780223"/>
              <a:gd name="connsiteX3" fmla="*/ 5181600 w 5181600"/>
              <a:gd name="connsiteY3" fmla="*/ 304647 h 1780223"/>
              <a:gd name="connsiteX4" fmla="*/ 5181600 w 5181600"/>
              <a:gd name="connsiteY4" fmla="*/ 1485101 h 1780223"/>
              <a:gd name="connsiteX5" fmla="*/ 4886478 w 5181600"/>
              <a:gd name="connsiteY5" fmla="*/ 1780223 h 1780223"/>
              <a:gd name="connsiteX6" fmla="*/ 247497 w 5181600"/>
              <a:gd name="connsiteY6" fmla="*/ 1780223 h 1780223"/>
              <a:gd name="connsiteX7" fmla="*/ 0 w 5181600"/>
              <a:gd name="connsiteY7" fmla="*/ 1551776 h 1780223"/>
              <a:gd name="connsiteX8" fmla="*/ 0 w 5181600"/>
              <a:gd name="connsiteY8" fmla="*/ 237972 h 1780223"/>
              <a:gd name="connsiteX0" fmla="*/ 0 w 5181600"/>
              <a:gd name="connsiteY0" fmla="*/ 237972 h 1780223"/>
              <a:gd name="connsiteX1" fmla="*/ 228447 w 5181600"/>
              <a:gd name="connsiteY1" fmla="*/ 0 h 1780223"/>
              <a:gd name="connsiteX2" fmla="*/ 4962678 w 5181600"/>
              <a:gd name="connsiteY2" fmla="*/ 19050 h 1780223"/>
              <a:gd name="connsiteX3" fmla="*/ 5181600 w 5181600"/>
              <a:gd name="connsiteY3" fmla="*/ 304647 h 1780223"/>
              <a:gd name="connsiteX4" fmla="*/ 5181600 w 5181600"/>
              <a:gd name="connsiteY4" fmla="*/ 1485101 h 1780223"/>
              <a:gd name="connsiteX5" fmla="*/ 4886478 w 5181600"/>
              <a:gd name="connsiteY5" fmla="*/ 1780223 h 1780223"/>
              <a:gd name="connsiteX6" fmla="*/ 247497 w 5181600"/>
              <a:gd name="connsiteY6" fmla="*/ 1780223 h 1780223"/>
              <a:gd name="connsiteX7" fmla="*/ 0 w 5181600"/>
              <a:gd name="connsiteY7" fmla="*/ 1551776 h 1780223"/>
              <a:gd name="connsiteX8" fmla="*/ 0 w 5181600"/>
              <a:gd name="connsiteY8" fmla="*/ 237972 h 1780223"/>
              <a:gd name="connsiteX0" fmla="*/ 0 w 5181600"/>
              <a:gd name="connsiteY0" fmla="*/ 237972 h 1780223"/>
              <a:gd name="connsiteX1" fmla="*/ 228447 w 5181600"/>
              <a:gd name="connsiteY1" fmla="*/ 0 h 1780223"/>
              <a:gd name="connsiteX2" fmla="*/ 4962678 w 5181600"/>
              <a:gd name="connsiteY2" fmla="*/ 19050 h 1780223"/>
              <a:gd name="connsiteX3" fmla="*/ 5181600 w 5181600"/>
              <a:gd name="connsiteY3" fmla="*/ 257022 h 1780223"/>
              <a:gd name="connsiteX4" fmla="*/ 5181600 w 5181600"/>
              <a:gd name="connsiteY4" fmla="*/ 1485101 h 1780223"/>
              <a:gd name="connsiteX5" fmla="*/ 4886478 w 5181600"/>
              <a:gd name="connsiteY5" fmla="*/ 1780223 h 1780223"/>
              <a:gd name="connsiteX6" fmla="*/ 247497 w 5181600"/>
              <a:gd name="connsiteY6" fmla="*/ 1780223 h 1780223"/>
              <a:gd name="connsiteX7" fmla="*/ 0 w 5181600"/>
              <a:gd name="connsiteY7" fmla="*/ 1551776 h 1780223"/>
              <a:gd name="connsiteX8" fmla="*/ 0 w 5181600"/>
              <a:gd name="connsiteY8" fmla="*/ 237972 h 1780223"/>
              <a:gd name="connsiteX0" fmla="*/ 0 w 5181600"/>
              <a:gd name="connsiteY0" fmla="*/ 237972 h 1780223"/>
              <a:gd name="connsiteX1" fmla="*/ 228447 w 5181600"/>
              <a:gd name="connsiteY1" fmla="*/ 0 h 1780223"/>
              <a:gd name="connsiteX2" fmla="*/ 4962678 w 5181600"/>
              <a:gd name="connsiteY2" fmla="*/ 19050 h 1780223"/>
              <a:gd name="connsiteX3" fmla="*/ 5181600 w 5181600"/>
              <a:gd name="connsiteY3" fmla="*/ 257022 h 1780223"/>
              <a:gd name="connsiteX4" fmla="*/ 5181600 w 5181600"/>
              <a:gd name="connsiteY4" fmla="*/ 1532726 h 1780223"/>
              <a:gd name="connsiteX5" fmla="*/ 4886478 w 5181600"/>
              <a:gd name="connsiteY5" fmla="*/ 1780223 h 1780223"/>
              <a:gd name="connsiteX6" fmla="*/ 247497 w 5181600"/>
              <a:gd name="connsiteY6" fmla="*/ 1780223 h 1780223"/>
              <a:gd name="connsiteX7" fmla="*/ 0 w 5181600"/>
              <a:gd name="connsiteY7" fmla="*/ 1551776 h 1780223"/>
              <a:gd name="connsiteX8" fmla="*/ 0 w 5181600"/>
              <a:gd name="connsiteY8" fmla="*/ 237972 h 1780223"/>
              <a:gd name="connsiteX0" fmla="*/ 0 w 5181600"/>
              <a:gd name="connsiteY0" fmla="*/ 237972 h 1780223"/>
              <a:gd name="connsiteX1" fmla="*/ 228447 w 5181600"/>
              <a:gd name="connsiteY1" fmla="*/ 0 h 1780223"/>
              <a:gd name="connsiteX2" fmla="*/ 4962678 w 5181600"/>
              <a:gd name="connsiteY2" fmla="*/ 19050 h 1780223"/>
              <a:gd name="connsiteX3" fmla="*/ 5181600 w 5181600"/>
              <a:gd name="connsiteY3" fmla="*/ 257022 h 1780223"/>
              <a:gd name="connsiteX4" fmla="*/ 5181600 w 5181600"/>
              <a:gd name="connsiteY4" fmla="*/ 1532726 h 1780223"/>
              <a:gd name="connsiteX5" fmla="*/ 4953153 w 5181600"/>
              <a:gd name="connsiteY5" fmla="*/ 1780223 h 1780223"/>
              <a:gd name="connsiteX6" fmla="*/ 247497 w 5181600"/>
              <a:gd name="connsiteY6" fmla="*/ 1780223 h 1780223"/>
              <a:gd name="connsiteX7" fmla="*/ 0 w 5181600"/>
              <a:gd name="connsiteY7" fmla="*/ 1551776 h 1780223"/>
              <a:gd name="connsiteX8" fmla="*/ 0 w 5181600"/>
              <a:gd name="connsiteY8" fmla="*/ 237972 h 178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780223">
                <a:moveTo>
                  <a:pt x="0" y="237972"/>
                </a:moveTo>
                <a:cubicBezTo>
                  <a:pt x="0" y="74981"/>
                  <a:pt x="65456" y="0"/>
                  <a:pt x="228447" y="0"/>
                </a:cubicBezTo>
                <a:lnTo>
                  <a:pt x="4962678" y="19050"/>
                </a:lnTo>
                <a:cubicBezTo>
                  <a:pt x="5125669" y="19050"/>
                  <a:pt x="5181600" y="94031"/>
                  <a:pt x="5181600" y="257022"/>
                </a:cubicBezTo>
                <a:lnTo>
                  <a:pt x="5181600" y="1532726"/>
                </a:lnTo>
                <a:cubicBezTo>
                  <a:pt x="5181600" y="1695717"/>
                  <a:pt x="5116144" y="1780223"/>
                  <a:pt x="4953153" y="1780223"/>
                </a:cubicBezTo>
                <a:lnTo>
                  <a:pt x="247497" y="1780223"/>
                </a:lnTo>
                <a:cubicBezTo>
                  <a:pt x="84506" y="1780223"/>
                  <a:pt x="0" y="1714767"/>
                  <a:pt x="0" y="1551776"/>
                </a:cubicBezTo>
                <a:lnTo>
                  <a:pt x="0" y="237972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23E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Avenir Next LT Pro" panose="020B0504020202020204" pitchFamily="34" charset="0"/>
              </a:rPr>
              <a:t>THL</a:t>
            </a:r>
          </a:p>
          <a:p>
            <a:pPr algn="ctr"/>
            <a:r>
              <a:rPr lang="fi-FI" sz="1600" dirty="0">
                <a:latin typeface="Avenir Next LT Pro" panose="020B0504020202020204" pitchFamily="34" charset="0"/>
              </a:rPr>
              <a:t>Alueellinen toimeenpano ja hanketuki</a:t>
            </a:r>
          </a:p>
          <a:p>
            <a:pPr algn="ctr"/>
            <a:r>
              <a:rPr lang="fi-FI" sz="1600" dirty="0">
                <a:latin typeface="Avenir Next LT Pro" panose="020B0504020202020204" pitchFamily="34" charset="0"/>
              </a:rPr>
              <a:t>Ohjelman kansallinen viestintä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sz="1600" dirty="0">
              <a:latin typeface="Avenir Next LT Pro" panose="020B0504020202020204" pitchFamily="34" charset="0"/>
            </a:endParaRPr>
          </a:p>
          <a:p>
            <a:pPr algn="ctr"/>
            <a:r>
              <a:rPr lang="fi-FI" sz="1600" b="1" dirty="0">
                <a:latin typeface="Avenir Next LT Pro" panose="020B0504020202020204" pitchFamily="34" charset="0"/>
              </a:rPr>
              <a:t>Viisi aluekoordinaattoria</a:t>
            </a:r>
          </a:p>
          <a:p>
            <a:pPr algn="ctr"/>
            <a:r>
              <a:rPr lang="fi-FI" sz="1600" dirty="0">
                <a:latin typeface="Avenir Next LT Pro" panose="020B0504020202020204" pitchFamily="34" charset="0"/>
              </a:rPr>
              <a:t>Toimintakentät erityisvastuualueittain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9F7A905-D950-481D-8E52-942C353785AD}"/>
              </a:ext>
            </a:extLst>
          </p:cNvPr>
          <p:cNvSpPr txBox="1"/>
          <p:nvPr userDrawn="1"/>
        </p:nvSpPr>
        <p:spPr>
          <a:xfrm>
            <a:off x="6108829" y="2109916"/>
            <a:ext cx="5190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venir Next LT Pro" panose="020B0504020202020204" pitchFamily="34" charset="0"/>
              </a:rPr>
              <a:t>STM ohjaa rakenneuudistushankkeiden kokonaiskuvaa ja valvoo hankkeita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venir Next LT Pro" panose="020B0504020202020204" pitchFamily="34" charset="0"/>
              </a:rPr>
              <a:t>Alueellinen valmistelun jaosto koordinoi rakenneuudistuksen etenemistä ja valmistelua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84A849CF-C8A5-42B6-8BE9-76679BDB7E66}"/>
              </a:ext>
            </a:extLst>
          </p:cNvPr>
          <p:cNvSpPr txBox="1"/>
          <p:nvPr userDrawn="1"/>
        </p:nvSpPr>
        <p:spPr>
          <a:xfrm>
            <a:off x="6190564" y="3343287"/>
            <a:ext cx="172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Avenir Next LT Pro" panose="020B0504020202020204" pitchFamily="34" charset="0"/>
              </a:rPr>
              <a:t>Osa-alue 1</a:t>
            </a:r>
          </a:p>
          <a:p>
            <a:r>
              <a:rPr lang="fi-FI" sz="1100" dirty="0">
                <a:latin typeface="Avenir Next LT Pro" panose="020B0504020202020204" pitchFamily="34" charset="0"/>
              </a:rPr>
              <a:t>Vapaaehtoinen alueellinen valmistelu ja hankekoordinaatio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9D801D7-BF5B-49F9-BDF1-2BD66CB32C77}"/>
              </a:ext>
            </a:extLst>
          </p:cNvPr>
          <p:cNvSpPr txBox="1"/>
          <p:nvPr userDrawn="1"/>
        </p:nvSpPr>
        <p:spPr>
          <a:xfrm>
            <a:off x="8028611" y="3343287"/>
            <a:ext cx="30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Avenir Next LT Pro" panose="020B0504020202020204" pitchFamily="34" charset="0"/>
              </a:rPr>
              <a:t>STM</a:t>
            </a:r>
          </a:p>
          <a:p>
            <a:r>
              <a:rPr lang="fi-FI" sz="1100" dirty="0">
                <a:latin typeface="Avenir Next LT Pro" panose="020B0504020202020204" pitchFamily="34" charset="0"/>
              </a:rPr>
              <a:t>Hyvinvoinnin ja terveyden edistäminen;</a:t>
            </a:r>
          </a:p>
          <a:p>
            <a:r>
              <a:rPr lang="fi-FI" sz="1100" dirty="0">
                <a:latin typeface="Avenir Next LT Pro" panose="020B0504020202020204" pitchFamily="34" charset="0"/>
              </a:rPr>
              <a:t>Tutkimus, kehittäminen, innovaatiot, oppiminen (TKIO)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18805194-09C9-4F97-A3D3-4AA3E40FA6F3}"/>
              </a:ext>
            </a:extLst>
          </p:cNvPr>
          <p:cNvSpPr txBox="1"/>
          <p:nvPr userDrawn="1"/>
        </p:nvSpPr>
        <p:spPr>
          <a:xfrm>
            <a:off x="11063611" y="3583699"/>
            <a:ext cx="10551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>
                <a:latin typeface="Avenir Next LT Pro" panose="020B0504020202020204" pitchFamily="34" charset="0"/>
              </a:rPr>
              <a:t>VATE-valmistelu, sote-palveluiden ja kuntien sekä alueiden yhteistyö.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9DE3D2F6-8094-47C3-B7E6-6D01FC30344F}"/>
              </a:ext>
            </a:extLst>
          </p:cNvPr>
          <p:cNvSpPr txBox="1"/>
          <p:nvPr userDrawn="1"/>
        </p:nvSpPr>
        <p:spPr>
          <a:xfrm>
            <a:off x="6190565" y="4311321"/>
            <a:ext cx="17422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Avenir Next LT Pro" panose="020B0504020202020204" pitchFamily="34" charset="0"/>
              </a:rPr>
              <a:t>Osa-alue 2</a:t>
            </a:r>
          </a:p>
          <a:p>
            <a:r>
              <a:rPr lang="fi-FI" sz="1100" dirty="0">
                <a:latin typeface="Avenir Next LT Pro" panose="020B0504020202020204" pitchFamily="34" charset="0"/>
              </a:rPr>
              <a:t>Johtamisen ja ohjauksen kehittäminen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098381F0-0007-44CA-A28A-AFACCB36C12A}"/>
              </a:ext>
            </a:extLst>
          </p:cNvPr>
          <p:cNvSpPr txBox="1"/>
          <p:nvPr userDrawn="1"/>
        </p:nvSpPr>
        <p:spPr>
          <a:xfrm>
            <a:off x="8028611" y="4311321"/>
            <a:ext cx="30820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Avenir Next LT Pro" panose="020B0504020202020204" pitchFamily="34" charset="0"/>
              </a:rPr>
              <a:t>STM ja DigiFinland Oy</a:t>
            </a:r>
          </a:p>
          <a:p>
            <a:r>
              <a:rPr lang="fi-FI" sz="1100" dirty="0">
                <a:latin typeface="Avenir Next LT Pro" panose="020B0504020202020204" pitchFamily="34" charset="0"/>
              </a:rPr>
              <a:t>Alueellisen tietojohtamisen kehittäminen (Toivo-ohjelman Virta-hanke)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8BEAFB6E-4DB8-4B74-AE96-708F0249EAC9}"/>
              </a:ext>
            </a:extLst>
          </p:cNvPr>
          <p:cNvSpPr txBox="1"/>
          <p:nvPr userDrawn="1"/>
        </p:nvSpPr>
        <p:spPr>
          <a:xfrm>
            <a:off x="6190564" y="5108074"/>
            <a:ext cx="17997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Avenir Next LT Pro" panose="020B0504020202020204" pitchFamily="34" charset="0"/>
              </a:rPr>
              <a:t>Osa-alue 3</a:t>
            </a:r>
          </a:p>
          <a:p>
            <a:r>
              <a:rPr lang="fi-FI" sz="1100" dirty="0">
                <a:latin typeface="Avenir Next LT Pro" panose="020B0504020202020204" pitchFamily="34" charset="0"/>
              </a:rPr>
              <a:t>Toimintatapojen ja prosessien uudistaminen ja yhtenäistäminen digitaalisin välinein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2BD51091-87A5-48B6-A917-D34D0868C0CA}"/>
              </a:ext>
            </a:extLst>
          </p:cNvPr>
          <p:cNvSpPr txBox="1"/>
          <p:nvPr userDrawn="1"/>
        </p:nvSpPr>
        <p:spPr>
          <a:xfrm>
            <a:off x="8028612" y="5108074"/>
            <a:ext cx="3082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Avenir Next LT Pro" panose="020B0504020202020204" pitchFamily="34" charset="0"/>
              </a:rPr>
              <a:t>THL: </a:t>
            </a:r>
            <a:r>
              <a:rPr lang="fi-FI" sz="1100" dirty="0">
                <a:latin typeface="Avenir Next LT Pro" panose="020B0504020202020204" pitchFamily="34" charset="0"/>
              </a:rPr>
              <a:t>Digitaalisten palveluiden kehittämishankkeet osana Tulevaisuuden sote-keskus –ohjelmaa.</a:t>
            </a:r>
          </a:p>
          <a:p>
            <a:r>
              <a:rPr lang="fi-FI" sz="1100" b="1" dirty="0">
                <a:latin typeface="Avenir Next LT Pro" panose="020B0504020202020204" pitchFamily="34" charset="0"/>
              </a:rPr>
              <a:t>DigiFinland:</a:t>
            </a:r>
            <a:r>
              <a:rPr lang="fi-FI" sz="1100" dirty="0">
                <a:latin typeface="Avenir Next LT Pro" panose="020B0504020202020204" pitchFamily="34" charset="0"/>
              </a:rPr>
              <a:t> Omaolo.fi, 116 117, Sähköinen perhekeskus</a:t>
            </a:r>
          </a:p>
          <a:p>
            <a:r>
              <a:rPr lang="fi-FI" sz="1100" b="1" dirty="0">
                <a:latin typeface="Avenir Next LT Pro" panose="020B0504020202020204" pitchFamily="34" charset="0"/>
              </a:rPr>
              <a:t>Digi- ja väestötietovirasto: </a:t>
            </a:r>
            <a:r>
              <a:rPr lang="fi-FI" sz="1100" dirty="0">
                <a:latin typeface="Avenir Next LT Pro" panose="020B0504020202020204" pitchFamily="34" charset="0"/>
              </a:rPr>
              <a:t>Suomi.fi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3A938D1B-3F74-4898-BB1F-0C099D1EF6A3}"/>
              </a:ext>
            </a:extLst>
          </p:cNvPr>
          <p:cNvSpPr txBox="1"/>
          <p:nvPr userDrawn="1"/>
        </p:nvSpPr>
        <p:spPr>
          <a:xfrm>
            <a:off x="4694267" y="5480038"/>
            <a:ext cx="136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>
                <a:latin typeface="Avenir Next LT Pro" panose="020B0504020202020204" pitchFamily="34" charset="0"/>
              </a:rPr>
              <a:t>Mahdollistavat tulevaisuuden sote-keskus –hankkeen toimintaa.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3D5B0CD1-9708-45DC-9EE5-DFF9E9CAE8D2}"/>
              </a:ext>
            </a:extLst>
          </p:cNvPr>
          <p:cNvSpPr txBox="1"/>
          <p:nvPr userDrawn="1"/>
        </p:nvSpPr>
        <p:spPr>
          <a:xfrm>
            <a:off x="6029575" y="6334341"/>
            <a:ext cx="3155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latin typeface="Avenir Next LT Pro" panose="020B0504020202020204" pitchFamily="34" charset="0"/>
              </a:rPr>
              <a:t>Kuva valtakunnallisesta Valtionavustushankkeiden kansallinen koordinointi -kuvasta mukaillen.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22F46CA1-DC2C-41D4-9868-D5A4EE8E868C}"/>
              </a:ext>
            </a:extLst>
          </p:cNvPr>
          <p:cNvSpPr txBox="1"/>
          <p:nvPr userDrawn="1"/>
        </p:nvSpPr>
        <p:spPr>
          <a:xfrm>
            <a:off x="838199" y="327804"/>
            <a:ext cx="105314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Hankkeiden kansallinen koordinointi</a:t>
            </a:r>
            <a:b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</a:br>
            <a:endParaRPr lang="fi-FI" dirty="0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7633DC7E-6CF9-4F9A-9A07-4089F2EBB405}"/>
              </a:ext>
            </a:extLst>
          </p:cNvPr>
          <p:cNvSpPr txBox="1"/>
          <p:nvPr userDrawn="1"/>
        </p:nvSpPr>
        <p:spPr>
          <a:xfrm>
            <a:off x="6096000" y="1399688"/>
            <a:ext cx="5194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Rakenneuudistus</a:t>
            </a:r>
            <a:b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Satakunnan sote-rakenneuudistuksen kehittämishanke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EC101E96-DC78-4DC7-A69F-AB0DAF378772}"/>
              </a:ext>
            </a:extLst>
          </p:cNvPr>
          <p:cNvSpPr txBox="1"/>
          <p:nvPr userDrawn="1"/>
        </p:nvSpPr>
        <p:spPr>
          <a:xfrm>
            <a:off x="838199" y="1400122"/>
            <a:ext cx="5191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Sisältöuudistus</a:t>
            </a:r>
            <a:b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Satakunnan tulevaisuuden sote-keskus -hanke</a:t>
            </a:r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430C3679-1800-4EA0-81D9-002DC8DB0A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707" y="6355672"/>
            <a:ext cx="1718094" cy="2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38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asoten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iruutu 34">
            <a:extLst>
              <a:ext uri="{FF2B5EF4-FFF2-40B4-BE49-F238E27FC236}">
                <a16:creationId xmlns:a16="http://schemas.microsoft.com/office/drawing/2014/main" id="{F5E0546B-D805-4915-B4D0-6D4456D9222B}"/>
              </a:ext>
            </a:extLst>
          </p:cNvPr>
          <p:cNvSpPr txBox="1"/>
          <p:nvPr userDrawn="1"/>
        </p:nvSpPr>
        <p:spPr>
          <a:xfrm>
            <a:off x="6096000" y="203227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Satasoten hankeorganisaatio ja sisällöllinen valmistelu</a:t>
            </a:r>
            <a:endParaRPr lang="fi-FI" sz="1100" dirty="0">
              <a:solidFill>
                <a:srgbClr val="023E6B"/>
              </a:solidFill>
            </a:endParaRPr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EAAAE0B3-5FE3-44CB-B03F-718D6C3AB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58805" y="1476470"/>
            <a:ext cx="0" cy="3899990"/>
          </a:xfrm>
          <a:prstGeom prst="line">
            <a:avLst/>
          </a:prstGeom>
          <a:ln w="38100">
            <a:solidFill>
              <a:srgbClr val="023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979DFECF-AD2A-44BF-BDA8-991BADB16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77429" y="3878774"/>
            <a:ext cx="1066019" cy="900828"/>
          </a:xfrm>
          <a:prstGeom prst="roundRect">
            <a:avLst/>
          </a:prstGeom>
          <a:noFill/>
          <a:ln w="28575">
            <a:solidFill>
              <a:srgbClr val="FCC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FC3FEB3A-6C36-497A-816B-C19285F9A052}"/>
              </a:ext>
            </a:extLst>
          </p:cNvPr>
          <p:cNvSpPr/>
          <p:nvPr userDrawn="1"/>
        </p:nvSpPr>
        <p:spPr>
          <a:xfrm>
            <a:off x="6267274" y="1397221"/>
            <a:ext cx="2376000" cy="468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Ohjausryhmä</a:t>
            </a:r>
            <a:endParaRPr lang="fi-FI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D76A0E7-FF2A-4E29-B896-50EDA1452840}"/>
              </a:ext>
            </a:extLst>
          </p:cNvPr>
          <p:cNvSpPr txBox="1"/>
          <p:nvPr userDrawn="1"/>
        </p:nvSpPr>
        <p:spPr>
          <a:xfrm>
            <a:off x="9122725" y="1417107"/>
            <a:ext cx="2571967" cy="430314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fi-FI" sz="85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Satasoten ohjausryhmä</a:t>
            </a:r>
            <a:r>
              <a:rPr lang="fi-FI" sz="850" dirty="0">
                <a:solidFill>
                  <a:srgbClr val="023E6B"/>
                </a:solidFill>
                <a:latin typeface="Avenir Next LT Pro" panose="020B0504020202020204" pitchFamily="34" charset="0"/>
              </a:rPr>
              <a:t> ohjaa ja sitouttaa sote-uudistamista Satakunnassa.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847CCD37-397D-4966-A25E-CBC577D31312}"/>
              </a:ext>
            </a:extLst>
          </p:cNvPr>
          <p:cNvSpPr/>
          <p:nvPr userDrawn="1"/>
        </p:nvSpPr>
        <p:spPr>
          <a:xfrm>
            <a:off x="6265691" y="1977051"/>
            <a:ext cx="2376000" cy="468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Johtoryhmä</a:t>
            </a:r>
            <a:endParaRPr lang="fi-FI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200873A-2163-4B45-9659-6ABC99BF562F}"/>
              </a:ext>
            </a:extLst>
          </p:cNvPr>
          <p:cNvSpPr txBox="1"/>
          <p:nvPr userDrawn="1"/>
        </p:nvSpPr>
        <p:spPr>
          <a:xfrm>
            <a:off x="9122725" y="1966223"/>
            <a:ext cx="2847977" cy="40842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fi-FI" sz="85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Satasoten johtoryhmä </a:t>
            </a:r>
            <a:r>
              <a:rPr lang="fi-FI" sz="850" dirty="0">
                <a:solidFill>
                  <a:srgbClr val="023E6B"/>
                </a:solidFill>
                <a:latin typeface="Avenir Next LT Pro" panose="020B0504020202020204" pitchFamily="34" charset="0"/>
              </a:rPr>
              <a:t>vastata valmistelun operatiivisesta johtamisesta sekä ohjausryhmän päätösten valmistelusta. Johtoryhmä toimii </a:t>
            </a:r>
            <a:r>
              <a:rPr lang="fi-FI" sz="850" dirty="0" err="1">
                <a:solidFill>
                  <a:srgbClr val="023E6B"/>
                </a:solidFill>
                <a:latin typeface="Avenir Next LT Pro" panose="020B0504020202020204" pitchFamily="34" charset="0"/>
              </a:rPr>
              <a:t>VATEn</a:t>
            </a:r>
            <a:r>
              <a:rPr lang="fi-FI" sz="850" dirty="0">
                <a:solidFill>
                  <a:srgbClr val="023E6B"/>
                </a:solidFill>
                <a:latin typeface="Avenir Next LT Pro" panose="020B0504020202020204" pitchFamily="34" charset="0"/>
              </a:rPr>
              <a:t> poliittisena seurantaryhmänä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C78A1D4-2FF4-40E1-9B08-2CB8D86FEE05}"/>
              </a:ext>
            </a:extLst>
          </p:cNvPr>
          <p:cNvSpPr txBox="1"/>
          <p:nvPr userDrawn="1"/>
        </p:nvSpPr>
        <p:spPr>
          <a:xfrm>
            <a:off x="9122725" y="2562179"/>
            <a:ext cx="2875557" cy="43856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fi-FI" sz="85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Palvelurakenneryhmän</a:t>
            </a:r>
            <a:r>
              <a:rPr lang="fi-FI" sz="850" dirty="0">
                <a:solidFill>
                  <a:srgbClr val="023E6B"/>
                </a:solidFill>
                <a:latin typeface="Avenir Next LT Pro" panose="020B0504020202020204" pitchFamily="34" charset="0"/>
              </a:rPr>
              <a:t> valmistelee sisältö- ja rakenneasiat johtoryhmän käsittelyyn ja tekee hankkeisiin liittyviä päätöksiä laajasti kuntien ja sote-kuntayhtymien ammattilaisten yhteistyönä.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C354D4A5-EDBF-457F-86D0-0D38FBB8D0B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 userDrawn="1"/>
        </p:nvSpPr>
        <p:spPr>
          <a:xfrm>
            <a:off x="7617280" y="5098830"/>
            <a:ext cx="4363228" cy="576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Satakunnan tulevaisuuden sote-keskus –hanke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3191D7B1-640C-407E-A694-5C2313E56AF1}"/>
              </a:ext>
            </a:extLst>
          </p:cNvPr>
          <p:cNvSpPr/>
          <p:nvPr userDrawn="1"/>
        </p:nvSpPr>
        <p:spPr>
          <a:xfrm>
            <a:off x="7617279" y="5768494"/>
            <a:ext cx="1872000" cy="432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Oma hyvinvointi </a:t>
            </a:r>
            <a:b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–osa-alue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3F017959-5305-4E2F-BF44-A5569E6E9411}"/>
              </a:ext>
            </a:extLst>
          </p:cNvPr>
          <p:cNvSpPr/>
          <p:nvPr userDrawn="1"/>
        </p:nvSpPr>
        <p:spPr>
          <a:xfrm>
            <a:off x="9575364" y="5768494"/>
            <a:ext cx="1872000" cy="432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Kotiin annettavat palvelut </a:t>
            </a:r>
            <a:b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–osa-alue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4E4FFF6F-D5E4-44C6-98C2-134B99DF89F5}"/>
              </a:ext>
            </a:extLst>
          </p:cNvPr>
          <p:cNvSpPr/>
          <p:nvPr userDrawn="1"/>
        </p:nvSpPr>
        <p:spPr>
          <a:xfrm>
            <a:off x="7617279" y="6268003"/>
            <a:ext cx="1872000" cy="432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Lapset ja nuoret </a:t>
            </a:r>
            <a:b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–osa-alue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9B9B46A7-6D30-4A1F-BE8B-7D0A16E91172}"/>
              </a:ext>
            </a:extLst>
          </p:cNvPr>
          <p:cNvSpPr/>
          <p:nvPr userDrawn="1"/>
        </p:nvSpPr>
        <p:spPr>
          <a:xfrm>
            <a:off x="9575364" y="6268003"/>
            <a:ext cx="1872000" cy="432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Monialainen tiimityö </a:t>
            </a:r>
            <a:b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–osa-alue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1ACB2A4-6773-4DE0-B0E8-1F34FB3DA2AC}"/>
              </a:ext>
            </a:extLst>
          </p:cNvPr>
          <p:cNvSpPr txBox="1"/>
          <p:nvPr userDrawn="1"/>
        </p:nvSpPr>
        <p:spPr>
          <a:xfrm>
            <a:off x="6277429" y="5801337"/>
            <a:ext cx="1204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rgbClr val="023E6B"/>
                </a:solidFill>
                <a:latin typeface="Avenir Next LT Pro" panose="020B0504020202020204" pitchFamily="34" charset="0"/>
              </a:rPr>
              <a:t>Tuki ja ohjaus kunnille ja kuntayhtymille, jotka kuitenkin itse päättävät mitä toimenpiteitä tehdään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1489D135-AA43-4263-BA91-53BFC2EDBF1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 userDrawn="1"/>
        </p:nvSpPr>
        <p:spPr>
          <a:xfrm>
            <a:off x="7617279" y="3264395"/>
            <a:ext cx="4381003" cy="576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Satakunnan rakenneuudistuksen kehittämishanke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3E2114C-A1CD-4267-B9D1-8F4AAEB0BA59}"/>
              </a:ext>
            </a:extLst>
          </p:cNvPr>
          <p:cNvSpPr txBox="1"/>
          <p:nvPr userDrawn="1"/>
        </p:nvSpPr>
        <p:spPr>
          <a:xfrm>
            <a:off x="6277428" y="3922231"/>
            <a:ext cx="10509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rgbClr val="023E6B"/>
                </a:solidFill>
                <a:latin typeface="Avenir Next LT Pro" panose="020B0504020202020204" pitchFamily="34" charset="0"/>
              </a:rPr>
              <a:t>14 osa-hanketta</a:t>
            </a:r>
            <a:endParaRPr lang="fi-FI" sz="800" dirty="0">
              <a:solidFill>
                <a:srgbClr val="023E6B"/>
              </a:solidFill>
              <a:latin typeface="Avenir Next LT Pro" panose="020B0504020202020204" pitchFamily="34" charset="0"/>
              <a:ea typeface="Cambria Math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rgbClr val="023E6B"/>
                </a:solidFill>
                <a:latin typeface="Avenir Next LT Pro" panose="020B0504020202020204" pitchFamily="34" charset="0"/>
                <a:ea typeface="Cambria Math" panose="02040503050406030204" pitchFamily="18" charset="0"/>
              </a:rPr>
              <a:t>lähes 60 toimenpidettä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rgbClr val="023E6B"/>
                </a:solidFill>
                <a:latin typeface="Avenir Next LT Pro" panose="020B0504020202020204" pitchFamily="34" charset="0"/>
              </a:rPr>
              <a:t>noin 30 vastuuhenkilöä</a:t>
            </a: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2DE39AA3-3318-41B7-858A-0405B7C5911F}"/>
              </a:ext>
            </a:extLst>
          </p:cNvPr>
          <p:cNvSpPr/>
          <p:nvPr userDrawn="1"/>
        </p:nvSpPr>
        <p:spPr>
          <a:xfrm>
            <a:off x="7617279" y="3939446"/>
            <a:ext cx="1224000" cy="1008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Osa-alue 1: Vapaaehtoinen alueellinen valmistelu ja hankekoordinaatio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FC847CC8-B0AB-4DA6-A47B-7E5E220F9106}"/>
              </a:ext>
            </a:extLst>
          </p:cNvPr>
          <p:cNvSpPr/>
          <p:nvPr userDrawn="1"/>
        </p:nvSpPr>
        <p:spPr>
          <a:xfrm>
            <a:off x="8920322" y="3939446"/>
            <a:ext cx="1224000" cy="1008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Osa-alue 2: Johtaminen ja ohjauksen kehittäminen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ACCDF32E-4443-4257-A7AC-9125930C2AAA}"/>
              </a:ext>
            </a:extLst>
          </p:cNvPr>
          <p:cNvSpPr/>
          <p:nvPr userDrawn="1"/>
        </p:nvSpPr>
        <p:spPr>
          <a:xfrm>
            <a:off x="10223364" y="3939446"/>
            <a:ext cx="1224000" cy="1008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Osa-alue 3: Toimintatapojen ja –prosessien uudistaminen ja yhtenäistäminen digitaalisten välineiden avulla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87221144-B8D1-4AD7-A1C9-5CF557DE2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8740001" y="1447223"/>
            <a:ext cx="360640" cy="360640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DB989F8C-E343-4A81-858C-4E9EC00AC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8740001" y="2019394"/>
            <a:ext cx="360640" cy="360640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E28B0D7B-819C-468D-9459-766AC9848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7012370" y="3495402"/>
            <a:ext cx="360640" cy="360640"/>
          </a:xfrm>
          <a:prstGeom prst="rect">
            <a:avLst/>
          </a:prstGeom>
        </p:spPr>
      </p:pic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49163EAB-6517-4760-AF67-E3A207900C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6426992" y="5599093"/>
            <a:ext cx="890895" cy="1213503"/>
          </a:xfrm>
          <a:prstGeom prst="roundRect">
            <a:avLst/>
          </a:prstGeom>
          <a:noFill/>
          <a:ln w="28575">
            <a:solidFill>
              <a:srgbClr val="FCC62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40B0BCB2-3143-4972-95D4-649BED036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7012370" y="5329837"/>
            <a:ext cx="360640" cy="360640"/>
          </a:xfrm>
          <a:prstGeom prst="rect">
            <a:avLst/>
          </a:prstGeom>
        </p:spPr>
      </p:pic>
      <p:sp>
        <p:nvSpPr>
          <p:cNvPr id="39" name="Suorakulmio: Pyöristetyt kulmat 38">
            <a:extLst>
              <a:ext uri="{FF2B5EF4-FFF2-40B4-BE49-F238E27FC236}">
                <a16:creationId xmlns:a16="http://schemas.microsoft.com/office/drawing/2014/main" id="{76C59276-D563-4969-A8C4-08F30E5B96C8}"/>
              </a:ext>
            </a:extLst>
          </p:cNvPr>
          <p:cNvSpPr/>
          <p:nvPr userDrawn="1"/>
        </p:nvSpPr>
        <p:spPr>
          <a:xfrm>
            <a:off x="221298" y="1980534"/>
            <a:ext cx="5693274" cy="468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Väliaikainen valmistelutoimielin (VATE)</a:t>
            </a: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9DC2D9BB-BDDF-4ECE-96F4-D94072E5258D}"/>
              </a:ext>
            </a:extLst>
          </p:cNvPr>
          <p:cNvSpPr/>
          <p:nvPr userDrawn="1"/>
        </p:nvSpPr>
        <p:spPr>
          <a:xfrm>
            <a:off x="1647252" y="3218015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Henkilöstöasiat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:a16="http://schemas.microsoft.com/office/drawing/2014/main" id="{5F4B3996-9F52-421F-B18A-42984A508FB2}"/>
              </a:ext>
            </a:extLst>
          </p:cNvPr>
          <p:cNvSpPr/>
          <p:nvPr userDrawn="1"/>
        </p:nvSpPr>
        <p:spPr>
          <a:xfrm>
            <a:off x="1647252" y="3640069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Kiinteä ja irtain omaisuus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97C6D824-196D-40A1-AE3E-502ED7825CC9}"/>
              </a:ext>
            </a:extLst>
          </p:cNvPr>
          <p:cNvSpPr/>
          <p:nvPr userDrawn="1"/>
        </p:nvSpPr>
        <p:spPr>
          <a:xfrm>
            <a:off x="1647252" y="4062123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Sopimukset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E73BF3E2-EDA8-4C35-B551-4D7F07A8AF86}"/>
              </a:ext>
            </a:extLst>
          </p:cNvPr>
          <p:cNvSpPr/>
          <p:nvPr userDrawn="1"/>
        </p:nvSpPr>
        <p:spPr>
          <a:xfrm>
            <a:off x="1647252" y="4484177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Talous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170888FE-5F53-4399-A52E-8C79CF3AED13}"/>
              </a:ext>
            </a:extLst>
          </p:cNvPr>
          <p:cNvSpPr/>
          <p:nvPr userDrawn="1"/>
        </p:nvSpPr>
        <p:spPr>
          <a:xfrm>
            <a:off x="1647252" y="4906231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Toiminnan ja hallinnon valmistelu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:a16="http://schemas.microsoft.com/office/drawing/2014/main" id="{EEF86D01-80BF-4BF9-9E58-2AB585C97770}"/>
              </a:ext>
            </a:extLst>
          </p:cNvPr>
          <p:cNvSpPr/>
          <p:nvPr userDrawn="1"/>
        </p:nvSpPr>
        <p:spPr>
          <a:xfrm>
            <a:off x="1647252" y="5328285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Tieto- ja viestintäteknisten järjestelmien ja ratkaisujen selvittäminen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39DDE232-AD85-4D0E-96FB-07A0DB9AD967}"/>
              </a:ext>
            </a:extLst>
          </p:cNvPr>
          <p:cNvSpPr/>
          <p:nvPr userDrawn="1"/>
        </p:nvSpPr>
        <p:spPr>
          <a:xfrm>
            <a:off x="1647252" y="5750340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Pelastustoimi ja varautuminen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52958724-2BBD-4090-8A42-870F6B705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569580" y="5232323"/>
            <a:ext cx="0" cy="256456"/>
          </a:xfrm>
          <a:prstGeom prst="line">
            <a:avLst/>
          </a:prstGeom>
          <a:ln w="38100">
            <a:solidFill>
              <a:srgbClr val="023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19E7781A-9D24-4534-A79F-715E00758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584610" y="3413788"/>
            <a:ext cx="0" cy="256456"/>
          </a:xfrm>
          <a:prstGeom prst="line">
            <a:avLst/>
          </a:prstGeom>
          <a:ln w="38100">
            <a:solidFill>
              <a:srgbClr val="023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iruutu 58">
            <a:extLst>
              <a:ext uri="{FF2B5EF4-FFF2-40B4-BE49-F238E27FC236}">
                <a16:creationId xmlns:a16="http://schemas.microsoft.com/office/drawing/2014/main" id="{2AA4357E-2F2E-4FF8-8BD3-E078A4E1EAE1}"/>
              </a:ext>
            </a:extLst>
          </p:cNvPr>
          <p:cNvSpPr txBox="1"/>
          <p:nvPr userDrawn="1"/>
        </p:nvSpPr>
        <p:spPr>
          <a:xfrm>
            <a:off x="1768448" y="1322449"/>
            <a:ext cx="3169578" cy="45771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fi-FI" sz="85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Väliaikainen valmistelutoimielin </a:t>
            </a:r>
            <a:r>
              <a:rPr lang="fi-FI" sz="85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vastaa hyvinvointialueen toiminnan ja hallinnon käynnistämisen valmistelusta. Työskentely tapahtuu myös </a:t>
            </a:r>
            <a:r>
              <a:rPr lang="fi-FI" sz="850" b="0" dirty="0" err="1">
                <a:solidFill>
                  <a:srgbClr val="023E6B"/>
                </a:solidFill>
                <a:latin typeface="Avenir Next LT Pro" panose="020B0504020202020204" pitchFamily="34" charset="0"/>
              </a:rPr>
              <a:t>VATEn</a:t>
            </a:r>
            <a:r>
              <a:rPr lang="fi-FI" sz="85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 alaisissa jaostoissa </a:t>
            </a:r>
            <a:br>
              <a:rPr lang="fi-FI" sz="850" b="0" dirty="0">
                <a:solidFill>
                  <a:srgbClr val="023E6B"/>
                </a:solidFill>
                <a:latin typeface="Avenir Next LT Pro" panose="020B0504020202020204" pitchFamily="34" charset="0"/>
              </a:rPr>
            </a:br>
            <a:r>
              <a:rPr lang="fi-FI" sz="85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sekä jaostojen työryhmissä.</a:t>
            </a:r>
          </a:p>
        </p:txBody>
      </p:sp>
      <p:sp>
        <p:nvSpPr>
          <p:cNvPr id="61" name="Suorakulmio: Pyöristetyt kulmat 60">
            <a:extLst>
              <a:ext uri="{FF2B5EF4-FFF2-40B4-BE49-F238E27FC236}">
                <a16:creationId xmlns:a16="http://schemas.microsoft.com/office/drawing/2014/main" id="{BF27CBA7-9CC8-4F7A-A92C-B7BBD38BB372}"/>
              </a:ext>
            </a:extLst>
          </p:cNvPr>
          <p:cNvSpPr/>
          <p:nvPr userDrawn="1"/>
        </p:nvSpPr>
        <p:spPr>
          <a:xfrm>
            <a:off x="1228202" y="2538591"/>
            <a:ext cx="1800000" cy="576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latin typeface="Avenir Next LT Pro" panose="020B0504020202020204" pitchFamily="34" charset="0"/>
              </a:rPr>
              <a:t>Muutosjohtajat</a:t>
            </a:r>
            <a:endParaRPr lang="fi-FI" sz="11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3" name="Suorakulmio: Pyöristetyt kulmat 62">
            <a:extLst>
              <a:ext uri="{FF2B5EF4-FFF2-40B4-BE49-F238E27FC236}">
                <a16:creationId xmlns:a16="http://schemas.microsoft.com/office/drawing/2014/main" id="{C6DD5F20-61B1-4FEC-AEA9-422F08EFE7F7}"/>
              </a:ext>
            </a:extLst>
          </p:cNvPr>
          <p:cNvSpPr/>
          <p:nvPr userDrawn="1"/>
        </p:nvSpPr>
        <p:spPr>
          <a:xfrm>
            <a:off x="3088140" y="2538591"/>
            <a:ext cx="1800000" cy="576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latin typeface="Avenir Next LT Pro" panose="020B0504020202020204" pitchFamily="34" charset="0"/>
              </a:rPr>
              <a:t>Vastuuvalmistelijat</a:t>
            </a:r>
            <a:endParaRPr lang="fi-FI" sz="11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DEB914A7-1598-400F-8F6B-BAD49827D53C}"/>
              </a:ext>
            </a:extLst>
          </p:cNvPr>
          <p:cNvSpPr/>
          <p:nvPr userDrawn="1"/>
        </p:nvSpPr>
        <p:spPr>
          <a:xfrm>
            <a:off x="6265691" y="2562179"/>
            <a:ext cx="2376000" cy="468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Palvelurakenneryhmä</a:t>
            </a:r>
            <a:endParaRPr lang="fi-FI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53" name="Suora yhdysviiva 52">
            <a:extLst>
              <a:ext uri="{FF2B5EF4-FFF2-40B4-BE49-F238E27FC236}">
                <a16:creationId xmlns:a16="http://schemas.microsoft.com/office/drawing/2014/main" id="{2542C933-CC5B-4D83-A9A6-C2D5EE7B02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39" idx="3"/>
            <a:endCxn id="8" idx="1"/>
          </p:cNvCxnSpPr>
          <p:nvPr userDrawn="1"/>
        </p:nvCxnSpPr>
        <p:spPr>
          <a:xfrm flipV="1">
            <a:off x="5914572" y="2211051"/>
            <a:ext cx="351119" cy="3483"/>
          </a:xfrm>
          <a:prstGeom prst="line">
            <a:avLst/>
          </a:prstGeom>
          <a:ln w="38100">
            <a:solidFill>
              <a:srgbClr val="023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Kuva 55">
            <a:extLst>
              <a:ext uri="{FF2B5EF4-FFF2-40B4-BE49-F238E27FC236}">
                <a16:creationId xmlns:a16="http://schemas.microsoft.com/office/drawing/2014/main" id="{F62CBBAD-BCAA-449F-817A-F4B5868C8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8740001" y="2591564"/>
            <a:ext cx="360640" cy="360640"/>
          </a:xfrm>
          <a:prstGeom prst="rect">
            <a:avLst/>
          </a:prstGeom>
        </p:spPr>
      </p:pic>
      <p:pic>
        <p:nvPicPr>
          <p:cNvPr id="57" name="Kuva 56">
            <a:extLst>
              <a:ext uri="{FF2B5EF4-FFF2-40B4-BE49-F238E27FC236}">
                <a16:creationId xmlns:a16="http://schemas.microsoft.com/office/drawing/2014/main" id="{8C2E5E06-1155-4035-AB8A-2C108AC481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1338534" y="1523377"/>
            <a:ext cx="360640" cy="360640"/>
          </a:xfrm>
          <a:prstGeom prst="rect">
            <a:avLst/>
          </a:prstGeom>
        </p:spPr>
      </p:pic>
      <p:sp>
        <p:nvSpPr>
          <p:cNvPr id="50" name="Tekstiruutu 49">
            <a:extLst>
              <a:ext uri="{FF2B5EF4-FFF2-40B4-BE49-F238E27FC236}">
                <a16:creationId xmlns:a16="http://schemas.microsoft.com/office/drawing/2014/main" id="{31DB6244-13D5-4693-91B6-CB589A66E10C}"/>
              </a:ext>
            </a:extLst>
          </p:cNvPr>
          <p:cNvSpPr txBox="1"/>
          <p:nvPr userDrawn="1"/>
        </p:nvSpPr>
        <p:spPr>
          <a:xfrm>
            <a:off x="0" y="426518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Hyvinvointialueen valmistelu</a:t>
            </a:r>
            <a:endParaRPr lang="fi-FI" sz="1100" dirty="0">
              <a:solidFill>
                <a:srgbClr val="023E6B"/>
              </a:solidFill>
            </a:endParaRP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5DBFED75-1856-4016-9C8A-F6485B6841E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3227"/>
            <a:ext cx="0" cy="6513646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Vasen aaltosulje 50">
            <a:extLst>
              <a:ext uri="{FF2B5EF4-FFF2-40B4-BE49-F238E27FC236}">
                <a16:creationId xmlns:a16="http://schemas.microsoft.com/office/drawing/2014/main" id="{4B1623E1-4C7C-42BA-A606-5EA7C6A12698}"/>
              </a:ext>
            </a:extLst>
          </p:cNvPr>
          <p:cNvSpPr/>
          <p:nvPr userDrawn="1"/>
        </p:nvSpPr>
        <p:spPr>
          <a:xfrm>
            <a:off x="1391578" y="3218014"/>
            <a:ext cx="179349" cy="2892325"/>
          </a:xfrm>
          <a:prstGeom prst="leftBrace">
            <a:avLst/>
          </a:prstGeom>
          <a:noFill/>
          <a:ln>
            <a:solidFill>
              <a:srgbClr val="FCC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137FE4E7-7401-46ED-9A19-0EACAFFDC24C}"/>
              </a:ext>
            </a:extLst>
          </p:cNvPr>
          <p:cNvSpPr txBox="1"/>
          <p:nvPr userDrawn="1"/>
        </p:nvSpPr>
        <p:spPr>
          <a:xfrm rot="16200000">
            <a:off x="-222992" y="4533896"/>
            <a:ext cx="2892322" cy="260564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fi-FI" sz="105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Jaostot</a:t>
            </a:r>
            <a:endParaRPr lang="fi-FI" sz="1050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05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193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tasoten organisaatio_VATE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741EE3B-DECC-43CE-8A52-60DBD7DC34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8474F546-C1CB-467C-A01B-D6DC60BE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33" idx="2"/>
            <a:endCxn id="70" idx="0"/>
          </p:cNvCxnSpPr>
          <p:nvPr userDrawn="1"/>
        </p:nvCxnSpPr>
        <p:spPr>
          <a:xfrm flipH="1">
            <a:off x="7453691" y="1865221"/>
            <a:ext cx="1583" cy="696958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ruutu 28">
            <a:extLst>
              <a:ext uri="{FF2B5EF4-FFF2-40B4-BE49-F238E27FC236}">
                <a16:creationId xmlns:a16="http://schemas.microsoft.com/office/drawing/2014/main" id="{D783D43E-9DA1-40CB-B68A-43EA321ED04C}"/>
              </a:ext>
            </a:extLst>
          </p:cNvPr>
          <p:cNvSpPr txBox="1"/>
          <p:nvPr userDrawn="1"/>
        </p:nvSpPr>
        <p:spPr>
          <a:xfrm>
            <a:off x="791276" y="164898"/>
            <a:ext cx="1060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Hyvinvointialueen valmistelu</a:t>
            </a:r>
            <a:endParaRPr lang="fi-FI" dirty="0">
              <a:solidFill>
                <a:schemeClr val="bg1"/>
              </a:solidFill>
            </a:endParaRPr>
          </a:p>
        </p:txBody>
      </p: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2C47E822-ED3B-428B-9FE5-9CC830CF5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58805" y="3030179"/>
            <a:ext cx="0" cy="1264135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357FC4B8-E2C6-4A87-A6BB-0AAE774DE59B}"/>
              </a:ext>
            </a:extLst>
          </p:cNvPr>
          <p:cNvSpPr/>
          <p:nvPr userDrawn="1"/>
        </p:nvSpPr>
        <p:spPr>
          <a:xfrm>
            <a:off x="6267274" y="1397221"/>
            <a:ext cx="2376000" cy="46800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Ohjausryhmä</a:t>
            </a:r>
            <a:endParaRPr lang="fi-FI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572D89A9-340D-438B-9FC7-6D66A08AF418}"/>
              </a:ext>
            </a:extLst>
          </p:cNvPr>
          <p:cNvSpPr/>
          <p:nvPr userDrawn="1"/>
        </p:nvSpPr>
        <p:spPr>
          <a:xfrm>
            <a:off x="6265691" y="1977051"/>
            <a:ext cx="2376000" cy="468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Johtoryhmä</a:t>
            </a:r>
            <a:endParaRPr lang="fi-FI" b="1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82B85162-9BA0-4AF7-862D-7CFF4A638163}"/>
              </a:ext>
            </a:extLst>
          </p:cNvPr>
          <p:cNvSpPr txBox="1"/>
          <p:nvPr userDrawn="1"/>
        </p:nvSpPr>
        <p:spPr>
          <a:xfrm>
            <a:off x="9122725" y="1966223"/>
            <a:ext cx="2847977" cy="40842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fi-FI" sz="8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Satasoten johtoryhmä </a:t>
            </a:r>
            <a:r>
              <a:rPr lang="fi-FI" sz="850" dirty="0">
                <a:solidFill>
                  <a:schemeClr val="bg1"/>
                </a:solidFill>
                <a:latin typeface="Avenir Next LT Pro" panose="020B0504020202020204" pitchFamily="34" charset="0"/>
              </a:rPr>
              <a:t>vastata valmistelun operatiivisesta johtamisesta sekä ohjausryhmän päätösten valmistelusta. Johtoryhmä toimii </a:t>
            </a:r>
            <a:r>
              <a:rPr lang="fi-FI" sz="85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VATEn</a:t>
            </a:r>
            <a:r>
              <a:rPr lang="fi-FI" sz="850" dirty="0">
                <a:solidFill>
                  <a:schemeClr val="bg1"/>
                </a:solidFill>
                <a:latin typeface="Avenir Next LT Pro" panose="020B0504020202020204" pitchFamily="34" charset="0"/>
              </a:rPr>
              <a:t> poliittisena seurantaryhmänä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0EB5479B-3CEF-4D47-9062-40A33E210BD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 userDrawn="1"/>
        </p:nvSpPr>
        <p:spPr>
          <a:xfrm>
            <a:off x="7609288" y="3989591"/>
            <a:ext cx="4381001" cy="57600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Satakunnan tulevaisuuden sote-keskus –hanke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:a16="http://schemas.microsoft.com/office/drawing/2014/main" id="{1EE53F31-65C7-4335-B1C4-F43C8177813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 userDrawn="1"/>
        </p:nvSpPr>
        <p:spPr>
          <a:xfrm>
            <a:off x="7609288" y="3264395"/>
            <a:ext cx="4381003" cy="57600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Satakunnan rakenneuudistuksen kehittämishanke</a:t>
            </a:r>
          </a:p>
        </p:txBody>
      </p:sp>
      <p:pic>
        <p:nvPicPr>
          <p:cNvPr id="41" name="Kuva 40">
            <a:extLst>
              <a:ext uri="{FF2B5EF4-FFF2-40B4-BE49-F238E27FC236}">
                <a16:creationId xmlns:a16="http://schemas.microsoft.com/office/drawing/2014/main" id="{65A2AE75-272B-4457-B252-643A2AB61A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8740001" y="2019394"/>
            <a:ext cx="360640" cy="360640"/>
          </a:xfrm>
          <a:prstGeom prst="rect">
            <a:avLst/>
          </a:prstGeom>
        </p:spPr>
      </p:pic>
      <p:sp>
        <p:nvSpPr>
          <p:cNvPr id="51" name="Suorakulmio: Pyöristetyt kulmat 50">
            <a:extLst>
              <a:ext uri="{FF2B5EF4-FFF2-40B4-BE49-F238E27FC236}">
                <a16:creationId xmlns:a16="http://schemas.microsoft.com/office/drawing/2014/main" id="{95446410-CF91-4A00-8CEB-883722B5A817}"/>
              </a:ext>
            </a:extLst>
          </p:cNvPr>
          <p:cNvSpPr/>
          <p:nvPr userDrawn="1"/>
        </p:nvSpPr>
        <p:spPr>
          <a:xfrm>
            <a:off x="221298" y="1980534"/>
            <a:ext cx="5693274" cy="468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Väliaikainen valmistelutoimielin (VATE)</a:t>
            </a:r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:a16="http://schemas.microsoft.com/office/drawing/2014/main" id="{57C548BD-D54C-42E5-8EDC-03AA73B01A96}"/>
              </a:ext>
            </a:extLst>
          </p:cNvPr>
          <p:cNvSpPr/>
          <p:nvPr userDrawn="1"/>
        </p:nvSpPr>
        <p:spPr>
          <a:xfrm>
            <a:off x="1647252" y="3218015"/>
            <a:ext cx="2844000" cy="360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Henkilöstöasiat</a:t>
            </a:r>
            <a:endParaRPr lang="fi-FI" sz="1050" b="0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6" name="Suorakulmio: Pyöristetyt kulmat 55">
            <a:extLst>
              <a:ext uri="{FF2B5EF4-FFF2-40B4-BE49-F238E27FC236}">
                <a16:creationId xmlns:a16="http://schemas.microsoft.com/office/drawing/2014/main" id="{35BDA657-DAD7-454A-A311-4E29A4A72B57}"/>
              </a:ext>
            </a:extLst>
          </p:cNvPr>
          <p:cNvSpPr/>
          <p:nvPr userDrawn="1"/>
        </p:nvSpPr>
        <p:spPr>
          <a:xfrm>
            <a:off x="1647252" y="3640069"/>
            <a:ext cx="2844000" cy="360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Kiinteä ja irtain omaisuus</a:t>
            </a:r>
            <a:endParaRPr lang="fi-FI" sz="1050" b="0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7" name="Suorakulmio: Pyöristetyt kulmat 56">
            <a:extLst>
              <a:ext uri="{FF2B5EF4-FFF2-40B4-BE49-F238E27FC236}">
                <a16:creationId xmlns:a16="http://schemas.microsoft.com/office/drawing/2014/main" id="{0CC2FF90-F9D1-44DC-AB5F-AAE59DA0EAC5}"/>
              </a:ext>
            </a:extLst>
          </p:cNvPr>
          <p:cNvSpPr/>
          <p:nvPr userDrawn="1"/>
        </p:nvSpPr>
        <p:spPr>
          <a:xfrm>
            <a:off x="1647252" y="4062123"/>
            <a:ext cx="2844000" cy="360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Sopimukset</a:t>
            </a:r>
            <a:endParaRPr lang="fi-FI" sz="1050" b="0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9" name="Suorakulmio: Pyöristetyt kulmat 58">
            <a:extLst>
              <a:ext uri="{FF2B5EF4-FFF2-40B4-BE49-F238E27FC236}">
                <a16:creationId xmlns:a16="http://schemas.microsoft.com/office/drawing/2014/main" id="{CB6C5603-D6E7-437D-8D2D-D80E07A9318E}"/>
              </a:ext>
            </a:extLst>
          </p:cNvPr>
          <p:cNvSpPr/>
          <p:nvPr userDrawn="1"/>
        </p:nvSpPr>
        <p:spPr>
          <a:xfrm>
            <a:off x="1647252" y="4484177"/>
            <a:ext cx="2844000" cy="360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Talous</a:t>
            </a:r>
            <a:endParaRPr lang="fi-FI" sz="1050" b="0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0" name="Suorakulmio: Pyöristetyt kulmat 59">
            <a:extLst>
              <a:ext uri="{FF2B5EF4-FFF2-40B4-BE49-F238E27FC236}">
                <a16:creationId xmlns:a16="http://schemas.microsoft.com/office/drawing/2014/main" id="{D1116F8E-9FB0-448B-9EB0-A92959901BFC}"/>
              </a:ext>
            </a:extLst>
          </p:cNvPr>
          <p:cNvSpPr/>
          <p:nvPr userDrawn="1"/>
        </p:nvSpPr>
        <p:spPr>
          <a:xfrm>
            <a:off x="1647252" y="4906231"/>
            <a:ext cx="2844000" cy="360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Toiminnan ja hallinnon valmistelu</a:t>
            </a:r>
            <a:endParaRPr lang="fi-FI" sz="1050" b="0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2" name="Suorakulmio: Pyöristetyt kulmat 61">
            <a:extLst>
              <a:ext uri="{FF2B5EF4-FFF2-40B4-BE49-F238E27FC236}">
                <a16:creationId xmlns:a16="http://schemas.microsoft.com/office/drawing/2014/main" id="{21384EF7-75CD-4CF3-BFBE-39403595F0CF}"/>
              </a:ext>
            </a:extLst>
          </p:cNvPr>
          <p:cNvSpPr/>
          <p:nvPr userDrawn="1"/>
        </p:nvSpPr>
        <p:spPr>
          <a:xfrm>
            <a:off x="1647252" y="5328285"/>
            <a:ext cx="2844000" cy="360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Tieto- ja viestintäteknisten järjestelmien ja ratkaisujen selvittäminen</a:t>
            </a:r>
            <a:endParaRPr lang="fi-FI" sz="1050" b="0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4" name="Suorakulmio: Pyöristetyt kulmat 63">
            <a:extLst>
              <a:ext uri="{FF2B5EF4-FFF2-40B4-BE49-F238E27FC236}">
                <a16:creationId xmlns:a16="http://schemas.microsoft.com/office/drawing/2014/main" id="{A22A9E86-41B6-4C27-95D0-6D3FA3CF766D}"/>
              </a:ext>
            </a:extLst>
          </p:cNvPr>
          <p:cNvSpPr/>
          <p:nvPr userDrawn="1"/>
        </p:nvSpPr>
        <p:spPr>
          <a:xfrm>
            <a:off x="1647252" y="5750340"/>
            <a:ext cx="2844000" cy="360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Pelastustoimi ja varautuminen</a:t>
            </a:r>
            <a:endParaRPr lang="fi-FI" sz="1050" b="0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65" name="Suora yhdysviiva 64">
            <a:extLst>
              <a:ext uri="{FF2B5EF4-FFF2-40B4-BE49-F238E27FC236}">
                <a16:creationId xmlns:a16="http://schemas.microsoft.com/office/drawing/2014/main" id="{2E1762D2-5A33-4349-85A8-21C602EDF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77884" y="4277591"/>
            <a:ext cx="133785" cy="0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uora yhdysviiva 65">
            <a:extLst>
              <a:ext uri="{FF2B5EF4-FFF2-40B4-BE49-F238E27FC236}">
                <a16:creationId xmlns:a16="http://schemas.microsoft.com/office/drawing/2014/main" id="{E991F684-7DFF-44B6-87E3-3D7986418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77884" y="3552395"/>
            <a:ext cx="133785" cy="0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iruutu 66">
            <a:extLst>
              <a:ext uri="{FF2B5EF4-FFF2-40B4-BE49-F238E27FC236}">
                <a16:creationId xmlns:a16="http://schemas.microsoft.com/office/drawing/2014/main" id="{FABB67C1-E73B-479D-BDB9-5B648C34BA38}"/>
              </a:ext>
            </a:extLst>
          </p:cNvPr>
          <p:cNvSpPr txBox="1"/>
          <p:nvPr userDrawn="1"/>
        </p:nvSpPr>
        <p:spPr>
          <a:xfrm>
            <a:off x="1768448" y="1322449"/>
            <a:ext cx="3169578" cy="45771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fi-FI" sz="8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Väliaikainen valmistelutoimielin </a:t>
            </a:r>
            <a:r>
              <a:rPr lang="fi-FI" sz="85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vastaa hyvinvointialueen toiminnan ja hallinnon käynnistämisen valmistelusta. Työskentely tapahtuu myös </a:t>
            </a:r>
            <a:r>
              <a:rPr lang="fi-FI" sz="850" b="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VATEn</a:t>
            </a:r>
            <a:r>
              <a:rPr lang="fi-FI" sz="85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 alaisissa jaostoissa </a:t>
            </a:r>
            <a:br>
              <a:rPr lang="fi-FI" sz="850" b="0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fi-FI" sz="85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sekä jaostojen työryhmissä.</a:t>
            </a:r>
          </a:p>
        </p:txBody>
      </p:sp>
      <p:sp>
        <p:nvSpPr>
          <p:cNvPr id="68" name="Suorakulmio: Pyöristetyt kulmat 67">
            <a:extLst>
              <a:ext uri="{FF2B5EF4-FFF2-40B4-BE49-F238E27FC236}">
                <a16:creationId xmlns:a16="http://schemas.microsoft.com/office/drawing/2014/main" id="{DC7B2A6D-4E1D-42AE-8EA5-8288B1FC4097}"/>
              </a:ext>
            </a:extLst>
          </p:cNvPr>
          <p:cNvSpPr/>
          <p:nvPr userDrawn="1"/>
        </p:nvSpPr>
        <p:spPr>
          <a:xfrm>
            <a:off x="1228202" y="2538591"/>
            <a:ext cx="1800000" cy="576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Muutosjohtajat</a:t>
            </a:r>
            <a:endParaRPr lang="fi-FI" sz="1100" b="1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9" name="Suorakulmio: Pyöristetyt kulmat 68">
            <a:extLst>
              <a:ext uri="{FF2B5EF4-FFF2-40B4-BE49-F238E27FC236}">
                <a16:creationId xmlns:a16="http://schemas.microsoft.com/office/drawing/2014/main" id="{37A142D1-4E22-4D7F-8CE4-AE025FAE9B2C}"/>
              </a:ext>
            </a:extLst>
          </p:cNvPr>
          <p:cNvSpPr/>
          <p:nvPr userDrawn="1"/>
        </p:nvSpPr>
        <p:spPr>
          <a:xfrm>
            <a:off x="3088140" y="2538591"/>
            <a:ext cx="1800000" cy="576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Vastuuvalmistelijat</a:t>
            </a:r>
            <a:endParaRPr lang="fi-FI" sz="1100" b="1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0" name="Suorakulmio: Pyöristetyt kulmat 69">
            <a:extLst>
              <a:ext uri="{FF2B5EF4-FFF2-40B4-BE49-F238E27FC236}">
                <a16:creationId xmlns:a16="http://schemas.microsoft.com/office/drawing/2014/main" id="{3D93D514-D71E-4CCE-9D3B-D52906D000ED}"/>
              </a:ext>
            </a:extLst>
          </p:cNvPr>
          <p:cNvSpPr/>
          <p:nvPr userDrawn="1"/>
        </p:nvSpPr>
        <p:spPr>
          <a:xfrm>
            <a:off x="6265691" y="2562179"/>
            <a:ext cx="2376000" cy="46800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Palvelurakenneryhmä</a:t>
            </a:r>
            <a:endParaRPr lang="fi-FI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71" name="Suora yhdysviiva 70">
            <a:extLst>
              <a:ext uri="{FF2B5EF4-FFF2-40B4-BE49-F238E27FC236}">
                <a16:creationId xmlns:a16="http://schemas.microsoft.com/office/drawing/2014/main" id="{04F74381-E7E2-43F3-8F38-A38F0E0C1F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51" idx="3"/>
            <a:endCxn id="34" idx="1"/>
          </p:cNvCxnSpPr>
          <p:nvPr userDrawn="1"/>
        </p:nvCxnSpPr>
        <p:spPr>
          <a:xfrm flipV="1">
            <a:off x="5914572" y="2211051"/>
            <a:ext cx="351119" cy="3483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Kuva 71">
            <a:extLst>
              <a:ext uri="{FF2B5EF4-FFF2-40B4-BE49-F238E27FC236}">
                <a16:creationId xmlns:a16="http://schemas.microsoft.com/office/drawing/2014/main" id="{FAFA0ECB-CEF6-450A-BA89-D2905CA3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1338534" y="1523377"/>
            <a:ext cx="360640" cy="360640"/>
          </a:xfrm>
          <a:prstGeom prst="rect">
            <a:avLst/>
          </a:prstGeom>
        </p:spPr>
      </p:pic>
      <p:sp>
        <p:nvSpPr>
          <p:cNvPr id="73" name="Vasen aaltosulje 72">
            <a:extLst>
              <a:ext uri="{FF2B5EF4-FFF2-40B4-BE49-F238E27FC236}">
                <a16:creationId xmlns:a16="http://schemas.microsoft.com/office/drawing/2014/main" id="{43954768-EF80-4D71-BEF8-51CF06513521}"/>
              </a:ext>
            </a:extLst>
          </p:cNvPr>
          <p:cNvSpPr/>
          <p:nvPr userDrawn="1"/>
        </p:nvSpPr>
        <p:spPr>
          <a:xfrm>
            <a:off x="1391578" y="3218014"/>
            <a:ext cx="179349" cy="2892325"/>
          </a:xfrm>
          <a:prstGeom prst="leftBrace">
            <a:avLst/>
          </a:prstGeom>
          <a:noFill/>
          <a:ln>
            <a:solidFill>
              <a:srgbClr val="FCC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AC5151DD-94C0-4B7F-9CDC-28ED100E0FDD}"/>
              </a:ext>
            </a:extLst>
          </p:cNvPr>
          <p:cNvSpPr txBox="1"/>
          <p:nvPr userDrawn="1"/>
        </p:nvSpPr>
        <p:spPr>
          <a:xfrm rot="16200000">
            <a:off x="-222992" y="4533896"/>
            <a:ext cx="2892322" cy="260564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fi-FI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Jaostot</a:t>
            </a:r>
            <a:endParaRPr lang="fi-FI" sz="105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76" name="Suora yhdysviiva 75">
            <a:extLst>
              <a:ext uri="{FF2B5EF4-FFF2-40B4-BE49-F238E27FC236}">
                <a16:creationId xmlns:a16="http://schemas.microsoft.com/office/drawing/2014/main" id="{150D5F84-F9BD-4DAA-B2BF-C02FEE195A5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04925"/>
            <a:ext cx="0" cy="4824413"/>
          </a:xfrm>
          <a:prstGeom prst="line">
            <a:avLst/>
          </a:prstGeom>
          <a:ln w="12700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535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asoten organisaatio_VATE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iruutu 34">
            <a:extLst>
              <a:ext uri="{FF2B5EF4-FFF2-40B4-BE49-F238E27FC236}">
                <a16:creationId xmlns:a16="http://schemas.microsoft.com/office/drawing/2014/main" id="{F5E0546B-D805-4915-B4D0-6D4456D9222B}"/>
              </a:ext>
            </a:extLst>
          </p:cNvPr>
          <p:cNvSpPr txBox="1"/>
          <p:nvPr userDrawn="1"/>
        </p:nvSpPr>
        <p:spPr>
          <a:xfrm>
            <a:off x="791276" y="164898"/>
            <a:ext cx="1060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Hyvinvointialueen valmistelu</a:t>
            </a:r>
            <a:endParaRPr lang="fi-FI" dirty="0">
              <a:solidFill>
                <a:srgbClr val="023E6B"/>
              </a:solidFill>
            </a:endParaRPr>
          </a:p>
        </p:txBody>
      </p: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ABA563E3-EA9E-4130-9011-C85FBC0FC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58805" y="3030179"/>
            <a:ext cx="0" cy="1264135"/>
          </a:xfrm>
          <a:prstGeom prst="line">
            <a:avLst/>
          </a:prstGeom>
          <a:ln w="38100">
            <a:solidFill>
              <a:srgbClr val="023E6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13651F79-2A81-4079-808C-70014BC6AF9C}"/>
              </a:ext>
            </a:extLst>
          </p:cNvPr>
          <p:cNvSpPr/>
          <p:nvPr userDrawn="1"/>
        </p:nvSpPr>
        <p:spPr>
          <a:xfrm>
            <a:off x="6267274" y="1397221"/>
            <a:ext cx="2376000" cy="468000"/>
          </a:xfrm>
          <a:prstGeom prst="roundRect">
            <a:avLst/>
          </a:prstGeom>
          <a:solidFill>
            <a:srgbClr val="023E6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Ohjausryhmä</a:t>
            </a:r>
            <a:endParaRPr lang="fi-FI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D6A87383-52A0-4E8D-953E-D587EB4034C1}"/>
              </a:ext>
            </a:extLst>
          </p:cNvPr>
          <p:cNvSpPr/>
          <p:nvPr userDrawn="1"/>
        </p:nvSpPr>
        <p:spPr>
          <a:xfrm>
            <a:off x="6265691" y="1977051"/>
            <a:ext cx="2376000" cy="468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Johtoryhmä</a:t>
            </a:r>
            <a:endParaRPr lang="fi-FI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E0167A37-398B-4060-A282-C7733D369E38}"/>
              </a:ext>
            </a:extLst>
          </p:cNvPr>
          <p:cNvSpPr txBox="1"/>
          <p:nvPr userDrawn="1"/>
        </p:nvSpPr>
        <p:spPr>
          <a:xfrm>
            <a:off x="9122725" y="1966223"/>
            <a:ext cx="2847977" cy="40842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fi-FI" sz="85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Satasoten johtoryhmä </a:t>
            </a:r>
            <a:r>
              <a:rPr lang="fi-FI" sz="850" dirty="0">
                <a:solidFill>
                  <a:srgbClr val="023E6B"/>
                </a:solidFill>
                <a:latin typeface="Avenir Next LT Pro" panose="020B0504020202020204" pitchFamily="34" charset="0"/>
              </a:rPr>
              <a:t>vastata valmistelun operatiivisesta johtamisesta sekä ohjausryhmän päätösten valmistelusta. Johtoryhmä toimii </a:t>
            </a:r>
            <a:r>
              <a:rPr lang="fi-FI" sz="850" dirty="0" err="1">
                <a:solidFill>
                  <a:srgbClr val="023E6B"/>
                </a:solidFill>
                <a:latin typeface="Avenir Next LT Pro" panose="020B0504020202020204" pitchFamily="34" charset="0"/>
              </a:rPr>
              <a:t>VATEn</a:t>
            </a:r>
            <a:r>
              <a:rPr lang="fi-FI" sz="850" dirty="0">
                <a:solidFill>
                  <a:srgbClr val="023E6B"/>
                </a:solidFill>
                <a:latin typeface="Avenir Next LT Pro" panose="020B0504020202020204" pitchFamily="34" charset="0"/>
              </a:rPr>
              <a:t> poliittisena seurantaryhmänä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378FEC24-657B-4EAC-90EC-1DDDF3BF337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 userDrawn="1"/>
        </p:nvSpPr>
        <p:spPr>
          <a:xfrm>
            <a:off x="7609288" y="3989591"/>
            <a:ext cx="4381001" cy="576000"/>
          </a:xfrm>
          <a:prstGeom prst="roundRect">
            <a:avLst/>
          </a:prstGeom>
          <a:solidFill>
            <a:srgbClr val="023E6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Satakunnan tulevaisuuden sote-keskus –hanke</a:t>
            </a:r>
          </a:p>
        </p:txBody>
      </p:sp>
      <p:sp>
        <p:nvSpPr>
          <p:cNvPr id="57" name="Suorakulmio: Pyöristetyt kulmat 56">
            <a:extLst>
              <a:ext uri="{FF2B5EF4-FFF2-40B4-BE49-F238E27FC236}">
                <a16:creationId xmlns:a16="http://schemas.microsoft.com/office/drawing/2014/main" id="{29E1EADC-DADA-4CDE-9DFA-FB310416694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 userDrawn="1"/>
        </p:nvSpPr>
        <p:spPr>
          <a:xfrm>
            <a:off x="7609288" y="3264395"/>
            <a:ext cx="4381003" cy="576000"/>
          </a:xfrm>
          <a:prstGeom prst="roundRect">
            <a:avLst/>
          </a:prstGeom>
          <a:solidFill>
            <a:srgbClr val="023E6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Satakunnan rakenneuudistuksen kehittämishanke</a:t>
            </a:r>
          </a:p>
        </p:txBody>
      </p:sp>
      <p:pic>
        <p:nvPicPr>
          <p:cNvPr id="66" name="Kuva 65">
            <a:extLst>
              <a:ext uri="{FF2B5EF4-FFF2-40B4-BE49-F238E27FC236}">
                <a16:creationId xmlns:a16="http://schemas.microsoft.com/office/drawing/2014/main" id="{F8801EC4-C55C-4B56-8A55-373E78E3A0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8740001" y="2019394"/>
            <a:ext cx="360640" cy="360640"/>
          </a:xfrm>
          <a:prstGeom prst="rect">
            <a:avLst/>
          </a:prstGeom>
        </p:spPr>
      </p:pic>
      <p:sp>
        <p:nvSpPr>
          <p:cNvPr id="70" name="Suorakulmio: Pyöristetyt kulmat 69">
            <a:extLst>
              <a:ext uri="{FF2B5EF4-FFF2-40B4-BE49-F238E27FC236}">
                <a16:creationId xmlns:a16="http://schemas.microsoft.com/office/drawing/2014/main" id="{ECF54AE1-71DD-4DDA-BB67-F796585A355D}"/>
              </a:ext>
            </a:extLst>
          </p:cNvPr>
          <p:cNvSpPr/>
          <p:nvPr userDrawn="1"/>
        </p:nvSpPr>
        <p:spPr>
          <a:xfrm>
            <a:off x="221298" y="1980534"/>
            <a:ext cx="5693274" cy="468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Väliaikainen valmistelutoimielin (VATE)</a:t>
            </a:r>
          </a:p>
        </p:txBody>
      </p:sp>
      <p:sp>
        <p:nvSpPr>
          <p:cNvPr id="71" name="Suorakulmio: Pyöristetyt kulmat 70">
            <a:extLst>
              <a:ext uri="{FF2B5EF4-FFF2-40B4-BE49-F238E27FC236}">
                <a16:creationId xmlns:a16="http://schemas.microsoft.com/office/drawing/2014/main" id="{F20F6DCB-5505-49C4-859F-B042E39274B9}"/>
              </a:ext>
            </a:extLst>
          </p:cNvPr>
          <p:cNvSpPr/>
          <p:nvPr userDrawn="1"/>
        </p:nvSpPr>
        <p:spPr>
          <a:xfrm>
            <a:off x="1647252" y="3218015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Henkilöstöasiat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2" name="Suorakulmio: Pyöristetyt kulmat 71">
            <a:extLst>
              <a:ext uri="{FF2B5EF4-FFF2-40B4-BE49-F238E27FC236}">
                <a16:creationId xmlns:a16="http://schemas.microsoft.com/office/drawing/2014/main" id="{54162BC6-E1BA-4083-BAEA-8823DFD9B6B9}"/>
              </a:ext>
            </a:extLst>
          </p:cNvPr>
          <p:cNvSpPr/>
          <p:nvPr userDrawn="1"/>
        </p:nvSpPr>
        <p:spPr>
          <a:xfrm>
            <a:off x="1647252" y="3640069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Kiinteä ja irtain omaisuus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4" name="Suorakulmio: Pyöristetyt kulmat 73">
            <a:extLst>
              <a:ext uri="{FF2B5EF4-FFF2-40B4-BE49-F238E27FC236}">
                <a16:creationId xmlns:a16="http://schemas.microsoft.com/office/drawing/2014/main" id="{6D37E361-3DC7-4AB7-8A86-24635C3843BE}"/>
              </a:ext>
            </a:extLst>
          </p:cNvPr>
          <p:cNvSpPr/>
          <p:nvPr userDrawn="1"/>
        </p:nvSpPr>
        <p:spPr>
          <a:xfrm>
            <a:off x="1647252" y="4062123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Sopimukset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5" name="Suorakulmio: Pyöristetyt kulmat 74">
            <a:extLst>
              <a:ext uri="{FF2B5EF4-FFF2-40B4-BE49-F238E27FC236}">
                <a16:creationId xmlns:a16="http://schemas.microsoft.com/office/drawing/2014/main" id="{DFCD941E-906F-4415-9760-65873C2BD42A}"/>
              </a:ext>
            </a:extLst>
          </p:cNvPr>
          <p:cNvSpPr/>
          <p:nvPr userDrawn="1"/>
        </p:nvSpPr>
        <p:spPr>
          <a:xfrm>
            <a:off x="1647252" y="4484177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Talous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6" name="Suorakulmio: Pyöristetyt kulmat 75">
            <a:extLst>
              <a:ext uri="{FF2B5EF4-FFF2-40B4-BE49-F238E27FC236}">
                <a16:creationId xmlns:a16="http://schemas.microsoft.com/office/drawing/2014/main" id="{27374687-01A4-4DF1-9EFB-5AE4A0D7688E}"/>
              </a:ext>
            </a:extLst>
          </p:cNvPr>
          <p:cNvSpPr/>
          <p:nvPr userDrawn="1"/>
        </p:nvSpPr>
        <p:spPr>
          <a:xfrm>
            <a:off x="1647252" y="4906231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Toiminnan ja hallinnon valmistelu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7" name="Suorakulmio: Pyöristetyt kulmat 76">
            <a:extLst>
              <a:ext uri="{FF2B5EF4-FFF2-40B4-BE49-F238E27FC236}">
                <a16:creationId xmlns:a16="http://schemas.microsoft.com/office/drawing/2014/main" id="{4C161077-E5A0-452F-9193-72846E38C728}"/>
              </a:ext>
            </a:extLst>
          </p:cNvPr>
          <p:cNvSpPr/>
          <p:nvPr userDrawn="1"/>
        </p:nvSpPr>
        <p:spPr>
          <a:xfrm>
            <a:off x="1647252" y="5328285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Tieto- ja viestintäteknisten järjestelmien ja ratkaisujen selvittäminen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8" name="Suorakulmio: Pyöristetyt kulmat 77">
            <a:extLst>
              <a:ext uri="{FF2B5EF4-FFF2-40B4-BE49-F238E27FC236}">
                <a16:creationId xmlns:a16="http://schemas.microsoft.com/office/drawing/2014/main" id="{E6458EC7-4049-40FE-9646-C5111343AEC4}"/>
              </a:ext>
            </a:extLst>
          </p:cNvPr>
          <p:cNvSpPr/>
          <p:nvPr userDrawn="1"/>
        </p:nvSpPr>
        <p:spPr>
          <a:xfrm>
            <a:off x="1647252" y="5750340"/>
            <a:ext cx="2844000" cy="360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Pelastustoimi ja varautuminen</a:t>
            </a:r>
            <a:endParaRPr lang="fi-FI" sz="1050" b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79" name="Suora yhdysviiva 78">
            <a:extLst>
              <a:ext uri="{FF2B5EF4-FFF2-40B4-BE49-F238E27FC236}">
                <a16:creationId xmlns:a16="http://schemas.microsoft.com/office/drawing/2014/main" id="{EED94A96-CDD9-4E37-8C6C-96D205A7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77884" y="4277591"/>
            <a:ext cx="133785" cy="0"/>
          </a:xfrm>
          <a:prstGeom prst="line">
            <a:avLst/>
          </a:prstGeom>
          <a:ln w="38100">
            <a:solidFill>
              <a:srgbClr val="023E6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uora yhdysviiva 79">
            <a:extLst>
              <a:ext uri="{FF2B5EF4-FFF2-40B4-BE49-F238E27FC236}">
                <a16:creationId xmlns:a16="http://schemas.microsoft.com/office/drawing/2014/main" id="{2365DD69-D0D0-401D-8E0A-9C3EEAFF8E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77884" y="3552395"/>
            <a:ext cx="133785" cy="0"/>
          </a:xfrm>
          <a:prstGeom prst="line">
            <a:avLst/>
          </a:prstGeom>
          <a:ln w="38100">
            <a:solidFill>
              <a:srgbClr val="023E6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iruutu 80">
            <a:extLst>
              <a:ext uri="{FF2B5EF4-FFF2-40B4-BE49-F238E27FC236}">
                <a16:creationId xmlns:a16="http://schemas.microsoft.com/office/drawing/2014/main" id="{5474BE8D-73FB-4526-B244-661FD325FC45}"/>
              </a:ext>
            </a:extLst>
          </p:cNvPr>
          <p:cNvSpPr txBox="1"/>
          <p:nvPr userDrawn="1"/>
        </p:nvSpPr>
        <p:spPr>
          <a:xfrm>
            <a:off x="1768448" y="1322449"/>
            <a:ext cx="3169578" cy="45771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fi-FI" sz="85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Väliaikainen valmistelutoimielin </a:t>
            </a:r>
            <a:r>
              <a:rPr lang="fi-FI" sz="85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vastaa hyvinvointialueen toiminnan ja hallinnon käynnistämisen valmistelusta. Työskentely tapahtuu myös </a:t>
            </a:r>
            <a:r>
              <a:rPr lang="fi-FI" sz="850" b="0" dirty="0" err="1">
                <a:solidFill>
                  <a:srgbClr val="023E6B"/>
                </a:solidFill>
                <a:latin typeface="Avenir Next LT Pro" panose="020B0504020202020204" pitchFamily="34" charset="0"/>
              </a:rPr>
              <a:t>VATEn</a:t>
            </a:r>
            <a:r>
              <a:rPr lang="fi-FI" sz="85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 alaisissa jaostoissa </a:t>
            </a:r>
            <a:br>
              <a:rPr lang="fi-FI" sz="850" b="0" dirty="0">
                <a:solidFill>
                  <a:srgbClr val="023E6B"/>
                </a:solidFill>
                <a:latin typeface="Avenir Next LT Pro" panose="020B0504020202020204" pitchFamily="34" charset="0"/>
              </a:rPr>
            </a:br>
            <a:r>
              <a:rPr lang="fi-FI" sz="850" b="0" dirty="0">
                <a:solidFill>
                  <a:srgbClr val="023E6B"/>
                </a:solidFill>
                <a:latin typeface="Avenir Next LT Pro" panose="020B0504020202020204" pitchFamily="34" charset="0"/>
              </a:rPr>
              <a:t>sekä jaostojen työryhmissä.</a:t>
            </a:r>
          </a:p>
        </p:txBody>
      </p:sp>
      <p:sp>
        <p:nvSpPr>
          <p:cNvPr id="82" name="Suorakulmio: Pyöristetyt kulmat 81">
            <a:extLst>
              <a:ext uri="{FF2B5EF4-FFF2-40B4-BE49-F238E27FC236}">
                <a16:creationId xmlns:a16="http://schemas.microsoft.com/office/drawing/2014/main" id="{B9C06065-C8CE-43B5-988E-AFC4C4D0EA7B}"/>
              </a:ext>
            </a:extLst>
          </p:cNvPr>
          <p:cNvSpPr/>
          <p:nvPr userDrawn="1"/>
        </p:nvSpPr>
        <p:spPr>
          <a:xfrm>
            <a:off x="1228202" y="2538591"/>
            <a:ext cx="1800000" cy="576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latin typeface="Avenir Next LT Pro" panose="020B0504020202020204" pitchFamily="34" charset="0"/>
              </a:rPr>
              <a:t>Muutosjohtajat</a:t>
            </a:r>
            <a:endParaRPr lang="fi-FI" sz="11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3" name="Suorakulmio: Pyöristetyt kulmat 82">
            <a:extLst>
              <a:ext uri="{FF2B5EF4-FFF2-40B4-BE49-F238E27FC236}">
                <a16:creationId xmlns:a16="http://schemas.microsoft.com/office/drawing/2014/main" id="{9410918E-4C4A-4281-887A-EFCD32FA9FF6}"/>
              </a:ext>
            </a:extLst>
          </p:cNvPr>
          <p:cNvSpPr/>
          <p:nvPr userDrawn="1"/>
        </p:nvSpPr>
        <p:spPr>
          <a:xfrm>
            <a:off x="3088140" y="2538591"/>
            <a:ext cx="1800000" cy="576000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latin typeface="Avenir Next LT Pro" panose="020B0504020202020204" pitchFamily="34" charset="0"/>
              </a:rPr>
              <a:t>Vastuuvalmistelijat</a:t>
            </a:r>
            <a:endParaRPr lang="fi-FI" sz="11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4" name="Suorakulmio: Pyöristetyt kulmat 83">
            <a:extLst>
              <a:ext uri="{FF2B5EF4-FFF2-40B4-BE49-F238E27FC236}">
                <a16:creationId xmlns:a16="http://schemas.microsoft.com/office/drawing/2014/main" id="{94A90693-FE59-4556-A4A4-A975757E75B7}"/>
              </a:ext>
            </a:extLst>
          </p:cNvPr>
          <p:cNvSpPr/>
          <p:nvPr userDrawn="1"/>
        </p:nvSpPr>
        <p:spPr>
          <a:xfrm>
            <a:off x="6265691" y="2562179"/>
            <a:ext cx="2376000" cy="468000"/>
          </a:xfrm>
          <a:prstGeom prst="roundRect">
            <a:avLst/>
          </a:prstGeom>
          <a:solidFill>
            <a:srgbClr val="023E6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Palvelurakenneryhmä</a:t>
            </a:r>
            <a:endParaRPr lang="fi-FI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85" name="Suora yhdysviiva 84">
            <a:extLst>
              <a:ext uri="{FF2B5EF4-FFF2-40B4-BE49-F238E27FC236}">
                <a16:creationId xmlns:a16="http://schemas.microsoft.com/office/drawing/2014/main" id="{8CCC80C1-04BF-4818-A41A-D81EF24E23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70" idx="3"/>
            <a:endCxn id="33" idx="1"/>
          </p:cNvCxnSpPr>
          <p:nvPr userDrawn="1"/>
        </p:nvCxnSpPr>
        <p:spPr>
          <a:xfrm flipV="1">
            <a:off x="5914572" y="2211051"/>
            <a:ext cx="351119" cy="3483"/>
          </a:xfrm>
          <a:prstGeom prst="line">
            <a:avLst/>
          </a:prstGeom>
          <a:ln w="38100">
            <a:solidFill>
              <a:srgbClr val="023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Kuva 86">
            <a:extLst>
              <a:ext uri="{FF2B5EF4-FFF2-40B4-BE49-F238E27FC236}">
                <a16:creationId xmlns:a16="http://schemas.microsoft.com/office/drawing/2014/main" id="{D31F8760-DE36-4777-AA3B-9A2224B51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1338534" y="1523377"/>
            <a:ext cx="360640" cy="360640"/>
          </a:xfrm>
          <a:prstGeom prst="rect">
            <a:avLst/>
          </a:prstGeom>
        </p:spPr>
      </p:pic>
      <p:sp>
        <p:nvSpPr>
          <p:cNvPr id="88" name="Vasen aaltosulje 87">
            <a:extLst>
              <a:ext uri="{FF2B5EF4-FFF2-40B4-BE49-F238E27FC236}">
                <a16:creationId xmlns:a16="http://schemas.microsoft.com/office/drawing/2014/main" id="{E08CBDE4-D3DE-4C04-8E16-504E037492ED}"/>
              </a:ext>
            </a:extLst>
          </p:cNvPr>
          <p:cNvSpPr/>
          <p:nvPr userDrawn="1"/>
        </p:nvSpPr>
        <p:spPr>
          <a:xfrm>
            <a:off x="1391578" y="3218014"/>
            <a:ext cx="179349" cy="2892325"/>
          </a:xfrm>
          <a:prstGeom prst="leftBrace">
            <a:avLst/>
          </a:prstGeom>
          <a:noFill/>
          <a:ln>
            <a:solidFill>
              <a:srgbClr val="FCC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Tekstiruutu 88">
            <a:extLst>
              <a:ext uri="{FF2B5EF4-FFF2-40B4-BE49-F238E27FC236}">
                <a16:creationId xmlns:a16="http://schemas.microsoft.com/office/drawing/2014/main" id="{506D4262-1112-4433-BDB3-4742C1D64ACC}"/>
              </a:ext>
            </a:extLst>
          </p:cNvPr>
          <p:cNvSpPr txBox="1"/>
          <p:nvPr userDrawn="1"/>
        </p:nvSpPr>
        <p:spPr>
          <a:xfrm rot="16200000">
            <a:off x="-222992" y="4533896"/>
            <a:ext cx="2892322" cy="260564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fi-FI" sz="1050" b="1" dirty="0">
                <a:solidFill>
                  <a:srgbClr val="023E6B"/>
                </a:solidFill>
                <a:latin typeface="Avenir Next LT Pro" panose="020B0504020202020204" pitchFamily="34" charset="0"/>
              </a:rPr>
              <a:t>Jaostot</a:t>
            </a:r>
            <a:endParaRPr lang="fi-FI" sz="1050" dirty="0">
              <a:solidFill>
                <a:srgbClr val="023E6B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90" name="Suora yhdysviiva 89">
            <a:extLst>
              <a:ext uri="{FF2B5EF4-FFF2-40B4-BE49-F238E27FC236}">
                <a16:creationId xmlns:a16="http://schemas.microsoft.com/office/drawing/2014/main" id="{4A6A51A1-52FB-4E20-84ED-A72B46F11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31" idx="2"/>
            <a:endCxn id="84" idx="0"/>
          </p:cNvCxnSpPr>
          <p:nvPr userDrawn="1"/>
        </p:nvCxnSpPr>
        <p:spPr>
          <a:xfrm flipH="1">
            <a:off x="7453691" y="1865221"/>
            <a:ext cx="1583" cy="696958"/>
          </a:xfrm>
          <a:prstGeom prst="line">
            <a:avLst/>
          </a:prstGeom>
          <a:ln w="38100">
            <a:solidFill>
              <a:srgbClr val="023E6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uora yhdysviiva 90">
            <a:extLst>
              <a:ext uri="{FF2B5EF4-FFF2-40B4-BE49-F238E27FC236}">
                <a16:creationId xmlns:a16="http://schemas.microsoft.com/office/drawing/2014/main" id="{33935A10-C6FB-4051-85F9-756EC651563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04925"/>
            <a:ext cx="0" cy="4824413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602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9E5AF64-B166-496D-8160-C2A5979732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23E6B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23E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D4480C5-55E6-4E5A-A1D9-640DCEE6F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0659" y="5735637"/>
            <a:ext cx="3630682" cy="5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52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vinvointialue pähkinänkuore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ruutu 29">
            <a:extLst>
              <a:ext uri="{FF2B5EF4-FFF2-40B4-BE49-F238E27FC236}">
                <a16:creationId xmlns:a16="http://schemas.microsoft.com/office/drawing/2014/main" id="{22F46CA1-DC2C-41D4-9868-D5A4EE8E868C}"/>
              </a:ext>
            </a:extLst>
          </p:cNvPr>
          <p:cNvSpPr txBox="1"/>
          <p:nvPr userDrawn="1"/>
        </p:nvSpPr>
        <p:spPr>
          <a:xfrm>
            <a:off x="838199" y="327804"/>
            <a:ext cx="10531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23E6B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Satakunnan hyvinvointialue pähkinänkuoressa</a:t>
            </a:r>
            <a:endParaRPr lang="fi-FI" dirty="0"/>
          </a:p>
        </p:txBody>
      </p:sp>
      <p:pic>
        <p:nvPicPr>
          <p:cNvPr id="33" name="Kuva 32" descr="Johtaminen tasaisella täytöllä">
            <a:extLst>
              <a:ext uri="{FF2B5EF4-FFF2-40B4-BE49-F238E27FC236}">
                <a16:creationId xmlns:a16="http://schemas.microsoft.com/office/drawing/2014/main" id="{6E948A97-CA93-4F7D-BE1A-A7276FFD5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53334" y="3873475"/>
            <a:ext cx="638829" cy="638829"/>
          </a:xfrm>
          <a:prstGeom prst="rect">
            <a:avLst/>
          </a:prstGeom>
        </p:spPr>
      </p:pic>
      <p:pic>
        <p:nvPicPr>
          <p:cNvPr id="34" name="Kuva 33" descr="Ryhmä tasaisella täytöllä">
            <a:extLst>
              <a:ext uri="{FF2B5EF4-FFF2-40B4-BE49-F238E27FC236}">
                <a16:creationId xmlns:a16="http://schemas.microsoft.com/office/drawing/2014/main" id="{51BEB391-BDB4-4F19-AE13-8A47200F71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4004" y="2802776"/>
            <a:ext cx="577489" cy="577489"/>
          </a:xfrm>
          <a:prstGeom prst="rect">
            <a:avLst/>
          </a:prstGeom>
        </p:spPr>
      </p:pic>
      <p:pic>
        <p:nvPicPr>
          <p:cNvPr id="35" name="Kuva 34" descr="Päiväkalenteri tasaisella täytöllä">
            <a:extLst>
              <a:ext uri="{FF2B5EF4-FFF2-40B4-BE49-F238E27FC236}">
                <a16:creationId xmlns:a16="http://schemas.microsoft.com/office/drawing/2014/main" id="{5F603894-15C5-4742-9731-1354BA4D66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46180" y="5121988"/>
            <a:ext cx="551201" cy="551201"/>
          </a:xfrm>
          <a:prstGeom prst="rect">
            <a:avLst/>
          </a:prstGeom>
        </p:spPr>
      </p:pic>
      <p:pic>
        <p:nvPicPr>
          <p:cNvPr id="36" name="Kuva 35" descr="Palapelin palat ääriviiva">
            <a:extLst>
              <a:ext uri="{FF2B5EF4-FFF2-40B4-BE49-F238E27FC236}">
                <a16:creationId xmlns:a16="http://schemas.microsoft.com/office/drawing/2014/main" id="{A4A7D3E3-3939-4DBB-8D5B-A18D345803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74130" y="1477526"/>
            <a:ext cx="495300" cy="495300"/>
          </a:xfrm>
          <a:prstGeom prst="rect">
            <a:avLst/>
          </a:prstGeom>
        </p:spPr>
      </p:pic>
      <p:pic>
        <p:nvPicPr>
          <p:cNvPr id="37" name="Kuva 36" descr="Satakunnan kartta">
            <a:extLst>
              <a:ext uri="{FF2B5EF4-FFF2-40B4-BE49-F238E27FC236}">
                <a16:creationId xmlns:a16="http://schemas.microsoft.com/office/drawing/2014/main" id="{0884EF68-D03A-4C64-A531-A50DF60F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2790" r="12141"/>
          <a:stretch/>
        </p:blipFill>
        <p:spPr>
          <a:xfrm>
            <a:off x="4988929" y="2156721"/>
            <a:ext cx="2238375" cy="4092576"/>
          </a:xfrm>
          <a:prstGeom prst="rect">
            <a:avLst/>
          </a:prstGeom>
        </p:spPr>
      </p:pic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E0EB2196-6D21-4077-B15E-EC958B9426B7}"/>
              </a:ext>
            </a:extLst>
          </p:cNvPr>
          <p:cNvSpPr txBox="1">
            <a:spLocks/>
          </p:cNvSpPr>
          <p:nvPr userDrawn="1"/>
        </p:nvSpPr>
        <p:spPr>
          <a:xfrm>
            <a:off x="1482268" y="3213406"/>
            <a:ext cx="21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>
                <a:latin typeface="Avenir Next LT Pro" panose="020B0504020202020204" pitchFamily="34" charset="0"/>
              </a:rPr>
              <a:t>Palvelee noin</a:t>
            </a:r>
            <a:br>
              <a:rPr lang="fi-FI" sz="1200" b="1" dirty="0">
                <a:latin typeface="Avenir Next LT Pro" panose="020B0504020202020204" pitchFamily="34" charset="0"/>
              </a:rPr>
            </a:br>
            <a:r>
              <a:rPr lang="fi-FI" sz="1200" b="1" dirty="0">
                <a:latin typeface="Avenir Next LT Pro" panose="020B0504020202020204" pitchFamily="34" charset="0"/>
              </a:rPr>
              <a:t>218 500 asukasta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930A4C8-69B7-4B45-9B03-BADDF3FA215C}"/>
              </a:ext>
            </a:extLst>
          </p:cNvPr>
          <p:cNvSpPr txBox="1">
            <a:spLocks/>
          </p:cNvSpPr>
          <p:nvPr userDrawn="1"/>
        </p:nvSpPr>
        <p:spPr>
          <a:xfrm>
            <a:off x="1482268" y="4359470"/>
            <a:ext cx="21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>
                <a:latin typeface="Avenir Next LT Pro" panose="020B0504020202020204" pitchFamily="34" charset="0"/>
              </a:rPr>
              <a:t>Hyvinvointialueelle siirtyy noin 10 000 työntekijää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833D4A9E-98EB-4294-86E4-038481C42306}"/>
              </a:ext>
            </a:extLst>
          </p:cNvPr>
          <p:cNvSpPr txBox="1">
            <a:spLocks/>
          </p:cNvSpPr>
          <p:nvPr userDrawn="1"/>
        </p:nvSpPr>
        <p:spPr>
          <a:xfrm>
            <a:off x="8549732" y="4359470"/>
            <a:ext cx="21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>
                <a:latin typeface="Avenir Next LT Pro" panose="020B0504020202020204" pitchFamily="34" charset="0"/>
              </a:rPr>
              <a:t>Oma budjetti, rahoitus pääosin valtiolta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D21617F9-7993-4156-9AC7-878FB0285D01}"/>
              </a:ext>
            </a:extLst>
          </p:cNvPr>
          <p:cNvSpPr txBox="1">
            <a:spLocks/>
          </p:cNvSpPr>
          <p:nvPr userDrawn="1"/>
        </p:nvSpPr>
        <p:spPr>
          <a:xfrm>
            <a:off x="8549732" y="3213406"/>
            <a:ext cx="21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>
                <a:latin typeface="Avenir Next LT Pro" panose="020B0504020202020204" pitchFamily="34" charset="0"/>
              </a:rPr>
              <a:t>Ylimmässä johdossa vaaleilla valittu aluevaltuusto</a:t>
            </a:r>
          </a:p>
        </p:txBody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1893D034-CAD4-4DF4-8869-0FE9EAD7DE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07468" y="4041359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rgbClr val="023E6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22">
            <a:extLst>
              <a:ext uri="{FF2B5EF4-FFF2-40B4-BE49-F238E27FC236}">
                <a16:creationId xmlns:a16="http://schemas.microsoft.com/office/drawing/2014/main" id="{A033563E-76DE-4AEB-B8DA-DF3B24C0E3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74130" y="2774921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rgbClr val="023E6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2">
            <a:extLst>
              <a:ext uri="{FF2B5EF4-FFF2-40B4-BE49-F238E27FC236}">
                <a16:creationId xmlns:a16="http://schemas.microsoft.com/office/drawing/2014/main" id="{7BC9A8C7-DC36-4553-9695-A7F202B472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82453" y="1583300"/>
            <a:ext cx="366508" cy="366508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23E6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BB975826-8671-45B5-878A-FC2962842435}"/>
              </a:ext>
            </a:extLst>
          </p:cNvPr>
          <p:cNvSpPr txBox="1">
            <a:spLocks/>
          </p:cNvSpPr>
          <p:nvPr userDrawn="1"/>
        </p:nvSpPr>
        <p:spPr>
          <a:xfrm>
            <a:off x="1482268" y="1949808"/>
            <a:ext cx="21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>
                <a:latin typeface="Avenir Next LT Pro" panose="020B0504020202020204" pitchFamily="34" charset="0"/>
              </a:rPr>
              <a:t>Vastaa Satakunnan sote- ja pelastuspalveluiden järjestämisestä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CB22BDE9-DCFD-4F81-8B24-F6648B02C1AF}"/>
              </a:ext>
            </a:extLst>
          </p:cNvPr>
          <p:cNvSpPr txBox="1">
            <a:spLocks/>
          </p:cNvSpPr>
          <p:nvPr userDrawn="1"/>
        </p:nvSpPr>
        <p:spPr>
          <a:xfrm>
            <a:off x="8549732" y="1949808"/>
            <a:ext cx="21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>
                <a:latin typeface="Avenir Next LT Pro" panose="020B0504020202020204" pitchFamily="34" charset="0"/>
              </a:rPr>
              <a:t>Yhdistää alueen nykyiset sote- ja pelastuspalvelut yhdeksi kokonaisuudeksi</a:t>
            </a:r>
          </a:p>
        </p:txBody>
      </p:sp>
      <p:sp>
        <p:nvSpPr>
          <p:cNvPr id="47" name="Freeform 29">
            <a:extLst>
              <a:ext uri="{FF2B5EF4-FFF2-40B4-BE49-F238E27FC236}">
                <a16:creationId xmlns:a16="http://schemas.microsoft.com/office/drawing/2014/main" id="{CD67F9D1-6920-41FB-8D76-8A4B2443A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48911" y="5149047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rgbClr val="023E6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C3FB2669-EAEF-4C4B-9C36-92B8CB844852}"/>
              </a:ext>
            </a:extLst>
          </p:cNvPr>
          <p:cNvSpPr txBox="1">
            <a:spLocks/>
          </p:cNvSpPr>
          <p:nvPr userDrawn="1"/>
        </p:nvSpPr>
        <p:spPr>
          <a:xfrm>
            <a:off x="1482268" y="5623347"/>
            <a:ext cx="21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>
                <a:latin typeface="Avenir Next LT Pro" panose="020B0504020202020204" pitchFamily="34" charset="0"/>
              </a:rPr>
              <a:t>Asukasosallisuus aluevaalien ja osallisuus-toiminnan kautta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4F3F00EB-96A1-4176-A508-B8F2249D80AB}"/>
              </a:ext>
            </a:extLst>
          </p:cNvPr>
          <p:cNvSpPr txBox="1">
            <a:spLocks/>
          </p:cNvSpPr>
          <p:nvPr userDrawn="1"/>
        </p:nvSpPr>
        <p:spPr>
          <a:xfrm>
            <a:off x="8549732" y="5623347"/>
            <a:ext cx="21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>
                <a:latin typeface="Avenir Next LT Pro" panose="020B0504020202020204" pitchFamily="34" charset="0"/>
              </a:rPr>
              <a:t>Satakunnan hyvinvointialue aloittaa toimintansa 1.1.2023</a:t>
            </a:r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B040428F-9EEE-4B44-9B40-D943619295D1}"/>
              </a:ext>
            </a:extLst>
          </p:cNvPr>
          <p:cNvCxnSpPr>
            <a:cxnSpLocks/>
          </p:cNvCxnSpPr>
          <p:nvPr userDrawn="1"/>
        </p:nvCxnSpPr>
        <p:spPr>
          <a:xfrm flipV="1">
            <a:off x="7324101" y="2304457"/>
            <a:ext cx="1209675" cy="5878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87407BBC-1E2F-4BE1-B39F-2649940D4DBD}"/>
              </a:ext>
            </a:extLst>
          </p:cNvPr>
          <p:cNvCxnSpPr>
            <a:cxnSpLocks/>
          </p:cNvCxnSpPr>
          <p:nvPr userDrawn="1"/>
        </p:nvCxnSpPr>
        <p:spPr>
          <a:xfrm>
            <a:off x="7324101" y="5380368"/>
            <a:ext cx="1209675" cy="5878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E6151F5B-1BAE-47CC-B6A1-7AD80950FD85}"/>
              </a:ext>
            </a:extLst>
          </p:cNvPr>
          <p:cNvCxnSpPr>
            <a:cxnSpLocks/>
          </p:cNvCxnSpPr>
          <p:nvPr userDrawn="1"/>
        </p:nvCxnSpPr>
        <p:spPr>
          <a:xfrm>
            <a:off x="7247901" y="4469343"/>
            <a:ext cx="1332000" cy="2449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uora yhdysviiva 52">
            <a:extLst>
              <a:ext uri="{FF2B5EF4-FFF2-40B4-BE49-F238E27FC236}">
                <a16:creationId xmlns:a16="http://schemas.microsoft.com/office/drawing/2014/main" id="{560D9EAE-6F32-4BCE-8E54-97DA06E93F76}"/>
              </a:ext>
            </a:extLst>
          </p:cNvPr>
          <p:cNvCxnSpPr>
            <a:cxnSpLocks/>
          </p:cNvCxnSpPr>
          <p:nvPr userDrawn="1"/>
        </p:nvCxnSpPr>
        <p:spPr>
          <a:xfrm flipV="1">
            <a:off x="7247901" y="3558318"/>
            <a:ext cx="1332000" cy="2449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FA978D4F-C17A-40D8-81C9-5D1AEDB5083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47451" y="2304457"/>
            <a:ext cx="1209675" cy="5878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D39D76C5-07C4-4465-8857-023E25F74E52}"/>
              </a:ext>
            </a:extLst>
          </p:cNvPr>
          <p:cNvCxnSpPr>
            <a:cxnSpLocks/>
          </p:cNvCxnSpPr>
          <p:nvPr userDrawn="1"/>
        </p:nvCxnSpPr>
        <p:spPr>
          <a:xfrm flipH="1">
            <a:off x="3647451" y="5380368"/>
            <a:ext cx="1209675" cy="5878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8894F82B-1543-4968-B779-5EDD20F1B94A}"/>
              </a:ext>
            </a:extLst>
          </p:cNvPr>
          <p:cNvCxnSpPr>
            <a:cxnSpLocks/>
          </p:cNvCxnSpPr>
          <p:nvPr userDrawn="1"/>
        </p:nvCxnSpPr>
        <p:spPr>
          <a:xfrm flipH="1">
            <a:off x="3647451" y="4469343"/>
            <a:ext cx="1332000" cy="2449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561744C8-0678-424F-A6FF-566F12E48C7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47451" y="3558318"/>
            <a:ext cx="1332000" cy="2449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929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AB21344-2646-42CF-B808-A28D60844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59" y="5735637"/>
            <a:ext cx="3630682" cy="5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66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9E5AF64-B166-496D-8160-C2A5979732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ADA71FB-6F7E-4900-9228-6C86168E1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0659" y="5735637"/>
            <a:ext cx="3630682" cy="5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09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9E5AF64-B166-496D-8160-C2A5979732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rgbClr val="023E6B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23E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81EB52-92F2-4B2F-A44C-1F6B74B0B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59" y="5735637"/>
            <a:ext cx="3630682" cy="5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73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ED0FB9-D38A-4867-9DB3-C3678E9F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43C34-0A47-48DB-B3F2-6B03C1F9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0337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AF8E4-AFB7-44E3-8C07-B9C02B6D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5C5385-6E24-4A34-96F0-6B828B92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1B4938-6A47-4923-9EE9-85F252A73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2343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C8E1C1-4401-40A6-AFE5-70C8F01E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1FA9AF-BEA6-41E4-8625-06D883DA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2C2FCD-A28E-411D-AAA0-D645C7EFB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8D460AB-BDC9-4CB0-ABF5-92CD193F7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CE01D25-A2BD-483D-97FF-6D99BEB68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60491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1E9AC-6AE4-4C70-B4A4-28749E7F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5917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57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5EDE5EF-FD52-4C5B-A859-8F28C00FE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832" y="5645013"/>
            <a:ext cx="3848335" cy="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8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ikäihmisen kuvall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FA9D322F-2CA1-4DFF-875B-7016C9D15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DAE77D5A-3A62-4E92-AECA-2FD06E253AA4}"/>
              </a:ext>
            </a:extLst>
          </p:cNvPr>
          <p:cNvSpPr/>
          <p:nvPr userDrawn="1"/>
        </p:nvSpPr>
        <p:spPr>
          <a:xfrm>
            <a:off x="4812632" y="1753363"/>
            <a:ext cx="7026442" cy="4031257"/>
          </a:xfrm>
          <a:prstGeom prst="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348" y="2133380"/>
            <a:ext cx="6497052" cy="212485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348" y="4419600"/>
            <a:ext cx="6497052" cy="10589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458BDB2-D340-4945-8383-D061225A2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4642" y="615100"/>
            <a:ext cx="2854429" cy="4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03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9E5AF64-B166-496D-8160-C2A5979732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5AF6BD0-3BC2-46DF-89A6-171BF577A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832" y="5645013"/>
            <a:ext cx="3848335" cy="7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44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9E5AF64-B166-496D-8160-C2A5979732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rgbClr val="023E6B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23E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7D91E66-0452-43B7-964F-3A1BEA06D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832" y="5645013"/>
            <a:ext cx="3848335" cy="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17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ED0FB9-D38A-4867-9DB3-C3678E9F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43C34-0A47-48DB-B3F2-6B03C1F9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66274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AF8E4-AFB7-44E3-8C07-B9C02B6D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5C5385-6E24-4A34-96F0-6B828B92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1B4938-6A47-4923-9EE9-85F252A73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40649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C8E1C1-4401-40A6-AFE5-70C8F01E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1FA9AF-BEA6-41E4-8625-06D883DA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2C2FCD-A28E-411D-AAA0-D645C7EFB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8D460AB-BDC9-4CB0-ABF5-92CD193F7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CE01D25-A2BD-483D-97FF-6D99BEB68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10863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1E9AC-6AE4-4C70-B4A4-28749E7F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3783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899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4B86E3B-CBCF-499B-93A2-49D901927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124" y="5645013"/>
            <a:ext cx="3541750" cy="7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46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9E5AF64-B166-496D-8160-C2A5979732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D5EBAF0-6CEC-4005-91E6-4A9043C67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124" y="5645013"/>
            <a:ext cx="3541750" cy="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9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9E5AF64-B166-496D-8160-C2A5979732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rgbClr val="023E6B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23E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F22EC68-DC56-45EF-86FD-31300AAF8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124" y="5645013"/>
            <a:ext cx="3541750" cy="7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5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jokimaisemall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FA9D322F-2CA1-4DFF-875B-7016C9D15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DAE77D5A-3A62-4E92-AECA-2FD06E253AA4}"/>
              </a:ext>
            </a:extLst>
          </p:cNvPr>
          <p:cNvSpPr/>
          <p:nvPr userDrawn="1"/>
        </p:nvSpPr>
        <p:spPr>
          <a:xfrm>
            <a:off x="4812632" y="1753363"/>
            <a:ext cx="7026442" cy="4031257"/>
          </a:xfrm>
          <a:prstGeom prst="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348" y="2133380"/>
            <a:ext cx="6497052" cy="212485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348" y="4419600"/>
            <a:ext cx="6497052" cy="10589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21EED84-6E2F-48AF-AF93-0E871BB82B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4642" y="615100"/>
            <a:ext cx="2854429" cy="4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69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ED0FB9-D38A-4867-9DB3-C3678E9F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43C34-0A47-48DB-B3F2-6B03C1F9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13735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AF8E4-AFB7-44E3-8C07-B9C02B6D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5C5385-6E24-4A34-96F0-6B828B92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1B4938-6A47-4923-9EE9-85F252A73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30715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C8E1C1-4401-40A6-AFE5-70C8F01E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1FA9AF-BEA6-41E4-8625-06D883DA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2C2FCD-A28E-411D-AAA0-D645C7EFB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8D460AB-BDC9-4CB0-ABF5-92CD193F7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CE01D25-A2BD-483D-97FF-6D99BEB68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82939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1E9AC-6AE4-4C70-B4A4-28749E7F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5410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17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erveysasemakuvall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9EE5A5B-795A-4D91-BB5C-C38E2C15A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DAE77D5A-3A62-4E92-AECA-2FD06E253AA4}"/>
              </a:ext>
            </a:extLst>
          </p:cNvPr>
          <p:cNvSpPr/>
          <p:nvPr userDrawn="1"/>
        </p:nvSpPr>
        <p:spPr>
          <a:xfrm>
            <a:off x="4812632" y="1753363"/>
            <a:ext cx="7026442" cy="4031257"/>
          </a:xfrm>
          <a:prstGeom prst="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348" y="2133380"/>
            <a:ext cx="6497052" cy="212485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348" y="4419600"/>
            <a:ext cx="6497052" cy="10589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458BDB2-D340-4945-8383-D061225A2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4642" y="615100"/>
            <a:ext cx="2854429" cy="4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8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erveysasemakuvalla 2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9EE5A5B-795A-4D91-BB5C-C38E2C15A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0259" r="13770" b="9658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DAE77D5A-3A62-4E92-AECA-2FD06E253AA4}"/>
              </a:ext>
            </a:extLst>
          </p:cNvPr>
          <p:cNvSpPr/>
          <p:nvPr userDrawn="1"/>
        </p:nvSpPr>
        <p:spPr>
          <a:xfrm>
            <a:off x="4812632" y="1753363"/>
            <a:ext cx="7026442" cy="4031257"/>
          </a:xfrm>
          <a:prstGeom prst="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348" y="2133380"/>
            <a:ext cx="6497052" cy="212485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348" y="4419600"/>
            <a:ext cx="6497052" cy="10589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458BDB2-D340-4945-8383-D061225A2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4642" y="615100"/>
            <a:ext cx="2854429" cy="4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digikuvall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9EE5A5B-795A-4D91-BB5C-C38E2C15A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b="31453"/>
          <a:stretch/>
        </p:blipFill>
        <p:spPr>
          <a:xfrm>
            <a:off x="0" y="-16261"/>
            <a:ext cx="12192000" cy="6874262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DAE77D5A-3A62-4E92-AECA-2FD06E253AA4}"/>
              </a:ext>
            </a:extLst>
          </p:cNvPr>
          <p:cNvSpPr/>
          <p:nvPr userDrawn="1"/>
        </p:nvSpPr>
        <p:spPr>
          <a:xfrm>
            <a:off x="4812632" y="1753363"/>
            <a:ext cx="7026442" cy="4031257"/>
          </a:xfrm>
          <a:prstGeom prst="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348" y="2133380"/>
            <a:ext cx="6497052" cy="212485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348" y="4419600"/>
            <a:ext cx="6497052" cy="10589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458BDB2-D340-4945-8383-D061225A2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4645" y="615100"/>
            <a:ext cx="2854423" cy="4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lapsen kuvall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FA9D322F-2CA1-4DFF-875B-7016C9D15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DAE77D5A-3A62-4E92-AECA-2FD06E253AA4}"/>
              </a:ext>
            </a:extLst>
          </p:cNvPr>
          <p:cNvSpPr/>
          <p:nvPr userDrawn="1"/>
        </p:nvSpPr>
        <p:spPr>
          <a:xfrm>
            <a:off x="4812632" y="1753363"/>
            <a:ext cx="7026442" cy="4031257"/>
          </a:xfrm>
          <a:prstGeom prst="rect">
            <a:avLst/>
          </a:prstGeom>
          <a:solidFill>
            <a:srgbClr val="FC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85E441-C40A-4B9E-950B-EE834F6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348" y="2133379"/>
            <a:ext cx="6497052" cy="2124857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rgbClr val="023E6B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56B81A-50DF-4916-A662-D8604761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348" y="4419600"/>
            <a:ext cx="6497052" cy="10589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23E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458BDB2-D340-4945-8383-D061225A2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4642" y="615100"/>
            <a:ext cx="2854429" cy="4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7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BB7A3E9-97D9-48B1-BF8A-465EF132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7B1A72-1B09-4391-8C20-EEEF967E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D0E9952-5921-4074-9D39-B3B838A661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2" y="6362579"/>
            <a:ext cx="1290850" cy="2072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3E9C4E4-F1B6-4C6B-A440-D4E121FB29B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707" y="6355672"/>
            <a:ext cx="1718094" cy="2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3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7" r:id="rId4"/>
    <p:sldLayoutId id="2147483736" r:id="rId5"/>
    <p:sldLayoutId id="2147483693" r:id="rId6"/>
    <p:sldLayoutId id="2147483718" r:id="rId7"/>
    <p:sldLayoutId id="2147483716" r:id="rId8"/>
    <p:sldLayoutId id="2147483668" r:id="rId9"/>
    <p:sldLayoutId id="2147483715" r:id="rId10"/>
    <p:sldLayoutId id="2147483717" r:id="rId11"/>
    <p:sldLayoutId id="2147483720" r:id="rId12"/>
    <p:sldLayoutId id="2147483650" r:id="rId13"/>
    <p:sldLayoutId id="2147483652" r:id="rId14"/>
    <p:sldLayoutId id="2147483653" r:id="rId15"/>
    <p:sldLayoutId id="2147483654" r:id="rId16"/>
    <p:sldLayoutId id="2147483655" r:id="rId17"/>
    <p:sldLayoutId id="214748369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23E6B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BB7A3E9-97D9-48B1-BF8A-465EF132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7B1A72-1B09-4391-8C20-EEEF967E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D0E9952-5921-4074-9D39-B3B838A661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2" y="6362579"/>
            <a:ext cx="1290850" cy="2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4" r:id="rId8"/>
    <p:sldLayoutId id="2147483721" r:id="rId9"/>
    <p:sldLayoutId id="2147483722" r:id="rId10"/>
    <p:sldLayoutId id="2147483723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23E6B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BB7A3E9-97D9-48B1-BF8A-465EF132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7B1A72-1B09-4391-8C20-EEEF967E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D752693-5023-4DDA-8C11-AF16718E27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2" y="6362579"/>
            <a:ext cx="1290850" cy="2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4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23E6B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9977F05-78F2-4CFE-A57B-AC929ECC9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722" y="6310757"/>
            <a:ext cx="6349504" cy="325786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BB7A3E9-97D9-48B1-BF8A-465EF132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7B1A72-1B09-4391-8C20-EEEF967E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83998A3-CCAB-485F-9F23-B76B3C16BC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707" y="6355672"/>
            <a:ext cx="1718094" cy="2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23E6B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225897A-38FF-43E8-BC54-3C8209D76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722" y="6310757"/>
            <a:ext cx="5834227" cy="325786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BB7A3E9-97D9-48B1-BF8A-465EF132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7B1A72-1B09-4391-8C20-EEEF967E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B125B6-9871-440B-A879-CE16D5126C2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707" y="6355672"/>
            <a:ext cx="1718094" cy="2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6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23E6B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yöristetty suorakulmio 2"/>
          <p:cNvSpPr/>
          <p:nvPr/>
        </p:nvSpPr>
        <p:spPr>
          <a:xfrm>
            <a:off x="574963" y="508615"/>
            <a:ext cx="2147454" cy="789645"/>
          </a:xfrm>
          <a:prstGeom prst="roundRect">
            <a:avLst/>
          </a:prstGeom>
          <a:solidFill>
            <a:srgbClr val="023E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venir Next LT Pro" panose="020B0504020202020204" pitchFamily="34" charset="0"/>
              </a:rPr>
              <a:t>Organisoituminen</a:t>
            </a:r>
          </a:p>
        </p:txBody>
      </p:sp>
      <p:sp>
        <p:nvSpPr>
          <p:cNvPr id="4" name="Pyöristetty suorakulmio 3"/>
          <p:cNvSpPr/>
          <p:nvPr/>
        </p:nvSpPr>
        <p:spPr>
          <a:xfrm>
            <a:off x="2833254" y="508616"/>
            <a:ext cx="1985817" cy="766612"/>
          </a:xfrm>
          <a:prstGeom prst="roundRect">
            <a:avLst/>
          </a:prstGeom>
          <a:solidFill>
            <a:srgbClr val="023E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venir Next LT Pro" panose="020B0504020202020204" pitchFamily="34" charset="0"/>
              </a:rPr>
              <a:t>Orientoitumien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4913745" y="508615"/>
            <a:ext cx="2085107" cy="789645"/>
          </a:xfrm>
          <a:prstGeom prst="roundRect">
            <a:avLst/>
          </a:prstGeom>
          <a:solidFill>
            <a:srgbClr val="023E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venir Next LT Pro" panose="020B0504020202020204" pitchFamily="34" charset="0"/>
              </a:rPr>
              <a:t>RAI osaamisen varmistaminen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7093526" y="508615"/>
            <a:ext cx="2066635" cy="789646"/>
          </a:xfrm>
          <a:prstGeom prst="roundRect">
            <a:avLst/>
          </a:prstGeom>
          <a:solidFill>
            <a:srgbClr val="023E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venir Next LT Pro" panose="020B0504020202020204" pitchFamily="34" charset="0"/>
              </a:rPr>
              <a:t>RAI arviointitiedon käyttö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9273308" y="508615"/>
            <a:ext cx="2160024" cy="789646"/>
          </a:xfrm>
          <a:prstGeom prst="roundRect">
            <a:avLst/>
          </a:prstGeom>
          <a:solidFill>
            <a:srgbClr val="023E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latin typeface="Avenir Next LT Pro" panose="020B0504020202020204" pitchFamily="34" charset="0"/>
              </a:rPr>
              <a:t>RAI vertailutiedon käyttö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581919" y="1446242"/>
            <a:ext cx="2145015" cy="3365698"/>
          </a:xfrm>
          <a:prstGeom prst="roundRect">
            <a:avLst/>
          </a:prstGeom>
          <a:solidFill>
            <a:srgbClr val="02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rgbClr val="023E6B"/>
              </a:solidFill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7075054" y="1458959"/>
            <a:ext cx="2117118" cy="3340264"/>
          </a:xfrm>
          <a:prstGeom prst="roundRect">
            <a:avLst/>
          </a:prstGeom>
          <a:solidFill>
            <a:srgbClr val="C7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Nuoli oikealle 11"/>
          <p:cNvSpPr/>
          <p:nvPr/>
        </p:nvSpPr>
        <p:spPr>
          <a:xfrm>
            <a:off x="574963" y="4690644"/>
            <a:ext cx="11532182" cy="98972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13" name="Tekstiruutu 12"/>
          <p:cNvSpPr txBox="1"/>
          <p:nvPr/>
        </p:nvSpPr>
        <p:spPr>
          <a:xfrm>
            <a:off x="719863" y="5011154"/>
            <a:ext cx="1699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chemeClr val="bg1">
                    <a:lumMod val="95000"/>
                  </a:schemeClr>
                </a:solidFill>
              </a:rPr>
              <a:t>2021 Tammikuu</a:t>
            </a:r>
            <a:endParaRPr lang="fi-FI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2545491" y="5011154"/>
            <a:ext cx="91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chemeClr val="bg1">
                    <a:lumMod val="95000"/>
                  </a:schemeClr>
                </a:solidFill>
              </a:rPr>
              <a:t>Syyskuu</a:t>
            </a:r>
            <a:endParaRPr lang="fi-FI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3976556" y="5016199"/>
            <a:ext cx="1001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chemeClr val="bg1">
                    <a:lumMod val="95000"/>
                  </a:schemeClr>
                </a:solidFill>
              </a:rPr>
              <a:t>Joulukuu</a:t>
            </a:r>
            <a:endParaRPr lang="fi-FI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5059207" y="5011154"/>
            <a:ext cx="170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chemeClr val="bg1">
                    <a:lumMod val="95000"/>
                  </a:schemeClr>
                </a:solidFill>
              </a:rPr>
              <a:t>2022  Tammikuu</a:t>
            </a:r>
            <a:endParaRPr lang="fi-FI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7536586" y="5032901"/>
            <a:ext cx="1428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chemeClr val="bg1">
                    <a:lumMod val="95000"/>
                  </a:schemeClr>
                </a:solidFill>
              </a:rPr>
              <a:t>Huhtikuu </a:t>
            </a:r>
            <a:endParaRPr lang="fi-FI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Pyöristetty suorakulmio 21"/>
          <p:cNvSpPr/>
          <p:nvPr/>
        </p:nvSpPr>
        <p:spPr>
          <a:xfrm>
            <a:off x="5024582" y="1437212"/>
            <a:ext cx="1982225" cy="3340264"/>
          </a:xfrm>
          <a:prstGeom prst="roundRect">
            <a:avLst/>
          </a:prstGeom>
          <a:solidFill>
            <a:srgbClr val="8E9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Pyöristetty suorakulmio 22"/>
          <p:cNvSpPr/>
          <p:nvPr/>
        </p:nvSpPr>
        <p:spPr>
          <a:xfrm>
            <a:off x="9312277" y="1437211"/>
            <a:ext cx="2121055" cy="33887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Pyöristetty suorakulmio 23"/>
          <p:cNvSpPr/>
          <p:nvPr/>
        </p:nvSpPr>
        <p:spPr>
          <a:xfrm>
            <a:off x="2833254" y="1437211"/>
            <a:ext cx="2068944" cy="3389241"/>
          </a:xfrm>
          <a:prstGeom prst="roundRect">
            <a:avLst/>
          </a:prstGeom>
          <a:solidFill>
            <a:srgbClr val="567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2847039" y="1610033"/>
            <a:ext cx="2061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Perehtyminen RA- arviointiin, välineistöön ja järjestelmään.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Käsitteet määritelty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Toiminnallinen käyttöönotto suunniteltu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Alueellinen yhteistyö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Viestinnän suunniteltu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660398" y="1610033"/>
            <a:ext cx="19026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Järjestäytyminen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Sitoutuminen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Liittyminen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Verkostoituminen – alueen yhteinen toiminta / RAI käyttöönotto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5025850" y="1711756"/>
            <a:ext cx="1980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Oppimispolun mukainen toiminta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Tavoitteellinen, yhteinen arviointi työskentely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Osaamisen tuki ja seuranta / alueellisella tasolla / org. sisäisessä toiminnassa varmistettu            </a:t>
            </a:r>
          </a:p>
          <a:p>
            <a:r>
              <a:rPr lang="fi-FI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7049253" y="1455274"/>
            <a:ext cx="20633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venir Next LT Pro" panose="020B0504020202020204" pitchFamily="34" charset="0"/>
              </a:rPr>
              <a:t>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venir Next LT Pro" panose="020B0504020202020204" pitchFamily="34" charset="0"/>
              </a:rPr>
              <a:t> Organisaation resurssisuunnittelu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prstClr val="black"/>
                </a:solidFill>
                <a:latin typeface="Avenir Next LT Pro" panose="020B0504020202020204" pitchFamily="34" charset="0"/>
              </a:rPr>
              <a:t>RAI-arviointitiedon käyttö asiakkaan hoito- ja </a:t>
            </a:r>
            <a:r>
              <a:rPr lang="fi-FI" sz="1400" dirty="0" smtClean="0">
                <a:solidFill>
                  <a:prstClr val="black"/>
                </a:solidFill>
                <a:latin typeface="Avenir Next LT Pro" panose="020B0504020202020204" pitchFamily="34" charset="0"/>
              </a:rPr>
              <a:t>palvelu-suunnitelmissa yksikkö ja organisaatiotasolla</a:t>
            </a:r>
            <a:endParaRPr lang="fi-FI" sz="1400" dirty="0">
              <a:solidFill>
                <a:prstClr val="black"/>
              </a:solidFill>
              <a:latin typeface="Avenir Next LT Pro" panose="020B0504020202020204" pitchFamily="34" charset="0"/>
            </a:endParaRPr>
          </a:p>
          <a:p>
            <a:endParaRPr lang="fi-FI" sz="1400" dirty="0">
              <a:solidFill>
                <a:prstClr val="black"/>
              </a:solidFill>
              <a:latin typeface="Avenir Next LT Pro" panose="020B0504020202020204" pitchFamily="34" charset="0"/>
            </a:endParaRPr>
          </a:p>
          <a:p>
            <a:r>
              <a:rPr lang="fi-FI" sz="1400" dirty="0">
                <a:solidFill>
                  <a:prstClr val="black"/>
                </a:solidFill>
                <a:latin typeface="Avenir Next LT Pro" panose="020B0504020202020204" pitchFamily="34" charset="0"/>
              </a:rPr>
              <a:t> </a:t>
            </a:r>
            <a:endParaRPr lang="fi-FI" sz="1400" dirty="0">
              <a:latin typeface="Avenir Next LT Pro" panose="020B0504020202020204" pitchFamily="34" charset="0"/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9419032" y="1467660"/>
            <a:ext cx="20786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venir Next LT Pro" panose="020B0504020202020204" pitchFamily="34" charset="0"/>
              </a:rPr>
              <a:t>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venir Next LT Pro" panose="020B0504020202020204" pitchFamily="34" charset="0"/>
              </a:rPr>
              <a:t>RAI osana laadunhallintaa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venir Next LT Pro" panose="020B0504020202020204" pitchFamily="34" charset="0"/>
              </a:rPr>
              <a:t>Tiedolla </a:t>
            </a:r>
            <a:r>
              <a:rPr lang="fi-FI" sz="1400" dirty="0">
                <a:latin typeface="Avenir Next LT Pro" panose="020B0504020202020204" pitchFamily="34" charset="0"/>
              </a:rPr>
              <a:t>johtaminen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venir Next LT Pro" panose="020B0504020202020204" pitchFamily="34" charset="0"/>
              </a:rPr>
              <a:t>RAI arviointi / taloudessa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venir Next LT Pro" panose="020B0504020202020204" pitchFamily="34" charset="0"/>
              </a:rPr>
              <a:t>RAI- palveluiden myöntämisen kriteereissä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venir Next LT Pro" panose="020B0504020202020204" pitchFamily="34" charset="0"/>
              </a:rPr>
              <a:t>RAI omavalvonta-suunnitelmissa</a:t>
            </a:r>
          </a:p>
          <a:p>
            <a:endParaRPr lang="fi-FI" sz="1400" dirty="0">
              <a:latin typeface="Avenir Next LT Pro" panose="020B0504020202020204" pitchFamily="34" charset="0"/>
            </a:endParaRPr>
          </a:p>
          <a:p>
            <a:endParaRPr lang="fi-FI" sz="1400" dirty="0">
              <a:latin typeface="Avenir Next LT Pro" panose="020B0504020202020204" pitchFamily="34" charset="0"/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9312277" y="5009826"/>
            <a:ext cx="1428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chemeClr val="bg1">
                    <a:lumMod val="95000"/>
                  </a:schemeClr>
                </a:solidFill>
              </a:rPr>
              <a:t>Lokakuu </a:t>
            </a:r>
            <a:endParaRPr lang="fi-FI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uoli oikealle 1"/>
          <p:cNvSpPr/>
          <p:nvPr/>
        </p:nvSpPr>
        <p:spPr>
          <a:xfrm>
            <a:off x="4902198" y="5060130"/>
            <a:ext cx="196580" cy="272982"/>
          </a:xfrm>
          <a:prstGeom prst="rightArrow">
            <a:avLst/>
          </a:prstGeom>
          <a:solidFill>
            <a:srgbClr val="FCC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/>
          <p:cNvSpPr txBox="1"/>
          <p:nvPr/>
        </p:nvSpPr>
        <p:spPr>
          <a:xfrm>
            <a:off x="10488173" y="5027344"/>
            <a:ext cx="170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chemeClr val="bg1">
                    <a:lumMod val="95000"/>
                  </a:schemeClr>
                </a:solidFill>
              </a:rPr>
              <a:t>2023  Tammikuu</a:t>
            </a:r>
            <a:endParaRPr lang="fi-FI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Kaarinuoli ylös 8"/>
          <p:cNvSpPr/>
          <p:nvPr/>
        </p:nvSpPr>
        <p:spPr>
          <a:xfrm>
            <a:off x="1754895" y="5473596"/>
            <a:ext cx="3870049" cy="508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3" name="Kaarinuoli ylös 32"/>
          <p:cNvSpPr/>
          <p:nvPr/>
        </p:nvSpPr>
        <p:spPr>
          <a:xfrm>
            <a:off x="6015694" y="5488308"/>
            <a:ext cx="3870049" cy="508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4" name="Nuoli oikealle 33"/>
          <p:cNvSpPr/>
          <p:nvPr/>
        </p:nvSpPr>
        <p:spPr>
          <a:xfrm>
            <a:off x="10323222" y="5060130"/>
            <a:ext cx="196580" cy="272982"/>
          </a:xfrm>
          <a:prstGeom prst="rightArrow">
            <a:avLst/>
          </a:prstGeom>
          <a:solidFill>
            <a:srgbClr val="FCC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61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atasote">
  <a:themeElements>
    <a:clrScheme name="Satasote_täydet vär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3E6B"/>
      </a:accent1>
      <a:accent2>
        <a:srgbClr val="FCC62C"/>
      </a:accent2>
      <a:accent3>
        <a:srgbClr val="0072BB"/>
      </a:accent3>
      <a:accent4>
        <a:srgbClr val="3BADE0"/>
      </a:accent4>
      <a:accent5>
        <a:srgbClr val="3FCFD5"/>
      </a:accent5>
      <a:accent6>
        <a:srgbClr val="8D54A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tasoten esittely">
  <a:themeElements>
    <a:clrScheme name="Satasote_täydet vär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3E6B"/>
      </a:accent1>
      <a:accent2>
        <a:srgbClr val="FCC62C"/>
      </a:accent2>
      <a:accent3>
        <a:srgbClr val="0072BB"/>
      </a:accent3>
      <a:accent4>
        <a:srgbClr val="3BADE0"/>
      </a:accent4>
      <a:accent5>
        <a:srgbClr val="3FCFD5"/>
      </a:accent5>
      <a:accent6>
        <a:srgbClr val="8D54A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tasote V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atasote Satakunnan sote-rakenneuudistuksen kehittämishank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atasote Satakunnan tulevaisuuden sote-keskus -hank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47649</TotalTime>
  <Words>102</Words>
  <Application>Microsoft Office PowerPoint</Application>
  <PresentationFormat>Laajakuva</PresentationFormat>
  <Paragraphs>37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</vt:i4>
      </vt:variant>
    </vt:vector>
  </HeadingPairs>
  <TitlesOfParts>
    <vt:vector size="11" baseType="lpstr">
      <vt:lpstr>Arial</vt:lpstr>
      <vt:lpstr>Arial Black</vt:lpstr>
      <vt:lpstr>Avenir Next LT Pro</vt:lpstr>
      <vt:lpstr>Calibri</vt:lpstr>
      <vt:lpstr>Cambria Math</vt:lpstr>
      <vt:lpstr>Satasote</vt:lpstr>
      <vt:lpstr>Satasoten esittely</vt:lpstr>
      <vt:lpstr>Satasote VATE</vt:lpstr>
      <vt:lpstr>Satasote Satakunnan sote-rakenneuudistuksen kehittämishanke</vt:lpstr>
      <vt:lpstr>Satasote Satakunnan tulevaisuuden sote-keskus -hanke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Mira Metsälä</dc:creator>
  <cp:lastModifiedBy>Kilpeläinen Taina Marjatta</cp:lastModifiedBy>
  <cp:revision>414</cp:revision>
  <dcterms:created xsi:type="dcterms:W3CDTF">2020-10-27T05:45:29Z</dcterms:created>
  <dcterms:modified xsi:type="dcterms:W3CDTF">2022-06-06T11:31:05Z</dcterms:modified>
</cp:coreProperties>
</file>