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08" r:id="rId5"/>
    <p:sldId id="309" r:id="rId6"/>
    <p:sldId id="290" r:id="rId7"/>
    <p:sldId id="292" r:id="rId8"/>
    <p:sldId id="299" r:id="rId9"/>
    <p:sldId id="297" r:id="rId10"/>
    <p:sldId id="298" r:id="rId11"/>
    <p:sldId id="303" r:id="rId12"/>
    <p:sldId id="304" r:id="rId13"/>
    <p:sldId id="301" r:id="rId14"/>
    <p:sldId id="300" r:id="rId15"/>
    <p:sldId id="307" r:id="rId16"/>
    <p:sldId id="311" r:id="rId17"/>
    <p:sldId id="310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EB35"/>
    <a:srgbClr val="672F09"/>
    <a:srgbClr val="4C216D"/>
    <a:srgbClr val="002060"/>
    <a:srgbClr val="64C8D2"/>
    <a:srgbClr val="F3EB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31" autoAdjust="0"/>
    <p:restoredTop sz="94660"/>
  </p:normalViewPr>
  <p:slideViewPr>
    <p:cSldViewPr snapToGrid="0">
      <p:cViewPr varScale="1">
        <p:scale>
          <a:sx n="80" d="100"/>
          <a:sy n="80" d="100"/>
        </p:scale>
        <p:origin x="4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DE55B-6A0C-4BC6-80EC-B998A7058F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561F16-50B0-429F-AE71-FA91D9291E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CCD7D-4812-40F4-AF15-A12F4C4C6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253AF-254A-4686-A105-9F7305294FFB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33F48-E8AF-4DCC-80FD-A756B4A0A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3E410-1162-45F6-91EA-71BB6A535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1A5AE-3EC9-420A-B0FF-A4EEB0CB76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389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D6FAA-E1C4-4721-8D83-E3D6D0D18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97B88-B557-4908-9545-1A331CC48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B564A-E00B-40DC-A987-842FE5EF4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253AF-254A-4686-A105-9F7305294FFB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D7785-C684-4AA2-9B1F-68F28B0E7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717F1-878C-4233-8FE4-74D87BF5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1A5AE-3EC9-420A-B0FF-A4EEB0CB76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8057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E66889-FE36-4943-AB05-13827B778A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A54051-3389-4EC4-B09F-D312F3EA03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717D8-F39A-4C76-B0E4-66E6AB592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253AF-254A-4686-A105-9F7305294FFB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AAC1D-6B4C-4CD6-92E0-73219734B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5F522-3C12-4B91-AC29-1630C2539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1A5AE-3EC9-420A-B0FF-A4EEB0CB76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210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7BFA0-F37E-4903-B76E-AB69E1676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13B26-EB1D-4E6C-BDA0-AC2403064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6A941-9EC4-4FAE-8B56-25C6F23C6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253AF-254A-4686-A105-9F7305294FFB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B413A-2155-48E5-9F23-84D70AE41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EBED4-1009-4AA1-AC8F-06793C6DF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1A5AE-3EC9-420A-B0FF-A4EEB0CB76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760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E418C-8AF8-49D2-8E28-F9E0F54E7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52829-F409-4CBE-89D9-2ADF81D0F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86ABB-5359-43A9-9AA1-532520F32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253AF-254A-4686-A105-9F7305294FFB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8FC31-ED71-43AA-B083-0AECBADD7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30769-7989-45D1-9B5E-B02424808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1A5AE-3EC9-420A-B0FF-A4EEB0CB76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0487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5202C-DFE6-43BC-A125-BCDE5BF8A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6668F-6EC4-435D-87AD-83C8639167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72DADD-7AC5-4240-9784-91F7416B5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BEDFD7-1D93-4782-BC9F-F74970A4D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253AF-254A-4686-A105-9F7305294FFB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A599C7-9033-4A07-89F5-1BD555E89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75A64E-100F-4392-9336-D944D0642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1A5AE-3EC9-420A-B0FF-A4EEB0CB76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1002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53C45-F227-41FC-B005-2CDB4E51F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00631-B5FC-4F5E-9EEA-77E5FC258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A9223-9C0C-43CC-BA53-DEE785A48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A777C9-B7B8-4962-848A-8EAB04F9F6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0D8F70-3853-41C3-B37E-522C5BDAD3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14E68C-55AC-4070-AD35-A09FC9D78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253AF-254A-4686-A105-9F7305294FFB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BEB2D5-5B30-4C28-995E-F1A96FB04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036616-6D6A-4835-AADE-5C157CD4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1A5AE-3EC9-420A-B0FF-A4EEB0CB76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913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68BED-8FE5-4047-B49D-FE8883612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DFF528-0AEB-4D77-AEB0-2782AD024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253AF-254A-4686-A105-9F7305294FFB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613E77-329A-4404-BA4B-A7EE75F5F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D62FD9-32B5-4DE2-9F3F-E5B226652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1A5AE-3EC9-420A-B0FF-A4EEB0CB76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557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08E07C-12E5-409F-A943-9466FE4B5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253AF-254A-4686-A105-9F7305294FFB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F6528F-7F87-4B1E-9D78-F849F1F4F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FDFD2-EA8B-435B-BEDE-BDB415CBA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1A5AE-3EC9-420A-B0FF-A4EEB0CB76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610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CF47B-8B38-4880-835C-A132497EA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E8FB2-A153-494D-A49E-9F4FEA6B6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3CF355-6C2D-4672-B470-97627753D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A26C40-DE68-4D45-A996-12E943C79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253AF-254A-4686-A105-9F7305294FFB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41A31-5F99-479D-A110-C1865A65B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C04FF-0A51-41EB-B4D6-E7FD714F2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1A5AE-3EC9-420A-B0FF-A4EEB0CB76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5970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95A05-9044-45BA-9384-F5D0B7257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43B29D-DA92-4DC5-B568-691BD6E195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A1648E-1039-4AA8-9854-A7BE9E9BB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C71FF1-BD4C-4FCE-BB0B-73B399FD3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253AF-254A-4686-A105-9F7305294FFB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0C9A6-23DE-4A79-AFF3-AD54B1B48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2D9420-AA24-4EA0-BA49-D3479B5C7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1A5AE-3EC9-420A-B0FF-A4EEB0CB76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8355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DC7F2D-3612-4941-8826-964CBEE9D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B2177-B6F6-49C0-8039-D7559A404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42F3D-056E-49BE-8574-BB1092C9D0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253AF-254A-4686-A105-9F7305294FFB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2FC41-BE5C-424A-BC33-904DC6422D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67BCB-2F35-4D11-BC8B-7DA7707CA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1A5AE-3EC9-420A-B0FF-A4EEB0CB76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805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46FD34-1219-4166-9B8C-CD6347867DC4}"/>
              </a:ext>
            </a:extLst>
          </p:cNvPr>
          <p:cNvSpPr/>
          <p:nvPr/>
        </p:nvSpPr>
        <p:spPr>
          <a:xfrm>
            <a:off x="-1" y="-5318"/>
            <a:ext cx="12191999" cy="380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>
                <a:solidFill>
                  <a:srgbClr val="002060"/>
                </a:solidFill>
              </a:rPr>
              <a:t>Pohjanmaan KATI-hanke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7C935A-E7B4-4834-BECE-57F81E265149}"/>
              </a:ext>
            </a:extLst>
          </p:cNvPr>
          <p:cNvSpPr/>
          <p:nvPr/>
        </p:nvSpPr>
        <p:spPr>
          <a:xfrm>
            <a:off x="0" y="375467"/>
            <a:ext cx="12191998" cy="369332"/>
          </a:xfrm>
          <a:prstGeom prst="rect">
            <a:avLst/>
          </a:prstGeom>
          <a:solidFill>
            <a:srgbClr val="203864"/>
          </a:solidFill>
        </p:spPr>
        <p:txBody>
          <a:bodyPr wrap="square">
            <a:spAutoFit/>
          </a:bodyPr>
          <a:lstStyle/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C7FAAC-7CF7-4A6F-8CEF-8CBE0E770AF4}"/>
              </a:ext>
            </a:extLst>
          </p:cNvPr>
          <p:cNvSpPr/>
          <p:nvPr/>
        </p:nvSpPr>
        <p:spPr>
          <a:xfrm>
            <a:off x="449421" y="1102084"/>
            <a:ext cx="11618752" cy="357020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fi-FI" sz="2000" b="1" dirty="0">
                <a:solidFill>
                  <a:srgbClr val="002060"/>
                </a:solidFill>
                <a:cs typeface="Calibri" panose="020F0502020204030204"/>
              </a:rPr>
              <a:t>Tavoitteet</a:t>
            </a:r>
            <a:endParaRPr lang="fi-FI" sz="2000" dirty="0">
              <a:solidFill>
                <a:srgbClr val="002060"/>
              </a:solidFill>
              <a:cs typeface="Calibri" panose="020F0502020204030204"/>
            </a:endParaRPr>
          </a:p>
          <a:p>
            <a:r>
              <a:rPr lang="fi-FI" sz="2000" dirty="0">
                <a:solidFill>
                  <a:srgbClr val="002060"/>
                </a:solidFill>
                <a:cs typeface="Calibri" panose="020F0502020204030204"/>
              </a:rPr>
              <a:t>	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fi-FI" sz="2000" dirty="0">
                <a:solidFill>
                  <a:srgbClr val="002060"/>
                </a:solidFill>
                <a:cs typeface="Calibri" panose="020F0502020204030204"/>
              </a:rPr>
              <a:t>Määritellään palvelumallin teknisten ratkaisujen kokonaisuus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fi-FI" sz="2000" dirty="0">
                <a:solidFill>
                  <a:srgbClr val="002060"/>
                </a:solidFill>
                <a:cs typeface="Calibri" panose="020F0502020204030204"/>
              </a:rPr>
              <a:t>Mallinnetaan teknologiaa hyöntävän toimintamallin kokonaisprosessi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fi-FI" sz="2000" dirty="0">
                <a:solidFill>
                  <a:srgbClr val="002060"/>
                </a:solidFill>
                <a:cs typeface="Calibri" panose="020F0502020204030204"/>
              </a:rPr>
              <a:t>Määritellään hyvinvointikuntayhtymän teknologiakoordinaattorin tehtävät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fi-FI" sz="2000" dirty="0">
                <a:solidFill>
                  <a:srgbClr val="002060"/>
                </a:solidFill>
                <a:cs typeface="Calibri" panose="020F0502020204030204"/>
              </a:rPr>
              <a:t>Luodaan sopimuskokonaisuus, joka mahdollistaa teknologian joustavan hyödyntämisen asiakkaiden tarpeisiin perustuen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fi-FI" sz="2000" dirty="0">
                <a:solidFill>
                  <a:srgbClr val="002060"/>
                </a:solidFill>
                <a:cs typeface="Calibri" panose="020F0502020204030204"/>
              </a:rPr>
              <a:t>Laaditaan suunnitelmat KATI-toimintamallin laajentamiseksi</a:t>
            </a:r>
            <a:r>
              <a:rPr lang="fi-FI" sz="2400" dirty="0">
                <a:cs typeface="Calibri" panose="020F0502020204030204"/>
              </a:rPr>
              <a:t>	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2A9242-AD95-4B3C-9574-2F4A07A4F29B}"/>
              </a:ext>
            </a:extLst>
          </p:cNvPr>
          <p:cNvSpPr/>
          <p:nvPr/>
        </p:nvSpPr>
        <p:spPr>
          <a:xfrm>
            <a:off x="76200" y="363717"/>
            <a:ext cx="765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solidFill>
                  <a:schemeClr val="bg1"/>
                </a:solidFill>
                <a:cs typeface="Calibri" panose="020F0502020204030204"/>
              </a:rPr>
              <a:t>Teknologiaa laajasti hyödyntävä toimintamalli kotihoidossa</a:t>
            </a:r>
          </a:p>
        </p:txBody>
      </p:sp>
    </p:spTree>
    <p:extLst>
      <p:ext uri="{BB962C8B-B14F-4D97-AF65-F5344CB8AC3E}">
        <p14:creationId xmlns:p14="http://schemas.microsoft.com/office/powerpoint/2010/main" val="352083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7DAB9827-AC44-43B5-920C-477C4E32C9A3}"/>
              </a:ext>
            </a:extLst>
          </p:cNvPr>
          <p:cNvSpPr txBox="1"/>
          <p:nvPr/>
        </p:nvSpPr>
        <p:spPr>
          <a:xfrm>
            <a:off x="20" y="-6878"/>
            <a:ext cx="12191980" cy="6858000"/>
          </a:xfrm>
          <a:prstGeom prst="rect">
            <a:avLst/>
          </a:prstGeom>
          <a:solidFill>
            <a:srgbClr val="BBEB35"/>
          </a:solidFill>
        </p:spPr>
        <p:txBody>
          <a:bodyPr wrap="square" rtlCol="0">
            <a:noAutofit/>
          </a:bodyPr>
          <a:lstStyle/>
          <a:p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830" y="0"/>
            <a:ext cx="9844194" cy="6858000"/>
          </a:xfrm>
          <a:prstGeom prst="rect">
            <a:avLst/>
          </a:prstGeom>
        </p:spPr>
      </p:pic>
      <p:sp>
        <p:nvSpPr>
          <p:cNvPr id="7" name="Suorakulmio 6"/>
          <p:cNvSpPr/>
          <p:nvPr/>
        </p:nvSpPr>
        <p:spPr>
          <a:xfrm>
            <a:off x="259882" y="281709"/>
            <a:ext cx="1184869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3200" b="1" dirty="0" err="1" smtClean="0">
                <a:solidFill>
                  <a:schemeClr val="bg1"/>
                </a:solidFill>
                <a:latin typeface="Arial Rounded MT Bold"/>
              </a:rPr>
              <a:t>Vivago</a:t>
            </a:r>
            <a:endParaRPr lang="fi-FI" sz="3200" b="1" dirty="0" smtClean="0">
              <a:solidFill>
                <a:schemeClr val="bg1"/>
              </a:solidFill>
              <a:latin typeface="Arial Rounded MT Bold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b="1" dirty="0" smtClean="0">
                <a:solidFill>
                  <a:schemeClr val="bg1"/>
                </a:solidFill>
                <a:latin typeface="Arial Rounded MT Bold"/>
              </a:rPr>
              <a:t>Hyvinvointikello aktiivisuuden seurantaan</a:t>
            </a:r>
            <a:endParaRPr lang="fi-FI" b="1" dirty="0">
              <a:solidFill>
                <a:schemeClr val="bg1"/>
              </a:solidFill>
              <a:latin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23151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Suorakulmio 23"/>
          <p:cNvSpPr/>
          <p:nvPr/>
        </p:nvSpPr>
        <p:spPr>
          <a:xfrm>
            <a:off x="259882" y="281709"/>
            <a:ext cx="1184869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3200" b="1" dirty="0" err="1" smtClean="0">
                <a:solidFill>
                  <a:schemeClr val="bg1"/>
                </a:solidFill>
                <a:latin typeface="Arial Rounded MT Bold"/>
              </a:rPr>
              <a:t>Emfit</a:t>
            </a:r>
            <a:endParaRPr lang="fi-FI" sz="3200" b="1" dirty="0" smtClean="0">
              <a:solidFill>
                <a:schemeClr val="bg1"/>
              </a:solidFill>
              <a:latin typeface="Arial Rounded MT Bold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b="1" dirty="0" smtClean="0">
                <a:solidFill>
                  <a:schemeClr val="bg1"/>
                </a:solidFill>
                <a:latin typeface="Arial Rounded MT Bold"/>
              </a:rPr>
              <a:t>Vuodemonitori lepoajan aktiivisuuden seurantaan</a:t>
            </a:r>
            <a:endParaRPr lang="fi-FI" b="1" dirty="0">
              <a:solidFill>
                <a:schemeClr val="bg1"/>
              </a:solidFill>
              <a:latin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48855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44">
            <a:extLst>
              <a:ext uri="{FF2B5EF4-FFF2-40B4-BE49-F238E27FC236}">
                <a16:creationId xmlns:a16="http://schemas.microsoft.com/office/drawing/2014/main" id="{99B8A56F-BF84-407E-9E49-4D3867A5B4AE}"/>
              </a:ext>
            </a:extLst>
          </p:cNvPr>
          <p:cNvSpPr txBox="1"/>
          <p:nvPr/>
        </p:nvSpPr>
        <p:spPr>
          <a:xfrm>
            <a:off x="1488441" y="1295835"/>
            <a:ext cx="6006702" cy="4165165"/>
          </a:xfrm>
          <a:prstGeom prst="rect">
            <a:avLst/>
          </a:prstGeom>
          <a:solidFill>
            <a:srgbClr val="002060"/>
          </a:solidFill>
          <a:ln>
            <a:solidFill>
              <a:srgbClr val="64C8D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72000" rIns="17780" bIns="17780" numCol="1" spcCol="1270" anchor="t" anchorCtr="0">
            <a:noAutofit/>
          </a:bodyPr>
          <a:lstStyle/>
          <a:p>
            <a:pPr algn="ctr"/>
            <a:r>
              <a:rPr lang="fi-FI" sz="1400" dirty="0" smtClean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 </a:t>
            </a:r>
            <a:r>
              <a:rPr lang="fi-FI" sz="1400" b="1" dirty="0" smtClean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Hyvinvointialue</a:t>
            </a:r>
            <a:endParaRPr lang="fi-FI" sz="1400" dirty="0" smtClean="0">
              <a:solidFill>
                <a:schemeClr val="bg1"/>
              </a:solidFill>
              <a:latin typeface="Arial Rounded MT Bold"/>
              <a:ea typeface="+mj-ea"/>
              <a:cs typeface="+mj-cs"/>
            </a:endParaRP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kumimoji="0" lang="fi-FI" sz="1200" b="0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Rounded MT Bold"/>
              <a:ea typeface="+mj-ea"/>
              <a:cs typeface="+mj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B455DD-5E9A-4340-8C59-7D159614E2DE}"/>
              </a:ext>
            </a:extLst>
          </p:cNvPr>
          <p:cNvSpPr/>
          <p:nvPr/>
        </p:nvSpPr>
        <p:spPr>
          <a:xfrm>
            <a:off x="85206" y="30200"/>
            <a:ext cx="121067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i-FI" sz="3200" dirty="0" smtClean="0">
                <a:solidFill>
                  <a:srgbClr val="64C8D2"/>
                </a:solidFill>
                <a:latin typeface="Arial Rounded MT Bold"/>
                <a:ea typeface="+mj-ea"/>
                <a:cs typeface="+mj-cs"/>
              </a:rPr>
              <a:t>Pohjanmaan KATI-hanke</a:t>
            </a:r>
          </a:p>
          <a:p>
            <a:pPr lvl="0">
              <a:spcBef>
                <a:spcPct val="0"/>
              </a:spcBef>
              <a:defRPr/>
            </a:pPr>
            <a:r>
              <a:rPr lang="fi-FI" sz="2400" dirty="0" smtClean="0">
                <a:solidFill>
                  <a:srgbClr val="002060"/>
                </a:solidFill>
                <a:latin typeface="Arial Rounded MT Bold"/>
                <a:ea typeface="+mj-ea"/>
                <a:cs typeface="+mj-cs"/>
              </a:rPr>
              <a:t>Toimintamalli uusien </a:t>
            </a:r>
            <a:r>
              <a:rPr lang="fi-FI" sz="2400" dirty="0" smtClean="0">
                <a:solidFill>
                  <a:srgbClr val="002060"/>
                </a:solidFill>
                <a:latin typeface="Arial Rounded MT Bold"/>
                <a:ea typeface="+mj-ea"/>
                <a:cs typeface="+mj-cs"/>
              </a:rPr>
              <a:t>teknologioiden hankintaan ja käyttöönottoon</a:t>
            </a:r>
            <a:endParaRPr lang="fi-FI" sz="1100" dirty="0">
              <a:solidFill>
                <a:srgbClr val="002060"/>
              </a:solidFill>
              <a:latin typeface="Arial Rounded MT Bold"/>
              <a:ea typeface="+mj-ea"/>
              <a:cs typeface="+mj-cs"/>
            </a:endParaRPr>
          </a:p>
        </p:txBody>
      </p:sp>
      <p:sp>
        <p:nvSpPr>
          <p:cNvPr id="123" name="TextBox 44">
            <a:extLst>
              <a:ext uri="{FF2B5EF4-FFF2-40B4-BE49-F238E27FC236}">
                <a16:creationId xmlns:a16="http://schemas.microsoft.com/office/drawing/2014/main" id="{99B8A56F-BF84-407E-9E49-4D3867A5B4AE}"/>
              </a:ext>
            </a:extLst>
          </p:cNvPr>
          <p:cNvSpPr txBox="1"/>
          <p:nvPr/>
        </p:nvSpPr>
        <p:spPr>
          <a:xfrm>
            <a:off x="9043319" y="1666516"/>
            <a:ext cx="2840714" cy="2357156"/>
          </a:xfrm>
          <a:prstGeom prst="rect">
            <a:avLst/>
          </a:prstGeom>
          <a:solidFill>
            <a:srgbClr val="F3EBF9"/>
          </a:solidFill>
          <a:ln>
            <a:solidFill>
              <a:srgbClr val="64C8D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72000" rIns="17780" bIns="17780" numCol="1" spcCol="1270" anchor="t" anchorCtr="0">
            <a:noAutofit/>
          </a:bodyPr>
          <a:lstStyle/>
          <a:p>
            <a:pPr algn="ctr"/>
            <a:r>
              <a:rPr lang="fi-FI" sz="1400" b="1" dirty="0" smtClean="0">
                <a:solidFill>
                  <a:srgbClr val="002060"/>
                </a:solidFill>
                <a:latin typeface="Arial Rounded MT Bold"/>
                <a:ea typeface="+mj-ea"/>
                <a:cs typeface="+mj-cs"/>
              </a:rPr>
              <a:t>Tiera Verkkokauppa</a:t>
            </a:r>
          </a:p>
          <a:p>
            <a:pPr algn="ctr"/>
            <a:endParaRPr lang="fi-FI" sz="1400" dirty="0" smtClean="0">
              <a:solidFill>
                <a:srgbClr val="002060"/>
              </a:solidFill>
              <a:latin typeface="Arial Rounded MT Bold"/>
              <a:ea typeface="+mj-ea"/>
              <a:cs typeface="+mj-cs"/>
            </a:endParaRPr>
          </a:p>
        </p:txBody>
      </p:sp>
      <p:sp>
        <p:nvSpPr>
          <p:cNvPr id="22" name="TextBox 44">
            <a:extLst>
              <a:ext uri="{FF2B5EF4-FFF2-40B4-BE49-F238E27FC236}">
                <a16:creationId xmlns:a16="http://schemas.microsoft.com/office/drawing/2014/main" id="{99B8A56F-BF84-407E-9E49-4D3867A5B4AE}"/>
              </a:ext>
            </a:extLst>
          </p:cNvPr>
          <p:cNvSpPr txBox="1"/>
          <p:nvPr/>
        </p:nvSpPr>
        <p:spPr>
          <a:xfrm>
            <a:off x="1710113" y="1894634"/>
            <a:ext cx="5723566" cy="14240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64C8D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72000" rIns="17780" bIns="17780" numCol="1" spcCol="1270" anchor="t" anchorCtr="0">
            <a:noAutofit/>
          </a:bodyPr>
          <a:lstStyle/>
          <a:p>
            <a:pPr algn="ctr"/>
            <a:r>
              <a:rPr lang="fi-FI" sz="1400" dirty="0" smtClean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 </a:t>
            </a:r>
            <a:r>
              <a:rPr lang="fi-FI" sz="1400" b="1" dirty="0" smtClean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Etähoivayksikkö</a:t>
            </a:r>
            <a:endParaRPr lang="fi-FI" sz="1400" dirty="0" smtClean="0">
              <a:solidFill>
                <a:schemeClr val="bg1"/>
              </a:solidFill>
              <a:latin typeface="Arial Rounded MT Bold"/>
              <a:ea typeface="+mj-ea"/>
              <a:cs typeface="+mj-cs"/>
            </a:endParaRP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kumimoji="0" lang="fi-FI" sz="1200" b="0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Rounded MT Bold"/>
              <a:ea typeface="+mj-ea"/>
              <a:cs typeface="+mj-cs"/>
            </a:endParaRPr>
          </a:p>
        </p:txBody>
      </p:sp>
      <p:sp>
        <p:nvSpPr>
          <p:cNvPr id="10" name="TextBox 44">
            <a:extLst>
              <a:ext uri="{FF2B5EF4-FFF2-40B4-BE49-F238E27FC236}">
                <a16:creationId xmlns:a16="http://schemas.microsoft.com/office/drawing/2014/main" id="{99B8A56F-BF84-407E-9E49-4D3867A5B4AE}"/>
              </a:ext>
            </a:extLst>
          </p:cNvPr>
          <p:cNvSpPr txBox="1"/>
          <p:nvPr/>
        </p:nvSpPr>
        <p:spPr>
          <a:xfrm>
            <a:off x="5682197" y="2252292"/>
            <a:ext cx="1693940" cy="52231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17780" rIns="17780" bIns="17780" numCol="1" spcCol="1270" anchor="ctr" anchorCtr="0">
            <a:noAutofit/>
          </a:bodyPr>
          <a:lstStyle/>
          <a:p>
            <a:pPr algn="ctr"/>
            <a:r>
              <a:rPr lang="fi-FI" sz="1000" b="1" dirty="0" smtClean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Teknologiakoordinaattori</a:t>
            </a:r>
            <a:endParaRPr lang="fi-FI" sz="1000" dirty="0" smtClean="0">
              <a:solidFill>
                <a:schemeClr val="bg1"/>
              </a:solidFill>
              <a:latin typeface="Arial Rounded MT Bold"/>
              <a:ea typeface="+mj-ea"/>
              <a:cs typeface="+mj-cs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7495143" y="2650012"/>
            <a:ext cx="14141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 smtClean="0">
                <a:solidFill>
                  <a:srgbClr val="001642"/>
                </a:solidFill>
                <a:latin typeface="Arial Rounded MT Bold"/>
              </a:rPr>
              <a:t>Henkilöstön tarpeet</a:t>
            </a:r>
            <a:endParaRPr lang="fi-FI" sz="1000" dirty="0">
              <a:solidFill>
                <a:srgbClr val="001642"/>
              </a:solidFill>
              <a:latin typeface="Arial Rounded MT Bold"/>
            </a:endParaRPr>
          </a:p>
        </p:txBody>
      </p:sp>
      <p:sp>
        <p:nvSpPr>
          <p:cNvPr id="12" name="Suorakulmio 11"/>
          <p:cNvSpPr/>
          <p:nvPr/>
        </p:nvSpPr>
        <p:spPr>
          <a:xfrm>
            <a:off x="7604230" y="1939106"/>
            <a:ext cx="14590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 smtClean="0">
                <a:solidFill>
                  <a:srgbClr val="001642"/>
                </a:solidFill>
                <a:latin typeface="Arial Rounded MT Bold"/>
              </a:rPr>
              <a:t>Teknologioiden </a:t>
            </a:r>
          </a:p>
          <a:p>
            <a:pPr algn="ctr"/>
            <a:r>
              <a:rPr lang="fi-FI" sz="1000" dirty="0" smtClean="0">
                <a:solidFill>
                  <a:srgbClr val="001642"/>
                </a:solidFill>
                <a:latin typeface="Arial Rounded MT Bold"/>
              </a:rPr>
              <a:t>esittely henkilöstölle</a:t>
            </a:r>
            <a:endParaRPr lang="fi-FI" sz="1000" dirty="0">
              <a:solidFill>
                <a:srgbClr val="001642"/>
              </a:solidFill>
              <a:latin typeface="Arial Rounded MT Bold"/>
            </a:endParaRPr>
          </a:p>
        </p:txBody>
      </p:sp>
      <p:cxnSp>
        <p:nvCxnSpPr>
          <p:cNvPr id="7" name="Suora nuoliyhdysviiva 6"/>
          <p:cNvCxnSpPr/>
          <p:nvPr/>
        </p:nvCxnSpPr>
        <p:spPr>
          <a:xfrm>
            <a:off x="7567686" y="2628788"/>
            <a:ext cx="1378319" cy="21224"/>
          </a:xfrm>
          <a:prstGeom prst="straightConnector1">
            <a:avLst/>
          </a:prstGeom>
          <a:ln w="38100">
            <a:solidFill>
              <a:srgbClr val="0016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nuoliyhdysviiva 14"/>
          <p:cNvCxnSpPr/>
          <p:nvPr/>
        </p:nvCxnSpPr>
        <p:spPr>
          <a:xfrm flipH="1" flipV="1">
            <a:off x="7567687" y="2347376"/>
            <a:ext cx="1341625" cy="13064"/>
          </a:xfrm>
          <a:prstGeom prst="straightConnector1">
            <a:avLst/>
          </a:prstGeom>
          <a:ln w="38100">
            <a:solidFill>
              <a:srgbClr val="0016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44">
            <a:extLst>
              <a:ext uri="{FF2B5EF4-FFF2-40B4-BE49-F238E27FC236}">
                <a16:creationId xmlns:a16="http://schemas.microsoft.com/office/drawing/2014/main" id="{99B8A56F-BF84-407E-9E49-4D3867A5B4AE}"/>
              </a:ext>
            </a:extLst>
          </p:cNvPr>
          <p:cNvSpPr txBox="1"/>
          <p:nvPr/>
        </p:nvSpPr>
        <p:spPr>
          <a:xfrm>
            <a:off x="9111940" y="2220845"/>
            <a:ext cx="2695627" cy="211750"/>
          </a:xfrm>
          <a:prstGeom prst="rect">
            <a:avLst/>
          </a:prstGeom>
          <a:solidFill>
            <a:srgbClr val="F3EBF9"/>
          </a:solidFill>
          <a:ln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>
            <a:defPPr>
              <a:defRPr lang="fi-FI"/>
            </a:defPPr>
            <a:lvl1pPr algn="ctr">
              <a:defRPr sz="1400" b="1">
                <a:solidFill>
                  <a:srgbClr val="002060"/>
                </a:solidFill>
                <a:latin typeface="Arial Rounded MT Bold"/>
                <a:ea typeface="+mj-ea"/>
                <a:cs typeface="+mj-cs"/>
              </a:defRPr>
            </a:lvl1pPr>
          </a:lstStyle>
          <a:p>
            <a:r>
              <a:rPr lang="fi-FI" sz="1000" b="0" dirty="0"/>
              <a:t> </a:t>
            </a:r>
          </a:p>
          <a:p>
            <a:r>
              <a:rPr lang="fi-FI" sz="1000" b="0" dirty="0"/>
              <a:t>Teknologioiden </a:t>
            </a:r>
            <a:r>
              <a:rPr lang="fi-FI" sz="1000" b="0" dirty="0" smtClean="0"/>
              <a:t>esittely(Atea)</a:t>
            </a:r>
            <a:endParaRPr lang="fi-FI" sz="1000" b="0" dirty="0"/>
          </a:p>
          <a:p>
            <a:endParaRPr lang="fi-FI" sz="1000" b="0" dirty="0"/>
          </a:p>
        </p:txBody>
      </p:sp>
      <p:sp>
        <p:nvSpPr>
          <p:cNvPr id="26" name="TextBox 44">
            <a:extLst>
              <a:ext uri="{FF2B5EF4-FFF2-40B4-BE49-F238E27FC236}">
                <a16:creationId xmlns:a16="http://schemas.microsoft.com/office/drawing/2014/main" id="{99B8A56F-BF84-407E-9E49-4D3867A5B4AE}"/>
              </a:ext>
            </a:extLst>
          </p:cNvPr>
          <p:cNvSpPr txBox="1"/>
          <p:nvPr/>
        </p:nvSpPr>
        <p:spPr>
          <a:xfrm>
            <a:off x="9111940" y="2549606"/>
            <a:ext cx="2699550" cy="229616"/>
          </a:xfrm>
          <a:prstGeom prst="rect">
            <a:avLst/>
          </a:prstGeom>
          <a:solidFill>
            <a:srgbClr val="F3EBF9"/>
          </a:solidFill>
          <a:ln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>
            <a:defPPr>
              <a:defRPr lang="fi-FI"/>
            </a:defPPr>
            <a:lvl1pPr algn="ctr">
              <a:defRPr sz="1400" b="1">
                <a:solidFill>
                  <a:srgbClr val="002060"/>
                </a:solidFill>
                <a:latin typeface="Arial Rounded MT Bold"/>
                <a:ea typeface="+mj-ea"/>
                <a:cs typeface="+mj-cs"/>
              </a:defRPr>
            </a:lvl1pPr>
          </a:lstStyle>
          <a:p>
            <a:r>
              <a:rPr lang="fi-FI" sz="1000" b="0" dirty="0"/>
              <a:t> </a:t>
            </a:r>
          </a:p>
          <a:p>
            <a:r>
              <a:rPr lang="fi-FI" sz="1000" b="0" dirty="0" smtClean="0"/>
              <a:t>Teknologia-valikoiman päivittäminen(Atea)</a:t>
            </a:r>
          </a:p>
          <a:p>
            <a:endParaRPr lang="fi-FI" sz="1000" b="0" dirty="0"/>
          </a:p>
        </p:txBody>
      </p:sp>
      <p:sp>
        <p:nvSpPr>
          <p:cNvPr id="35" name="TextBox 44">
            <a:extLst>
              <a:ext uri="{FF2B5EF4-FFF2-40B4-BE49-F238E27FC236}">
                <a16:creationId xmlns:a16="http://schemas.microsoft.com/office/drawing/2014/main" id="{99B8A56F-BF84-407E-9E49-4D3867A5B4AE}"/>
              </a:ext>
            </a:extLst>
          </p:cNvPr>
          <p:cNvSpPr txBox="1"/>
          <p:nvPr/>
        </p:nvSpPr>
        <p:spPr>
          <a:xfrm>
            <a:off x="9111940" y="2896233"/>
            <a:ext cx="2695627" cy="690558"/>
          </a:xfrm>
          <a:prstGeom prst="rect">
            <a:avLst/>
          </a:prstGeom>
          <a:solidFill>
            <a:srgbClr val="B381D9"/>
          </a:solidFill>
          <a:ln>
            <a:solidFill>
              <a:srgbClr val="64C8D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17780" rIns="17780" bIns="17780" numCol="1" spcCol="1270" anchor="ctr" anchorCtr="0">
            <a:noAutofit/>
          </a:bodyPr>
          <a:lstStyle>
            <a:defPPr>
              <a:defRPr lang="fi-FI"/>
            </a:defPPr>
            <a:lvl1pPr algn="ctr">
              <a:defRPr sz="1400">
                <a:solidFill>
                  <a:schemeClr val="bg1"/>
                </a:solidFill>
                <a:latin typeface="Arial Rounded MT Bold"/>
                <a:ea typeface="+mj-ea"/>
                <a:cs typeface="+mj-cs"/>
              </a:defRPr>
            </a:lvl1pPr>
          </a:lstStyle>
          <a:p>
            <a:r>
              <a:rPr lang="fi-FI" dirty="0"/>
              <a:t> </a:t>
            </a:r>
          </a:p>
          <a:p>
            <a:r>
              <a:rPr lang="fi-FI" sz="1000" dirty="0"/>
              <a:t>Verkkokaupan hyvinvointi- ja terveysteknologiat</a:t>
            </a:r>
          </a:p>
          <a:p>
            <a:endParaRPr lang="fi-FI" dirty="0"/>
          </a:p>
        </p:txBody>
      </p:sp>
      <p:sp>
        <p:nvSpPr>
          <p:cNvPr id="44" name="TextBox 44">
            <a:extLst>
              <a:ext uri="{FF2B5EF4-FFF2-40B4-BE49-F238E27FC236}">
                <a16:creationId xmlns:a16="http://schemas.microsoft.com/office/drawing/2014/main" id="{99B8A56F-BF84-407E-9E49-4D3867A5B4AE}"/>
              </a:ext>
            </a:extLst>
          </p:cNvPr>
          <p:cNvSpPr txBox="1"/>
          <p:nvPr/>
        </p:nvSpPr>
        <p:spPr>
          <a:xfrm>
            <a:off x="9111940" y="3700225"/>
            <a:ext cx="2699550" cy="229616"/>
          </a:xfrm>
          <a:prstGeom prst="rect">
            <a:avLst/>
          </a:prstGeom>
          <a:solidFill>
            <a:srgbClr val="F3EBF9"/>
          </a:solidFill>
          <a:ln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>
            <a:defPPr>
              <a:defRPr lang="fi-FI"/>
            </a:defPPr>
            <a:lvl1pPr algn="ctr">
              <a:defRPr sz="1400" b="1">
                <a:solidFill>
                  <a:srgbClr val="002060"/>
                </a:solidFill>
                <a:latin typeface="Arial Rounded MT Bold"/>
                <a:ea typeface="+mj-ea"/>
                <a:cs typeface="+mj-cs"/>
              </a:defRPr>
            </a:lvl1pPr>
          </a:lstStyle>
          <a:p>
            <a:r>
              <a:rPr lang="fi-FI" sz="1000" b="0" dirty="0"/>
              <a:t> </a:t>
            </a:r>
          </a:p>
          <a:p>
            <a:r>
              <a:rPr lang="fi-FI" sz="1000" b="0" dirty="0"/>
              <a:t>V</a:t>
            </a:r>
            <a:r>
              <a:rPr lang="fi-FI" sz="1000" b="0" dirty="0" smtClean="0"/>
              <a:t>alidointi(Atea)</a:t>
            </a:r>
          </a:p>
          <a:p>
            <a:endParaRPr lang="fi-FI" sz="1000" b="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9B8A56F-BF84-407E-9E49-4D3867A5B4AE}"/>
              </a:ext>
            </a:extLst>
          </p:cNvPr>
          <p:cNvSpPr txBox="1"/>
          <p:nvPr/>
        </p:nvSpPr>
        <p:spPr>
          <a:xfrm>
            <a:off x="9043319" y="4137106"/>
            <a:ext cx="2840714" cy="2484575"/>
          </a:xfrm>
          <a:prstGeom prst="rect">
            <a:avLst/>
          </a:prstGeom>
          <a:solidFill>
            <a:srgbClr val="B381D9"/>
          </a:solidFill>
          <a:ln>
            <a:solidFill>
              <a:srgbClr val="64C8D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17780" rIns="17780" bIns="17780" numCol="1" spcCol="1270" anchor="ctr" anchorCtr="0">
            <a:noAutofit/>
          </a:bodyPr>
          <a:lstStyle/>
          <a:p>
            <a:pPr algn="ctr"/>
            <a:r>
              <a:rPr lang="fi-FI" sz="1400" dirty="0" smtClean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 </a:t>
            </a:r>
            <a:r>
              <a:rPr lang="fi-FI" sz="1400" b="1" dirty="0" smtClean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Hyvinvointi- ja terveysteknologiat</a:t>
            </a:r>
            <a:endParaRPr lang="fi-FI" sz="1400" dirty="0" smtClean="0">
              <a:solidFill>
                <a:schemeClr val="bg1"/>
              </a:solidFill>
              <a:latin typeface="Arial Rounded MT Bold"/>
              <a:ea typeface="+mj-ea"/>
              <a:cs typeface="+mj-cs"/>
            </a:endParaRP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kumimoji="0" lang="fi-FI" sz="1200" b="0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Rounded MT Bold"/>
              <a:ea typeface="+mj-ea"/>
              <a:cs typeface="+mj-cs"/>
            </a:endParaRPr>
          </a:p>
        </p:txBody>
      </p:sp>
      <p:sp>
        <p:nvSpPr>
          <p:cNvPr id="46" name="TextBox 44">
            <a:extLst>
              <a:ext uri="{FF2B5EF4-FFF2-40B4-BE49-F238E27FC236}">
                <a16:creationId xmlns:a16="http://schemas.microsoft.com/office/drawing/2014/main" id="{99B8A56F-BF84-407E-9E49-4D3867A5B4AE}"/>
              </a:ext>
            </a:extLst>
          </p:cNvPr>
          <p:cNvSpPr txBox="1"/>
          <p:nvPr/>
        </p:nvSpPr>
        <p:spPr>
          <a:xfrm>
            <a:off x="3258690" y="3326890"/>
            <a:ext cx="1325144" cy="373335"/>
          </a:xfrm>
          <a:prstGeom prst="rect">
            <a:avLst/>
          </a:prstGeom>
          <a:solidFill>
            <a:srgbClr val="64C8D2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17780" rIns="17780" bIns="17780" numCol="1" spcCol="1270" anchor="ctr" anchorCtr="0">
            <a:noAutofit/>
          </a:bodyPr>
          <a:lstStyle/>
          <a:p>
            <a:pPr algn="ctr"/>
            <a:r>
              <a:rPr lang="fi-FI" sz="1200" dirty="0" smtClean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 </a:t>
            </a:r>
          </a:p>
          <a:p>
            <a:pPr algn="ctr"/>
            <a:r>
              <a:rPr lang="fi-FI" sz="1200" b="1" dirty="0" smtClean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Asiakaskartoitus</a:t>
            </a:r>
            <a:endParaRPr lang="fi-FI" sz="1200" dirty="0" smtClean="0">
              <a:solidFill>
                <a:schemeClr val="bg1"/>
              </a:solidFill>
              <a:latin typeface="Arial Rounded MT Bold"/>
              <a:ea typeface="+mj-ea"/>
              <a:cs typeface="+mj-cs"/>
            </a:endParaRP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kumimoji="0" lang="fi-FI" sz="12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Rounded MT Bold"/>
              <a:ea typeface="+mj-ea"/>
              <a:cs typeface="+mj-cs"/>
            </a:endParaRPr>
          </a:p>
        </p:txBody>
      </p:sp>
      <p:sp>
        <p:nvSpPr>
          <p:cNvPr id="47" name="TextBox 44">
            <a:extLst>
              <a:ext uri="{FF2B5EF4-FFF2-40B4-BE49-F238E27FC236}">
                <a16:creationId xmlns:a16="http://schemas.microsoft.com/office/drawing/2014/main" id="{99B8A56F-BF84-407E-9E49-4D3867A5B4AE}"/>
              </a:ext>
            </a:extLst>
          </p:cNvPr>
          <p:cNvSpPr txBox="1"/>
          <p:nvPr/>
        </p:nvSpPr>
        <p:spPr>
          <a:xfrm>
            <a:off x="1710113" y="3326890"/>
            <a:ext cx="1548576" cy="373335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17780" rIns="17780" bIns="17780" numCol="1" spcCol="1270" anchor="ctr" anchorCtr="0">
            <a:noAutofit/>
          </a:bodyPr>
          <a:lstStyle/>
          <a:p>
            <a:pPr algn="ctr"/>
            <a:r>
              <a:rPr lang="fi-FI" sz="1200" dirty="0" smtClean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 </a:t>
            </a:r>
          </a:p>
          <a:p>
            <a:pPr algn="ctr"/>
            <a:r>
              <a:rPr lang="fi-FI" sz="1200" b="1" dirty="0" smtClean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Asiakaspalvelu</a:t>
            </a:r>
            <a:endParaRPr lang="fi-FI" sz="1200" dirty="0" smtClean="0">
              <a:solidFill>
                <a:schemeClr val="bg1"/>
              </a:solidFill>
              <a:latin typeface="Arial Rounded MT Bold"/>
              <a:ea typeface="+mj-ea"/>
              <a:cs typeface="+mj-cs"/>
            </a:endParaRP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kumimoji="0" lang="fi-FI" sz="12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Rounded MT Bold"/>
              <a:ea typeface="+mj-ea"/>
              <a:cs typeface="+mj-cs"/>
            </a:endParaRPr>
          </a:p>
        </p:txBody>
      </p:sp>
      <p:sp>
        <p:nvSpPr>
          <p:cNvPr id="48" name="TextBox 44">
            <a:extLst>
              <a:ext uri="{FF2B5EF4-FFF2-40B4-BE49-F238E27FC236}">
                <a16:creationId xmlns:a16="http://schemas.microsoft.com/office/drawing/2014/main" id="{99B8A56F-BF84-407E-9E49-4D3867A5B4AE}"/>
              </a:ext>
            </a:extLst>
          </p:cNvPr>
          <p:cNvSpPr txBox="1"/>
          <p:nvPr/>
        </p:nvSpPr>
        <p:spPr>
          <a:xfrm>
            <a:off x="4583835" y="3326890"/>
            <a:ext cx="1007676" cy="373335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17780" rIns="17780" bIns="17780" numCol="1" spcCol="1270" anchor="ctr" anchorCtr="0">
            <a:noAutofit/>
          </a:bodyPr>
          <a:lstStyle/>
          <a:p>
            <a:pPr algn="ctr"/>
            <a:r>
              <a:rPr lang="fi-FI" sz="1200" dirty="0" smtClean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 </a:t>
            </a:r>
          </a:p>
          <a:p>
            <a:pPr algn="ctr"/>
            <a:r>
              <a:rPr lang="fi-FI" sz="1200" b="1" dirty="0" smtClean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Viestintä</a:t>
            </a:r>
            <a:endParaRPr lang="fi-FI" sz="1200" dirty="0" smtClean="0">
              <a:solidFill>
                <a:schemeClr val="bg1"/>
              </a:solidFill>
              <a:latin typeface="Arial Rounded MT Bold"/>
              <a:ea typeface="+mj-ea"/>
              <a:cs typeface="+mj-cs"/>
            </a:endParaRP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kumimoji="0" lang="fi-FI" sz="12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Rounded MT Bold"/>
              <a:ea typeface="+mj-ea"/>
              <a:cs typeface="+mj-cs"/>
            </a:endParaRPr>
          </a:p>
        </p:txBody>
      </p:sp>
      <p:sp>
        <p:nvSpPr>
          <p:cNvPr id="51" name="TextBox 44">
            <a:extLst>
              <a:ext uri="{FF2B5EF4-FFF2-40B4-BE49-F238E27FC236}">
                <a16:creationId xmlns:a16="http://schemas.microsoft.com/office/drawing/2014/main" id="{99B8A56F-BF84-407E-9E49-4D3867A5B4AE}"/>
              </a:ext>
            </a:extLst>
          </p:cNvPr>
          <p:cNvSpPr txBox="1"/>
          <p:nvPr/>
        </p:nvSpPr>
        <p:spPr>
          <a:xfrm>
            <a:off x="5570572" y="3326890"/>
            <a:ext cx="1863107" cy="37333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17780" rIns="17780" bIns="17780" numCol="1" spcCol="1270" anchor="ctr" anchorCtr="0">
            <a:noAutofit/>
          </a:bodyPr>
          <a:lstStyle/>
          <a:p>
            <a:pPr algn="ctr"/>
            <a:r>
              <a:rPr lang="fi-FI" sz="1200" dirty="0" smtClean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 </a:t>
            </a:r>
          </a:p>
          <a:p>
            <a:pPr algn="ctr"/>
            <a:r>
              <a:rPr lang="fi-FI" sz="1200" b="1" dirty="0" smtClean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Teknologiaosaaminen</a:t>
            </a:r>
            <a:endParaRPr lang="fi-FI" sz="1200" dirty="0" smtClean="0">
              <a:solidFill>
                <a:schemeClr val="bg1"/>
              </a:solidFill>
              <a:latin typeface="Arial Rounded MT Bold"/>
              <a:ea typeface="+mj-ea"/>
              <a:cs typeface="+mj-cs"/>
            </a:endParaRP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kumimoji="0" lang="fi-FI" sz="12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Rounded MT Bold"/>
              <a:ea typeface="+mj-ea"/>
              <a:cs typeface="+mj-cs"/>
            </a:endParaRPr>
          </a:p>
        </p:txBody>
      </p:sp>
      <p:sp>
        <p:nvSpPr>
          <p:cNvPr id="33" name="TextBox 44">
            <a:extLst>
              <a:ext uri="{FF2B5EF4-FFF2-40B4-BE49-F238E27FC236}">
                <a16:creationId xmlns:a16="http://schemas.microsoft.com/office/drawing/2014/main" id="{99B8A56F-BF84-407E-9E49-4D3867A5B4AE}"/>
              </a:ext>
            </a:extLst>
          </p:cNvPr>
          <p:cNvSpPr txBox="1"/>
          <p:nvPr/>
        </p:nvSpPr>
        <p:spPr>
          <a:xfrm>
            <a:off x="503576" y="1894476"/>
            <a:ext cx="1157880" cy="28189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17780" rIns="17780" bIns="17780" numCol="1" spcCol="1270" anchor="ctr" anchorCtr="0">
            <a:noAutofit/>
          </a:bodyPr>
          <a:lstStyle/>
          <a:p>
            <a:pPr algn="ctr"/>
            <a:r>
              <a:rPr lang="fi-FI" sz="800" dirty="0" smtClean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 </a:t>
            </a:r>
          </a:p>
          <a:p>
            <a:pPr algn="ctr"/>
            <a:r>
              <a:rPr lang="fi-FI" sz="800" dirty="0" smtClean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Tekninen tuki HVA</a:t>
            </a: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kumimoji="0" lang="fi-FI" sz="80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Rounded MT Bold"/>
              <a:ea typeface="+mj-ea"/>
              <a:cs typeface="+mj-cs"/>
            </a:endParaRPr>
          </a:p>
        </p:txBody>
      </p:sp>
      <p:sp>
        <p:nvSpPr>
          <p:cNvPr id="34" name="TextBox 44">
            <a:extLst>
              <a:ext uri="{FF2B5EF4-FFF2-40B4-BE49-F238E27FC236}">
                <a16:creationId xmlns:a16="http://schemas.microsoft.com/office/drawing/2014/main" id="{99B8A56F-BF84-407E-9E49-4D3867A5B4AE}"/>
              </a:ext>
            </a:extLst>
          </p:cNvPr>
          <p:cNvSpPr txBox="1"/>
          <p:nvPr/>
        </p:nvSpPr>
        <p:spPr>
          <a:xfrm>
            <a:off x="503576" y="2184110"/>
            <a:ext cx="1157880" cy="28189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17780" rIns="17780" bIns="17780" numCol="1" spcCol="1270" anchor="ctr" anchorCtr="0">
            <a:noAutofit/>
          </a:bodyPr>
          <a:lstStyle/>
          <a:p>
            <a:pPr algn="ctr"/>
            <a:r>
              <a:rPr lang="fi-FI" sz="800" dirty="0" smtClean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 </a:t>
            </a:r>
          </a:p>
          <a:p>
            <a:pPr algn="ctr"/>
            <a:r>
              <a:rPr lang="fi-FI" sz="800" dirty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Tekninen tuki 2M IT</a:t>
            </a: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kumimoji="0" lang="fi-FI" sz="8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Rounded MT Bold"/>
              <a:ea typeface="+mj-ea"/>
              <a:cs typeface="+mj-cs"/>
            </a:endParaRPr>
          </a:p>
        </p:txBody>
      </p:sp>
      <p:sp>
        <p:nvSpPr>
          <p:cNvPr id="36" name="TextBox 44">
            <a:extLst>
              <a:ext uri="{FF2B5EF4-FFF2-40B4-BE49-F238E27FC236}">
                <a16:creationId xmlns:a16="http://schemas.microsoft.com/office/drawing/2014/main" id="{99B8A56F-BF84-407E-9E49-4D3867A5B4AE}"/>
              </a:ext>
            </a:extLst>
          </p:cNvPr>
          <p:cNvSpPr txBox="1"/>
          <p:nvPr/>
        </p:nvSpPr>
        <p:spPr>
          <a:xfrm>
            <a:off x="503576" y="2466006"/>
            <a:ext cx="1157880" cy="28189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17780" rIns="17780" bIns="17780" numCol="1" spcCol="1270" anchor="ctr" anchorCtr="0">
            <a:noAutofit/>
          </a:bodyPr>
          <a:lstStyle/>
          <a:p>
            <a:pPr algn="ctr"/>
            <a:r>
              <a:rPr lang="fi-FI" sz="800" dirty="0" smtClean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 </a:t>
            </a:r>
          </a:p>
          <a:p>
            <a:pPr algn="ctr"/>
            <a:r>
              <a:rPr lang="fi-FI" sz="800" dirty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Tekninen tuki Atea</a:t>
            </a: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kumimoji="0" lang="fi-FI" sz="8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Rounded MT Bold"/>
              <a:ea typeface="+mj-ea"/>
              <a:cs typeface="+mj-cs"/>
            </a:endParaRPr>
          </a:p>
        </p:txBody>
      </p:sp>
      <p:sp>
        <p:nvSpPr>
          <p:cNvPr id="37" name="TextBox 44">
            <a:extLst>
              <a:ext uri="{FF2B5EF4-FFF2-40B4-BE49-F238E27FC236}">
                <a16:creationId xmlns:a16="http://schemas.microsoft.com/office/drawing/2014/main" id="{99B8A56F-BF84-407E-9E49-4D3867A5B4AE}"/>
              </a:ext>
            </a:extLst>
          </p:cNvPr>
          <p:cNvSpPr txBox="1"/>
          <p:nvPr/>
        </p:nvSpPr>
        <p:spPr>
          <a:xfrm>
            <a:off x="503576" y="2747902"/>
            <a:ext cx="1157880" cy="28189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17780" rIns="17780" bIns="17780" numCol="1" spcCol="1270" anchor="ctr" anchorCtr="0">
            <a:noAutofit/>
          </a:bodyPr>
          <a:lstStyle/>
          <a:p>
            <a:pPr algn="ctr"/>
            <a:r>
              <a:rPr lang="fi-FI" sz="800" dirty="0" smtClean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 </a:t>
            </a:r>
          </a:p>
          <a:p>
            <a:pPr algn="ctr"/>
            <a:r>
              <a:rPr lang="fi-FI" sz="800" dirty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Teknologiakohtainen</a:t>
            </a:r>
          </a:p>
          <a:p>
            <a:pPr algn="ctr"/>
            <a:r>
              <a:rPr lang="fi-FI" sz="800" dirty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tekninen tuki</a:t>
            </a: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kumimoji="0" lang="fi-FI" sz="8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Rounded MT Bold"/>
              <a:ea typeface="+mj-ea"/>
              <a:cs typeface="+mj-cs"/>
            </a:endParaRPr>
          </a:p>
        </p:txBody>
      </p:sp>
      <p:sp>
        <p:nvSpPr>
          <p:cNvPr id="38" name="Suorakulmio 37"/>
          <p:cNvSpPr/>
          <p:nvPr/>
        </p:nvSpPr>
        <p:spPr>
          <a:xfrm>
            <a:off x="3035725" y="2580355"/>
            <a:ext cx="13692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 smtClean="0">
                <a:solidFill>
                  <a:schemeClr val="bg1"/>
                </a:solidFill>
                <a:latin typeface="Arial Rounded MT Bold"/>
              </a:rPr>
              <a:t>Etähoivahenkilöstö</a:t>
            </a:r>
            <a:endParaRPr lang="fi-FI" sz="1000" dirty="0">
              <a:solidFill>
                <a:schemeClr val="bg1"/>
              </a:solidFill>
              <a:latin typeface="Arial Rounded MT Bold"/>
            </a:endParaRPr>
          </a:p>
        </p:txBody>
      </p:sp>
      <p:cxnSp>
        <p:nvCxnSpPr>
          <p:cNvPr id="27" name="Suora nuoliyhdysviiva 26"/>
          <p:cNvCxnSpPr/>
          <p:nvPr/>
        </p:nvCxnSpPr>
        <p:spPr>
          <a:xfrm flipH="1" flipV="1">
            <a:off x="11550542" y="3890353"/>
            <a:ext cx="2308" cy="305844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uora nuoliyhdysviiva 27"/>
          <p:cNvCxnSpPr/>
          <p:nvPr/>
        </p:nvCxnSpPr>
        <p:spPr>
          <a:xfrm flipH="1" flipV="1">
            <a:off x="11550542" y="3467614"/>
            <a:ext cx="2308" cy="305844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44">
            <a:extLst>
              <a:ext uri="{FF2B5EF4-FFF2-40B4-BE49-F238E27FC236}">
                <a16:creationId xmlns:a16="http://schemas.microsoft.com/office/drawing/2014/main" id="{99B8A56F-BF84-407E-9E49-4D3867A5B4AE}"/>
              </a:ext>
            </a:extLst>
          </p:cNvPr>
          <p:cNvSpPr txBox="1"/>
          <p:nvPr/>
        </p:nvSpPr>
        <p:spPr>
          <a:xfrm>
            <a:off x="503576" y="3036676"/>
            <a:ext cx="1157880" cy="28189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17780" rIns="17780" bIns="17780" numCol="1" spcCol="1270" anchor="ctr" anchorCtr="0">
            <a:noAutofit/>
          </a:bodyPr>
          <a:lstStyle/>
          <a:p>
            <a:pPr algn="ctr"/>
            <a:r>
              <a:rPr lang="fi-FI" sz="800" dirty="0" smtClean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 </a:t>
            </a:r>
          </a:p>
          <a:p>
            <a:pPr algn="ctr"/>
            <a:r>
              <a:rPr lang="fi-FI" sz="800" dirty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Asiantuntijapalvelut</a:t>
            </a: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kumimoji="0" lang="fi-FI" sz="8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Rounded MT Bold"/>
              <a:ea typeface="+mj-ea"/>
              <a:cs typeface="+mj-cs"/>
            </a:endParaRPr>
          </a:p>
        </p:txBody>
      </p:sp>
      <p:sp>
        <p:nvSpPr>
          <p:cNvPr id="31" name="TextBox 44">
            <a:extLst>
              <a:ext uri="{FF2B5EF4-FFF2-40B4-BE49-F238E27FC236}">
                <a16:creationId xmlns:a16="http://schemas.microsoft.com/office/drawing/2014/main" id="{99B8A56F-BF84-407E-9E49-4D3867A5B4AE}"/>
              </a:ext>
            </a:extLst>
          </p:cNvPr>
          <p:cNvSpPr txBox="1"/>
          <p:nvPr/>
        </p:nvSpPr>
        <p:spPr>
          <a:xfrm>
            <a:off x="4468711" y="3890353"/>
            <a:ext cx="2926080" cy="148936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17780" rIns="17780" bIns="17780" numCol="1" spcCol="1270" anchor="ctr" anchorCtr="0">
            <a:noAutofit/>
          </a:bodyPr>
          <a:lstStyle/>
          <a:p>
            <a:pPr algn="ctr"/>
            <a:r>
              <a:rPr lang="fi-FI" sz="1200" dirty="0" smtClean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 </a:t>
            </a:r>
          </a:p>
          <a:p>
            <a:pPr algn="ctr"/>
            <a:r>
              <a:rPr lang="fi-FI" sz="1200" b="1" dirty="0" smtClean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Muut hyvinvointialueen palvelut</a:t>
            </a:r>
            <a:endParaRPr lang="fi-FI" sz="1200" dirty="0" smtClean="0">
              <a:solidFill>
                <a:schemeClr val="bg1"/>
              </a:solidFill>
              <a:latin typeface="Arial Rounded MT Bold"/>
              <a:ea typeface="+mj-ea"/>
              <a:cs typeface="+mj-cs"/>
            </a:endParaRP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kumimoji="0" lang="fi-FI" sz="12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Rounded MT Bold"/>
              <a:ea typeface="+mj-ea"/>
              <a:cs typeface="+mj-cs"/>
            </a:endParaRPr>
          </a:p>
        </p:txBody>
      </p:sp>
      <p:sp>
        <p:nvSpPr>
          <p:cNvPr id="32" name="TextBox 44">
            <a:extLst>
              <a:ext uri="{FF2B5EF4-FFF2-40B4-BE49-F238E27FC236}">
                <a16:creationId xmlns:a16="http://schemas.microsoft.com/office/drawing/2014/main" id="{99B8A56F-BF84-407E-9E49-4D3867A5B4AE}"/>
              </a:ext>
            </a:extLst>
          </p:cNvPr>
          <p:cNvSpPr txBox="1"/>
          <p:nvPr/>
        </p:nvSpPr>
        <p:spPr>
          <a:xfrm>
            <a:off x="170677" y="5006516"/>
            <a:ext cx="3805601" cy="1615166"/>
          </a:xfrm>
          <a:prstGeom prst="rect">
            <a:avLst/>
          </a:prstGeom>
          <a:solidFill>
            <a:srgbClr val="64C8D2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17780" rIns="17780" bIns="17780" numCol="1" spcCol="1270" anchor="ctr" anchorCtr="0">
            <a:noAutofit/>
          </a:bodyPr>
          <a:lstStyle/>
          <a:p>
            <a:pPr algn="ctr"/>
            <a:r>
              <a:rPr lang="fi-FI" sz="1200" dirty="0" smtClean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 </a:t>
            </a:r>
          </a:p>
          <a:p>
            <a:pPr algn="ctr"/>
            <a:r>
              <a:rPr lang="fi-FI" sz="1200" b="1" dirty="0" smtClean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Asiakkaat</a:t>
            </a:r>
            <a:endParaRPr lang="fi-FI" sz="1200" dirty="0" smtClean="0">
              <a:solidFill>
                <a:schemeClr val="bg1"/>
              </a:solidFill>
              <a:latin typeface="Arial Rounded MT Bold"/>
              <a:ea typeface="+mj-ea"/>
              <a:cs typeface="+mj-cs"/>
            </a:endParaRP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kumimoji="0" lang="fi-FI" sz="12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Rounded MT Bold"/>
              <a:ea typeface="+mj-ea"/>
              <a:cs typeface="+mj-cs"/>
            </a:endParaRPr>
          </a:p>
        </p:txBody>
      </p:sp>
      <p:cxnSp>
        <p:nvCxnSpPr>
          <p:cNvPr id="39" name="Suora nuoliyhdysviiva 38"/>
          <p:cNvCxnSpPr/>
          <p:nvPr/>
        </p:nvCxnSpPr>
        <p:spPr>
          <a:xfrm>
            <a:off x="2352040" y="3800277"/>
            <a:ext cx="10160" cy="1107003"/>
          </a:xfrm>
          <a:prstGeom prst="straightConnector1">
            <a:avLst/>
          </a:prstGeom>
          <a:ln w="57150">
            <a:solidFill>
              <a:srgbClr val="64C8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uora nuoliyhdysviiva 39"/>
          <p:cNvCxnSpPr/>
          <p:nvPr/>
        </p:nvCxnSpPr>
        <p:spPr>
          <a:xfrm flipH="1">
            <a:off x="4010886" y="5241647"/>
            <a:ext cx="357473" cy="122105"/>
          </a:xfrm>
          <a:prstGeom prst="straightConnector1">
            <a:avLst/>
          </a:prstGeom>
          <a:ln w="57150">
            <a:solidFill>
              <a:srgbClr val="64C8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uora nuoliyhdysviiva 40"/>
          <p:cNvCxnSpPr/>
          <p:nvPr/>
        </p:nvCxnSpPr>
        <p:spPr>
          <a:xfrm>
            <a:off x="6580293" y="3749114"/>
            <a:ext cx="6159" cy="33683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4">
            <a:extLst>
              <a:ext uri="{FF2B5EF4-FFF2-40B4-BE49-F238E27FC236}">
                <a16:creationId xmlns:a16="http://schemas.microsoft.com/office/drawing/2014/main" id="{99B8A56F-BF84-407E-9E49-4D3867A5B4AE}"/>
              </a:ext>
            </a:extLst>
          </p:cNvPr>
          <p:cNvSpPr txBox="1"/>
          <p:nvPr/>
        </p:nvSpPr>
        <p:spPr>
          <a:xfrm>
            <a:off x="5682197" y="2773122"/>
            <a:ext cx="1693940" cy="164761"/>
          </a:xfrm>
          <a:prstGeom prst="rect">
            <a:avLst/>
          </a:prstGeom>
          <a:solidFill>
            <a:srgbClr val="001642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17780" rIns="17780" bIns="17780" numCol="1" spcCol="1270" anchor="ctr" anchorCtr="0">
            <a:noAutofit/>
          </a:bodyPr>
          <a:lstStyle/>
          <a:p>
            <a:pPr algn="ctr"/>
            <a:r>
              <a:rPr lang="fi-FI" sz="800" dirty="0" smtClean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Arviointi</a:t>
            </a:r>
          </a:p>
        </p:txBody>
      </p:sp>
      <p:sp>
        <p:nvSpPr>
          <p:cNvPr id="43" name="TextBox 44">
            <a:extLst>
              <a:ext uri="{FF2B5EF4-FFF2-40B4-BE49-F238E27FC236}">
                <a16:creationId xmlns:a16="http://schemas.microsoft.com/office/drawing/2014/main" id="{99B8A56F-BF84-407E-9E49-4D3867A5B4AE}"/>
              </a:ext>
            </a:extLst>
          </p:cNvPr>
          <p:cNvSpPr txBox="1"/>
          <p:nvPr/>
        </p:nvSpPr>
        <p:spPr>
          <a:xfrm>
            <a:off x="5682197" y="2931572"/>
            <a:ext cx="1693940" cy="164761"/>
          </a:xfrm>
          <a:prstGeom prst="rect">
            <a:avLst/>
          </a:prstGeom>
          <a:solidFill>
            <a:srgbClr val="001642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17780" rIns="17780" bIns="17780" numCol="1" spcCol="1270" anchor="ctr" anchorCtr="0">
            <a:noAutofit/>
          </a:bodyPr>
          <a:lstStyle/>
          <a:p>
            <a:pPr algn="ctr"/>
            <a:r>
              <a:rPr lang="fi-FI" sz="800" dirty="0" smtClean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Koulutus</a:t>
            </a:r>
          </a:p>
        </p:txBody>
      </p:sp>
      <p:cxnSp>
        <p:nvCxnSpPr>
          <p:cNvPr id="49" name="Suora nuoliyhdysviiva 48"/>
          <p:cNvCxnSpPr>
            <a:stCxn id="33" idx="3"/>
          </p:cNvCxnSpPr>
          <p:nvPr/>
        </p:nvCxnSpPr>
        <p:spPr>
          <a:xfrm>
            <a:off x="1661456" y="2035424"/>
            <a:ext cx="252440" cy="7242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uora nuoliyhdysviiva 49"/>
          <p:cNvCxnSpPr/>
          <p:nvPr/>
        </p:nvCxnSpPr>
        <p:spPr>
          <a:xfrm>
            <a:off x="1661456" y="2325779"/>
            <a:ext cx="252440" cy="7242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uora nuoliyhdysviiva 51"/>
          <p:cNvCxnSpPr/>
          <p:nvPr/>
        </p:nvCxnSpPr>
        <p:spPr>
          <a:xfrm>
            <a:off x="1661456" y="2613108"/>
            <a:ext cx="252440" cy="7242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uora nuoliyhdysviiva 52"/>
          <p:cNvCxnSpPr/>
          <p:nvPr/>
        </p:nvCxnSpPr>
        <p:spPr>
          <a:xfrm>
            <a:off x="1661456" y="2897197"/>
            <a:ext cx="252440" cy="7242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uora nuoliyhdysviiva 53"/>
          <p:cNvCxnSpPr/>
          <p:nvPr/>
        </p:nvCxnSpPr>
        <p:spPr>
          <a:xfrm>
            <a:off x="1661456" y="3186629"/>
            <a:ext cx="252440" cy="7242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11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7C935A-E7B4-4834-BECE-57F81E265149}"/>
              </a:ext>
            </a:extLst>
          </p:cNvPr>
          <p:cNvSpPr/>
          <p:nvPr/>
        </p:nvSpPr>
        <p:spPr>
          <a:xfrm>
            <a:off x="0" y="375467"/>
            <a:ext cx="12191998" cy="369332"/>
          </a:xfrm>
          <a:prstGeom prst="rect">
            <a:avLst/>
          </a:prstGeom>
          <a:solidFill>
            <a:srgbClr val="203864"/>
          </a:solidFill>
        </p:spPr>
        <p:txBody>
          <a:bodyPr wrap="square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  </a:t>
            </a:r>
            <a:endParaRPr lang="fi-FI" dirty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831853-D034-4BD0-830B-E9BA051DC863}"/>
              </a:ext>
            </a:extLst>
          </p:cNvPr>
          <p:cNvSpPr/>
          <p:nvPr/>
        </p:nvSpPr>
        <p:spPr>
          <a:xfrm>
            <a:off x="552450" y="1125584"/>
            <a:ext cx="1087755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i-FI" sz="2000" dirty="0">
                <a:cs typeface="Calibri" panose="020F0502020204030204"/>
              </a:rPr>
              <a:t>Yhteenveto</a:t>
            </a:r>
          </a:p>
          <a:p>
            <a:pPr>
              <a:lnSpc>
                <a:spcPct val="150000"/>
              </a:lnSpc>
            </a:pPr>
            <a:endParaRPr lang="fi-FI" sz="2000" dirty="0">
              <a:cs typeface="Calibri" panose="020F0502020204030204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i-FI" sz="2000" dirty="0">
                <a:cs typeface="Calibri" panose="020F0502020204030204"/>
              </a:rPr>
              <a:t>Pohjanmaan hyvinvointikuntayhtymän alueella kohderyhmänä kotihoidon asiakkaat, joista valitaan </a:t>
            </a:r>
            <a:r>
              <a:rPr lang="fi-FI" sz="2000" dirty="0">
                <a:cs typeface="Calibri" panose="020F0502020204030204"/>
              </a:rPr>
              <a:t>3</a:t>
            </a:r>
            <a:r>
              <a:rPr lang="fi-FI" sz="2000" dirty="0" smtClean="0">
                <a:cs typeface="Calibri" panose="020F0502020204030204"/>
              </a:rPr>
              <a:t>0-40 </a:t>
            </a:r>
            <a:r>
              <a:rPr lang="fi-FI" sz="2000" dirty="0" smtClean="0">
                <a:cs typeface="Calibri" panose="020F0502020204030204"/>
              </a:rPr>
              <a:t>kehittäjä</a:t>
            </a:r>
            <a:r>
              <a:rPr lang="fi-FI" sz="2000" dirty="0" smtClean="0">
                <a:cs typeface="Calibri" panose="020F0502020204030204"/>
              </a:rPr>
              <a:t>asiakasta</a:t>
            </a:r>
            <a:r>
              <a:rPr lang="fi-FI" sz="2000" dirty="0">
                <a:cs typeface="Calibri" panose="020F0502020204030204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i-FI" sz="2000" dirty="0">
                <a:cs typeface="Calibri" panose="020F0502020204030204"/>
              </a:rPr>
              <a:t>Lopulliset käyttöönotettavat teknologiat määräytyvät </a:t>
            </a:r>
            <a:r>
              <a:rPr lang="fi-FI" sz="2000" b="1" dirty="0">
                <a:cs typeface="Calibri" panose="020F0502020204030204"/>
              </a:rPr>
              <a:t>asiakkaiden tarpeiden </a:t>
            </a:r>
            <a:r>
              <a:rPr lang="fi-FI" sz="2000" dirty="0">
                <a:cs typeface="Calibri" panose="020F0502020204030204"/>
              </a:rPr>
              <a:t>perusteella. Hankesuunnitelmassa esimerkkejä mahdollisista teknologioista.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i-FI" sz="2000" dirty="0">
                <a:cs typeface="Calibri" panose="020F0502020204030204"/>
              </a:rPr>
              <a:t>Hankkeessa luodaan kotona-asumista tukevien teknologioiden toimintamalli osaksi hyvinvointikuntayhtymän palveluita.</a:t>
            </a:r>
          </a:p>
          <a:p>
            <a:pPr>
              <a:lnSpc>
                <a:spcPct val="150000"/>
              </a:lnSpc>
            </a:pPr>
            <a:endParaRPr lang="fi-FI" b="1" dirty="0">
              <a:cs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B00353-F6D1-48FE-831A-63BB67EF8C7C}"/>
              </a:ext>
            </a:extLst>
          </p:cNvPr>
          <p:cNvSpPr/>
          <p:nvPr/>
        </p:nvSpPr>
        <p:spPr>
          <a:xfrm>
            <a:off x="76200" y="363717"/>
            <a:ext cx="765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solidFill>
                  <a:schemeClr val="bg1"/>
                </a:solidFill>
                <a:cs typeface="Calibri" panose="020F0502020204030204"/>
              </a:rPr>
              <a:t>Teknologiaa laajasti hyödyntävä toimintamalli kotihoidossa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0DBFE9-F610-4097-A8C7-8A445AE2677C}"/>
              </a:ext>
            </a:extLst>
          </p:cNvPr>
          <p:cNvSpPr/>
          <p:nvPr/>
        </p:nvSpPr>
        <p:spPr>
          <a:xfrm>
            <a:off x="-1" y="-5318"/>
            <a:ext cx="12191999" cy="380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>
                <a:solidFill>
                  <a:srgbClr val="002060"/>
                </a:solidFill>
              </a:rPr>
              <a:t>Pohjanmaan KATI-hanke</a:t>
            </a:r>
          </a:p>
        </p:txBody>
      </p:sp>
    </p:spTree>
    <p:extLst>
      <p:ext uri="{BB962C8B-B14F-4D97-AF65-F5344CB8AC3E}">
        <p14:creationId xmlns:p14="http://schemas.microsoft.com/office/powerpoint/2010/main" val="1678116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46FD34-1219-4166-9B8C-CD6347867DC4}"/>
              </a:ext>
            </a:extLst>
          </p:cNvPr>
          <p:cNvSpPr/>
          <p:nvPr/>
        </p:nvSpPr>
        <p:spPr>
          <a:xfrm>
            <a:off x="-1" y="-5318"/>
            <a:ext cx="12191999" cy="380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>
                <a:solidFill>
                  <a:srgbClr val="002060"/>
                </a:solidFill>
              </a:rPr>
              <a:t>Pohjanmaan KATI-hanke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7C935A-E7B4-4834-BECE-57F81E265149}"/>
              </a:ext>
            </a:extLst>
          </p:cNvPr>
          <p:cNvSpPr/>
          <p:nvPr/>
        </p:nvSpPr>
        <p:spPr>
          <a:xfrm>
            <a:off x="0" y="375467"/>
            <a:ext cx="12191998" cy="369332"/>
          </a:xfrm>
          <a:prstGeom prst="rect">
            <a:avLst/>
          </a:prstGeom>
          <a:solidFill>
            <a:srgbClr val="203864"/>
          </a:solidFill>
        </p:spPr>
        <p:txBody>
          <a:bodyPr wrap="square">
            <a:spAutoFit/>
          </a:bodyPr>
          <a:lstStyle/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C7FAAC-7CF7-4A6F-8CEF-8CBE0E770AF4}"/>
              </a:ext>
            </a:extLst>
          </p:cNvPr>
          <p:cNvSpPr/>
          <p:nvPr/>
        </p:nvSpPr>
        <p:spPr>
          <a:xfrm>
            <a:off x="370775" y="1125584"/>
            <a:ext cx="11618752" cy="384720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fi-FI" sz="2000" dirty="0">
                <a:cs typeface="Calibri" panose="020F0502020204030204"/>
              </a:rPr>
              <a:t>Hankkeen resurssit:</a:t>
            </a:r>
          </a:p>
          <a:p>
            <a:endParaRPr lang="fi-FI" sz="2000" dirty="0">
              <a:cs typeface="Calibri" panose="020F0502020204030204"/>
            </a:endParaRPr>
          </a:p>
          <a:p>
            <a:r>
              <a:rPr lang="fi-FI" sz="2000" dirty="0">
                <a:cs typeface="Calibri" panose="020F0502020204030204"/>
              </a:rPr>
              <a:t>Hankkeen budjetti 600 000 e</a:t>
            </a:r>
          </a:p>
          <a:p>
            <a:endParaRPr lang="fi-FI" sz="2000" dirty="0">
              <a:cs typeface="Calibri" panose="020F0502020204030204"/>
            </a:endParaRPr>
          </a:p>
          <a:p>
            <a:r>
              <a:rPr lang="fi-FI" sz="2000" dirty="0">
                <a:cs typeface="Calibri" panose="020F0502020204030204"/>
              </a:rPr>
              <a:t>Toteutusaika: </a:t>
            </a:r>
            <a:r>
              <a:rPr lang="fi-FI" sz="2000" dirty="0" smtClean="0">
                <a:cs typeface="Calibri" panose="020F0502020204030204"/>
              </a:rPr>
              <a:t>1.1.2022-30.4.2023</a:t>
            </a:r>
            <a:endParaRPr lang="fi-FI" sz="2000" dirty="0">
              <a:cs typeface="Calibri" panose="020F0502020204030204"/>
            </a:endParaRPr>
          </a:p>
          <a:p>
            <a:endParaRPr lang="fi-FI" sz="2000" dirty="0">
              <a:cs typeface="Calibri" panose="020F0502020204030204"/>
            </a:endParaRPr>
          </a:p>
          <a:p>
            <a:r>
              <a:rPr lang="fi-FI" sz="2000" dirty="0">
                <a:cs typeface="Calibri" panose="020F0502020204030204"/>
              </a:rPr>
              <a:t>Konsortio: </a:t>
            </a:r>
            <a:r>
              <a:rPr lang="fi-FI" sz="2000" dirty="0" smtClean="0">
                <a:cs typeface="Calibri" panose="020F0502020204030204"/>
              </a:rPr>
              <a:t>Pohjanmaan hyvinvointialueen kuntayhtymä</a:t>
            </a:r>
          </a:p>
          <a:p>
            <a:endParaRPr lang="fi-FI" sz="2000" dirty="0">
              <a:cs typeface="Calibri" panose="020F0502020204030204"/>
            </a:endParaRPr>
          </a:p>
          <a:p>
            <a:r>
              <a:rPr lang="fi-FI" sz="2000" dirty="0">
                <a:cs typeface="Calibri" panose="020F0502020204030204"/>
              </a:rPr>
              <a:t>Yhteistyössä: Kuntien Tiera, VideoVisit, </a:t>
            </a:r>
            <a:r>
              <a:rPr lang="fi-FI" sz="2000" dirty="0" smtClean="0">
                <a:cs typeface="Calibri" panose="020F0502020204030204"/>
              </a:rPr>
              <a:t>Atea </a:t>
            </a:r>
            <a:r>
              <a:rPr lang="fi-FI" sz="2000" dirty="0">
                <a:cs typeface="Calibri" panose="020F0502020204030204"/>
              </a:rPr>
              <a:t>ja </a:t>
            </a:r>
            <a:r>
              <a:rPr lang="fi-FI" sz="2000" dirty="0">
                <a:solidFill>
                  <a:prstClr val="black"/>
                </a:solidFill>
                <a:cs typeface="Calibri" panose="020F0502020204030204"/>
              </a:rPr>
              <a:t>Vaasa welfare technology ecosystem</a:t>
            </a:r>
          </a:p>
          <a:p>
            <a:endParaRPr lang="fi-FI" sz="2000" dirty="0">
              <a:cs typeface="Calibri" panose="020F0502020204030204"/>
            </a:endParaRPr>
          </a:p>
          <a:p>
            <a:endParaRPr lang="fi-FI" sz="2400" dirty="0">
              <a:cs typeface="Calibri" panose="020F0502020204030204"/>
            </a:endParaRPr>
          </a:p>
          <a:p>
            <a:endParaRPr lang="fi-FI" sz="2000" dirty="0">
              <a:cs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2F9B66-06AC-4349-948A-DF1B2803CFA6}"/>
              </a:ext>
            </a:extLst>
          </p:cNvPr>
          <p:cNvSpPr/>
          <p:nvPr/>
        </p:nvSpPr>
        <p:spPr>
          <a:xfrm>
            <a:off x="76200" y="363717"/>
            <a:ext cx="765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solidFill>
                  <a:schemeClr val="bg1"/>
                </a:solidFill>
                <a:cs typeface="Calibri" panose="020F0502020204030204"/>
              </a:rPr>
              <a:t>Teknologiaa laajasti hyödyntävä toimintamalli kotihoidossa</a:t>
            </a:r>
          </a:p>
        </p:txBody>
      </p:sp>
    </p:spTree>
    <p:extLst>
      <p:ext uri="{BB962C8B-B14F-4D97-AF65-F5344CB8AC3E}">
        <p14:creationId xmlns:p14="http://schemas.microsoft.com/office/powerpoint/2010/main" val="2270367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46FD34-1219-4166-9B8C-CD6347867DC4}"/>
              </a:ext>
            </a:extLst>
          </p:cNvPr>
          <p:cNvSpPr/>
          <p:nvPr/>
        </p:nvSpPr>
        <p:spPr>
          <a:xfrm>
            <a:off x="-1" y="-5318"/>
            <a:ext cx="12191999" cy="380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>
                <a:solidFill>
                  <a:srgbClr val="002060"/>
                </a:solidFill>
              </a:rPr>
              <a:t>Pohjanmaan KATI-hanke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7C935A-E7B4-4834-BECE-57F81E265149}"/>
              </a:ext>
            </a:extLst>
          </p:cNvPr>
          <p:cNvSpPr/>
          <p:nvPr/>
        </p:nvSpPr>
        <p:spPr>
          <a:xfrm>
            <a:off x="0" y="375467"/>
            <a:ext cx="12191998" cy="369332"/>
          </a:xfrm>
          <a:prstGeom prst="rect">
            <a:avLst/>
          </a:prstGeom>
          <a:solidFill>
            <a:srgbClr val="203864"/>
          </a:solidFill>
        </p:spPr>
        <p:txBody>
          <a:bodyPr wrap="square">
            <a:spAutoFit/>
          </a:bodyPr>
          <a:lstStyle/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C7FAAC-7CF7-4A6F-8CEF-8CBE0E770AF4}"/>
              </a:ext>
            </a:extLst>
          </p:cNvPr>
          <p:cNvSpPr/>
          <p:nvPr/>
        </p:nvSpPr>
        <p:spPr>
          <a:xfrm>
            <a:off x="392271" y="917912"/>
            <a:ext cx="11618752" cy="532453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fi-FI" sz="2000" b="1" dirty="0">
                <a:solidFill>
                  <a:srgbClr val="002060"/>
                </a:solidFill>
                <a:cs typeface="Calibri" panose="020F0502020204030204"/>
              </a:rPr>
              <a:t>Toimenpiteet</a:t>
            </a:r>
            <a:endParaRPr lang="fi-FI" sz="2000" dirty="0">
              <a:solidFill>
                <a:srgbClr val="002060"/>
              </a:solidFill>
              <a:cs typeface="Calibri" panose="020F0502020204030204"/>
            </a:endParaRPr>
          </a:p>
          <a:p>
            <a:endParaRPr lang="fi-FI" sz="2000" b="1" dirty="0">
              <a:solidFill>
                <a:srgbClr val="002060"/>
              </a:solidFill>
              <a:cs typeface="Calibri" panose="020F0502020204030204"/>
            </a:endParaRPr>
          </a:p>
          <a:p>
            <a:r>
              <a:rPr lang="fi-FI" sz="2000" dirty="0">
                <a:solidFill>
                  <a:srgbClr val="002060"/>
                </a:solidFill>
                <a:cs typeface="Calibri" panose="020F0502020204030204"/>
              </a:rPr>
              <a:t>1. Määritellään palvelun teknisten ratkaisujen kokonaisuus </a:t>
            </a:r>
          </a:p>
          <a:p>
            <a:r>
              <a:rPr lang="fi-FI" sz="2000" dirty="0">
                <a:solidFill>
                  <a:srgbClr val="002060"/>
                </a:solidFill>
                <a:cs typeface="Calibri" panose="020F0502020204030204"/>
              </a:rPr>
              <a:t>	</a:t>
            </a:r>
            <a:r>
              <a:rPr lang="fi-FI" sz="2000" dirty="0" smtClean="0">
                <a:solidFill>
                  <a:srgbClr val="002060"/>
                </a:solidFill>
                <a:cs typeface="Calibri" panose="020F0502020204030204"/>
              </a:rPr>
              <a:t>- Asiakaskohtaisesti </a:t>
            </a:r>
            <a:r>
              <a:rPr lang="fi-FI" sz="2000" dirty="0">
                <a:solidFill>
                  <a:srgbClr val="002060"/>
                </a:solidFill>
                <a:cs typeface="Calibri" panose="020F0502020204030204"/>
              </a:rPr>
              <a:t>tarkoituksenmukaiset </a:t>
            </a:r>
            <a:r>
              <a:rPr lang="fi-FI" sz="2000" dirty="0" smtClean="0">
                <a:solidFill>
                  <a:srgbClr val="002060"/>
                </a:solidFill>
                <a:cs typeface="Calibri" panose="020F0502020204030204"/>
              </a:rPr>
              <a:t>teknologiat ja niitä hyödyntävät palvelumallit</a:t>
            </a:r>
            <a:endParaRPr lang="fi-FI" sz="2000" dirty="0">
              <a:solidFill>
                <a:srgbClr val="002060"/>
              </a:solidFill>
              <a:cs typeface="Calibri" panose="020F0502020204030204"/>
            </a:endParaRPr>
          </a:p>
          <a:p>
            <a:r>
              <a:rPr lang="fi-FI" sz="2000" dirty="0">
                <a:solidFill>
                  <a:srgbClr val="002060"/>
                </a:solidFill>
                <a:cs typeface="Calibri" panose="020F0502020204030204"/>
              </a:rPr>
              <a:t>	- </a:t>
            </a:r>
            <a:r>
              <a:rPr lang="fi-FI" sz="2000" dirty="0" smtClean="0">
                <a:solidFill>
                  <a:srgbClr val="002060"/>
                </a:solidFill>
                <a:cs typeface="Calibri" panose="020F0502020204030204"/>
              </a:rPr>
              <a:t>Laaditaan sopimukset, jotka mahdollistavat teknologioiden joustavan käyttöönoton</a:t>
            </a:r>
            <a:endParaRPr lang="fi-FI" sz="2000" dirty="0">
              <a:solidFill>
                <a:srgbClr val="002060"/>
              </a:solidFill>
              <a:cs typeface="Calibri" panose="020F0502020204030204"/>
            </a:endParaRPr>
          </a:p>
          <a:p>
            <a:r>
              <a:rPr lang="fi-FI" sz="2000" dirty="0">
                <a:solidFill>
                  <a:srgbClr val="002060"/>
                </a:solidFill>
                <a:cs typeface="Calibri" panose="020F0502020204030204"/>
              </a:rPr>
              <a:t>		</a:t>
            </a:r>
          </a:p>
          <a:p>
            <a:r>
              <a:rPr lang="fi-FI" sz="2000" dirty="0">
                <a:solidFill>
                  <a:srgbClr val="002060"/>
                </a:solidFill>
                <a:cs typeface="Calibri" panose="020F0502020204030204"/>
              </a:rPr>
              <a:t>2. Mallinnetaan palvelumallin kokonaisprosessi</a:t>
            </a:r>
          </a:p>
          <a:p>
            <a:r>
              <a:rPr lang="fi-FI" sz="2000" dirty="0">
                <a:solidFill>
                  <a:srgbClr val="002060"/>
                </a:solidFill>
                <a:cs typeface="Calibri" panose="020F0502020204030204"/>
              </a:rPr>
              <a:t>	- Arvioidaan henkilöstöresurssien tarve suhteessa etäpalvelun laajuuteen</a:t>
            </a:r>
          </a:p>
          <a:p>
            <a:r>
              <a:rPr lang="fi-FI" sz="2000" dirty="0">
                <a:solidFill>
                  <a:srgbClr val="002060"/>
                </a:solidFill>
                <a:cs typeface="Calibri" panose="020F0502020204030204"/>
              </a:rPr>
              <a:t>	- Määritellään henkilöstön uudet työnkuvat</a:t>
            </a:r>
          </a:p>
          <a:p>
            <a:r>
              <a:rPr lang="fi-FI" sz="2000" dirty="0">
                <a:solidFill>
                  <a:srgbClr val="002060"/>
                </a:solidFill>
                <a:cs typeface="Calibri" panose="020F0502020204030204"/>
              </a:rPr>
              <a:t>	- Mallinnetaan palvelumallin asiakaskartoituksen kokonaisprosessi</a:t>
            </a:r>
          </a:p>
          <a:p>
            <a:r>
              <a:rPr lang="fi-FI" sz="2000" dirty="0">
                <a:solidFill>
                  <a:srgbClr val="002060"/>
                </a:solidFill>
                <a:cs typeface="Calibri" panose="020F0502020204030204"/>
              </a:rPr>
              <a:t>	- Mallinnetaan edistyneen analytiikan hyödyntäminen kokonaisprosessissa</a:t>
            </a:r>
          </a:p>
          <a:p>
            <a:r>
              <a:rPr lang="fi-FI" sz="2000" dirty="0">
                <a:solidFill>
                  <a:srgbClr val="002060"/>
                </a:solidFill>
                <a:cs typeface="Calibri" panose="020F0502020204030204"/>
              </a:rPr>
              <a:t>	- Laaditaan selvitykset eri toteutustapojen kustannusvaikutuksista</a:t>
            </a:r>
          </a:p>
          <a:p>
            <a:r>
              <a:rPr lang="fi-FI" sz="2000" dirty="0">
                <a:solidFill>
                  <a:srgbClr val="002060"/>
                </a:solidFill>
                <a:cs typeface="Calibri" panose="020F0502020204030204"/>
              </a:rPr>
              <a:t>	</a:t>
            </a:r>
          </a:p>
          <a:p>
            <a:r>
              <a:rPr lang="fi-FI" sz="2000" dirty="0">
                <a:solidFill>
                  <a:srgbClr val="002060"/>
                </a:solidFill>
                <a:cs typeface="Calibri" panose="020F0502020204030204"/>
              </a:rPr>
              <a:t>3. Laaditaan suunnitelmat ja ohjeistukset toimintamallin laajentamiseksi</a:t>
            </a:r>
          </a:p>
          <a:p>
            <a:r>
              <a:rPr lang="fi-FI" sz="2000" dirty="0">
                <a:solidFill>
                  <a:srgbClr val="002060"/>
                </a:solidFill>
                <a:cs typeface="Calibri" panose="020F0502020204030204"/>
              </a:rPr>
              <a:t>	- Toimintamallin viestintä: asiakkaat, omaiset, päättäjät</a:t>
            </a:r>
          </a:p>
          <a:p>
            <a:r>
              <a:rPr lang="fi-FI" sz="2000" dirty="0">
                <a:solidFill>
                  <a:srgbClr val="002060"/>
                </a:solidFill>
                <a:cs typeface="Calibri" panose="020F0502020204030204"/>
              </a:rPr>
              <a:t>	- Muutosviestintä henkilöstölle</a:t>
            </a:r>
          </a:p>
          <a:p>
            <a:r>
              <a:rPr lang="fi-FI" sz="2000" dirty="0">
                <a:solidFill>
                  <a:srgbClr val="002060"/>
                </a:solidFill>
                <a:cs typeface="Calibri" panose="020F0502020204030204"/>
              </a:rPr>
              <a:t>		Mikä tulee muuttumaan? Miksi muutosta tarvitaan?</a:t>
            </a:r>
            <a:endParaRPr lang="fi-FI" sz="2000" b="1" dirty="0">
              <a:solidFill>
                <a:srgbClr val="002060"/>
              </a:solidFill>
              <a:cs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2A9242-AD95-4B3C-9574-2F4A07A4F29B}"/>
              </a:ext>
            </a:extLst>
          </p:cNvPr>
          <p:cNvSpPr/>
          <p:nvPr/>
        </p:nvSpPr>
        <p:spPr>
          <a:xfrm>
            <a:off x="76200" y="363717"/>
            <a:ext cx="765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solidFill>
                  <a:schemeClr val="bg1"/>
                </a:solidFill>
                <a:cs typeface="Calibri" panose="020F0502020204030204"/>
              </a:rPr>
              <a:t>Teknologiaa laajasti hyödyntävä toimintamalli kotihoidossa</a:t>
            </a:r>
          </a:p>
        </p:txBody>
      </p:sp>
    </p:spTree>
    <p:extLst>
      <p:ext uri="{BB962C8B-B14F-4D97-AF65-F5344CB8AC3E}">
        <p14:creationId xmlns:p14="http://schemas.microsoft.com/office/powerpoint/2010/main" val="3076183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ew of a city&#10;&#10;Description automatically generated">
            <a:extLst>
              <a:ext uri="{FF2B5EF4-FFF2-40B4-BE49-F238E27FC236}">
                <a16:creationId xmlns:a16="http://schemas.microsoft.com/office/drawing/2014/main" id="{E80D22DA-F774-410F-BFC6-2E24427D01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AB9827-AC44-43B5-920C-477C4E32C9A3}"/>
              </a:ext>
            </a:extLst>
          </p:cNvPr>
          <p:cNvSpPr txBox="1"/>
          <p:nvPr/>
        </p:nvSpPr>
        <p:spPr>
          <a:xfrm>
            <a:off x="20" y="-6878"/>
            <a:ext cx="12191980" cy="6858000"/>
          </a:xfrm>
          <a:prstGeom prst="rect">
            <a:avLst/>
          </a:prstGeom>
          <a:solidFill>
            <a:srgbClr val="002060">
              <a:alpha val="70000"/>
            </a:srgbClr>
          </a:solidFill>
        </p:spPr>
        <p:txBody>
          <a:bodyPr wrap="square" rtlCol="0">
            <a:noAutofit/>
          </a:bodyPr>
          <a:lstStyle/>
          <a:p>
            <a:endParaRPr lang="fi-FI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B455DD-5E9A-4340-8C59-7D159614E2DE}"/>
              </a:ext>
            </a:extLst>
          </p:cNvPr>
          <p:cNvSpPr/>
          <p:nvPr/>
        </p:nvSpPr>
        <p:spPr>
          <a:xfrm>
            <a:off x="85206" y="30200"/>
            <a:ext cx="12106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i-FI" sz="3200" dirty="0" smtClean="0">
                <a:solidFill>
                  <a:srgbClr val="64C8D2"/>
                </a:solidFill>
                <a:latin typeface="Arial Rounded MT Bold"/>
                <a:ea typeface="+mj-ea"/>
                <a:cs typeface="+mj-cs"/>
              </a:rPr>
              <a:t>Pohjanmaan KATI-hankkeen toteutussuunnitelma</a:t>
            </a:r>
            <a:endParaRPr lang="fi-FI" sz="1400" dirty="0">
              <a:solidFill>
                <a:srgbClr val="64C8D2"/>
              </a:solidFill>
              <a:latin typeface="Arial Rounded MT Bold"/>
              <a:ea typeface="+mj-ea"/>
              <a:cs typeface="+mj-cs"/>
            </a:endParaRPr>
          </a:p>
        </p:txBody>
      </p:sp>
      <p:sp>
        <p:nvSpPr>
          <p:cNvPr id="108" name="Nuoli: Nuolenkärki 5">
            <a:extLst>
              <a:ext uri="{FF2B5EF4-FFF2-40B4-BE49-F238E27FC236}">
                <a16:creationId xmlns:a16="http://schemas.microsoft.com/office/drawing/2014/main" id="{F663B5A2-2DBA-45FA-B7CE-800C90D52CDC}"/>
              </a:ext>
            </a:extLst>
          </p:cNvPr>
          <p:cNvSpPr/>
          <p:nvPr/>
        </p:nvSpPr>
        <p:spPr>
          <a:xfrm>
            <a:off x="2056048" y="6379079"/>
            <a:ext cx="2240010" cy="318795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2021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13" name="Nuoli: Nuolenkärki 5">
            <a:extLst>
              <a:ext uri="{FF2B5EF4-FFF2-40B4-BE49-F238E27FC236}">
                <a16:creationId xmlns:a16="http://schemas.microsoft.com/office/drawing/2014/main" id="{F663B5A2-2DBA-45FA-B7CE-800C90D52CDC}"/>
              </a:ext>
            </a:extLst>
          </p:cNvPr>
          <p:cNvSpPr/>
          <p:nvPr/>
        </p:nvSpPr>
        <p:spPr>
          <a:xfrm>
            <a:off x="4247361" y="6379078"/>
            <a:ext cx="2104725" cy="318795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1-4/2022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14" name="Nuoli: Nuolenkärki 5">
            <a:extLst>
              <a:ext uri="{FF2B5EF4-FFF2-40B4-BE49-F238E27FC236}">
                <a16:creationId xmlns:a16="http://schemas.microsoft.com/office/drawing/2014/main" id="{F663B5A2-2DBA-45FA-B7CE-800C90D52CDC}"/>
              </a:ext>
            </a:extLst>
          </p:cNvPr>
          <p:cNvSpPr/>
          <p:nvPr/>
        </p:nvSpPr>
        <p:spPr>
          <a:xfrm>
            <a:off x="6297998" y="6379077"/>
            <a:ext cx="1993683" cy="318795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5-12/2022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15" name="Nuoli: Nuolenkärki 5">
            <a:extLst>
              <a:ext uri="{FF2B5EF4-FFF2-40B4-BE49-F238E27FC236}">
                <a16:creationId xmlns:a16="http://schemas.microsoft.com/office/drawing/2014/main" id="{F663B5A2-2DBA-45FA-B7CE-800C90D52CDC}"/>
              </a:ext>
            </a:extLst>
          </p:cNvPr>
          <p:cNvSpPr/>
          <p:nvPr/>
        </p:nvSpPr>
        <p:spPr>
          <a:xfrm>
            <a:off x="8243249" y="6378904"/>
            <a:ext cx="1988292" cy="318795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1-2/2023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16" name="Nuoli: Nuolenkärki 5">
            <a:extLst>
              <a:ext uri="{FF2B5EF4-FFF2-40B4-BE49-F238E27FC236}">
                <a16:creationId xmlns:a16="http://schemas.microsoft.com/office/drawing/2014/main" id="{F663B5A2-2DBA-45FA-B7CE-800C90D52CDC}"/>
              </a:ext>
            </a:extLst>
          </p:cNvPr>
          <p:cNvSpPr/>
          <p:nvPr/>
        </p:nvSpPr>
        <p:spPr>
          <a:xfrm>
            <a:off x="10182844" y="6378904"/>
            <a:ext cx="1869503" cy="318795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3-4/2023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18" name="Rectangle 107">
            <a:extLst>
              <a:ext uri="{FF2B5EF4-FFF2-40B4-BE49-F238E27FC236}">
                <a16:creationId xmlns:a16="http://schemas.microsoft.com/office/drawing/2014/main" id="{B7FADD63-926E-497A-ADCD-2722B27C8D78}"/>
              </a:ext>
            </a:extLst>
          </p:cNvPr>
          <p:cNvSpPr/>
          <p:nvPr/>
        </p:nvSpPr>
        <p:spPr>
          <a:xfrm rot="16200000">
            <a:off x="-581224" y="3677780"/>
            <a:ext cx="1505373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i-FI" sz="1400" dirty="0" smtClean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Kehityslinjat</a:t>
            </a:r>
            <a:endParaRPr lang="fi-FI" sz="1400" dirty="0">
              <a:solidFill>
                <a:schemeClr val="bg1"/>
              </a:solidFill>
              <a:latin typeface="Arial Rounded MT Bold"/>
              <a:ea typeface="+mj-ea"/>
              <a:cs typeface="+mj-cs"/>
            </a:endParaRPr>
          </a:p>
        </p:txBody>
      </p:sp>
      <p:sp>
        <p:nvSpPr>
          <p:cNvPr id="122" name="TextBox 44">
            <a:extLst>
              <a:ext uri="{FF2B5EF4-FFF2-40B4-BE49-F238E27FC236}">
                <a16:creationId xmlns:a16="http://schemas.microsoft.com/office/drawing/2014/main" id="{99B8A56F-BF84-407E-9E49-4D3867A5B4AE}"/>
              </a:ext>
            </a:extLst>
          </p:cNvPr>
          <p:cNvSpPr txBox="1"/>
          <p:nvPr/>
        </p:nvSpPr>
        <p:spPr>
          <a:xfrm>
            <a:off x="342904" y="1443882"/>
            <a:ext cx="1514376" cy="15297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sz="1400" dirty="0" smtClean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Kotihoito &amp; palveluohjaus</a:t>
            </a:r>
          </a:p>
          <a:p>
            <a:pPr lvl="0" algn="ctr" defTabSz="1244600">
              <a:spcBef>
                <a:spcPct val="0"/>
              </a:spcBef>
            </a:pPr>
            <a:r>
              <a:rPr lang="fi-FI" sz="1100" dirty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Asiakaskartoitus</a:t>
            </a:r>
          </a:p>
          <a:p>
            <a:pPr lvl="0" algn="ctr" defTabSz="1244600">
              <a:spcBef>
                <a:spcPct val="0"/>
              </a:spcBef>
            </a:pPr>
            <a:r>
              <a:rPr lang="fi-FI" sz="1100" dirty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Viestintä</a:t>
            </a:r>
          </a:p>
          <a:p>
            <a:pPr lvl="0" algn="ctr" defTabSz="1244600">
              <a:spcBef>
                <a:spcPct val="0"/>
              </a:spcBef>
            </a:pPr>
            <a:r>
              <a:rPr lang="fi-FI" sz="1100" dirty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Henkilöstö</a:t>
            </a:r>
          </a:p>
          <a:p>
            <a:pPr lvl="0" algn="ctr" defTabSz="1244600">
              <a:spcBef>
                <a:spcPct val="0"/>
              </a:spcBef>
            </a:pPr>
            <a:r>
              <a:rPr lang="fi-FI" sz="1100" dirty="0" smtClean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Tehtävänkuvat</a:t>
            </a:r>
          </a:p>
          <a:p>
            <a:pPr lvl="0" algn="ctr" defTabSz="1244600">
              <a:spcBef>
                <a:spcPct val="0"/>
              </a:spcBef>
            </a:pPr>
            <a:r>
              <a:rPr lang="fi-FI" sz="1100" dirty="0" smtClean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Tiedonkeruu</a:t>
            </a:r>
          </a:p>
          <a:p>
            <a:pPr lvl="0" algn="ctr" defTabSz="1244600">
              <a:spcBef>
                <a:spcPct val="0"/>
              </a:spcBef>
            </a:pPr>
            <a:r>
              <a:rPr lang="fi-FI" sz="1100" dirty="0" smtClean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Arviointi</a:t>
            </a:r>
            <a:endParaRPr lang="fi-FI" sz="1100" dirty="0">
              <a:solidFill>
                <a:schemeClr val="bg1"/>
              </a:solidFill>
              <a:latin typeface="Arial Rounded MT Bold"/>
              <a:ea typeface="+mj-ea"/>
              <a:cs typeface="+mj-cs"/>
            </a:endParaRPr>
          </a:p>
        </p:txBody>
      </p:sp>
      <p:sp>
        <p:nvSpPr>
          <p:cNvPr id="123" name="TextBox 44">
            <a:extLst>
              <a:ext uri="{FF2B5EF4-FFF2-40B4-BE49-F238E27FC236}">
                <a16:creationId xmlns:a16="http://schemas.microsoft.com/office/drawing/2014/main" id="{99B8A56F-BF84-407E-9E49-4D3867A5B4AE}"/>
              </a:ext>
            </a:extLst>
          </p:cNvPr>
          <p:cNvSpPr txBox="1"/>
          <p:nvPr/>
        </p:nvSpPr>
        <p:spPr>
          <a:xfrm>
            <a:off x="342904" y="3081073"/>
            <a:ext cx="1514373" cy="138296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sz="1400" b="1" dirty="0" smtClean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Teknologia</a:t>
            </a:r>
          </a:p>
          <a:p>
            <a:pPr algn="ctr"/>
            <a:r>
              <a:rPr lang="fi-FI" sz="1100" dirty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Toimintavarmuus</a:t>
            </a:r>
          </a:p>
          <a:p>
            <a:pPr algn="ctr"/>
            <a:r>
              <a:rPr lang="fi-FI" sz="1100" dirty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Tekninen tuki</a:t>
            </a:r>
          </a:p>
          <a:p>
            <a:pPr algn="ctr"/>
            <a:r>
              <a:rPr lang="fi-FI" sz="1100" dirty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Käyttöönotto</a:t>
            </a:r>
          </a:p>
          <a:p>
            <a:pPr algn="ctr"/>
            <a:r>
              <a:rPr lang="fi-FI" sz="1100" dirty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Integraatiot</a:t>
            </a: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kumimoji="0" lang="fi-FI" sz="14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Rounded MT Bold"/>
              <a:ea typeface="+mj-ea"/>
              <a:cs typeface="+mj-cs"/>
            </a:endParaRPr>
          </a:p>
        </p:txBody>
      </p:sp>
      <p:sp>
        <p:nvSpPr>
          <p:cNvPr id="126" name="TextBox 44">
            <a:extLst>
              <a:ext uri="{FF2B5EF4-FFF2-40B4-BE49-F238E27FC236}">
                <a16:creationId xmlns:a16="http://schemas.microsoft.com/office/drawing/2014/main" id="{99B8A56F-BF84-407E-9E49-4D3867A5B4AE}"/>
              </a:ext>
            </a:extLst>
          </p:cNvPr>
          <p:cNvSpPr txBox="1"/>
          <p:nvPr/>
        </p:nvSpPr>
        <p:spPr>
          <a:xfrm>
            <a:off x="342904" y="4584355"/>
            <a:ext cx="1514373" cy="150066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sz="1400" dirty="0" smtClean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Hallinto</a:t>
            </a:r>
          </a:p>
          <a:p>
            <a:pPr algn="ctr"/>
            <a:r>
              <a:rPr lang="fi-FI" sz="1100" dirty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Kustannukset</a:t>
            </a:r>
          </a:p>
          <a:p>
            <a:pPr algn="ctr"/>
            <a:r>
              <a:rPr lang="fi-FI" sz="1100" dirty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Hyödyt</a:t>
            </a:r>
          </a:p>
          <a:p>
            <a:pPr algn="ctr"/>
            <a:r>
              <a:rPr lang="fi-FI" sz="1100" dirty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Laatu</a:t>
            </a:r>
          </a:p>
          <a:p>
            <a:pPr algn="ctr"/>
            <a:r>
              <a:rPr lang="fi-FI" sz="1100" dirty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Tietosuoja</a:t>
            </a:r>
          </a:p>
          <a:p>
            <a:pPr algn="ctr"/>
            <a:r>
              <a:rPr lang="fi-FI" sz="1100" dirty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Sopimukset</a:t>
            </a:r>
          </a:p>
          <a:p>
            <a:pPr algn="ctr"/>
            <a:r>
              <a:rPr lang="fi-FI" sz="1100" dirty="0" smtClean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Hankinnat</a:t>
            </a:r>
            <a:endParaRPr lang="fi-FI" sz="1100" dirty="0">
              <a:solidFill>
                <a:schemeClr val="bg1"/>
              </a:solidFill>
              <a:latin typeface="Arial Rounded MT Bold"/>
              <a:ea typeface="+mj-ea"/>
              <a:cs typeface="+mj-cs"/>
            </a:endParaRPr>
          </a:p>
        </p:txBody>
      </p:sp>
      <p:sp>
        <p:nvSpPr>
          <p:cNvPr id="52" name="TextBox 44">
            <a:extLst>
              <a:ext uri="{FF2B5EF4-FFF2-40B4-BE49-F238E27FC236}">
                <a16:creationId xmlns:a16="http://schemas.microsoft.com/office/drawing/2014/main" id="{99B8A56F-BF84-407E-9E49-4D3867A5B4AE}"/>
              </a:ext>
            </a:extLst>
          </p:cNvPr>
          <p:cNvSpPr txBox="1"/>
          <p:nvPr/>
        </p:nvSpPr>
        <p:spPr>
          <a:xfrm>
            <a:off x="2032526" y="3081073"/>
            <a:ext cx="2127529" cy="1382960"/>
          </a:xfrm>
          <a:prstGeom prst="rect">
            <a:avLst/>
          </a:prstGeom>
          <a:solidFill>
            <a:srgbClr val="F3EBF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17780" rIns="17780" bIns="17780" numCol="1" spcCol="1270" anchor="ctr" anchorCtr="0">
            <a:noAutofit/>
          </a:bodyPr>
          <a:lstStyle>
            <a:defPPr>
              <a:defRPr lang="fi-FI"/>
            </a:defPPr>
            <a:lvl1pPr marL="171450" indent="-171450">
              <a:buFont typeface="Arial" panose="020B0604020202020204" pitchFamily="34" charset="0"/>
              <a:buChar char="•"/>
              <a:defRPr sz="900">
                <a:solidFill>
                  <a:srgbClr val="002060"/>
                </a:solidFill>
                <a:latin typeface="Arial Rounded MT Bold"/>
                <a:ea typeface="+mj-ea"/>
                <a:cs typeface="+mj-cs"/>
              </a:defRPr>
            </a:lvl1pPr>
          </a:lstStyle>
          <a:p>
            <a:r>
              <a:rPr lang="fi-FI" dirty="0"/>
              <a:t>Teknisen toteutuksen </a:t>
            </a:r>
            <a:r>
              <a:rPr lang="fi-FI" dirty="0" smtClean="0"/>
              <a:t>suunnittelu</a:t>
            </a:r>
          </a:p>
          <a:p>
            <a:r>
              <a:rPr lang="fi-FI" dirty="0" smtClean="0"/>
              <a:t>Teknisen tuen suunnittelu</a:t>
            </a:r>
            <a:endParaRPr lang="fi-FI" dirty="0"/>
          </a:p>
          <a:p>
            <a:r>
              <a:rPr lang="fi-FI" dirty="0"/>
              <a:t>Teknisen käyttöönoton suunnittelu</a:t>
            </a:r>
          </a:p>
          <a:p>
            <a:r>
              <a:rPr lang="fi-FI" dirty="0"/>
              <a:t>Integraatioiden suunnittelu</a:t>
            </a:r>
          </a:p>
          <a:p>
            <a:endParaRPr lang="fi-FI" dirty="0"/>
          </a:p>
        </p:txBody>
      </p:sp>
      <p:sp>
        <p:nvSpPr>
          <p:cNvPr id="22" name="TextBox 44">
            <a:extLst>
              <a:ext uri="{FF2B5EF4-FFF2-40B4-BE49-F238E27FC236}">
                <a16:creationId xmlns:a16="http://schemas.microsoft.com/office/drawing/2014/main" id="{99B8A56F-BF84-407E-9E49-4D3867A5B4AE}"/>
              </a:ext>
            </a:extLst>
          </p:cNvPr>
          <p:cNvSpPr txBox="1"/>
          <p:nvPr/>
        </p:nvSpPr>
        <p:spPr>
          <a:xfrm>
            <a:off x="2032525" y="1443882"/>
            <a:ext cx="2127529" cy="1529798"/>
          </a:xfrm>
          <a:prstGeom prst="rect">
            <a:avLst/>
          </a:prstGeom>
          <a:solidFill>
            <a:srgbClr val="F3EBF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17780" rIns="17780" bIns="17780" numCol="1" spcCol="1270" anchor="ctr" anchorCtr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 smtClean="0">
                <a:solidFill>
                  <a:srgbClr val="002060"/>
                </a:solidFill>
                <a:latin typeface="Arial Rounded MT Bold"/>
                <a:ea typeface="+mj-ea"/>
                <a:cs typeface="+mj-cs"/>
              </a:rPr>
              <a:t>Kotihoidon KATI-toiminnan suunnittelu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 smtClean="0">
                <a:solidFill>
                  <a:srgbClr val="002060"/>
                </a:solidFill>
                <a:latin typeface="Arial Rounded MT Bold"/>
                <a:ea typeface="+mj-ea"/>
                <a:cs typeface="+mj-cs"/>
              </a:rPr>
              <a:t>KATI-henkilöstöresurssien arvioiminen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 smtClean="0">
                <a:solidFill>
                  <a:srgbClr val="002060"/>
                </a:solidFill>
                <a:latin typeface="Arial Rounded MT Bold"/>
                <a:ea typeface="+mj-ea"/>
                <a:cs typeface="+mj-cs"/>
              </a:rPr>
              <a:t>Hankkeen viestinnän suunnittelu</a:t>
            </a: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kumimoji="0" lang="fi-FI" sz="1400" b="0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Rounded MT Bold"/>
              <a:ea typeface="+mj-ea"/>
              <a:cs typeface="+mj-cs"/>
            </a:endParaRPr>
          </a:p>
        </p:txBody>
      </p:sp>
      <p:sp>
        <p:nvSpPr>
          <p:cNvPr id="23" name="TextBox 44">
            <a:extLst>
              <a:ext uri="{FF2B5EF4-FFF2-40B4-BE49-F238E27FC236}">
                <a16:creationId xmlns:a16="http://schemas.microsoft.com/office/drawing/2014/main" id="{99B8A56F-BF84-407E-9E49-4D3867A5B4AE}"/>
              </a:ext>
            </a:extLst>
          </p:cNvPr>
          <p:cNvSpPr txBox="1"/>
          <p:nvPr/>
        </p:nvSpPr>
        <p:spPr>
          <a:xfrm>
            <a:off x="2032525" y="4584355"/>
            <a:ext cx="2127529" cy="1500660"/>
          </a:xfrm>
          <a:prstGeom prst="rect">
            <a:avLst/>
          </a:prstGeom>
          <a:solidFill>
            <a:srgbClr val="F3EBF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108000" rIns="17780" bIns="17780" numCol="1" spcCol="1270" anchor="ctr" anchorCtr="0">
            <a:noAutofit/>
          </a:bodyPr>
          <a:lstStyle>
            <a:defPPr>
              <a:defRPr lang="fi-FI"/>
            </a:defPPr>
            <a:lvl1pPr marL="171450" indent="-171450">
              <a:buFont typeface="Arial" panose="020B0604020202020204" pitchFamily="34" charset="0"/>
              <a:buChar char="•"/>
              <a:defRPr sz="900">
                <a:solidFill>
                  <a:srgbClr val="002060"/>
                </a:solidFill>
                <a:latin typeface="Arial Rounded MT Bold"/>
                <a:ea typeface="+mj-ea"/>
                <a:cs typeface="+mj-cs"/>
              </a:defRPr>
            </a:lvl1pPr>
          </a:lstStyle>
          <a:p>
            <a:r>
              <a:rPr lang="fi-FI" dirty="0" smtClean="0"/>
              <a:t>Hankesuunnitelma ja hakuprosessi</a:t>
            </a:r>
          </a:p>
          <a:p>
            <a:r>
              <a:rPr lang="fi-FI" dirty="0" smtClean="0"/>
              <a:t>Hankkeen esittely ja viestintä</a:t>
            </a:r>
          </a:p>
          <a:p>
            <a:r>
              <a:rPr lang="fi-FI" dirty="0" smtClean="0"/>
              <a:t>Ohjausryhmän muodostaminen</a:t>
            </a:r>
          </a:p>
          <a:p>
            <a:r>
              <a:rPr lang="fi-FI" dirty="0" smtClean="0"/>
              <a:t>Muutoshakemukset</a:t>
            </a:r>
          </a:p>
          <a:p>
            <a:r>
              <a:rPr lang="fi-FI" dirty="0" smtClean="0"/>
              <a:t>Talousarviot</a:t>
            </a:r>
          </a:p>
          <a:p>
            <a:r>
              <a:rPr lang="fi-FI" dirty="0" smtClean="0"/>
              <a:t>Teknologioiden kustannusarviot</a:t>
            </a:r>
          </a:p>
          <a:p>
            <a:r>
              <a:rPr lang="fi-FI" dirty="0" smtClean="0"/>
              <a:t>Sopimusten valmistelu</a:t>
            </a:r>
          </a:p>
          <a:p>
            <a:r>
              <a:rPr lang="fi-FI" dirty="0" smtClean="0"/>
              <a:t>Hankintojen valmistelu</a:t>
            </a:r>
          </a:p>
          <a:p>
            <a:r>
              <a:rPr lang="fi-FI" dirty="0" smtClean="0"/>
              <a:t>Arvioinnin valmistelu</a:t>
            </a:r>
            <a:endParaRPr lang="fi-FI" dirty="0"/>
          </a:p>
          <a:p>
            <a:endParaRPr lang="fi-FI" dirty="0"/>
          </a:p>
        </p:txBody>
      </p:sp>
      <p:sp>
        <p:nvSpPr>
          <p:cNvPr id="24" name="TextBox 44">
            <a:extLst>
              <a:ext uri="{FF2B5EF4-FFF2-40B4-BE49-F238E27FC236}">
                <a16:creationId xmlns:a16="http://schemas.microsoft.com/office/drawing/2014/main" id="{99B8A56F-BF84-407E-9E49-4D3867A5B4AE}"/>
              </a:ext>
            </a:extLst>
          </p:cNvPr>
          <p:cNvSpPr txBox="1"/>
          <p:nvPr/>
        </p:nvSpPr>
        <p:spPr>
          <a:xfrm>
            <a:off x="4277227" y="1443882"/>
            <a:ext cx="1931601" cy="1529798"/>
          </a:xfrm>
          <a:prstGeom prst="rect">
            <a:avLst/>
          </a:prstGeom>
          <a:solidFill>
            <a:srgbClr val="F3EBF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17780" rIns="17780" bIns="17780" numCol="1" spcCol="1270" anchor="ctr" anchorCtr="0">
            <a:noAutofit/>
          </a:bodyPr>
          <a:lstStyle>
            <a:defPPr>
              <a:defRPr lang="fi-FI"/>
            </a:defPPr>
            <a:lvl1pPr marL="171450" indent="-171450">
              <a:buFont typeface="Arial" panose="020B0604020202020204" pitchFamily="34" charset="0"/>
              <a:buChar char="•"/>
              <a:defRPr sz="900">
                <a:solidFill>
                  <a:srgbClr val="002060"/>
                </a:solidFill>
                <a:latin typeface="Arial Rounded MT Bold"/>
                <a:ea typeface="+mj-ea"/>
                <a:cs typeface="+mj-cs"/>
              </a:defRPr>
            </a:lvl1pPr>
          </a:lstStyle>
          <a:p>
            <a:r>
              <a:rPr lang="fi-FI" dirty="0"/>
              <a:t>KATI-vastuuhenkilöiden nimeäminen</a:t>
            </a:r>
          </a:p>
          <a:p>
            <a:r>
              <a:rPr lang="fi-FI" dirty="0" smtClean="0"/>
              <a:t>KATI-henkilöstön </a:t>
            </a:r>
            <a:r>
              <a:rPr lang="fi-FI" dirty="0"/>
              <a:t>nimeäminen</a:t>
            </a:r>
          </a:p>
          <a:p>
            <a:r>
              <a:rPr lang="fi-FI" dirty="0"/>
              <a:t>Henkilöstön koulutus</a:t>
            </a:r>
          </a:p>
          <a:p>
            <a:r>
              <a:rPr lang="fi-FI" dirty="0"/>
              <a:t>Uusien tehtävänkuvien määrittely</a:t>
            </a:r>
          </a:p>
          <a:p>
            <a:r>
              <a:rPr lang="fi-FI" dirty="0" smtClean="0"/>
              <a:t>Asiakaskartoitus</a:t>
            </a:r>
          </a:p>
          <a:p>
            <a:r>
              <a:rPr lang="fi-FI" dirty="0" smtClean="0"/>
              <a:t>Viestintä </a:t>
            </a:r>
            <a:endParaRPr lang="fi-FI" dirty="0"/>
          </a:p>
          <a:p>
            <a:r>
              <a:rPr lang="fi-FI" dirty="0"/>
              <a:t>KATI-asiakkaiden nimeäminen</a:t>
            </a:r>
          </a:p>
          <a:p>
            <a:endParaRPr lang="fi-FI" dirty="0" smtClean="0"/>
          </a:p>
        </p:txBody>
      </p:sp>
      <p:sp>
        <p:nvSpPr>
          <p:cNvPr id="25" name="TextBox 44">
            <a:extLst>
              <a:ext uri="{FF2B5EF4-FFF2-40B4-BE49-F238E27FC236}">
                <a16:creationId xmlns:a16="http://schemas.microsoft.com/office/drawing/2014/main" id="{99B8A56F-BF84-407E-9E49-4D3867A5B4AE}"/>
              </a:ext>
            </a:extLst>
          </p:cNvPr>
          <p:cNvSpPr txBox="1"/>
          <p:nvPr/>
        </p:nvSpPr>
        <p:spPr>
          <a:xfrm>
            <a:off x="6333256" y="1443882"/>
            <a:ext cx="1796354" cy="1529798"/>
          </a:xfrm>
          <a:prstGeom prst="rect">
            <a:avLst/>
          </a:prstGeom>
          <a:solidFill>
            <a:srgbClr val="F3EBF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17780" rIns="17780" bIns="17780" numCol="1" spcCol="1270" anchor="ctr" anchorCtr="0">
            <a:noAutofit/>
          </a:bodyPr>
          <a:lstStyle>
            <a:defPPr>
              <a:defRPr lang="fi-FI"/>
            </a:defPPr>
            <a:lvl1pPr marL="171450" indent="-171450">
              <a:buFont typeface="Arial" panose="020B0604020202020204" pitchFamily="34" charset="0"/>
              <a:buChar char="•"/>
              <a:defRPr sz="900">
                <a:solidFill>
                  <a:srgbClr val="002060"/>
                </a:solidFill>
                <a:latin typeface="Arial Rounded MT Bold"/>
                <a:ea typeface="+mj-ea"/>
                <a:cs typeface="+mj-cs"/>
              </a:defRPr>
            </a:lvl1pPr>
          </a:lstStyle>
          <a:p>
            <a:r>
              <a:rPr lang="fi-FI" dirty="0"/>
              <a:t>Asiakaspalvelun käynnistäminen</a:t>
            </a:r>
          </a:p>
          <a:p>
            <a:r>
              <a:rPr lang="fi-FI" dirty="0"/>
              <a:t>Palvelumallista </a:t>
            </a:r>
            <a:r>
              <a:rPr lang="fi-FI" dirty="0" smtClean="0"/>
              <a:t>tiedottaminen</a:t>
            </a:r>
          </a:p>
          <a:p>
            <a:r>
              <a:rPr lang="fi-FI" dirty="0" smtClean="0"/>
              <a:t>KATI-henkilöstö aloittaa uusissa tehtävissä</a:t>
            </a:r>
          </a:p>
          <a:p>
            <a:r>
              <a:rPr lang="fi-FI" dirty="0" smtClean="0"/>
              <a:t>KATI-palvelumallin arviointi</a:t>
            </a:r>
          </a:p>
          <a:p>
            <a:r>
              <a:rPr lang="fi-FI" dirty="0" smtClean="0"/>
              <a:t>Täydentävät koulutukset</a:t>
            </a:r>
            <a:endParaRPr lang="fi-FI" dirty="0"/>
          </a:p>
          <a:p>
            <a:endParaRPr lang="fi-FI" dirty="0"/>
          </a:p>
        </p:txBody>
      </p:sp>
      <p:sp>
        <p:nvSpPr>
          <p:cNvPr id="26" name="TextBox 44">
            <a:extLst>
              <a:ext uri="{FF2B5EF4-FFF2-40B4-BE49-F238E27FC236}">
                <a16:creationId xmlns:a16="http://schemas.microsoft.com/office/drawing/2014/main" id="{99B8A56F-BF84-407E-9E49-4D3867A5B4AE}"/>
              </a:ext>
            </a:extLst>
          </p:cNvPr>
          <p:cNvSpPr txBox="1"/>
          <p:nvPr/>
        </p:nvSpPr>
        <p:spPr>
          <a:xfrm>
            <a:off x="8254039" y="1443882"/>
            <a:ext cx="1839637" cy="1529798"/>
          </a:xfrm>
          <a:prstGeom prst="rect">
            <a:avLst/>
          </a:prstGeom>
          <a:solidFill>
            <a:srgbClr val="F3EBF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17780" rIns="17780" bIns="17780" numCol="1" spcCol="1270" anchor="ctr" anchorCtr="0">
            <a:noAutofit/>
          </a:bodyPr>
          <a:lstStyle>
            <a:defPPr>
              <a:defRPr lang="fi-FI"/>
            </a:defPPr>
            <a:lvl1pPr marL="171450" indent="-171450">
              <a:buFont typeface="Arial" panose="020B0604020202020204" pitchFamily="34" charset="0"/>
              <a:buChar char="•"/>
              <a:defRPr sz="900">
                <a:solidFill>
                  <a:srgbClr val="002060"/>
                </a:solidFill>
                <a:latin typeface="Arial Rounded MT Bold"/>
                <a:ea typeface="+mj-ea"/>
                <a:cs typeface="+mj-cs"/>
              </a:defRPr>
            </a:lvl1pPr>
          </a:lstStyle>
          <a:p>
            <a:r>
              <a:rPr lang="fi-FI" dirty="0" smtClean="0"/>
              <a:t>Asiakaspalvelu jatkuu</a:t>
            </a:r>
          </a:p>
          <a:p>
            <a:r>
              <a:rPr lang="fi-FI" dirty="0" smtClean="0"/>
              <a:t>Palvelumallin arviointi</a:t>
            </a:r>
          </a:p>
          <a:p>
            <a:r>
              <a:rPr lang="fi-FI" dirty="0" smtClean="0"/>
              <a:t>KATI-henkilöstön tehtävänkuvien arviointi ja päivittäminen</a:t>
            </a:r>
          </a:p>
          <a:p>
            <a:r>
              <a:rPr lang="fi-FI" dirty="0" smtClean="0"/>
              <a:t>Teknologiakoordinaattorin tehtävänkuvan tarkentaminen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27" name="TextBox 44">
            <a:extLst>
              <a:ext uri="{FF2B5EF4-FFF2-40B4-BE49-F238E27FC236}">
                <a16:creationId xmlns:a16="http://schemas.microsoft.com/office/drawing/2014/main" id="{99B8A56F-BF84-407E-9E49-4D3867A5B4AE}"/>
              </a:ext>
            </a:extLst>
          </p:cNvPr>
          <p:cNvSpPr txBox="1"/>
          <p:nvPr/>
        </p:nvSpPr>
        <p:spPr>
          <a:xfrm>
            <a:off x="10212710" y="1443882"/>
            <a:ext cx="1839637" cy="1529798"/>
          </a:xfrm>
          <a:prstGeom prst="rect">
            <a:avLst/>
          </a:prstGeom>
          <a:solidFill>
            <a:srgbClr val="F3EBF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17780" rIns="17780" bIns="17780" numCol="1" spcCol="1270" anchor="ctr" anchorCtr="0">
            <a:noAutofit/>
          </a:bodyPr>
          <a:lstStyle>
            <a:defPPr>
              <a:defRPr lang="fi-FI"/>
            </a:defPPr>
            <a:lvl1pPr marL="171450" indent="-171450">
              <a:buFont typeface="Arial" panose="020B0604020202020204" pitchFamily="34" charset="0"/>
              <a:buChar char="•"/>
              <a:defRPr sz="900">
                <a:solidFill>
                  <a:srgbClr val="002060"/>
                </a:solidFill>
                <a:latin typeface="Arial Rounded MT Bold"/>
                <a:ea typeface="+mj-ea"/>
                <a:cs typeface="+mj-cs"/>
              </a:defRPr>
            </a:lvl1pPr>
          </a:lstStyle>
          <a:p>
            <a:r>
              <a:rPr lang="fi-FI" dirty="0" smtClean="0"/>
              <a:t>Loppuarviointi</a:t>
            </a:r>
          </a:p>
          <a:p>
            <a:r>
              <a:rPr lang="fi-FI" dirty="0" smtClean="0"/>
              <a:t>Viestintä</a:t>
            </a:r>
          </a:p>
          <a:p>
            <a:r>
              <a:rPr lang="fi-FI" dirty="0" smtClean="0"/>
              <a:t>Henkilöstön koulutus</a:t>
            </a:r>
          </a:p>
          <a:p>
            <a:r>
              <a:rPr lang="fi-FI" dirty="0" smtClean="0"/>
              <a:t>Palvelumallin laajennus</a:t>
            </a:r>
            <a:endParaRPr lang="fi-FI" dirty="0"/>
          </a:p>
          <a:p>
            <a:endParaRPr lang="fi-FI" dirty="0"/>
          </a:p>
        </p:txBody>
      </p:sp>
      <p:sp>
        <p:nvSpPr>
          <p:cNvPr id="28" name="TextBox 44">
            <a:extLst>
              <a:ext uri="{FF2B5EF4-FFF2-40B4-BE49-F238E27FC236}">
                <a16:creationId xmlns:a16="http://schemas.microsoft.com/office/drawing/2014/main" id="{99B8A56F-BF84-407E-9E49-4D3867A5B4AE}"/>
              </a:ext>
            </a:extLst>
          </p:cNvPr>
          <p:cNvSpPr txBox="1"/>
          <p:nvPr/>
        </p:nvSpPr>
        <p:spPr>
          <a:xfrm>
            <a:off x="4277227" y="3081073"/>
            <a:ext cx="1931601" cy="1382960"/>
          </a:xfrm>
          <a:prstGeom prst="rect">
            <a:avLst/>
          </a:prstGeom>
          <a:solidFill>
            <a:srgbClr val="F3EBF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17780" rIns="17780" bIns="17780" numCol="1" spcCol="1270" anchor="ctr" anchorCtr="0">
            <a:noAutofit/>
          </a:bodyPr>
          <a:lstStyle>
            <a:defPPr>
              <a:defRPr lang="fi-FI"/>
            </a:defPPr>
            <a:lvl1pPr marL="171450" indent="-171450">
              <a:buFont typeface="Arial" panose="020B0604020202020204" pitchFamily="34" charset="0"/>
              <a:buChar char="•"/>
              <a:defRPr sz="900">
                <a:solidFill>
                  <a:srgbClr val="002060"/>
                </a:solidFill>
                <a:latin typeface="Arial Rounded MT Bold"/>
                <a:ea typeface="+mj-ea"/>
                <a:cs typeface="+mj-cs"/>
              </a:defRPr>
            </a:lvl1pPr>
          </a:lstStyle>
          <a:p>
            <a:r>
              <a:rPr lang="fi-FI" dirty="0" smtClean="0"/>
              <a:t>Tekninen käyttöönotto</a:t>
            </a:r>
          </a:p>
          <a:p>
            <a:r>
              <a:rPr lang="fi-FI" dirty="0" smtClean="0"/>
              <a:t>Tekninen kehitystyö</a:t>
            </a:r>
          </a:p>
          <a:p>
            <a:r>
              <a:rPr lang="fi-FI" dirty="0" smtClean="0"/>
              <a:t>Teknologioiden testaus ja arviointi</a:t>
            </a:r>
          </a:p>
          <a:p>
            <a:r>
              <a:rPr lang="fi-FI" dirty="0" smtClean="0"/>
              <a:t>Teknisen tuen käyttöönotto ja arviointi</a:t>
            </a:r>
          </a:p>
        </p:txBody>
      </p:sp>
      <p:sp>
        <p:nvSpPr>
          <p:cNvPr id="29" name="TextBox 44">
            <a:extLst>
              <a:ext uri="{FF2B5EF4-FFF2-40B4-BE49-F238E27FC236}">
                <a16:creationId xmlns:a16="http://schemas.microsoft.com/office/drawing/2014/main" id="{99B8A56F-BF84-407E-9E49-4D3867A5B4AE}"/>
              </a:ext>
            </a:extLst>
          </p:cNvPr>
          <p:cNvSpPr txBox="1"/>
          <p:nvPr/>
        </p:nvSpPr>
        <p:spPr>
          <a:xfrm>
            <a:off x="6341249" y="3081073"/>
            <a:ext cx="1788361" cy="1382960"/>
          </a:xfrm>
          <a:prstGeom prst="rect">
            <a:avLst/>
          </a:prstGeom>
          <a:solidFill>
            <a:srgbClr val="F3EBF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17780" rIns="17780" bIns="17780" numCol="1" spcCol="1270" anchor="ctr" anchorCtr="0">
            <a:noAutofit/>
          </a:bodyPr>
          <a:lstStyle>
            <a:defPPr>
              <a:defRPr lang="fi-FI"/>
            </a:defPPr>
            <a:lvl1pPr marL="171450" indent="-171450">
              <a:buFont typeface="Arial" panose="020B0604020202020204" pitchFamily="34" charset="0"/>
              <a:buChar char="•"/>
              <a:defRPr sz="900">
                <a:solidFill>
                  <a:srgbClr val="002060"/>
                </a:solidFill>
                <a:latin typeface="Arial Rounded MT Bold"/>
                <a:ea typeface="+mj-ea"/>
                <a:cs typeface="+mj-cs"/>
              </a:defRPr>
            </a:lvl1pPr>
          </a:lstStyle>
          <a:p>
            <a:r>
              <a:rPr lang="fi-FI" dirty="0"/>
              <a:t>Tekninen tuki</a:t>
            </a:r>
          </a:p>
          <a:p>
            <a:r>
              <a:rPr lang="fi-FI" dirty="0" smtClean="0"/>
              <a:t>Teknisen toimintavarmuuden arviointi</a:t>
            </a:r>
          </a:p>
          <a:p>
            <a:r>
              <a:rPr lang="fi-FI" dirty="0" smtClean="0"/>
              <a:t>Uusien teknologioiden käyttöönotto </a:t>
            </a:r>
            <a:endParaRPr lang="fi-FI" dirty="0"/>
          </a:p>
        </p:txBody>
      </p:sp>
      <p:sp>
        <p:nvSpPr>
          <p:cNvPr id="30" name="TextBox 44">
            <a:extLst>
              <a:ext uri="{FF2B5EF4-FFF2-40B4-BE49-F238E27FC236}">
                <a16:creationId xmlns:a16="http://schemas.microsoft.com/office/drawing/2014/main" id="{99B8A56F-BF84-407E-9E49-4D3867A5B4AE}"/>
              </a:ext>
            </a:extLst>
          </p:cNvPr>
          <p:cNvSpPr txBox="1"/>
          <p:nvPr/>
        </p:nvSpPr>
        <p:spPr>
          <a:xfrm>
            <a:off x="8254039" y="3081073"/>
            <a:ext cx="1839637" cy="1382960"/>
          </a:xfrm>
          <a:prstGeom prst="rect">
            <a:avLst/>
          </a:prstGeom>
          <a:solidFill>
            <a:srgbClr val="F3EBF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17780" rIns="17780" bIns="17780" numCol="1" spcCol="1270" anchor="ctr" anchorCtr="0">
            <a:noAutofit/>
          </a:bodyPr>
          <a:lstStyle>
            <a:defPPr>
              <a:defRPr lang="fi-FI"/>
            </a:defPPr>
            <a:lvl1pPr marL="171450" indent="-171450">
              <a:buFont typeface="Arial" panose="020B0604020202020204" pitchFamily="34" charset="0"/>
              <a:buChar char="•"/>
              <a:defRPr sz="900">
                <a:solidFill>
                  <a:srgbClr val="002060"/>
                </a:solidFill>
                <a:latin typeface="Arial Rounded MT Bold"/>
                <a:ea typeface="+mj-ea"/>
                <a:cs typeface="+mj-cs"/>
              </a:defRPr>
            </a:lvl1pPr>
          </a:lstStyle>
          <a:p>
            <a:r>
              <a:rPr lang="fi-FI" dirty="0" smtClean="0"/>
              <a:t>Tekninen tuki jatkuu</a:t>
            </a:r>
          </a:p>
          <a:p>
            <a:r>
              <a:rPr lang="fi-FI" dirty="0" smtClean="0"/>
              <a:t>Teknisen </a:t>
            </a:r>
            <a:r>
              <a:rPr lang="fi-FI" dirty="0"/>
              <a:t>toimintavarmuuden arviointi</a:t>
            </a:r>
          </a:p>
          <a:p>
            <a:r>
              <a:rPr lang="fi-FI" dirty="0"/>
              <a:t>Teknisen tuen </a:t>
            </a:r>
            <a:r>
              <a:rPr lang="fi-FI" dirty="0" smtClean="0"/>
              <a:t>arviointi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1" name="TextBox 44">
            <a:extLst>
              <a:ext uri="{FF2B5EF4-FFF2-40B4-BE49-F238E27FC236}">
                <a16:creationId xmlns:a16="http://schemas.microsoft.com/office/drawing/2014/main" id="{99B8A56F-BF84-407E-9E49-4D3867A5B4AE}"/>
              </a:ext>
            </a:extLst>
          </p:cNvPr>
          <p:cNvSpPr txBox="1"/>
          <p:nvPr/>
        </p:nvSpPr>
        <p:spPr>
          <a:xfrm>
            <a:off x="10212710" y="3081073"/>
            <a:ext cx="1839637" cy="1382960"/>
          </a:xfrm>
          <a:prstGeom prst="rect">
            <a:avLst/>
          </a:prstGeom>
          <a:solidFill>
            <a:srgbClr val="F3EBF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17780" rIns="17780" bIns="17780" numCol="1" spcCol="1270" anchor="ctr" anchorCtr="0">
            <a:noAutofit/>
          </a:bodyPr>
          <a:lstStyle>
            <a:defPPr>
              <a:defRPr lang="fi-FI"/>
            </a:defPPr>
            <a:lvl1pPr marL="171450" indent="-171450">
              <a:buFont typeface="Arial" panose="020B0604020202020204" pitchFamily="34" charset="0"/>
              <a:buChar char="•"/>
              <a:defRPr sz="900">
                <a:solidFill>
                  <a:srgbClr val="002060"/>
                </a:solidFill>
                <a:latin typeface="Arial Rounded MT Bold"/>
                <a:ea typeface="+mj-ea"/>
                <a:cs typeface="+mj-cs"/>
              </a:defRPr>
            </a:lvl1pPr>
          </a:lstStyle>
          <a:p>
            <a:r>
              <a:rPr lang="fi-FI" dirty="0" smtClean="0"/>
              <a:t>Teknisen toimivuuden valmistaminen</a:t>
            </a:r>
            <a:endParaRPr lang="fi-FI" dirty="0"/>
          </a:p>
          <a:p>
            <a:r>
              <a:rPr lang="fi-FI" dirty="0"/>
              <a:t>Teknisen tuen arviointi</a:t>
            </a:r>
          </a:p>
          <a:p>
            <a:endParaRPr lang="fi-FI" dirty="0"/>
          </a:p>
        </p:txBody>
      </p:sp>
      <p:sp>
        <p:nvSpPr>
          <p:cNvPr id="32" name="TextBox 44">
            <a:extLst>
              <a:ext uri="{FF2B5EF4-FFF2-40B4-BE49-F238E27FC236}">
                <a16:creationId xmlns:a16="http://schemas.microsoft.com/office/drawing/2014/main" id="{99B8A56F-BF84-407E-9E49-4D3867A5B4AE}"/>
              </a:ext>
            </a:extLst>
          </p:cNvPr>
          <p:cNvSpPr txBox="1"/>
          <p:nvPr/>
        </p:nvSpPr>
        <p:spPr>
          <a:xfrm>
            <a:off x="4277227" y="4584355"/>
            <a:ext cx="1931601" cy="1500660"/>
          </a:xfrm>
          <a:prstGeom prst="rect">
            <a:avLst/>
          </a:prstGeom>
          <a:solidFill>
            <a:srgbClr val="F3EBF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17780" rIns="17780" bIns="17780" numCol="1" spcCol="1270" anchor="ctr" anchorCtr="0">
            <a:noAutofit/>
          </a:bodyPr>
          <a:lstStyle>
            <a:defPPr>
              <a:defRPr lang="fi-FI"/>
            </a:defPPr>
            <a:lvl1pPr marL="171450" indent="-171450">
              <a:buFont typeface="Arial" panose="020B0604020202020204" pitchFamily="34" charset="0"/>
              <a:buChar char="•"/>
              <a:defRPr sz="900">
                <a:solidFill>
                  <a:srgbClr val="002060"/>
                </a:solidFill>
                <a:latin typeface="Arial Rounded MT Bold"/>
                <a:ea typeface="+mj-ea"/>
                <a:cs typeface="+mj-cs"/>
              </a:defRPr>
            </a:lvl1pPr>
          </a:lstStyle>
          <a:p>
            <a:r>
              <a:rPr lang="fi-FI" dirty="0" smtClean="0"/>
              <a:t>Muutospäätös toteutusajasta</a:t>
            </a:r>
          </a:p>
          <a:p>
            <a:r>
              <a:rPr lang="fi-FI" dirty="0" smtClean="0"/>
              <a:t>Ohjausryhmän muutokset</a:t>
            </a:r>
          </a:p>
          <a:p>
            <a:r>
              <a:rPr lang="fi-FI" dirty="0" smtClean="0"/>
              <a:t>Hankesuunnitelman päivitys</a:t>
            </a:r>
          </a:p>
          <a:p>
            <a:r>
              <a:rPr lang="fi-FI" dirty="0" smtClean="0"/>
              <a:t>Hankkeen esittely ja viestintä</a:t>
            </a:r>
          </a:p>
          <a:p>
            <a:r>
              <a:rPr lang="fi-FI" dirty="0" smtClean="0"/>
              <a:t>Teknologioiden </a:t>
            </a:r>
            <a:r>
              <a:rPr lang="fi-FI" dirty="0" err="1" smtClean="0"/>
              <a:t>kust.arviot</a:t>
            </a:r>
            <a:endParaRPr lang="fi-FI" dirty="0" smtClean="0"/>
          </a:p>
          <a:p>
            <a:r>
              <a:rPr lang="fi-FI" dirty="0" smtClean="0"/>
              <a:t>Sopimusten laadinta</a:t>
            </a:r>
          </a:p>
          <a:p>
            <a:r>
              <a:rPr lang="fi-FI" dirty="0" smtClean="0"/>
              <a:t>Hankinnat</a:t>
            </a:r>
          </a:p>
          <a:p>
            <a:r>
              <a:rPr lang="fi-FI" dirty="0" smtClean="0"/>
              <a:t>Tietosuojan arviointi</a:t>
            </a:r>
          </a:p>
          <a:p>
            <a:r>
              <a:rPr lang="fi-FI" dirty="0" smtClean="0"/>
              <a:t>Arvioinnin käynnistäminen</a:t>
            </a:r>
          </a:p>
          <a:p>
            <a:endParaRPr lang="fi-FI" dirty="0"/>
          </a:p>
        </p:txBody>
      </p:sp>
      <p:sp>
        <p:nvSpPr>
          <p:cNvPr id="33" name="TextBox 44">
            <a:extLst>
              <a:ext uri="{FF2B5EF4-FFF2-40B4-BE49-F238E27FC236}">
                <a16:creationId xmlns:a16="http://schemas.microsoft.com/office/drawing/2014/main" id="{99B8A56F-BF84-407E-9E49-4D3867A5B4AE}"/>
              </a:ext>
            </a:extLst>
          </p:cNvPr>
          <p:cNvSpPr txBox="1"/>
          <p:nvPr/>
        </p:nvSpPr>
        <p:spPr>
          <a:xfrm>
            <a:off x="6343111" y="4584355"/>
            <a:ext cx="1786500" cy="1500660"/>
          </a:xfrm>
          <a:prstGeom prst="rect">
            <a:avLst/>
          </a:prstGeom>
          <a:solidFill>
            <a:srgbClr val="F3EBF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17780" rIns="17780" bIns="17780" numCol="1" spcCol="1270" anchor="ctr" anchorCtr="0">
            <a:noAutofit/>
          </a:bodyPr>
          <a:lstStyle>
            <a:defPPr>
              <a:defRPr lang="fi-FI"/>
            </a:defPPr>
            <a:lvl1pPr marL="171450" indent="-171450">
              <a:buFont typeface="Arial" panose="020B0604020202020204" pitchFamily="34" charset="0"/>
              <a:buChar char="•"/>
              <a:defRPr sz="900">
                <a:solidFill>
                  <a:srgbClr val="002060"/>
                </a:solidFill>
                <a:latin typeface="Arial Rounded MT Bold"/>
                <a:ea typeface="+mj-ea"/>
                <a:cs typeface="+mj-cs"/>
              </a:defRPr>
            </a:lvl1pPr>
          </a:lstStyle>
          <a:p>
            <a:r>
              <a:rPr lang="fi-FI" dirty="0" smtClean="0"/>
              <a:t>Asiakaspalvelun arviointi</a:t>
            </a:r>
          </a:p>
          <a:p>
            <a:r>
              <a:rPr lang="fi-FI" dirty="0" smtClean="0"/>
              <a:t>Kustannushyötyjen arviointi</a:t>
            </a:r>
          </a:p>
          <a:p>
            <a:r>
              <a:rPr lang="fi-FI" dirty="0" smtClean="0"/>
              <a:t>Laadun arviointi</a:t>
            </a:r>
          </a:p>
          <a:p>
            <a:r>
              <a:rPr lang="fi-FI" dirty="0" smtClean="0"/>
              <a:t>Täydentävät hankinnat ja käyttöönotot</a:t>
            </a:r>
            <a:endParaRPr lang="fi-FI" dirty="0"/>
          </a:p>
          <a:p>
            <a:endParaRPr lang="fi-FI" dirty="0"/>
          </a:p>
        </p:txBody>
      </p:sp>
      <p:sp>
        <p:nvSpPr>
          <p:cNvPr id="34" name="TextBox 44">
            <a:extLst>
              <a:ext uri="{FF2B5EF4-FFF2-40B4-BE49-F238E27FC236}">
                <a16:creationId xmlns:a16="http://schemas.microsoft.com/office/drawing/2014/main" id="{99B8A56F-BF84-407E-9E49-4D3867A5B4AE}"/>
              </a:ext>
            </a:extLst>
          </p:cNvPr>
          <p:cNvSpPr txBox="1"/>
          <p:nvPr/>
        </p:nvSpPr>
        <p:spPr>
          <a:xfrm>
            <a:off x="8254038" y="4584355"/>
            <a:ext cx="1839637" cy="1500660"/>
          </a:xfrm>
          <a:prstGeom prst="rect">
            <a:avLst/>
          </a:prstGeom>
          <a:solidFill>
            <a:srgbClr val="F3EBF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17780" rIns="17780" bIns="17780" numCol="1" spcCol="1270" anchor="ctr" anchorCtr="0">
            <a:noAutofit/>
          </a:bodyPr>
          <a:lstStyle>
            <a:defPPr>
              <a:defRPr lang="fi-FI"/>
            </a:defPPr>
            <a:lvl1pPr marL="171450" indent="-171450">
              <a:buFont typeface="Arial" panose="020B0604020202020204" pitchFamily="34" charset="0"/>
              <a:buChar char="•"/>
              <a:defRPr sz="900">
                <a:solidFill>
                  <a:srgbClr val="002060"/>
                </a:solidFill>
                <a:latin typeface="Arial Rounded MT Bold"/>
                <a:ea typeface="+mj-ea"/>
                <a:cs typeface="+mj-cs"/>
              </a:defRPr>
            </a:lvl1pPr>
          </a:lstStyle>
          <a:p>
            <a:r>
              <a:rPr lang="fi-FI" dirty="0"/>
              <a:t>Asiakaspalvelun arviointi</a:t>
            </a:r>
          </a:p>
          <a:p>
            <a:r>
              <a:rPr lang="fi-FI" dirty="0"/>
              <a:t>Kustannushyötyjen arviointi</a:t>
            </a:r>
          </a:p>
          <a:p>
            <a:r>
              <a:rPr lang="fi-FI" dirty="0"/>
              <a:t>Laadun arviointi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5" name="TextBox 44">
            <a:extLst>
              <a:ext uri="{FF2B5EF4-FFF2-40B4-BE49-F238E27FC236}">
                <a16:creationId xmlns:a16="http://schemas.microsoft.com/office/drawing/2014/main" id="{99B8A56F-BF84-407E-9E49-4D3867A5B4AE}"/>
              </a:ext>
            </a:extLst>
          </p:cNvPr>
          <p:cNvSpPr txBox="1"/>
          <p:nvPr/>
        </p:nvSpPr>
        <p:spPr>
          <a:xfrm>
            <a:off x="10212709" y="4584355"/>
            <a:ext cx="1839637" cy="1500660"/>
          </a:xfrm>
          <a:prstGeom prst="rect">
            <a:avLst/>
          </a:prstGeom>
          <a:solidFill>
            <a:srgbClr val="F3EBF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17780" rIns="17780" bIns="17780" numCol="1" spcCol="1270" anchor="ctr" anchorCtr="0">
            <a:noAutofit/>
          </a:bodyPr>
          <a:lstStyle>
            <a:defPPr>
              <a:defRPr lang="fi-FI"/>
            </a:defPPr>
            <a:lvl1pPr marL="171450" indent="-171450">
              <a:buFont typeface="Arial" panose="020B0604020202020204" pitchFamily="34" charset="0"/>
              <a:buChar char="•"/>
              <a:defRPr sz="900">
                <a:solidFill>
                  <a:srgbClr val="002060"/>
                </a:solidFill>
                <a:latin typeface="Arial Rounded MT Bold"/>
                <a:ea typeface="+mj-ea"/>
                <a:cs typeface="+mj-cs"/>
              </a:defRPr>
            </a:lvl1pPr>
          </a:lstStyle>
          <a:p>
            <a:r>
              <a:rPr lang="fi-FI" dirty="0"/>
              <a:t>Asiakaspalvelun arviointi</a:t>
            </a:r>
          </a:p>
          <a:p>
            <a:r>
              <a:rPr lang="fi-FI" dirty="0"/>
              <a:t>Kustannushyötyjen arviointi</a:t>
            </a:r>
          </a:p>
          <a:p>
            <a:r>
              <a:rPr lang="fi-FI" dirty="0"/>
              <a:t>Laadun </a:t>
            </a:r>
            <a:r>
              <a:rPr lang="fi-FI" dirty="0" smtClean="0"/>
              <a:t>arviointi</a:t>
            </a:r>
          </a:p>
          <a:p>
            <a:r>
              <a:rPr lang="fi-FI" dirty="0" smtClean="0"/>
              <a:t>Sopimusten laadinta</a:t>
            </a:r>
          </a:p>
          <a:p>
            <a:r>
              <a:rPr lang="fi-FI" dirty="0" smtClean="0"/>
              <a:t>Palvelumallin </a:t>
            </a:r>
            <a:r>
              <a:rPr lang="fi-FI" smtClean="0"/>
              <a:t>laajentamisen edellyttämien hankintojen </a:t>
            </a:r>
            <a:r>
              <a:rPr lang="fi-FI" dirty="0" smtClean="0"/>
              <a:t>valmistelu</a:t>
            </a:r>
            <a:endParaRPr lang="fi-FI" dirty="0"/>
          </a:p>
        </p:txBody>
      </p:sp>
      <p:sp>
        <p:nvSpPr>
          <p:cNvPr id="37" name="Rectangle 107">
            <a:extLst>
              <a:ext uri="{FF2B5EF4-FFF2-40B4-BE49-F238E27FC236}">
                <a16:creationId xmlns:a16="http://schemas.microsoft.com/office/drawing/2014/main" id="{B7FADD63-926E-497A-ADCD-2722B27C8D78}"/>
              </a:ext>
            </a:extLst>
          </p:cNvPr>
          <p:cNvSpPr/>
          <p:nvPr/>
        </p:nvSpPr>
        <p:spPr>
          <a:xfrm>
            <a:off x="2309450" y="1078220"/>
            <a:ext cx="1505373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i-FI" sz="1400" dirty="0" smtClean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Valmistelu</a:t>
            </a:r>
            <a:endParaRPr lang="fi-FI" sz="1400" dirty="0">
              <a:solidFill>
                <a:schemeClr val="bg1"/>
              </a:solidFill>
              <a:latin typeface="Arial Rounded MT Bold"/>
              <a:ea typeface="+mj-ea"/>
              <a:cs typeface="+mj-cs"/>
            </a:endParaRPr>
          </a:p>
        </p:txBody>
      </p:sp>
      <p:sp>
        <p:nvSpPr>
          <p:cNvPr id="38" name="Rectangle 107">
            <a:extLst>
              <a:ext uri="{FF2B5EF4-FFF2-40B4-BE49-F238E27FC236}">
                <a16:creationId xmlns:a16="http://schemas.microsoft.com/office/drawing/2014/main" id="{B7FADD63-926E-497A-ADCD-2722B27C8D78}"/>
              </a:ext>
            </a:extLst>
          </p:cNvPr>
          <p:cNvSpPr/>
          <p:nvPr/>
        </p:nvSpPr>
        <p:spPr>
          <a:xfrm>
            <a:off x="4373500" y="1081954"/>
            <a:ext cx="1505373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i-FI" sz="1400" dirty="0" smtClean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Käynnistys</a:t>
            </a:r>
            <a:endParaRPr lang="fi-FI" sz="1400" dirty="0">
              <a:solidFill>
                <a:schemeClr val="bg1"/>
              </a:solidFill>
              <a:latin typeface="Arial Rounded MT Bold"/>
              <a:ea typeface="+mj-ea"/>
              <a:cs typeface="+mj-cs"/>
            </a:endParaRPr>
          </a:p>
        </p:txBody>
      </p:sp>
      <p:sp>
        <p:nvSpPr>
          <p:cNvPr id="39" name="Rectangle 107">
            <a:extLst>
              <a:ext uri="{FF2B5EF4-FFF2-40B4-BE49-F238E27FC236}">
                <a16:creationId xmlns:a16="http://schemas.microsoft.com/office/drawing/2014/main" id="{B7FADD63-926E-497A-ADCD-2722B27C8D78}"/>
              </a:ext>
            </a:extLst>
          </p:cNvPr>
          <p:cNvSpPr/>
          <p:nvPr/>
        </p:nvSpPr>
        <p:spPr>
          <a:xfrm>
            <a:off x="6438156" y="1095432"/>
            <a:ext cx="1505373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i-FI" sz="1400" dirty="0" smtClean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Asiakaspalvelu</a:t>
            </a:r>
            <a:endParaRPr lang="fi-FI" sz="1400" dirty="0">
              <a:solidFill>
                <a:schemeClr val="bg1"/>
              </a:solidFill>
              <a:latin typeface="Arial Rounded MT Bold"/>
              <a:ea typeface="+mj-ea"/>
              <a:cs typeface="+mj-cs"/>
            </a:endParaRPr>
          </a:p>
        </p:txBody>
      </p:sp>
      <p:sp>
        <p:nvSpPr>
          <p:cNvPr id="40" name="Rectangle 107">
            <a:extLst>
              <a:ext uri="{FF2B5EF4-FFF2-40B4-BE49-F238E27FC236}">
                <a16:creationId xmlns:a16="http://schemas.microsoft.com/office/drawing/2014/main" id="{B7FADD63-926E-497A-ADCD-2722B27C8D78}"/>
              </a:ext>
            </a:extLst>
          </p:cNvPr>
          <p:cNvSpPr/>
          <p:nvPr/>
        </p:nvSpPr>
        <p:spPr>
          <a:xfrm>
            <a:off x="8304329" y="1095432"/>
            <a:ext cx="1505373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i-FI" sz="1400" dirty="0" smtClean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Arviointi</a:t>
            </a:r>
            <a:endParaRPr lang="fi-FI" sz="1400" dirty="0">
              <a:solidFill>
                <a:schemeClr val="bg1"/>
              </a:solidFill>
              <a:latin typeface="Arial Rounded MT Bold"/>
              <a:ea typeface="+mj-ea"/>
              <a:cs typeface="+mj-cs"/>
            </a:endParaRPr>
          </a:p>
        </p:txBody>
      </p:sp>
      <p:sp>
        <p:nvSpPr>
          <p:cNvPr id="41" name="Rectangle 107">
            <a:extLst>
              <a:ext uri="{FF2B5EF4-FFF2-40B4-BE49-F238E27FC236}">
                <a16:creationId xmlns:a16="http://schemas.microsoft.com/office/drawing/2014/main" id="{B7FADD63-926E-497A-ADCD-2722B27C8D78}"/>
              </a:ext>
            </a:extLst>
          </p:cNvPr>
          <p:cNvSpPr/>
          <p:nvPr/>
        </p:nvSpPr>
        <p:spPr>
          <a:xfrm>
            <a:off x="10263000" y="920662"/>
            <a:ext cx="1505373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i-FI" sz="1400" dirty="0" smtClean="0">
                <a:solidFill>
                  <a:schemeClr val="bg1"/>
                </a:solidFill>
                <a:latin typeface="Arial Rounded MT Bold"/>
                <a:ea typeface="+mj-ea"/>
                <a:cs typeface="+mj-cs"/>
              </a:rPr>
              <a:t>Raportointi &amp; laajennus</a:t>
            </a:r>
            <a:endParaRPr lang="fi-FI" sz="1400" dirty="0">
              <a:solidFill>
                <a:schemeClr val="bg1"/>
              </a:solidFill>
              <a:latin typeface="Arial Rounded MT Bold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1686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ew of a city&#10;&#10;Description automatically generated">
            <a:extLst>
              <a:ext uri="{FF2B5EF4-FFF2-40B4-BE49-F238E27FC236}">
                <a16:creationId xmlns:a16="http://schemas.microsoft.com/office/drawing/2014/main" id="{E80D22DA-F774-410F-BFC6-2E24427D01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AB9827-AC44-43B5-920C-477C4E32C9A3}"/>
              </a:ext>
            </a:extLst>
          </p:cNvPr>
          <p:cNvSpPr txBox="1"/>
          <p:nvPr/>
        </p:nvSpPr>
        <p:spPr>
          <a:xfrm>
            <a:off x="20" y="-6878"/>
            <a:ext cx="12191980" cy="6858000"/>
          </a:xfrm>
          <a:prstGeom prst="rect">
            <a:avLst/>
          </a:prstGeom>
          <a:solidFill>
            <a:srgbClr val="002060">
              <a:alpha val="70000"/>
            </a:srgbClr>
          </a:solidFill>
        </p:spPr>
        <p:txBody>
          <a:bodyPr wrap="square" rtlCol="0">
            <a:noAutofit/>
          </a:bodyPr>
          <a:lstStyle/>
          <a:p>
            <a:endParaRPr lang="fi-FI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B455DD-5E9A-4340-8C59-7D159614E2DE}"/>
              </a:ext>
            </a:extLst>
          </p:cNvPr>
          <p:cNvSpPr/>
          <p:nvPr/>
        </p:nvSpPr>
        <p:spPr>
          <a:xfrm>
            <a:off x="85206" y="30200"/>
            <a:ext cx="12106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i-FI" sz="3200" smtClean="0">
                <a:solidFill>
                  <a:srgbClr val="64C8D2"/>
                </a:solidFill>
                <a:latin typeface="Arial Rounded MT Bold"/>
                <a:ea typeface="+mj-ea"/>
                <a:cs typeface="+mj-cs"/>
              </a:rPr>
              <a:t>Pohjanmaan KATI-hankkeen </a:t>
            </a:r>
            <a:r>
              <a:rPr lang="fi-FI" sz="3200" dirty="0" smtClean="0">
                <a:solidFill>
                  <a:srgbClr val="64C8D2"/>
                </a:solidFill>
                <a:latin typeface="Arial Rounded MT Bold"/>
                <a:ea typeface="+mj-ea"/>
                <a:cs typeface="+mj-cs"/>
              </a:rPr>
              <a:t>toteutussuunnitelma</a:t>
            </a:r>
            <a:endParaRPr lang="fi-FI" sz="1400" dirty="0">
              <a:solidFill>
                <a:srgbClr val="64C8D2"/>
              </a:solidFill>
              <a:latin typeface="Arial Rounded MT Bold"/>
              <a:ea typeface="+mj-ea"/>
              <a:cs typeface="+mj-cs"/>
            </a:endParaRPr>
          </a:p>
        </p:txBody>
      </p:sp>
      <p:sp>
        <p:nvSpPr>
          <p:cNvPr id="113" name="Nuoli: Nuolenkärki 5">
            <a:extLst>
              <a:ext uri="{FF2B5EF4-FFF2-40B4-BE49-F238E27FC236}">
                <a16:creationId xmlns:a16="http://schemas.microsoft.com/office/drawing/2014/main" id="{F663B5A2-2DBA-45FA-B7CE-800C90D52CDC}"/>
              </a:ext>
            </a:extLst>
          </p:cNvPr>
          <p:cNvSpPr/>
          <p:nvPr/>
        </p:nvSpPr>
        <p:spPr>
          <a:xfrm>
            <a:off x="417399" y="6396303"/>
            <a:ext cx="2877687" cy="318795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1-4/2022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15" name="Nuoli: Nuolenkärki 5">
            <a:extLst>
              <a:ext uri="{FF2B5EF4-FFF2-40B4-BE49-F238E27FC236}">
                <a16:creationId xmlns:a16="http://schemas.microsoft.com/office/drawing/2014/main" id="{F663B5A2-2DBA-45FA-B7CE-800C90D52CDC}"/>
              </a:ext>
            </a:extLst>
          </p:cNvPr>
          <p:cNvSpPr/>
          <p:nvPr/>
        </p:nvSpPr>
        <p:spPr>
          <a:xfrm>
            <a:off x="8243249" y="6378904"/>
            <a:ext cx="1988292" cy="318795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1-2/2023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16" name="Nuoli: Nuolenkärki 5">
            <a:extLst>
              <a:ext uri="{FF2B5EF4-FFF2-40B4-BE49-F238E27FC236}">
                <a16:creationId xmlns:a16="http://schemas.microsoft.com/office/drawing/2014/main" id="{F663B5A2-2DBA-45FA-B7CE-800C90D52CDC}"/>
              </a:ext>
            </a:extLst>
          </p:cNvPr>
          <p:cNvSpPr/>
          <p:nvPr/>
        </p:nvSpPr>
        <p:spPr>
          <a:xfrm>
            <a:off x="10182844" y="6378904"/>
            <a:ext cx="1869503" cy="318795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3-4/2023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8" name="Suorakulmio 7"/>
          <p:cNvSpPr/>
          <p:nvPr/>
        </p:nvSpPr>
        <p:spPr>
          <a:xfrm rot="16200000">
            <a:off x="-496747" y="3179716"/>
            <a:ext cx="141083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b="1" dirty="0">
                <a:solidFill>
                  <a:schemeClr val="bg1"/>
                </a:solidFill>
                <a:latin typeface="Arial Rounded MT Bold"/>
              </a:rPr>
              <a:t>Teknologia</a:t>
            </a:r>
          </a:p>
        </p:txBody>
      </p:sp>
      <p:sp>
        <p:nvSpPr>
          <p:cNvPr id="42" name="Suorakulmio 41"/>
          <p:cNvSpPr/>
          <p:nvPr/>
        </p:nvSpPr>
        <p:spPr>
          <a:xfrm rot="16200000">
            <a:off x="-388223" y="1575236"/>
            <a:ext cx="119378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b="1" dirty="0" smtClean="0">
                <a:solidFill>
                  <a:schemeClr val="bg1"/>
                </a:solidFill>
                <a:latin typeface="Arial Rounded MT Bold"/>
              </a:rPr>
              <a:t>Kotihoito</a:t>
            </a:r>
            <a:endParaRPr lang="fi-FI" b="1" dirty="0">
              <a:solidFill>
                <a:schemeClr val="bg1"/>
              </a:solidFill>
              <a:latin typeface="Arial Rounded MT Bold"/>
            </a:endParaRPr>
          </a:p>
        </p:txBody>
      </p:sp>
      <p:sp>
        <p:nvSpPr>
          <p:cNvPr id="43" name="Suorakulmio 42"/>
          <p:cNvSpPr/>
          <p:nvPr/>
        </p:nvSpPr>
        <p:spPr>
          <a:xfrm rot="16200000">
            <a:off x="-314068" y="5001742"/>
            <a:ext cx="104547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b="1" dirty="0" smtClean="0">
                <a:solidFill>
                  <a:schemeClr val="bg1"/>
                </a:solidFill>
                <a:latin typeface="Arial Rounded MT Bold"/>
              </a:rPr>
              <a:t>Hallinto</a:t>
            </a:r>
            <a:endParaRPr lang="fi-FI" b="1" dirty="0">
              <a:solidFill>
                <a:schemeClr val="bg1"/>
              </a:solidFill>
              <a:latin typeface="Arial Rounded MT Bold"/>
            </a:endParaRPr>
          </a:p>
        </p:txBody>
      </p:sp>
      <p:sp>
        <p:nvSpPr>
          <p:cNvPr id="44" name="Nuoli: Nuolenkärki 5">
            <a:extLst>
              <a:ext uri="{FF2B5EF4-FFF2-40B4-BE49-F238E27FC236}">
                <a16:creationId xmlns:a16="http://schemas.microsoft.com/office/drawing/2014/main" id="{F663B5A2-2DBA-45FA-B7CE-800C90D52CDC}"/>
              </a:ext>
            </a:extLst>
          </p:cNvPr>
          <p:cNvSpPr/>
          <p:nvPr/>
        </p:nvSpPr>
        <p:spPr>
          <a:xfrm>
            <a:off x="3295086" y="6397325"/>
            <a:ext cx="4948163" cy="318795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5-12/2022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417399" y="748146"/>
            <a:ext cx="11492222" cy="5477336"/>
          </a:xfrm>
          <a:prstGeom prst="rect">
            <a:avLst/>
          </a:prstGeom>
          <a:solidFill>
            <a:srgbClr val="002060">
              <a:alpha val="8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ruutu 9"/>
          <p:cNvSpPr txBox="1"/>
          <p:nvPr/>
        </p:nvSpPr>
        <p:spPr>
          <a:xfrm>
            <a:off x="493221" y="1248909"/>
            <a:ext cx="26489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solidFill>
                  <a:schemeClr val="bg1"/>
                </a:solidFill>
              </a:rPr>
              <a:t>KATI-tiimin muodostaminen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solidFill>
                  <a:schemeClr val="bg1"/>
                </a:solidFill>
              </a:rPr>
              <a:t>Kehittämisasiakkaiden </a:t>
            </a:r>
            <a:r>
              <a:rPr lang="fi-FI" sz="1400" dirty="0" smtClean="0">
                <a:solidFill>
                  <a:schemeClr val="bg1"/>
                </a:solidFill>
              </a:rPr>
              <a:t>valinta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solidFill>
                  <a:schemeClr val="bg1"/>
                </a:solidFill>
              </a:rPr>
              <a:t>Teknologiakoulutukset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solidFill>
                  <a:schemeClr val="bg1"/>
                </a:solidFill>
              </a:rPr>
              <a:t>Teknologioiden soveltuvuuden arviointi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solidFill>
                  <a:schemeClr val="bg1"/>
                </a:solidFill>
              </a:rPr>
              <a:t>Tehtävänkuvien määrittely</a:t>
            </a:r>
          </a:p>
        </p:txBody>
      </p:sp>
      <p:sp>
        <p:nvSpPr>
          <p:cNvPr id="46" name="Tekstiruutu 45"/>
          <p:cNvSpPr txBox="1"/>
          <p:nvPr/>
        </p:nvSpPr>
        <p:spPr>
          <a:xfrm>
            <a:off x="493221" y="2744866"/>
            <a:ext cx="26489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solidFill>
                  <a:schemeClr val="bg1"/>
                </a:solidFill>
              </a:rPr>
              <a:t>Tekninen käyttöönotto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solidFill>
                  <a:schemeClr val="bg1"/>
                </a:solidFill>
              </a:rPr>
              <a:t>Koulutukset ja ohjeistukset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solidFill>
                  <a:schemeClr val="bg1"/>
                </a:solidFill>
              </a:rPr>
              <a:t>Teknologioiden toimivuuden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solidFill>
                  <a:schemeClr val="bg1"/>
                </a:solidFill>
              </a:rPr>
              <a:t>Arviointi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solidFill>
                  <a:schemeClr val="bg1"/>
                </a:solidFill>
              </a:rPr>
              <a:t>Integraatiotarpeiden arviointi</a:t>
            </a:r>
          </a:p>
          <a:p>
            <a:endParaRPr lang="fi-FI" sz="1400" dirty="0" smtClean="0">
              <a:solidFill>
                <a:schemeClr val="bg1"/>
              </a:solidFill>
            </a:endParaRPr>
          </a:p>
        </p:txBody>
      </p:sp>
      <p:sp>
        <p:nvSpPr>
          <p:cNvPr id="47" name="Tekstiruutu 46"/>
          <p:cNvSpPr txBox="1"/>
          <p:nvPr/>
        </p:nvSpPr>
        <p:spPr>
          <a:xfrm>
            <a:off x="487212" y="4300682"/>
            <a:ext cx="26489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bg1"/>
                </a:solidFill>
              </a:rPr>
              <a:t>Hankkeen </a:t>
            </a:r>
            <a:r>
              <a:rPr lang="fi-FI" sz="1400" dirty="0" smtClean="0">
                <a:solidFill>
                  <a:schemeClr val="bg1"/>
                </a:solidFill>
              </a:rPr>
              <a:t>hallinnointi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solidFill>
                  <a:schemeClr val="bg1"/>
                </a:solidFill>
              </a:rPr>
              <a:t>Sopimusten allekirjoitus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solidFill>
                  <a:schemeClr val="bg1"/>
                </a:solidFill>
              </a:rPr>
              <a:t>Teknologiatilaukset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solidFill>
                  <a:schemeClr val="bg1"/>
                </a:solidFill>
              </a:rPr>
              <a:t>Asiantuntijapalveluiden tilaukset ja suunnittelu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solidFill>
                  <a:schemeClr val="bg1"/>
                </a:solidFill>
              </a:rPr>
              <a:t>Muutospäätös </a:t>
            </a:r>
            <a:r>
              <a:rPr lang="fi-FI" sz="1400" dirty="0" err="1" smtClean="0">
                <a:solidFill>
                  <a:schemeClr val="bg1"/>
                </a:solidFill>
              </a:rPr>
              <a:t>STM:ltä</a:t>
            </a:r>
            <a:endParaRPr lang="fi-FI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solidFill>
                  <a:schemeClr val="bg1"/>
                </a:solidFill>
              </a:rPr>
              <a:t>Toteutussuunnitelman päivittäminen</a:t>
            </a:r>
          </a:p>
          <a:p>
            <a:endParaRPr lang="fi-FI" sz="1400" dirty="0" smtClean="0">
              <a:solidFill>
                <a:schemeClr val="bg1"/>
              </a:solidFill>
            </a:endParaRPr>
          </a:p>
        </p:txBody>
      </p:sp>
      <p:sp>
        <p:nvSpPr>
          <p:cNvPr id="48" name="Tekstiruutu 47"/>
          <p:cNvSpPr txBox="1"/>
          <p:nvPr/>
        </p:nvSpPr>
        <p:spPr>
          <a:xfrm>
            <a:off x="3295086" y="1248909"/>
            <a:ext cx="469103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solidFill>
                  <a:schemeClr val="bg1"/>
                </a:solidFill>
              </a:rPr>
              <a:t>Asiakaspalvelu alkaa ensimmäisille </a:t>
            </a:r>
            <a:r>
              <a:rPr lang="fi-FI" sz="1400" dirty="0" smtClean="0">
                <a:solidFill>
                  <a:schemeClr val="bg1"/>
                </a:solidFill>
              </a:rPr>
              <a:t>kehittämis</a:t>
            </a:r>
            <a:r>
              <a:rPr lang="fi-FI" sz="1400" dirty="0" smtClean="0">
                <a:solidFill>
                  <a:schemeClr val="bg1"/>
                </a:solidFill>
              </a:rPr>
              <a:t>asiakkaille </a:t>
            </a:r>
            <a:r>
              <a:rPr lang="fi-FI" sz="1400" dirty="0" smtClean="0">
                <a:solidFill>
                  <a:schemeClr val="bg1"/>
                </a:solidFill>
              </a:rPr>
              <a:t>1.5.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solidFill>
                  <a:schemeClr val="bg1"/>
                </a:solidFill>
              </a:rPr>
              <a:t>Asiakaspalvelu aloitettu kaikille </a:t>
            </a:r>
            <a:r>
              <a:rPr lang="fi-FI" sz="1400" dirty="0" smtClean="0">
                <a:solidFill>
                  <a:schemeClr val="bg1"/>
                </a:solidFill>
              </a:rPr>
              <a:t>kehittämisasiakkaille </a:t>
            </a:r>
            <a:r>
              <a:rPr lang="fi-FI" sz="1400" dirty="0" smtClean="0">
                <a:solidFill>
                  <a:schemeClr val="bg1"/>
                </a:solidFill>
              </a:rPr>
              <a:t>30.6. mennessä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bg1"/>
                </a:solidFill>
              </a:rPr>
              <a:t>Teknologioiden soveltuvuuden </a:t>
            </a:r>
            <a:r>
              <a:rPr lang="fi-FI" sz="1400" dirty="0" smtClean="0">
                <a:solidFill>
                  <a:schemeClr val="bg1"/>
                </a:solidFill>
              </a:rPr>
              <a:t>arviointi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solidFill>
                  <a:schemeClr val="bg1"/>
                </a:solidFill>
              </a:rPr>
              <a:t>Tehtävänkuvien tarkentaminen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 smtClean="0">
              <a:solidFill>
                <a:schemeClr val="bg1"/>
              </a:solidFill>
            </a:endParaRPr>
          </a:p>
        </p:txBody>
      </p:sp>
      <p:sp>
        <p:nvSpPr>
          <p:cNvPr id="49" name="Tekstiruutu 48"/>
          <p:cNvSpPr txBox="1"/>
          <p:nvPr/>
        </p:nvSpPr>
        <p:spPr>
          <a:xfrm>
            <a:off x="3295086" y="2744866"/>
            <a:ext cx="46910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solidFill>
                  <a:schemeClr val="bg1"/>
                </a:solidFill>
              </a:rPr>
              <a:t>Teknologioiden toimitus ja asennus 30.6. mennessä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solidFill>
                  <a:schemeClr val="bg1"/>
                </a:solidFill>
              </a:rPr>
              <a:t>Henkilöstön ohjeistus ja tekninen tuki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solidFill>
                  <a:schemeClr val="bg1"/>
                </a:solidFill>
              </a:rPr>
              <a:t>Uusia käyttöönottoja voidaan tehdä tarvittaessa 30.9. asti(teknologiahankinnat 31.5. mennessä)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bg1"/>
                </a:solidFill>
              </a:rPr>
              <a:t>Teknologiavalikoiman </a:t>
            </a:r>
            <a:r>
              <a:rPr lang="fi-FI" sz="1400" dirty="0" smtClean="0">
                <a:solidFill>
                  <a:schemeClr val="bg1"/>
                </a:solidFill>
              </a:rPr>
              <a:t>laajentaminen</a:t>
            </a:r>
            <a:endParaRPr lang="fi-FI" sz="1400" dirty="0">
              <a:solidFill>
                <a:schemeClr val="bg1"/>
              </a:solidFill>
            </a:endParaRPr>
          </a:p>
        </p:txBody>
      </p:sp>
      <p:sp>
        <p:nvSpPr>
          <p:cNvPr id="50" name="Tekstiruutu 49"/>
          <p:cNvSpPr txBox="1"/>
          <p:nvPr/>
        </p:nvSpPr>
        <p:spPr>
          <a:xfrm>
            <a:off x="3295086" y="4300682"/>
            <a:ext cx="48046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bg1"/>
                </a:solidFill>
              </a:rPr>
              <a:t>Hankkeen </a:t>
            </a:r>
            <a:r>
              <a:rPr lang="fi-FI" sz="1400" dirty="0" smtClean="0">
                <a:solidFill>
                  <a:schemeClr val="bg1"/>
                </a:solidFill>
              </a:rPr>
              <a:t>hallinnointi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solidFill>
                  <a:schemeClr val="bg1"/>
                </a:solidFill>
              </a:rPr>
              <a:t>Asiantuntijapalveluiden seuranta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solidFill>
                  <a:schemeClr val="bg1"/>
                </a:solidFill>
              </a:rPr>
              <a:t>Kaikki teknologiahankinnat valmiit 31.5. mennessä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solidFill>
                  <a:schemeClr val="bg1"/>
                </a:solidFill>
              </a:rPr>
              <a:t>Mahdolliset uudet palvelutilaukset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solidFill>
                  <a:schemeClr val="bg1"/>
                </a:solidFill>
              </a:rPr>
              <a:t>Uusi muutospäätös </a:t>
            </a:r>
            <a:r>
              <a:rPr lang="fi-FI" sz="1400" dirty="0" err="1" smtClean="0">
                <a:solidFill>
                  <a:schemeClr val="bg1"/>
                </a:solidFill>
              </a:rPr>
              <a:t>STM:ltä</a:t>
            </a:r>
            <a:r>
              <a:rPr lang="fi-FI" sz="1400" dirty="0" smtClean="0">
                <a:solidFill>
                  <a:schemeClr val="bg1"/>
                </a:solidFill>
              </a:rPr>
              <a:t>(siirto vuodelle 2023)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solidFill>
                  <a:schemeClr val="bg1"/>
                </a:solidFill>
              </a:rPr>
              <a:t>Mahdolliset jatkotilaukset</a:t>
            </a:r>
          </a:p>
        </p:txBody>
      </p:sp>
      <p:sp>
        <p:nvSpPr>
          <p:cNvPr id="51" name="Tekstiruutu 50"/>
          <p:cNvSpPr txBox="1"/>
          <p:nvPr/>
        </p:nvSpPr>
        <p:spPr>
          <a:xfrm>
            <a:off x="7986121" y="1242031"/>
            <a:ext cx="19424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solidFill>
                  <a:schemeClr val="bg1"/>
                </a:solidFill>
              </a:rPr>
              <a:t>Asiakaspalvelu jatkuu 28.2.2023 asti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solidFill>
                  <a:schemeClr val="bg1"/>
                </a:solidFill>
              </a:rPr>
              <a:t>Tiedonkeruu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solidFill>
                  <a:schemeClr val="bg1"/>
                </a:solidFill>
              </a:rPr>
              <a:t>Raportointi</a:t>
            </a:r>
          </a:p>
        </p:txBody>
      </p:sp>
      <p:sp>
        <p:nvSpPr>
          <p:cNvPr id="53" name="Tekstiruutu 52"/>
          <p:cNvSpPr txBox="1"/>
          <p:nvPr/>
        </p:nvSpPr>
        <p:spPr>
          <a:xfrm>
            <a:off x="9880751" y="1251241"/>
            <a:ext cx="19424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solidFill>
                  <a:schemeClr val="bg1"/>
                </a:solidFill>
              </a:rPr>
              <a:t>Loppuraportti valmis 31.3. mennessä</a:t>
            </a:r>
          </a:p>
          <a:p>
            <a:endParaRPr lang="fi-FI" sz="1400" dirty="0" smtClean="0">
              <a:solidFill>
                <a:schemeClr val="bg1"/>
              </a:solidFill>
            </a:endParaRPr>
          </a:p>
        </p:txBody>
      </p:sp>
      <p:sp>
        <p:nvSpPr>
          <p:cNvPr id="54" name="Tekstiruutu 53"/>
          <p:cNvSpPr txBox="1"/>
          <p:nvPr/>
        </p:nvSpPr>
        <p:spPr>
          <a:xfrm>
            <a:off x="9928544" y="4300682"/>
            <a:ext cx="194242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solidFill>
                  <a:schemeClr val="bg1"/>
                </a:solidFill>
              </a:rPr>
              <a:t>Loppuraportti toimitettu 30.4. mennessä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solidFill>
                  <a:schemeClr val="bg1"/>
                </a:solidFill>
              </a:rPr>
              <a:t>Viimeinen maksatushakemus 30.6. mennessä</a:t>
            </a:r>
          </a:p>
          <a:p>
            <a:endParaRPr lang="fi-FI" sz="1400" dirty="0" smtClean="0">
              <a:solidFill>
                <a:schemeClr val="bg1"/>
              </a:solidFill>
            </a:endParaRPr>
          </a:p>
        </p:txBody>
      </p:sp>
      <p:sp>
        <p:nvSpPr>
          <p:cNvPr id="55" name="Tekstiruutu 54"/>
          <p:cNvSpPr txBox="1"/>
          <p:nvPr/>
        </p:nvSpPr>
        <p:spPr>
          <a:xfrm>
            <a:off x="7986121" y="4300682"/>
            <a:ext cx="19424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solidFill>
                  <a:schemeClr val="bg1"/>
                </a:solidFill>
              </a:rPr>
              <a:t>Loppuraportti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solidFill>
                  <a:schemeClr val="bg1"/>
                </a:solidFill>
              </a:rPr>
              <a:t>Sopimusten arviointi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solidFill>
                  <a:schemeClr val="bg1"/>
                </a:solidFill>
              </a:rPr>
              <a:t>Jatkosuunnitelmien tarkentaminen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 smtClean="0">
              <a:solidFill>
                <a:schemeClr val="bg1"/>
              </a:solidFill>
            </a:endParaRPr>
          </a:p>
        </p:txBody>
      </p:sp>
      <p:sp>
        <p:nvSpPr>
          <p:cNvPr id="56" name="Tekstiruutu 55"/>
          <p:cNvSpPr txBox="1"/>
          <p:nvPr/>
        </p:nvSpPr>
        <p:spPr>
          <a:xfrm>
            <a:off x="7986121" y="2747411"/>
            <a:ext cx="19424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solidFill>
                  <a:schemeClr val="bg1"/>
                </a:solidFill>
              </a:rPr>
              <a:t>Teknologioiden loppuarviointi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solidFill>
                  <a:schemeClr val="bg1"/>
                </a:solidFill>
              </a:rPr>
              <a:t>Integraatioiden valmistelu</a:t>
            </a:r>
          </a:p>
          <a:p>
            <a:endParaRPr lang="fi-FI" sz="1400" dirty="0" smtClean="0">
              <a:solidFill>
                <a:schemeClr val="bg1"/>
              </a:solidFill>
            </a:endParaRPr>
          </a:p>
        </p:txBody>
      </p:sp>
      <p:sp>
        <p:nvSpPr>
          <p:cNvPr id="57" name="Tekstiruutu 56"/>
          <p:cNvSpPr txBox="1"/>
          <p:nvPr/>
        </p:nvSpPr>
        <p:spPr>
          <a:xfrm>
            <a:off x="9928543" y="2740533"/>
            <a:ext cx="19424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solidFill>
                  <a:schemeClr val="bg1"/>
                </a:solidFill>
              </a:rPr>
              <a:t>Teknologiapilottien päättäminen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solidFill>
                  <a:schemeClr val="bg1"/>
                </a:solidFill>
              </a:rPr>
              <a:t>Laitteiden palautus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solidFill>
                  <a:schemeClr val="bg1"/>
                </a:solidFill>
              </a:rPr>
              <a:t>Integraatioiden valmistelu</a:t>
            </a:r>
          </a:p>
          <a:p>
            <a:endParaRPr lang="fi-FI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8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ew of a city&#10;&#10;Description automatically generated">
            <a:extLst>
              <a:ext uri="{FF2B5EF4-FFF2-40B4-BE49-F238E27FC236}">
                <a16:creationId xmlns:a16="http://schemas.microsoft.com/office/drawing/2014/main" id="{E80D22DA-F774-410F-BFC6-2E24427D01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AB9827-AC44-43B5-920C-477C4E32C9A3}"/>
              </a:ext>
            </a:extLst>
          </p:cNvPr>
          <p:cNvSpPr txBox="1"/>
          <p:nvPr/>
        </p:nvSpPr>
        <p:spPr>
          <a:xfrm>
            <a:off x="20" y="-6878"/>
            <a:ext cx="12191980" cy="6858000"/>
          </a:xfrm>
          <a:prstGeom prst="rect">
            <a:avLst/>
          </a:prstGeom>
          <a:solidFill>
            <a:srgbClr val="002060">
              <a:alpha val="70000"/>
            </a:srgbClr>
          </a:solidFill>
        </p:spPr>
        <p:txBody>
          <a:bodyPr wrap="square" rtlCol="0">
            <a:noAutofit/>
          </a:bodyPr>
          <a:lstStyle/>
          <a:p>
            <a:endParaRPr lang="fi-FI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B455DD-5E9A-4340-8C59-7D159614E2DE}"/>
              </a:ext>
            </a:extLst>
          </p:cNvPr>
          <p:cNvSpPr/>
          <p:nvPr/>
        </p:nvSpPr>
        <p:spPr>
          <a:xfrm>
            <a:off x="85206" y="30200"/>
            <a:ext cx="12106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i-FI" sz="3200" dirty="0" smtClean="0">
                <a:solidFill>
                  <a:srgbClr val="64C8D2"/>
                </a:solidFill>
                <a:latin typeface="Arial Rounded MT Bold"/>
                <a:ea typeface="+mj-ea"/>
                <a:cs typeface="+mj-cs"/>
              </a:rPr>
              <a:t>Pohjanmaan KATI-hankkeen osa-alueet</a:t>
            </a:r>
            <a:endParaRPr lang="fi-FI" sz="1400" dirty="0">
              <a:solidFill>
                <a:srgbClr val="64C8D2"/>
              </a:solidFill>
              <a:latin typeface="Arial Rounded MT Bold"/>
              <a:ea typeface="+mj-ea"/>
              <a:cs typeface="+mj-cs"/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1724652" y="1333088"/>
            <a:ext cx="128952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b="1" dirty="0" smtClean="0">
                <a:solidFill>
                  <a:schemeClr val="bg1"/>
                </a:solidFill>
                <a:latin typeface="Arial Rounded MT Bold"/>
              </a:rPr>
              <a:t>Tuotokset</a:t>
            </a:r>
            <a:endParaRPr lang="fi-FI" b="1" dirty="0">
              <a:solidFill>
                <a:schemeClr val="bg1"/>
              </a:solidFill>
              <a:latin typeface="Arial Rounded MT Bold"/>
            </a:endParaRPr>
          </a:p>
        </p:txBody>
      </p:sp>
      <p:sp>
        <p:nvSpPr>
          <p:cNvPr id="3" name="Vastakkaisista kulmista leikattu suorakulmio 2"/>
          <p:cNvSpPr/>
          <p:nvPr/>
        </p:nvSpPr>
        <p:spPr>
          <a:xfrm>
            <a:off x="4861458" y="1795751"/>
            <a:ext cx="5746866" cy="3095302"/>
          </a:xfrm>
          <a:prstGeom prst="snip2DiagRect">
            <a:avLst/>
          </a:prstGeom>
          <a:solidFill>
            <a:schemeClr val="tx2">
              <a:lumMod val="50000"/>
            </a:schemeClr>
          </a:solidFill>
          <a:ln>
            <a:solidFill>
              <a:srgbClr val="64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Suorakulmio 41"/>
          <p:cNvSpPr/>
          <p:nvPr/>
        </p:nvSpPr>
        <p:spPr>
          <a:xfrm>
            <a:off x="5526548" y="2075391"/>
            <a:ext cx="3157547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b="1" dirty="0" smtClean="0">
                <a:solidFill>
                  <a:schemeClr val="bg1"/>
                </a:solidFill>
                <a:latin typeface="Arial Rounded MT Bold"/>
              </a:rPr>
              <a:t>Teknologia-pilotit</a:t>
            </a:r>
            <a:endParaRPr lang="fi-FI" b="1" dirty="0">
              <a:solidFill>
                <a:schemeClr val="bg1"/>
              </a:solidFill>
              <a:latin typeface="Arial Rounded MT Bold"/>
            </a:endParaRPr>
          </a:p>
        </p:txBody>
      </p:sp>
      <p:sp>
        <p:nvSpPr>
          <p:cNvPr id="20" name="Suorakulmio 19"/>
          <p:cNvSpPr/>
          <p:nvPr/>
        </p:nvSpPr>
        <p:spPr>
          <a:xfrm>
            <a:off x="5526548" y="2679572"/>
            <a:ext cx="4775332" cy="1666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100" dirty="0">
                <a:solidFill>
                  <a:schemeClr val="bg1"/>
                </a:solidFill>
                <a:latin typeface="Arial Rounded MT Bold"/>
              </a:rPr>
              <a:t>H</a:t>
            </a:r>
            <a:r>
              <a:rPr lang="fi-FI" sz="1100" dirty="0" smtClean="0">
                <a:solidFill>
                  <a:schemeClr val="bg1"/>
                </a:solidFill>
                <a:latin typeface="Arial Rounded MT Bold"/>
              </a:rPr>
              <a:t>ankkeen </a:t>
            </a:r>
            <a:r>
              <a:rPr lang="fi-FI" sz="1100" dirty="0">
                <a:solidFill>
                  <a:schemeClr val="bg1"/>
                </a:solidFill>
                <a:latin typeface="Arial Rounded MT Bold"/>
              </a:rPr>
              <a:t>kehittämisasiakkaiksi </a:t>
            </a:r>
            <a:r>
              <a:rPr lang="fi-FI" sz="1100" dirty="0">
                <a:solidFill>
                  <a:schemeClr val="bg1"/>
                </a:solidFill>
                <a:latin typeface="Arial Rounded MT Bold"/>
              </a:rPr>
              <a:t>valitaan </a:t>
            </a:r>
            <a:r>
              <a:rPr lang="fi-FI" sz="1100" dirty="0" smtClean="0">
                <a:solidFill>
                  <a:schemeClr val="bg1"/>
                </a:solidFill>
                <a:latin typeface="Arial Rounded MT Bold"/>
              </a:rPr>
              <a:t>30-40 </a:t>
            </a:r>
            <a:r>
              <a:rPr lang="fi-FI" sz="1100" dirty="0">
                <a:solidFill>
                  <a:schemeClr val="bg1"/>
                </a:solidFill>
                <a:latin typeface="Arial Rounded MT Bold"/>
              </a:rPr>
              <a:t>asiakaista, joille tarjotaan teknologioita seuraavasti: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100" dirty="0" err="1">
                <a:solidFill>
                  <a:schemeClr val="bg1"/>
                </a:solidFill>
                <a:latin typeface="Arial Rounded MT Bold"/>
              </a:rPr>
              <a:t>Vivago</a:t>
            </a:r>
            <a:r>
              <a:rPr lang="fi-FI" sz="1100" dirty="0">
                <a:solidFill>
                  <a:schemeClr val="bg1"/>
                </a:solidFill>
                <a:latin typeface="Arial Rounded MT Bold"/>
              </a:rPr>
              <a:t>-hyvinvointikelloja tarjotaan 2</a:t>
            </a:r>
            <a:r>
              <a:rPr lang="fi-FI" sz="1100" dirty="0" smtClean="0">
                <a:solidFill>
                  <a:schemeClr val="bg1"/>
                </a:solidFill>
                <a:latin typeface="Arial Rounded MT Bold"/>
              </a:rPr>
              <a:t>0:lle </a:t>
            </a:r>
            <a:r>
              <a:rPr lang="fi-FI" sz="1100" dirty="0">
                <a:solidFill>
                  <a:schemeClr val="bg1"/>
                </a:solidFill>
                <a:latin typeface="Arial Rounded MT Bold"/>
              </a:rPr>
              <a:t>asiakkaalle.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100" dirty="0" err="1">
                <a:solidFill>
                  <a:schemeClr val="bg1"/>
                </a:solidFill>
                <a:latin typeface="Arial Rounded MT Bold"/>
              </a:rPr>
              <a:t>Evondos</a:t>
            </a:r>
            <a:r>
              <a:rPr lang="fi-FI" sz="1100" dirty="0">
                <a:solidFill>
                  <a:schemeClr val="bg1"/>
                </a:solidFill>
                <a:latin typeface="Arial Rounded MT Bold"/>
              </a:rPr>
              <a:t>-lääkejakeluautomaatteja tarjotaan 20:lle asiakkaalle.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100" dirty="0" err="1">
                <a:solidFill>
                  <a:schemeClr val="bg1"/>
                </a:solidFill>
                <a:latin typeface="Arial Rounded MT Bold"/>
              </a:rPr>
              <a:t>Emfit</a:t>
            </a:r>
            <a:r>
              <a:rPr lang="fi-FI" sz="1100" dirty="0">
                <a:solidFill>
                  <a:schemeClr val="bg1"/>
                </a:solidFill>
                <a:latin typeface="Arial Rounded MT Bold"/>
              </a:rPr>
              <a:t>-vuodemonitoreja tarjotaan </a:t>
            </a:r>
            <a:r>
              <a:rPr lang="fi-FI" sz="1100" dirty="0" smtClean="0">
                <a:solidFill>
                  <a:schemeClr val="bg1"/>
                </a:solidFill>
                <a:latin typeface="Arial Rounded MT Bold"/>
              </a:rPr>
              <a:t>20:lle </a:t>
            </a:r>
            <a:r>
              <a:rPr lang="fi-FI" sz="1100" dirty="0">
                <a:solidFill>
                  <a:schemeClr val="bg1"/>
                </a:solidFill>
                <a:latin typeface="Arial Rounded MT Bold"/>
              </a:rPr>
              <a:t>asiakkaalle.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100" dirty="0">
                <a:solidFill>
                  <a:schemeClr val="bg1"/>
                </a:solidFill>
                <a:latin typeface="Arial Rounded MT Bold"/>
              </a:rPr>
              <a:t>Alvar-palvelu tarjotaan jokaiselle pilottiasiakkaalle</a:t>
            </a:r>
            <a:r>
              <a:rPr lang="fi-FI" sz="1100" dirty="0" smtClean="0">
                <a:solidFill>
                  <a:schemeClr val="bg1"/>
                </a:solidFill>
                <a:latin typeface="Arial Rounded MT Bold"/>
              </a:rPr>
              <a:t>.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i-FI" sz="1100" dirty="0">
              <a:solidFill>
                <a:schemeClr val="bg1"/>
              </a:solidFill>
              <a:latin typeface="Arial Rounded MT Bold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100" dirty="0" smtClean="0">
                <a:solidFill>
                  <a:schemeClr val="bg1"/>
                </a:solidFill>
                <a:latin typeface="Arial Rounded MT Bold"/>
              </a:rPr>
              <a:t>Mahdollisuus kokeilla myös muita teknologioita</a:t>
            </a:r>
            <a:endParaRPr lang="fi-FI" sz="1100" dirty="0">
              <a:solidFill>
                <a:schemeClr val="bg1"/>
              </a:solidFill>
              <a:latin typeface="Arial Rounded MT Bold"/>
            </a:endParaRPr>
          </a:p>
        </p:txBody>
      </p:sp>
      <p:sp>
        <p:nvSpPr>
          <p:cNvPr id="21" name="Suorakulmio 20"/>
          <p:cNvSpPr/>
          <p:nvPr/>
        </p:nvSpPr>
        <p:spPr>
          <a:xfrm>
            <a:off x="263771" y="1795751"/>
            <a:ext cx="4211280" cy="738664"/>
          </a:xfrm>
          <a:prstGeom prst="rect">
            <a:avLst/>
          </a:prstGeom>
          <a:solidFill>
            <a:srgbClr val="002060"/>
          </a:solidFill>
          <a:ln>
            <a:solidFill>
              <a:srgbClr val="64C8D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Sopimukset</a:t>
            </a:r>
          </a:p>
          <a:p>
            <a:pPr algn="ctr"/>
            <a:r>
              <a:rPr lang="fi-FI" sz="1200" dirty="0" smtClean="0">
                <a:solidFill>
                  <a:schemeClr val="bg1"/>
                </a:solidFill>
              </a:rPr>
              <a:t>Sopimuskokonaisuus, joka mahdollistaa teknologian joustavan hyödyntämisen asiakkaiden tarpeisiin perustuen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22" name="Suorakulmio 21"/>
          <p:cNvSpPr/>
          <p:nvPr/>
        </p:nvSpPr>
        <p:spPr>
          <a:xfrm>
            <a:off x="274150" y="5724866"/>
            <a:ext cx="4211280" cy="369332"/>
          </a:xfrm>
          <a:prstGeom prst="rect">
            <a:avLst/>
          </a:prstGeom>
          <a:solidFill>
            <a:srgbClr val="002060"/>
          </a:solidFill>
          <a:ln>
            <a:solidFill>
              <a:srgbClr val="64C8D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Palvelumallin viestintäsuunnitelma</a:t>
            </a:r>
          </a:p>
        </p:txBody>
      </p:sp>
      <p:sp>
        <p:nvSpPr>
          <p:cNvPr id="23" name="Suorakulmio 22"/>
          <p:cNvSpPr/>
          <p:nvPr/>
        </p:nvSpPr>
        <p:spPr>
          <a:xfrm>
            <a:off x="274150" y="4957236"/>
            <a:ext cx="4200901" cy="646331"/>
          </a:xfrm>
          <a:prstGeom prst="rect">
            <a:avLst/>
          </a:prstGeom>
          <a:solidFill>
            <a:srgbClr val="002060"/>
          </a:solidFill>
          <a:ln>
            <a:solidFill>
              <a:srgbClr val="64C8D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Muutosjohtamisen toimintasuunnitelma palvelun laajentamiseksi</a:t>
            </a:r>
          </a:p>
        </p:txBody>
      </p:sp>
      <p:sp>
        <p:nvSpPr>
          <p:cNvPr id="24" name="Suorakulmio 23"/>
          <p:cNvSpPr/>
          <p:nvPr/>
        </p:nvSpPr>
        <p:spPr>
          <a:xfrm>
            <a:off x="263771" y="4189606"/>
            <a:ext cx="4211280" cy="646331"/>
          </a:xfrm>
          <a:prstGeom prst="rect">
            <a:avLst/>
          </a:prstGeom>
          <a:solidFill>
            <a:srgbClr val="002060"/>
          </a:solidFill>
          <a:ln>
            <a:solidFill>
              <a:srgbClr val="64C8D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Hyvinvointialueen teknologiakoordinaattorin tehtävät</a:t>
            </a:r>
          </a:p>
        </p:txBody>
      </p:sp>
      <p:sp>
        <p:nvSpPr>
          <p:cNvPr id="33" name="Suorakulmio 32"/>
          <p:cNvSpPr/>
          <p:nvPr/>
        </p:nvSpPr>
        <p:spPr>
          <a:xfrm>
            <a:off x="263771" y="3423344"/>
            <a:ext cx="4211280" cy="646331"/>
          </a:xfrm>
          <a:prstGeom prst="rect">
            <a:avLst/>
          </a:prstGeom>
          <a:solidFill>
            <a:srgbClr val="002060"/>
          </a:solidFill>
          <a:ln>
            <a:solidFill>
              <a:srgbClr val="64C8D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Teknologiaa hyödyntävän toimintamallin kokonaisprosessi</a:t>
            </a:r>
          </a:p>
        </p:txBody>
      </p:sp>
      <p:sp>
        <p:nvSpPr>
          <p:cNvPr id="37" name="Suorakulmio 36"/>
          <p:cNvSpPr/>
          <p:nvPr/>
        </p:nvSpPr>
        <p:spPr>
          <a:xfrm>
            <a:off x="263771" y="2655714"/>
            <a:ext cx="4211280" cy="646331"/>
          </a:xfrm>
          <a:prstGeom prst="rect">
            <a:avLst/>
          </a:prstGeom>
          <a:solidFill>
            <a:srgbClr val="002060"/>
          </a:solidFill>
          <a:ln>
            <a:solidFill>
              <a:srgbClr val="64C8D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Palvelumallin mahdollistava teknisten ratkaisujen kokonaisuus </a:t>
            </a:r>
          </a:p>
        </p:txBody>
      </p:sp>
      <p:sp>
        <p:nvSpPr>
          <p:cNvPr id="15" name="Suorakulmio 14"/>
          <p:cNvSpPr/>
          <p:nvPr/>
        </p:nvSpPr>
        <p:spPr>
          <a:xfrm>
            <a:off x="10608324" y="2315759"/>
            <a:ext cx="1451275" cy="257529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64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>
                <a:solidFill>
                  <a:schemeClr val="bg1"/>
                </a:solidFill>
                <a:latin typeface="Arial Rounded MT Bold"/>
              </a:rPr>
              <a:t>Teknologioiden </a:t>
            </a:r>
            <a:r>
              <a:rPr lang="fi-FI" sz="1100" dirty="0" smtClean="0">
                <a:solidFill>
                  <a:schemeClr val="bg1"/>
                </a:solidFill>
                <a:latin typeface="Arial Rounded MT Bold"/>
              </a:rPr>
              <a:t>valinta</a:t>
            </a:r>
          </a:p>
          <a:p>
            <a:pPr algn="ctr"/>
            <a:endParaRPr lang="fi-FI" sz="1100" dirty="0">
              <a:solidFill>
                <a:schemeClr val="bg1"/>
              </a:solidFill>
              <a:latin typeface="Arial Rounded MT Bold"/>
            </a:endParaRPr>
          </a:p>
          <a:p>
            <a:pPr algn="ctr"/>
            <a:r>
              <a:rPr lang="fi-FI" sz="1100" dirty="0">
                <a:solidFill>
                  <a:schemeClr val="bg1"/>
                </a:solidFill>
                <a:latin typeface="Arial Rounded MT Bold"/>
              </a:rPr>
              <a:t>Sopimukset ja </a:t>
            </a:r>
            <a:r>
              <a:rPr lang="fi-FI" sz="1100" dirty="0" smtClean="0">
                <a:solidFill>
                  <a:schemeClr val="bg1"/>
                </a:solidFill>
                <a:latin typeface="Arial Rounded MT Bold"/>
              </a:rPr>
              <a:t>tilaukset</a:t>
            </a:r>
          </a:p>
          <a:p>
            <a:pPr algn="ctr"/>
            <a:endParaRPr lang="fi-FI" sz="1100" dirty="0">
              <a:solidFill>
                <a:schemeClr val="bg1"/>
              </a:solidFill>
              <a:latin typeface="Arial Rounded MT Bold"/>
            </a:endParaRPr>
          </a:p>
          <a:p>
            <a:pPr algn="ctr"/>
            <a:r>
              <a:rPr lang="fi-FI" sz="1100" dirty="0" smtClean="0">
                <a:solidFill>
                  <a:schemeClr val="bg1"/>
                </a:solidFill>
                <a:latin typeface="Arial Rounded MT Bold"/>
              </a:rPr>
              <a:t>Asiakaskartoitus</a:t>
            </a:r>
          </a:p>
          <a:p>
            <a:pPr algn="ctr"/>
            <a:endParaRPr lang="fi-FI" sz="1100" dirty="0">
              <a:solidFill>
                <a:schemeClr val="bg1"/>
              </a:solidFill>
              <a:latin typeface="Arial Rounded MT Bold"/>
            </a:endParaRPr>
          </a:p>
          <a:p>
            <a:pPr algn="ctr"/>
            <a:r>
              <a:rPr lang="fi-FI" sz="1100" dirty="0" smtClean="0">
                <a:solidFill>
                  <a:schemeClr val="bg1"/>
                </a:solidFill>
                <a:latin typeface="Arial Rounded MT Bold"/>
              </a:rPr>
              <a:t>Käyttöönotto</a:t>
            </a:r>
          </a:p>
          <a:p>
            <a:pPr algn="ctr"/>
            <a:endParaRPr lang="fi-FI" sz="1100" dirty="0">
              <a:solidFill>
                <a:schemeClr val="bg1"/>
              </a:solidFill>
              <a:latin typeface="Arial Rounded MT Bold"/>
            </a:endParaRPr>
          </a:p>
          <a:p>
            <a:pPr algn="ctr"/>
            <a:r>
              <a:rPr lang="fi-FI" sz="1100" dirty="0" smtClean="0">
                <a:solidFill>
                  <a:schemeClr val="bg1"/>
                </a:solidFill>
                <a:latin typeface="Arial Rounded MT Bold"/>
              </a:rPr>
              <a:t>Asiakaspalvelu</a:t>
            </a:r>
          </a:p>
          <a:p>
            <a:pPr algn="ctr"/>
            <a:endParaRPr lang="fi-FI" sz="1100" dirty="0">
              <a:solidFill>
                <a:schemeClr val="bg1"/>
              </a:solidFill>
              <a:latin typeface="Arial Rounded MT Bold"/>
            </a:endParaRPr>
          </a:p>
          <a:p>
            <a:pPr algn="ctr"/>
            <a:r>
              <a:rPr lang="fi-FI" sz="1100" dirty="0">
                <a:solidFill>
                  <a:schemeClr val="bg1"/>
                </a:solidFill>
                <a:latin typeface="Arial Rounded MT Bold"/>
              </a:rPr>
              <a:t>Arviointi</a:t>
            </a:r>
          </a:p>
        </p:txBody>
      </p:sp>
    </p:spTree>
    <p:extLst>
      <p:ext uri="{BB962C8B-B14F-4D97-AF65-F5344CB8AC3E}">
        <p14:creationId xmlns:p14="http://schemas.microsoft.com/office/powerpoint/2010/main" val="216711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46FD34-1219-4166-9B8C-CD6347867DC4}"/>
              </a:ext>
            </a:extLst>
          </p:cNvPr>
          <p:cNvSpPr/>
          <p:nvPr/>
        </p:nvSpPr>
        <p:spPr>
          <a:xfrm>
            <a:off x="-1" y="-5318"/>
            <a:ext cx="12191999" cy="380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>
                <a:solidFill>
                  <a:schemeClr val="bg1">
                    <a:lumMod val="50000"/>
                  </a:schemeClr>
                </a:solidFill>
              </a:rPr>
              <a:t>Pohjanmaan </a:t>
            </a:r>
            <a:r>
              <a:rPr lang="fi-FI" dirty="0" smtClean="0">
                <a:solidFill>
                  <a:schemeClr val="bg1">
                    <a:lumMod val="50000"/>
                  </a:schemeClr>
                </a:solidFill>
              </a:rPr>
              <a:t>KATI-hanke &amp; arviointi</a:t>
            </a:r>
            <a:endParaRPr lang="fi-FI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Rectangle 1">
            <a:extLst>
              <a:ext uri="{FF2B5EF4-FFF2-40B4-BE49-F238E27FC236}">
                <a16:creationId xmlns:a16="http://schemas.microsoft.com/office/drawing/2014/main" id="{062A9242-AD95-4B3C-9574-2F4A07A4F29B}"/>
              </a:ext>
            </a:extLst>
          </p:cNvPr>
          <p:cNvSpPr/>
          <p:nvPr/>
        </p:nvSpPr>
        <p:spPr>
          <a:xfrm>
            <a:off x="76200" y="363717"/>
            <a:ext cx="765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>
                <a:solidFill>
                  <a:schemeClr val="bg1"/>
                </a:solidFill>
                <a:cs typeface="Calibri" panose="020F0502020204030204"/>
              </a:rPr>
              <a:t>EU-rahoitus</a:t>
            </a:r>
            <a:endParaRPr lang="fi-FI" dirty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28" name="Suorakulmio 27"/>
          <p:cNvSpPr/>
          <p:nvPr/>
        </p:nvSpPr>
        <p:spPr>
          <a:xfrm>
            <a:off x="10184868" y="554182"/>
            <a:ext cx="1646869" cy="631019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Suorakulmio 28"/>
          <p:cNvSpPr/>
          <p:nvPr/>
        </p:nvSpPr>
        <p:spPr>
          <a:xfrm>
            <a:off x="8436327" y="554182"/>
            <a:ext cx="1646869" cy="631019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Suorakulmio 29"/>
          <p:cNvSpPr/>
          <p:nvPr/>
        </p:nvSpPr>
        <p:spPr>
          <a:xfrm>
            <a:off x="6687786" y="554182"/>
            <a:ext cx="1646869" cy="631019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Suorakulmio 37"/>
          <p:cNvSpPr/>
          <p:nvPr/>
        </p:nvSpPr>
        <p:spPr>
          <a:xfrm>
            <a:off x="4939245" y="554182"/>
            <a:ext cx="1646869" cy="63031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" name="Suorakulmio 38"/>
          <p:cNvSpPr/>
          <p:nvPr/>
        </p:nvSpPr>
        <p:spPr>
          <a:xfrm>
            <a:off x="3190704" y="554182"/>
            <a:ext cx="1646869" cy="631019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" name="Suorakulmio 39"/>
          <p:cNvSpPr/>
          <p:nvPr/>
        </p:nvSpPr>
        <p:spPr>
          <a:xfrm>
            <a:off x="1442162" y="554182"/>
            <a:ext cx="1646869" cy="63038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Rectangle 12">
            <a:extLst>
              <a:ext uri="{FF2B5EF4-FFF2-40B4-BE49-F238E27FC236}">
                <a16:creationId xmlns:a16="http://schemas.microsoft.com/office/drawing/2014/main" id="{97C7FAAC-7CF7-4A6F-8CEF-8CBE0E770AF4}"/>
              </a:ext>
            </a:extLst>
          </p:cNvPr>
          <p:cNvSpPr/>
          <p:nvPr/>
        </p:nvSpPr>
        <p:spPr>
          <a:xfrm>
            <a:off x="1436628" y="599474"/>
            <a:ext cx="1646869" cy="33855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fi-FI" sz="1600" dirty="0" smtClean="0">
                <a:solidFill>
                  <a:schemeClr val="bg1"/>
                </a:solidFill>
                <a:cs typeface="Calibri" panose="020F0502020204030204"/>
              </a:rPr>
              <a:t>Alvar-palvelu</a:t>
            </a:r>
            <a:endParaRPr lang="fi-FI" dirty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42" name="Rectangle 12">
            <a:extLst>
              <a:ext uri="{FF2B5EF4-FFF2-40B4-BE49-F238E27FC236}">
                <a16:creationId xmlns:a16="http://schemas.microsoft.com/office/drawing/2014/main" id="{97C7FAAC-7CF7-4A6F-8CEF-8CBE0E770AF4}"/>
              </a:ext>
            </a:extLst>
          </p:cNvPr>
          <p:cNvSpPr/>
          <p:nvPr/>
        </p:nvSpPr>
        <p:spPr>
          <a:xfrm>
            <a:off x="3243798" y="595922"/>
            <a:ext cx="1540673" cy="338554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fi-FI" sz="1600" dirty="0" smtClean="0">
                <a:solidFill>
                  <a:schemeClr val="bg1"/>
                </a:solidFill>
                <a:cs typeface="Calibri" panose="020F0502020204030204"/>
              </a:rPr>
              <a:t>Hyvinvointikello</a:t>
            </a:r>
            <a:endParaRPr lang="fi-FI" sz="1600" dirty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49" name="Rectangle 12">
            <a:extLst>
              <a:ext uri="{FF2B5EF4-FFF2-40B4-BE49-F238E27FC236}">
                <a16:creationId xmlns:a16="http://schemas.microsoft.com/office/drawing/2014/main" id="{97C7FAAC-7CF7-4A6F-8CEF-8CBE0E770AF4}"/>
              </a:ext>
            </a:extLst>
          </p:cNvPr>
          <p:cNvSpPr/>
          <p:nvPr/>
        </p:nvSpPr>
        <p:spPr>
          <a:xfrm>
            <a:off x="4933274" y="599474"/>
            <a:ext cx="1623863" cy="338554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fi-FI" sz="1600" dirty="0" smtClean="0">
                <a:solidFill>
                  <a:schemeClr val="bg1"/>
                </a:solidFill>
                <a:cs typeface="Calibri" panose="020F0502020204030204"/>
              </a:rPr>
              <a:t>Vuodemonitori</a:t>
            </a:r>
            <a:endParaRPr lang="fi-FI" sz="1600" dirty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50" name="Rectangle 12">
            <a:extLst>
              <a:ext uri="{FF2B5EF4-FFF2-40B4-BE49-F238E27FC236}">
                <a16:creationId xmlns:a16="http://schemas.microsoft.com/office/drawing/2014/main" id="{97C7FAAC-7CF7-4A6F-8CEF-8CBE0E770AF4}"/>
              </a:ext>
            </a:extLst>
          </p:cNvPr>
          <p:cNvSpPr/>
          <p:nvPr/>
        </p:nvSpPr>
        <p:spPr>
          <a:xfrm>
            <a:off x="6676283" y="594503"/>
            <a:ext cx="1646869" cy="338554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fi-FI" sz="1600" dirty="0" smtClean="0">
                <a:solidFill>
                  <a:schemeClr val="bg1"/>
                </a:solidFill>
                <a:cs typeface="Calibri" panose="020F0502020204030204"/>
              </a:rPr>
              <a:t>Kiinteät sensorit</a:t>
            </a:r>
            <a:endParaRPr lang="fi-FI" sz="1600" dirty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53" name="Rectangle 12">
            <a:extLst>
              <a:ext uri="{FF2B5EF4-FFF2-40B4-BE49-F238E27FC236}">
                <a16:creationId xmlns:a16="http://schemas.microsoft.com/office/drawing/2014/main" id="{97C7FAAC-7CF7-4A6F-8CEF-8CBE0E770AF4}"/>
              </a:ext>
            </a:extLst>
          </p:cNvPr>
          <p:cNvSpPr/>
          <p:nvPr/>
        </p:nvSpPr>
        <p:spPr>
          <a:xfrm>
            <a:off x="1442161" y="5015447"/>
            <a:ext cx="1646870" cy="1659030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Autofit/>
          </a:bodyPr>
          <a:lstStyle/>
          <a:p>
            <a:pPr algn="ctr"/>
            <a:endParaRPr lang="fi-FI" sz="1050" dirty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54" name="Rectangle 12">
            <a:extLst>
              <a:ext uri="{FF2B5EF4-FFF2-40B4-BE49-F238E27FC236}">
                <a16:creationId xmlns:a16="http://schemas.microsoft.com/office/drawing/2014/main" id="{97C7FAAC-7CF7-4A6F-8CEF-8CBE0E770AF4}"/>
              </a:ext>
            </a:extLst>
          </p:cNvPr>
          <p:cNvSpPr/>
          <p:nvPr/>
        </p:nvSpPr>
        <p:spPr>
          <a:xfrm>
            <a:off x="8413321" y="594503"/>
            <a:ext cx="1646869" cy="338554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fi-FI" sz="1600" dirty="0" smtClean="0">
                <a:solidFill>
                  <a:schemeClr val="bg1"/>
                </a:solidFill>
                <a:cs typeface="Calibri" panose="020F0502020204030204"/>
              </a:rPr>
              <a:t>Lääkejakelu</a:t>
            </a:r>
            <a:endParaRPr lang="fi-FI" sz="1600" dirty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55" name="Rectangle 12">
            <a:extLst>
              <a:ext uri="{FF2B5EF4-FFF2-40B4-BE49-F238E27FC236}">
                <a16:creationId xmlns:a16="http://schemas.microsoft.com/office/drawing/2014/main" id="{97C7FAAC-7CF7-4A6F-8CEF-8CBE0E770AF4}"/>
              </a:ext>
            </a:extLst>
          </p:cNvPr>
          <p:cNvSpPr/>
          <p:nvPr/>
        </p:nvSpPr>
        <p:spPr>
          <a:xfrm>
            <a:off x="10184868" y="592830"/>
            <a:ext cx="1646869" cy="338554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fi-FI" sz="1600" dirty="0" err="1" smtClean="0">
                <a:solidFill>
                  <a:schemeClr val="bg1"/>
                </a:solidFill>
                <a:cs typeface="Calibri" panose="020F0502020204030204"/>
              </a:rPr>
              <a:t>IoT</a:t>
            </a:r>
            <a:r>
              <a:rPr lang="fi-FI" sz="1600" dirty="0" smtClean="0">
                <a:solidFill>
                  <a:schemeClr val="bg1"/>
                </a:solidFill>
                <a:cs typeface="Calibri" panose="020F0502020204030204"/>
              </a:rPr>
              <a:t> &amp; AI</a:t>
            </a:r>
            <a:endParaRPr lang="fi-FI" sz="1600" dirty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56" name="Suorakulmio 55"/>
          <p:cNvSpPr/>
          <p:nvPr/>
        </p:nvSpPr>
        <p:spPr>
          <a:xfrm>
            <a:off x="1459636" y="878193"/>
            <a:ext cx="161192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-FI" sz="1100" dirty="0" smtClean="0">
                <a:solidFill>
                  <a:prstClr val="white"/>
                </a:solidFill>
                <a:cs typeface="Calibri" panose="020F0502020204030204"/>
              </a:rPr>
              <a:t>Hoitoa ja sisältöä arkeen vuorovaikutteisilla etäyhteyksillä</a:t>
            </a:r>
            <a:endParaRPr lang="fi-FI" sz="1100" dirty="0">
              <a:solidFill>
                <a:prstClr val="white"/>
              </a:solidFill>
              <a:cs typeface="Calibri" panose="020F0502020204030204"/>
            </a:endParaRPr>
          </a:p>
        </p:txBody>
      </p:sp>
      <p:sp>
        <p:nvSpPr>
          <p:cNvPr id="57" name="Suorakulmio 56"/>
          <p:cNvSpPr/>
          <p:nvPr/>
        </p:nvSpPr>
        <p:spPr>
          <a:xfrm>
            <a:off x="3208174" y="890848"/>
            <a:ext cx="16119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-FI" sz="1100" dirty="0" smtClean="0">
                <a:solidFill>
                  <a:prstClr val="white"/>
                </a:solidFill>
                <a:cs typeface="Calibri" panose="020F0502020204030204"/>
              </a:rPr>
              <a:t>Päälle puettava laite</a:t>
            </a:r>
          </a:p>
          <a:p>
            <a:pPr lvl="0"/>
            <a:r>
              <a:rPr lang="fi-FI" sz="1100" dirty="0" smtClean="0">
                <a:solidFill>
                  <a:prstClr val="white"/>
                </a:solidFill>
                <a:cs typeface="Calibri" panose="020F0502020204030204"/>
              </a:rPr>
              <a:t>Tietoa aktiivisuudesta ja liikkumisesta, myös kodin ulkopuolella</a:t>
            </a:r>
            <a:endParaRPr lang="fi-FI" sz="1100" dirty="0">
              <a:solidFill>
                <a:prstClr val="white"/>
              </a:solidFill>
              <a:cs typeface="Calibri" panose="020F0502020204030204"/>
            </a:endParaRPr>
          </a:p>
        </p:txBody>
      </p:sp>
      <p:sp>
        <p:nvSpPr>
          <p:cNvPr id="58" name="Suorakulmio 57"/>
          <p:cNvSpPr/>
          <p:nvPr/>
        </p:nvSpPr>
        <p:spPr>
          <a:xfrm>
            <a:off x="4950748" y="894774"/>
            <a:ext cx="16119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-FI" sz="1100" dirty="0" smtClean="0">
                <a:solidFill>
                  <a:prstClr val="white"/>
                </a:solidFill>
                <a:cs typeface="Calibri" panose="020F0502020204030204"/>
              </a:rPr>
              <a:t>Lepoajan aktiivisuuden ja vitaalitietojen seuranta</a:t>
            </a:r>
            <a:endParaRPr lang="fi-FI" sz="1100" dirty="0">
              <a:solidFill>
                <a:prstClr val="white"/>
              </a:solidFill>
              <a:cs typeface="Calibri" panose="020F0502020204030204"/>
            </a:endParaRPr>
          </a:p>
        </p:txBody>
      </p:sp>
      <p:sp>
        <p:nvSpPr>
          <p:cNvPr id="59" name="Suorakulmio 58"/>
          <p:cNvSpPr/>
          <p:nvPr/>
        </p:nvSpPr>
        <p:spPr>
          <a:xfrm>
            <a:off x="6693755" y="887223"/>
            <a:ext cx="1611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-FI" sz="1100" dirty="0" smtClean="0">
                <a:solidFill>
                  <a:prstClr val="white"/>
                </a:solidFill>
                <a:cs typeface="Calibri" panose="020F0502020204030204"/>
              </a:rPr>
              <a:t>Kodin toiminnan seuranta</a:t>
            </a:r>
          </a:p>
          <a:p>
            <a:pPr lvl="0"/>
            <a:r>
              <a:rPr lang="fi-FI" sz="1000" dirty="0" smtClean="0">
                <a:solidFill>
                  <a:prstClr val="white"/>
                </a:solidFill>
                <a:cs typeface="Calibri" panose="020F0502020204030204"/>
              </a:rPr>
              <a:t>(esim. kaatumishälytykset)</a:t>
            </a:r>
            <a:endParaRPr lang="fi-FI" sz="1000" dirty="0">
              <a:solidFill>
                <a:prstClr val="white"/>
              </a:solidFill>
              <a:cs typeface="Calibri" panose="020F0502020204030204"/>
            </a:endParaRPr>
          </a:p>
        </p:txBody>
      </p:sp>
      <p:sp>
        <p:nvSpPr>
          <p:cNvPr id="60" name="Suorakulmio 59"/>
          <p:cNvSpPr/>
          <p:nvPr/>
        </p:nvSpPr>
        <p:spPr>
          <a:xfrm>
            <a:off x="8453799" y="887223"/>
            <a:ext cx="16119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-FI" sz="1100" dirty="0" smtClean="0">
                <a:solidFill>
                  <a:prstClr val="white"/>
                </a:solidFill>
                <a:cs typeface="Calibri" panose="020F0502020204030204"/>
              </a:rPr>
              <a:t>Lääkejakeluautomaatti ja lääkemuistuttaja</a:t>
            </a:r>
            <a:endParaRPr lang="fi-FI" sz="1100" dirty="0">
              <a:solidFill>
                <a:prstClr val="white"/>
              </a:solidFill>
              <a:cs typeface="Calibri" panose="020F0502020204030204"/>
            </a:endParaRPr>
          </a:p>
        </p:txBody>
      </p:sp>
      <p:sp>
        <p:nvSpPr>
          <p:cNvPr id="61" name="Suorakulmio 60"/>
          <p:cNvSpPr/>
          <p:nvPr/>
        </p:nvSpPr>
        <p:spPr>
          <a:xfrm>
            <a:off x="10184868" y="890412"/>
            <a:ext cx="16119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-FI" sz="1100" dirty="0" smtClean="0">
                <a:solidFill>
                  <a:prstClr val="white"/>
                </a:solidFill>
                <a:cs typeface="Calibri" panose="020F0502020204030204"/>
              </a:rPr>
              <a:t>Dataa kokoava alusta</a:t>
            </a:r>
          </a:p>
          <a:p>
            <a:pPr lvl="0"/>
            <a:r>
              <a:rPr lang="fi-FI" sz="1100" dirty="0" smtClean="0">
                <a:solidFill>
                  <a:prstClr val="white"/>
                </a:solidFill>
                <a:cs typeface="Calibri" panose="020F0502020204030204"/>
              </a:rPr>
              <a:t>Ennusteet ja hälytykset</a:t>
            </a:r>
            <a:endParaRPr lang="fi-FI" sz="1200" dirty="0" smtClean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97C7FAAC-7CF7-4A6F-8CEF-8CBE0E770AF4}"/>
              </a:ext>
            </a:extLst>
          </p:cNvPr>
          <p:cNvSpPr/>
          <p:nvPr/>
        </p:nvSpPr>
        <p:spPr>
          <a:xfrm>
            <a:off x="162321" y="1623502"/>
            <a:ext cx="11930033" cy="455177"/>
          </a:xfrm>
          <a:prstGeom prst="rect">
            <a:avLst/>
          </a:prstGeom>
          <a:solidFill>
            <a:schemeClr val="tx1">
              <a:lumMod val="65000"/>
              <a:lumOff val="35000"/>
              <a:alpha val="77000"/>
            </a:schemeClr>
          </a:solidFill>
          <a:ln>
            <a:noFill/>
          </a:ln>
        </p:spPr>
        <p:txBody>
          <a:bodyPr wrap="square" anchor="ctr">
            <a:noAutofit/>
          </a:bodyPr>
          <a:lstStyle/>
          <a:p>
            <a:r>
              <a:rPr lang="fi-FI" sz="1200" dirty="0" smtClean="0">
                <a:solidFill>
                  <a:schemeClr val="bg1"/>
                </a:solidFill>
                <a:cs typeface="Calibri" panose="020F0502020204030204"/>
              </a:rPr>
              <a:t>Potentiaalinen </a:t>
            </a:r>
          </a:p>
          <a:p>
            <a:r>
              <a:rPr lang="fi-FI" sz="1200" dirty="0" smtClean="0">
                <a:solidFill>
                  <a:schemeClr val="bg1"/>
                </a:solidFill>
                <a:cs typeface="Calibri" panose="020F0502020204030204"/>
              </a:rPr>
              <a:t>asiakasmäärä</a:t>
            </a:r>
            <a:endParaRPr lang="fi-FI" sz="1400" dirty="0">
              <a:cs typeface="Calibri" panose="020F0502020204030204"/>
            </a:endParaRPr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97C7FAAC-7CF7-4A6F-8CEF-8CBE0E770AF4}"/>
              </a:ext>
            </a:extLst>
          </p:cNvPr>
          <p:cNvSpPr/>
          <p:nvPr/>
        </p:nvSpPr>
        <p:spPr>
          <a:xfrm>
            <a:off x="162319" y="2154256"/>
            <a:ext cx="11930033" cy="455177"/>
          </a:xfrm>
          <a:prstGeom prst="rect">
            <a:avLst/>
          </a:prstGeom>
          <a:solidFill>
            <a:schemeClr val="tx1">
              <a:lumMod val="65000"/>
              <a:lumOff val="35000"/>
              <a:alpha val="77000"/>
            </a:schemeClr>
          </a:solidFill>
          <a:ln>
            <a:noFill/>
          </a:ln>
        </p:spPr>
        <p:txBody>
          <a:bodyPr wrap="square" anchor="ctr">
            <a:noAutofit/>
          </a:bodyPr>
          <a:lstStyle/>
          <a:p>
            <a:r>
              <a:rPr lang="fi-FI" sz="1200" dirty="0" smtClean="0">
                <a:solidFill>
                  <a:schemeClr val="bg1"/>
                </a:solidFill>
                <a:cs typeface="Calibri" panose="020F0502020204030204"/>
              </a:rPr>
              <a:t>Hyödyt asiakkaille</a:t>
            </a:r>
            <a:endParaRPr lang="fi-FI" sz="1400" dirty="0">
              <a:cs typeface="Calibri" panose="020F0502020204030204"/>
            </a:endParaRPr>
          </a:p>
        </p:txBody>
      </p:sp>
      <p:sp>
        <p:nvSpPr>
          <p:cNvPr id="31" name="Rectangle 12">
            <a:extLst>
              <a:ext uri="{FF2B5EF4-FFF2-40B4-BE49-F238E27FC236}">
                <a16:creationId xmlns:a16="http://schemas.microsoft.com/office/drawing/2014/main" id="{97C7FAAC-7CF7-4A6F-8CEF-8CBE0E770AF4}"/>
              </a:ext>
            </a:extLst>
          </p:cNvPr>
          <p:cNvSpPr/>
          <p:nvPr/>
        </p:nvSpPr>
        <p:spPr>
          <a:xfrm>
            <a:off x="162319" y="2686595"/>
            <a:ext cx="11930033" cy="455177"/>
          </a:xfrm>
          <a:prstGeom prst="rect">
            <a:avLst/>
          </a:prstGeom>
          <a:solidFill>
            <a:schemeClr val="tx1">
              <a:lumMod val="65000"/>
              <a:lumOff val="35000"/>
              <a:alpha val="77000"/>
            </a:schemeClr>
          </a:solidFill>
          <a:ln>
            <a:noFill/>
          </a:ln>
        </p:spPr>
        <p:txBody>
          <a:bodyPr wrap="square" anchor="ctr">
            <a:noAutofit/>
          </a:bodyPr>
          <a:lstStyle/>
          <a:p>
            <a:r>
              <a:rPr lang="fi-FI" sz="1200" dirty="0" smtClean="0">
                <a:solidFill>
                  <a:schemeClr val="bg1"/>
                </a:solidFill>
                <a:cs typeface="Calibri" panose="020F0502020204030204"/>
              </a:rPr>
              <a:t>Hyödyt </a:t>
            </a:r>
            <a:r>
              <a:rPr lang="fi-FI" sz="1200" dirty="0" err="1" smtClean="0">
                <a:solidFill>
                  <a:schemeClr val="bg1"/>
                </a:solidFill>
                <a:cs typeface="Calibri" panose="020F0502020204030204"/>
              </a:rPr>
              <a:t>HVA:lle</a:t>
            </a:r>
            <a:endParaRPr lang="fi-FI" sz="1400" dirty="0">
              <a:cs typeface="Calibri" panose="020F0502020204030204"/>
            </a:endParaRP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97C7FAAC-7CF7-4A6F-8CEF-8CBE0E770AF4}"/>
              </a:ext>
            </a:extLst>
          </p:cNvPr>
          <p:cNvSpPr/>
          <p:nvPr/>
        </p:nvSpPr>
        <p:spPr>
          <a:xfrm>
            <a:off x="162319" y="3219250"/>
            <a:ext cx="11930033" cy="455177"/>
          </a:xfrm>
          <a:prstGeom prst="rect">
            <a:avLst/>
          </a:prstGeom>
          <a:solidFill>
            <a:schemeClr val="tx1">
              <a:lumMod val="65000"/>
              <a:lumOff val="35000"/>
              <a:alpha val="77000"/>
            </a:schemeClr>
          </a:solidFill>
          <a:ln>
            <a:noFill/>
          </a:ln>
        </p:spPr>
        <p:txBody>
          <a:bodyPr wrap="square" anchor="ctr">
            <a:noAutofit/>
          </a:bodyPr>
          <a:lstStyle/>
          <a:p>
            <a:r>
              <a:rPr lang="fi-FI" sz="1200" dirty="0" smtClean="0">
                <a:solidFill>
                  <a:schemeClr val="bg1"/>
                </a:solidFill>
                <a:cs typeface="Calibri" panose="020F0502020204030204"/>
              </a:rPr>
              <a:t>Eettinen </a:t>
            </a:r>
          </a:p>
          <a:p>
            <a:r>
              <a:rPr lang="fi-FI" sz="1200" dirty="0" smtClean="0">
                <a:solidFill>
                  <a:schemeClr val="bg1"/>
                </a:solidFill>
                <a:cs typeface="Calibri" panose="020F0502020204030204"/>
              </a:rPr>
              <a:t>hyväksyttävyys</a:t>
            </a:r>
            <a:endParaRPr lang="fi-FI" sz="1400" dirty="0">
              <a:cs typeface="Calibri" panose="020F0502020204030204"/>
            </a:endParaRPr>
          </a:p>
        </p:txBody>
      </p:sp>
      <p:sp>
        <p:nvSpPr>
          <p:cNvPr id="33" name="Rectangle 12">
            <a:extLst>
              <a:ext uri="{FF2B5EF4-FFF2-40B4-BE49-F238E27FC236}">
                <a16:creationId xmlns:a16="http://schemas.microsoft.com/office/drawing/2014/main" id="{97C7FAAC-7CF7-4A6F-8CEF-8CBE0E770AF4}"/>
              </a:ext>
            </a:extLst>
          </p:cNvPr>
          <p:cNvSpPr/>
          <p:nvPr/>
        </p:nvSpPr>
        <p:spPr>
          <a:xfrm>
            <a:off x="162319" y="3749898"/>
            <a:ext cx="11930033" cy="455177"/>
          </a:xfrm>
          <a:prstGeom prst="rect">
            <a:avLst/>
          </a:prstGeom>
          <a:solidFill>
            <a:schemeClr val="tx1">
              <a:lumMod val="65000"/>
              <a:lumOff val="35000"/>
              <a:alpha val="77000"/>
            </a:schemeClr>
          </a:solidFill>
          <a:ln>
            <a:noFill/>
          </a:ln>
        </p:spPr>
        <p:txBody>
          <a:bodyPr wrap="square" anchor="ctr">
            <a:noAutofit/>
          </a:bodyPr>
          <a:lstStyle/>
          <a:p>
            <a:r>
              <a:rPr lang="fi-FI" sz="1200" dirty="0" smtClean="0">
                <a:solidFill>
                  <a:schemeClr val="bg1"/>
                </a:solidFill>
                <a:cs typeface="Calibri" panose="020F0502020204030204"/>
              </a:rPr>
              <a:t>Kustannukset</a:t>
            </a:r>
            <a:endParaRPr lang="fi-FI" sz="1400" dirty="0">
              <a:cs typeface="Calibri" panose="020F0502020204030204"/>
            </a:endParaRPr>
          </a:p>
        </p:txBody>
      </p:sp>
      <p:sp>
        <p:nvSpPr>
          <p:cNvPr id="35" name="Rectangle 12">
            <a:extLst>
              <a:ext uri="{FF2B5EF4-FFF2-40B4-BE49-F238E27FC236}">
                <a16:creationId xmlns:a16="http://schemas.microsoft.com/office/drawing/2014/main" id="{97C7FAAC-7CF7-4A6F-8CEF-8CBE0E770AF4}"/>
              </a:ext>
            </a:extLst>
          </p:cNvPr>
          <p:cNvSpPr/>
          <p:nvPr/>
        </p:nvSpPr>
        <p:spPr>
          <a:xfrm>
            <a:off x="162318" y="4278677"/>
            <a:ext cx="11930033" cy="455177"/>
          </a:xfrm>
          <a:prstGeom prst="rect">
            <a:avLst/>
          </a:prstGeom>
          <a:solidFill>
            <a:schemeClr val="tx1">
              <a:lumMod val="65000"/>
              <a:lumOff val="35000"/>
              <a:alpha val="77000"/>
            </a:schemeClr>
          </a:solidFill>
          <a:ln>
            <a:noFill/>
          </a:ln>
        </p:spPr>
        <p:txBody>
          <a:bodyPr wrap="square" anchor="ctr">
            <a:noAutofit/>
          </a:bodyPr>
          <a:lstStyle/>
          <a:p>
            <a:r>
              <a:rPr lang="fi-FI" sz="1200" dirty="0" smtClean="0">
                <a:solidFill>
                  <a:schemeClr val="bg1"/>
                </a:solidFill>
                <a:cs typeface="Calibri" panose="020F0502020204030204"/>
              </a:rPr>
              <a:t>Kustannushyödyt</a:t>
            </a:r>
            <a:endParaRPr lang="fi-FI" sz="1400" dirty="0">
              <a:cs typeface="Calibri" panose="020F0502020204030204"/>
            </a:endParaRPr>
          </a:p>
        </p:txBody>
      </p:sp>
      <p:sp>
        <p:nvSpPr>
          <p:cNvPr id="36" name="Rectangle 12">
            <a:extLst>
              <a:ext uri="{FF2B5EF4-FFF2-40B4-BE49-F238E27FC236}">
                <a16:creationId xmlns:a16="http://schemas.microsoft.com/office/drawing/2014/main" id="{97C7FAAC-7CF7-4A6F-8CEF-8CBE0E770AF4}"/>
              </a:ext>
            </a:extLst>
          </p:cNvPr>
          <p:cNvSpPr/>
          <p:nvPr/>
        </p:nvSpPr>
        <p:spPr>
          <a:xfrm>
            <a:off x="162319" y="4815858"/>
            <a:ext cx="11930033" cy="455177"/>
          </a:xfrm>
          <a:prstGeom prst="rect">
            <a:avLst/>
          </a:prstGeom>
          <a:solidFill>
            <a:schemeClr val="tx1">
              <a:lumMod val="65000"/>
              <a:lumOff val="35000"/>
              <a:alpha val="77000"/>
            </a:schemeClr>
          </a:solidFill>
          <a:ln>
            <a:noFill/>
          </a:ln>
        </p:spPr>
        <p:txBody>
          <a:bodyPr wrap="square" anchor="ctr">
            <a:noAutofit/>
          </a:bodyPr>
          <a:lstStyle/>
          <a:p>
            <a:r>
              <a:rPr lang="fi-FI" sz="1200" dirty="0" smtClean="0">
                <a:solidFill>
                  <a:schemeClr val="bg1"/>
                </a:solidFill>
                <a:cs typeface="Calibri" panose="020F0502020204030204"/>
              </a:rPr>
              <a:t>Juridiset rajoitteet</a:t>
            </a:r>
            <a:endParaRPr lang="fi-FI" sz="1400" dirty="0">
              <a:cs typeface="Calibri" panose="020F0502020204030204"/>
            </a:endParaRPr>
          </a:p>
        </p:txBody>
      </p:sp>
      <p:sp>
        <p:nvSpPr>
          <p:cNvPr id="37" name="Rectangle 12">
            <a:extLst>
              <a:ext uri="{FF2B5EF4-FFF2-40B4-BE49-F238E27FC236}">
                <a16:creationId xmlns:a16="http://schemas.microsoft.com/office/drawing/2014/main" id="{97C7FAAC-7CF7-4A6F-8CEF-8CBE0E770AF4}"/>
              </a:ext>
            </a:extLst>
          </p:cNvPr>
          <p:cNvSpPr/>
          <p:nvPr/>
        </p:nvSpPr>
        <p:spPr>
          <a:xfrm>
            <a:off x="162318" y="5353039"/>
            <a:ext cx="11930033" cy="455177"/>
          </a:xfrm>
          <a:prstGeom prst="rect">
            <a:avLst/>
          </a:prstGeom>
          <a:solidFill>
            <a:schemeClr val="tx1">
              <a:lumMod val="65000"/>
              <a:lumOff val="35000"/>
              <a:alpha val="77000"/>
            </a:schemeClr>
          </a:solidFill>
          <a:ln>
            <a:noFill/>
          </a:ln>
        </p:spPr>
        <p:txBody>
          <a:bodyPr wrap="square" anchor="ctr">
            <a:noAutofit/>
          </a:bodyPr>
          <a:lstStyle/>
          <a:p>
            <a:r>
              <a:rPr lang="fi-FI" sz="1200" dirty="0" smtClean="0">
                <a:solidFill>
                  <a:schemeClr val="bg1"/>
                </a:solidFill>
                <a:cs typeface="Calibri" panose="020F0502020204030204"/>
              </a:rPr>
              <a:t>Tekniset rajoitteet</a:t>
            </a:r>
            <a:endParaRPr lang="fi-FI" sz="1400" dirty="0">
              <a:cs typeface="Calibri" panose="020F0502020204030204"/>
            </a:endParaRPr>
          </a:p>
        </p:txBody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97C7FAAC-7CF7-4A6F-8CEF-8CBE0E770AF4}"/>
              </a:ext>
            </a:extLst>
          </p:cNvPr>
          <p:cNvSpPr/>
          <p:nvPr/>
        </p:nvSpPr>
        <p:spPr>
          <a:xfrm>
            <a:off x="162318" y="5890220"/>
            <a:ext cx="11930033" cy="455177"/>
          </a:xfrm>
          <a:prstGeom prst="rect">
            <a:avLst/>
          </a:prstGeom>
          <a:solidFill>
            <a:schemeClr val="tx1">
              <a:lumMod val="65000"/>
              <a:lumOff val="35000"/>
              <a:alpha val="77000"/>
            </a:schemeClr>
          </a:solidFill>
          <a:ln>
            <a:noFill/>
          </a:ln>
        </p:spPr>
        <p:txBody>
          <a:bodyPr wrap="square" anchor="ctr">
            <a:noAutofit/>
          </a:bodyPr>
          <a:lstStyle/>
          <a:p>
            <a:r>
              <a:rPr lang="fi-FI" sz="1200" dirty="0" smtClean="0">
                <a:solidFill>
                  <a:schemeClr val="bg1"/>
                </a:solidFill>
                <a:cs typeface="Calibri" panose="020F0502020204030204"/>
              </a:rPr>
              <a:t>Osaaminen</a:t>
            </a:r>
            <a:endParaRPr lang="fi-FI" sz="1400" dirty="0">
              <a:cs typeface="Calibri" panose="020F0502020204030204"/>
            </a:endParaRPr>
          </a:p>
        </p:txBody>
      </p:sp>
      <p:sp>
        <p:nvSpPr>
          <p:cNvPr id="51" name="Rectangle 12">
            <a:extLst>
              <a:ext uri="{FF2B5EF4-FFF2-40B4-BE49-F238E27FC236}">
                <a16:creationId xmlns:a16="http://schemas.microsoft.com/office/drawing/2014/main" id="{97C7FAAC-7CF7-4A6F-8CEF-8CBE0E770AF4}"/>
              </a:ext>
            </a:extLst>
          </p:cNvPr>
          <p:cNvSpPr/>
          <p:nvPr/>
        </p:nvSpPr>
        <p:spPr>
          <a:xfrm>
            <a:off x="1442162" y="1623502"/>
            <a:ext cx="1646870" cy="1543570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Autofit/>
          </a:bodyPr>
          <a:lstStyle/>
          <a:p>
            <a:pPr algn="ctr"/>
            <a:endParaRPr lang="fi-FI" sz="1050" dirty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52" name="Rectangle 12">
            <a:extLst>
              <a:ext uri="{FF2B5EF4-FFF2-40B4-BE49-F238E27FC236}">
                <a16:creationId xmlns:a16="http://schemas.microsoft.com/office/drawing/2014/main" id="{97C7FAAC-7CF7-4A6F-8CEF-8CBE0E770AF4}"/>
              </a:ext>
            </a:extLst>
          </p:cNvPr>
          <p:cNvSpPr/>
          <p:nvPr/>
        </p:nvSpPr>
        <p:spPr>
          <a:xfrm>
            <a:off x="1442161" y="3356972"/>
            <a:ext cx="1646870" cy="1479884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Autofit/>
          </a:bodyPr>
          <a:lstStyle/>
          <a:p>
            <a:pPr algn="ctr"/>
            <a:endParaRPr lang="fi-FI" sz="1050" dirty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43" name="Rectangle 5">
            <a:extLst>
              <a:ext uri="{FF2B5EF4-FFF2-40B4-BE49-F238E27FC236}">
                <a16:creationId xmlns:a16="http://schemas.microsoft.com/office/drawing/2014/main" id="{1B46FD34-1219-4166-9B8C-CD6347867DC4}"/>
              </a:ext>
            </a:extLst>
          </p:cNvPr>
          <p:cNvSpPr/>
          <p:nvPr/>
        </p:nvSpPr>
        <p:spPr>
          <a:xfrm rot="16200000">
            <a:off x="-3536796" y="4088284"/>
            <a:ext cx="7225991" cy="380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>
                <a:solidFill>
                  <a:schemeClr val="bg1">
                    <a:lumMod val="50000"/>
                  </a:schemeClr>
                </a:solidFill>
              </a:rPr>
              <a:t>Arvioinnin näkökulmia</a:t>
            </a:r>
            <a:endParaRPr lang="fi-FI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Rectangle 12">
            <a:extLst>
              <a:ext uri="{FF2B5EF4-FFF2-40B4-BE49-F238E27FC236}">
                <a16:creationId xmlns:a16="http://schemas.microsoft.com/office/drawing/2014/main" id="{97C7FAAC-7CF7-4A6F-8CEF-8CBE0E770AF4}"/>
              </a:ext>
            </a:extLst>
          </p:cNvPr>
          <p:cNvSpPr/>
          <p:nvPr/>
        </p:nvSpPr>
        <p:spPr>
          <a:xfrm>
            <a:off x="1447696" y="6435609"/>
            <a:ext cx="1646869" cy="33855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fi-FI" sz="1600" dirty="0" smtClean="0">
                <a:solidFill>
                  <a:schemeClr val="bg1"/>
                </a:solidFill>
                <a:cs typeface="Calibri" panose="020F0502020204030204"/>
              </a:rPr>
              <a:t>VideoVisit Oy</a:t>
            </a:r>
            <a:endParaRPr lang="fi-FI" dirty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47" name="Rectangle 12">
            <a:extLst>
              <a:ext uri="{FF2B5EF4-FFF2-40B4-BE49-F238E27FC236}">
                <a16:creationId xmlns:a16="http://schemas.microsoft.com/office/drawing/2014/main" id="{97C7FAAC-7CF7-4A6F-8CEF-8CBE0E770AF4}"/>
              </a:ext>
            </a:extLst>
          </p:cNvPr>
          <p:cNvSpPr/>
          <p:nvPr/>
        </p:nvSpPr>
        <p:spPr>
          <a:xfrm>
            <a:off x="3185169" y="6435609"/>
            <a:ext cx="1652403" cy="33855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fi-FI" sz="1600" dirty="0" err="1" smtClean="0">
                <a:solidFill>
                  <a:schemeClr val="bg1"/>
                </a:solidFill>
                <a:cs typeface="Calibri" panose="020F0502020204030204"/>
              </a:rPr>
              <a:t>Vivago</a:t>
            </a:r>
            <a:r>
              <a:rPr lang="fi-FI" sz="1600" dirty="0" smtClean="0">
                <a:solidFill>
                  <a:schemeClr val="bg1"/>
                </a:solidFill>
                <a:cs typeface="Calibri" panose="020F0502020204030204"/>
              </a:rPr>
              <a:t> Oy</a:t>
            </a:r>
            <a:endParaRPr lang="fi-FI" dirty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48" name="Rectangle 12">
            <a:extLst>
              <a:ext uri="{FF2B5EF4-FFF2-40B4-BE49-F238E27FC236}">
                <a16:creationId xmlns:a16="http://schemas.microsoft.com/office/drawing/2014/main" id="{97C7FAAC-7CF7-4A6F-8CEF-8CBE0E770AF4}"/>
              </a:ext>
            </a:extLst>
          </p:cNvPr>
          <p:cNvSpPr/>
          <p:nvPr/>
        </p:nvSpPr>
        <p:spPr>
          <a:xfrm>
            <a:off x="4950748" y="6435609"/>
            <a:ext cx="1646869" cy="33855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fi-FI" sz="1600" dirty="0" err="1" smtClean="0">
                <a:solidFill>
                  <a:schemeClr val="bg1"/>
                </a:solidFill>
                <a:cs typeface="Calibri" panose="020F0502020204030204"/>
              </a:rPr>
              <a:t>Emfit</a:t>
            </a:r>
            <a:r>
              <a:rPr lang="fi-FI" sz="1600" dirty="0" smtClean="0">
                <a:solidFill>
                  <a:schemeClr val="bg1"/>
                </a:solidFill>
                <a:cs typeface="Calibri" panose="020F0502020204030204"/>
              </a:rPr>
              <a:t> Oy</a:t>
            </a:r>
            <a:endParaRPr lang="fi-FI" dirty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62" name="Rectangle 12">
            <a:extLst>
              <a:ext uri="{FF2B5EF4-FFF2-40B4-BE49-F238E27FC236}">
                <a16:creationId xmlns:a16="http://schemas.microsoft.com/office/drawing/2014/main" id="{97C7FAAC-7CF7-4A6F-8CEF-8CBE0E770AF4}"/>
              </a:ext>
            </a:extLst>
          </p:cNvPr>
          <p:cNvSpPr/>
          <p:nvPr/>
        </p:nvSpPr>
        <p:spPr>
          <a:xfrm>
            <a:off x="8424824" y="6435609"/>
            <a:ext cx="1646869" cy="33855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fi-FI" sz="1600" dirty="0" err="1" smtClean="0">
                <a:solidFill>
                  <a:schemeClr val="bg1"/>
                </a:solidFill>
                <a:cs typeface="Calibri" panose="020F0502020204030204"/>
              </a:rPr>
              <a:t>Evondos</a:t>
            </a:r>
            <a:r>
              <a:rPr lang="fi-FI" sz="1600" dirty="0" smtClean="0">
                <a:solidFill>
                  <a:schemeClr val="bg1"/>
                </a:solidFill>
                <a:cs typeface="Calibri" panose="020F0502020204030204"/>
              </a:rPr>
              <a:t> Oy</a:t>
            </a:r>
            <a:endParaRPr lang="fi-FI" dirty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6863679" y="6385944"/>
            <a:ext cx="12394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i-FI" sz="1100" dirty="0">
                <a:solidFill>
                  <a:prstClr val="white"/>
                </a:solidFill>
                <a:cs typeface="Calibri" panose="020F0502020204030204"/>
              </a:rPr>
              <a:t>(Ei oteta käyttöön </a:t>
            </a:r>
            <a:endParaRPr lang="fi-FI" sz="1100" dirty="0" smtClean="0">
              <a:solidFill>
                <a:prstClr val="white"/>
              </a:solidFill>
              <a:cs typeface="Calibri" panose="020F0502020204030204"/>
            </a:endParaRPr>
          </a:p>
          <a:p>
            <a:pPr lvl="0"/>
            <a:r>
              <a:rPr lang="fi-FI" sz="1100" dirty="0" smtClean="0">
                <a:solidFill>
                  <a:prstClr val="white"/>
                </a:solidFill>
                <a:cs typeface="Calibri" panose="020F0502020204030204"/>
              </a:rPr>
              <a:t>hankkeessa)</a:t>
            </a:r>
            <a:endParaRPr lang="fi-FI" sz="1200" dirty="0">
              <a:solidFill>
                <a:prstClr val="white"/>
              </a:solidFill>
              <a:cs typeface="Calibri" panose="020F0502020204030204"/>
            </a:endParaRPr>
          </a:p>
        </p:txBody>
      </p:sp>
      <p:sp>
        <p:nvSpPr>
          <p:cNvPr id="44" name="Suorakulmio 43"/>
          <p:cNvSpPr/>
          <p:nvPr/>
        </p:nvSpPr>
        <p:spPr>
          <a:xfrm>
            <a:off x="10371108" y="6394050"/>
            <a:ext cx="12394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i-FI" sz="1100" dirty="0">
                <a:solidFill>
                  <a:prstClr val="white"/>
                </a:solidFill>
                <a:cs typeface="Calibri" panose="020F0502020204030204"/>
              </a:rPr>
              <a:t>(Ei oteta käyttöön </a:t>
            </a:r>
            <a:endParaRPr lang="fi-FI" sz="1100" dirty="0" smtClean="0">
              <a:solidFill>
                <a:prstClr val="white"/>
              </a:solidFill>
              <a:cs typeface="Calibri" panose="020F0502020204030204"/>
            </a:endParaRPr>
          </a:p>
          <a:p>
            <a:pPr lvl="0"/>
            <a:r>
              <a:rPr lang="fi-FI" sz="1100" dirty="0" smtClean="0">
                <a:solidFill>
                  <a:prstClr val="white"/>
                </a:solidFill>
                <a:cs typeface="Calibri" panose="020F0502020204030204"/>
              </a:rPr>
              <a:t>hankkeessa)</a:t>
            </a:r>
            <a:endParaRPr lang="fi-FI" sz="1200" dirty="0">
              <a:solidFill>
                <a:prstClr val="white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64355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ew of a city&#10;&#10;Description automatically generated">
            <a:extLst>
              <a:ext uri="{FF2B5EF4-FFF2-40B4-BE49-F238E27FC236}">
                <a16:creationId xmlns:a16="http://schemas.microsoft.com/office/drawing/2014/main" id="{E80D22DA-F774-410F-BFC6-2E24427D01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AB9827-AC44-43B5-920C-477C4E32C9A3}"/>
              </a:ext>
            </a:extLst>
          </p:cNvPr>
          <p:cNvSpPr txBox="1"/>
          <p:nvPr/>
        </p:nvSpPr>
        <p:spPr>
          <a:xfrm>
            <a:off x="20" y="-6878"/>
            <a:ext cx="12191980" cy="6858000"/>
          </a:xfrm>
          <a:prstGeom prst="rect">
            <a:avLst/>
          </a:prstGeom>
          <a:solidFill>
            <a:srgbClr val="002060">
              <a:alpha val="70000"/>
            </a:srgbClr>
          </a:solidFill>
        </p:spPr>
        <p:txBody>
          <a:bodyPr wrap="square" rtlCol="0">
            <a:noAutofit/>
          </a:bodyPr>
          <a:lstStyle/>
          <a:p>
            <a:endParaRPr lang="fi-FI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B455DD-5E9A-4340-8C59-7D159614E2DE}"/>
              </a:ext>
            </a:extLst>
          </p:cNvPr>
          <p:cNvSpPr/>
          <p:nvPr/>
        </p:nvSpPr>
        <p:spPr>
          <a:xfrm>
            <a:off x="85206" y="30200"/>
            <a:ext cx="12106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i-FI" sz="3200" dirty="0" smtClean="0">
                <a:solidFill>
                  <a:srgbClr val="64C8D2"/>
                </a:solidFill>
                <a:latin typeface="Arial Rounded MT Bold"/>
                <a:ea typeface="+mj-ea"/>
                <a:cs typeface="+mj-cs"/>
              </a:rPr>
              <a:t>Pohjanmaan KATI-hankkeen teknologiat eri alueille</a:t>
            </a:r>
            <a:endParaRPr lang="fi-FI" sz="1400" dirty="0">
              <a:solidFill>
                <a:srgbClr val="64C8D2"/>
              </a:solidFill>
              <a:latin typeface="Arial Rounded MT Bold"/>
              <a:ea typeface="+mj-ea"/>
              <a:cs typeface="+mj-cs"/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4927907" y="865909"/>
            <a:ext cx="142539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b="1" dirty="0" smtClean="0">
                <a:solidFill>
                  <a:schemeClr val="bg1"/>
                </a:solidFill>
                <a:latin typeface="Arial Rounded MT Bold"/>
              </a:rPr>
              <a:t>Mustasaari</a:t>
            </a:r>
            <a:endParaRPr lang="fi-FI" b="1" dirty="0">
              <a:solidFill>
                <a:schemeClr val="bg1"/>
              </a:solidFill>
              <a:latin typeface="Arial Rounded MT Bold"/>
            </a:endParaRPr>
          </a:p>
        </p:txBody>
      </p:sp>
      <p:sp>
        <p:nvSpPr>
          <p:cNvPr id="42" name="Suorakulmio 41"/>
          <p:cNvSpPr/>
          <p:nvPr/>
        </p:nvSpPr>
        <p:spPr>
          <a:xfrm>
            <a:off x="1593468" y="863600"/>
            <a:ext cx="87049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b="1" dirty="0" smtClean="0">
                <a:solidFill>
                  <a:schemeClr val="bg1"/>
                </a:solidFill>
                <a:latin typeface="Arial Rounded MT Bold"/>
              </a:rPr>
              <a:t>Vaasa</a:t>
            </a:r>
            <a:endParaRPr lang="fi-FI" b="1" dirty="0">
              <a:solidFill>
                <a:schemeClr val="bg1"/>
              </a:solidFill>
              <a:latin typeface="Arial Rounded MT Bold"/>
            </a:endParaRPr>
          </a:p>
        </p:txBody>
      </p:sp>
      <p:sp>
        <p:nvSpPr>
          <p:cNvPr id="43" name="Suorakulmio 42"/>
          <p:cNvSpPr/>
          <p:nvPr/>
        </p:nvSpPr>
        <p:spPr>
          <a:xfrm>
            <a:off x="9141660" y="894615"/>
            <a:ext cx="86434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b="1" dirty="0" smtClean="0">
                <a:solidFill>
                  <a:schemeClr val="bg1"/>
                </a:solidFill>
                <a:latin typeface="Arial Rounded MT Bold"/>
              </a:rPr>
              <a:t>Laihia</a:t>
            </a:r>
            <a:endParaRPr lang="fi-FI" b="1" dirty="0">
              <a:solidFill>
                <a:schemeClr val="bg1"/>
              </a:solidFill>
              <a:latin typeface="Arial Rounded MT Bold"/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417399" y="1709766"/>
            <a:ext cx="11492222" cy="5034831"/>
          </a:xfrm>
          <a:prstGeom prst="rect">
            <a:avLst/>
          </a:prstGeom>
          <a:solidFill>
            <a:srgbClr val="002060">
              <a:alpha val="86000"/>
            </a:srgbClr>
          </a:solidFill>
          <a:ln>
            <a:solidFill>
              <a:srgbClr val="64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8" name="Tekstiruutu 47"/>
          <p:cNvSpPr txBox="1"/>
          <p:nvPr/>
        </p:nvSpPr>
        <p:spPr>
          <a:xfrm>
            <a:off x="740879" y="1857518"/>
            <a:ext cx="3313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err="1" smtClean="0">
                <a:solidFill>
                  <a:schemeClr val="bg1"/>
                </a:solidFill>
              </a:rPr>
              <a:t>Vivago</a:t>
            </a:r>
            <a:r>
              <a:rPr lang="fi-FI" sz="1600" dirty="0" smtClean="0">
                <a:solidFill>
                  <a:schemeClr val="bg1"/>
                </a:solidFill>
              </a:rPr>
              <a:t>-hyvinvointikello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err="1" smtClean="0">
                <a:solidFill>
                  <a:schemeClr val="bg1"/>
                </a:solidFill>
              </a:rPr>
              <a:t>Emfit</a:t>
            </a:r>
            <a:r>
              <a:rPr lang="fi-FI" sz="1600" dirty="0" smtClean="0">
                <a:solidFill>
                  <a:schemeClr val="bg1"/>
                </a:solidFill>
              </a:rPr>
              <a:t>-vuodemonitori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>
                <a:solidFill>
                  <a:schemeClr val="bg1"/>
                </a:solidFill>
              </a:rPr>
              <a:t>Alvar-palvelun uusi alusta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 smtClean="0">
              <a:solidFill>
                <a:schemeClr val="bg1"/>
              </a:solidFill>
            </a:endParaRPr>
          </a:p>
        </p:txBody>
      </p:sp>
      <p:sp>
        <p:nvSpPr>
          <p:cNvPr id="25" name="Suorakulmio 24"/>
          <p:cNvSpPr/>
          <p:nvPr/>
        </p:nvSpPr>
        <p:spPr>
          <a:xfrm rot="16200000">
            <a:off x="-859036" y="5460999"/>
            <a:ext cx="208012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b="1" dirty="0" smtClean="0">
                <a:solidFill>
                  <a:schemeClr val="bg1"/>
                </a:solidFill>
                <a:latin typeface="Arial Rounded MT Bold"/>
              </a:rPr>
              <a:t>Jatkuvat palvelut</a:t>
            </a:r>
            <a:endParaRPr lang="fi-FI" b="1" dirty="0">
              <a:solidFill>
                <a:schemeClr val="bg1"/>
              </a:solidFill>
              <a:latin typeface="Arial Rounded MT Bold"/>
            </a:endParaRPr>
          </a:p>
        </p:txBody>
      </p:sp>
      <p:sp>
        <p:nvSpPr>
          <p:cNvPr id="26" name="Suorakulmio 25"/>
          <p:cNvSpPr/>
          <p:nvPr/>
        </p:nvSpPr>
        <p:spPr>
          <a:xfrm rot="16200000">
            <a:off x="-878603" y="2759880"/>
            <a:ext cx="217463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b="1" dirty="0" smtClean="0">
                <a:solidFill>
                  <a:schemeClr val="bg1"/>
                </a:solidFill>
                <a:latin typeface="Arial Rounded MT Bold"/>
              </a:rPr>
              <a:t>Uudet teknologiat</a:t>
            </a:r>
            <a:endParaRPr lang="fi-FI" b="1" dirty="0">
              <a:solidFill>
                <a:schemeClr val="bg1"/>
              </a:solidFill>
              <a:latin typeface="Arial Rounded MT Bold"/>
            </a:endParaRPr>
          </a:p>
        </p:txBody>
      </p:sp>
      <p:sp>
        <p:nvSpPr>
          <p:cNvPr id="27" name="Tekstiruutu 26"/>
          <p:cNvSpPr txBox="1"/>
          <p:nvPr/>
        </p:nvSpPr>
        <p:spPr>
          <a:xfrm>
            <a:off x="740878" y="4762355"/>
            <a:ext cx="33138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>
                <a:solidFill>
                  <a:schemeClr val="bg1"/>
                </a:solidFill>
              </a:rPr>
              <a:t>Alvar-palvelu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 smtClean="0">
                <a:solidFill>
                  <a:schemeClr val="bg1"/>
                </a:solidFill>
              </a:rPr>
              <a:t>Alvar-hoito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 smtClean="0">
                <a:solidFill>
                  <a:schemeClr val="bg1"/>
                </a:solidFill>
              </a:rPr>
              <a:t>Alvar-ryhmät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err="1" smtClean="0">
                <a:solidFill>
                  <a:schemeClr val="bg1"/>
                </a:solidFill>
              </a:rPr>
              <a:t>Evondos</a:t>
            </a:r>
            <a:r>
              <a:rPr lang="fi-FI" sz="1600" dirty="0" smtClean="0">
                <a:solidFill>
                  <a:schemeClr val="bg1"/>
                </a:solidFill>
              </a:rPr>
              <a:t>-lääkejakeluautomaatti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 smtClean="0">
              <a:solidFill>
                <a:schemeClr val="bg1"/>
              </a:solidFill>
            </a:endParaRPr>
          </a:p>
        </p:txBody>
      </p:sp>
      <p:sp>
        <p:nvSpPr>
          <p:cNvPr id="29" name="Tekstiruutu 28"/>
          <p:cNvSpPr txBox="1"/>
          <p:nvPr/>
        </p:nvSpPr>
        <p:spPr>
          <a:xfrm>
            <a:off x="4506567" y="1862854"/>
            <a:ext cx="33138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>
                <a:solidFill>
                  <a:schemeClr val="bg1"/>
                </a:solidFill>
              </a:rPr>
              <a:t>Alvar-palvelu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 smtClean="0">
                <a:solidFill>
                  <a:schemeClr val="bg1"/>
                </a:solidFill>
              </a:rPr>
              <a:t>Alvar-hoito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err="1" smtClean="0">
                <a:solidFill>
                  <a:schemeClr val="bg1"/>
                </a:solidFill>
              </a:rPr>
              <a:t>Evondos</a:t>
            </a:r>
            <a:r>
              <a:rPr lang="fi-FI" sz="1600" dirty="0" smtClean="0">
                <a:solidFill>
                  <a:schemeClr val="bg1"/>
                </a:solidFill>
              </a:rPr>
              <a:t>-lääkejakeluautomaatti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>
                <a:solidFill>
                  <a:schemeClr val="bg1"/>
                </a:solidFill>
              </a:rPr>
              <a:t>Alvar-palvelun </a:t>
            </a:r>
            <a:r>
              <a:rPr lang="fi-FI" sz="1600" dirty="0">
                <a:solidFill>
                  <a:schemeClr val="bg1"/>
                </a:solidFill>
              </a:rPr>
              <a:t>uusi alusta</a:t>
            </a:r>
          </a:p>
          <a:p>
            <a:endParaRPr lang="fi-FI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 smtClean="0">
              <a:solidFill>
                <a:schemeClr val="bg1"/>
              </a:solidFill>
            </a:endParaRPr>
          </a:p>
        </p:txBody>
      </p:sp>
      <p:sp>
        <p:nvSpPr>
          <p:cNvPr id="30" name="Tekstiruutu 29"/>
          <p:cNvSpPr txBox="1"/>
          <p:nvPr/>
        </p:nvSpPr>
        <p:spPr>
          <a:xfrm>
            <a:off x="4506566" y="4762355"/>
            <a:ext cx="3313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>
                <a:solidFill>
                  <a:schemeClr val="bg1"/>
                </a:solidFill>
              </a:rPr>
              <a:t>Alvar-palvelu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 smtClean="0">
                <a:solidFill>
                  <a:schemeClr val="bg1"/>
                </a:solidFill>
              </a:rPr>
              <a:t>Alvar-ryhmät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 smtClean="0">
              <a:solidFill>
                <a:schemeClr val="bg1"/>
              </a:solidFill>
            </a:endParaRPr>
          </a:p>
        </p:txBody>
      </p:sp>
      <p:sp>
        <p:nvSpPr>
          <p:cNvPr id="31" name="Tekstiruutu 30"/>
          <p:cNvSpPr txBox="1"/>
          <p:nvPr/>
        </p:nvSpPr>
        <p:spPr>
          <a:xfrm>
            <a:off x="8522515" y="1843379"/>
            <a:ext cx="33138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bg1"/>
                </a:solidFill>
              </a:rPr>
              <a:t>Alvar-palvelu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 smtClean="0">
                <a:solidFill>
                  <a:schemeClr val="bg1"/>
                </a:solidFill>
              </a:rPr>
              <a:t>Alvar-hoito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err="1" smtClean="0">
                <a:solidFill>
                  <a:schemeClr val="bg1"/>
                </a:solidFill>
              </a:rPr>
              <a:t>Evondos</a:t>
            </a:r>
            <a:r>
              <a:rPr lang="fi-FI" sz="1600" dirty="0" smtClean="0">
                <a:solidFill>
                  <a:schemeClr val="bg1"/>
                </a:solidFill>
              </a:rPr>
              <a:t>-lääkejakeluautomaatti</a:t>
            </a:r>
            <a:endParaRPr lang="fi-FI" sz="1600" dirty="0">
              <a:solidFill>
                <a:schemeClr val="bg1"/>
              </a:solidFill>
            </a:endParaRPr>
          </a:p>
          <a:p>
            <a:endParaRPr lang="fi-FI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bg1"/>
                </a:solidFill>
              </a:rPr>
              <a:t>Alvar-palvelun uusi alusta</a:t>
            </a:r>
          </a:p>
          <a:p>
            <a:endParaRPr lang="fi-FI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 smtClean="0">
              <a:solidFill>
                <a:schemeClr val="bg1"/>
              </a:solidFill>
            </a:endParaRPr>
          </a:p>
        </p:txBody>
      </p:sp>
      <p:sp>
        <p:nvSpPr>
          <p:cNvPr id="32" name="Tekstiruutu 31"/>
          <p:cNvSpPr txBox="1"/>
          <p:nvPr/>
        </p:nvSpPr>
        <p:spPr>
          <a:xfrm>
            <a:off x="8522514" y="4762355"/>
            <a:ext cx="3313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>
                <a:solidFill>
                  <a:schemeClr val="bg1"/>
                </a:solidFill>
              </a:rPr>
              <a:t>Alvar-palvelu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 smtClean="0">
                <a:solidFill>
                  <a:schemeClr val="bg1"/>
                </a:solidFill>
              </a:rPr>
              <a:t>Alvar-ryhmät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 smtClean="0">
              <a:solidFill>
                <a:schemeClr val="bg1"/>
              </a:solidFill>
            </a:endParaRPr>
          </a:p>
        </p:txBody>
      </p:sp>
      <p:sp>
        <p:nvSpPr>
          <p:cNvPr id="34" name="Suorakulmio 33"/>
          <p:cNvSpPr/>
          <p:nvPr/>
        </p:nvSpPr>
        <p:spPr>
          <a:xfrm>
            <a:off x="751736" y="1265784"/>
            <a:ext cx="255396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b="1" dirty="0">
                <a:solidFill>
                  <a:schemeClr val="bg1"/>
                </a:solidFill>
                <a:latin typeface="Arial Rounded MT Bold"/>
              </a:rPr>
              <a:t>2</a:t>
            </a:r>
            <a:r>
              <a:rPr lang="fi-FI" b="1" dirty="0" smtClean="0">
                <a:solidFill>
                  <a:schemeClr val="bg1"/>
                </a:solidFill>
                <a:latin typeface="Arial Rounded MT Bold"/>
              </a:rPr>
              <a:t>0 </a:t>
            </a:r>
            <a:r>
              <a:rPr lang="fi-FI" b="1" dirty="0" smtClean="0">
                <a:solidFill>
                  <a:schemeClr val="bg1"/>
                </a:solidFill>
                <a:latin typeface="Arial Rounded MT Bold"/>
              </a:rPr>
              <a:t>kehittäjäasiakasta</a:t>
            </a:r>
            <a:endParaRPr lang="fi-FI" b="1" dirty="0">
              <a:solidFill>
                <a:schemeClr val="bg1"/>
              </a:solidFill>
              <a:latin typeface="Arial Rounded MT Bold"/>
            </a:endParaRPr>
          </a:p>
        </p:txBody>
      </p:sp>
      <p:sp>
        <p:nvSpPr>
          <p:cNvPr id="35" name="Suorakulmio 34"/>
          <p:cNvSpPr/>
          <p:nvPr/>
        </p:nvSpPr>
        <p:spPr>
          <a:xfrm>
            <a:off x="4326810" y="1265784"/>
            <a:ext cx="255396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b="1" dirty="0">
                <a:solidFill>
                  <a:schemeClr val="bg1"/>
                </a:solidFill>
                <a:latin typeface="Arial Rounded MT Bold"/>
              </a:rPr>
              <a:t>10 kehittäjäasiakasta</a:t>
            </a:r>
            <a:endParaRPr lang="fi-FI" b="1" dirty="0">
              <a:solidFill>
                <a:schemeClr val="bg1"/>
              </a:solidFill>
              <a:latin typeface="Arial Rounded MT Bold"/>
            </a:endParaRPr>
          </a:p>
        </p:txBody>
      </p:sp>
      <p:sp>
        <p:nvSpPr>
          <p:cNvPr id="36" name="Suorakulmio 35"/>
          <p:cNvSpPr/>
          <p:nvPr/>
        </p:nvSpPr>
        <p:spPr>
          <a:xfrm>
            <a:off x="8356988" y="1265784"/>
            <a:ext cx="255396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b="1" dirty="0">
                <a:solidFill>
                  <a:schemeClr val="bg1"/>
                </a:solidFill>
                <a:latin typeface="Arial Rounded MT Bold"/>
              </a:rPr>
              <a:t>1</a:t>
            </a:r>
            <a:r>
              <a:rPr lang="fi-FI" b="1" dirty="0" smtClean="0">
                <a:solidFill>
                  <a:schemeClr val="bg1"/>
                </a:solidFill>
                <a:latin typeface="Arial Rounded MT Bold"/>
              </a:rPr>
              <a:t>0 </a:t>
            </a:r>
            <a:r>
              <a:rPr lang="fi-FI" b="1" dirty="0">
                <a:solidFill>
                  <a:schemeClr val="bg1"/>
                </a:solidFill>
                <a:latin typeface="Arial Rounded MT Bold"/>
              </a:rPr>
              <a:t>kehittäjäasiakasta</a:t>
            </a:r>
            <a:endParaRPr lang="fi-FI" b="1" dirty="0">
              <a:solidFill>
                <a:schemeClr val="bg1"/>
              </a:solidFill>
              <a:latin typeface="Arial Rounded MT Bold"/>
            </a:endParaRPr>
          </a:p>
        </p:txBody>
      </p:sp>
      <p:cxnSp>
        <p:nvCxnSpPr>
          <p:cNvPr id="4" name="Suora yhdysviiva 3"/>
          <p:cNvCxnSpPr>
            <a:stCxn id="9" idx="1"/>
          </p:cNvCxnSpPr>
          <p:nvPr/>
        </p:nvCxnSpPr>
        <p:spPr>
          <a:xfrm>
            <a:off x="417399" y="4227182"/>
            <a:ext cx="11492222" cy="14768"/>
          </a:xfrm>
          <a:prstGeom prst="line">
            <a:avLst/>
          </a:prstGeom>
          <a:ln w="12700">
            <a:solidFill>
              <a:srgbClr val="64C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/>
        </p:nvCxnSpPr>
        <p:spPr>
          <a:xfrm>
            <a:off x="4141340" y="1709766"/>
            <a:ext cx="40417" cy="5042991"/>
          </a:xfrm>
          <a:prstGeom prst="line">
            <a:avLst/>
          </a:prstGeom>
          <a:ln w="12700">
            <a:solidFill>
              <a:srgbClr val="64C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uora yhdysviiva 27"/>
          <p:cNvCxnSpPr/>
          <p:nvPr/>
        </p:nvCxnSpPr>
        <p:spPr>
          <a:xfrm>
            <a:off x="8146115" y="1701606"/>
            <a:ext cx="40417" cy="5042991"/>
          </a:xfrm>
          <a:prstGeom prst="line">
            <a:avLst/>
          </a:prstGeom>
          <a:ln w="12700">
            <a:solidFill>
              <a:srgbClr val="64C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35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7DAB9827-AC44-43B5-920C-477C4E32C9A3}"/>
              </a:ext>
            </a:extLst>
          </p:cNvPr>
          <p:cNvSpPr txBox="1"/>
          <p:nvPr/>
        </p:nvSpPr>
        <p:spPr>
          <a:xfrm>
            <a:off x="20" y="-6878"/>
            <a:ext cx="12191980" cy="6858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noAutofit/>
          </a:bodyPr>
          <a:lstStyle/>
          <a:p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259882" y="281709"/>
            <a:ext cx="1184869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3200" b="1" dirty="0" smtClean="0">
                <a:solidFill>
                  <a:schemeClr val="bg1"/>
                </a:solidFill>
                <a:latin typeface="Arial Rounded MT Bold"/>
              </a:rPr>
              <a:t>VideoVisit &amp; Alvar-palvelu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b="1" dirty="0" smtClean="0">
                <a:solidFill>
                  <a:schemeClr val="bg1"/>
                </a:solidFill>
                <a:latin typeface="Arial Rounded MT Bold"/>
              </a:rPr>
              <a:t>Hoitoa ja vuorovaikutteista toimintaa videoyhteyksillä</a:t>
            </a:r>
            <a:endParaRPr lang="fi-FI" b="1" dirty="0">
              <a:solidFill>
                <a:schemeClr val="bg1"/>
              </a:solidFill>
              <a:latin typeface="Arial Rounded MT Bold"/>
            </a:endParaRPr>
          </a:p>
        </p:txBody>
      </p:sp>
      <p:pic>
        <p:nvPicPr>
          <p:cNvPr id="21" name="Kuva 2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106" y="4270618"/>
            <a:ext cx="3439894" cy="2580504"/>
          </a:xfrm>
          <a:prstGeom prst="rect">
            <a:avLst/>
          </a:prstGeom>
        </p:spPr>
      </p:pic>
      <p:pic>
        <p:nvPicPr>
          <p:cNvPr id="22" name="Kuva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0616"/>
            <a:ext cx="3447946" cy="2587384"/>
          </a:xfrm>
          <a:prstGeom prst="rect">
            <a:avLst/>
          </a:prstGeom>
        </p:spPr>
      </p:pic>
      <p:pic>
        <p:nvPicPr>
          <p:cNvPr id="23" name="Kuva 2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727" y="4270618"/>
            <a:ext cx="1935379" cy="2580504"/>
          </a:xfrm>
          <a:prstGeom prst="rect">
            <a:avLst/>
          </a:prstGeom>
        </p:spPr>
      </p:pic>
      <p:pic>
        <p:nvPicPr>
          <p:cNvPr id="24" name="Kuva 2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483" y="369896"/>
            <a:ext cx="5164953" cy="3035412"/>
          </a:xfrm>
          <a:prstGeom prst="rect">
            <a:avLst/>
          </a:prstGeom>
        </p:spPr>
      </p:pic>
      <p:pic>
        <p:nvPicPr>
          <p:cNvPr id="25" name="Kuva 2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833" y="4270617"/>
            <a:ext cx="3440673" cy="258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1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rgbClr val="672F0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7" b="2158"/>
          <a:stretch/>
        </p:blipFill>
        <p:spPr>
          <a:xfrm>
            <a:off x="567782" y="0"/>
            <a:ext cx="11624218" cy="6858000"/>
          </a:xfrm>
          <a:prstGeom prst="rect">
            <a:avLst/>
          </a:prstGeom>
        </p:spPr>
      </p:pic>
      <p:sp>
        <p:nvSpPr>
          <p:cNvPr id="7" name="Suorakulmio 6"/>
          <p:cNvSpPr/>
          <p:nvPr/>
        </p:nvSpPr>
        <p:spPr>
          <a:xfrm>
            <a:off x="671089" y="385403"/>
            <a:ext cx="11052481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3200" b="1" dirty="0" err="1" smtClean="0">
                <a:solidFill>
                  <a:schemeClr val="bg1"/>
                </a:solidFill>
                <a:latin typeface="Arial Rounded MT Bold"/>
              </a:rPr>
              <a:t>Evondos</a:t>
            </a:r>
            <a:endParaRPr lang="fi-FI" sz="3200" b="1" dirty="0" smtClean="0">
              <a:solidFill>
                <a:schemeClr val="bg1"/>
              </a:solidFill>
              <a:latin typeface="Arial Rounded MT Bold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b="1" dirty="0" smtClean="0">
                <a:solidFill>
                  <a:schemeClr val="bg1"/>
                </a:solidFill>
                <a:latin typeface="Arial Rounded MT Bold"/>
              </a:rPr>
              <a:t>Lääkejakeluautomaatti</a:t>
            </a:r>
            <a:endParaRPr lang="fi-FI" b="1" dirty="0">
              <a:solidFill>
                <a:schemeClr val="bg1"/>
              </a:solidFill>
              <a:latin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1545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ECDA6BDEA52094090C757E8F8CE14F5" ma:contentTypeVersion="14" ma:contentTypeDescription="Luo uusi asiakirja." ma:contentTypeScope="" ma:versionID="517bc4c8bedf162f4433b183ead2b2ef">
  <xsd:schema xmlns:xsd="http://www.w3.org/2001/XMLSchema" xmlns:xs="http://www.w3.org/2001/XMLSchema" xmlns:p="http://schemas.microsoft.com/office/2006/metadata/properties" xmlns:ns3="256eb11e-216f-430c-9e50-72151854e822" xmlns:ns4="d9f05bf4-2a6d-4b1d-bb83-f0ca23980b4b" targetNamespace="http://schemas.microsoft.com/office/2006/metadata/properties" ma:root="true" ma:fieldsID="eab387d2ebad681a5cb3ed3ddacee31e" ns3:_="" ns4:_="">
    <xsd:import namespace="256eb11e-216f-430c-9e50-72151854e822"/>
    <xsd:import namespace="d9f05bf4-2a6d-4b1d-bb83-f0ca23980b4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6eb11e-216f-430c-9e50-72151854e8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f05bf4-2a6d-4b1d-bb83-f0ca23980b4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960C2E-4187-4007-9D0A-55B8029E77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6eb11e-216f-430c-9e50-72151854e822"/>
    <ds:schemaRef ds:uri="d9f05bf4-2a6d-4b1d-bb83-f0ca23980b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CC0BA2-A43B-47B7-A0E4-3CC770FDF4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2E65AD-42A3-42FE-AA0F-43D0A6D7CD37}">
  <ds:schemaRefs>
    <ds:schemaRef ds:uri="http://schemas.microsoft.com/office/2006/metadata/properties"/>
    <ds:schemaRef ds:uri="d9f05bf4-2a6d-4b1d-bb83-f0ca23980b4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56eb11e-216f-430c-9e50-72151854e822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34899</TotalTime>
  <Words>881</Words>
  <Application>Microsoft Office PowerPoint</Application>
  <PresentationFormat>Laajakuva</PresentationFormat>
  <Paragraphs>349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9" baseType="lpstr">
      <vt:lpstr>Arial</vt:lpstr>
      <vt:lpstr>Arial Rounded MT Bold</vt:lpstr>
      <vt:lpstr>Calibri</vt:lpstr>
      <vt:lpstr>Calibri Light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Karppinen Tatu</dc:creator>
  <cp:lastModifiedBy>Karppinen Tatu</cp:lastModifiedBy>
  <cp:revision>153</cp:revision>
  <dcterms:created xsi:type="dcterms:W3CDTF">2021-02-05T08:11:57Z</dcterms:created>
  <dcterms:modified xsi:type="dcterms:W3CDTF">2022-06-17T15:10:56Z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0x010100FECDA6BDEA52094090C757E8F8CE14F5</vt:lpwstr>
  </property>
</Properties>
</file>