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1"/>
  </p:notesMasterIdLst>
  <p:handoutMasterIdLst>
    <p:handoutMasterId r:id="rId12"/>
  </p:handoutMasterIdLst>
  <p:sldIdLst>
    <p:sldId id="995" r:id="rId5"/>
    <p:sldId id="992" r:id="rId6"/>
    <p:sldId id="997" r:id="rId7"/>
    <p:sldId id="284" r:id="rId8"/>
    <p:sldId id="998" r:id="rId9"/>
    <p:sldId id="285"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Josefin Sans" pitchFamily="2"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Roboto Slab" panose="020B0604020202020204" charset="0"/>
      <p:regular r:id="rId25"/>
      <p:bold r:id="rId26"/>
    </p:embeddedFont>
    <p:embeddedFont>
      <p:font typeface="Roboto Slab Medium" panose="020B0604020202020204" charset="0"/>
      <p:regular r:id="rId27"/>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karainen Minna" initials="HM" lastIdx="7" clrIdx="0">
    <p:extLst>
      <p:ext uri="{19B8F6BF-5375-455C-9EA6-DF929625EA0E}">
        <p15:presenceInfo xmlns:p15="http://schemas.microsoft.com/office/powerpoint/2012/main" userId="S::minna.hakkarainen@jyvaskyla.fi::e8f948b9-0591-4ef2-af8f-e51bf4b275f8" providerId="AD"/>
      </p:ext>
    </p:extLst>
  </p:cmAuthor>
  <p:cmAuthor id="2" name="Pekkarinen Terhi" initials="PT" lastIdx="39" clrIdx="1">
    <p:extLst>
      <p:ext uri="{19B8F6BF-5375-455C-9EA6-DF929625EA0E}">
        <p15:presenceInfo xmlns:p15="http://schemas.microsoft.com/office/powerpoint/2012/main" userId="S::terhi.pekkarinen@jyvaskyla.fi::d3a02b69-a866-4259-9bda-d52d6b4db252" providerId="AD"/>
      </p:ext>
    </p:extLst>
  </p:cmAuthor>
  <p:cmAuthor id="3" name="Ristimella Kaisa" initials="RK" lastIdx="5" clrIdx="2">
    <p:extLst>
      <p:ext uri="{19B8F6BF-5375-455C-9EA6-DF929625EA0E}">
        <p15:presenceInfo xmlns:p15="http://schemas.microsoft.com/office/powerpoint/2012/main" userId="S::Kaisa.Ristimella@jyvaskyla.fi::ce907c6e-d83f-4c94-ae2e-8bad592ceb01" providerId="AD"/>
      </p:ext>
    </p:extLst>
  </p:cmAuthor>
  <p:cmAuthor id="4" name="Esa Hämäläinen" initials="EH" lastIdx="7" clrIdx="3">
    <p:extLst>
      <p:ext uri="{19B8F6BF-5375-455C-9EA6-DF929625EA0E}">
        <p15:presenceInfo xmlns:p15="http://schemas.microsoft.com/office/powerpoint/2012/main" userId="S::esa.hamalainen@avidlyagency.com::b837e70c-9246-4cf2-8ea8-03a7fe78ef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90F"/>
    <a:srgbClr val="3C0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p:restoredTop sz="95884"/>
  </p:normalViewPr>
  <p:slideViewPr>
    <p:cSldViewPr snapToGrid="0">
      <p:cViewPr varScale="1">
        <p:scale>
          <a:sx n="110" d="100"/>
          <a:sy n="110" d="100"/>
        </p:scale>
        <p:origin x="588" y="102"/>
      </p:cViewPr>
      <p:guideLst/>
    </p:cSldViewPr>
  </p:slideViewPr>
  <p:notesTextViewPr>
    <p:cViewPr>
      <p:scale>
        <a:sx n="1" d="1"/>
        <a:sy n="1" d="1"/>
      </p:scale>
      <p:origin x="0" y="0"/>
    </p:cViewPr>
  </p:notesTextViewPr>
  <p:notesViewPr>
    <p:cSldViewPr snapToGrid="0">
      <p:cViewPr varScale="1">
        <p:scale>
          <a:sx n="122" d="100"/>
          <a:sy n="122" d="100"/>
        </p:scale>
        <p:origin x="4932"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cid:2fc961de-842e-4d99-94d9-7d90f7345925" TargetMode="External"/><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2" Type="http://schemas.openxmlformats.org/officeDocument/2006/relationships/image" Target="cid:2fc961de-842e-4d99-94d9-7d90f7345925" TargetMode="External"/><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D5335-A8DA-488E-A0C0-05A9D1005EA7}"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03206561-AC20-4309-B29A-ABE67EA3D037}">
      <dgm:prSet phldrT="[Teksti]"/>
      <dgm:spPr/>
      <dgm:t>
        <a:bodyPr/>
        <a:lstStyle/>
        <a:p>
          <a:r>
            <a:rPr lang="fi-FI" dirty="0"/>
            <a:t>HANSKA</a:t>
          </a:r>
        </a:p>
      </dgm:t>
    </dgm:pt>
    <dgm:pt modelId="{25EC2DBE-3FDD-4B15-9A6B-DAEDD0C33935}" type="sibTrans" cxnId="{46E09DBF-D6D4-457F-89DC-E0BE9DA26707}">
      <dgm:prSet/>
      <dgm:spPr/>
      <dgm:t>
        <a:bodyPr/>
        <a:lstStyle/>
        <a:p>
          <a:endParaRPr lang="fi-FI"/>
        </a:p>
      </dgm:t>
    </dgm:pt>
    <dgm:pt modelId="{CB2F8ECD-CE6A-497F-940C-DA184C29BD8E}" type="parTrans" cxnId="{46E09DBF-D6D4-457F-89DC-E0BE9DA26707}">
      <dgm:prSet/>
      <dgm:spPr/>
      <dgm:t>
        <a:bodyPr/>
        <a:lstStyle/>
        <a:p>
          <a:endParaRPr lang="fi-FI"/>
        </a:p>
      </dgm:t>
    </dgm:pt>
    <dgm:pt modelId="{CD515284-39A6-4B9B-88CE-0A680A3D10FA}" type="pres">
      <dgm:prSet presAssocID="{4A2D5335-A8DA-488E-A0C0-05A9D1005EA7}" presName="Name0" presStyleCnt="0">
        <dgm:presLayoutVars>
          <dgm:dir/>
          <dgm:resizeHandles val="exact"/>
        </dgm:presLayoutVars>
      </dgm:prSet>
      <dgm:spPr/>
    </dgm:pt>
    <dgm:pt modelId="{4F5A4CC0-5476-4C9C-956B-B0EFA81A9B0A}" type="pres">
      <dgm:prSet presAssocID="{03206561-AC20-4309-B29A-ABE67EA3D037}" presName="composite" presStyleCnt="0"/>
      <dgm:spPr/>
    </dgm:pt>
    <dgm:pt modelId="{D9584DE0-1B75-4121-99CD-233BFF23552B}" type="pres">
      <dgm:prSet presAssocID="{03206561-AC20-4309-B29A-ABE67EA3D037}" presName="rect1" presStyleLbl="bgImgPlace1" presStyleIdx="0" presStyleCnt="1" custScaleX="243253" custScaleY="245666" custLinFactX="200000" custLinFactNeighborX="292786" custLinFactNeighborY="63379"/>
      <dgm:spPr>
        <a:blipFill>
          <a:blip xmlns:r="http://schemas.openxmlformats.org/officeDocument/2006/relationships" r:embed="rId1" r:link="rId2" cstate="print">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descr="Image">
            <a:extLst>
              <a:ext uri="{FF2B5EF4-FFF2-40B4-BE49-F238E27FC236}">
                <a16:creationId xmlns:a16="http://schemas.microsoft.com/office/drawing/2014/main" id="{A162B5B7-0C79-47D3-9C4F-281EF61CBB51}"/>
              </a:ext>
            </a:extLst>
          </dgm14:cNvPr>
        </a:ext>
      </dgm:extLst>
    </dgm:pt>
    <dgm:pt modelId="{E5F11E00-F96C-419F-82BF-3507E152B44B}" type="pres">
      <dgm:prSet presAssocID="{03206561-AC20-4309-B29A-ABE67EA3D037}" presName="wedgeRectCallout1" presStyleLbl="node1" presStyleIdx="0" presStyleCnt="1" custScaleX="251810" custScaleY="590269" custLinFactX="-51623" custLinFactNeighborX="-100000" custLinFactNeighborY="-10939">
        <dgm:presLayoutVars>
          <dgm:bulletEnabled val="1"/>
        </dgm:presLayoutVars>
      </dgm:prSet>
      <dgm:spPr/>
    </dgm:pt>
  </dgm:ptLst>
  <dgm:cxnLst>
    <dgm:cxn modelId="{10EA3A00-17D8-4D4C-A823-03F5A3C1850A}" type="presOf" srcId="{03206561-AC20-4309-B29A-ABE67EA3D037}" destId="{E5F11E00-F96C-419F-82BF-3507E152B44B}" srcOrd="0" destOrd="0" presId="urn:microsoft.com/office/officeart/2008/layout/BendingPictureCaptionList"/>
    <dgm:cxn modelId="{46E09DBF-D6D4-457F-89DC-E0BE9DA26707}" srcId="{4A2D5335-A8DA-488E-A0C0-05A9D1005EA7}" destId="{03206561-AC20-4309-B29A-ABE67EA3D037}" srcOrd="0" destOrd="0" parTransId="{CB2F8ECD-CE6A-497F-940C-DA184C29BD8E}" sibTransId="{25EC2DBE-3FDD-4B15-9A6B-DAEDD0C33935}"/>
    <dgm:cxn modelId="{7E4D40D1-1E58-47C4-A018-7011979DC4D0}" type="presOf" srcId="{4A2D5335-A8DA-488E-A0C0-05A9D1005EA7}" destId="{CD515284-39A6-4B9B-88CE-0A680A3D10FA}" srcOrd="0" destOrd="0" presId="urn:microsoft.com/office/officeart/2008/layout/BendingPictureCaptionList"/>
    <dgm:cxn modelId="{15DD07DC-15E1-43A9-8CD7-BF2415662C18}" type="presParOf" srcId="{CD515284-39A6-4B9B-88CE-0A680A3D10FA}" destId="{4F5A4CC0-5476-4C9C-956B-B0EFA81A9B0A}" srcOrd="0" destOrd="0" presId="urn:microsoft.com/office/officeart/2008/layout/BendingPictureCaptionList"/>
    <dgm:cxn modelId="{B32D833F-A5D1-4B1E-B716-66A862A9ED23}" type="presParOf" srcId="{4F5A4CC0-5476-4C9C-956B-B0EFA81A9B0A}" destId="{D9584DE0-1B75-4121-99CD-233BFF23552B}" srcOrd="0" destOrd="0" presId="urn:microsoft.com/office/officeart/2008/layout/BendingPictureCaptionList"/>
    <dgm:cxn modelId="{347FE37F-597F-4918-AB78-06A22AD8D26D}" type="presParOf" srcId="{4F5A4CC0-5476-4C9C-956B-B0EFA81A9B0A}" destId="{E5F11E00-F96C-419F-82BF-3507E152B44B}"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84DE0-1B75-4121-99CD-233BFF23552B}">
      <dsp:nvSpPr>
        <dsp:cNvPr id="0" name=""/>
        <dsp:cNvSpPr/>
      </dsp:nvSpPr>
      <dsp:spPr>
        <a:xfrm>
          <a:off x="2911240" y="336661"/>
          <a:ext cx="2679350" cy="2164743"/>
        </a:xfrm>
        <a:prstGeom prst="rect">
          <a:avLst/>
        </a:prstGeom>
        <a:blipFill>
          <a:blip xmlns:r="http://schemas.openxmlformats.org/officeDocument/2006/relationships" r:embed="rId1" r:link="rId2"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F11E00-F96C-419F-82BF-3507E152B44B}">
      <dsp:nvSpPr>
        <dsp:cNvPr id="0" name=""/>
        <dsp:cNvSpPr/>
      </dsp:nvSpPr>
      <dsp:spPr>
        <a:xfrm>
          <a:off x="113225" y="646149"/>
          <a:ext cx="2468506" cy="182045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i-FI" sz="4800" kern="1200" dirty="0"/>
            <a:t>HANSKA</a:t>
          </a:r>
        </a:p>
      </dsp:txBody>
      <dsp:txXfrm>
        <a:off x="113225" y="646149"/>
        <a:ext cx="2468506" cy="182045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E089AD-7BA2-471C-8D58-ED655DB17A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4" name="Footer Placeholder 3">
            <a:extLst>
              <a:ext uri="{FF2B5EF4-FFF2-40B4-BE49-F238E27FC236}">
                <a16:creationId xmlns:a16="http://schemas.microsoft.com/office/drawing/2014/main" id="{ACF5D9F9-B217-4469-AA30-2F90D4C87A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53A545CC-1BA0-4B0C-B9C2-5E603880A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73783-E26D-49CC-8828-9429A80D33AD}" type="slidenum">
              <a:rPr lang="en-FI" smtClean="0"/>
              <a:t>‹#›</a:t>
            </a:fld>
            <a:endParaRPr lang="en-FI"/>
          </a:p>
        </p:txBody>
      </p:sp>
    </p:spTree>
    <p:extLst>
      <p:ext uri="{BB962C8B-B14F-4D97-AF65-F5344CB8AC3E}">
        <p14:creationId xmlns:p14="http://schemas.microsoft.com/office/powerpoint/2010/main" val="3389846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06FE8-154B-4CF4-9A83-9F72D0661E5D}" type="datetimeFigureOut">
              <a:rPr lang="en-FI" smtClean="0"/>
              <a:t>06/23/2022</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0DA72-19FE-4EDE-92C6-5A70F5973D98}" type="slidenum">
              <a:rPr lang="en-FI" smtClean="0"/>
              <a:t>‹#›</a:t>
            </a:fld>
            <a:endParaRPr lang="en-FI"/>
          </a:p>
        </p:txBody>
      </p:sp>
    </p:spTree>
    <p:extLst>
      <p:ext uri="{BB962C8B-B14F-4D97-AF65-F5344CB8AC3E}">
        <p14:creationId xmlns:p14="http://schemas.microsoft.com/office/powerpoint/2010/main" val="350519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375954" y="648389"/>
            <a:ext cx="9283337" cy="2938463"/>
          </a:xfrm>
        </p:spPr>
        <p:txBody>
          <a:bodyPr anchor="b"/>
          <a:lstStyle>
            <a:lvl1pPr algn="ctr">
              <a:defRPr sz="4400" b="1" cap="all" baseline="0">
                <a:solidFill>
                  <a:schemeClr val="bg1"/>
                </a:solidFill>
                <a:latin typeface="Josefin Sans" pitchFamily="2" charset="0"/>
              </a:defRPr>
            </a:lvl1pPr>
          </a:lstStyle>
          <a:p>
            <a:r>
              <a:rPr lang="fi-FI" dirty="0"/>
              <a:t>Lisää teksti napsauttamalla</a:t>
            </a:r>
          </a:p>
        </p:txBody>
      </p:sp>
      <p:sp>
        <p:nvSpPr>
          <p:cNvPr id="3" name="Alaotsikko 2"/>
          <p:cNvSpPr>
            <a:spLocks noGrp="1"/>
          </p:cNvSpPr>
          <p:nvPr>
            <p:ph type="subTitle" idx="1" hasCustomPrompt="1"/>
          </p:nvPr>
        </p:nvSpPr>
        <p:spPr>
          <a:xfrm>
            <a:off x="1375954" y="3678927"/>
            <a:ext cx="9283337" cy="1655762"/>
          </a:xfrm>
        </p:spPr>
        <p:txBody>
          <a:bodyPr>
            <a:normAutofit/>
          </a:bodyPr>
          <a:lstStyle>
            <a:lvl1pPr marL="0" indent="0" algn="ctr">
              <a:lnSpc>
                <a:spcPct val="120000"/>
              </a:lnSpc>
              <a:buNone/>
              <a:defRPr sz="2400">
                <a:solidFill>
                  <a:schemeClr val="bg1"/>
                </a:solidFill>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teksti napsauttamalla</a:t>
            </a:r>
          </a:p>
        </p:txBody>
      </p:sp>
      <p:pic>
        <p:nvPicPr>
          <p:cNvPr id="8" name="Kuva 7" descr="Jyväskylän kaupunki">
            <a:extLst>
              <a:ext uri="{FF2B5EF4-FFF2-40B4-BE49-F238E27FC236}">
                <a16:creationId xmlns:a16="http://schemas.microsoft.com/office/drawing/2014/main" id="{5D024F1F-7715-4A0E-A3A4-05B640913E7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tsikollinen sisältö ja ingressi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4744627-E584-4F2D-9579-FB881B4196C9}"/>
              </a:ext>
              <a:ext uri="{C183D7F6-B498-43B3-948B-1728B52AA6E4}">
                <adec:decorative xmlns:adec="http://schemas.microsoft.com/office/drawing/2017/decorative" val="1"/>
              </a:ext>
            </a:extLst>
          </p:cNvPr>
          <p:cNvSpPr/>
          <p:nvPr userDrawn="1"/>
        </p:nvSpPr>
        <p:spPr>
          <a:xfrm>
            <a:off x="0" y="0"/>
            <a:ext cx="6378713" cy="6858000"/>
          </a:xfrm>
          <a:prstGeom prst="rect">
            <a:avLst/>
          </a:prstGeom>
          <a:gradFill>
            <a:gsLst>
              <a:gs pos="46000">
                <a:schemeClr val="tx2">
                  <a:alpha val="81000"/>
                </a:schemeClr>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522113BD-7FB3-4C22-914B-903AB696AD34}"/>
              </a:ext>
              <a:ext uri="{C183D7F6-B498-43B3-948B-1728B52AA6E4}">
                <adec:decorative xmlns:adec="http://schemas.microsoft.com/office/drawing/2017/decorative" val="1"/>
              </a:ext>
            </a:extLst>
          </p:cNvPr>
          <p:cNvSpPr/>
          <p:nvPr userDrawn="1"/>
        </p:nvSpPr>
        <p:spPr>
          <a:xfrm>
            <a:off x="4929051" y="457200"/>
            <a:ext cx="6779623" cy="5930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hasCustomPrompt="1"/>
          </p:nvPr>
        </p:nvSpPr>
        <p:spPr>
          <a:xfrm>
            <a:off x="530634" y="457199"/>
            <a:ext cx="3932237" cy="2450827"/>
          </a:xfrm>
        </p:spPr>
        <p:txBody>
          <a:bodyPr anchor="b">
            <a:normAutofit/>
          </a:bodyPr>
          <a:lstStyle>
            <a:lvl1pPr>
              <a:defRPr sz="3900">
                <a:solidFill>
                  <a:schemeClr val="bg1"/>
                </a:solidFill>
              </a:defRPr>
            </a:lvl1pPr>
          </a:lstStyle>
          <a:p>
            <a:r>
              <a:rPr lang="fi-FI" dirty="0"/>
              <a:t>Lisää teksti napsauttamalla</a:t>
            </a:r>
          </a:p>
        </p:txBody>
      </p:sp>
      <p:sp>
        <p:nvSpPr>
          <p:cNvPr id="4" name="Tekstin paikkamerkki 3"/>
          <p:cNvSpPr>
            <a:spLocks noGrp="1"/>
          </p:cNvSpPr>
          <p:nvPr>
            <p:ph type="body" sz="half" idx="2" hasCustomPrompt="1"/>
          </p:nvPr>
        </p:nvSpPr>
        <p:spPr>
          <a:xfrm>
            <a:off x="530634" y="3123872"/>
            <a:ext cx="3932237" cy="3263863"/>
          </a:xfrm>
        </p:spPr>
        <p:txBody>
          <a:bodyPr>
            <a:normAutofit/>
          </a:bodyPr>
          <a:lstStyle>
            <a:lvl1pPr marL="0" indent="0">
              <a:buNone/>
              <a:defRPr sz="2800">
                <a:solidFill>
                  <a:schemeClr val="bg1"/>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teksti napsauttamalla</a:t>
            </a:r>
          </a:p>
        </p:txBody>
      </p:sp>
      <p:sp>
        <p:nvSpPr>
          <p:cNvPr id="3" name="Sisällön paikkamerkki 2"/>
          <p:cNvSpPr>
            <a:spLocks noGrp="1"/>
          </p:cNvSpPr>
          <p:nvPr>
            <p:ph idx="1" hasCustomPrompt="1"/>
          </p:nvPr>
        </p:nvSpPr>
        <p:spPr>
          <a:xfrm>
            <a:off x="5281748" y="766354"/>
            <a:ext cx="6082938" cy="5299165"/>
          </a:xfrm>
        </p:spPr>
        <p:txBody>
          <a:bodyPr/>
          <a:lstStyle>
            <a:lvl1pPr marL="384175" indent="-384175">
              <a:spcBef>
                <a:spcPts val="600"/>
              </a:spcBef>
              <a:spcAft>
                <a:spcPts val="600"/>
              </a:spcAft>
              <a:defRPr sz="2200"/>
            </a:lvl1pPr>
            <a:lvl2pPr marL="717550" indent="-269875">
              <a:spcBef>
                <a:spcPts val="0"/>
              </a:spcBef>
              <a:spcAft>
                <a:spcPts val="600"/>
              </a:spcAft>
              <a:defRPr sz="2000"/>
            </a:lvl2pPr>
            <a:lvl3pPr marL="985838" indent="-268288">
              <a:spcBef>
                <a:spcPts val="0"/>
              </a:spcBef>
              <a:spcAft>
                <a:spcPts val="600"/>
              </a:spcAft>
              <a:defRPr sz="1800"/>
            </a:lvl3pPr>
            <a:lvl4pPr marL="1255713" indent="-271463">
              <a:spcBef>
                <a:spcPts val="0"/>
              </a:spcBef>
              <a:spcAft>
                <a:spcPts val="600"/>
              </a:spcAft>
              <a:defRPr sz="1800"/>
            </a:lvl4pPr>
            <a:lvl5pPr marL="1612900" indent="-266700">
              <a:spcAft>
                <a:spcPts val="600"/>
              </a:spcAft>
              <a:defRPr sz="1800"/>
            </a:lvl5pPr>
            <a:lvl6pPr>
              <a:defRPr sz="2000"/>
            </a:lvl6pPr>
            <a:lvl7pPr>
              <a:defRPr sz="2000"/>
            </a:lvl7pPr>
            <a:lvl8pPr>
              <a:defRPr sz="2000"/>
            </a:lvl8pPr>
            <a:lvl9pPr>
              <a:defRPr sz="2000"/>
            </a:lvl9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5">
            <a:extLst>
              <a:ext uri="{FF2B5EF4-FFF2-40B4-BE49-F238E27FC236}">
                <a16:creationId xmlns:a16="http://schemas.microsoft.com/office/drawing/2014/main" id="{2E995E32-C504-4EAB-856C-6A5DC0444ACF}"/>
              </a:ext>
            </a:extLst>
          </p:cNvPr>
          <p:cNvSpPr>
            <a:spLocks noGrp="1"/>
          </p:cNvSpPr>
          <p:nvPr>
            <p:ph type="sldNum" sz="quarter" idx="12"/>
          </p:nvPr>
        </p:nvSpPr>
        <p:spPr>
          <a:xfrm>
            <a:off x="10842171" y="6469561"/>
            <a:ext cx="866503" cy="365125"/>
          </a:xfrm>
        </p:spPr>
        <p:txBody>
          <a:bodyPr/>
          <a:lstStyle>
            <a:lvl1pPr>
              <a:defRPr>
                <a:solidFill>
                  <a:schemeClr val="bg1"/>
                </a:solidFill>
              </a:defRPr>
            </a:lvl1pPr>
          </a:lstStyle>
          <a:p>
            <a:fld id="{8F4AEF5D-7FAC-4949-84D2-DA5A9BB3D225}" type="slidenum">
              <a:rPr lang="fi-FI" smtClean="0"/>
              <a:pPr/>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Perus otsikko ja sisältö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35577" y="1214718"/>
            <a:ext cx="11046823" cy="466164"/>
          </a:xfrm>
        </p:spPr>
        <p:txBody>
          <a:bodyPr/>
          <a:lstStyle>
            <a:lvl1pPr>
              <a:defRPr sz="4000" cap="all" baseline="0"/>
            </a:lvl1pPr>
          </a:lstStyle>
          <a:p>
            <a:r>
              <a:rPr lang="fi-FI" dirty="0"/>
              <a:t>Lisää teksti napsauttamalla</a:t>
            </a:r>
          </a:p>
        </p:txBody>
      </p:sp>
      <p:sp>
        <p:nvSpPr>
          <p:cNvPr id="3" name="Sisällön paikkamerkki 2"/>
          <p:cNvSpPr>
            <a:spLocks noGrp="1"/>
          </p:cNvSpPr>
          <p:nvPr>
            <p:ph idx="1" hasCustomPrompt="1"/>
          </p:nvPr>
        </p:nvSpPr>
        <p:spPr>
          <a:xfrm>
            <a:off x="535577" y="2142565"/>
            <a:ext cx="11046823" cy="4500305"/>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5">
            <a:extLst>
              <a:ext uri="{FF2B5EF4-FFF2-40B4-BE49-F238E27FC236}">
                <a16:creationId xmlns:a16="http://schemas.microsoft.com/office/drawing/2014/main" id="{CF6B3B4E-87C4-48E5-884D-35EDAEFAB396}"/>
              </a:ext>
            </a:extLst>
          </p:cNvPr>
          <p:cNvSpPr>
            <a:spLocks noGrp="1"/>
          </p:cNvSpPr>
          <p:nvPr>
            <p:ph type="sldNum" sz="quarter" idx="12"/>
          </p:nvPr>
        </p:nvSpPr>
        <p:spPr>
          <a:xfrm>
            <a:off x="10842171" y="6469561"/>
            <a:ext cx="966652" cy="365125"/>
          </a:xfrm>
        </p:spPr>
        <p:txBody>
          <a:bodyPr/>
          <a:lstStyle>
            <a:lvl1pPr>
              <a:defRPr>
                <a:solidFill>
                  <a:schemeClr val="accent1"/>
                </a:solidFill>
              </a:defRPr>
            </a:lvl1pPr>
          </a:lstStyle>
          <a:p>
            <a:fld id="{8F4AEF5D-7FAC-4949-84D2-DA5A9BB3D225}" type="slidenum">
              <a:rPr lang="fi-FI" smtClean="0"/>
              <a:pPr/>
              <a:t>‹#›</a:t>
            </a:fld>
            <a:endParaRPr lang="fi-FI"/>
          </a:p>
        </p:txBody>
      </p:sp>
    </p:spTree>
    <p:extLst>
      <p:ext uri="{BB962C8B-B14F-4D97-AF65-F5344CB8AC3E}">
        <p14:creationId xmlns:p14="http://schemas.microsoft.com/office/powerpoint/2010/main" val="91976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Perus otsikko ja sisältö logo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35577" y="1145943"/>
            <a:ext cx="11046823" cy="682857"/>
          </a:xfrm>
        </p:spPr>
        <p:txBody>
          <a:bodyPr/>
          <a:lstStyle>
            <a:lvl1pPr>
              <a:defRPr sz="4000" cap="all" baseline="0"/>
            </a:lvl1pPr>
          </a:lstStyle>
          <a:p>
            <a:r>
              <a:rPr lang="fi-FI" dirty="0"/>
              <a:t>Lisää teksti napsauttamalla</a:t>
            </a:r>
          </a:p>
        </p:txBody>
      </p:sp>
      <p:sp>
        <p:nvSpPr>
          <p:cNvPr id="3" name="Sisällön paikkamerkki 2"/>
          <p:cNvSpPr>
            <a:spLocks noGrp="1"/>
          </p:cNvSpPr>
          <p:nvPr>
            <p:ph idx="1" hasCustomPrompt="1"/>
          </p:nvPr>
        </p:nvSpPr>
        <p:spPr>
          <a:xfrm>
            <a:off x="535577" y="1946535"/>
            <a:ext cx="11046823" cy="3857918"/>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28304605-0DA0-4608-B10C-4DD2A16642BD}"/>
              </a:ext>
            </a:extLst>
          </p:cNvPr>
          <p:cNvSpPr>
            <a:spLocks noGrp="1"/>
          </p:cNvSpPr>
          <p:nvPr>
            <p:ph type="dt" sz="half" idx="10"/>
          </p:nvPr>
        </p:nvSpPr>
        <p:spPr>
          <a:xfrm>
            <a:off x="535577" y="6192401"/>
            <a:ext cx="1025434" cy="365125"/>
          </a:xfrm>
        </p:spPr>
        <p:txBody>
          <a:bodyPr/>
          <a:lstStyle/>
          <a:p>
            <a:r>
              <a:rPr lang="en-FI"/>
              <a:t>23/03/2021</a:t>
            </a:r>
            <a:endParaRPr lang="fi-FI"/>
          </a:p>
        </p:txBody>
      </p:sp>
      <p:sp>
        <p:nvSpPr>
          <p:cNvPr id="6" name="Alatunnisteen paikkamerkki 5">
            <a:extLst>
              <a:ext uri="{FF2B5EF4-FFF2-40B4-BE49-F238E27FC236}">
                <a16:creationId xmlns:a16="http://schemas.microsoft.com/office/drawing/2014/main" id="{F519B0E7-A395-450C-B968-5D790C992CEE}"/>
              </a:ext>
            </a:extLst>
          </p:cNvPr>
          <p:cNvSpPr>
            <a:spLocks noGrp="1"/>
          </p:cNvSpPr>
          <p:nvPr>
            <p:ph type="ftr" sz="quarter" idx="11"/>
          </p:nvPr>
        </p:nvSpPr>
        <p:spPr>
          <a:xfrm>
            <a:off x="1757239" y="6192401"/>
            <a:ext cx="6380922" cy="365125"/>
          </a:xfrm>
        </p:spPr>
        <p:txBody>
          <a:bodyPr/>
          <a:lstStyle/>
          <a:p>
            <a:r>
              <a:rPr lang="fi-FI"/>
              <a:t>Jyväskylän kaupunki</a:t>
            </a:r>
          </a:p>
        </p:txBody>
      </p:sp>
      <p:sp>
        <p:nvSpPr>
          <p:cNvPr id="8" name="Dian numeron paikkamerkki 6">
            <a:extLst>
              <a:ext uri="{FF2B5EF4-FFF2-40B4-BE49-F238E27FC236}">
                <a16:creationId xmlns:a16="http://schemas.microsoft.com/office/drawing/2014/main" id="{EAF6FF19-77BD-491D-9069-263CD4F23038}"/>
              </a:ext>
            </a:extLst>
          </p:cNvPr>
          <p:cNvSpPr>
            <a:spLocks noGrp="1"/>
          </p:cNvSpPr>
          <p:nvPr>
            <p:ph type="sldNum" sz="quarter" idx="12"/>
          </p:nvPr>
        </p:nvSpPr>
        <p:spPr>
          <a:xfrm>
            <a:off x="8304947" y="6192401"/>
            <a:ext cx="611777" cy="365125"/>
          </a:xfrm>
        </p:spPr>
        <p:txBody>
          <a:bodyPr/>
          <a:lstStyle/>
          <a:p>
            <a:fld id="{8F4AEF5D-7FAC-4949-84D2-DA5A9BB3D225}" type="slidenum">
              <a:rPr lang="fi-FI" smtClean="0"/>
              <a:t>‹#›</a:t>
            </a:fld>
            <a:endParaRPr lang="fi-FI"/>
          </a:p>
        </p:txBody>
      </p:sp>
      <p:pic>
        <p:nvPicPr>
          <p:cNvPr id="9" name="Kuva 8">
            <a:extLst>
              <a:ext uri="{FF2B5EF4-FFF2-40B4-BE49-F238E27FC236}">
                <a16:creationId xmlns:a16="http://schemas.microsoft.com/office/drawing/2014/main" id="{BBFFA347-DDC3-4C30-BC7F-8B939ED6EC5C}"/>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456467" y="6092835"/>
            <a:ext cx="2159726" cy="512641"/>
          </a:xfrm>
          <a:prstGeom prst="rect">
            <a:avLst/>
          </a:prstGeom>
        </p:spPr>
      </p:pic>
    </p:spTree>
    <p:extLst>
      <p:ext uri="{BB962C8B-B14F-4D97-AF65-F5344CB8AC3E}">
        <p14:creationId xmlns:p14="http://schemas.microsoft.com/office/powerpoint/2010/main" val="3967257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logo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204809"/>
            <a:ext cx="10515600" cy="639689"/>
          </a:xfrm>
        </p:spPr>
        <p:txBody>
          <a:bodyPr/>
          <a:lstStyle>
            <a:lvl1pPr>
              <a:defRPr sz="4000"/>
            </a:lvl1pPr>
          </a:lstStyle>
          <a:p>
            <a:r>
              <a:rPr lang="fi-FI" dirty="0"/>
              <a:t>Lisää teksti napsauttamalla</a:t>
            </a:r>
          </a:p>
        </p:txBody>
      </p:sp>
      <p:sp>
        <p:nvSpPr>
          <p:cNvPr id="3" name="Sisällön paikkamerkki 2"/>
          <p:cNvSpPr>
            <a:spLocks noGrp="1"/>
          </p:cNvSpPr>
          <p:nvPr>
            <p:ph sz="half" idx="1" hasCustomPrompt="1"/>
          </p:nvPr>
        </p:nvSpPr>
        <p:spPr>
          <a:xfrm>
            <a:off x="838200" y="2081349"/>
            <a:ext cx="5181600" cy="3683726"/>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hasCustomPrompt="1"/>
          </p:nvPr>
        </p:nvSpPr>
        <p:spPr>
          <a:xfrm>
            <a:off x="6172200" y="2081349"/>
            <a:ext cx="5181600" cy="3683726"/>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a:xfrm>
            <a:off x="838200" y="6199596"/>
            <a:ext cx="1025434" cy="365125"/>
          </a:xfrm>
        </p:spPr>
        <p:txBody>
          <a:bodyPr/>
          <a:lstStyle/>
          <a:p>
            <a:r>
              <a:rPr lang="en-FI"/>
              <a:t>23/03/2021</a:t>
            </a:r>
            <a:endParaRPr lang="fi-FI"/>
          </a:p>
        </p:txBody>
      </p:sp>
      <p:sp>
        <p:nvSpPr>
          <p:cNvPr id="6" name="Alatunnisteen paikkamerkki 5"/>
          <p:cNvSpPr>
            <a:spLocks noGrp="1"/>
          </p:cNvSpPr>
          <p:nvPr>
            <p:ph type="ftr" sz="quarter" idx="11"/>
          </p:nvPr>
        </p:nvSpPr>
        <p:spPr>
          <a:xfrm>
            <a:off x="2002971" y="6199596"/>
            <a:ext cx="5673635" cy="365125"/>
          </a:xfrm>
        </p:spPr>
        <p:txBody>
          <a:bodyPr/>
          <a:lstStyle/>
          <a:p>
            <a:r>
              <a:rPr lang="fi-FI"/>
              <a:t>Jyväskylän kaupunki</a:t>
            </a:r>
          </a:p>
        </p:txBody>
      </p:sp>
      <p:sp>
        <p:nvSpPr>
          <p:cNvPr id="7" name="Dian numeron paikkamerkki 6"/>
          <p:cNvSpPr>
            <a:spLocks noGrp="1"/>
          </p:cNvSpPr>
          <p:nvPr>
            <p:ph type="sldNum" sz="quarter" idx="12"/>
          </p:nvPr>
        </p:nvSpPr>
        <p:spPr>
          <a:xfrm>
            <a:off x="7815942" y="6199596"/>
            <a:ext cx="611777" cy="365125"/>
          </a:xfrm>
        </p:spPr>
        <p:txBody>
          <a:bodyPr/>
          <a:lstStyle/>
          <a:p>
            <a:fld id="{8F4AEF5D-7FAC-4949-84D2-DA5A9BB3D225}" type="slidenum">
              <a:rPr lang="fi-FI" smtClean="0"/>
              <a:t>‹#›</a:t>
            </a:fld>
            <a:endParaRPr lang="fi-FI"/>
          </a:p>
        </p:txBody>
      </p:sp>
      <p:pic>
        <p:nvPicPr>
          <p:cNvPr id="8" name="Kuva 7">
            <a:extLst>
              <a:ext uri="{FF2B5EF4-FFF2-40B4-BE49-F238E27FC236}">
                <a16:creationId xmlns:a16="http://schemas.microsoft.com/office/drawing/2014/main" id="{7821ECA0-831E-410A-98E7-77405409566B}"/>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807524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Vertai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8" y="1185189"/>
            <a:ext cx="10515600" cy="647536"/>
          </a:xfrm>
        </p:spPr>
        <p:txBody>
          <a:bodyPr/>
          <a:lstStyle/>
          <a:p>
            <a:r>
              <a:rPr lang="fi-FI" dirty="0"/>
              <a:t>Lisää teksti napsauttamalla</a:t>
            </a:r>
          </a:p>
        </p:txBody>
      </p:sp>
      <p:sp>
        <p:nvSpPr>
          <p:cNvPr id="3" name="Tekstin paikkamerkki 2"/>
          <p:cNvSpPr>
            <a:spLocks noGrp="1"/>
          </p:cNvSpPr>
          <p:nvPr>
            <p:ph type="body" idx="1" hasCustomPrompt="1"/>
          </p:nvPr>
        </p:nvSpPr>
        <p:spPr>
          <a:xfrm>
            <a:off x="839788" y="2121155"/>
            <a:ext cx="5157787"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teksti napsauttamalla</a:t>
            </a:r>
          </a:p>
        </p:txBody>
      </p:sp>
      <p:sp>
        <p:nvSpPr>
          <p:cNvPr id="4" name="Sisällön paikkamerkki 3"/>
          <p:cNvSpPr>
            <a:spLocks noGrp="1"/>
          </p:cNvSpPr>
          <p:nvPr>
            <p:ph sz="half" idx="2" hasCustomPrompt="1"/>
          </p:nvPr>
        </p:nvSpPr>
        <p:spPr>
          <a:xfrm>
            <a:off x="839788" y="3139571"/>
            <a:ext cx="5157787" cy="2849159"/>
          </a:xfrm>
        </p:spPr>
        <p:txBody>
          <a:bodyPr>
            <a:normAutofit/>
          </a:bodyPr>
          <a:lstStyle>
            <a:lvl1pPr>
              <a:spcBef>
                <a:spcPts val="600"/>
              </a:spcBef>
              <a:spcAft>
                <a:spcPts val="600"/>
              </a:spcAft>
              <a:defRPr sz="220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hasCustomPrompt="1"/>
          </p:nvPr>
        </p:nvSpPr>
        <p:spPr>
          <a:xfrm>
            <a:off x="6172200" y="2121155"/>
            <a:ext cx="5183188"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teksti napsauttamalla</a:t>
            </a:r>
          </a:p>
        </p:txBody>
      </p:sp>
      <p:sp>
        <p:nvSpPr>
          <p:cNvPr id="6" name="Sisällön paikkamerkki 5"/>
          <p:cNvSpPr>
            <a:spLocks noGrp="1"/>
          </p:cNvSpPr>
          <p:nvPr>
            <p:ph sz="quarter" idx="4" hasCustomPrompt="1"/>
          </p:nvPr>
        </p:nvSpPr>
        <p:spPr>
          <a:xfrm>
            <a:off x="6172200" y="3139571"/>
            <a:ext cx="5183188" cy="2849159"/>
          </a:xfrm>
        </p:spPr>
        <p:txBody>
          <a:bodyPr>
            <a:normAutofit/>
          </a:bodyPr>
          <a:lstStyle>
            <a:lvl1pPr>
              <a:spcBef>
                <a:spcPts val="600"/>
              </a:spcBef>
              <a:spcAft>
                <a:spcPts val="600"/>
              </a:spcAft>
              <a:defRPr sz="220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4">
            <a:extLst>
              <a:ext uri="{FF2B5EF4-FFF2-40B4-BE49-F238E27FC236}">
                <a16:creationId xmlns:a16="http://schemas.microsoft.com/office/drawing/2014/main" id="{732BCECF-24FA-4245-89F0-F9E3F84B8B14}"/>
              </a:ext>
            </a:extLst>
          </p:cNvPr>
          <p:cNvSpPr>
            <a:spLocks noGrp="1"/>
          </p:cNvSpPr>
          <p:nvPr>
            <p:ph type="dt" sz="half" idx="10"/>
          </p:nvPr>
        </p:nvSpPr>
        <p:spPr>
          <a:xfrm>
            <a:off x="838200" y="6208304"/>
            <a:ext cx="1025434" cy="365125"/>
          </a:xfrm>
        </p:spPr>
        <p:txBody>
          <a:bodyPr/>
          <a:lstStyle/>
          <a:p>
            <a:r>
              <a:rPr lang="en-FI"/>
              <a:t>23/03/2021</a:t>
            </a:r>
            <a:endParaRPr lang="fi-FI"/>
          </a:p>
        </p:txBody>
      </p:sp>
      <p:sp>
        <p:nvSpPr>
          <p:cNvPr id="8" name="Alatunnisteen paikkamerkki 5">
            <a:extLst>
              <a:ext uri="{FF2B5EF4-FFF2-40B4-BE49-F238E27FC236}">
                <a16:creationId xmlns:a16="http://schemas.microsoft.com/office/drawing/2014/main" id="{119944AF-3501-4178-8A67-BC3EA871C8D5}"/>
              </a:ext>
            </a:extLst>
          </p:cNvPr>
          <p:cNvSpPr>
            <a:spLocks noGrp="1"/>
          </p:cNvSpPr>
          <p:nvPr>
            <p:ph type="ftr" sz="quarter" idx="11"/>
          </p:nvPr>
        </p:nvSpPr>
        <p:spPr>
          <a:xfrm>
            <a:off x="2002971" y="6208304"/>
            <a:ext cx="5673635" cy="365125"/>
          </a:xfrm>
        </p:spPr>
        <p:txBody>
          <a:bodyPr/>
          <a:lstStyle/>
          <a:p>
            <a:r>
              <a:rPr lang="fi-FI"/>
              <a:t>Jyväskylän kaupunki</a:t>
            </a:r>
          </a:p>
        </p:txBody>
      </p:sp>
      <p:sp>
        <p:nvSpPr>
          <p:cNvPr id="9" name="Dian numeron paikkamerkki 6">
            <a:extLst>
              <a:ext uri="{FF2B5EF4-FFF2-40B4-BE49-F238E27FC236}">
                <a16:creationId xmlns:a16="http://schemas.microsoft.com/office/drawing/2014/main" id="{08B92EAD-D883-401D-8AA0-01AB9B4ECB83}"/>
              </a:ext>
            </a:extLst>
          </p:cNvPr>
          <p:cNvSpPr>
            <a:spLocks noGrp="1"/>
          </p:cNvSpPr>
          <p:nvPr>
            <p:ph type="sldNum" sz="quarter" idx="12"/>
          </p:nvPr>
        </p:nvSpPr>
        <p:spPr>
          <a:xfrm>
            <a:off x="7815942" y="6208304"/>
            <a:ext cx="611777" cy="365125"/>
          </a:xfrm>
        </p:spPr>
        <p:txBody>
          <a:bodyPr/>
          <a:lstStyle/>
          <a:p>
            <a:fld id="{8F4AEF5D-7FAC-4949-84D2-DA5A9BB3D225}" type="slidenum">
              <a:rPr lang="fi-FI" smtClean="0"/>
              <a:t>‹#›</a:t>
            </a:fld>
            <a:endParaRPr lang="fi-FI"/>
          </a:p>
        </p:txBody>
      </p:sp>
      <p:pic>
        <p:nvPicPr>
          <p:cNvPr id="10" name="Kuva 9">
            <a:extLst>
              <a:ext uri="{FF2B5EF4-FFF2-40B4-BE49-F238E27FC236}">
                <a16:creationId xmlns:a16="http://schemas.microsoft.com/office/drawing/2014/main" id="{F093F3DD-5E7F-4930-8505-0AB4862F88F1}"/>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6108738"/>
            <a:ext cx="2159726" cy="512641"/>
          </a:xfrm>
          <a:prstGeom prst="rect">
            <a:avLst/>
          </a:prstGeom>
        </p:spPr>
      </p:pic>
    </p:spTree>
    <p:extLst>
      <p:ext uri="{BB962C8B-B14F-4D97-AF65-F5344CB8AC3E}">
        <p14:creationId xmlns:p14="http://schemas.microsoft.com/office/powerpoint/2010/main" val="63656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Otsikollinen sisältö ja ingre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30634" y="1223554"/>
            <a:ext cx="3932237" cy="1600200"/>
          </a:xfrm>
        </p:spPr>
        <p:txBody>
          <a:bodyPr anchor="b">
            <a:noAutofit/>
          </a:bodyPr>
          <a:lstStyle>
            <a:lvl1pPr>
              <a:defRPr sz="3900">
                <a:solidFill>
                  <a:schemeClr val="tx1"/>
                </a:solidFill>
              </a:defRPr>
            </a:lvl1pPr>
          </a:lstStyle>
          <a:p>
            <a:r>
              <a:rPr lang="fi-FI" dirty="0"/>
              <a:t>Lisää teksti napsauttamalla</a:t>
            </a:r>
          </a:p>
        </p:txBody>
      </p:sp>
      <p:sp>
        <p:nvSpPr>
          <p:cNvPr id="4" name="Tekstin paikkamerkki 3"/>
          <p:cNvSpPr>
            <a:spLocks noGrp="1"/>
          </p:cNvSpPr>
          <p:nvPr>
            <p:ph type="body" sz="half" idx="2" hasCustomPrompt="1"/>
          </p:nvPr>
        </p:nvSpPr>
        <p:spPr>
          <a:xfrm>
            <a:off x="530634" y="2991393"/>
            <a:ext cx="3932237" cy="3531325"/>
          </a:xfrm>
        </p:spPr>
        <p:txBody>
          <a:bodyPr>
            <a:normAutofit/>
          </a:bodyPr>
          <a:lstStyle>
            <a:lvl1pPr marL="0" indent="0">
              <a:buNone/>
              <a:defRPr sz="2800">
                <a:solidFill>
                  <a:schemeClr val="tx1"/>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teksti napsauttamalla</a:t>
            </a:r>
          </a:p>
        </p:txBody>
      </p:sp>
      <p:sp>
        <p:nvSpPr>
          <p:cNvPr id="3" name="Sisällön paikkamerkki 2"/>
          <p:cNvSpPr>
            <a:spLocks noGrp="1"/>
          </p:cNvSpPr>
          <p:nvPr>
            <p:ph idx="1" hasCustomPrompt="1"/>
          </p:nvPr>
        </p:nvSpPr>
        <p:spPr>
          <a:xfrm>
            <a:off x="4968240" y="1223554"/>
            <a:ext cx="6396446" cy="5299165"/>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84032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518029"/>
            <a:ext cx="10515600" cy="651461"/>
          </a:xfrm>
        </p:spPr>
        <p:txBody>
          <a:bodyPr/>
          <a:lstStyle>
            <a:lvl1pPr>
              <a:defRPr/>
            </a:lvl1pPr>
          </a:lstStyle>
          <a:p>
            <a:r>
              <a:rPr lang="fi-FI" dirty="0"/>
              <a:t>Lisää teksti napsauttamalla</a:t>
            </a:r>
          </a:p>
        </p:txBody>
      </p:sp>
      <p:sp>
        <p:nvSpPr>
          <p:cNvPr id="6" name="Päivämäärän paikkamerkki 4">
            <a:extLst>
              <a:ext uri="{FF2B5EF4-FFF2-40B4-BE49-F238E27FC236}">
                <a16:creationId xmlns:a16="http://schemas.microsoft.com/office/drawing/2014/main" id="{40F95D50-A862-48FB-9B78-F3C05216E0E4}"/>
              </a:ext>
            </a:extLst>
          </p:cNvPr>
          <p:cNvSpPr>
            <a:spLocks noGrp="1"/>
          </p:cNvSpPr>
          <p:nvPr>
            <p:ph type="dt" sz="half" idx="10"/>
          </p:nvPr>
        </p:nvSpPr>
        <p:spPr>
          <a:xfrm>
            <a:off x="838200" y="6199596"/>
            <a:ext cx="1025434" cy="365125"/>
          </a:xfrm>
        </p:spPr>
        <p:txBody>
          <a:bodyPr/>
          <a:lstStyle/>
          <a:p>
            <a:r>
              <a:rPr lang="en-FI"/>
              <a:t>23/03/2021</a:t>
            </a:r>
            <a:endParaRPr lang="fi-FI"/>
          </a:p>
        </p:txBody>
      </p:sp>
      <p:sp>
        <p:nvSpPr>
          <p:cNvPr id="7" name="Alatunnisteen paikkamerkki 5">
            <a:extLst>
              <a:ext uri="{FF2B5EF4-FFF2-40B4-BE49-F238E27FC236}">
                <a16:creationId xmlns:a16="http://schemas.microsoft.com/office/drawing/2014/main" id="{E7711795-E442-40A4-A082-5EB6AB314B69}"/>
              </a:ext>
            </a:extLst>
          </p:cNvPr>
          <p:cNvSpPr>
            <a:spLocks noGrp="1"/>
          </p:cNvSpPr>
          <p:nvPr>
            <p:ph type="ftr" sz="quarter" idx="11"/>
          </p:nvPr>
        </p:nvSpPr>
        <p:spPr>
          <a:xfrm>
            <a:off x="2002971" y="6199596"/>
            <a:ext cx="5673635" cy="365125"/>
          </a:xfrm>
        </p:spPr>
        <p:txBody>
          <a:bodyPr/>
          <a:lstStyle/>
          <a:p>
            <a:r>
              <a:rPr lang="fi-FI"/>
              <a:t>Jyväskylän kaupunki</a:t>
            </a:r>
          </a:p>
        </p:txBody>
      </p:sp>
      <p:sp>
        <p:nvSpPr>
          <p:cNvPr id="8" name="Dian numeron paikkamerkki 6">
            <a:extLst>
              <a:ext uri="{FF2B5EF4-FFF2-40B4-BE49-F238E27FC236}">
                <a16:creationId xmlns:a16="http://schemas.microsoft.com/office/drawing/2014/main" id="{9D789163-F972-4ABF-9316-92A93D451DA1}"/>
              </a:ext>
            </a:extLst>
          </p:cNvPr>
          <p:cNvSpPr>
            <a:spLocks noGrp="1"/>
          </p:cNvSpPr>
          <p:nvPr>
            <p:ph type="sldNum" sz="quarter" idx="12"/>
          </p:nvPr>
        </p:nvSpPr>
        <p:spPr>
          <a:xfrm>
            <a:off x="7815942" y="6199596"/>
            <a:ext cx="611777" cy="365125"/>
          </a:xfrm>
        </p:spPr>
        <p:txBody>
          <a:bodyPr/>
          <a:lstStyle/>
          <a:p>
            <a:fld id="{8F4AEF5D-7FAC-4949-84D2-DA5A9BB3D225}" type="slidenum">
              <a:rPr lang="fi-FI" smtClean="0"/>
              <a:t>‹#›</a:t>
            </a:fld>
            <a:endParaRPr lang="fi-FI"/>
          </a:p>
        </p:txBody>
      </p:sp>
      <p:pic>
        <p:nvPicPr>
          <p:cNvPr id="9" name="Kuva 8">
            <a:extLst>
              <a:ext uri="{FF2B5EF4-FFF2-40B4-BE49-F238E27FC236}">
                <a16:creationId xmlns:a16="http://schemas.microsoft.com/office/drawing/2014/main" id="{99370626-A5E4-4A0C-A22C-06CE1C07C87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32387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a dia logolla">
    <p:bg>
      <p:bgPr>
        <a:solidFill>
          <a:schemeClr val="bg1"/>
        </a:solidFill>
        <a:effectLst/>
      </p:bgPr>
    </p:bg>
    <p:spTree>
      <p:nvGrpSpPr>
        <p:cNvPr id="1" name=""/>
        <p:cNvGrpSpPr/>
        <p:nvPr/>
      </p:nvGrpSpPr>
      <p:grpSpPr>
        <a:xfrm>
          <a:off x="0" y="0"/>
          <a:ext cx="0" cy="0"/>
          <a:chOff x="0" y="0"/>
          <a:chExt cx="0" cy="0"/>
        </a:xfrm>
      </p:grpSpPr>
      <p:pic>
        <p:nvPicPr>
          <p:cNvPr id="6" name="Kuva 8">
            <a:extLst>
              <a:ext uri="{FF2B5EF4-FFF2-40B4-BE49-F238E27FC236}">
                <a16:creationId xmlns:a16="http://schemas.microsoft.com/office/drawing/2014/main" id="{EFFD69E1-2040-4684-81B2-BA4D53DC750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1519798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1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tsikko + selite + kuv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8" y="457200"/>
            <a:ext cx="3932237" cy="1600200"/>
          </a:xfrm>
        </p:spPr>
        <p:txBody>
          <a:bodyPr anchor="b"/>
          <a:lstStyle>
            <a:lvl1pPr>
              <a:defRPr sz="3200"/>
            </a:lvl1pPr>
          </a:lstStyle>
          <a:p>
            <a:r>
              <a:rPr lang="fi-FI" dirty="0"/>
              <a:t>Lisää teksti napsauttamalla</a:t>
            </a:r>
          </a:p>
        </p:txBody>
      </p:sp>
      <p:sp>
        <p:nvSpPr>
          <p:cNvPr id="4" name="Tekstin paikkamerkki 3"/>
          <p:cNvSpPr>
            <a:spLocks noGrp="1"/>
          </p:cNvSpPr>
          <p:nvPr>
            <p:ph type="body" sz="half" idx="2" hasCustomPrompt="1"/>
          </p:nvPr>
        </p:nvSpPr>
        <p:spPr>
          <a:xfrm>
            <a:off x="839788" y="2188028"/>
            <a:ext cx="3932237" cy="3680959"/>
          </a:xfrm>
        </p:spPr>
        <p:txBody>
          <a:bodyPr>
            <a:normAutofit/>
          </a:bodyPr>
          <a:lstStyle>
            <a:lvl1pPr marL="0" indent="0">
              <a:buNone/>
              <a:defRPr sz="2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teksti napsauttamalla</a:t>
            </a:r>
          </a:p>
        </p:txBody>
      </p:sp>
      <p:sp>
        <p:nvSpPr>
          <p:cNvPr id="3" name="Kuvan paikkamerkki 2"/>
          <p:cNvSpPr>
            <a:spLocks noGrp="1"/>
          </p:cNvSpPr>
          <p:nvPr>
            <p:ph type="pic" idx="1" hasCustomPrompt="1"/>
          </p:nvPr>
        </p:nvSpPr>
        <p:spPr>
          <a:xfrm>
            <a:off x="5183188" y="457201"/>
            <a:ext cx="6172200" cy="540385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Kuva </a:t>
            </a:r>
            <a:br>
              <a:rPr lang="fi-FI" dirty="0"/>
            </a:br>
            <a:r>
              <a:rPr lang="fi-FI" dirty="0"/>
              <a:t>Muista lisätä tarvittaessa kuvan ALT -teksti</a:t>
            </a:r>
          </a:p>
        </p:txBody>
      </p:sp>
      <p:sp>
        <p:nvSpPr>
          <p:cNvPr id="8" name="Päivämäärän paikkamerkki 4">
            <a:extLst>
              <a:ext uri="{FF2B5EF4-FFF2-40B4-BE49-F238E27FC236}">
                <a16:creationId xmlns:a16="http://schemas.microsoft.com/office/drawing/2014/main" id="{A62F173C-CA01-46C8-8ACB-059B50B0E63A}"/>
              </a:ext>
            </a:extLst>
          </p:cNvPr>
          <p:cNvSpPr>
            <a:spLocks noGrp="1"/>
          </p:cNvSpPr>
          <p:nvPr>
            <p:ph type="dt" sz="half" idx="10"/>
          </p:nvPr>
        </p:nvSpPr>
        <p:spPr>
          <a:xfrm>
            <a:off x="838200" y="6199596"/>
            <a:ext cx="1025434" cy="365125"/>
          </a:xfrm>
        </p:spPr>
        <p:txBody>
          <a:bodyPr/>
          <a:lstStyle/>
          <a:p>
            <a:r>
              <a:rPr lang="en-FI"/>
              <a:t>23/03/2021</a:t>
            </a:r>
            <a:endParaRPr lang="fi-FI"/>
          </a:p>
        </p:txBody>
      </p:sp>
      <p:sp>
        <p:nvSpPr>
          <p:cNvPr id="9" name="Alatunnisteen paikkamerkki 5">
            <a:extLst>
              <a:ext uri="{FF2B5EF4-FFF2-40B4-BE49-F238E27FC236}">
                <a16:creationId xmlns:a16="http://schemas.microsoft.com/office/drawing/2014/main" id="{8D1C888C-C80D-443E-BB84-5438D5E0BC9D}"/>
              </a:ext>
            </a:extLst>
          </p:cNvPr>
          <p:cNvSpPr>
            <a:spLocks noGrp="1"/>
          </p:cNvSpPr>
          <p:nvPr>
            <p:ph type="ftr" sz="quarter" idx="11"/>
          </p:nvPr>
        </p:nvSpPr>
        <p:spPr>
          <a:xfrm>
            <a:off x="2002971" y="6199596"/>
            <a:ext cx="5673635" cy="365125"/>
          </a:xfrm>
        </p:spPr>
        <p:txBody>
          <a:bodyPr/>
          <a:lstStyle/>
          <a:p>
            <a:r>
              <a:rPr lang="fi-FI"/>
              <a:t>Jyväskylän kaupunki</a:t>
            </a:r>
          </a:p>
        </p:txBody>
      </p:sp>
      <p:sp>
        <p:nvSpPr>
          <p:cNvPr id="10" name="Dian numeron paikkamerkki 6">
            <a:extLst>
              <a:ext uri="{FF2B5EF4-FFF2-40B4-BE49-F238E27FC236}">
                <a16:creationId xmlns:a16="http://schemas.microsoft.com/office/drawing/2014/main" id="{5598F737-49C6-465C-AAC0-1CC31720780C}"/>
              </a:ext>
            </a:extLst>
          </p:cNvPr>
          <p:cNvSpPr>
            <a:spLocks noGrp="1"/>
          </p:cNvSpPr>
          <p:nvPr>
            <p:ph type="sldNum" sz="quarter" idx="12"/>
          </p:nvPr>
        </p:nvSpPr>
        <p:spPr>
          <a:xfrm>
            <a:off x="7815942" y="6199596"/>
            <a:ext cx="611777" cy="365125"/>
          </a:xfrm>
        </p:spPr>
        <p:txBody>
          <a:bodyPr/>
          <a:lstStyle/>
          <a:p>
            <a:fld id="{8F4AEF5D-7FAC-4949-84D2-DA5A9BB3D225}" type="slidenum">
              <a:rPr lang="fi-FI" smtClean="0"/>
              <a:t>‹#›</a:t>
            </a:fld>
            <a:endParaRPr lang="fi-FI"/>
          </a:p>
        </p:txBody>
      </p:sp>
      <p:pic>
        <p:nvPicPr>
          <p:cNvPr id="11" name="Kuva 10">
            <a:extLst>
              <a:ext uri="{FF2B5EF4-FFF2-40B4-BE49-F238E27FC236}">
                <a16:creationId xmlns:a16="http://schemas.microsoft.com/office/drawing/2014/main" id="{F1085A5C-08A8-43AA-8946-9AC820FA8E7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313998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Väliotsikko 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orakulmio 4">
            <a:extLst>
              <a:ext uri="{FF2B5EF4-FFF2-40B4-BE49-F238E27FC236}">
                <a16:creationId xmlns:a16="http://schemas.microsoft.com/office/drawing/2014/main" id="{4219756E-40AA-4ACF-9DDE-987C8E105EA1}"/>
              </a:ext>
              <a:ext uri="{C183D7F6-B498-43B3-948B-1728B52AA6E4}">
                <adec:decorative xmlns:adec="http://schemas.microsoft.com/office/drawing/2017/decorative" val="1"/>
              </a:ext>
            </a:extLst>
          </p:cNvPr>
          <p:cNvSpPr/>
          <p:nvPr userDrawn="1"/>
        </p:nvSpPr>
        <p:spPr>
          <a:xfrm>
            <a:off x="1" y="0"/>
            <a:ext cx="4803732" cy="6858000"/>
          </a:xfrm>
          <a:prstGeom prst="rect">
            <a:avLst/>
          </a:prstGeom>
          <a:gradFill>
            <a:gsLst>
              <a:gs pos="6000">
                <a:schemeClr val="tx2">
                  <a:alpha val="72000"/>
                </a:schemeClr>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375954" y="648389"/>
            <a:ext cx="9283337" cy="2938463"/>
          </a:xfrm>
        </p:spPr>
        <p:txBody>
          <a:bodyPr anchor="b"/>
          <a:lstStyle>
            <a:lvl1pPr algn="ctr">
              <a:defRPr sz="4400" b="1" cap="all" baseline="0">
                <a:solidFill>
                  <a:schemeClr val="bg1"/>
                </a:solidFill>
                <a:effectLst>
                  <a:outerShdw blurRad="50800" dist="38100" dir="2700000" algn="tl" rotWithShape="0">
                    <a:prstClr val="black">
                      <a:alpha val="40000"/>
                    </a:prstClr>
                  </a:outerShdw>
                </a:effectLst>
                <a:latin typeface="Josefin Sans" pitchFamily="2" charset="0"/>
              </a:defRPr>
            </a:lvl1pPr>
          </a:lstStyle>
          <a:p>
            <a:r>
              <a:rPr lang="fi-FI" dirty="0"/>
              <a:t>Lisää teksti napsauttamalla</a:t>
            </a:r>
          </a:p>
        </p:txBody>
      </p:sp>
      <p:sp>
        <p:nvSpPr>
          <p:cNvPr id="3" name="Alaotsikko 2"/>
          <p:cNvSpPr>
            <a:spLocks noGrp="1"/>
          </p:cNvSpPr>
          <p:nvPr>
            <p:ph type="subTitle" idx="1" hasCustomPrompt="1"/>
          </p:nvPr>
        </p:nvSpPr>
        <p:spPr>
          <a:xfrm>
            <a:off x="1375954" y="3678927"/>
            <a:ext cx="9283337" cy="1655762"/>
          </a:xfrm>
        </p:spPr>
        <p:txBody>
          <a:bodyPr>
            <a:normAutofit/>
          </a:bodyPr>
          <a:lstStyle>
            <a:lvl1pPr marL="0" indent="0" algn="ctr">
              <a:lnSpc>
                <a:spcPct val="120000"/>
              </a:lnSpc>
              <a:buNone/>
              <a:defRPr sz="2400">
                <a:solidFill>
                  <a:schemeClr val="bg1"/>
                </a:solidFill>
                <a:effectLst>
                  <a:outerShdw blurRad="50800" dist="38100" dir="2700000" algn="tl" rotWithShape="0">
                    <a:prstClr val="black">
                      <a:alpha val="40000"/>
                    </a:prstClr>
                  </a:outerShdw>
                </a:effectLst>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2774787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asettelu 1">
    <p:bg>
      <p:bgPr>
        <a:solidFill>
          <a:schemeClr val="bg1"/>
        </a:solidFill>
        <a:effectLst/>
      </p:bgPr>
    </p:bg>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B0B4A5E3-A489-492E-BF46-7B5AEE3A368A}"/>
              </a:ext>
            </a:extLst>
          </p:cNvPr>
          <p:cNvSpPr>
            <a:spLocks noGrp="1"/>
          </p:cNvSpPr>
          <p:nvPr>
            <p:ph type="pic" idx="1" hasCustomPrompt="1"/>
          </p:nvPr>
        </p:nvSpPr>
        <p:spPr>
          <a:xfrm>
            <a:off x="6387564" y="0"/>
            <a:ext cx="5798084" cy="3428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2" name="Kuvan paikkamerkki 2">
            <a:extLst>
              <a:ext uri="{FF2B5EF4-FFF2-40B4-BE49-F238E27FC236}">
                <a16:creationId xmlns:a16="http://schemas.microsoft.com/office/drawing/2014/main" id="{340D0AD1-5DF7-46B9-A3E2-3A1577D471B2}"/>
              </a:ext>
            </a:extLst>
          </p:cNvPr>
          <p:cNvSpPr>
            <a:spLocks noGrp="1"/>
          </p:cNvSpPr>
          <p:nvPr>
            <p:ph type="pic" idx="24" hasCustomPrompt="1"/>
          </p:nvPr>
        </p:nvSpPr>
        <p:spPr>
          <a:xfrm>
            <a:off x="6392328" y="3626069"/>
            <a:ext cx="5788556" cy="32319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3" name="Kuvan paikkamerkki 2">
            <a:extLst>
              <a:ext uri="{FF2B5EF4-FFF2-40B4-BE49-F238E27FC236}">
                <a16:creationId xmlns:a16="http://schemas.microsoft.com/office/drawing/2014/main" id="{18D88550-7248-44B1-9174-AB6B42A48D0E}"/>
              </a:ext>
            </a:extLst>
          </p:cNvPr>
          <p:cNvSpPr>
            <a:spLocks noGrp="1"/>
          </p:cNvSpPr>
          <p:nvPr>
            <p:ph type="pic" idx="25" hasCustomPrompt="1"/>
          </p:nvPr>
        </p:nvSpPr>
        <p:spPr>
          <a:xfrm>
            <a:off x="3614179" y="0"/>
            <a:ext cx="261821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4" name="Kuvan paikkamerkki 2">
            <a:extLst>
              <a:ext uri="{FF2B5EF4-FFF2-40B4-BE49-F238E27FC236}">
                <a16:creationId xmlns:a16="http://schemas.microsoft.com/office/drawing/2014/main" id="{90D0767E-2AA6-4653-A890-C7698B13E125}"/>
              </a:ext>
            </a:extLst>
          </p:cNvPr>
          <p:cNvSpPr>
            <a:spLocks noGrp="1"/>
          </p:cNvSpPr>
          <p:nvPr>
            <p:ph type="pic" idx="26" hasCustomPrompt="1"/>
          </p:nvPr>
        </p:nvSpPr>
        <p:spPr>
          <a:xfrm>
            <a:off x="-11115" y="-1"/>
            <a:ext cx="3465363" cy="2316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Kuva</a:t>
            </a:r>
          </a:p>
        </p:txBody>
      </p:sp>
      <p:sp>
        <p:nvSpPr>
          <p:cNvPr id="15" name="Kuvan paikkamerkki 2">
            <a:extLst>
              <a:ext uri="{FF2B5EF4-FFF2-40B4-BE49-F238E27FC236}">
                <a16:creationId xmlns:a16="http://schemas.microsoft.com/office/drawing/2014/main" id="{3006635A-5F06-44E4-B7A3-75A27D9EE0CB}"/>
              </a:ext>
            </a:extLst>
          </p:cNvPr>
          <p:cNvSpPr>
            <a:spLocks noGrp="1"/>
          </p:cNvSpPr>
          <p:nvPr>
            <p:ph type="pic" idx="27" hasCustomPrompt="1"/>
          </p:nvPr>
        </p:nvSpPr>
        <p:spPr>
          <a:xfrm>
            <a:off x="0" y="2467881"/>
            <a:ext cx="3465363" cy="2316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6" name="Kuvan paikkamerkki 2">
            <a:extLst>
              <a:ext uri="{FF2B5EF4-FFF2-40B4-BE49-F238E27FC236}">
                <a16:creationId xmlns:a16="http://schemas.microsoft.com/office/drawing/2014/main" id="{EF1AD1EF-8AA9-4D06-B6D4-EC0A770B464A}"/>
              </a:ext>
            </a:extLst>
          </p:cNvPr>
          <p:cNvSpPr>
            <a:spLocks noGrp="1"/>
          </p:cNvSpPr>
          <p:nvPr>
            <p:ph type="pic" idx="28" hasCustomPrompt="1"/>
          </p:nvPr>
        </p:nvSpPr>
        <p:spPr>
          <a:xfrm>
            <a:off x="-4764" y="4935763"/>
            <a:ext cx="3465363" cy="19187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Tree>
    <p:extLst>
      <p:ext uri="{BB962C8B-B14F-4D97-AF65-F5344CB8AC3E}">
        <p14:creationId xmlns:p14="http://schemas.microsoft.com/office/powerpoint/2010/main" val="1399935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va-asettelu 2.">
    <p:bg>
      <p:bgPr>
        <a:solidFill>
          <a:schemeClr val="bg1"/>
        </a:solidFill>
        <a:effectLst/>
      </p:bgPr>
    </p:bg>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C9BD9F77-D97C-4641-BF54-33154D36B332}"/>
              </a:ext>
            </a:extLst>
          </p:cNvPr>
          <p:cNvSpPr>
            <a:spLocks noGrp="1"/>
          </p:cNvSpPr>
          <p:nvPr>
            <p:ph type="pic" idx="27" hasCustomPrompt="1"/>
          </p:nvPr>
        </p:nvSpPr>
        <p:spPr>
          <a:xfrm>
            <a:off x="3642608" y="0"/>
            <a:ext cx="853889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1" name="Kuvan paikkamerkki 2">
            <a:extLst>
              <a:ext uri="{FF2B5EF4-FFF2-40B4-BE49-F238E27FC236}">
                <a16:creationId xmlns:a16="http://schemas.microsoft.com/office/drawing/2014/main" id="{BFD4E7A1-729E-46E1-BD90-8600DADC9467}"/>
              </a:ext>
            </a:extLst>
          </p:cNvPr>
          <p:cNvSpPr>
            <a:spLocks noGrp="1"/>
          </p:cNvSpPr>
          <p:nvPr>
            <p:ph type="pic" idx="28" hasCustomPrompt="1"/>
          </p:nvPr>
        </p:nvSpPr>
        <p:spPr>
          <a:xfrm>
            <a:off x="-3970" y="-8909"/>
            <a:ext cx="3465363" cy="2301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2" name="Kuvan paikkamerkki 2">
            <a:extLst>
              <a:ext uri="{FF2B5EF4-FFF2-40B4-BE49-F238E27FC236}">
                <a16:creationId xmlns:a16="http://schemas.microsoft.com/office/drawing/2014/main" id="{69C3A83E-7A2B-4C63-9041-5C1EE68001E8}"/>
              </a:ext>
            </a:extLst>
          </p:cNvPr>
          <p:cNvSpPr>
            <a:spLocks noGrp="1"/>
          </p:cNvSpPr>
          <p:nvPr>
            <p:ph type="pic" idx="29" hasCustomPrompt="1"/>
          </p:nvPr>
        </p:nvSpPr>
        <p:spPr>
          <a:xfrm>
            <a:off x="6525" y="2471352"/>
            <a:ext cx="3465363" cy="14704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3" name="Kuvan paikkamerkki 2">
            <a:extLst>
              <a:ext uri="{FF2B5EF4-FFF2-40B4-BE49-F238E27FC236}">
                <a16:creationId xmlns:a16="http://schemas.microsoft.com/office/drawing/2014/main" id="{CC35BF02-7B0D-48AD-9BAD-5554B54E2B54}"/>
              </a:ext>
            </a:extLst>
          </p:cNvPr>
          <p:cNvSpPr>
            <a:spLocks noGrp="1"/>
          </p:cNvSpPr>
          <p:nvPr>
            <p:ph type="pic" idx="30" hasCustomPrompt="1"/>
          </p:nvPr>
        </p:nvSpPr>
        <p:spPr>
          <a:xfrm>
            <a:off x="6525" y="4120977"/>
            <a:ext cx="3465363" cy="27370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Tree>
    <p:extLst>
      <p:ext uri="{BB962C8B-B14F-4D97-AF65-F5344CB8AC3E}">
        <p14:creationId xmlns:p14="http://schemas.microsoft.com/office/powerpoint/2010/main" val="3664781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asettelu 3.">
    <p:bg>
      <p:bgPr>
        <a:solidFill>
          <a:schemeClr val="bg1"/>
        </a:solidFill>
        <a:effectLst/>
      </p:bgPr>
    </p:bg>
    <p:spTree>
      <p:nvGrpSpPr>
        <p:cNvPr id="1" name=""/>
        <p:cNvGrpSpPr/>
        <p:nvPr/>
      </p:nvGrpSpPr>
      <p:grpSpPr>
        <a:xfrm>
          <a:off x="0" y="0"/>
          <a:ext cx="0" cy="0"/>
          <a:chOff x="0" y="0"/>
          <a:chExt cx="0" cy="0"/>
        </a:xfrm>
      </p:grpSpPr>
      <p:sp>
        <p:nvSpPr>
          <p:cNvPr id="8" name="Kuvan paikkamerkki 2">
            <a:extLst>
              <a:ext uri="{FF2B5EF4-FFF2-40B4-BE49-F238E27FC236}">
                <a16:creationId xmlns:a16="http://schemas.microsoft.com/office/drawing/2014/main" id="{780432A4-79B2-4E2C-9BE8-6A6DB0EFE24B}"/>
              </a:ext>
            </a:extLst>
          </p:cNvPr>
          <p:cNvSpPr>
            <a:spLocks noGrp="1"/>
          </p:cNvSpPr>
          <p:nvPr>
            <p:ph type="pic" idx="28" hasCustomPrompt="1"/>
          </p:nvPr>
        </p:nvSpPr>
        <p:spPr>
          <a:xfrm>
            <a:off x="-3970" y="-8909"/>
            <a:ext cx="623398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9" name="Kuvan paikkamerkki 2">
            <a:extLst>
              <a:ext uri="{FF2B5EF4-FFF2-40B4-BE49-F238E27FC236}">
                <a16:creationId xmlns:a16="http://schemas.microsoft.com/office/drawing/2014/main" id="{DE3D5D2E-044C-47A6-BB4D-8161EF3E9B37}"/>
              </a:ext>
            </a:extLst>
          </p:cNvPr>
          <p:cNvSpPr>
            <a:spLocks noGrp="1"/>
          </p:cNvSpPr>
          <p:nvPr>
            <p:ph type="pic" idx="29" hasCustomPrompt="1"/>
          </p:nvPr>
        </p:nvSpPr>
        <p:spPr>
          <a:xfrm>
            <a:off x="6391534" y="0"/>
            <a:ext cx="5796496" cy="3424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0" name="Kuvan paikkamerkki 2">
            <a:extLst>
              <a:ext uri="{FF2B5EF4-FFF2-40B4-BE49-F238E27FC236}">
                <a16:creationId xmlns:a16="http://schemas.microsoft.com/office/drawing/2014/main" id="{EF90F2A9-8182-4B0A-B2FB-34994EEADCE5}"/>
              </a:ext>
            </a:extLst>
          </p:cNvPr>
          <p:cNvSpPr>
            <a:spLocks noGrp="1"/>
          </p:cNvSpPr>
          <p:nvPr>
            <p:ph type="pic" idx="30" hasCustomPrompt="1"/>
          </p:nvPr>
        </p:nvSpPr>
        <p:spPr>
          <a:xfrm>
            <a:off x="6391534" y="3616046"/>
            <a:ext cx="5796496" cy="32419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Tree>
    <p:extLst>
      <p:ext uri="{BB962C8B-B14F-4D97-AF65-F5344CB8AC3E}">
        <p14:creationId xmlns:p14="http://schemas.microsoft.com/office/powerpoint/2010/main" val="2678490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säsivu 2 palstaa">
    <p:spTree>
      <p:nvGrpSpPr>
        <p:cNvPr id="1" name=""/>
        <p:cNvGrpSpPr/>
        <p:nvPr/>
      </p:nvGrpSpPr>
      <p:grpSpPr>
        <a:xfrm>
          <a:off x="0" y="0"/>
          <a:ext cx="0" cy="0"/>
          <a:chOff x="0" y="0"/>
          <a:chExt cx="0" cy="0"/>
        </a:xfrm>
      </p:grpSpPr>
      <p:pic>
        <p:nvPicPr>
          <p:cNvPr id="5" name="Picture 6" descr="Aallokko merkki leikattu_rgb_55m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5502" y="6016627"/>
            <a:ext cx="1206500"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Kuva 9" descr="Jyväskylä_logo_mv.pdf"/>
          <p:cNvPicPr>
            <a:picLocks noChangeAspect="1"/>
          </p:cNvPicPr>
          <p:nvPr/>
        </p:nvPicPr>
        <p:blipFill>
          <a:blip r:embed="rId3">
            <a:extLst>
              <a:ext uri="{28A0092B-C50C-407E-A947-70E740481C1C}">
                <a14:useLocalDpi xmlns:a14="http://schemas.microsoft.com/office/drawing/2010/main" val="0"/>
              </a:ext>
            </a:extLst>
          </a:blip>
          <a:srcRect t="26067" r="28769" b="17770"/>
          <a:stretch>
            <a:fillRect/>
          </a:stretch>
        </p:blipFill>
        <p:spPr bwMode="auto">
          <a:xfrm>
            <a:off x="8487835" y="6397625"/>
            <a:ext cx="2415117"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tsikko 1"/>
          <p:cNvSpPr>
            <a:spLocks noGrp="1"/>
          </p:cNvSpPr>
          <p:nvPr>
            <p:ph type="title"/>
          </p:nvPr>
        </p:nvSpPr>
        <p:spPr/>
        <p:txBody>
          <a:bodyPr/>
          <a:lstStyle>
            <a:lvl1pPr>
              <a:defRPr sz="3800"/>
            </a:lvl1pPr>
          </a:lstStyle>
          <a:p>
            <a:r>
              <a:rPr lang="fi-FI"/>
              <a:t>Muokkaa perustyyl. napsautt.</a:t>
            </a:r>
            <a:endParaRPr lang="fi-FI" dirty="0"/>
          </a:p>
        </p:txBody>
      </p:sp>
      <p:sp>
        <p:nvSpPr>
          <p:cNvPr id="3" name="Sisällön paikkamerkki 2"/>
          <p:cNvSpPr>
            <a:spLocks noGrp="1"/>
          </p:cNvSpPr>
          <p:nvPr>
            <p:ph idx="1"/>
          </p:nvPr>
        </p:nvSpPr>
        <p:spPr>
          <a:xfrm>
            <a:off x="609600" y="1600201"/>
            <a:ext cx="5384800" cy="4525963"/>
          </a:xfrm>
        </p:spPr>
        <p:txBody>
          <a:bodyPr/>
          <a:lstStyle>
            <a:lvl1pPr>
              <a:defRPr sz="2400"/>
            </a:lvl1pPr>
            <a:lvl2pPr>
              <a:defRPr sz="2000"/>
            </a:lvl2pPr>
            <a:lvl3pPr>
              <a:defRPr sz="1800"/>
            </a:lvl3pPr>
            <a:lvl4pPr>
              <a:defRPr sz="16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p:cNvSpPr>
            <a:spLocks noGrp="1"/>
          </p:cNvSpPr>
          <p:nvPr>
            <p:ph idx="13"/>
          </p:nvPr>
        </p:nvSpPr>
        <p:spPr>
          <a:xfrm>
            <a:off x="6197600" y="1600201"/>
            <a:ext cx="5384800" cy="4525963"/>
          </a:xfrm>
        </p:spPr>
        <p:txBody>
          <a:bodyPr/>
          <a:lstStyle>
            <a:lvl1pPr>
              <a:defRPr sz="2400"/>
            </a:lvl1pPr>
            <a:lvl2pPr>
              <a:defRPr sz="2000"/>
            </a:lvl2pPr>
            <a:lvl3pPr>
              <a:defRPr sz="1800"/>
            </a:lvl3pPr>
            <a:lvl4pPr>
              <a:defRPr sz="16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yksen paikkamerkki 3"/>
          <p:cNvSpPr>
            <a:spLocks noGrp="1"/>
          </p:cNvSpPr>
          <p:nvPr>
            <p:ph type="dt" sz="half" idx="14"/>
          </p:nvPr>
        </p:nvSpPr>
        <p:spPr/>
        <p:txBody>
          <a:bodyPr/>
          <a:lstStyle>
            <a:lvl1pPr>
              <a:defRPr sz="1000">
                <a:solidFill>
                  <a:srgbClr val="898989"/>
                </a:solidFill>
                <a:latin typeface="Arial"/>
                <a:cs typeface="Arial"/>
              </a:defRPr>
            </a:lvl1pPr>
          </a:lstStyle>
          <a:p>
            <a:pPr>
              <a:defRPr/>
            </a:pPr>
            <a:fld id="{10FE2DCB-CF67-4D4C-9228-A4AD9F9E46A9}" type="datetime1">
              <a:rPr lang="fi-FI"/>
              <a:pPr>
                <a:defRPr/>
              </a:pPr>
              <a:t>23.6.2022</a:t>
            </a:fld>
            <a:endParaRPr lang="fi-FI" dirty="0"/>
          </a:p>
        </p:txBody>
      </p:sp>
      <p:sp>
        <p:nvSpPr>
          <p:cNvPr id="8" name="Alatunnisteen paikkamerkki 4"/>
          <p:cNvSpPr>
            <a:spLocks noGrp="1"/>
          </p:cNvSpPr>
          <p:nvPr>
            <p:ph type="ftr" sz="quarter" idx="15"/>
          </p:nvPr>
        </p:nvSpPr>
        <p:spPr/>
        <p:txBody>
          <a:bodyPr/>
          <a:lstStyle>
            <a:lvl1pPr algn="ctr" fontAlgn="auto">
              <a:spcBef>
                <a:spcPts val="0"/>
              </a:spcBef>
              <a:spcAft>
                <a:spcPts val="0"/>
              </a:spcAft>
              <a:defRPr sz="1000">
                <a:solidFill>
                  <a:schemeClr val="tx1">
                    <a:tint val="75000"/>
                  </a:schemeClr>
                </a:solidFill>
                <a:latin typeface="Arial"/>
                <a:ea typeface="+mn-ea"/>
                <a:cs typeface="Arial"/>
              </a:defRPr>
            </a:lvl1pPr>
          </a:lstStyle>
          <a:p>
            <a:pPr>
              <a:defRPr/>
            </a:pPr>
            <a:endParaRPr lang="fi-FI"/>
          </a:p>
        </p:txBody>
      </p:sp>
      <p:sp>
        <p:nvSpPr>
          <p:cNvPr id="9" name="Dian numeron paikkamerkki 5"/>
          <p:cNvSpPr>
            <a:spLocks noGrp="1"/>
          </p:cNvSpPr>
          <p:nvPr>
            <p:ph type="sldNum" sz="quarter" idx="16"/>
          </p:nvPr>
        </p:nvSpPr>
        <p:spPr/>
        <p:txBody>
          <a:bodyPr/>
          <a:lstStyle>
            <a:lvl1pPr algn="ctr">
              <a:defRPr sz="1000">
                <a:solidFill>
                  <a:srgbClr val="898989"/>
                </a:solidFill>
                <a:latin typeface="Arial"/>
                <a:cs typeface="Arial"/>
              </a:defRPr>
            </a:lvl1pPr>
          </a:lstStyle>
          <a:p>
            <a:pPr>
              <a:defRPr/>
            </a:pPr>
            <a:fld id="{2AC9CF3C-9A01-0649-AA76-A595CF1BDF40}" type="slidenum">
              <a:rPr lang="fi-FI"/>
              <a:pPr>
                <a:defRPr/>
              </a:pPr>
              <a:t>‹#›</a:t>
            </a:fld>
            <a:endParaRPr lang="fi-FI" dirty="0"/>
          </a:p>
        </p:txBody>
      </p:sp>
    </p:spTree>
    <p:extLst>
      <p:ext uri="{BB962C8B-B14F-4D97-AF65-F5344CB8AC3E}">
        <p14:creationId xmlns:p14="http://schemas.microsoft.com/office/powerpoint/2010/main" val="301050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orakulmio 4">
            <a:extLst>
              <a:ext uri="{FF2B5EF4-FFF2-40B4-BE49-F238E27FC236}">
                <a16:creationId xmlns:a16="http://schemas.microsoft.com/office/drawing/2014/main" id="{4219756E-40AA-4ACF-9DDE-987C8E105EA1}"/>
              </a:ext>
              <a:ext uri="{C183D7F6-B498-43B3-948B-1728B52AA6E4}">
                <adec:decorative xmlns:adec="http://schemas.microsoft.com/office/drawing/2017/decorative" val="1"/>
              </a:ext>
            </a:extLst>
          </p:cNvPr>
          <p:cNvSpPr/>
          <p:nvPr userDrawn="1"/>
        </p:nvSpPr>
        <p:spPr>
          <a:xfrm>
            <a:off x="1" y="0"/>
            <a:ext cx="5536504" cy="6858000"/>
          </a:xfrm>
          <a:prstGeom prst="rect">
            <a:avLst/>
          </a:prstGeom>
          <a:gradFill>
            <a:gsLst>
              <a:gs pos="0">
                <a:schemeClr val="accent6">
                  <a:lumMod val="75000"/>
                </a:schemeClr>
              </a:gs>
              <a:gs pos="100000">
                <a:schemeClr val="accent6">
                  <a:lumMod val="7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375954" y="648389"/>
            <a:ext cx="9283337" cy="2938463"/>
          </a:xfrm>
          <a:effectLst>
            <a:outerShdw blurRad="50800" dist="38100" dir="2700000" algn="tl" rotWithShape="0">
              <a:prstClr val="black">
                <a:alpha val="40000"/>
              </a:prstClr>
            </a:outerShdw>
          </a:effectLst>
        </p:spPr>
        <p:txBody>
          <a:bodyPr anchor="b"/>
          <a:lstStyle>
            <a:lvl1pPr algn="ctr">
              <a:defRPr sz="4400" b="1" cap="all" baseline="0">
                <a:solidFill>
                  <a:schemeClr val="bg1"/>
                </a:solidFill>
                <a:latin typeface="Josefin Sans" pitchFamily="2" charset="0"/>
              </a:defRPr>
            </a:lvl1pPr>
          </a:lstStyle>
          <a:p>
            <a:r>
              <a:rPr lang="fi-FI" dirty="0"/>
              <a:t>Lisää teksti napsauttamalla</a:t>
            </a:r>
          </a:p>
        </p:txBody>
      </p:sp>
      <p:sp>
        <p:nvSpPr>
          <p:cNvPr id="3" name="Alaotsikko 2"/>
          <p:cNvSpPr>
            <a:spLocks noGrp="1"/>
          </p:cNvSpPr>
          <p:nvPr>
            <p:ph type="subTitle" idx="1" hasCustomPrompt="1"/>
          </p:nvPr>
        </p:nvSpPr>
        <p:spPr>
          <a:xfrm>
            <a:off x="1375954" y="3678927"/>
            <a:ext cx="9283337" cy="1655762"/>
          </a:xfrm>
          <a:effectLst>
            <a:outerShdw blurRad="50800" dist="38100" dir="2700000" algn="tl" rotWithShape="0">
              <a:prstClr val="black">
                <a:alpha val="40000"/>
              </a:prstClr>
            </a:outerShdw>
          </a:effectLst>
        </p:spPr>
        <p:txBody>
          <a:bodyPr>
            <a:normAutofit/>
          </a:bodyPr>
          <a:lstStyle>
            <a:lvl1pPr marL="0" indent="0" algn="ctr">
              <a:lnSpc>
                <a:spcPct val="120000"/>
              </a:lnSpc>
              <a:buNone/>
              <a:defRPr sz="2400">
                <a:solidFill>
                  <a:schemeClr val="bg1"/>
                </a:solidFill>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148442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Väliotsikko 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orakulmio 4">
            <a:extLst>
              <a:ext uri="{FF2B5EF4-FFF2-40B4-BE49-F238E27FC236}">
                <a16:creationId xmlns:a16="http://schemas.microsoft.com/office/drawing/2014/main" id="{4219756E-40AA-4ACF-9DDE-987C8E105EA1}"/>
              </a:ext>
              <a:ext uri="{C183D7F6-B498-43B3-948B-1728B52AA6E4}">
                <adec:decorative xmlns:adec="http://schemas.microsoft.com/office/drawing/2017/decorative" val="1"/>
              </a:ext>
            </a:extLst>
          </p:cNvPr>
          <p:cNvSpPr/>
          <p:nvPr userDrawn="1"/>
        </p:nvSpPr>
        <p:spPr>
          <a:xfrm>
            <a:off x="0" y="0"/>
            <a:ext cx="5367403" cy="6858000"/>
          </a:xfrm>
          <a:prstGeom prst="rect">
            <a:avLst/>
          </a:prstGeom>
          <a:gradFill>
            <a:gsLst>
              <a:gs pos="0">
                <a:srgbClr val="3C0047"/>
              </a:gs>
              <a:gs pos="100000">
                <a:srgbClr val="3C0047">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375954" y="648389"/>
            <a:ext cx="9283337" cy="2938463"/>
          </a:xfrm>
          <a:effectLst>
            <a:outerShdw blurRad="50800" dist="38100" dir="2700000" algn="tl" rotWithShape="0">
              <a:prstClr val="black">
                <a:alpha val="40000"/>
              </a:prstClr>
            </a:outerShdw>
          </a:effectLst>
        </p:spPr>
        <p:txBody>
          <a:bodyPr anchor="b"/>
          <a:lstStyle>
            <a:lvl1pPr algn="ctr">
              <a:defRPr sz="4400" b="1" cap="all" baseline="0">
                <a:solidFill>
                  <a:schemeClr val="bg1"/>
                </a:solidFill>
                <a:latin typeface="Josefin Sans" pitchFamily="2" charset="0"/>
              </a:defRPr>
            </a:lvl1pPr>
          </a:lstStyle>
          <a:p>
            <a:r>
              <a:rPr lang="fi-FI" dirty="0"/>
              <a:t>Lisää teksti napsauttamalla</a:t>
            </a:r>
          </a:p>
        </p:txBody>
      </p:sp>
      <p:sp>
        <p:nvSpPr>
          <p:cNvPr id="3" name="Alaotsikko 2"/>
          <p:cNvSpPr>
            <a:spLocks noGrp="1"/>
          </p:cNvSpPr>
          <p:nvPr>
            <p:ph type="subTitle" idx="1" hasCustomPrompt="1"/>
          </p:nvPr>
        </p:nvSpPr>
        <p:spPr>
          <a:xfrm>
            <a:off x="1375954" y="3678927"/>
            <a:ext cx="9283337" cy="1655762"/>
          </a:xfrm>
          <a:effectLst>
            <a:outerShdw blurRad="50800" dist="38100" dir="2700000" algn="tl" rotWithShape="0">
              <a:prstClr val="black">
                <a:alpha val="40000"/>
              </a:prstClr>
            </a:outerShdw>
          </a:effectLst>
        </p:spPr>
        <p:txBody>
          <a:bodyPr>
            <a:normAutofit/>
          </a:bodyPr>
          <a:lstStyle>
            <a:lvl1pPr marL="0" indent="0" algn="ctr">
              <a:lnSpc>
                <a:spcPct val="120000"/>
              </a:lnSpc>
              <a:buNone/>
              <a:defRPr sz="2400">
                <a:solidFill>
                  <a:schemeClr val="bg1"/>
                </a:solidFill>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148952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Kuvallinen väli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4AE37F47-5A04-43EB-8463-E5366ABACAD0}"/>
              </a:ext>
              <a:ext uri="{C183D7F6-B498-43B3-948B-1728B52AA6E4}">
                <adec:decorative xmlns:adec="http://schemas.microsoft.com/office/drawing/2017/decorative" val="1"/>
              </a:ext>
            </a:extLst>
          </p:cNvPr>
          <p:cNvSpPr/>
          <p:nvPr userDrawn="1"/>
        </p:nvSpPr>
        <p:spPr>
          <a:xfrm>
            <a:off x="0" y="0"/>
            <a:ext cx="8460377" cy="6858000"/>
          </a:xfrm>
          <a:prstGeom prst="rect">
            <a:avLst/>
          </a:prstGeom>
          <a:gradFill>
            <a:gsLst>
              <a:gs pos="46000">
                <a:schemeClr val="tx2">
                  <a:alpha val="72000"/>
                </a:schemeClr>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509451" y="423843"/>
            <a:ext cx="4667795" cy="3163010"/>
          </a:xfrm>
        </p:spPr>
        <p:txBody>
          <a:bodyPr anchor="b">
            <a:normAutofit/>
          </a:bodyPr>
          <a:lstStyle>
            <a:lvl1pPr algn="ctr">
              <a:defRPr sz="4800" b="1" cap="all" baseline="0">
                <a:solidFill>
                  <a:schemeClr val="bg1"/>
                </a:solidFill>
                <a:effectLst>
                  <a:outerShdw blurRad="127000" dist="50800" dir="5400000" algn="ctr" rotWithShape="0">
                    <a:schemeClr val="tx1">
                      <a:alpha val="50000"/>
                    </a:schemeClr>
                  </a:outerShdw>
                </a:effectLst>
                <a:latin typeface="Josefin Sans" pitchFamily="2" charset="0"/>
              </a:defRPr>
            </a:lvl1pPr>
          </a:lstStyle>
          <a:p>
            <a:r>
              <a:rPr lang="fi-FI" dirty="0"/>
              <a:t>Lisää teksti napsauttamalla</a:t>
            </a:r>
          </a:p>
        </p:txBody>
      </p:sp>
      <p:sp>
        <p:nvSpPr>
          <p:cNvPr id="3" name="Alaotsikko 2"/>
          <p:cNvSpPr>
            <a:spLocks noGrp="1"/>
          </p:cNvSpPr>
          <p:nvPr>
            <p:ph type="subTitle" idx="1" hasCustomPrompt="1"/>
          </p:nvPr>
        </p:nvSpPr>
        <p:spPr>
          <a:xfrm>
            <a:off x="509451" y="3678927"/>
            <a:ext cx="4667795" cy="2933794"/>
          </a:xfrm>
        </p:spPr>
        <p:txBody>
          <a:bodyPr>
            <a:normAutofit/>
          </a:bodyPr>
          <a:lstStyle>
            <a:lvl1pPr marL="0" indent="0" algn="ctr">
              <a:lnSpc>
                <a:spcPct val="120000"/>
              </a:lnSpc>
              <a:buNone/>
              <a:defRPr sz="2200">
                <a:solidFill>
                  <a:schemeClr val="bg1"/>
                </a:solidFill>
                <a:effectLst>
                  <a:outerShdw blurRad="127000" dist="50800" dir="5400000" algn="ctr" rotWithShape="0">
                    <a:schemeClr val="tx1">
                      <a:alpha val="50000"/>
                    </a:schemeClr>
                  </a:outerShdw>
                </a:effectLst>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96423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10842171" y="6469561"/>
            <a:ext cx="966652" cy="365125"/>
          </a:xfrm>
        </p:spPr>
        <p:txBody>
          <a:bodyPr/>
          <a:lstStyle>
            <a:lvl1pPr>
              <a:defRPr>
                <a:solidFill>
                  <a:schemeClr val="bg1"/>
                </a:solidFill>
              </a:defRPr>
            </a:lvl1pPr>
          </a:lstStyle>
          <a:p>
            <a:fld id="{8F4AEF5D-7FAC-4949-84D2-DA5A9BB3D225}" type="slidenum">
              <a:rPr lang="fi-FI" smtClean="0"/>
              <a:pPr/>
              <a:t>‹#›</a:t>
            </a:fld>
            <a:endParaRPr lang="fi-FI"/>
          </a:p>
        </p:txBody>
      </p:sp>
      <p:sp>
        <p:nvSpPr>
          <p:cNvPr id="2" name="Otsikko 1"/>
          <p:cNvSpPr>
            <a:spLocks noGrp="1"/>
          </p:cNvSpPr>
          <p:nvPr>
            <p:ph type="title" hasCustomPrompt="1"/>
          </p:nvPr>
        </p:nvSpPr>
        <p:spPr>
          <a:xfrm>
            <a:off x="838200" y="735107"/>
            <a:ext cx="10515600" cy="639732"/>
          </a:xfrm>
        </p:spPr>
        <p:txBody>
          <a:bodyPr/>
          <a:lstStyle>
            <a:lvl1pPr>
              <a:defRPr sz="4000" cap="all" baseline="0"/>
            </a:lvl1pPr>
          </a:lstStyle>
          <a:p>
            <a:r>
              <a:rPr lang="fi-FI" dirty="0"/>
              <a:t>Lisää teksti napsauttamalla</a:t>
            </a:r>
          </a:p>
        </p:txBody>
      </p:sp>
      <p:sp>
        <p:nvSpPr>
          <p:cNvPr id="3" name="Sisällön paikkamerkki 2"/>
          <p:cNvSpPr>
            <a:spLocks noGrp="1"/>
          </p:cNvSpPr>
          <p:nvPr>
            <p:ph idx="1" hasCustomPrompt="1"/>
          </p:nvPr>
        </p:nvSpPr>
        <p:spPr>
          <a:xfrm>
            <a:off x="838200" y="1649225"/>
            <a:ext cx="10515600" cy="4473668"/>
          </a:xfrm>
        </p:spPr>
        <p:txBody>
          <a:bodyPr/>
          <a:lstStyle>
            <a:lvl1pPr indent="-334800">
              <a:spcBef>
                <a:spcPts val="600"/>
              </a:spcBef>
              <a:spcAft>
                <a:spcPts val="600"/>
              </a:spcAft>
              <a:defRPr sz="2400"/>
            </a:lvl1pPr>
            <a:lvl2pPr indent="-334800">
              <a:spcBef>
                <a:spcPts val="0"/>
              </a:spcBef>
              <a:spcAft>
                <a:spcPts val="600"/>
              </a:spcAft>
              <a:defRPr sz="2200"/>
            </a:lvl2pPr>
            <a:lvl3pPr indent="-334800">
              <a:spcBef>
                <a:spcPts val="0"/>
              </a:spcBef>
              <a:spcAft>
                <a:spcPts val="600"/>
              </a:spcAft>
              <a:defRPr sz="2000"/>
            </a:lvl3pPr>
            <a:lvl4pPr indent="-334800">
              <a:spcBef>
                <a:spcPts val="0"/>
              </a:spcBef>
              <a:spcAft>
                <a:spcPts val="600"/>
              </a:spcAft>
              <a:defRPr sz="2000"/>
            </a:lvl4pPr>
            <a:lvl5pPr indent="-334800">
              <a:spcBef>
                <a:spcPts val="0"/>
              </a:spcBef>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a:p>
            <a:pPr lvl="4"/>
            <a:endParaRPr lang="fi-FI" dirty="0"/>
          </a:p>
        </p:txBody>
      </p:sp>
      <p:pic>
        <p:nvPicPr>
          <p:cNvPr id="11" name="Kuva 10">
            <a:extLst>
              <a:ext uri="{FF2B5EF4-FFF2-40B4-BE49-F238E27FC236}">
                <a16:creationId xmlns:a16="http://schemas.microsoft.com/office/drawing/2014/main" id="{0CD6F2F4-62C2-4AC3-9A4C-77387D986423}"/>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5664321"/>
            <a:ext cx="2159726" cy="512641"/>
          </a:xfrm>
          <a:prstGeom prst="rect">
            <a:avLst/>
          </a:prstGeom>
        </p:spPr>
      </p:pic>
    </p:spTree>
    <p:extLst>
      <p:ext uri="{BB962C8B-B14F-4D97-AF65-F5344CB8AC3E}">
        <p14:creationId xmlns:p14="http://schemas.microsoft.com/office/powerpoint/2010/main" val="19187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923DC920-EA68-4D84-B72C-114FBC687EBF}"/>
              </a:ext>
            </a:extLst>
          </p:cNvPr>
          <p:cNvSpPr>
            <a:spLocks noGrp="1"/>
          </p:cNvSpPr>
          <p:nvPr>
            <p:ph type="title" hasCustomPrompt="1"/>
          </p:nvPr>
        </p:nvSpPr>
        <p:spPr>
          <a:xfrm>
            <a:off x="838200" y="727416"/>
            <a:ext cx="10515600" cy="614746"/>
          </a:xfrm>
        </p:spPr>
        <p:txBody>
          <a:bodyPr/>
          <a:lstStyle>
            <a:lvl1pPr>
              <a:defRPr sz="4000"/>
            </a:lvl1pPr>
          </a:lstStyle>
          <a:p>
            <a:r>
              <a:rPr lang="fi-FI" dirty="0"/>
              <a:t>Lisää teksti napsauttamalla</a:t>
            </a:r>
          </a:p>
        </p:txBody>
      </p:sp>
      <p:sp>
        <p:nvSpPr>
          <p:cNvPr id="3" name="Sisällön paikkamerkki 2"/>
          <p:cNvSpPr>
            <a:spLocks noGrp="1"/>
          </p:cNvSpPr>
          <p:nvPr>
            <p:ph sz="half" idx="1" hasCustomPrompt="1"/>
          </p:nvPr>
        </p:nvSpPr>
        <p:spPr>
          <a:xfrm>
            <a:off x="838200" y="1593332"/>
            <a:ext cx="5181600" cy="4194155"/>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en-GB" b="0" i="1" dirty="0" err="1">
                <a:solidFill>
                  <a:srgbClr val="222222"/>
                </a:solidFill>
                <a:effectLst/>
                <a:latin typeface="Arial" panose="020B0604020202020204" pitchFamily="34" charset="0"/>
              </a:rPr>
              <a:t>Lisää</a:t>
            </a:r>
            <a:r>
              <a:rPr lang="en-GB" b="0" i="1" dirty="0">
                <a:solidFill>
                  <a:srgbClr val="222222"/>
                </a:solidFill>
                <a:effectLst/>
                <a:latin typeface="Arial" panose="020B0604020202020204" pitchFamily="34" charset="0"/>
              </a:rPr>
              <a:t> </a:t>
            </a:r>
            <a:r>
              <a:rPr lang="en-GB" b="0" i="1" dirty="0" err="1">
                <a:solidFill>
                  <a:srgbClr val="222222"/>
                </a:solidFill>
                <a:effectLst/>
                <a:latin typeface="Arial" panose="020B0604020202020204" pitchFamily="34" charset="0"/>
              </a:rPr>
              <a:t>teksti</a:t>
            </a:r>
            <a:r>
              <a:rPr lang="en-GB" b="0" i="1" dirty="0">
                <a:solidFill>
                  <a:srgbClr val="222222"/>
                </a:solidFill>
                <a:effectLst/>
                <a:latin typeface="Arial" panose="020B0604020202020204" pitchFamily="34" charset="0"/>
              </a:rPr>
              <a:t> </a:t>
            </a:r>
            <a:r>
              <a:rPr lang="en-GB" b="0" i="1" dirty="0" err="1">
                <a:solidFill>
                  <a:srgbClr val="222222"/>
                </a:solidFill>
                <a:effectLst/>
                <a:latin typeface="Arial" panose="020B0604020202020204" pitchFamily="34" charset="0"/>
              </a:rPr>
              <a:t>napsauttamalla</a:t>
            </a:r>
            <a:endParaRPr lang="en-GB" b="0" i="1" dirty="0">
              <a:solidFill>
                <a:srgbClr val="222222"/>
              </a:solidFill>
              <a:effectLst/>
              <a:latin typeface="Arial" panose="020B0604020202020204" pitchFamily="34" charset="0"/>
            </a:endParaRP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hasCustomPrompt="1"/>
          </p:nvPr>
        </p:nvSpPr>
        <p:spPr>
          <a:xfrm>
            <a:off x="6172200" y="1593332"/>
            <a:ext cx="5181600" cy="4194155"/>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a:xfrm>
            <a:off x="838200" y="5933984"/>
            <a:ext cx="1025434" cy="365125"/>
          </a:xfrm>
        </p:spPr>
        <p:txBody>
          <a:bodyPr/>
          <a:lstStyle/>
          <a:p>
            <a:r>
              <a:rPr lang="en-FI"/>
              <a:t>23/03/2021</a:t>
            </a:r>
            <a:endParaRPr lang="fi-FI"/>
          </a:p>
        </p:txBody>
      </p:sp>
      <p:sp>
        <p:nvSpPr>
          <p:cNvPr id="6" name="Alatunnisteen paikkamerkki 5"/>
          <p:cNvSpPr>
            <a:spLocks noGrp="1"/>
          </p:cNvSpPr>
          <p:nvPr>
            <p:ph type="ftr" sz="quarter" idx="11"/>
          </p:nvPr>
        </p:nvSpPr>
        <p:spPr>
          <a:xfrm>
            <a:off x="2002971" y="5933984"/>
            <a:ext cx="5673635" cy="365125"/>
          </a:xfrm>
        </p:spPr>
        <p:txBody>
          <a:bodyPr/>
          <a:lstStyle/>
          <a:p>
            <a:r>
              <a:rPr lang="fi-FI"/>
              <a:t>Jyväskylän kaupunki</a:t>
            </a:r>
          </a:p>
        </p:txBody>
      </p:sp>
      <p:sp>
        <p:nvSpPr>
          <p:cNvPr id="7" name="Dian numeron paikkamerkki 6"/>
          <p:cNvSpPr>
            <a:spLocks noGrp="1"/>
          </p:cNvSpPr>
          <p:nvPr>
            <p:ph type="sldNum" sz="quarter" idx="12"/>
          </p:nvPr>
        </p:nvSpPr>
        <p:spPr>
          <a:xfrm>
            <a:off x="7815942" y="5933984"/>
            <a:ext cx="611777" cy="365125"/>
          </a:xfrm>
        </p:spPr>
        <p:txBody>
          <a:bodyPr/>
          <a:lstStyle/>
          <a:p>
            <a:fld id="{8F4AEF5D-7FAC-4949-84D2-DA5A9BB3D225}" type="slidenum">
              <a:rPr lang="fi-FI" smtClean="0"/>
              <a:t>‹#›</a:t>
            </a:fld>
            <a:endParaRPr lang="fi-FI"/>
          </a:p>
        </p:txBody>
      </p:sp>
      <p:pic>
        <p:nvPicPr>
          <p:cNvPr id="8" name="Kuva 7">
            <a:extLst>
              <a:ext uri="{FF2B5EF4-FFF2-40B4-BE49-F238E27FC236}">
                <a16:creationId xmlns:a16="http://schemas.microsoft.com/office/drawing/2014/main" id="{7821ECA0-831E-410A-98E7-77405409566B}"/>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5834418"/>
            <a:ext cx="2159726" cy="512641"/>
          </a:xfrm>
          <a:prstGeom prst="rect">
            <a:avLst/>
          </a:prstGeom>
        </p:spPr>
      </p:pic>
      <p:sp>
        <p:nvSpPr>
          <p:cNvPr id="9" name="Dian numeron paikkamerkki 5">
            <a:extLst>
              <a:ext uri="{FF2B5EF4-FFF2-40B4-BE49-F238E27FC236}">
                <a16:creationId xmlns:a16="http://schemas.microsoft.com/office/drawing/2014/main" id="{317AF3CD-6323-4E10-A1B6-5CB2EFB211AE}"/>
              </a:ext>
            </a:extLst>
          </p:cNvPr>
          <p:cNvSpPr txBox="1">
            <a:spLocks/>
          </p:cNvSpPr>
          <p:nvPr userDrawn="1"/>
        </p:nvSpPr>
        <p:spPr>
          <a:xfrm>
            <a:off x="10842171" y="6469561"/>
            <a:ext cx="966652" cy="365125"/>
          </a:xfrm>
          <a:prstGeom prst="rect">
            <a:avLst/>
          </a:prstGeom>
        </p:spPr>
        <p:txBody>
          <a:bodyPr vert="horz" lIns="91440" tIns="45720" rIns="91440" bIns="45720" rtlCol="0" anchor="ctr"/>
          <a:lstStyle>
            <a:defPPr>
              <a:defRPr lang="fi-FI"/>
            </a:defPPr>
            <a:lvl1pPr marL="0" algn="r" defTabSz="914400" rtl="0" eaLnBrk="1" latinLnBrk="0" hangingPunct="1">
              <a:defRPr sz="1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AEF5D-7FAC-4949-84D2-DA5A9BB3D225}" type="slidenum">
              <a:rPr lang="fi-FI" smtClean="0"/>
              <a:pPr/>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ksi sisältökohdetta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735873"/>
            <a:ext cx="10515600" cy="649463"/>
          </a:xfrm>
        </p:spPr>
        <p:txBody>
          <a:bodyPr/>
          <a:lstStyle>
            <a:lvl1pPr>
              <a:defRPr sz="4000"/>
            </a:lvl1pPr>
          </a:lstStyle>
          <a:p>
            <a:r>
              <a:rPr lang="fi-FI" dirty="0"/>
              <a:t>Lisää teksti napsauttamalla</a:t>
            </a:r>
          </a:p>
        </p:txBody>
      </p:sp>
      <p:sp>
        <p:nvSpPr>
          <p:cNvPr id="3" name="Sisällön paikkamerkki 2"/>
          <p:cNvSpPr>
            <a:spLocks noGrp="1"/>
          </p:cNvSpPr>
          <p:nvPr>
            <p:ph sz="half" idx="1" hasCustomPrompt="1"/>
          </p:nvPr>
        </p:nvSpPr>
        <p:spPr>
          <a:xfrm>
            <a:off x="838200" y="1707143"/>
            <a:ext cx="5181600" cy="4057932"/>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a:xfrm>
            <a:off x="838200" y="5964464"/>
            <a:ext cx="1025434" cy="365125"/>
          </a:xfrm>
        </p:spPr>
        <p:txBody>
          <a:bodyPr/>
          <a:lstStyle/>
          <a:p>
            <a:r>
              <a:rPr lang="en-FI"/>
              <a:t>23/03/2021</a:t>
            </a:r>
            <a:endParaRPr lang="fi-FI"/>
          </a:p>
        </p:txBody>
      </p:sp>
      <p:sp>
        <p:nvSpPr>
          <p:cNvPr id="6" name="Alatunnisteen paikkamerkki 5"/>
          <p:cNvSpPr>
            <a:spLocks noGrp="1"/>
          </p:cNvSpPr>
          <p:nvPr>
            <p:ph type="ftr" sz="quarter" idx="11"/>
          </p:nvPr>
        </p:nvSpPr>
        <p:spPr>
          <a:xfrm>
            <a:off x="1994264" y="5964464"/>
            <a:ext cx="8608424" cy="365125"/>
          </a:xfrm>
        </p:spPr>
        <p:txBody>
          <a:bodyPr/>
          <a:lstStyle/>
          <a:p>
            <a:r>
              <a:rPr lang="fi-FI"/>
              <a:t>Jyväskylän kaupunki</a:t>
            </a:r>
          </a:p>
        </p:txBody>
      </p:sp>
      <p:sp>
        <p:nvSpPr>
          <p:cNvPr id="7" name="Dian numeron paikkamerkki 6"/>
          <p:cNvSpPr>
            <a:spLocks noGrp="1"/>
          </p:cNvSpPr>
          <p:nvPr>
            <p:ph type="sldNum" sz="quarter" idx="12"/>
          </p:nvPr>
        </p:nvSpPr>
        <p:spPr>
          <a:xfrm>
            <a:off x="10742023" y="5964464"/>
            <a:ext cx="611777" cy="365125"/>
          </a:xfrm>
        </p:spPr>
        <p:txBody>
          <a:bodyPr/>
          <a:lstStyle/>
          <a:p>
            <a:fld id="{8F4AEF5D-7FAC-4949-84D2-DA5A9BB3D225}" type="slidenum">
              <a:rPr lang="fi-FI" smtClean="0"/>
              <a:t>‹#›</a:t>
            </a:fld>
            <a:endParaRPr lang="fi-FI"/>
          </a:p>
        </p:txBody>
      </p:sp>
      <p:sp>
        <p:nvSpPr>
          <p:cNvPr id="8" name="Sisällön paikkamerkki 2">
            <a:extLst>
              <a:ext uri="{FF2B5EF4-FFF2-40B4-BE49-F238E27FC236}">
                <a16:creationId xmlns:a16="http://schemas.microsoft.com/office/drawing/2014/main" id="{A737AD9D-8528-447C-B6F4-7BA1462E5CFC}"/>
              </a:ext>
            </a:extLst>
          </p:cNvPr>
          <p:cNvSpPr>
            <a:spLocks noGrp="1"/>
          </p:cNvSpPr>
          <p:nvPr>
            <p:ph sz="half" idx="13" hasCustomPrompt="1"/>
          </p:nvPr>
        </p:nvSpPr>
        <p:spPr>
          <a:xfrm>
            <a:off x="6172200" y="1707143"/>
            <a:ext cx="5181600" cy="4057932"/>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73856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tailu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8" y="828062"/>
            <a:ext cx="10515600" cy="862626"/>
          </a:xfrm>
        </p:spPr>
        <p:txBody>
          <a:bodyPr/>
          <a:lstStyle/>
          <a:p>
            <a:r>
              <a:rPr lang="fi-FI" dirty="0"/>
              <a:t>Lisää teksti napsauttamalla</a:t>
            </a:r>
          </a:p>
        </p:txBody>
      </p:sp>
      <p:sp>
        <p:nvSpPr>
          <p:cNvPr id="3" name="Tekstin paikkamerkki 2"/>
          <p:cNvSpPr>
            <a:spLocks noGrp="1"/>
          </p:cNvSpPr>
          <p:nvPr>
            <p:ph type="body" idx="1" hasCustomPrompt="1"/>
          </p:nvPr>
        </p:nvSpPr>
        <p:spPr>
          <a:xfrm>
            <a:off x="839788" y="1681163"/>
            <a:ext cx="5157787"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teksti napsauttamalla</a:t>
            </a:r>
          </a:p>
        </p:txBody>
      </p:sp>
      <p:sp>
        <p:nvSpPr>
          <p:cNvPr id="4" name="Sisällön paikkamerkki 3"/>
          <p:cNvSpPr>
            <a:spLocks noGrp="1"/>
          </p:cNvSpPr>
          <p:nvPr>
            <p:ph sz="half" idx="2" hasCustomPrompt="1"/>
          </p:nvPr>
        </p:nvSpPr>
        <p:spPr>
          <a:xfrm>
            <a:off x="839788" y="2649013"/>
            <a:ext cx="5157787" cy="3540650"/>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hasCustomPrompt="1"/>
          </p:nvPr>
        </p:nvSpPr>
        <p:spPr>
          <a:xfrm>
            <a:off x="6172200" y="1681163"/>
            <a:ext cx="5183188"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teksti napsauttamalla</a:t>
            </a:r>
          </a:p>
        </p:txBody>
      </p:sp>
      <p:sp>
        <p:nvSpPr>
          <p:cNvPr id="6" name="Sisällön paikkamerkki 5"/>
          <p:cNvSpPr>
            <a:spLocks noGrp="1"/>
          </p:cNvSpPr>
          <p:nvPr>
            <p:ph sz="quarter" idx="4" hasCustomPrompt="1"/>
          </p:nvPr>
        </p:nvSpPr>
        <p:spPr>
          <a:xfrm>
            <a:off x="6172200" y="2649013"/>
            <a:ext cx="5183188" cy="3540650"/>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5">
            <a:extLst>
              <a:ext uri="{FF2B5EF4-FFF2-40B4-BE49-F238E27FC236}">
                <a16:creationId xmlns:a16="http://schemas.microsoft.com/office/drawing/2014/main" id="{F141F0F8-1B45-4090-BC6B-75229D9DB954}"/>
              </a:ext>
            </a:extLst>
          </p:cNvPr>
          <p:cNvSpPr>
            <a:spLocks noGrp="1"/>
          </p:cNvSpPr>
          <p:nvPr>
            <p:ph type="sldNum" sz="quarter" idx="12"/>
          </p:nvPr>
        </p:nvSpPr>
        <p:spPr>
          <a:xfrm>
            <a:off x="10842171" y="6469561"/>
            <a:ext cx="966652" cy="365125"/>
          </a:xfrm>
        </p:spPr>
        <p:txBody>
          <a:bodyPr/>
          <a:lstStyle>
            <a:lvl1pPr>
              <a:defRPr>
                <a:solidFill>
                  <a:schemeClr val="bg1"/>
                </a:solidFill>
              </a:defRPr>
            </a:lvl1pPr>
          </a:lstStyle>
          <a:p>
            <a:fld id="{8F4AEF5D-7FAC-4949-84D2-DA5A9BB3D225}" type="slidenum">
              <a:rPr lang="fi-FI" smtClean="0"/>
              <a:pPr/>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10243"/>
            <a:ext cx="10515600" cy="743110"/>
          </a:xfrm>
          <a:prstGeom prst="rect">
            <a:avLst/>
          </a:prstGeom>
        </p:spPr>
        <p:txBody>
          <a:bodyPr vert="horz" lIns="91440" tIns="45720" rIns="91440" bIns="45720" rtlCol="0" anchor="t">
            <a:normAutofit/>
          </a:bodyPr>
          <a:lstStyle/>
          <a:p>
            <a:r>
              <a:rPr lang="fi-FI" dirty="0"/>
              <a:t>Lisää teksti napsauttamalla</a:t>
            </a:r>
          </a:p>
        </p:txBody>
      </p:sp>
      <p:sp>
        <p:nvSpPr>
          <p:cNvPr id="3" name="Tekstin paikkamerkki 2"/>
          <p:cNvSpPr>
            <a:spLocks noGrp="1"/>
          </p:cNvSpPr>
          <p:nvPr>
            <p:ph type="body" idx="1"/>
          </p:nvPr>
        </p:nvSpPr>
        <p:spPr>
          <a:xfrm>
            <a:off x="838200" y="1425389"/>
            <a:ext cx="10515600" cy="4751574"/>
          </a:xfrm>
          <a:prstGeom prst="rect">
            <a:avLst/>
          </a:prstGeom>
        </p:spPr>
        <p:txBody>
          <a:bodyPr vert="horz" lIns="108000" tIns="45720" rIns="91440" bIns="45720" spcCol="288000" rtlCol="0" anchor="t" anchorCtr="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FI"/>
              <a:t>23/03/2021</a:t>
            </a:r>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solidFill>
                  <a:schemeClr val="tx1"/>
                </a:solidFill>
              </a:rPr>
              <a:t>Jyväskylän kaupunki</a:t>
            </a:r>
            <a:endParaRPr lang="fi-FI" dirty="0">
              <a:solidFill>
                <a:schemeClr val="tx1"/>
              </a:solidFill>
            </a:endParaRP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8F4AEF5D-7FAC-4949-84D2-DA5A9BB3D225}" type="slidenum">
              <a:rPr lang="fi-FI" smtClean="0"/>
              <a:pPr/>
              <a:t>‹#›</a:t>
            </a:fld>
            <a:endParaRPr lang="fi-FI" b="1"/>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67" r:id="rId5"/>
    <p:sldLayoutId id="2147483650" r:id="rId6"/>
    <p:sldLayoutId id="2147483652" r:id="rId7"/>
    <p:sldLayoutId id="2147483662" r:id="rId8"/>
    <p:sldLayoutId id="2147483653" r:id="rId9"/>
    <p:sldLayoutId id="2147483656" r:id="rId10"/>
    <p:sldLayoutId id="2147483661" r:id="rId11"/>
    <p:sldLayoutId id="2147483666" r:id="rId12"/>
    <p:sldLayoutId id="2147483665" r:id="rId13"/>
    <p:sldLayoutId id="2147483663" r:id="rId14"/>
    <p:sldLayoutId id="2147483664" r:id="rId15"/>
    <p:sldLayoutId id="2147483654" r:id="rId16"/>
    <p:sldLayoutId id="2147483660" r:id="rId17"/>
    <p:sldLayoutId id="2147483655" r:id="rId18"/>
    <p:sldLayoutId id="2147483657" r:id="rId19"/>
    <p:sldLayoutId id="2147483668" r:id="rId20"/>
    <p:sldLayoutId id="2147483670" r:id="rId21"/>
    <p:sldLayoutId id="2147483669" r:id="rId22"/>
    <p:sldLayoutId id="2147483675" r:id="rId23"/>
  </p:sldLayoutIdLst>
  <p:hf hdr="0"/>
  <p:txStyles>
    <p:titleStyle>
      <a:lvl1pPr algn="l" defTabSz="914400" rtl="0" eaLnBrk="1" latinLnBrk="0" hangingPunct="1">
        <a:lnSpc>
          <a:spcPct val="90000"/>
        </a:lnSpc>
        <a:spcBef>
          <a:spcPct val="0"/>
        </a:spcBef>
        <a:buNone/>
        <a:defRPr sz="4400" b="1" kern="1200" cap="all" normalizeH="0" baseline="0">
          <a:solidFill>
            <a:schemeClr val="tx1"/>
          </a:solidFill>
          <a:latin typeface="Josefin Sans" pitchFamily="2" charset="0"/>
          <a:ea typeface="+mj-ea"/>
          <a:cs typeface="+mj-cs"/>
        </a:defRPr>
      </a:lvl1pPr>
    </p:titleStyle>
    <p:bodyStyle>
      <a:lvl1pPr marL="325438" indent="-325438" algn="l" defTabSz="914400" rtl="0" eaLnBrk="1" latinLnBrk="0" hangingPunct="1">
        <a:lnSpc>
          <a:spcPct val="100000"/>
        </a:lnSpc>
        <a:spcBef>
          <a:spcPts val="600"/>
        </a:spcBef>
        <a:spcAft>
          <a:spcPts val="600"/>
        </a:spcAft>
        <a:buClr>
          <a:srgbClr val="0070C0"/>
        </a:buClr>
        <a:buSzPct val="100000"/>
        <a:buFont typeface="Arial" panose="020B0604020202020204" pitchFamily="34" charset="0"/>
        <a:buChar char="■"/>
        <a:tabLst/>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7063" indent="-288000" algn="l" defTabSz="914400" rtl="0" eaLnBrk="1" latinLnBrk="0" hangingPunct="1">
        <a:lnSpc>
          <a:spcPct val="100000"/>
        </a:lnSpc>
        <a:spcBef>
          <a:spcPts val="0"/>
        </a:spcBef>
        <a:spcAft>
          <a:spcPts val="600"/>
        </a:spcAft>
        <a:buClr>
          <a:srgbClr val="0070C0"/>
        </a:buClr>
        <a:buSzPct val="100000"/>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85838" indent="-324000" algn="l" defTabSz="914400" rtl="0" eaLnBrk="1" latinLnBrk="0" hangingPunct="1">
        <a:lnSpc>
          <a:spcPct val="100000"/>
        </a:lnSpc>
        <a:spcBef>
          <a:spcPts val="0"/>
        </a:spcBef>
        <a:spcAft>
          <a:spcPts val="600"/>
        </a:spcAft>
        <a:buClr>
          <a:srgbClr val="0070C0"/>
        </a:buClr>
        <a:buSzPct val="100000"/>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44613" indent="-334800" algn="l" defTabSz="914400" rtl="0" eaLnBrk="1" latinLnBrk="0" hangingPunct="1">
        <a:lnSpc>
          <a:spcPct val="100000"/>
        </a:lnSpc>
        <a:spcBef>
          <a:spcPts val="0"/>
        </a:spcBef>
        <a:spcAft>
          <a:spcPts val="600"/>
        </a:spcAft>
        <a:buClr>
          <a:srgbClr val="0070C0"/>
        </a:buClr>
        <a:buSzPct val="100000"/>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703388" indent="-334800" algn="l" defTabSz="914400" rtl="0" eaLnBrk="1" latinLnBrk="0" hangingPunct="1">
        <a:lnSpc>
          <a:spcPct val="100000"/>
        </a:lnSpc>
        <a:spcBef>
          <a:spcPts val="0"/>
        </a:spcBef>
        <a:spcAft>
          <a:spcPts val="600"/>
        </a:spcAft>
        <a:buClr>
          <a:srgbClr val="0070C0"/>
        </a:buClr>
        <a:buSzPct val="100000"/>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fi.wikipedia.org/wiki/Avaruusk%C3%A4vely" TargetMode="External"/><Relationship Id="rId4" Type="http://schemas.openxmlformats.org/officeDocument/2006/relationships/diagramQuickStyle" Target="../diagrams/quickStyle1.xml"/><Relationship Id="rId9"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052934-0858-4983-899B-70A03C4065F6}"/>
              </a:ext>
            </a:extLst>
          </p:cNvPr>
          <p:cNvSpPr>
            <a:spLocks noGrp="1"/>
          </p:cNvSpPr>
          <p:nvPr>
            <p:ph type="ctrTitle"/>
          </p:nvPr>
        </p:nvSpPr>
        <p:spPr>
          <a:xfrm>
            <a:off x="1375954" y="648390"/>
            <a:ext cx="9283337" cy="1855324"/>
          </a:xfrm>
        </p:spPr>
        <p:txBody>
          <a:bodyPr anchor="b">
            <a:normAutofit/>
          </a:bodyPr>
          <a:lstStyle/>
          <a:p>
            <a:r>
              <a:rPr lang="en-US" sz="3400" dirty="0" err="1"/>
              <a:t>Palvelukeskus</a:t>
            </a:r>
            <a:r>
              <a:rPr lang="en-US" sz="3400" dirty="0"/>
              <a:t> </a:t>
            </a:r>
            <a:r>
              <a:rPr lang="en-US" sz="3400" dirty="0" err="1"/>
              <a:t>Hanskan</a:t>
            </a:r>
            <a:r>
              <a:rPr lang="en-US" sz="3400" dirty="0"/>
              <a:t> </a:t>
            </a:r>
            <a:r>
              <a:rPr lang="en-US" sz="3400" dirty="0" err="1"/>
              <a:t>sosiaalisen</a:t>
            </a:r>
            <a:r>
              <a:rPr lang="en-US" sz="3400" dirty="0"/>
              <a:t> </a:t>
            </a:r>
            <a:r>
              <a:rPr lang="en-US" sz="3400" dirty="0" err="1"/>
              <a:t>kuntoutuksen</a:t>
            </a:r>
            <a:r>
              <a:rPr lang="en-US" sz="3400" dirty="0"/>
              <a:t> </a:t>
            </a:r>
            <a:r>
              <a:rPr lang="en-US" sz="3400" dirty="0" err="1"/>
              <a:t>yhteistyön</a:t>
            </a:r>
            <a:r>
              <a:rPr lang="en-US" sz="3400" dirty="0"/>
              <a:t> </a:t>
            </a:r>
            <a:r>
              <a:rPr lang="en-US" sz="3400" dirty="0" err="1"/>
              <a:t>palveluprosessi</a:t>
            </a:r>
            <a:endParaRPr lang="en-US" sz="3400" dirty="0"/>
          </a:p>
        </p:txBody>
      </p:sp>
      <p:sp>
        <p:nvSpPr>
          <p:cNvPr id="10" name="Subtitle 2">
            <a:extLst>
              <a:ext uri="{FF2B5EF4-FFF2-40B4-BE49-F238E27FC236}">
                <a16:creationId xmlns:a16="http://schemas.microsoft.com/office/drawing/2014/main" id="{AE1CE381-8A23-45DE-8DA9-2527F892C3E1}"/>
              </a:ext>
            </a:extLst>
          </p:cNvPr>
          <p:cNvSpPr>
            <a:spLocks noGrp="1"/>
          </p:cNvSpPr>
          <p:nvPr>
            <p:ph type="subTitle" idx="1"/>
          </p:nvPr>
        </p:nvSpPr>
        <p:spPr>
          <a:xfrm>
            <a:off x="1375954" y="2721429"/>
            <a:ext cx="9283337" cy="1317171"/>
          </a:xfrm>
        </p:spPr>
        <p:txBody>
          <a:bodyPr anchor="t">
            <a:normAutofit/>
          </a:bodyPr>
          <a:lstStyle/>
          <a:p>
            <a:r>
              <a:rPr lang="en-US" dirty="0" err="1">
                <a:latin typeface="Arial" panose="020B0604020202020204" pitchFamily="34" charset="0"/>
                <a:cs typeface="Arial" panose="020B0604020202020204" pitchFamily="34" charset="0"/>
              </a:rPr>
              <a:t>Sovatek-Säätiö</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Jyväskylän </a:t>
            </a:r>
            <a:r>
              <a:rPr lang="en-US" dirty="0" err="1">
                <a:latin typeface="Arial" panose="020B0604020202020204" pitchFamily="34" charset="0"/>
                <a:cs typeface="Arial" panose="020B0604020202020204" pitchFamily="34" charset="0"/>
              </a:rPr>
              <a:t>kaupunki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Aikuissosiaalityö</a:t>
            </a:r>
            <a:r>
              <a:rPr lang="en-US" dirty="0">
                <a:latin typeface="Arial" panose="020B0604020202020204" pitchFamily="34" charset="0"/>
                <a:cs typeface="Arial" panose="020B0604020202020204" pitchFamily="34" charset="0"/>
              </a:rPr>
              <a:t> ja </a:t>
            </a:r>
            <a:r>
              <a:rPr lang="en-US" dirty="0" err="1">
                <a:latin typeface="Arial" panose="020B0604020202020204" pitchFamily="34" charset="0"/>
                <a:cs typeface="Arial" panose="020B0604020202020204" pitchFamily="34" charset="0"/>
              </a:rPr>
              <a:t>kuntouttavat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palvelut</a:t>
            </a:r>
            <a:endParaRPr lang="en-US" dirty="0">
              <a:latin typeface="Arial" panose="020B0604020202020204" pitchFamily="34" charset="0"/>
              <a:cs typeface="Arial" panose="020B0604020202020204" pitchFamily="34" charset="0"/>
            </a:endParaRPr>
          </a:p>
        </p:txBody>
      </p:sp>
      <p:sp>
        <p:nvSpPr>
          <p:cNvPr id="2" name="Tekstiruutu 1">
            <a:extLst>
              <a:ext uri="{FF2B5EF4-FFF2-40B4-BE49-F238E27FC236}">
                <a16:creationId xmlns:a16="http://schemas.microsoft.com/office/drawing/2014/main" id="{36406613-E9D0-4175-9D6D-C5FFF61DA163}"/>
              </a:ext>
            </a:extLst>
          </p:cNvPr>
          <p:cNvSpPr txBox="1"/>
          <p:nvPr/>
        </p:nvSpPr>
        <p:spPr>
          <a:xfrm>
            <a:off x="1711236" y="4648201"/>
            <a:ext cx="9283336" cy="830997"/>
          </a:xfrm>
          <a:prstGeom prst="rect">
            <a:avLst/>
          </a:prstGeom>
          <a:noFill/>
        </p:spPr>
        <p:txBody>
          <a:bodyPr wrap="square" rtlCol="0">
            <a:spAutoFit/>
          </a:bodyPr>
          <a:lstStyle/>
          <a:p>
            <a:r>
              <a:rPr lang="fi-FI" sz="2400" dirty="0">
                <a:solidFill>
                  <a:schemeClr val="bg1">
                    <a:lumMod val="95000"/>
                  </a:schemeClr>
                </a:solidFill>
              </a:rPr>
              <a:t>Projektipäällikkö Ritva Anttonen, ASSI asunto ensin hanke, STM</a:t>
            </a:r>
          </a:p>
          <a:p>
            <a:r>
              <a:rPr lang="fi-FI" sz="2400" dirty="0">
                <a:solidFill>
                  <a:schemeClr val="bg1">
                    <a:lumMod val="95000"/>
                  </a:schemeClr>
                </a:solidFill>
              </a:rPr>
              <a:t>Projektipäällikkö Mahsa Masoud, Olohuone-hanke, STEA</a:t>
            </a:r>
          </a:p>
        </p:txBody>
      </p:sp>
    </p:spTree>
    <p:extLst>
      <p:ext uri="{BB962C8B-B14F-4D97-AF65-F5344CB8AC3E}">
        <p14:creationId xmlns:p14="http://schemas.microsoft.com/office/powerpoint/2010/main" val="199057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F156855D-02F9-4F3E-8AA0-7842FBC9FD2E}"/>
              </a:ext>
            </a:extLst>
          </p:cNvPr>
          <p:cNvSpPr>
            <a:spLocks noGrp="1"/>
          </p:cNvSpPr>
          <p:nvPr>
            <p:ph type="dt" sz="half" idx="14"/>
          </p:nvPr>
        </p:nvSpPr>
        <p:spPr/>
        <p:txBody>
          <a:bodyPr/>
          <a:lstStyle/>
          <a:p>
            <a:pPr>
              <a:defRPr/>
            </a:pPr>
            <a:fld id="{10FE2DCB-CF67-4D4C-9228-A4AD9F9E46A9}" type="datetime1">
              <a:rPr lang="fi-FI" smtClean="0"/>
              <a:pPr>
                <a:defRPr/>
              </a:pPr>
              <a:t>23.6.2022</a:t>
            </a:fld>
            <a:endParaRPr lang="fi-FI" dirty="0"/>
          </a:p>
        </p:txBody>
      </p:sp>
      <p:sp>
        <p:nvSpPr>
          <p:cNvPr id="6" name="Dian numeron paikkamerkki 5">
            <a:extLst>
              <a:ext uri="{FF2B5EF4-FFF2-40B4-BE49-F238E27FC236}">
                <a16:creationId xmlns:a16="http://schemas.microsoft.com/office/drawing/2014/main" id="{46281FC0-9355-4DC1-BC4D-CB133CDD667F}"/>
              </a:ext>
            </a:extLst>
          </p:cNvPr>
          <p:cNvSpPr>
            <a:spLocks noGrp="1"/>
          </p:cNvSpPr>
          <p:nvPr>
            <p:ph type="sldNum" sz="quarter" idx="16"/>
          </p:nvPr>
        </p:nvSpPr>
        <p:spPr/>
        <p:txBody>
          <a:bodyPr/>
          <a:lstStyle/>
          <a:p>
            <a:pPr>
              <a:defRPr/>
            </a:pPr>
            <a:fld id="{2AC9CF3C-9A01-0649-AA76-A595CF1BDF40}" type="slidenum">
              <a:rPr lang="fi-FI" smtClean="0"/>
              <a:pPr>
                <a:defRPr/>
              </a:pPr>
              <a:t>2</a:t>
            </a:fld>
            <a:endParaRPr lang="fi-FI" dirty="0"/>
          </a:p>
        </p:txBody>
      </p:sp>
      <p:graphicFrame>
        <p:nvGraphicFramePr>
          <p:cNvPr id="12" name="Sisällön paikkamerkki 11">
            <a:extLst>
              <a:ext uri="{FF2B5EF4-FFF2-40B4-BE49-F238E27FC236}">
                <a16:creationId xmlns:a16="http://schemas.microsoft.com/office/drawing/2014/main" id="{FF17E44C-6069-4307-9742-EDD868B822CB}"/>
              </a:ext>
            </a:extLst>
          </p:cNvPr>
          <p:cNvGraphicFramePr>
            <a:graphicFrameLocks noGrp="1"/>
          </p:cNvGraphicFramePr>
          <p:nvPr>
            <p:ph idx="1"/>
          </p:nvPr>
        </p:nvGraphicFramePr>
        <p:xfrm>
          <a:off x="4655841" y="63499"/>
          <a:ext cx="5590591" cy="2501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Kuva 8" descr="Kuva, joka sisältää kohteen istuminen, pöytä, henkilöt, ryhmä&#10;&#10;Kuvaus luotu automaattisesti">
            <a:extLst>
              <a:ext uri="{FF2B5EF4-FFF2-40B4-BE49-F238E27FC236}">
                <a16:creationId xmlns:a16="http://schemas.microsoft.com/office/drawing/2014/main" id="{3617D00C-E08A-4D49-BFC9-7D9C80418A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525" y="2803845"/>
            <a:ext cx="5984112" cy="3540203"/>
          </a:xfrm>
          <a:prstGeom prst="rect">
            <a:avLst/>
          </a:prstGeom>
        </p:spPr>
      </p:pic>
      <p:pic>
        <p:nvPicPr>
          <p:cNvPr id="11" name="Kuva 10" descr="Kuva, joka sisältää kohteen henkilö, sisä, seisominen, mies&#10;&#10;Kuvaus luotu automaattisesti">
            <a:extLst>
              <a:ext uri="{FF2B5EF4-FFF2-40B4-BE49-F238E27FC236}">
                <a16:creationId xmlns:a16="http://schemas.microsoft.com/office/drawing/2014/main" id="{029D067D-9534-472B-9379-8D0C557952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3703" y="2803845"/>
            <a:ext cx="2592728" cy="3515563"/>
          </a:xfrm>
          <a:prstGeom prst="rect">
            <a:avLst/>
          </a:prstGeom>
        </p:spPr>
      </p:pic>
      <p:pic>
        <p:nvPicPr>
          <p:cNvPr id="7" name="Sisällön paikkamerkki 5" descr="Kuva, joka sisältää kohteen sisä, henkilö, asettaminen, vuode&#10;&#10;Kuvaus luotu automaattisesti">
            <a:extLst>
              <a:ext uri="{FF2B5EF4-FFF2-40B4-BE49-F238E27FC236}">
                <a16:creationId xmlns:a16="http://schemas.microsoft.com/office/drawing/2014/main" id="{9D8739A0-D606-43F1-A311-81FA6FD5326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bwMode="auto">
          <a:xfrm>
            <a:off x="856525" y="329704"/>
            <a:ext cx="3386667" cy="223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21706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185499" y="165171"/>
            <a:ext cx="12006501" cy="314616"/>
          </a:xfrm>
          <a:ln w="38100">
            <a:noFill/>
          </a:ln>
        </p:spPr>
        <p:txBody>
          <a:bodyPr>
            <a:noAutofit/>
          </a:bodyPr>
          <a:lstStyle/>
          <a:p>
            <a:pPr algn="l"/>
            <a:r>
              <a:rPr lang="fi-FI" sz="1400" b="1" u="sng" dirty="0">
                <a:solidFill>
                  <a:schemeClr val="tx2"/>
                </a:solidFill>
              </a:rPr>
              <a:t>Palvelukeskus Hanskan asiakkaiden sosiaalinen kuntoutus kolmannen </a:t>
            </a:r>
            <a:r>
              <a:rPr lang="fi-FI" sz="1400" u="sng" dirty="0">
                <a:solidFill>
                  <a:schemeClr val="tx2"/>
                </a:solidFill>
              </a:rPr>
              <a:t>ja </a:t>
            </a:r>
            <a:r>
              <a:rPr lang="fi-FI" sz="1400" b="1" u="sng" dirty="0">
                <a:solidFill>
                  <a:schemeClr val="tx2"/>
                </a:solidFill>
              </a:rPr>
              <a:t> julkisen sektorin yhteistyönä </a:t>
            </a:r>
          </a:p>
        </p:txBody>
      </p:sp>
      <p:sp>
        <p:nvSpPr>
          <p:cNvPr id="4" name="Pyöristetty suorakulmio 3"/>
          <p:cNvSpPr/>
          <p:nvPr/>
        </p:nvSpPr>
        <p:spPr>
          <a:xfrm>
            <a:off x="922272" y="4343305"/>
            <a:ext cx="862001" cy="205043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Sosiaali-työn-tekijä,</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aikuis-sosiaali-työ.</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SHL: 42§ omatyöntekijä</a:t>
            </a:r>
          </a:p>
        </p:txBody>
      </p:sp>
      <p:sp>
        <p:nvSpPr>
          <p:cNvPr id="5" name="Pyöristetty suorakulmio 4"/>
          <p:cNvSpPr/>
          <p:nvPr/>
        </p:nvSpPr>
        <p:spPr>
          <a:xfrm>
            <a:off x="920326" y="2532078"/>
            <a:ext cx="911253" cy="126027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a:ea typeface="+mn-ea"/>
                <a:cs typeface="+mn-cs"/>
              </a:rPr>
              <a:t>Hanskan sosiaali-ohjaaja</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a:ea typeface="+mn-ea"/>
                <a:cs typeface="+mn-cs"/>
              </a:rPr>
              <a:t>aikuissosiaalityö</a:t>
            </a:r>
          </a:p>
        </p:txBody>
      </p:sp>
      <p:sp>
        <p:nvSpPr>
          <p:cNvPr id="6" name="Pyöristetty suorakulmio 5"/>
          <p:cNvSpPr/>
          <p:nvPr/>
        </p:nvSpPr>
        <p:spPr>
          <a:xfrm>
            <a:off x="904778" y="1106905"/>
            <a:ext cx="908789" cy="13571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a:ea typeface="+mn-ea"/>
                <a:cs typeface="+mn-cs"/>
              </a:rPr>
              <a:t>Olo-huone –hanke,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a:ea typeface="+mn-ea"/>
                <a:cs typeface="+mn-cs"/>
              </a:rPr>
              <a:t>ohjaajat</a:t>
            </a:r>
          </a:p>
        </p:txBody>
      </p:sp>
      <p:sp>
        <p:nvSpPr>
          <p:cNvPr id="7" name="Pyöristetty suorakulmio 6"/>
          <p:cNvSpPr/>
          <p:nvPr/>
        </p:nvSpPr>
        <p:spPr>
          <a:xfrm>
            <a:off x="3333728" y="1055528"/>
            <a:ext cx="1329343" cy="18677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lang="fi-FI" sz="1200" dirty="0">
                <a:solidFill>
                  <a:prstClr val="white"/>
                </a:solidFill>
                <a:latin typeface="Calibri"/>
              </a:rPr>
              <a:t>Kohderyhmän voinnin havainnointi sekä tukeminen ja kiinnittyminen toimintaan</a:t>
            </a:r>
            <a:endParaRPr kumimoji="0" lang="fi-FI"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yöristetty suorakulmio 7"/>
          <p:cNvSpPr/>
          <p:nvPr/>
        </p:nvSpPr>
        <p:spPr>
          <a:xfrm>
            <a:off x="1875455" y="1039003"/>
            <a:ext cx="1348599" cy="184891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lang="fi-FI" sz="1200" dirty="0">
                <a:solidFill>
                  <a:prstClr val="white"/>
                </a:solidFill>
                <a:latin typeface="Calibri"/>
              </a:rPr>
              <a:t>Uuden henkilön vastaanottamin-en ja tutustuttaminen olohuoneeseen ja Hanskaan</a:t>
            </a:r>
            <a:endParaRPr kumimoji="0" lang="fi-FI"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yöristetty suorakulmio 9"/>
          <p:cNvSpPr/>
          <p:nvPr/>
        </p:nvSpPr>
        <p:spPr>
          <a:xfrm>
            <a:off x="7391422" y="1073687"/>
            <a:ext cx="1204548" cy="17854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Arjen tuki </a:t>
            </a:r>
            <a:r>
              <a:rPr lang="fi-FI" sz="1200" dirty="0">
                <a:solidFill>
                  <a:prstClr val="white"/>
                </a:solidFill>
                <a:latin typeface="Calibri"/>
              </a:rPr>
              <a:t>ja p</a:t>
            </a:r>
            <a:r>
              <a:rPr kumimoji="0" lang="fi-FI" sz="1200" b="0" i="0" u="none" strike="noStrike" kern="1200" cap="none" spc="0" normalizeH="0" baseline="0" noProof="0" dirty="0" err="1">
                <a:ln>
                  <a:noFill/>
                </a:ln>
                <a:solidFill>
                  <a:prstClr val="white"/>
                </a:solidFill>
                <a:effectLst/>
                <a:uLnTx/>
                <a:uFillTx/>
                <a:latin typeface="Calibri"/>
                <a:ea typeface="+mn-ea"/>
                <a:cs typeface="+mn-cs"/>
              </a:rPr>
              <a:t>alveluihin</a:t>
            </a:r>
            <a:r>
              <a:rPr kumimoji="0" lang="fi-FI" sz="1200" b="0" i="0" u="none" strike="noStrike" kern="1200" cap="none" spc="0" normalizeH="0" baseline="0" noProof="0" dirty="0">
                <a:ln>
                  <a:noFill/>
                </a:ln>
                <a:solidFill>
                  <a:prstClr val="white"/>
                </a:solidFill>
                <a:effectLst/>
                <a:uLnTx/>
                <a:uFillTx/>
                <a:latin typeface="Calibri"/>
                <a:ea typeface="+mn-ea"/>
                <a:cs typeface="+mn-cs"/>
              </a:rPr>
              <a:t> ohjaaminen sekä avustaminen sähköisten palvelujen käytössä</a:t>
            </a:r>
          </a:p>
        </p:txBody>
      </p:sp>
      <p:sp>
        <p:nvSpPr>
          <p:cNvPr id="11" name="Pyöristetty suorakulmio 10"/>
          <p:cNvSpPr/>
          <p:nvPr/>
        </p:nvSpPr>
        <p:spPr>
          <a:xfrm>
            <a:off x="6107396" y="1048685"/>
            <a:ext cx="1204548" cy="183089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lang="fi-FI" sz="1200" dirty="0">
                <a:solidFill>
                  <a:prstClr val="white"/>
                </a:solidFill>
                <a:latin typeface="Calibri"/>
              </a:rPr>
              <a:t>Tietoisuuden lisääminen kohderyhmän avuntarpeesta ja lähi- ympäristöön vaikuttaminen</a:t>
            </a:r>
            <a:endParaRPr kumimoji="0" lang="fi-FI"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Pyöristetty suorakulmio 11"/>
          <p:cNvSpPr/>
          <p:nvPr/>
        </p:nvSpPr>
        <p:spPr>
          <a:xfrm>
            <a:off x="4800134" y="1063515"/>
            <a:ext cx="1204548" cy="183089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Osallisuuden kasvattaminen</a:t>
            </a:r>
          </a:p>
          <a:p>
            <a:pPr algn="ctr" defTabSz="457200" fontAlgn="base">
              <a:spcBef>
                <a:spcPct val="0"/>
              </a:spcBef>
              <a:spcAft>
                <a:spcPct val="0"/>
              </a:spcAf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 ja vertais-toiminnan tuottaminen</a:t>
            </a:r>
          </a:p>
        </p:txBody>
      </p:sp>
      <p:sp>
        <p:nvSpPr>
          <p:cNvPr id="55" name="Pyöristetty suorakulmio 54"/>
          <p:cNvSpPr/>
          <p:nvPr/>
        </p:nvSpPr>
        <p:spPr>
          <a:xfrm rot="16200000">
            <a:off x="-607128" y="5112069"/>
            <a:ext cx="2116678" cy="60654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a:ea typeface="+mn-ea"/>
                <a:cs typeface="+mn-cs"/>
              </a:rPr>
              <a:t>Hannikaisenkadun Sosiaaliasema</a:t>
            </a:r>
          </a:p>
        </p:txBody>
      </p:sp>
      <p:cxnSp>
        <p:nvCxnSpPr>
          <p:cNvPr id="86" name="Suora yhdysviiva 85"/>
          <p:cNvCxnSpPr>
            <a:cxnSpLocks/>
          </p:cNvCxnSpPr>
          <p:nvPr/>
        </p:nvCxnSpPr>
        <p:spPr>
          <a:xfrm flipV="1">
            <a:off x="2920153" y="2892830"/>
            <a:ext cx="0" cy="318176"/>
          </a:xfrm>
          <a:prstGeom prst="line">
            <a:avLst/>
          </a:prstGeom>
          <a:ln/>
        </p:spPr>
        <p:style>
          <a:lnRef idx="2">
            <a:schemeClr val="accent3"/>
          </a:lnRef>
          <a:fillRef idx="0">
            <a:schemeClr val="accent3"/>
          </a:fillRef>
          <a:effectRef idx="1">
            <a:schemeClr val="accent3"/>
          </a:effectRef>
          <a:fontRef idx="minor">
            <a:schemeClr val="tx1"/>
          </a:fontRef>
        </p:style>
      </p:cxnSp>
      <p:sp>
        <p:nvSpPr>
          <p:cNvPr id="59" name="Pyöristetty suorakulmio 58"/>
          <p:cNvSpPr/>
          <p:nvPr/>
        </p:nvSpPr>
        <p:spPr>
          <a:xfrm>
            <a:off x="2895911" y="4355369"/>
            <a:ext cx="741782" cy="176843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err="1">
                <a:ln>
                  <a:noFill/>
                </a:ln>
                <a:solidFill>
                  <a:prstClr val="white"/>
                </a:solidFill>
                <a:effectLst/>
                <a:uLnTx/>
                <a:uFillTx/>
                <a:latin typeface="Calibri"/>
                <a:ea typeface="+mn-ea"/>
                <a:cs typeface="+mn-cs"/>
              </a:rPr>
              <a:t>Palve</a:t>
            </a:r>
            <a:r>
              <a:rPr kumimoji="0" lang="fi-FI" sz="1200" b="0" i="0" u="none" strike="noStrike" kern="1200" cap="none" spc="0" normalizeH="0" baseline="0" noProof="0" dirty="0">
                <a:ln>
                  <a:noFill/>
                </a:ln>
                <a:solidFill>
                  <a:prstClr val="white"/>
                </a:solidFill>
                <a:effectLst/>
                <a:uLnTx/>
                <a:uFillTx/>
                <a:latin typeface="Calibri"/>
                <a:ea typeface="+mn-ea"/>
                <a:cs typeface="+mn-cs"/>
              </a:rPr>
              <a:t>-</a:t>
            </a:r>
            <a:r>
              <a:rPr kumimoji="0" lang="fi-FI" sz="1200" b="0" i="0" u="none" strike="noStrike" kern="1200" cap="none" spc="0" normalizeH="0" baseline="0" noProof="0" dirty="0" err="1">
                <a:ln>
                  <a:noFill/>
                </a:ln>
                <a:solidFill>
                  <a:prstClr val="white"/>
                </a:solidFill>
                <a:effectLst/>
                <a:uLnTx/>
                <a:uFillTx/>
                <a:latin typeface="Calibri"/>
                <a:ea typeface="+mn-ea"/>
                <a:cs typeface="+mn-cs"/>
              </a:rPr>
              <a:t>lu</a:t>
            </a:r>
            <a:r>
              <a:rPr kumimoji="0" lang="fi-FI" sz="1200" b="0" i="0" u="none" strike="noStrike" kern="1200" cap="none" spc="0" normalizeH="0" baseline="0" noProof="0" dirty="0">
                <a:ln>
                  <a:noFill/>
                </a:ln>
                <a:solidFill>
                  <a:prstClr val="white"/>
                </a:solidFill>
                <a:effectLst/>
                <a:uLnTx/>
                <a:uFillTx/>
                <a:latin typeface="Calibri"/>
                <a:ea typeface="+mn-ea"/>
                <a:cs typeface="+mn-cs"/>
              </a:rPr>
              <a:t>-tarpeen arvio</a:t>
            </a:r>
          </a:p>
        </p:txBody>
      </p:sp>
      <p:sp>
        <p:nvSpPr>
          <p:cNvPr id="35" name="Pyöristetty suorakulmio 54">
            <a:extLst>
              <a:ext uri="{FF2B5EF4-FFF2-40B4-BE49-F238E27FC236}">
                <a16:creationId xmlns:a16="http://schemas.microsoft.com/office/drawing/2014/main" id="{ACE08E8C-7B6F-4167-9D83-53F049C1B65B}"/>
              </a:ext>
            </a:extLst>
          </p:cNvPr>
          <p:cNvSpPr/>
          <p:nvPr/>
        </p:nvSpPr>
        <p:spPr>
          <a:xfrm rot="16200000">
            <a:off x="-853953" y="2146358"/>
            <a:ext cx="2685451" cy="60654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a:ea typeface="+mn-ea"/>
                <a:cs typeface="+mn-cs"/>
              </a:rPr>
              <a:t>Hanska</a:t>
            </a:r>
          </a:p>
        </p:txBody>
      </p:sp>
      <p:sp>
        <p:nvSpPr>
          <p:cNvPr id="70" name="Pyöristetty suorakulmio 12">
            <a:extLst>
              <a:ext uri="{FF2B5EF4-FFF2-40B4-BE49-F238E27FC236}">
                <a16:creationId xmlns:a16="http://schemas.microsoft.com/office/drawing/2014/main" id="{162317A6-95ED-4701-8DFC-339D3A486566}"/>
              </a:ext>
            </a:extLst>
          </p:cNvPr>
          <p:cNvSpPr/>
          <p:nvPr/>
        </p:nvSpPr>
        <p:spPr>
          <a:xfrm>
            <a:off x="8675449" y="1075496"/>
            <a:ext cx="1018992" cy="177844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err="1">
                <a:ln>
                  <a:noFill/>
                </a:ln>
                <a:solidFill>
                  <a:prstClr val="white"/>
                </a:solidFill>
                <a:effectLst/>
                <a:uLnTx/>
                <a:uFillTx/>
                <a:latin typeface="Calibri"/>
                <a:ea typeface="+mn-ea"/>
                <a:cs typeface="+mn-cs"/>
              </a:rPr>
              <a:t>Toiminnalli</a:t>
            </a:r>
            <a:r>
              <a:rPr kumimoji="0" lang="fi-FI" sz="1200" b="0" i="0" u="none" strike="noStrike" kern="1200" cap="none" spc="0" normalizeH="0" baseline="0" noProof="0" dirty="0">
                <a:ln>
                  <a:noFill/>
                </a:ln>
                <a:solidFill>
                  <a:prstClr val="white"/>
                </a:solidFill>
                <a:effectLst/>
                <a:uLnTx/>
                <a:uFillTx/>
                <a:latin typeface="Calibri"/>
                <a:ea typeface="+mn-ea"/>
                <a:cs typeface="+mn-cs"/>
              </a:rPr>
              <a:t>- </a:t>
            </a:r>
            <a:r>
              <a:rPr kumimoji="0" lang="fi-FI" sz="1200" b="0" i="0" u="none" strike="noStrike" kern="1200" cap="none" spc="0" normalizeH="0" baseline="0" noProof="0" dirty="0" err="1">
                <a:ln>
                  <a:noFill/>
                </a:ln>
                <a:solidFill>
                  <a:prstClr val="white"/>
                </a:solidFill>
                <a:effectLst/>
                <a:uLnTx/>
                <a:uFillTx/>
                <a:latin typeface="Calibri"/>
                <a:ea typeface="+mn-ea"/>
                <a:cs typeface="+mn-cs"/>
              </a:rPr>
              <a:t>suus</a:t>
            </a:r>
            <a:r>
              <a:rPr kumimoji="0" lang="fi-FI" sz="1200" b="0" i="0" u="none" strike="noStrike" kern="1200" cap="none" spc="0" normalizeH="0" baseline="0" noProof="0" dirty="0">
                <a:ln>
                  <a:noFill/>
                </a:ln>
                <a:solidFill>
                  <a:prstClr val="white"/>
                </a:solidFill>
                <a:effectLst/>
                <a:uLnTx/>
                <a:uFillTx/>
                <a:latin typeface="Calibri"/>
                <a:ea typeface="+mn-ea"/>
                <a:cs typeface="+mn-cs"/>
              </a:rPr>
              <a:t> ja mielekäs tekeminen</a:t>
            </a:r>
          </a:p>
        </p:txBody>
      </p:sp>
      <p:sp>
        <p:nvSpPr>
          <p:cNvPr id="73" name="Pyöristetty suorakulmio 12">
            <a:extLst>
              <a:ext uri="{FF2B5EF4-FFF2-40B4-BE49-F238E27FC236}">
                <a16:creationId xmlns:a16="http://schemas.microsoft.com/office/drawing/2014/main" id="{BE57FB4B-5A71-4F83-8A27-9868E6FE95E2}"/>
              </a:ext>
            </a:extLst>
          </p:cNvPr>
          <p:cNvSpPr/>
          <p:nvPr/>
        </p:nvSpPr>
        <p:spPr>
          <a:xfrm>
            <a:off x="2134451" y="726171"/>
            <a:ext cx="7923098" cy="2296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fi-FI" sz="1300" b="0" i="0" u="none" strike="noStrike" kern="1200" cap="none" spc="0" normalizeH="0" baseline="0" noProof="0" dirty="0">
                <a:ln>
                  <a:noFill/>
                </a:ln>
                <a:solidFill>
                  <a:prstClr val="white"/>
                </a:solidFill>
                <a:effectLst/>
                <a:uLnTx/>
                <a:uFillTx/>
                <a:latin typeface="Calibri"/>
                <a:ea typeface="+mn-ea"/>
                <a:cs typeface="+mn-cs"/>
              </a:rPr>
              <a:t>Ruoka *  -  Lepo   -    </a:t>
            </a:r>
            <a:r>
              <a:rPr lang="fi-FI" sz="1300" dirty="0">
                <a:solidFill>
                  <a:prstClr val="white"/>
                </a:solidFill>
                <a:latin typeface="Calibri"/>
              </a:rPr>
              <a:t>P</a:t>
            </a:r>
            <a:r>
              <a:rPr kumimoji="0" lang="fi-FI" sz="1300" b="0" i="0" u="none" strike="noStrike" kern="1200" cap="none" spc="0" normalizeH="0" baseline="0" noProof="0" dirty="0" err="1">
                <a:ln>
                  <a:noFill/>
                </a:ln>
                <a:solidFill>
                  <a:prstClr val="white"/>
                </a:solidFill>
                <a:effectLst/>
                <a:uLnTx/>
                <a:uFillTx/>
                <a:latin typeface="Calibri"/>
                <a:ea typeface="+mn-ea"/>
                <a:cs typeface="+mn-cs"/>
              </a:rPr>
              <a:t>uhtaus</a:t>
            </a:r>
            <a:r>
              <a:rPr lang="fi-FI" sz="1300" dirty="0">
                <a:solidFill>
                  <a:prstClr val="white"/>
                </a:solidFill>
                <a:latin typeface="Calibri"/>
              </a:rPr>
              <a:t>    -    V</a:t>
            </a:r>
            <a:r>
              <a:rPr kumimoji="0" lang="fi-FI" sz="1300" b="0" i="0" u="none" strike="noStrike" kern="1200" cap="none" spc="0" normalizeH="0" baseline="0" noProof="0" dirty="0" err="1">
                <a:ln>
                  <a:noFill/>
                </a:ln>
                <a:solidFill>
                  <a:prstClr val="white"/>
                </a:solidFill>
                <a:effectLst/>
                <a:uLnTx/>
                <a:uFillTx/>
                <a:latin typeface="Calibri"/>
                <a:ea typeface="+mn-ea"/>
                <a:cs typeface="+mn-cs"/>
              </a:rPr>
              <a:t>ertaiset</a:t>
            </a:r>
            <a:r>
              <a:rPr kumimoji="0" lang="fi-FI" sz="1300" b="0" i="0" u="none" strike="noStrike" kern="1200" cap="none" spc="0" normalizeH="0" baseline="0" noProof="0" dirty="0">
                <a:ln>
                  <a:noFill/>
                </a:ln>
                <a:solidFill>
                  <a:prstClr val="white"/>
                </a:solidFill>
                <a:effectLst/>
                <a:uLnTx/>
                <a:uFillTx/>
                <a:latin typeface="Calibri"/>
                <a:ea typeface="+mn-ea"/>
                <a:cs typeface="+mn-cs"/>
              </a:rPr>
              <a:t>     -    Osallisuus   -   </a:t>
            </a:r>
            <a:r>
              <a:rPr kumimoji="0" lang="fi-FI" sz="1300" b="0" i="0" u="none" strike="noStrike" kern="1200" cap="none" spc="0" normalizeH="0" baseline="0" noProof="0">
                <a:ln>
                  <a:noFill/>
                </a:ln>
                <a:solidFill>
                  <a:prstClr val="white"/>
                </a:solidFill>
                <a:effectLst/>
                <a:uLnTx/>
                <a:uFillTx/>
                <a:latin typeface="Calibri"/>
                <a:ea typeface="+mn-ea"/>
                <a:cs typeface="+mn-cs"/>
              </a:rPr>
              <a:t>Luottamuksen rakentuminen   </a:t>
            </a:r>
            <a:r>
              <a:rPr kumimoji="0" lang="fi-FI" sz="1300" b="0" i="0" u="none" strike="noStrike" kern="1200" cap="none" spc="0" normalizeH="0" baseline="0" noProof="0" dirty="0">
                <a:ln>
                  <a:noFill/>
                </a:ln>
                <a:solidFill>
                  <a:prstClr val="white"/>
                </a:solidFill>
                <a:effectLst/>
                <a:uLnTx/>
                <a:uFillTx/>
                <a:latin typeface="Calibri"/>
                <a:ea typeface="+mn-ea"/>
                <a:cs typeface="+mn-cs"/>
              </a:rPr>
              <a:t>-   Verkostoyhteistyö</a:t>
            </a:r>
          </a:p>
        </p:txBody>
      </p:sp>
      <p:sp>
        <p:nvSpPr>
          <p:cNvPr id="74" name="Pyöristetty suorakulmio 6">
            <a:extLst>
              <a:ext uri="{FF2B5EF4-FFF2-40B4-BE49-F238E27FC236}">
                <a16:creationId xmlns:a16="http://schemas.microsoft.com/office/drawing/2014/main" id="{4C925F12-5FB9-45B0-8D3D-9C891C9EE14A}"/>
              </a:ext>
            </a:extLst>
          </p:cNvPr>
          <p:cNvSpPr/>
          <p:nvPr/>
        </p:nvSpPr>
        <p:spPr>
          <a:xfrm>
            <a:off x="2182666" y="3070148"/>
            <a:ext cx="1525775" cy="81286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a:ea typeface="+mn-ea"/>
                <a:cs typeface="+mn-cs"/>
              </a:rPr>
              <a:t>Sosiaaliohjaajan arvio </a:t>
            </a:r>
            <a:r>
              <a:rPr lang="fi-FI" sz="1400" dirty="0">
                <a:solidFill>
                  <a:prstClr val="white"/>
                </a:solidFill>
                <a:latin typeface="Calibri"/>
              </a:rPr>
              <a:t>asiakkaan</a:t>
            </a:r>
            <a:r>
              <a:rPr kumimoji="0" lang="fi-FI" sz="1400" b="0" i="0" u="none" strike="noStrike" kern="1200" cap="none" spc="0" normalizeH="0" baseline="0" noProof="0" dirty="0">
                <a:ln>
                  <a:noFill/>
                </a:ln>
                <a:solidFill>
                  <a:prstClr val="white"/>
                </a:solidFill>
                <a:effectLst/>
                <a:uLnTx/>
                <a:uFillTx/>
                <a:latin typeface="Calibri"/>
                <a:ea typeface="+mn-ea"/>
                <a:cs typeface="+mn-cs"/>
              </a:rPr>
              <a:t> tilanteesta</a:t>
            </a:r>
          </a:p>
        </p:txBody>
      </p:sp>
      <p:sp>
        <p:nvSpPr>
          <p:cNvPr id="87" name="Pyöristetty suorakulmio 12">
            <a:extLst>
              <a:ext uri="{FF2B5EF4-FFF2-40B4-BE49-F238E27FC236}">
                <a16:creationId xmlns:a16="http://schemas.microsoft.com/office/drawing/2014/main" id="{FAD0FA35-A44B-4F47-B39D-47E2C616CFD8}"/>
              </a:ext>
            </a:extLst>
          </p:cNvPr>
          <p:cNvSpPr/>
          <p:nvPr/>
        </p:nvSpPr>
        <p:spPr>
          <a:xfrm>
            <a:off x="3925453" y="3077478"/>
            <a:ext cx="1525775" cy="8124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a:ea typeface="+mn-ea"/>
                <a:cs typeface="+mn-cs"/>
              </a:rPr>
              <a:t>Kiireellinen toimeentulotuki-päätös</a:t>
            </a:r>
          </a:p>
        </p:txBody>
      </p:sp>
      <p:sp>
        <p:nvSpPr>
          <p:cNvPr id="89" name="Pyöristetty suorakulmio 12">
            <a:extLst>
              <a:ext uri="{FF2B5EF4-FFF2-40B4-BE49-F238E27FC236}">
                <a16:creationId xmlns:a16="http://schemas.microsoft.com/office/drawing/2014/main" id="{49067CCD-22F7-4A67-8054-8E2D7807ED3C}"/>
              </a:ext>
            </a:extLst>
          </p:cNvPr>
          <p:cNvSpPr/>
          <p:nvPr/>
        </p:nvSpPr>
        <p:spPr>
          <a:xfrm>
            <a:off x="3749040" y="4362496"/>
            <a:ext cx="875679" cy="179258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Päätös sosiaali-työn palvelun </a:t>
            </a:r>
            <a:r>
              <a:rPr kumimoji="0" lang="fi-FI" sz="1200" b="0" i="0" u="none" strike="noStrike" kern="1200" cap="none" spc="0" normalizeH="0" baseline="0" noProof="0" dirty="0" err="1">
                <a:ln>
                  <a:noFill/>
                </a:ln>
                <a:solidFill>
                  <a:prstClr val="white"/>
                </a:solidFill>
                <a:effectLst/>
                <a:uLnTx/>
                <a:uFillTx/>
                <a:latin typeface="Calibri"/>
                <a:ea typeface="+mn-ea"/>
                <a:cs typeface="+mn-cs"/>
              </a:rPr>
              <a:t>myöntä-misestä</a:t>
            </a:r>
            <a:endParaRPr kumimoji="0" lang="fi-FI"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3" name="Pyöristetty suorakulmio 12">
            <a:extLst>
              <a:ext uri="{FF2B5EF4-FFF2-40B4-BE49-F238E27FC236}">
                <a16:creationId xmlns:a16="http://schemas.microsoft.com/office/drawing/2014/main" id="{2E1215FC-7B1A-484A-AE95-8CBF0BA9C707}"/>
              </a:ext>
            </a:extLst>
          </p:cNvPr>
          <p:cNvSpPr/>
          <p:nvPr/>
        </p:nvSpPr>
        <p:spPr>
          <a:xfrm>
            <a:off x="6812514" y="4393550"/>
            <a:ext cx="912071" cy="175098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Palvelujen </a:t>
            </a:r>
            <a:r>
              <a:rPr kumimoji="0" lang="fi-FI" sz="1200" b="0" i="0" u="none" strike="noStrike" kern="1200" cap="none" spc="0" normalizeH="0" baseline="0" noProof="0" dirty="0" err="1">
                <a:ln>
                  <a:noFill/>
                </a:ln>
                <a:solidFill>
                  <a:prstClr val="white"/>
                </a:solidFill>
                <a:effectLst/>
                <a:uLnTx/>
                <a:uFillTx/>
                <a:latin typeface="Calibri"/>
                <a:ea typeface="+mn-ea"/>
                <a:cs typeface="+mn-cs"/>
              </a:rPr>
              <a:t>myöntä-minen</a:t>
            </a:r>
            <a:r>
              <a:rPr kumimoji="0" lang="fi-FI" sz="1200" b="0" i="0" u="none" strike="noStrike" kern="1200" cap="none" spc="0" normalizeH="0" baseline="0" noProof="0" dirty="0">
                <a:ln>
                  <a:noFill/>
                </a:ln>
                <a:solidFill>
                  <a:prstClr val="white"/>
                </a:solidFill>
                <a:effectLst/>
                <a:uLnTx/>
                <a:uFillTx/>
                <a:latin typeface="Calibri"/>
                <a:ea typeface="+mn-ea"/>
                <a:cs typeface="+mn-cs"/>
              </a:rPr>
              <a:t>, </a:t>
            </a:r>
            <a:r>
              <a:rPr kumimoji="0" lang="fi-FI" sz="1200" b="0" i="0" u="none" strike="noStrike" kern="1200" cap="none" spc="0" normalizeH="0" baseline="0" noProof="0" dirty="0" err="1">
                <a:ln>
                  <a:noFill/>
                </a:ln>
                <a:solidFill>
                  <a:prstClr val="white"/>
                </a:solidFill>
                <a:effectLst/>
                <a:uLnTx/>
                <a:uFillTx/>
                <a:latin typeface="Calibri"/>
                <a:ea typeface="+mn-ea"/>
                <a:cs typeface="+mn-cs"/>
              </a:rPr>
              <a:t>koordi-nointi</a:t>
            </a:r>
            <a:r>
              <a:rPr kumimoji="0" lang="fi-FI" sz="1200" b="0" i="0" u="none" strike="noStrike" kern="1200" cap="none" spc="0" normalizeH="0" baseline="0" noProof="0" dirty="0">
                <a:ln>
                  <a:noFill/>
                </a:ln>
                <a:solidFill>
                  <a:prstClr val="white"/>
                </a:solidFill>
                <a:effectLst/>
                <a:uLnTx/>
                <a:uFillTx/>
                <a:latin typeface="Calibri"/>
                <a:ea typeface="+mn-ea"/>
                <a:cs typeface="+mn-cs"/>
              </a:rPr>
              <a:t> ja varmista-</a:t>
            </a:r>
            <a:r>
              <a:rPr kumimoji="0" lang="fi-FI" sz="1200" b="0" i="0" u="none" strike="noStrike" kern="1200" cap="none" spc="0" normalizeH="0" baseline="0" noProof="0" dirty="0" err="1">
                <a:ln>
                  <a:noFill/>
                </a:ln>
                <a:solidFill>
                  <a:prstClr val="white"/>
                </a:solidFill>
                <a:effectLst/>
                <a:uLnTx/>
                <a:uFillTx/>
                <a:latin typeface="Calibri"/>
                <a:ea typeface="+mn-ea"/>
                <a:cs typeface="+mn-cs"/>
              </a:rPr>
              <a:t>minen</a:t>
            </a:r>
            <a:r>
              <a:rPr kumimoji="0" lang="fi-FI" sz="12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50" name="Pyöristetty suorakulmio 12">
            <a:extLst>
              <a:ext uri="{FF2B5EF4-FFF2-40B4-BE49-F238E27FC236}">
                <a16:creationId xmlns:a16="http://schemas.microsoft.com/office/drawing/2014/main" id="{EBC20488-2106-4DF5-9EC4-56FBD956F27D}"/>
              </a:ext>
            </a:extLst>
          </p:cNvPr>
          <p:cNvSpPr/>
          <p:nvPr/>
        </p:nvSpPr>
        <p:spPr>
          <a:xfrm>
            <a:off x="9041420" y="3083450"/>
            <a:ext cx="1703840" cy="8968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a:ea typeface="+mn-ea"/>
                <a:cs typeface="+mn-cs"/>
              </a:rPr>
              <a:t>Avustaminen asunnon </a:t>
            </a:r>
            <a:r>
              <a:rPr lang="fi-FI" sz="1400" dirty="0">
                <a:solidFill>
                  <a:prstClr val="white"/>
                </a:solidFill>
                <a:latin typeface="Calibri"/>
              </a:rPr>
              <a:t>haussa ja a</a:t>
            </a:r>
            <a:r>
              <a:rPr kumimoji="0" lang="fi-FI" sz="1400" b="0" i="0" u="none" strike="noStrike" kern="1200" cap="none" spc="0" normalizeH="0" baseline="0" noProof="0" dirty="0" err="1">
                <a:ln>
                  <a:noFill/>
                </a:ln>
                <a:solidFill>
                  <a:prstClr val="white"/>
                </a:solidFill>
                <a:effectLst/>
                <a:uLnTx/>
                <a:uFillTx/>
                <a:latin typeface="Calibri"/>
                <a:ea typeface="+mn-ea"/>
                <a:cs typeface="+mn-cs"/>
              </a:rPr>
              <a:t>sumisen</a:t>
            </a:r>
            <a:r>
              <a:rPr kumimoji="0" lang="fi-FI" sz="1400" b="0" i="0" u="none" strike="noStrike" kern="1200" cap="none" spc="0" normalizeH="0" baseline="0" noProof="0" dirty="0">
                <a:ln>
                  <a:noFill/>
                </a:ln>
                <a:solidFill>
                  <a:prstClr val="white"/>
                </a:solidFill>
                <a:effectLst/>
                <a:uLnTx/>
                <a:uFillTx/>
                <a:latin typeface="Calibri"/>
                <a:ea typeface="+mn-ea"/>
                <a:cs typeface="+mn-cs"/>
              </a:rPr>
              <a:t> turvaaminen</a:t>
            </a:r>
          </a:p>
        </p:txBody>
      </p:sp>
      <p:cxnSp>
        <p:nvCxnSpPr>
          <p:cNvPr id="76" name="Suora nuoliyhdysviiva 75">
            <a:extLst>
              <a:ext uri="{FF2B5EF4-FFF2-40B4-BE49-F238E27FC236}">
                <a16:creationId xmlns:a16="http://schemas.microsoft.com/office/drawing/2014/main" id="{ADD5E701-DB5C-4333-B76B-9FCE86C9DA28}"/>
              </a:ext>
            </a:extLst>
          </p:cNvPr>
          <p:cNvCxnSpPr>
            <a:cxnSpLocks/>
          </p:cNvCxnSpPr>
          <p:nvPr/>
        </p:nvCxnSpPr>
        <p:spPr>
          <a:xfrm flipV="1">
            <a:off x="1722051" y="2894409"/>
            <a:ext cx="514319" cy="1462597"/>
          </a:xfrm>
          <a:prstGeom prst="straightConnector1">
            <a:avLst/>
          </a:prstGeom>
          <a:ln w="9525">
            <a:tailEnd type="triangle"/>
          </a:ln>
        </p:spPr>
        <p:style>
          <a:lnRef idx="2">
            <a:schemeClr val="accent3"/>
          </a:lnRef>
          <a:fillRef idx="0">
            <a:schemeClr val="accent3"/>
          </a:fillRef>
          <a:effectRef idx="1">
            <a:schemeClr val="accent3"/>
          </a:effectRef>
          <a:fontRef idx="minor">
            <a:schemeClr val="tx1"/>
          </a:fontRef>
        </p:style>
      </p:cxnSp>
      <p:cxnSp>
        <p:nvCxnSpPr>
          <p:cNvPr id="79" name="Suora yhdysviiva 78">
            <a:extLst>
              <a:ext uri="{FF2B5EF4-FFF2-40B4-BE49-F238E27FC236}">
                <a16:creationId xmlns:a16="http://schemas.microsoft.com/office/drawing/2014/main" id="{AE14277D-B070-4EE2-ACF5-0A2AD2747D4B}"/>
              </a:ext>
            </a:extLst>
          </p:cNvPr>
          <p:cNvCxnSpPr>
            <a:cxnSpLocks/>
          </p:cNvCxnSpPr>
          <p:nvPr/>
        </p:nvCxnSpPr>
        <p:spPr>
          <a:xfrm flipV="1">
            <a:off x="7909268" y="3534061"/>
            <a:ext cx="263773" cy="1"/>
          </a:xfrm>
          <a:prstGeom prst="line">
            <a:avLst/>
          </a:prstGeom>
          <a:ln/>
        </p:spPr>
        <p:style>
          <a:lnRef idx="2">
            <a:schemeClr val="accent3"/>
          </a:lnRef>
          <a:fillRef idx="0">
            <a:schemeClr val="accent3"/>
          </a:fillRef>
          <a:effectRef idx="1">
            <a:schemeClr val="accent3"/>
          </a:effectRef>
          <a:fontRef idx="minor">
            <a:schemeClr val="tx1"/>
          </a:fontRef>
        </p:style>
      </p:cxnSp>
      <p:sp>
        <p:nvSpPr>
          <p:cNvPr id="94" name="Pyöristetty suorakulmio 58">
            <a:extLst>
              <a:ext uri="{FF2B5EF4-FFF2-40B4-BE49-F238E27FC236}">
                <a16:creationId xmlns:a16="http://schemas.microsoft.com/office/drawing/2014/main" id="{E293B0D2-2A8E-4339-A0FB-37E4821EF9A9}"/>
              </a:ext>
            </a:extLst>
          </p:cNvPr>
          <p:cNvSpPr/>
          <p:nvPr/>
        </p:nvSpPr>
        <p:spPr>
          <a:xfrm>
            <a:off x="4753268" y="4354440"/>
            <a:ext cx="891251" cy="17814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Työnhaku-tilanteen tarkistus</a:t>
            </a:r>
          </a:p>
        </p:txBody>
      </p:sp>
      <p:sp>
        <p:nvSpPr>
          <p:cNvPr id="95" name="Pyöristetty suorakulmio 58">
            <a:extLst>
              <a:ext uri="{FF2B5EF4-FFF2-40B4-BE49-F238E27FC236}">
                <a16:creationId xmlns:a16="http://schemas.microsoft.com/office/drawing/2014/main" id="{BBD013BB-91F7-4C5B-B85F-8AB4B68A394E}"/>
              </a:ext>
            </a:extLst>
          </p:cNvPr>
          <p:cNvSpPr/>
          <p:nvPr/>
        </p:nvSpPr>
        <p:spPr>
          <a:xfrm>
            <a:off x="10054682" y="4362497"/>
            <a:ext cx="964142" cy="179258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Asiakas-suunni-</a:t>
            </a:r>
            <a:r>
              <a:rPr kumimoji="0" lang="fi-FI" sz="1200" b="0" i="0" u="none" strike="noStrike" kern="1200" cap="none" spc="0" normalizeH="0" baseline="0" noProof="0" dirty="0" err="1">
                <a:ln>
                  <a:noFill/>
                </a:ln>
                <a:solidFill>
                  <a:prstClr val="white"/>
                </a:solidFill>
                <a:effectLst/>
                <a:uLnTx/>
                <a:uFillTx/>
                <a:latin typeface="Calibri"/>
                <a:ea typeface="+mn-ea"/>
                <a:cs typeface="+mn-cs"/>
              </a:rPr>
              <a:t>telman</a:t>
            </a:r>
            <a:r>
              <a:rPr kumimoji="0" lang="fi-FI" sz="1200" b="0" i="0" u="none" strike="noStrike" kern="1200" cap="none" spc="0" normalizeH="0" baseline="0" noProof="0" dirty="0">
                <a:ln>
                  <a:noFill/>
                </a:ln>
                <a:solidFill>
                  <a:prstClr val="white"/>
                </a:solidFill>
                <a:effectLst/>
                <a:uLnTx/>
                <a:uFillTx/>
                <a:latin typeface="Calibri"/>
                <a:ea typeface="+mn-ea"/>
                <a:cs typeface="+mn-cs"/>
              </a:rPr>
              <a:t> päivittäminen</a:t>
            </a:r>
          </a:p>
        </p:txBody>
      </p:sp>
      <p:cxnSp>
        <p:nvCxnSpPr>
          <p:cNvPr id="105" name="Suora yhdysviiva 104">
            <a:extLst>
              <a:ext uri="{FF2B5EF4-FFF2-40B4-BE49-F238E27FC236}">
                <a16:creationId xmlns:a16="http://schemas.microsoft.com/office/drawing/2014/main" id="{56124A42-6137-4D77-AB08-BC671576653D}"/>
              </a:ext>
            </a:extLst>
          </p:cNvPr>
          <p:cNvCxnSpPr>
            <a:cxnSpLocks/>
          </p:cNvCxnSpPr>
          <p:nvPr/>
        </p:nvCxnSpPr>
        <p:spPr>
          <a:xfrm>
            <a:off x="1789424" y="5232085"/>
            <a:ext cx="162934"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106" name="Suora yhdysviiva 105">
            <a:extLst>
              <a:ext uri="{FF2B5EF4-FFF2-40B4-BE49-F238E27FC236}">
                <a16:creationId xmlns:a16="http://schemas.microsoft.com/office/drawing/2014/main" id="{DA639A72-E7F8-4B34-B25A-9C922749BB2E}"/>
              </a:ext>
            </a:extLst>
          </p:cNvPr>
          <p:cNvCxnSpPr>
            <a:cxnSpLocks/>
          </p:cNvCxnSpPr>
          <p:nvPr/>
        </p:nvCxnSpPr>
        <p:spPr>
          <a:xfrm>
            <a:off x="2683345" y="5245617"/>
            <a:ext cx="191780"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108" name="Suora yhdysviiva 107">
            <a:extLst>
              <a:ext uri="{FF2B5EF4-FFF2-40B4-BE49-F238E27FC236}">
                <a16:creationId xmlns:a16="http://schemas.microsoft.com/office/drawing/2014/main" id="{A4C1ADB9-1C97-4E7F-9A79-B611FE24C6DB}"/>
              </a:ext>
            </a:extLst>
          </p:cNvPr>
          <p:cNvCxnSpPr>
            <a:cxnSpLocks/>
          </p:cNvCxnSpPr>
          <p:nvPr/>
        </p:nvCxnSpPr>
        <p:spPr>
          <a:xfrm>
            <a:off x="5644519" y="5290407"/>
            <a:ext cx="162934" cy="0"/>
          </a:xfrm>
          <a:prstGeom prst="line">
            <a:avLst/>
          </a:prstGeom>
          <a:ln/>
        </p:spPr>
        <p:style>
          <a:lnRef idx="2">
            <a:schemeClr val="accent3"/>
          </a:lnRef>
          <a:fillRef idx="0">
            <a:schemeClr val="accent3"/>
          </a:fillRef>
          <a:effectRef idx="1">
            <a:schemeClr val="accent3"/>
          </a:effectRef>
          <a:fontRef idx="minor">
            <a:schemeClr val="tx1"/>
          </a:fontRef>
        </p:style>
      </p:cxnSp>
      <p:sp>
        <p:nvSpPr>
          <p:cNvPr id="132" name="Pyöristetty suorakulmio 58">
            <a:extLst>
              <a:ext uri="{FF2B5EF4-FFF2-40B4-BE49-F238E27FC236}">
                <a16:creationId xmlns:a16="http://schemas.microsoft.com/office/drawing/2014/main" id="{76BBA083-223B-4A36-A336-B919F0B63D44}"/>
              </a:ext>
            </a:extLst>
          </p:cNvPr>
          <p:cNvSpPr/>
          <p:nvPr/>
        </p:nvSpPr>
        <p:spPr>
          <a:xfrm>
            <a:off x="1937563" y="4343306"/>
            <a:ext cx="841672" cy="1792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err="1">
                <a:ln>
                  <a:noFill/>
                </a:ln>
                <a:solidFill>
                  <a:prstClr val="white"/>
                </a:solidFill>
                <a:effectLst/>
                <a:uLnTx/>
                <a:uFillTx/>
                <a:latin typeface="Calibri"/>
                <a:ea typeface="+mn-ea"/>
                <a:cs typeface="+mn-cs"/>
              </a:rPr>
              <a:t>Asiak-kuus</a:t>
            </a:r>
            <a:r>
              <a:rPr kumimoji="0" lang="fi-FI" sz="1200" b="0" i="0" u="none" strike="noStrike" kern="1200" cap="none" spc="0" normalizeH="0" baseline="0" noProof="0" dirty="0">
                <a:ln>
                  <a:noFill/>
                </a:ln>
                <a:solidFill>
                  <a:prstClr val="white"/>
                </a:solidFill>
                <a:effectLst/>
                <a:uLnTx/>
                <a:uFillTx/>
                <a:latin typeface="Calibri"/>
                <a:ea typeface="+mn-ea"/>
                <a:cs typeface="+mn-cs"/>
              </a:rPr>
              <a:t> alkaa ajan-</a:t>
            </a:r>
            <a:r>
              <a:rPr kumimoji="0" lang="fi-FI" sz="1200" b="0" i="0" u="none" strike="noStrike" kern="1200" cap="none" spc="0" normalizeH="0" baseline="0" noProof="0" dirty="0" err="1">
                <a:ln>
                  <a:noFill/>
                </a:ln>
                <a:solidFill>
                  <a:prstClr val="white"/>
                </a:solidFill>
                <a:effectLst/>
                <a:uLnTx/>
                <a:uFillTx/>
                <a:latin typeface="Calibri"/>
                <a:ea typeface="+mn-ea"/>
                <a:cs typeface="+mn-cs"/>
              </a:rPr>
              <a:t>varauk</a:t>
            </a:r>
            <a:r>
              <a:rPr kumimoji="0" lang="fi-FI" sz="1200" b="0" i="0" u="none" strike="noStrike" kern="1200" cap="none" spc="0" normalizeH="0" baseline="0" noProof="0" dirty="0">
                <a:ln>
                  <a:noFill/>
                </a:ln>
                <a:solidFill>
                  <a:prstClr val="white"/>
                </a:solidFill>
                <a:effectLst/>
                <a:uLnTx/>
                <a:uFillTx/>
                <a:latin typeface="Calibri"/>
                <a:ea typeface="+mn-ea"/>
                <a:cs typeface="+mn-cs"/>
              </a:rPr>
              <a:t>-</a:t>
            </a:r>
            <a:r>
              <a:rPr kumimoji="0" lang="fi-FI" sz="1200" b="0" i="0" u="none" strike="noStrike" kern="1200" cap="none" spc="0" normalizeH="0" baseline="0" noProof="0" dirty="0" err="1">
                <a:ln>
                  <a:noFill/>
                </a:ln>
                <a:solidFill>
                  <a:prstClr val="white"/>
                </a:solidFill>
                <a:effectLst/>
                <a:uLnTx/>
                <a:uFillTx/>
                <a:latin typeface="Calibri"/>
                <a:ea typeface="+mn-ea"/>
                <a:cs typeface="+mn-cs"/>
              </a:rPr>
              <a:t>sella</a:t>
            </a:r>
            <a:endParaRPr kumimoji="0" lang="fi-FI"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33" name="Suora yhdysviiva 132">
            <a:extLst>
              <a:ext uri="{FF2B5EF4-FFF2-40B4-BE49-F238E27FC236}">
                <a16:creationId xmlns:a16="http://schemas.microsoft.com/office/drawing/2014/main" id="{46BEE7F4-35FD-469A-8F9D-FBA31A21E21C}"/>
              </a:ext>
            </a:extLst>
          </p:cNvPr>
          <p:cNvCxnSpPr>
            <a:cxnSpLocks/>
          </p:cNvCxnSpPr>
          <p:nvPr/>
        </p:nvCxnSpPr>
        <p:spPr>
          <a:xfrm>
            <a:off x="8966627" y="5232085"/>
            <a:ext cx="210384" cy="0"/>
          </a:xfrm>
          <a:prstGeom prst="line">
            <a:avLst/>
          </a:prstGeom>
          <a:ln/>
        </p:spPr>
        <p:style>
          <a:lnRef idx="2">
            <a:schemeClr val="accent3"/>
          </a:lnRef>
          <a:fillRef idx="0">
            <a:schemeClr val="accent3"/>
          </a:fillRef>
          <a:effectRef idx="1">
            <a:schemeClr val="accent3"/>
          </a:effectRef>
          <a:fontRef idx="minor">
            <a:schemeClr val="tx1"/>
          </a:fontRef>
        </p:style>
      </p:cxnSp>
      <p:sp>
        <p:nvSpPr>
          <p:cNvPr id="52" name="Pyöristetty suorakulmio 12">
            <a:extLst>
              <a:ext uri="{FF2B5EF4-FFF2-40B4-BE49-F238E27FC236}">
                <a16:creationId xmlns:a16="http://schemas.microsoft.com/office/drawing/2014/main" id="{57F20ACA-F370-4FED-85D7-0F5553484260}"/>
              </a:ext>
            </a:extLst>
          </p:cNvPr>
          <p:cNvSpPr/>
          <p:nvPr/>
        </p:nvSpPr>
        <p:spPr>
          <a:xfrm>
            <a:off x="2182666" y="4078988"/>
            <a:ext cx="8090560" cy="2158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a:ea typeface="+mn-ea"/>
                <a:cs typeface="+mn-cs"/>
              </a:rPr>
              <a:t>Dokumentointi      -      Verkostoyhteistyö</a:t>
            </a:r>
          </a:p>
        </p:txBody>
      </p:sp>
      <p:sp>
        <p:nvSpPr>
          <p:cNvPr id="53" name="Pyöristetty suorakulmio 58">
            <a:extLst>
              <a:ext uri="{FF2B5EF4-FFF2-40B4-BE49-F238E27FC236}">
                <a16:creationId xmlns:a16="http://schemas.microsoft.com/office/drawing/2014/main" id="{55097B5B-7047-4F57-B684-BBEA9B0FAC4A}"/>
              </a:ext>
            </a:extLst>
          </p:cNvPr>
          <p:cNvSpPr/>
          <p:nvPr/>
        </p:nvSpPr>
        <p:spPr>
          <a:xfrm>
            <a:off x="1952060" y="6301124"/>
            <a:ext cx="8793200" cy="26117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a:ea typeface="+mn-ea"/>
                <a:cs typeface="+mn-cs"/>
              </a:rPr>
              <a:t>Dokumentointi            -         Moniammatillinen, suunnitelmallinen verkostoyhteistyö</a:t>
            </a:r>
          </a:p>
        </p:txBody>
      </p:sp>
      <p:cxnSp>
        <p:nvCxnSpPr>
          <p:cNvPr id="90" name="Suora yhdysviiva 89">
            <a:extLst>
              <a:ext uri="{FF2B5EF4-FFF2-40B4-BE49-F238E27FC236}">
                <a16:creationId xmlns:a16="http://schemas.microsoft.com/office/drawing/2014/main" id="{25776488-C823-406A-8CE5-8682810206B5}"/>
              </a:ext>
            </a:extLst>
          </p:cNvPr>
          <p:cNvCxnSpPr>
            <a:cxnSpLocks/>
          </p:cNvCxnSpPr>
          <p:nvPr/>
        </p:nvCxnSpPr>
        <p:spPr>
          <a:xfrm>
            <a:off x="4602663" y="5270402"/>
            <a:ext cx="162934" cy="0"/>
          </a:xfrm>
          <a:prstGeom prst="line">
            <a:avLst/>
          </a:prstGeom>
          <a:ln/>
        </p:spPr>
        <p:style>
          <a:lnRef idx="2">
            <a:schemeClr val="accent3"/>
          </a:lnRef>
          <a:fillRef idx="0">
            <a:schemeClr val="accent3"/>
          </a:fillRef>
          <a:effectRef idx="1">
            <a:schemeClr val="accent3"/>
          </a:effectRef>
          <a:fontRef idx="minor">
            <a:schemeClr val="tx1"/>
          </a:fontRef>
        </p:style>
      </p:cxnSp>
      <p:sp>
        <p:nvSpPr>
          <p:cNvPr id="56" name="Pyöristetty suorakulmio 58">
            <a:extLst>
              <a:ext uri="{FF2B5EF4-FFF2-40B4-BE49-F238E27FC236}">
                <a16:creationId xmlns:a16="http://schemas.microsoft.com/office/drawing/2014/main" id="{F73CC5EE-9C87-40D4-9B16-E8ADA664906E}"/>
              </a:ext>
            </a:extLst>
          </p:cNvPr>
          <p:cNvSpPr/>
          <p:nvPr/>
        </p:nvSpPr>
        <p:spPr>
          <a:xfrm>
            <a:off x="9095605" y="4359188"/>
            <a:ext cx="830532" cy="178534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Ohjaus toimin-nallisiin ryhmiin</a:t>
            </a:r>
          </a:p>
        </p:txBody>
      </p:sp>
      <p:cxnSp>
        <p:nvCxnSpPr>
          <p:cNvPr id="60" name="Suora yhdysviiva 59">
            <a:extLst>
              <a:ext uri="{FF2B5EF4-FFF2-40B4-BE49-F238E27FC236}">
                <a16:creationId xmlns:a16="http://schemas.microsoft.com/office/drawing/2014/main" id="{B0F3C0DD-C35B-4A79-BC5B-B9E658362972}"/>
              </a:ext>
            </a:extLst>
          </p:cNvPr>
          <p:cNvCxnSpPr>
            <a:cxnSpLocks/>
            <a:stCxn id="56" idx="3"/>
            <a:endCxn id="95" idx="1"/>
          </p:cNvCxnSpPr>
          <p:nvPr/>
        </p:nvCxnSpPr>
        <p:spPr>
          <a:xfrm>
            <a:off x="9926137" y="5251862"/>
            <a:ext cx="128545" cy="6925"/>
          </a:xfrm>
          <a:prstGeom prst="line">
            <a:avLst/>
          </a:prstGeom>
          <a:ln/>
        </p:spPr>
        <p:style>
          <a:lnRef idx="2">
            <a:schemeClr val="accent3"/>
          </a:lnRef>
          <a:fillRef idx="0">
            <a:schemeClr val="accent3"/>
          </a:fillRef>
          <a:effectRef idx="1">
            <a:schemeClr val="accent3"/>
          </a:effectRef>
          <a:fontRef idx="minor">
            <a:schemeClr val="tx1"/>
          </a:fontRef>
        </p:style>
      </p:cxnSp>
      <p:sp>
        <p:nvSpPr>
          <p:cNvPr id="57" name="Pyöristetty suorakulmio 12">
            <a:extLst>
              <a:ext uri="{FF2B5EF4-FFF2-40B4-BE49-F238E27FC236}">
                <a16:creationId xmlns:a16="http://schemas.microsoft.com/office/drawing/2014/main" id="{776DFF69-7B78-49D4-874A-12F649F8D887}"/>
              </a:ext>
            </a:extLst>
          </p:cNvPr>
          <p:cNvSpPr/>
          <p:nvPr/>
        </p:nvSpPr>
        <p:spPr>
          <a:xfrm>
            <a:off x="7333129" y="3106851"/>
            <a:ext cx="1525775" cy="7842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a:ea typeface="+mn-ea"/>
                <a:cs typeface="+mn-cs"/>
              </a:rPr>
              <a:t>Yhteys sosiaalityön-tekijään</a:t>
            </a:r>
          </a:p>
        </p:txBody>
      </p:sp>
      <p:sp>
        <p:nvSpPr>
          <p:cNvPr id="58" name="Pyöristetty suorakulmio 12">
            <a:extLst>
              <a:ext uri="{FF2B5EF4-FFF2-40B4-BE49-F238E27FC236}">
                <a16:creationId xmlns:a16="http://schemas.microsoft.com/office/drawing/2014/main" id="{4B391D11-EB66-4914-980A-2B9659466A54}"/>
              </a:ext>
            </a:extLst>
          </p:cNvPr>
          <p:cNvSpPr/>
          <p:nvPr/>
        </p:nvSpPr>
        <p:spPr>
          <a:xfrm>
            <a:off x="5737438" y="3076323"/>
            <a:ext cx="1422081" cy="8059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Calibri"/>
                <a:ea typeface="+mn-ea"/>
                <a:cs typeface="+mn-cs"/>
              </a:rPr>
              <a:t>Työnhaun tarkistus Urasta</a:t>
            </a:r>
          </a:p>
        </p:txBody>
      </p:sp>
      <p:sp>
        <p:nvSpPr>
          <p:cNvPr id="78" name="Pyöristetty suorakulmio 58">
            <a:extLst>
              <a:ext uri="{FF2B5EF4-FFF2-40B4-BE49-F238E27FC236}">
                <a16:creationId xmlns:a16="http://schemas.microsoft.com/office/drawing/2014/main" id="{0BE84966-A02E-4D49-A865-4959E6D8FDDB}"/>
              </a:ext>
            </a:extLst>
          </p:cNvPr>
          <p:cNvSpPr/>
          <p:nvPr/>
        </p:nvSpPr>
        <p:spPr>
          <a:xfrm>
            <a:off x="5773067" y="4381696"/>
            <a:ext cx="816419" cy="17541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Asiakas-suunni-</a:t>
            </a:r>
            <a:r>
              <a:rPr kumimoji="0" lang="fi-FI" sz="1200" b="0" i="0" u="none" strike="noStrike" kern="1200" cap="none" spc="0" normalizeH="0" baseline="0" noProof="0" dirty="0" err="1">
                <a:ln>
                  <a:noFill/>
                </a:ln>
                <a:solidFill>
                  <a:prstClr val="white"/>
                </a:solidFill>
                <a:effectLst/>
                <a:uLnTx/>
                <a:uFillTx/>
                <a:latin typeface="Calibri"/>
                <a:ea typeface="+mn-ea"/>
                <a:cs typeface="+mn-cs"/>
              </a:rPr>
              <a:t>telma</a:t>
            </a:r>
            <a:endParaRPr kumimoji="0" lang="fi-FI"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4" name="Suora yhdysviiva 83">
            <a:extLst>
              <a:ext uri="{FF2B5EF4-FFF2-40B4-BE49-F238E27FC236}">
                <a16:creationId xmlns:a16="http://schemas.microsoft.com/office/drawing/2014/main" id="{4C01849A-D76F-4B63-81CA-2D429B852E02}"/>
              </a:ext>
            </a:extLst>
          </p:cNvPr>
          <p:cNvCxnSpPr>
            <a:cxnSpLocks/>
          </p:cNvCxnSpPr>
          <p:nvPr/>
        </p:nvCxnSpPr>
        <p:spPr>
          <a:xfrm>
            <a:off x="7742992" y="5239587"/>
            <a:ext cx="205456"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85" name="Suora yhdysviiva 84">
            <a:extLst>
              <a:ext uri="{FF2B5EF4-FFF2-40B4-BE49-F238E27FC236}">
                <a16:creationId xmlns:a16="http://schemas.microsoft.com/office/drawing/2014/main" id="{D1E18787-C755-4AA7-98E6-AC1BD48F84D9}"/>
              </a:ext>
            </a:extLst>
          </p:cNvPr>
          <p:cNvCxnSpPr>
            <a:cxnSpLocks/>
          </p:cNvCxnSpPr>
          <p:nvPr/>
        </p:nvCxnSpPr>
        <p:spPr>
          <a:xfrm>
            <a:off x="6607058" y="5255088"/>
            <a:ext cx="205456" cy="0"/>
          </a:xfrm>
          <a:prstGeom prst="line">
            <a:avLst/>
          </a:prstGeom>
          <a:ln/>
        </p:spPr>
        <p:style>
          <a:lnRef idx="2">
            <a:schemeClr val="accent3"/>
          </a:lnRef>
          <a:fillRef idx="0">
            <a:schemeClr val="accent3"/>
          </a:fillRef>
          <a:effectRef idx="1">
            <a:schemeClr val="accent3"/>
          </a:effectRef>
          <a:fontRef idx="minor">
            <a:schemeClr val="tx1"/>
          </a:fontRef>
        </p:style>
      </p:cxnSp>
      <p:sp>
        <p:nvSpPr>
          <p:cNvPr id="97" name="Pyöristetty suorakulmio 58">
            <a:extLst>
              <a:ext uri="{FF2B5EF4-FFF2-40B4-BE49-F238E27FC236}">
                <a16:creationId xmlns:a16="http://schemas.microsoft.com/office/drawing/2014/main" id="{826FC0B4-E0BC-44A7-98B7-F3DE01D75A6C}"/>
              </a:ext>
            </a:extLst>
          </p:cNvPr>
          <p:cNvSpPr/>
          <p:nvPr/>
        </p:nvSpPr>
        <p:spPr>
          <a:xfrm>
            <a:off x="7909268" y="4390352"/>
            <a:ext cx="1033047" cy="17310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a:ea typeface="+mn-ea"/>
                <a:cs typeface="+mn-cs"/>
              </a:rPr>
              <a:t>Ohjaus muihin sosiaalista kuntoutu-</a:t>
            </a:r>
            <a:r>
              <a:rPr kumimoji="0" lang="fi-FI" sz="1200" b="0" i="0" u="none" strike="noStrike" kern="1200" cap="none" spc="0" normalizeH="0" baseline="0" noProof="0" dirty="0" err="1">
                <a:ln>
                  <a:noFill/>
                </a:ln>
                <a:solidFill>
                  <a:prstClr val="white"/>
                </a:solidFill>
                <a:effectLst/>
                <a:uLnTx/>
                <a:uFillTx/>
                <a:latin typeface="Calibri"/>
                <a:ea typeface="+mn-ea"/>
                <a:cs typeface="+mn-cs"/>
              </a:rPr>
              <a:t>mista</a:t>
            </a:r>
            <a:r>
              <a:rPr kumimoji="0" lang="fi-FI" sz="1200" b="0" i="0" u="none" strike="noStrike" kern="1200" cap="none" spc="0" normalizeH="0" baseline="0" noProof="0" dirty="0">
                <a:ln>
                  <a:noFill/>
                </a:ln>
                <a:solidFill>
                  <a:prstClr val="white"/>
                </a:solidFill>
                <a:effectLst/>
                <a:uLnTx/>
                <a:uFillTx/>
                <a:latin typeface="Calibri"/>
                <a:ea typeface="+mn-ea"/>
                <a:cs typeface="+mn-cs"/>
              </a:rPr>
              <a:t>  edistäviin  palveluihin</a:t>
            </a:r>
          </a:p>
        </p:txBody>
      </p:sp>
      <p:cxnSp>
        <p:nvCxnSpPr>
          <p:cNvPr id="110" name="Suora yhdysviiva 109">
            <a:extLst>
              <a:ext uri="{FF2B5EF4-FFF2-40B4-BE49-F238E27FC236}">
                <a16:creationId xmlns:a16="http://schemas.microsoft.com/office/drawing/2014/main" id="{C3495018-AD29-4B91-80C0-161C964773E7}"/>
              </a:ext>
            </a:extLst>
          </p:cNvPr>
          <p:cNvCxnSpPr>
            <a:cxnSpLocks/>
            <a:stCxn id="59" idx="3"/>
            <a:endCxn id="89" idx="1"/>
          </p:cNvCxnSpPr>
          <p:nvPr/>
        </p:nvCxnSpPr>
        <p:spPr>
          <a:xfrm>
            <a:off x="3637693" y="5239588"/>
            <a:ext cx="111347" cy="19199"/>
          </a:xfrm>
          <a:prstGeom prst="line">
            <a:avLst/>
          </a:prstGeom>
          <a:ln/>
        </p:spPr>
        <p:style>
          <a:lnRef idx="2">
            <a:schemeClr val="accent3"/>
          </a:lnRef>
          <a:fillRef idx="0">
            <a:schemeClr val="accent3"/>
          </a:fillRef>
          <a:effectRef idx="1">
            <a:schemeClr val="accent3"/>
          </a:effectRef>
          <a:fontRef idx="minor">
            <a:schemeClr val="tx1"/>
          </a:fontRef>
        </p:style>
      </p:cxnSp>
      <p:sp>
        <p:nvSpPr>
          <p:cNvPr id="3" name="Tekstiruutu 2">
            <a:extLst>
              <a:ext uri="{FF2B5EF4-FFF2-40B4-BE49-F238E27FC236}">
                <a16:creationId xmlns:a16="http://schemas.microsoft.com/office/drawing/2014/main" id="{1151E6B2-5EFD-49DD-8876-0DBAF8CE89D2}"/>
              </a:ext>
            </a:extLst>
          </p:cNvPr>
          <p:cNvSpPr txBox="1"/>
          <p:nvPr/>
        </p:nvSpPr>
        <p:spPr>
          <a:xfrm>
            <a:off x="10942530" y="2923268"/>
            <a:ext cx="1429206" cy="1569660"/>
          </a:xfrm>
          <a:prstGeom prst="rect">
            <a:avLst/>
          </a:prstGeom>
          <a:noFill/>
        </p:spPr>
        <p:txBody>
          <a:bodyPr wrap="square" rtlCol="0">
            <a:spAutoFit/>
          </a:bodyPr>
          <a:lstStyle/>
          <a:p>
            <a:r>
              <a:rPr lang="fi-FI" sz="1200" i="1" dirty="0"/>
              <a:t>* Lahjoitukset: </a:t>
            </a:r>
            <a:r>
              <a:rPr lang="fi-FI" sz="1200" i="1" dirty="0" err="1"/>
              <a:t>Gradia</a:t>
            </a:r>
            <a:endParaRPr lang="fi-FI" sz="1200" i="1" dirty="0"/>
          </a:p>
          <a:p>
            <a:r>
              <a:rPr lang="fi-FI" sz="1200" i="1" dirty="0"/>
              <a:t>Ravintola-​ ja catering-​alan  opiskelijatyönä valmistettu lounas</a:t>
            </a:r>
          </a:p>
          <a:p>
            <a:r>
              <a:rPr lang="fi-FI" sz="1200" i="1" dirty="0"/>
              <a:t>*Valion tehdas,  maitotuotteet</a:t>
            </a:r>
          </a:p>
        </p:txBody>
      </p:sp>
      <p:sp>
        <p:nvSpPr>
          <p:cNvPr id="14" name="Tekstiruutu 13">
            <a:extLst>
              <a:ext uri="{FF2B5EF4-FFF2-40B4-BE49-F238E27FC236}">
                <a16:creationId xmlns:a16="http://schemas.microsoft.com/office/drawing/2014/main" id="{556C02A5-DE08-4CCD-82C3-63777EA40597}"/>
              </a:ext>
            </a:extLst>
          </p:cNvPr>
          <p:cNvSpPr txBox="1"/>
          <p:nvPr/>
        </p:nvSpPr>
        <p:spPr>
          <a:xfrm>
            <a:off x="185499" y="434749"/>
            <a:ext cx="8991512" cy="276999"/>
          </a:xfrm>
          <a:prstGeom prst="rect">
            <a:avLst/>
          </a:prstGeom>
          <a:noFill/>
        </p:spPr>
        <p:txBody>
          <a:bodyPr wrap="square" rtlCol="0">
            <a:spAutoFit/>
          </a:bodyPr>
          <a:lstStyle/>
          <a:p>
            <a:r>
              <a:rPr lang="fi-FI" sz="1200" b="1" dirty="0" err="1">
                <a:solidFill>
                  <a:schemeClr val="tx2"/>
                </a:solidFill>
              </a:rPr>
              <a:t>Sovatek</a:t>
            </a:r>
            <a:r>
              <a:rPr lang="fi-FI" sz="1200" b="1" dirty="0">
                <a:solidFill>
                  <a:schemeClr val="tx2"/>
                </a:solidFill>
              </a:rPr>
              <a:t>-Säätiö, Olohuone-Hanke (</a:t>
            </a:r>
            <a:r>
              <a:rPr lang="fi-FI" sz="1200" b="1" dirty="0" err="1">
                <a:solidFill>
                  <a:schemeClr val="tx2"/>
                </a:solidFill>
              </a:rPr>
              <a:t>Stea</a:t>
            </a:r>
            <a:r>
              <a:rPr lang="fi-FI" sz="1200" b="1" dirty="0">
                <a:solidFill>
                  <a:schemeClr val="tx2"/>
                </a:solidFill>
              </a:rPr>
              <a:t>)  ja Jyväskylän kaupunki, Aikuissosiaalityö ja kuntouttavat palvelut</a:t>
            </a:r>
            <a:endParaRPr lang="fi-FI" sz="1200" dirty="0"/>
          </a:p>
        </p:txBody>
      </p:sp>
      <p:cxnSp>
        <p:nvCxnSpPr>
          <p:cNvPr id="13" name="Suora nuoliyhdysviiva 12">
            <a:extLst>
              <a:ext uri="{FF2B5EF4-FFF2-40B4-BE49-F238E27FC236}">
                <a16:creationId xmlns:a16="http://schemas.microsoft.com/office/drawing/2014/main" id="{5D0EF9A2-DF47-41E8-9CC7-049002F6C685}"/>
              </a:ext>
            </a:extLst>
          </p:cNvPr>
          <p:cNvCxnSpPr/>
          <p:nvPr/>
        </p:nvCxnSpPr>
        <p:spPr>
          <a:xfrm flipH="1">
            <a:off x="1813567" y="3704233"/>
            <a:ext cx="369099" cy="7132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Pyöristetty suorakulmio 12">
            <a:extLst>
              <a:ext uri="{FF2B5EF4-FFF2-40B4-BE49-F238E27FC236}">
                <a16:creationId xmlns:a16="http://schemas.microsoft.com/office/drawing/2014/main" id="{ABA2A95A-3788-412C-AB62-EA6C144FA1E8}"/>
              </a:ext>
            </a:extLst>
          </p:cNvPr>
          <p:cNvSpPr/>
          <p:nvPr/>
        </p:nvSpPr>
        <p:spPr>
          <a:xfrm>
            <a:off x="9812395" y="1050852"/>
            <a:ext cx="1526465" cy="183089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lang="fi-FI" sz="1200" dirty="0">
                <a:solidFill>
                  <a:prstClr val="white"/>
                </a:solidFill>
                <a:latin typeface="Calibri"/>
              </a:rPr>
              <a:t>Kohderyhmän, palveluntuottajien ja viranomaisten välisten ennakkoluulojen vähentäminen</a:t>
            </a:r>
            <a:endParaRPr kumimoji="0" lang="fi-FI"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4" name="Suora yhdysviiva 33">
            <a:extLst>
              <a:ext uri="{FF2B5EF4-FFF2-40B4-BE49-F238E27FC236}">
                <a16:creationId xmlns:a16="http://schemas.microsoft.com/office/drawing/2014/main" id="{0E9B867F-3D71-46E9-BE0A-A820F31CEC2D}"/>
              </a:ext>
            </a:extLst>
          </p:cNvPr>
          <p:cNvCxnSpPr>
            <a:stCxn id="74" idx="3"/>
            <a:endCxn id="87" idx="1"/>
          </p:cNvCxnSpPr>
          <p:nvPr/>
        </p:nvCxnSpPr>
        <p:spPr>
          <a:xfrm>
            <a:off x="3708441" y="3476579"/>
            <a:ext cx="217012" cy="7136"/>
          </a:xfrm>
          <a:prstGeom prst="line">
            <a:avLst/>
          </a:prstGeom>
        </p:spPr>
        <p:style>
          <a:lnRef idx="1">
            <a:schemeClr val="dk1"/>
          </a:lnRef>
          <a:fillRef idx="0">
            <a:schemeClr val="dk1"/>
          </a:fillRef>
          <a:effectRef idx="0">
            <a:schemeClr val="dk1"/>
          </a:effectRef>
          <a:fontRef idx="minor">
            <a:schemeClr val="tx1"/>
          </a:fontRef>
        </p:style>
      </p:cxnSp>
      <p:cxnSp>
        <p:nvCxnSpPr>
          <p:cNvPr id="38" name="Suora yhdysviiva 37">
            <a:extLst>
              <a:ext uri="{FF2B5EF4-FFF2-40B4-BE49-F238E27FC236}">
                <a16:creationId xmlns:a16="http://schemas.microsoft.com/office/drawing/2014/main" id="{5FDC1E58-8937-48BD-BB7E-32AE03E68ED4}"/>
              </a:ext>
            </a:extLst>
          </p:cNvPr>
          <p:cNvCxnSpPr>
            <a:cxnSpLocks/>
            <a:stCxn id="87" idx="3"/>
            <a:endCxn id="58" idx="1"/>
          </p:cNvCxnSpPr>
          <p:nvPr/>
        </p:nvCxnSpPr>
        <p:spPr>
          <a:xfrm flipV="1">
            <a:off x="5451228" y="3479284"/>
            <a:ext cx="286210" cy="4431"/>
          </a:xfrm>
          <a:prstGeom prst="line">
            <a:avLst/>
          </a:prstGeom>
        </p:spPr>
        <p:style>
          <a:lnRef idx="1">
            <a:schemeClr val="dk1"/>
          </a:lnRef>
          <a:fillRef idx="0">
            <a:schemeClr val="dk1"/>
          </a:fillRef>
          <a:effectRef idx="0">
            <a:schemeClr val="dk1"/>
          </a:effectRef>
          <a:fontRef idx="minor">
            <a:schemeClr val="tx1"/>
          </a:fontRef>
        </p:style>
      </p:cxnSp>
      <p:cxnSp>
        <p:nvCxnSpPr>
          <p:cNvPr id="42" name="Suora yhdysviiva 41">
            <a:extLst>
              <a:ext uri="{FF2B5EF4-FFF2-40B4-BE49-F238E27FC236}">
                <a16:creationId xmlns:a16="http://schemas.microsoft.com/office/drawing/2014/main" id="{DDB7108E-09DB-449C-B9A7-93C87BFD29E8}"/>
              </a:ext>
            </a:extLst>
          </p:cNvPr>
          <p:cNvCxnSpPr>
            <a:stCxn id="58" idx="3"/>
            <a:endCxn id="57" idx="1"/>
          </p:cNvCxnSpPr>
          <p:nvPr/>
        </p:nvCxnSpPr>
        <p:spPr>
          <a:xfrm>
            <a:off x="7159519" y="3479284"/>
            <a:ext cx="173610" cy="19691"/>
          </a:xfrm>
          <a:prstGeom prst="line">
            <a:avLst/>
          </a:prstGeom>
        </p:spPr>
        <p:style>
          <a:lnRef idx="1">
            <a:schemeClr val="dk1"/>
          </a:lnRef>
          <a:fillRef idx="0">
            <a:schemeClr val="dk1"/>
          </a:fillRef>
          <a:effectRef idx="0">
            <a:schemeClr val="dk1"/>
          </a:effectRef>
          <a:fontRef idx="minor">
            <a:schemeClr val="tx1"/>
          </a:fontRef>
        </p:style>
      </p:cxnSp>
      <p:cxnSp>
        <p:nvCxnSpPr>
          <p:cNvPr id="49" name="Suora yhdysviiva 48">
            <a:extLst>
              <a:ext uri="{FF2B5EF4-FFF2-40B4-BE49-F238E27FC236}">
                <a16:creationId xmlns:a16="http://schemas.microsoft.com/office/drawing/2014/main" id="{FB231E1E-59D8-47E4-A7BD-45DF49F6834A}"/>
              </a:ext>
            </a:extLst>
          </p:cNvPr>
          <p:cNvCxnSpPr>
            <a:stCxn id="57" idx="3"/>
            <a:endCxn id="50" idx="1"/>
          </p:cNvCxnSpPr>
          <p:nvPr/>
        </p:nvCxnSpPr>
        <p:spPr>
          <a:xfrm>
            <a:off x="8858904" y="3498975"/>
            <a:ext cx="182516" cy="3290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882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F846701-4D96-41CF-BCB6-6326FB2846D1}"/>
              </a:ext>
            </a:extLst>
          </p:cNvPr>
          <p:cNvSpPr>
            <a:spLocks noGrp="1"/>
          </p:cNvSpPr>
          <p:nvPr>
            <p:ph type="title"/>
          </p:nvPr>
        </p:nvSpPr>
        <p:spPr>
          <a:xfrm>
            <a:off x="257175" y="114688"/>
            <a:ext cx="11563350" cy="6581775"/>
          </a:xfrm>
        </p:spPr>
        <p:txBody>
          <a:bodyPr>
            <a:noAutofit/>
          </a:bodyPr>
          <a:lstStyle/>
          <a:p>
            <a:r>
              <a:rPr lang="fi-FI" sz="1600" u="sng" dirty="0">
                <a:solidFill>
                  <a:schemeClr val="accent1"/>
                </a:solidFill>
              </a:rPr>
              <a:t>HANSKAN TOIMIJAT: Olohuone -hanke ( </a:t>
            </a:r>
            <a:r>
              <a:rPr lang="fi-FI" sz="1600" u="sng" dirty="0" err="1">
                <a:solidFill>
                  <a:schemeClr val="accent1"/>
                </a:solidFill>
              </a:rPr>
              <a:t>sovatek</a:t>
            </a:r>
            <a:r>
              <a:rPr lang="fi-FI" sz="1600" u="sng" dirty="0">
                <a:solidFill>
                  <a:schemeClr val="accent1"/>
                </a:solidFill>
              </a:rPr>
              <a:t>-SÄÄTIÖ, </a:t>
            </a:r>
            <a:r>
              <a:rPr lang="fi-FI" sz="1600" u="sng" dirty="0" err="1">
                <a:solidFill>
                  <a:schemeClr val="accent1"/>
                </a:solidFill>
              </a:rPr>
              <a:t>Stea</a:t>
            </a:r>
            <a:r>
              <a:rPr lang="fi-FI" sz="1600" u="sng" dirty="0">
                <a:solidFill>
                  <a:schemeClr val="accent1"/>
                </a:solidFill>
              </a:rPr>
              <a:t>) projektipäällikkö + 2 ohjaajaa</a:t>
            </a:r>
            <a:br>
              <a:rPr lang="fi-FI" sz="1200" dirty="0"/>
            </a:br>
            <a:br>
              <a:rPr lang="fi-FI" sz="1200" dirty="0"/>
            </a:br>
            <a:br>
              <a:rPr lang="fi-FI" sz="1200" dirty="0"/>
            </a:br>
            <a:r>
              <a:rPr lang="fi-FI" sz="1200" dirty="0"/>
              <a:t>1. UUDEN HENKILÖN VASTAANOTTAMINEN: henkilö saapuu Hanskaan aukioloaikana JA kiinnittyy Hanskaan omalla aikataulullaan. Hanskassa on tarjolla ruokaa, kahvia, lämpöä, lepoa, olemista, kuuntelua, puhumista, hyväksyntää, tuvallisuutta, luottamusta ja vertaisia sekä henkilöstön tukea ja palveluohjausta.  HANSKASSA saa olla omilla ehdoilla talon pelisääntöjen rajoissa.</a:t>
            </a:r>
            <a:br>
              <a:rPr lang="fi-FI" sz="1200" dirty="0"/>
            </a:br>
            <a:br>
              <a:rPr lang="fi-FI" sz="1200" dirty="0"/>
            </a:br>
            <a:r>
              <a:rPr lang="fi-FI" sz="1200" dirty="0"/>
              <a:t>2. hyvinvointi: kohderyhmän voinnin havainnointi sekä tukeminen ja kiinnittyminen toimintaan. Terveystilanteen tarkasteleminen ja hoitoon ohjaus tarvittaessa. </a:t>
            </a:r>
            <a:br>
              <a:rPr lang="fi-FI" sz="1200" dirty="0">
                <a:solidFill>
                  <a:prstClr val="white"/>
                </a:solidFill>
                <a:latin typeface="Calibri"/>
              </a:rPr>
            </a:br>
            <a:br>
              <a:rPr lang="fi-FI" sz="1200" dirty="0"/>
            </a:br>
            <a:r>
              <a:rPr lang="fi-FI" sz="1200" dirty="0"/>
              <a:t>3. Osallisuus: Yhteisökokoukset, joissa suunnitellaan ja päätetään toiminnasta ja talon pelisäännöistä ja muista yhteisistä asioista. KOHDERYHMÄN HENKILÖT voivat osallistua Hanskan arkityöhön. ´HANSKASSA jokaisella on mahdollisuus vertaistukeen. Hanke pyrkii vähentämään kohderyhmän henkilöiden yksinäisyyttä ja ulkopuolisuuden tunnetta ja lisäämään heidän osallisuuden kokemustaan. </a:t>
            </a:r>
            <a:br>
              <a:rPr lang="fi-FI" sz="1200" dirty="0"/>
            </a:br>
            <a:r>
              <a:rPr lang="fi-FI" sz="1200" dirty="0"/>
              <a:t> </a:t>
            </a:r>
            <a:br>
              <a:rPr lang="fi-FI" sz="1200" dirty="0"/>
            </a:br>
            <a:r>
              <a:rPr lang="fi-FI" sz="1200" dirty="0"/>
              <a:t>4. tietoisuuden lisääminen: Olohuonetoiminnan avulla pystytään vaikuttamaan päihteitä aktiivisesti käyttävän kohderyhmän tavoittamiseen, palvelutarpeiden selvittämiseen, palveluohjaukseen sekä viranomaisten tietoisuuteen kohderyhmän olemassaolosta ja avun tarpeesta.</a:t>
            </a:r>
            <a:br>
              <a:rPr lang="fi-FI" sz="1200" dirty="0"/>
            </a:br>
            <a:br>
              <a:rPr lang="fi-FI" sz="1200" dirty="0"/>
            </a:br>
            <a:r>
              <a:rPr lang="fi-FI" sz="1200" dirty="0"/>
              <a:t>5. Arjen tuki ja palveluihin ohjaaminen sekä avustaminen sähköisten palvelujen käytössä: hankkeen työntekijät saattavat kohtaamispaikan kävijöitä julkisiin palveluihin ja tarvittaessa tukevat vastaanotolla. Näitä kävijöiden tarvitsemia palveluita ovat: päihde- ja mielenterveyspalvelut, sotekeskus, päivystys, lääkärin vastaanotto, pankkiasioiden hoito, KELA, asumispalvelut.</a:t>
            </a:r>
            <a:br>
              <a:rPr lang="fi-FI" sz="1200" dirty="0"/>
            </a:br>
            <a:r>
              <a:rPr lang="fi-FI" sz="1200" dirty="0"/>
              <a:t> </a:t>
            </a:r>
            <a:br>
              <a:rPr lang="fi-FI" sz="1200" dirty="0"/>
            </a:br>
            <a:r>
              <a:rPr lang="fi-FI" sz="1200" dirty="0"/>
              <a:t>6. Toiminnallisuus, mielekäs tekeminen: Hanskan toimintoihin osallistuminen, arjen taitojen opettelu, ryhmätoiminta, retket, liikunta, järjestöjen ja srk:n toiminta, kuntouttava työtoiminta, </a:t>
            </a:r>
            <a:r>
              <a:rPr lang="fi-FI" sz="1200" dirty="0" err="1"/>
              <a:t>Shl:n</a:t>
            </a:r>
            <a:r>
              <a:rPr lang="fi-FI" sz="1200" dirty="0"/>
              <a:t> mukainen työtoiminta.</a:t>
            </a:r>
            <a:br>
              <a:rPr lang="fi-FI" sz="1200" dirty="0"/>
            </a:br>
            <a:r>
              <a:rPr lang="fi-FI" sz="1200" dirty="0"/>
              <a:t> </a:t>
            </a:r>
            <a:br>
              <a:rPr lang="fi-FI" sz="1200" dirty="0"/>
            </a:br>
            <a:r>
              <a:rPr lang="fi-FI" sz="1200" dirty="0"/>
              <a:t>7. ennakkoluulojen vähentäminen: TIETOISUUDEN LISÄÄMINEN KOHDERYHMÄN AVUNTARPEESTA JA LÄHIYMPÄRISTÖÖN VAIKUTTAMINEN. Esimerkiksi Puhtaus sekä asiallinen vuoden aikaan sopiva vaatetus vaikuttaa kävijöiden hyvinvointiin ja mielialaan sekä vähentää ympäristön ennakkoluuloja heitä kohtaan. Tavoitteena on myös Yleiseen asenneilmastoon vaikuttaminen.</a:t>
            </a:r>
            <a:br>
              <a:rPr lang="fi-FI" sz="1100" dirty="0"/>
            </a:br>
            <a:br>
              <a:rPr lang="fi-FI" sz="1100" dirty="0"/>
            </a:br>
            <a:endParaRPr lang="fi-FI" sz="1100" dirty="0"/>
          </a:p>
        </p:txBody>
      </p:sp>
    </p:spTree>
    <p:extLst>
      <p:ext uri="{BB962C8B-B14F-4D97-AF65-F5344CB8AC3E}">
        <p14:creationId xmlns:p14="http://schemas.microsoft.com/office/powerpoint/2010/main" val="29916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8F7A9D-552D-4E27-B516-4245CC01E1A5}"/>
              </a:ext>
            </a:extLst>
          </p:cNvPr>
          <p:cNvSpPr>
            <a:spLocks noGrp="1"/>
          </p:cNvSpPr>
          <p:nvPr>
            <p:ph type="title"/>
          </p:nvPr>
        </p:nvSpPr>
        <p:spPr>
          <a:xfrm>
            <a:off x="838200" y="518029"/>
            <a:ext cx="10515600" cy="365125"/>
          </a:xfrm>
        </p:spPr>
        <p:txBody>
          <a:bodyPr>
            <a:normAutofit fontScale="90000"/>
          </a:bodyPr>
          <a:lstStyle/>
          <a:p>
            <a:r>
              <a:rPr lang="fi-FI" sz="2000" u="sng" dirty="0">
                <a:solidFill>
                  <a:schemeClr val="accent1"/>
                </a:solidFill>
              </a:rPr>
              <a:t>HANSKAN TOIMIJAT: sosiaaliohjaaja</a:t>
            </a:r>
            <a:br>
              <a:rPr lang="fi-FI" sz="1400" u="sng" dirty="0">
                <a:solidFill>
                  <a:schemeClr val="accent1"/>
                </a:solidFill>
              </a:rPr>
            </a:br>
            <a:br>
              <a:rPr lang="fi-FI" sz="1400" u="sng" dirty="0">
                <a:solidFill>
                  <a:schemeClr val="accent1"/>
                </a:solidFill>
              </a:rPr>
            </a:br>
            <a:br>
              <a:rPr lang="fi-FI" sz="1600" u="sng" dirty="0">
                <a:solidFill>
                  <a:schemeClr val="accent1"/>
                </a:solidFill>
              </a:rPr>
            </a:br>
            <a:r>
              <a:rPr lang="fi-FI" sz="1600" dirty="0"/>
              <a:t>1. Sosiaaliohjaajan arvio: Tarvittaessa sosiaaliohjaaja tekee  alustavan palvelutarpeen arvion uudelle sosiaalityön asiakkaalle. </a:t>
            </a:r>
            <a:br>
              <a:rPr lang="fi-FI" sz="1600" dirty="0"/>
            </a:br>
            <a:r>
              <a:rPr lang="fi-FI" sz="1600" dirty="0"/>
              <a:t> </a:t>
            </a:r>
            <a:br>
              <a:rPr lang="fi-FI" sz="1600" dirty="0"/>
            </a:br>
            <a:r>
              <a:rPr lang="fi-FI" sz="1600" dirty="0"/>
              <a:t>2. Kiireellinen toimeentulotukipäätös: Sosiaaliohjaaja tekee kiireellisen toimeentulotukipäätöksen jotta asiakas selviää elämisestään kunnes sosiaalityöntekijä tekee palvelutarpeen arvion ja tarvittavat päätökset. </a:t>
            </a:r>
            <a:br>
              <a:rPr lang="fi-FI" sz="1600" dirty="0"/>
            </a:br>
            <a:r>
              <a:rPr lang="fi-FI" sz="1600" dirty="0"/>
              <a:t> </a:t>
            </a:r>
            <a:br>
              <a:rPr lang="fi-FI" sz="1600" dirty="0"/>
            </a:br>
            <a:r>
              <a:rPr lang="fi-FI" sz="1600" dirty="0"/>
              <a:t>3. Yhteys sosiaalityöntekijään. OHJAAJAT TAI SOSIAALIOHJAAJA ottavat yhteyttä sosiaalityöntekijään. </a:t>
            </a:r>
            <a:br>
              <a:rPr lang="fi-FI" sz="1600" dirty="0"/>
            </a:br>
            <a:r>
              <a:rPr lang="fi-FI" sz="1600" dirty="0"/>
              <a:t> </a:t>
            </a:r>
            <a:br>
              <a:rPr lang="fi-FI" sz="1600" dirty="0"/>
            </a:br>
            <a:r>
              <a:rPr lang="fi-FI" sz="1600" dirty="0"/>
              <a:t>4. Asunnon hakeminen: Ohjaajat auttavat esim. asunto- ja etuushakemusten täyttämisessä sekä pankkikorttien ja henkilöpapereiden hankkimisessa ja tekevät verkostoyhteistyötä esim. vuokranantajien, sosiaalityön, Kelan, seurakunnan, järjestöjen, pankkien ja edunvalvonnan kanssa.</a:t>
            </a:r>
            <a:br>
              <a:rPr lang="fi-FI" sz="1600" dirty="0"/>
            </a:br>
            <a:r>
              <a:rPr lang="fi-FI" sz="1600" dirty="0"/>
              <a:t> </a:t>
            </a:r>
            <a:br>
              <a:rPr lang="fi-FI" sz="1600" dirty="0"/>
            </a:br>
            <a:r>
              <a:rPr lang="fi-FI" sz="1600" dirty="0"/>
              <a:t>5. Asumisen turvaaminen: SOSIAALIOHJAAJA </a:t>
            </a:r>
            <a:r>
              <a:rPr lang="fi-FI" sz="1600" dirty="0" err="1"/>
              <a:t>auttaA</a:t>
            </a:r>
            <a:r>
              <a:rPr lang="fi-FI" sz="1600" dirty="0"/>
              <a:t> hakemaan asumisen tuet ja vuokravakuuden Kelalta/sosiaalityöstä. Hanskan sosiaaliohjaaja voi tarkistaa Kelmusta ja </a:t>
            </a:r>
            <a:r>
              <a:rPr lang="fi-FI" sz="1600" dirty="0" err="1"/>
              <a:t>Efficasta</a:t>
            </a:r>
            <a:r>
              <a:rPr lang="fi-FI" sz="1600" dirty="0"/>
              <a:t> etuuksien ja sosiaalityössä sovittujen toimenpiteiden tilanteen ja ohjata asiakasta tarvittavien liitteiden toimittamisessa jne. Ohjaajat auttavat vuokran maksun suoraveloituksen tekemisessä pankkiin, ovat yhteydessä Kelaan omavastuuosuuden maksamiseksi vuokranantajalle tai auttavat edunvalvojan hankkimisessa jos asiakas ei kykene hoitamaan vuokra-asioita itse.</a:t>
            </a:r>
            <a:br>
              <a:rPr lang="fi-FI" sz="1600" dirty="0"/>
            </a:br>
            <a:r>
              <a:rPr lang="fi-FI" sz="1600" dirty="0"/>
              <a:t> </a:t>
            </a:r>
            <a:br>
              <a:rPr lang="fi-FI" sz="1600" dirty="0"/>
            </a:br>
            <a:r>
              <a:rPr lang="fi-FI" sz="1600" dirty="0"/>
              <a:t>6. Dokumentointi: Sosiaaliohjaaja kirjaa tarvittaessa sosiaali-</a:t>
            </a:r>
            <a:r>
              <a:rPr lang="fi-FI" sz="1600" dirty="0" err="1"/>
              <a:t>Efficaan</a:t>
            </a:r>
            <a:r>
              <a:rPr lang="fi-FI" sz="1600" dirty="0"/>
              <a:t> asiakastiedot ja alustavan palvelutarpeen arvion. </a:t>
            </a:r>
            <a:br>
              <a:rPr lang="fi-FI" sz="1600" dirty="0"/>
            </a:br>
            <a:endParaRPr lang="fi-FI" sz="1600" dirty="0"/>
          </a:p>
        </p:txBody>
      </p:sp>
      <p:sp>
        <p:nvSpPr>
          <p:cNvPr id="3" name="Päivämäärän paikkamerkki 2">
            <a:extLst>
              <a:ext uri="{FF2B5EF4-FFF2-40B4-BE49-F238E27FC236}">
                <a16:creationId xmlns:a16="http://schemas.microsoft.com/office/drawing/2014/main" id="{C1DC2A40-039B-48FC-8F7B-F679D60FC4B6}"/>
              </a:ext>
            </a:extLst>
          </p:cNvPr>
          <p:cNvSpPr>
            <a:spLocks noGrp="1"/>
          </p:cNvSpPr>
          <p:nvPr>
            <p:ph type="dt" sz="half" idx="10"/>
          </p:nvPr>
        </p:nvSpPr>
        <p:spPr/>
        <p:txBody>
          <a:bodyPr/>
          <a:lstStyle/>
          <a:p>
            <a:r>
              <a:rPr lang="en-FI" dirty="0"/>
              <a:t>23/0</a:t>
            </a:r>
            <a:r>
              <a:rPr lang="fi-FI" dirty="0"/>
              <a:t>6</a:t>
            </a:r>
            <a:r>
              <a:rPr lang="en-FI" dirty="0"/>
              <a:t>/202</a:t>
            </a:r>
            <a:r>
              <a:rPr lang="fi-FI" dirty="0"/>
              <a:t>2</a:t>
            </a:r>
          </a:p>
        </p:txBody>
      </p:sp>
      <p:sp>
        <p:nvSpPr>
          <p:cNvPr id="4" name="Alatunnisteen paikkamerkki 3">
            <a:extLst>
              <a:ext uri="{FF2B5EF4-FFF2-40B4-BE49-F238E27FC236}">
                <a16:creationId xmlns:a16="http://schemas.microsoft.com/office/drawing/2014/main" id="{346D8110-0410-421D-BD9D-53FAD9858F70}"/>
              </a:ext>
            </a:extLst>
          </p:cNvPr>
          <p:cNvSpPr>
            <a:spLocks noGrp="1"/>
          </p:cNvSpPr>
          <p:nvPr>
            <p:ph type="ftr" sz="quarter" idx="11"/>
          </p:nvPr>
        </p:nvSpPr>
        <p:spPr/>
        <p:txBody>
          <a:bodyPr/>
          <a:lstStyle/>
          <a:p>
            <a:r>
              <a:rPr lang="fi-FI"/>
              <a:t>Jyväskylän kaupunki</a:t>
            </a:r>
          </a:p>
        </p:txBody>
      </p:sp>
      <p:sp>
        <p:nvSpPr>
          <p:cNvPr id="5" name="Dian numeron paikkamerkki 4">
            <a:extLst>
              <a:ext uri="{FF2B5EF4-FFF2-40B4-BE49-F238E27FC236}">
                <a16:creationId xmlns:a16="http://schemas.microsoft.com/office/drawing/2014/main" id="{DE71841A-E777-449C-9A62-366D8ACD0E7E}"/>
              </a:ext>
            </a:extLst>
          </p:cNvPr>
          <p:cNvSpPr>
            <a:spLocks noGrp="1"/>
          </p:cNvSpPr>
          <p:nvPr>
            <p:ph type="sldNum" sz="quarter" idx="12"/>
          </p:nvPr>
        </p:nvSpPr>
        <p:spPr/>
        <p:txBody>
          <a:bodyPr/>
          <a:lstStyle/>
          <a:p>
            <a:fld id="{8F4AEF5D-7FAC-4949-84D2-DA5A9BB3D225}" type="slidenum">
              <a:rPr lang="fi-FI" smtClean="0"/>
              <a:t>5</a:t>
            </a:fld>
            <a:endParaRPr lang="fi-FI"/>
          </a:p>
        </p:txBody>
      </p:sp>
    </p:spTree>
    <p:extLst>
      <p:ext uri="{BB962C8B-B14F-4D97-AF65-F5344CB8AC3E}">
        <p14:creationId xmlns:p14="http://schemas.microsoft.com/office/powerpoint/2010/main" val="348685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B9A868-653A-430E-A703-4A43B79119A3}"/>
              </a:ext>
            </a:extLst>
          </p:cNvPr>
          <p:cNvSpPr>
            <a:spLocks noGrp="1"/>
          </p:cNvSpPr>
          <p:nvPr>
            <p:ph type="title"/>
          </p:nvPr>
        </p:nvSpPr>
        <p:spPr>
          <a:xfrm>
            <a:off x="838200" y="518028"/>
            <a:ext cx="10515600" cy="6046693"/>
          </a:xfrm>
        </p:spPr>
        <p:txBody>
          <a:bodyPr>
            <a:normAutofit fontScale="90000"/>
          </a:bodyPr>
          <a:lstStyle/>
          <a:p>
            <a:r>
              <a:rPr lang="fi-FI" sz="2000" dirty="0">
                <a:solidFill>
                  <a:schemeClr val="accent1"/>
                </a:solidFill>
              </a:rPr>
              <a:t>AIKUISSOSIAALITYÖN Sosiaalityöntekijä</a:t>
            </a:r>
            <a:r>
              <a:rPr lang="fi-FI" sz="1600" dirty="0">
                <a:solidFill>
                  <a:schemeClr val="accent1"/>
                </a:solidFill>
              </a:rPr>
              <a:t> on SHL: 42 § mukainen omatyöntekijä erityistä tukea tarvitseville asiakkaille.  Omatyöntekijä vastaa palveluprosessin koordinoinnista</a:t>
            </a:r>
            <a:r>
              <a:rPr lang="fi-FI" sz="1600" dirty="0"/>
              <a:t>.  </a:t>
            </a:r>
            <a:br>
              <a:rPr lang="fi-FI" dirty="0"/>
            </a:br>
            <a:br>
              <a:rPr lang="fi-FI" sz="1200" dirty="0"/>
            </a:br>
            <a:br>
              <a:rPr lang="fi-FI" sz="1200" dirty="0"/>
            </a:br>
            <a:r>
              <a:rPr lang="fi-FI" sz="1200" dirty="0"/>
              <a:t>1. Palveluun saapuminen ajanvaruksella: vireillepano, ensiarvio, tilapäinen ohjaus ja neuvonta. </a:t>
            </a:r>
            <a:br>
              <a:rPr lang="fi-FI" sz="1200" dirty="0"/>
            </a:br>
            <a:r>
              <a:rPr lang="fi-FI" sz="1200" dirty="0"/>
              <a:t> </a:t>
            </a:r>
            <a:br>
              <a:rPr lang="fi-FI" sz="1200" dirty="0"/>
            </a:br>
            <a:r>
              <a:rPr lang="fi-FI" sz="1200" dirty="0"/>
              <a:t>2. Palvelutarpeen arvio: Sosiaalityö ja  on palvelutarpeen laatimisen aikainen työskentely on jo sosiaalista kuntoutusta itsessään.</a:t>
            </a:r>
            <a:br>
              <a:rPr lang="fi-FI" sz="1200" dirty="0"/>
            </a:br>
            <a:r>
              <a:rPr lang="fi-FI" sz="1200" dirty="0"/>
              <a:t> </a:t>
            </a:r>
            <a:br>
              <a:rPr lang="fi-FI" sz="1200" dirty="0"/>
            </a:br>
            <a:r>
              <a:rPr lang="fi-FI" sz="1200" dirty="0"/>
              <a:t>3. Päätös sosiaalityön palvelun myöntämisestä uudelle asiakkaalle.  Sosiaalityöntekijä  vahvistaa Hanskassa tehdyn palvelutarpeen arvion tai täydentää sitä.   </a:t>
            </a:r>
            <a:br>
              <a:rPr lang="fi-FI" sz="1200" dirty="0"/>
            </a:br>
            <a:r>
              <a:rPr lang="fi-FI" sz="1200" dirty="0"/>
              <a:t> </a:t>
            </a:r>
            <a:br>
              <a:rPr lang="fi-FI" sz="1200" dirty="0"/>
            </a:br>
            <a:r>
              <a:rPr lang="fi-FI" sz="1200" dirty="0"/>
              <a:t>4. Moniammatillinen yhteistyö asiakkaan tarpeiden mukaan koko prosessin ajan. Palvelutarpeen arvio ja asiakassuunnitelma yhdessä asiakkaan verkoston kanssa, mm. Hanskan sosiaaliohjaajan kanssa. Asiakasta tavataan esim. toimistolla tai Hanskassa noin kuukauden välein.</a:t>
            </a:r>
            <a:br>
              <a:rPr lang="fi-FI" sz="1200" dirty="0"/>
            </a:br>
            <a:r>
              <a:rPr lang="fi-FI" sz="1200" dirty="0"/>
              <a:t> </a:t>
            </a:r>
            <a:br>
              <a:rPr lang="fi-FI" sz="1200" dirty="0"/>
            </a:br>
            <a:r>
              <a:rPr lang="fi-FI" sz="1200" dirty="0"/>
              <a:t>5. Työnhakutilanteen tarkistaminen ja ohjaus työttömän terveystarkastukseen. Josta mahdollinen polku kaikkiin työnhakijoille suunnattuihin palveluihin. TE-toimisto, kuntakokeilu. </a:t>
            </a:r>
            <a:br>
              <a:rPr lang="fi-FI" sz="1200" dirty="0"/>
            </a:br>
            <a:r>
              <a:rPr lang="fi-FI" sz="1200" dirty="0"/>
              <a:t> </a:t>
            </a:r>
            <a:br>
              <a:rPr lang="fi-FI" sz="1200" dirty="0"/>
            </a:br>
            <a:r>
              <a:rPr lang="fi-FI" sz="1200" dirty="0"/>
              <a:t>6. Palvelujen myöntäminen, koordinointi ja varmistaminen. Sosiaalisena kuntoutuksena voidaan myöntää esimerkiksi sosiaalihuoltolain 27 § mukaista työtoimintaa, kuntouttavaa työtoimintaa (</a:t>
            </a:r>
            <a:r>
              <a:rPr lang="fi-FI" sz="1200" dirty="0" err="1"/>
              <a:t>shl</a:t>
            </a:r>
            <a:r>
              <a:rPr lang="fi-FI" sz="1200" dirty="0"/>
              <a:t> 13 a §) tai (</a:t>
            </a:r>
            <a:r>
              <a:rPr lang="fi-FI" sz="1200" dirty="0" err="1"/>
              <a:t>shl</a:t>
            </a:r>
            <a:r>
              <a:rPr lang="fi-FI" sz="1200" dirty="0"/>
              <a:t> 21 §) mukaista asumispalvelua kaupungin omana palveluna tuotettavaa  asumisohjausta (sosiaalinen isännöinti) tai Lahjaharjun ja  Kynnystien palvelukotien ympärivuorokautista asumispalvelua, tai ostettua tuettu asumispalveluja tai liikkuvaa tukea päihde ja mielenterveysasumisessa tai vahvinta  22 § mukaista  tehostettua palveluasumista. </a:t>
            </a:r>
            <a:br>
              <a:rPr lang="fi-FI" sz="1200" dirty="0"/>
            </a:br>
            <a:r>
              <a:rPr lang="fi-FI" sz="1200" dirty="0"/>
              <a:t> </a:t>
            </a:r>
            <a:br>
              <a:rPr lang="fi-FI" sz="1200" dirty="0"/>
            </a:br>
            <a:r>
              <a:rPr lang="fi-FI" sz="1200" dirty="0"/>
              <a:t>7, Ohjaus </a:t>
            </a:r>
            <a:br>
              <a:rPr lang="fi-FI" sz="1200" dirty="0"/>
            </a:br>
            <a:r>
              <a:rPr lang="fi-FI" sz="1200" dirty="0"/>
              <a:t>- muihin sosiaalista kuntoutumista edistäviin palveluihin kuten  </a:t>
            </a:r>
            <a:r>
              <a:rPr lang="fi-FI" sz="1200" dirty="0" err="1"/>
              <a:t>asumisneuvonta</a:t>
            </a:r>
            <a:r>
              <a:rPr lang="fi-FI" sz="1200" dirty="0"/>
              <a:t>, talousneuvola, talous- ja velkaneuvonta, sosiaalinen luototus, Nopsajalka (ASSI-hanke)</a:t>
            </a:r>
            <a:br>
              <a:rPr lang="fi-FI" sz="1200" dirty="0"/>
            </a:br>
            <a:r>
              <a:rPr lang="fi-FI" sz="1200" dirty="0"/>
              <a:t>- terveydenhuollon palveluihin kuten työkyvyn selvittelyyn tai päihdehoitajalle.</a:t>
            </a:r>
            <a:br>
              <a:rPr lang="fi-FI" sz="1200" dirty="0"/>
            </a:br>
            <a:r>
              <a:rPr lang="fi-FI" sz="1200" dirty="0"/>
              <a:t>- kolmannen sektorin palveluun, esim. Otto -osaamisella järjestöihin hanke (Ne jotka jonottavat </a:t>
            </a:r>
            <a:r>
              <a:rPr lang="fi-FI" sz="1200" dirty="0" err="1"/>
              <a:t>shl</a:t>
            </a:r>
            <a:r>
              <a:rPr lang="fi-FI" sz="1200" dirty="0"/>
              <a:t>-työtoimintaan), Palvelukeskus Hanska, A-kilta, Suvimäen klubitalo.</a:t>
            </a:r>
            <a:br>
              <a:rPr lang="fi-FI" sz="1200" dirty="0"/>
            </a:br>
            <a:r>
              <a:rPr lang="fi-FI" sz="1200" dirty="0"/>
              <a:t> </a:t>
            </a:r>
            <a:br>
              <a:rPr lang="fi-FI" sz="1200" dirty="0"/>
            </a:br>
            <a:r>
              <a:rPr lang="fi-FI" sz="1200" dirty="0"/>
              <a:t>8. Ohjaaminen toiminnallisiin ryhmiin: </a:t>
            </a:r>
            <a:r>
              <a:rPr lang="fi-FI" sz="1200" dirty="0" err="1"/>
              <a:t>Sosku</a:t>
            </a:r>
            <a:r>
              <a:rPr lang="fi-FI" sz="1200" dirty="0"/>
              <a:t>-hankkeessa kehitettyihin toimintoihin:  Y-ryhmä (yksinäisyysryhmä),  asiakasraati ja sosiaalipalvelujen yhteiskehittämisen ryhmä,  J-Napin luontoryhmä ja muut Nuorten talon toiminnalliset ryhmät. </a:t>
            </a:r>
            <a:br>
              <a:rPr lang="fi-FI" sz="1200" dirty="0"/>
            </a:br>
            <a:r>
              <a:rPr lang="fi-FI" sz="1200" dirty="0"/>
              <a:t> </a:t>
            </a:r>
            <a:br>
              <a:rPr lang="fi-FI" sz="1200" dirty="0"/>
            </a:br>
            <a:r>
              <a:rPr lang="fi-FI" sz="1200" dirty="0"/>
              <a:t>9. Asiakassuunnitelman päivittäminen noin 3-5 kk välein. Sosiaalinen kuntoutus sisältyy palvelusuunnitelmaan.</a:t>
            </a:r>
          </a:p>
        </p:txBody>
      </p:sp>
      <p:sp>
        <p:nvSpPr>
          <p:cNvPr id="4" name="Alatunnisteen paikkamerkki 3">
            <a:extLst>
              <a:ext uri="{FF2B5EF4-FFF2-40B4-BE49-F238E27FC236}">
                <a16:creationId xmlns:a16="http://schemas.microsoft.com/office/drawing/2014/main" id="{CD73D2E5-EC18-4D0E-AA8C-87485514886B}"/>
              </a:ext>
            </a:extLst>
          </p:cNvPr>
          <p:cNvSpPr>
            <a:spLocks noGrp="1"/>
          </p:cNvSpPr>
          <p:nvPr>
            <p:ph type="ftr" sz="quarter" idx="11"/>
          </p:nvPr>
        </p:nvSpPr>
        <p:spPr/>
        <p:txBody>
          <a:bodyPr/>
          <a:lstStyle/>
          <a:p>
            <a:r>
              <a:rPr lang="fi-FI"/>
              <a:t>Jyväskylän kaupunki</a:t>
            </a:r>
          </a:p>
        </p:txBody>
      </p:sp>
      <p:sp>
        <p:nvSpPr>
          <p:cNvPr id="5" name="Dian numeron paikkamerkki 4">
            <a:extLst>
              <a:ext uri="{FF2B5EF4-FFF2-40B4-BE49-F238E27FC236}">
                <a16:creationId xmlns:a16="http://schemas.microsoft.com/office/drawing/2014/main" id="{FD94327B-81B1-4283-BF33-2CA12214BBA7}"/>
              </a:ext>
            </a:extLst>
          </p:cNvPr>
          <p:cNvSpPr>
            <a:spLocks noGrp="1"/>
          </p:cNvSpPr>
          <p:nvPr>
            <p:ph type="sldNum" sz="quarter" idx="12"/>
          </p:nvPr>
        </p:nvSpPr>
        <p:spPr/>
        <p:txBody>
          <a:bodyPr/>
          <a:lstStyle/>
          <a:p>
            <a:fld id="{8F4AEF5D-7FAC-4949-84D2-DA5A9BB3D225}" type="slidenum">
              <a:rPr lang="fi-FI" smtClean="0"/>
              <a:t>6</a:t>
            </a:fld>
            <a:endParaRPr lang="fi-FI"/>
          </a:p>
        </p:txBody>
      </p:sp>
    </p:spTree>
    <p:extLst>
      <p:ext uri="{BB962C8B-B14F-4D97-AF65-F5344CB8AC3E}">
        <p14:creationId xmlns:p14="http://schemas.microsoft.com/office/powerpoint/2010/main" val="452654626"/>
      </p:ext>
    </p:extLst>
  </p:cSld>
  <p:clrMapOvr>
    <a:masterClrMapping/>
  </p:clrMapOvr>
</p:sld>
</file>

<file path=ppt/theme/theme1.xml><?xml version="1.0" encoding="utf-8"?>
<a:theme xmlns:a="http://schemas.openxmlformats.org/drawingml/2006/main" name="Office-teema">
  <a:themeElements>
    <a:clrScheme name="Custom 2">
      <a:dk1>
        <a:sysClr val="windowText" lastClr="000000"/>
      </a:dk1>
      <a:lt1>
        <a:sysClr val="window" lastClr="FFFFFF"/>
      </a:lt1>
      <a:dk2>
        <a:srgbClr val="2D4280"/>
      </a:dk2>
      <a:lt2>
        <a:srgbClr val="E7E6E6"/>
      </a:lt2>
      <a:accent1>
        <a:srgbClr val="0061A0"/>
      </a:accent1>
      <a:accent2>
        <a:srgbClr val="E07800"/>
      </a:accent2>
      <a:accent3>
        <a:srgbClr val="666666"/>
      </a:accent3>
      <a:accent4>
        <a:srgbClr val="C54700"/>
      </a:accent4>
      <a:accent5>
        <a:srgbClr val="009EE2"/>
      </a:accent5>
      <a:accent6>
        <a:srgbClr val="007603"/>
      </a:accent6>
      <a:hlink>
        <a:srgbClr val="0061A0"/>
      </a:hlink>
      <a:folHlink>
        <a:srgbClr val="3C004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pohja-jyvaskyla" id="{C3D70844-40FB-2E48-A460-FF478C883A73}" vid="{73751ED9-C960-F944-B4C0-29A0A38A02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06EAFF4DC973C4580A0F56DADA82BA8" ma:contentTypeVersion="11" ma:contentTypeDescription="Luo uusi asiakirja." ma:contentTypeScope="" ma:versionID="8e85b4e1bcd5c73275fba2919888bbf4">
  <xsd:schema xmlns:xsd="http://www.w3.org/2001/XMLSchema" xmlns:xs="http://www.w3.org/2001/XMLSchema" xmlns:p="http://schemas.microsoft.com/office/2006/metadata/properties" xmlns:ns3="60417583-44d7-4f31-8cb1-14449335b639" xmlns:ns4="7e87c7e8-92bb-4ddf-b62f-dfc340029768" targetNamespace="http://schemas.microsoft.com/office/2006/metadata/properties" ma:root="true" ma:fieldsID="a0e099f58d4d739e6c01e5eed52dfaa4" ns3:_="" ns4:_="">
    <xsd:import namespace="60417583-44d7-4f31-8cb1-14449335b639"/>
    <xsd:import namespace="7e87c7e8-92bb-4ddf-b62f-dfc3400297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417583-44d7-4f31-8cb1-14449335b639"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87c7e8-92bb-4ddf-b62f-dfc34002976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FA1C9E-19AD-4856-B04B-B07F23B1045D}">
  <ds:schemaRefs>
    <ds:schemaRef ds:uri="http://schemas.microsoft.com/sharepoint/v3/contenttype/forms"/>
  </ds:schemaRefs>
</ds:datastoreItem>
</file>

<file path=customXml/itemProps2.xml><?xml version="1.0" encoding="utf-8"?>
<ds:datastoreItem xmlns:ds="http://schemas.openxmlformats.org/officeDocument/2006/customXml" ds:itemID="{A81A8753-FB9D-4D4B-ABE3-10963DFD6D36}">
  <ds:schemaRefs>
    <ds:schemaRef ds:uri="http://schemas.microsoft.com/office/infopath/2007/PartnerControls"/>
    <ds:schemaRef ds:uri="http://purl.org/dc/terms/"/>
    <ds:schemaRef ds:uri="http://schemas.openxmlformats.org/package/2006/metadata/core-properties"/>
    <ds:schemaRef ds:uri="60417583-44d7-4f31-8cb1-14449335b639"/>
    <ds:schemaRef ds:uri="http://schemas.microsoft.com/office/2006/documentManagement/types"/>
    <ds:schemaRef ds:uri="http://purl.org/dc/elements/1.1/"/>
    <ds:schemaRef ds:uri="http://schemas.microsoft.com/office/2006/metadata/properties"/>
    <ds:schemaRef ds:uri="7e87c7e8-92bb-4ddf-b62f-dfc340029768"/>
    <ds:schemaRef ds:uri="http://www.w3.org/XML/1998/namespace"/>
    <ds:schemaRef ds:uri="http://purl.org/dc/dcmitype/"/>
  </ds:schemaRefs>
</ds:datastoreItem>
</file>

<file path=customXml/itemProps3.xml><?xml version="1.0" encoding="utf-8"?>
<ds:datastoreItem xmlns:ds="http://schemas.openxmlformats.org/officeDocument/2006/customXml" ds:itemID="{D8094C80-6035-4DB5-809C-39AA45894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417583-44d7-4f31-8cb1-14449335b639"/>
    <ds:schemaRef ds:uri="7e87c7e8-92bb-4ddf-b62f-dfc3400297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Office-teema</Template>
  <TotalTime>327</TotalTime>
  <Words>1059</Words>
  <Application>Microsoft Office PowerPoint</Application>
  <PresentationFormat>Laajakuva</PresentationFormat>
  <Paragraphs>55</Paragraphs>
  <Slides>6</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6</vt:i4>
      </vt:variant>
    </vt:vector>
  </HeadingPairs>
  <TitlesOfParts>
    <vt:vector size="14" baseType="lpstr">
      <vt:lpstr>Josefin Sans</vt:lpstr>
      <vt:lpstr>Roboto Slab Medium</vt:lpstr>
      <vt:lpstr>Roboto Slab</vt:lpstr>
      <vt:lpstr>Calibri</vt:lpstr>
      <vt:lpstr>Arial</vt:lpstr>
      <vt:lpstr>Wingdings</vt:lpstr>
      <vt:lpstr>Open Sans</vt:lpstr>
      <vt:lpstr>Office-teema</vt:lpstr>
      <vt:lpstr>Palvelukeskus Hanskan sosiaalisen kuntoutuksen yhteistyön palveluprosessi</vt:lpstr>
      <vt:lpstr>PowerPoint-esitys</vt:lpstr>
      <vt:lpstr>Palvelukeskus Hanskan asiakkaiden sosiaalinen kuntoutus kolmannen ja  julkisen sektorin yhteistyönä </vt:lpstr>
      <vt:lpstr>HANSKAN TOIMIJAT: Olohuone -hanke ( sovatek-SÄÄTIÖ, Stea) projektipäällikkö + 2 ohjaajaa   1. UUDEN HENKILÖN VASTAANOTTAMINEN: henkilö saapuu Hanskaan aukioloaikana JA kiinnittyy Hanskaan omalla aikataulullaan. Hanskassa on tarjolla ruokaa, kahvia, lämpöä, lepoa, olemista, kuuntelua, puhumista, hyväksyntää, tuvallisuutta, luottamusta ja vertaisia sekä henkilöstön tukea ja palveluohjausta.  HANSKASSA saa olla omilla ehdoilla talon pelisääntöjen rajoissa.  2. hyvinvointi: kohderyhmän voinnin havainnointi sekä tukeminen ja kiinnittyminen toimintaan. Terveystilanteen tarkasteleminen ja hoitoon ohjaus tarvittaessa.   3. Osallisuus: Yhteisökokoukset, joissa suunnitellaan ja päätetään toiminnasta ja talon pelisäännöistä ja muista yhteisistä asioista. KOHDERYHMÄN HENKILÖT voivat osallistua Hanskan arkityöhön. ´HANSKASSA jokaisella on mahdollisuus vertaistukeen. Hanke pyrkii vähentämään kohderyhmän henkilöiden yksinäisyyttä ja ulkopuolisuuden tunnetta ja lisäämään heidän osallisuuden kokemustaan.    4. tietoisuuden lisääminen: Olohuonetoiminnan avulla pystytään vaikuttamaan päihteitä aktiivisesti käyttävän kohderyhmän tavoittamiseen, palvelutarpeiden selvittämiseen, palveluohjaukseen sekä viranomaisten tietoisuuteen kohderyhmän olemassaolosta ja avun tarpeesta.  5. Arjen tuki ja palveluihin ohjaaminen sekä avustaminen sähköisten palvelujen käytössä: hankkeen työntekijät saattavat kohtaamispaikan kävijöitä julkisiin palveluihin ja tarvittaessa tukevat vastaanotolla. Näitä kävijöiden tarvitsemia palveluita ovat: päihde- ja mielenterveyspalvelut, sotekeskus, päivystys, lääkärin vastaanotto, pankkiasioiden hoito, KELA, asumispalvelut.   6. Toiminnallisuus, mielekäs tekeminen: Hanskan toimintoihin osallistuminen, arjen taitojen opettelu, ryhmätoiminta, retket, liikunta, järjestöjen ja srk:n toiminta, kuntouttava työtoiminta, Shl:n mukainen työtoiminta.   7. ennakkoluulojen vähentäminen: TIETOISUUDEN LISÄÄMINEN KOHDERYHMÄN AVUNTARPEESTA JA LÄHIYMPÄRISTÖÖN VAIKUTTAMINEN. Esimerkiksi Puhtaus sekä asiallinen vuoden aikaan sopiva vaatetus vaikuttaa kävijöiden hyvinvointiin ja mielialaan sekä vähentää ympäristön ennakkoluuloja heitä kohtaan. Tavoitteena on myös Yleiseen asenneilmastoon vaikuttaminen.  </vt:lpstr>
      <vt:lpstr>HANSKAN TOIMIJAT: sosiaaliohjaaja   1. Sosiaaliohjaajan arvio: Tarvittaessa sosiaaliohjaaja tekee  alustavan palvelutarpeen arvion uudelle sosiaalityön asiakkaalle.    2. Kiireellinen toimeentulotukipäätös: Sosiaaliohjaaja tekee kiireellisen toimeentulotukipäätöksen jotta asiakas selviää elämisestään kunnes sosiaalityöntekijä tekee palvelutarpeen arvion ja tarvittavat päätökset.    3. Yhteys sosiaalityöntekijään. OHJAAJAT TAI SOSIAALIOHJAAJA ottavat yhteyttä sosiaalityöntekijään.    4. Asunnon hakeminen: Ohjaajat auttavat esim. asunto- ja etuushakemusten täyttämisessä sekä pankkikorttien ja henkilöpapereiden hankkimisessa ja tekevät verkostoyhteistyötä esim. vuokranantajien, sosiaalityön, Kelan, seurakunnan, järjestöjen, pankkien ja edunvalvonnan kanssa.   5. Asumisen turvaaminen: SOSIAALIOHJAAJA auttaA hakemaan asumisen tuet ja vuokravakuuden Kelalta/sosiaalityöstä. Hanskan sosiaaliohjaaja voi tarkistaa Kelmusta ja Efficasta etuuksien ja sosiaalityössä sovittujen toimenpiteiden tilanteen ja ohjata asiakasta tarvittavien liitteiden toimittamisessa jne. Ohjaajat auttavat vuokran maksun suoraveloituksen tekemisessä pankkiin, ovat yhteydessä Kelaan omavastuuosuuden maksamiseksi vuokranantajalle tai auttavat edunvalvojan hankkimisessa jos asiakas ei kykene hoitamaan vuokra-asioita itse.   6. Dokumentointi: Sosiaaliohjaaja kirjaa tarvittaessa sosiaali-Efficaan asiakastiedot ja alustavan palvelutarpeen arvion.  </vt:lpstr>
      <vt:lpstr>AIKUISSOSIAALITYÖN Sosiaalityöntekijä on SHL: 42 § mukainen omatyöntekijä erityistä tukea tarvitseville asiakkaille.  Omatyöntekijä vastaa palveluprosessin koordinoinnista.     1. Palveluun saapuminen ajanvaruksella: vireillepano, ensiarvio, tilapäinen ohjaus ja neuvonta.    2. Palvelutarpeen arvio: Sosiaalityö ja  on palvelutarpeen laatimisen aikainen työskentely on jo sosiaalista kuntoutusta itsessään.   3. Päätös sosiaalityön palvelun myöntämisestä uudelle asiakkaalle.  Sosiaalityöntekijä  vahvistaa Hanskassa tehdyn palvelutarpeen arvion tai täydentää sitä.      4. Moniammatillinen yhteistyö asiakkaan tarpeiden mukaan koko prosessin ajan. Palvelutarpeen arvio ja asiakassuunnitelma yhdessä asiakkaan verkoston kanssa, mm. Hanskan sosiaaliohjaajan kanssa. Asiakasta tavataan esim. toimistolla tai Hanskassa noin kuukauden välein.   5. Työnhakutilanteen tarkistaminen ja ohjaus työttömän terveystarkastukseen. Josta mahdollinen polku kaikkiin työnhakijoille suunnattuihin palveluihin. TE-toimisto, kuntakokeilu.    6. Palvelujen myöntäminen, koordinointi ja varmistaminen. Sosiaalisena kuntoutuksena voidaan myöntää esimerkiksi sosiaalihuoltolain 27 § mukaista työtoimintaa, kuntouttavaa työtoimintaa (shl 13 a §) tai (shl 21 §) mukaista asumispalvelua kaupungin omana palveluna tuotettavaa  asumisohjausta (sosiaalinen isännöinti) tai Lahjaharjun ja  Kynnystien palvelukotien ympärivuorokautista asumispalvelua, tai ostettua tuettu asumispalveluja tai liikkuvaa tukea päihde ja mielenterveysasumisessa tai vahvinta  22 § mukaista  tehostettua palveluasumista.    7, Ohjaus  - muihin sosiaalista kuntoutumista edistäviin palveluihin kuten  asumisneuvonta, talousneuvola, talous- ja velkaneuvonta, sosiaalinen luototus, Nopsajalka (ASSI-hanke) - terveydenhuollon palveluihin kuten työkyvyn selvittelyyn tai päihdehoitajalle. - kolmannen sektorin palveluun, esim. Otto -osaamisella järjestöihin hanke (Ne jotka jonottavat shl-työtoimintaan), Palvelukeskus Hanska, A-kilta, Suvimäen klubitalo.   8. Ohjaaminen toiminnallisiin ryhmiin: Sosku-hankkeessa kehitettyihin toimintoihin:  Y-ryhmä (yksinäisyysryhmä),  asiakasraati ja sosiaalipalvelujen yhteiskehittämisen ryhmä,  J-Napin luontoryhmä ja muut Nuorten talon toiminnalliset ryhmät.    9. Asiakassuunnitelman päivittäminen noin 3-5 kk välein. Sosiaalinen kuntoutus sisältyy palvelusuunnitelmaan.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Pekkarinen Terhi</dc:creator>
  <cp:lastModifiedBy>Anttonen Ritva</cp:lastModifiedBy>
  <cp:revision>21</cp:revision>
  <dcterms:created xsi:type="dcterms:W3CDTF">2021-03-30T13:29:42Z</dcterms:created>
  <dcterms:modified xsi:type="dcterms:W3CDTF">2022-06-23T08:37:51Z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0x010100406EAFF4DC973C4580A0F56DADA82BA8</vt:lpwstr>
  </property>
</Properties>
</file>