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92054F-0F33-43B9-91E9-7DD88AE78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FE10B3E-59E0-40F2-B2A7-250DD3FCE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3272CD-856C-4EC3-B4F8-226ED506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D5327-71D0-4A99-917A-B7B59B8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38CAB8-6AD2-442E-BA4E-8FF7212E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978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89E9C1-661E-46B0-97EB-AC7F4F3F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2EBCB5C-AD58-481E-B9F9-78F35D18A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B3DBFDE-37D0-4716-AA24-A17BA6BC9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7A8800-0625-4565-9119-4A2AB5B5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B6156B-3F25-43C5-9D88-F2ABBDCD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899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4DDBF6A-3F26-4FFA-BF08-A209375D0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6B267B6-916A-4612-9E8B-E8D9AE1CA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9AE450-4B42-487B-A40E-E5BADCE7E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EFA1554-4C41-4A13-B308-092914C7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24F73E0-7E06-493A-8734-42762956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2DD717-BB0F-4854-BB20-BCF3C52BE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D4A492-8592-4E2E-93F3-4826C8961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B5D032-6603-43A1-97B6-DEA35FB9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4FDBA8-7995-4A44-9FD2-40662BB3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7AAEC9-1A11-4C4D-AA13-607BB68FB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838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191F37-0A7B-4C7E-A760-A7DFACEF5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34188BF-6738-4B79-84B7-C370411D4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4A690A-859A-472F-8931-A161013E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8C6D7E4-0DCB-42B9-A2CA-4F8961E63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7174E53-8C0E-4BE3-A0D5-278B8222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081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FA702B-CC22-41F1-82D1-4361A1051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398E73-16B3-4089-956B-AAC18797C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7ED9E60-DFAA-4A56-B26F-752A7AB91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DFB9382-14FA-4B6C-862B-3A943CB8F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CA527A-D50B-49CA-84F9-6A917EFD5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5D3DE08-77C8-402F-B175-A0C0FED9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52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099533-070D-47C3-9F5F-6EE3CDB98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D8697D9-BC64-4BAA-BFEC-2ED6CEF82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82043A7-E370-4CEB-92AD-DCEB2DC8F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6C05574-86C1-47C0-95A6-C150A68E8F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4155BAA-DC9E-4D41-8698-BCCC855C61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349D02B-8ADF-4F01-9EE5-B0F908C3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AD35F39-C40B-450C-8904-81ACB36F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96C367D-FEF0-4151-A496-07E791D4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703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D12936-35E6-4BDC-A4B5-3B038B280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F32A1E0-7154-4A85-94FD-49DAA25C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8B1C03B-F9D8-4EBF-A8E8-371B2DF08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D0672BB-CDD7-471D-A878-B75E4596D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238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8F79BC7-CE5C-40EC-A5E2-E21CDC44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2D2620-D4A7-40D9-BEB4-64B56080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2B11330-6462-478A-8D39-1288FB2A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637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678C7D-37A1-4EA0-B4BD-C76B898EA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C648C9-DC4B-476F-BD86-A6D65B90C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C550EBE-DC68-4E59-AC40-9E687066D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39FF50-08EF-46E2-B83E-45CE1EED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2D1E51-41D6-467F-8D79-E4E85A5C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8D75FE-1DAC-4418-9EDB-F0E21EE1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382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606557-17E0-4E5E-A239-4DB912B3A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4F2166F-1B4C-43AB-B4FE-BA93CEA8E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956F22B-3730-4D73-A240-AF37E53BF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0B181A0-9ED8-4F96-A353-1DE81C04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52EB67-5554-4391-AB36-EDFA1D0F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25A33B9-675A-4891-849E-37349D5E5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21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35C6A76-6F17-4617-B8B1-49DEEF7DB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16A84B-33FA-4912-85F2-3A3E655F5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01931F-97E8-4910-A300-CF9E5D88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E81D7-83B8-48E1-B6E8-CF56808C9C58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C3870D-ACF1-4320-9154-5539DD1AE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5F87F4-7C7B-4AF2-993F-A081E6AD6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CB3FF-4A1D-41C1-A78E-2B19E26738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867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tsikko 1">
            <a:extLst>
              <a:ext uri="{FF2B5EF4-FFF2-40B4-BE49-F238E27FC236}">
                <a16:creationId xmlns:a16="http://schemas.microsoft.com/office/drawing/2014/main" id="{2703231D-742C-4DC6-9267-0739CE0579F9}"/>
              </a:ext>
            </a:extLst>
          </p:cNvPr>
          <p:cNvSpPr txBox="1">
            <a:spLocks/>
          </p:cNvSpPr>
          <p:nvPr/>
        </p:nvSpPr>
        <p:spPr>
          <a:xfrm>
            <a:off x="134007" y="126343"/>
            <a:ext cx="5600082" cy="4421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Työtä | Palvelumuotoilun polku</a:t>
            </a:r>
          </a:p>
        </p:txBody>
      </p:sp>
      <p:sp>
        <p:nvSpPr>
          <p:cNvPr id="27" name="Suorakulmio: Pyöristetyt kulmat 26">
            <a:extLst>
              <a:ext uri="{FF2B5EF4-FFF2-40B4-BE49-F238E27FC236}">
                <a16:creationId xmlns:a16="http://schemas.microsoft.com/office/drawing/2014/main" id="{10B95952-5D90-4FEF-AF61-514096D62322}"/>
              </a:ext>
            </a:extLst>
          </p:cNvPr>
          <p:cNvSpPr/>
          <p:nvPr/>
        </p:nvSpPr>
        <p:spPr>
          <a:xfrm>
            <a:off x="157963" y="1334742"/>
            <a:ext cx="5104405" cy="1448679"/>
          </a:xfrm>
          <a:prstGeom prst="roundRect">
            <a:avLst/>
          </a:prstGeom>
          <a:solidFill>
            <a:srgbClr val="FFC100"/>
          </a:solidFill>
          <a:ln w="12700" cap="flat" cmpd="sng" algn="ctr">
            <a:solidFill>
              <a:srgbClr val="FFCE00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Työpaja 1 | Projektin esittely &amp; asiakastarpeet (</a:t>
            </a:r>
            <a:r>
              <a:rPr lang="fi-FI" sz="1400" b="1" kern="0" dirty="0" err="1">
                <a:solidFill>
                  <a:srgbClr val="E3E3E3">
                    <a:lumMod val="25000"/>
                  </a:srgbClr>
                </a:solidFill>
              </a:rPr>
              <a:t>Teams</a:t>
            </a: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17.1.2022 klo 12-16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Intro: Työtä –hanke | Missä mennään nyt, mitä tullaan kehittämään ja miksi sekä, mikä on meidän tavoite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Toimijoiden esittely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Inspiraatioluento 1: Yhteiskehittämisen ja palvelumuotoilun ABC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Asiakaspersoonat ja asiakastarpeet sekä palvelulupaus 0.1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8" name="Suorakulmio: Pyöristetyt kulmat 27">
            <a:extLst>
              <a:ext uri="{FF2B5EF4-FFF2-40B4-BE49-F238E27FC236}">
                <a16:creationId xmlns:a16="http://schemas.microsoft.com/office/drawing/2014/main" id="{1FE2E94E-6C31-4088-8274-74E959AD3648}"/>
              </a:ext>
            </a:extLst>
          </p:cNvPr>
          <p:cNvSpPr/>
          <p:nvPr/>
        </p:nvSpPr>
        <p:spPr>
          <a:xfrm>
            <a:off x="6541660" y="1309636"/>
            <a:ext cx="4819461" cy="1445761"/>
          </a:xfrm>
          <a:prstGeom prst="roundRect">
            <a:avLst/>
          </a:prstGeom>
          <a:solidFill>
            <a:srgbClr val="FFC100"/>
          </a:solidFill>
          <a:ln w="12700" cap="flat" cmpd="sng" algn="ctr">
            <a:solidFill>
              <a:srgbClr val="FFCE00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Työpaja 2 | Palvelupolku &amp; palvelukartta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8.2.2022, klo 12-16 | </a:t>
            </a:r>
            <a:r>
              <a:rPr kumimoji="0" lang="fi-FI" sz="1400" b="1" i="0" u="none" strike="noStrike" kern="0" cap="none" spc="0" normalizeH="0" baseline="0" noProof="0" dirty="0" err="1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Zoom</a:t>
            </a: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Intro: Edellisen työpajan tulokset ja tämän työpajan tavoitteet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Inspiraatioluento 2: Palvelupolku ja palvelukartta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Palvelulupauksen jatkotyöskentely, palvelupolun 1.0 ja alustavan palvelukartan rakentaminen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Suorakulmio: Pyöristetyt kulmat 28">
            <a:extLst>
              <a:ext uri="{FF2B5EF4-FFF2-40B4-BE49-F238E27FC236}">
                <a16:creationId xmlns:a16="http://schemas.microsoft.com/office/drawing/2014/main" id="{F2129E5E-09A4-4135-8F43-2ECBFD6FF26F}"/>
              </a:ext>
            </a:extLst>
          </p:cNvPr>
          <p:cNvSpPr/>
          <p:nvPr/>
        </p:nvSpPr>
        <p:spPr>
          <a:xfrm>
            <a:off x="6156364" y="3394455"/>
            <a:ext cx="5333660" cy="1307031"/>
          </a:xfrm>
          <a:prstGeom prst="roundRect">
            <a:avLst/>
          </a:prstGeom>
          <a:solidFill>
            <a:srgbClr val="FFC100"/>
          </a:solidFill>
          <a:ln w="12700" cap="flat" cmpd="sng" algn="ctr">
            <a:solidFill>
              <a:srgbClr val="FFCE00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Työpaja 3 | Palvelupolun ja palvelukartan kirkastaminen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16.3.2022, klo 12-16 | </a:t>
            </a:r>
            <a:r>
              <a:rPr kumimoji="0" lang="fi-FI" sz="1400" b="1" i="0" u="none" strike="noStrike" kern="0" cap="none" spc="0" normalizeH="0" baseline="0" noProof="0" dirty="0" err="1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Zoom</a:t>
            </a: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Intro: Edellisen työpajan tulokset ja tämän työpajan tavoitteet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Inspiraatioluento 3</a:t>
            </a: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: </a:t>
            </a: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Ymmärrystä ja työkaluja palvelumaailmaan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Palvelupolku 1.2 ja palvelukartta – olemassa olevat palvelut sekä mahdolliset uudet palvelutarpeet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0" name="Kuva 29" descr="Suuntanuoli: loiva kaarre tasaisella täytöllä">
            <a:extLst>
              <a:ext uri="{FF2B5EF4-FFF2-40B4-BE49-F238E27FC236}">
                <a16:creationId xmlns:a16="http://schemas.microsoft.com/office/drawing/2014/main" id="{4C206C54-8366-46DD-B941-F1268B2FAC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7805" y="1886991"/>
            <a:ext cx="680222" cy="680222"/>
          </a:xfrm>
          <a:prstGeom prst="rect">
            <a:avLst/>
          </a:prstGeom>
        </p:spPr>
      </p:pic>
      <p:pic>
        <p:nvPicPr>
          <p:cNvPr id="31" name="Kuva 30" descr="Suuntanuoli: myötäpäivään tasaisella täytöllä">
            <a:extLst>
              <a:ext uri="{FF2B5EF4-FFF2-40B4-BE49-F238E27FC236}">
                <a16:creationId xmlns:a16="http://schemas.microsoft.com/office/drawing/2014/main" id="{A899469A-F9FE-4132-8881-DF2A1D0337B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199247">
            <a:off x="11364117" y="2250513"/>
            <a:ext cx="557618" cy="864809"/>
          </a:xfrm>
          <a:prstGeom prst="rect">
            <a:avLst/>
          </a:prstGeom>
        </p:spPr>
      </p:pic>
      <p:sp>
        <p:nvSpPr>
          <p:cNvPr id="32" name="Suorakulmio: Pyöristetyt kulmat 31">
            <a:extLst>
              <a:ext uri="{FF2B5EF4-FFF2-40B4-BE49-F238E27FC236}">
                <a16:creationId xmlns:a16="http://schemas.microsoft.com/office/drawing/2014/main" id="{EFA3E424-F67E-4434-A2F9-FFF2F8D22BCB}"/>
              </a:ext>
            </a:extLst>
          </p:cNvPr>
          <p:cNvSpPr/>
          <p:nvPr/>
        </p:nvSpPr>
        <p:spPr>
          <a:xfrm>
            <a:off x="7024933" y="5082120"/>
            <a:ext cx="4885795" cy="1433688"/>
          </a:xfrm>
          <a:prstGeom prst="roundRect">
            <a:avLst/>
          </a:prstGeom>
          <a:solidFill>
            <a:srgbClr val="FFC100"/>
          </a:solidFill>
          <a:ln w="12700" cap="flat" cmpd="sng" algn="ctr">
            <a:solidFill>
              <a:srgbClr val="FFCE00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kern="0" dirty="0">
                <a:solidFill>
                  <a:srgbClr val="E3E3E3">
                    <a:lumMod val="25000"/>
                  </a:srgbClr>
                </a:solidFill>
              </a:rPr>
              <a:t>Palvelumallin kehittämisen yhteenvetotyöpaja</a:t>
            </a: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25.5.2022, klo 13-15.30 </a:t>
            </a:r>
            <a:r>
              <a:rPr kumimoji="0" lang="fi-FI" sz="1400" b="1" i="0" u="none" strike="noStrike" kern="0" cap="none" spc="0" normalizeH="0" baseline="0" noProof="0" dirty="0" err="1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Zoom</a:t>
            </a: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Kevään kehittämisen yhteenveto ja toimintamallin 1.0 esittely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Työpajatyöskentely pienryhmissä – toimijoiden näkemykset toimintamallista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Jatkoaskeleet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3" name="Kuva 32" descr="Suuntanuoli: loiva kaarre tasaisella täytöllä">
            <a:extLst>
              <a:ext uri="{FF2B5EF4-FFF2-40B4-BE49-F238E27FC236}">
                <a16:creationId xmlns:a16="http://schemas.microsoft.com/office/drawing/2014/main" id="{0DBD0995-71DE-461F-8E32-A0C41251192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167788">
            <a:off x="-181544" y="3948075"/>
            <a:ext cx="765680" cy="765680"/>
          </a:xfrm>
          <a:prstGeom prst="rect">
            <a:avLst/>
          </a:prstGeom>
        </p:spPr>
      </p:pic>
      <p:pic>
        <p:nvPicPr>
          <p:cNvPr id="34" name="Kuva 33" descr="Suuntanuoli: loiva kaarre tasaisella täytöllä">
            <a:extLst>
              <a:ext uri="{FF2B5EF4-FFF2-40B4-BE49-F238E27FC236}">
                <a16:creationId xmlns:a16="http://schemas.microsoft.com/office/drawing/2014/main" id="{9192D1DD-5A04-4CD1-AA5C-1D337D0551C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5438716" y="3822725"/>
            <a:ext cx="682514" cy="682514"/>
          </a:xfrm>
          <a:prstGeom prst="rect">
            <a:avLst/>
          </a:prstGeom>
        </p:spPr>
      </p:pic>
      <p:sp>
        <p:nvSpPr>
          <p:cNvPr id="35" name="Suorakulmio: Pyöristetyt kulmat 34">
            <a:extLst>
              <a:ext uri="{FF2B5EF4-FFF2-40B4-BE49-F238E27FC236}">
                <a16:creationId xmlns:a16="http://schemas.microsoft.com/office/drawing/2014/main" id="{EB58E630-D967-4CEC-951A-4A228A7DD20A}"/>
              </a:ext>
            </a:extLst>
          </p:cNvPr>
          <p:cNvSpPr/>
          <p:nvPr/>
        </p:nvSpPr>
        <p:spPr>
          <a:xfrm>
            <a:off x="2988733" y="2705551"/>
            <a:ext cx="2214449" cy="538832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18.1.2022, 14-15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6" name="Suorakulmio: Pyöristetyt kulmat 35">
            <a:extLst>
              <a:ext uri="{FF2B5EF4-FFF2-40B4-BE49-F238E27FC236}">
                <a16:creationId xmlns:a16="http://schemas.microsoft.com/office/drawing/2014/main" id="{F411B9A6-D264-4A12-B771-7F8F81FBBB35}"/>
              </a:ext>
            </a:extLst>
          </p:cNvPr>
          <p:cNvSpPr/>
          <p:nvPr/>
        </p:nvSpPr>
        <p:spPr>
          <a:xfrm>
            <a:off x="10496551" y="3753501"/>
            <a:ext cx="1641812" cy="506709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2.3.2022, klo 14-15</a:t>
            </a:r>
          </a:p>
        </p:txBody>
      </p:sp>
      <p:sp>
        <p:nvSpPr>
          <p:cNvPr id="38" name="Suorakulmio: Pyöristetyt kulmat 37">
            <a:extLst>
              <a:ext uri="{FF2B5EF4-FFF2-40B4-BE49-F238E27FC236}">
                <a16:creationId xmlns:a16="http://schemas.microsoft.com/office/drawing/2014/main" id="{CCEF276C-20F3-4CF9-A71A-9C53B20292A4}"/>
              </a:ext>
            </a:extLst>
          </p:cNvPr>
          <p:cNvSpPr/>
          <p:nvPr/>
        </p:nvSpPr>
        <p:spPr>
          <a:xfrm>
            <a:off x="9064921" y="6304789"/>
            <a:ext cx="3062295" cy="391411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ja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pilotin suunnittelu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9" name="Suorakulmio: Pyöristetyt kulmat 38">
            <a:extLst>
              <a:ext uri="{FF2B5EF4-FFF2-40B4-BE49-F238E27FC236}">
                <a16:creationId xmlns:a16="http://schemas.microsoft.com/office/drawing/2014/main" id="{69C0ECE0-9368-446A-A8BF-46FB6C4F945F}"/>
              </a:ext>
            </a:extLst>
          </p:cNvPr>
          <p:cNvSpPr/>
          <p:nvPr/>
        </p:nvSpPr>
        <p:spPr>
          <a:xfrm>
            <a:off x="438172" y="807171"/>
            <a:ext cx="4475617" cy="593635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Projektin aloitustapaamiset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24.11.2021, klo 13-14 | 1.12.2021, klo 14-15 | 7.12.2021, klo 15-16 | 13.12.2021, klo 12-13 | 12.1.2021, klo 8.30-10 </a:t>
            </a:r>
          </a:p>
        </p:txBody>
      </p:sp>
      <p:sp>
        <p:nvSpPr>
          <p:cNvPr id="40" name="Suorakulmio: Pyöristetyt kulmat 39">
            <a:extLst>
              <a:ext uri="{FF2B5EF4-FFF2-40B4-BE49-F238E27FC236}">
                <a16:creationId xmlns:a16="http://schemas.microsoft.com/office/drawing/2014/main" id="{E3DF9500-7A60-4F33-8961-75C444836F20}"/>
              </a:ext>
            </a:extLst>
          </p:cNvPr>
          <p:cNvSpPr/>
          <p:nvPr/>
        </p:nvSpPr>
        <p:spPr>
          <a:xfrm>
            <a:off x="401764" y="3394455"/>
            <a:ext cx="4836483" cy="1567248"/>
          </a:xfrm>
          <a:prstGeom prst="roundRect">
            <a:avLst/>
          </a:prstGeom>
          <a:solidFill>
            <a:srgbClr val="FFC100"/>
          </a:solidFill>
          <a:ln w="12700" cap="flat" cmpd="sng" algn="ctr">
            <a:solidFill>
              <a:srgbClr val="FFCE00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Työpaja 4 | Toimintamallin rakentaminen ja palveluprosessi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31.3.2022, klo 12-16 | </a:t>
            </a:r>
            <a:r>
              <a:rPr kumimoji="0" lang="fi-FI" sz="1400" b="1" i="0" u="none" strike="noStrike" kern="0" cap="none" spc="0" normalizeH="0" baseline="0" noProof="0" dirty="0" err="1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Zoom</a:t>
            </a: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Intro: Edellisen työpajan tulokset ja tämän työpajan tavoitteet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Inspiraatioluento 4: Verkostomainen  toimintamalli ja asiakaslähtöinen toiminta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Palveluprosessi (tuotannon prosessi) ja tiimit/ roolit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1" name="Suorakulmio: Pyöristetyt kulmat 40">
            <a:extLst>
              <a:ext uri="{FF2B5EF4-FFF2-40B4-BE49-F238E27FC236}">
                <a16:creationId xmlns:a16="http://schemas.microsoft.com/office/drawing/2014/main" id="{1EDB031F-7C28-44C4-8437-32AD0B04A9B2}"/>
              </a:ext>
            </a:extLst>
          </p:cNvPr>
          <p:cNvSpPr/>
          <p:nvPr/>
        </p:nvSpPr>
        <p:spPr>
          <a:xfrm>
            <a:off x="416152" y="4876655"/>
            <a:ext cx="1790555" cy="551414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4.4.2022, klo 13-15</a:t>
            </a:r>
          </a:p>
        </p:txBody>
      </p:sp>
      <p:sp>
        <p:nvSpPr>
          <p:cNvPr id="42" name="Suorakulmio: Pyöristetyt kulmat 41">
            <a:extLst>
              <a:ext uri="{FF2B5EF4-FFF2-40B4-BE49-F238E27FC236}">
                <a16:creationId xmlns:a16="http://schemas.microsoft.com/office/drawing/2014/main" id="{46340B94-2DA1-432B-99EB-B1425942129A}"/>
              </a:ext>
            </a:extLst>
          </p:cNvPr>
          <p:cNvSpPr/>
          <p:nvPr/>
        </p:nvSpPr>
        <p:spPr>
          <a:xfrm>
            <a:off x="4554156" y="4436455"/>
            <a:ext cx="1729141" cy="526605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29.3.2022, klo 14-15</a:t>
            </a:r>
          </a:p>
        </p:txBody>
      </p:sp>
      <p:sp>
        <p:nvSpPr>
          <p:cNvPr id="45" name="Suorakulmio: Pyöristetyt kulmat 44">
            <a:extLst>
              <a:ext uri="{FF2B5EF4-FFF2-40B4-BE49-F238E27FC236}">
                <a16:creationId xmlns:a16="http://schemas.microsoft.com/office/drawing/2014/main" id="{3DEF3E82-E3F9-473D-B2D2-0A51DECDE9DE}"/>
              </a:ext>
            </a:extLst>
          </p:cNvPr>
          <p:cNvSpPr/>
          <p:nvPr/>
        </p:nvSpPr>
        <p:spPr>
          <a:xfrm>
            <a:off x="5734089" y="192407"/>
            <a:ext cx="5154992" cy="1039580"/>
          </a:xfrm>
          <a:prstGeom prst="roundRect">
            <a:avLst/>
          </a:prstGeom>
          <a:solidFill>
            <a:srgbClr val="737373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Tavoite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Työskentelyn tavoitteena on kehittää Etelä-Karjalan alueen työkyvyn tuen palvelumallia. </a:t>
            </a:r>
            <a:r>
              <a:rPr lang="fi-FI" sz="1200" kern="0" dirty="0">
                <a:solidFill>
                  <a:srgbClr val="E3E3E3">
                    <a:lumMod val="25000"/>
                  </a:srgbClr>
                </a:solidFill>
              </a:rPr>
              <a:t>Lisäksi tavoitteena on </a:t>
            </a:r>
            <a:r>
              <a:rPr kumimoji="0" lang="fi-FI" sz="12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kirkastaa, millaisilla palvelupoluilla ja palveluilla voimme tarjota työkyvyn tuen ja avun työllistymisessä.</a:t>
            </a:r>
          </a:p>
        </p:txBody>
      </p:sp>
      <p:sp>
        <p:nvSpPr>
          <p:cNvPr id="47" name="Suorakulmio: Pyöristetyt kulmat 46">
            <a:extLst>
              <a:ext uri="{FF2B5EF4-FFF2-40B4-BE49-F238E27FC236}">
                <a16:creationId xmlns:a16="http://schemas.microsoft.com/office/drawing/2014/main" id="{2F90085C-9EF8-4BBD-A233-F2BD355CBD2E}"/>
              </a:ext>
            </a:extLst>
          </p:cNvPr>
          <p:cNvSpPr/>
          <p:nvPr/>
        </p:nvSpPr>
        <p:spPr>
          <a:xfrm>
            <a:off x="7507810" y="2561094"/>
            <a:ext cx="1764458" cy="538833"/>
          </a:xfrm>
          <a:prstGeom prst="roundRect">
            <a:avLst/>
          </a:prstGeom>
          <a:solidFill>
            <a:srgbClr val="A9CF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Sisäinen konseptointityöpaja 2h 15.2.2022, klo 13-15</a:t>
            </a:r>
          </a:p>
        </p:txBody>
      </p:sp>
      <p:sp>
        <p:nvSpPr>
          <p:cNvPr id="48" name="Suorakulmio: Pyöristetyt kulmat 47">
            <a:extLst>
              <a:ext uri="{FF2B5EF4-FFF2-40B4-BE49-F238E27FC236}">
                <a16:creationId xmlns:a16="http://schemas.microsoft.com/office/drawing/2014/main" id="{A150F70B-1BF7-4843-8CCA-13BFD8A30EFE}"/>
              </a:ext>
            </a:extLst>
          </p:cNvPr>
          <p:cNvSpPr/>
          <p:nvPr/>
        </p:nvSpPr>
        <p:spPr>
          <a:xfrm>
            <a:off x="5077018" y="1527759"/>
            <a:ext cx="1528671" cy="491892"/>
          </a:xfrm>
          <a:prstGeom prst="roundRect">
            <a:avLst/>
          </a:prstGeom>
          <a:solidFill>
            <a:srgbClr val="A9CF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Sisäinen konseptointityöpaja 2h, 26.1.2022, 13-15</a:t>
            </a:r>
          </a:p>
        </p:txBody>
      </p:sp>
      <p:sp>
        <p:nvSpPr>
          <p:cNvPr id="49" name="Suorakulmio: Pyöristetyt kulmat 48">
            <a:extLst>
              <a:ext uri="{FF2B5EF4-FFF2-40B4-BE49-F238E27FC236}">
                <a16:creationId xmlns:a16="http://schemas.microsoft.com/office/drawing/2014/main" id="{31E72F07-8FFD-434B-977C-C30699940CCF}"/>
              </a:ext>
            </a:extLst>
          </p:cNvPr>
          <p:cNvSpPr/>
          <p:nvPr/>
        </p:nvSpPr>
        <p:spPr>
          <a:xfrm>
            <a:off x="4539054" y="3381028"/>
            <a:ext cx="1726883" cy="526604"/>
          </a:xfrm>
          <a:prstGeom prst="roundRect">
            <a:avLst/>
          </a:prstGeom>
          <a:solidFill>
            <a:srgbClr val="A9CF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Sisäinen konseptointityöpaja 2h 17.3.2022, klo 13-15</a:t>
            </a:r>
          </a:p>
        </p:txBody>
      </p:sp>
      <p:pic>
        <p:nvPicPr>
          <p:cNvPr id="55" name="Kuva 54">
            <a:extLst>
              <a:ext uri="{FF2B5EF4-FFF2-40B4-BE49-F238E27FC236}">
                <a16:creationId xmlns:a16="http://schemas.microsoft.com/office/drawing/2014/main" id="{6A8D0A9B-3E3C-4B4F-A14D-2DB8CDBB53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5033" y="807171"/>
            <a:ext cx="826565" cy="279895"/>
          </a:xfrm>
          <a:prstGeom prst="rect">
            <a:avLst/>
          </a:prstGeom>
        </p:spPr>
      </p:pic>
      <p:sp>
        <p:nvSpPr>
          <p:cNvPr id="50" name="Suorakulmio: Pyöristetyt kulmat 49">
            <a:extLst>
              <a:ext uri="{FF2B5EF4-FFF2-40B4-BE49-F238E27FC236}">
                <a16:creationId xmlns:a16="http://schemas.microsoft.com/office/drawing/2014/main" id="{38E9E87D-2E81-498C-95F1-C85036ED8FA1}"/>
              </a:ext>
            </a:extLst>
          </p:cNvPr>
          <p:cNvSpPr/>
          <p:nvPr/>
        </p:nvSpPr>
        <p:spPr>
          <a:xfrm>
            <a:off x="10550188" y="3134806"/>
            <a:ext cx="1588175" cy="3771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Työkyvyn tuen OHRY 18.2.2022, klo 10-11</a:t>
            </a:r>
          </a:p>
        </p:txBody>
      </p:sp>
      <p:sp>
        <p:nvSpPr>
          <p:cNvPr id="53" name="Suorakulmio: Pyöristetyt kulmat 52">
            <a:extLst>
              <a:ext uri="{FF2B5EF4-FFF2-40B4-BE49-F238E27FC236}">
                <a16:creationId xmlns:a16="http://schemas.microsoft.com/office/drawing/2014/main" id="{D7A48696-E214-49F1-A5B3-A979106B4FFB}"/>
              </a:ext>
            </a:extLst>
          </p:cNvPr>
          <p:cNvSpPr/>
          <p:nvPr/>
        </p:nvSpPr>
        <p:spPr>
          <a:xfrm>
            <a:off x="5720669" y="2551155"/>
            <a:ext cx="1726883" cy="538833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1.2.2022, klo 14-15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39BA5EDD-4C2C-4FC3-8491-A34E66BAE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925" y="73531"/>
            <a:ext cx="820002" cy="522900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E98D58A3-D815-4B8C-AA08-9C9F7D0EC684}"/>
              </a:ext>
            </a:extLst>
          </p:cNvPr>
          <p:cNvSpPr txBox="1"/>
          <p:nvPr/>
        </p:nvSpPr>
        <p:spPr>
          <a:xfrm>
            <a:off x="11259647" y="596431"/>
            <a:ext cx="7665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/>
              <a:t>Yhteistyössä</a:t>
            </a:r>
          </a:p>
        </p:txBody>
      </p:sp>
      <p:sp>
        <p:nvSpPr>
          <p:cNvPr id="46" name="Suorakulmio: Pyöristetyt kulmat 45">
            <a:extLst>
              <a:ext uri="{FF2B5EF4-FFF2-40B4-BE49-F238E27FC236}">
                <a16:creationId xmlns:a16="http://schemas.microsoft.com/office/drawing/2014/main" id="{834374C5-0B4B-4D99-B7DA-D333B456A29C}"/>
              </a:ext>
            </a:extLst>
          </p:cNvPr>
          <p:cNvSpPr/>
          <p:nvPr/>
        </p:nvSpPr>
        <p:spPr>
          <a:xfrm>
            <a:off x="9334689" y="2561095"/>
            <a:ext cx="1726883" cy="538833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17.2.2022, klo 13-14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1" name="Suorakulmio: Pyöristetyt kulmat 50">
            <a:extLst>
              <a:ext uri="{FF2B5EF4-FFF2-40B4-BE49-F238E27FC236}">
                <a16:creationId xmlns:a16="http://schemas.microsoft.com/office/drawing/2014/main" id="{FE0578BC-42DD-4BE0-9B64-1EB2E9159107}"/>
              </a:ext>
            </a:extLst>
          </p:cNvPr>
          <p:cNvSpPr/>
          <p:nvPr/>
        </p:nvSpPr>
        <p:spPr>
          <a:xfrm>
            <a:off x="9760883" y="4468266"/>
            <a:ext cx="1729141" cy="526605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21.3.2022, klo </a:t>
            </a: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10-11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4" name="Suorakulmio: Pyöristetyt kulmat 53">
            <a:extLst>
              <a:ext uri="{FF2B5EF4-FFF2-40B4-BE49-F238E27FC236}">
                <a16:creationId xmlns:a16="http://schemas.microsoft.com/office/drawing/2014/main" id="{BC933E8A-ECEC-404B-BF5E-7BBB7E26268B}"/>
              </a:ext>
            </a:extLst>
          </p:cNvPr>
          <p:cNvSpPr/>
          <p:nvPr/>
        </p:nvSpPr>
        <p:spPr>
          <a:xfrm>
            <a:off x="2069242" y="5052070"/>
            <a:ext cx="1838981" cy="551414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2.5.2022, klo 13.30-15.30</a:t>
            </a:r>
          </a:p>
        </p:txBody>
      </p:sp>
      <p:sp>
        <p:nvSpPr>
          <p:cNvPr id="59" name="Suorakulmio: Pyöristetyt kulmat 58">
            <a:extLst>
              <a:ext uri="{FF2B5EF4-FFF2-40B4-BE49-F238E27FC236}">
                <a16:creationId xmlns:a16="http://schemas.microsoft.com/office/drawing/2014/main" id="{C3BEE4F4-863E-4E45-B330-1778C0886126}"/>
              </a:ext>
            </a:extLst>
          </p:cNvPr>
          <p:cNvSpPr/>
          <p:nvPr/>
        </p:nvSpPr>
        <p:spPr>
          <a:xfrm>
            <a:off x="416152" y="5847721"/>
            <a:ext cx="4497637" cy="571329"/>
          </a:xfrm>
          <a:prstGeom prst="roundRect">
            <a:avLst/>
          </a:prstGeom>
          <a:solidFill>
            <a:srgbClr val="A9CF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Sisäinen konseptointityöpaja + kokemusasiantuntijoita ja </a:t>
            </a:r>
            <a:r>
              <a:rPr kumimoji="0" lang="fi-FI" sz="1100" b="0" i="0" u="none" strike="noStrike" kern="0" cap="none" spc="0" normalizeH="0" baseline="0" noProof="0" dirty="0" err="1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ohrylaisia</a:t>
            </a: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 10.5.2022, klo 14-16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Ensimmäinen palvelumalliversio </a:t>
            </a:r>
          </a:p>
        </p:txBody>
      </p:sp>
      <p:sp>
        <p:nvSpPr>
          <p:cNvPr id="37" name="Suorakulmio: Pyöristetyt kulmat 36">
            <a:extLst>
              <a:ext uri="{FF2B5EF4-FFF2-40B4-BE49-F238E27FC236}">
                <a16:creationId xmlns:a16="http://schemas.microsoft.com/office/drawing/2014/main" id="{C2420F0A-DEFF-4FF7-A44F-B5BDF242FA6D}"/>
              </a:ext>
            </a:extLst>
          </p:cNvPr>
          <p:cNvSpPr/>
          <p:nvPr/>
        </p:nvSpPr>
        <p:spPr>
          <a:xfrm>
            <a:off x="7092667" y="4601050"/>
            <a:ext cx="1641812" cy="3771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Työkyvyn tuen OHRY 22.3.2022, klo 15-16</a:t>
            </a:r>
          </a:p>
        </p:txBody>
      </p:sp>
      <p:sp>
        <p:nvSpPr>
          <p:cNvPr id="52" name="Suorakulmio: Pyöristetyt kulmat 51">
            <a:extLst>
              <a:ext uri="{FF2B5EF4-FFF2-40B4-BE49-F238E27FC236}">
                <a16:creationId xmlns:a16="http://schemas.microsoft.com/office/drawing/2014/main" id="{29E92F87-F42B-4248-A097-D46775780E96}"/>
              </a:ext>
            </a:extLst>
          </p:cNvPr>
          <p:cNvSpPr/>
          <p:nvPr/>
        </p:nvSpPr>
        <p:spPr>
          <a:xfrm>
            <a:off x="3797156" y="5137758"/>
            <a:ext cx="1838981" cy="551414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</a:t>
            </a: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6</a:t>
            </a: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.5.2022, klo 12-14</a:t>
            </a:r>
          </a:p>
        </p:txBody>
      </p:sp>
      <p:sp>
        <p:nvSpPr>
          <p:cNvPr id="56" name="Suorakulmio: Pyöristetyt kulmat 55">
            <a:extLst>
              <a:ext uri="{FF2B5EF4-FFF2-40B4-BE49-F238E27FC236}">
                <a16:creationId xmlns:a16="http://schemas.microsoft.com/office/drawing/2014/main" id="{E2D87AAE-EEF6-43A2-ACA0-F6C6D4CAC6EF}"/>
              </a:ext>
            </a:extLst>
          </p:cNvPr>
          <p:cNvSpPr/>
          <p:nvPr/>
        </p:nvSpPr>
        <p:spPr>
          <a:xfrm>
            <a:off x="4909268" y="5639305"/>
            <a:ext cx="1729142" cy="551414"/>
          </a:xfrm>
          <a:prstGeom prst="roundRect">
            <a:avLst/>
          </a:prstGeom>
          <a:solidFill>
            <a:srgbClr val="ED7C3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Ydintiimin suunnittelutapaaminen 18.5.2022, klo 14.30-16</a:t>
            </a:r>
          </a:p>
        </p:txBody>
      </p:sp>
      <p:pic>
        <p:nvPicPr>
          <p:cNvPr id="60" name="Kuva 59" descr="Suuntanuoli: loiva kaarre tasaisella täytöllä">
            <a:extLst>
              <a:ext uri="{FF2B5EF4-FFF2-40B4-BE49-F238E27FC236}">
                <a16:creationId xmlns:a16="http://schemas.microsoft.com/office/drawing/2014/main" id="{D6FF4985-F277-4F83-BFAB-A97CF241816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4257" y="5314319"/>
            <a:ext cx="765680" cy="765680"/>
          </a:xfrm>
          <a:prstGeom prst="rect">
            <a:avLst/>
          </a:prstGeom>
        </p:spPr>
      </p:pic>
      <p:pic>
        <p:nvPicPr>
          <p:cNvPr id="61" name="Kuva 60" descr="Suuntanuoli: loiva kaarre tasaisella täytöllä">
            <a:extLst>
              <a:ext uri="{FF2B5EF4-FFF2-40B4-BE49-F238E27FC236}">
                <a16:creationId xmlns:a16="http://schemas.microsoft.com/office/drawing/2014/main" id="{A3DC1EE9-FED9-4D50-9041-3916055E2DC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7695" y="5060218"/>
            <a:ext cx="765680" cy="765680"/>
          </a:xfrm>
          <a:prstGeom prst="rect">
            <a:avLst/>
          </a:prstGeom>
        </p:spPr>
      </p:pic>
      <p:sp>
        <p:nvSpPr>
          <p:cNvPr id="43" name="Suorakulmio: Pyöristetyt kulmat 42">
            <a:extLst>
              <a:ext uri="{FF2B5EF4-FFF2-40B4-BE49-F238E27FC236}">
                <a16:creationId xmlns:a16="http://schemas.microsoft.com/office/drawing/2014/main" id="{16EC5232-F185-F8E1-3314-2080F98070B4}"/>
              </a:ext>
            </a:extLst>
          </p:cNvPr>
          <p:cNvSpPr/>
          <p:nvPr/>
        </p:nvSpPr>
        <p:spPr>
          <a:xfrm>
            <a:off x="5462391" y="6169655"/>
            <a:ext cx="1641812" cy="3771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Työkyvyn tuen OHRY </a:t>
            </a: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23.5.</a:t>
            </a: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rgbClr val="E3E3E3">
                    <a:lumMod val="2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t>2022, klo </a:t>
            </a:r>
            <a:r>
              <a:rPr lang="fi-FI" sz="1100" kern="0" dirty="0">
                <a:solidFill>
                  <a:srgbClr val="E3E3E3">
                    <a:lumMod val="25000"/>
                  </a:srgbClr>
                </a:solidFill>
              </a:rPr>
              <a:t>14-16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E3E3E3">
                  <a:lumMod val="2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8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3DED09-6DB0-45E7-9CB5-E07B83477C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F4208F-BDA6-4E44-A897-98B25E703D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5A9A45-FC1D-47A7-AECD-EF627E2C85B3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be439688-afe1-4aac-b7c7-6a5535b0c565"/>
    <ds:schemaRef ds:uri="10055d64-e8dd-4dca-a261-35eeb659ac8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364</Words>
  <Application>Microsoft Office PowerPoint</Application>
  <PresentationFormat>Laajakuva</PresentationFormat>
  <Paragraphs>58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2022-05-30T08:25:05Z</dcterms:created>
  <dcterms:modified xsi:type="dcterms:W3CDTF">2022-05-30T08:27:03Z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