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9144000" cy="5143500" type="screen16x9"/>
  <p:notesSz cx="6858000" cy="9144000"/>
  <p:embeddedFontLst>
    <p:embeddedFont>
      <p:font typeface="Lora" pitchFamily="2" charset="0"/>
      <p:regular r:id="rId4"/>
      <p:bold r:id="rId5"/>
      <p:italic r:id="rId6"/>
      <p:boldItalic r:id="rId7"/>
    </p:embeddedFon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Titillium Web" panose="00000500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jQM7TtS+MpTqeFVujkItgWVJS6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vi Nousia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9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36" Type="http://schemas.openxmlformats.org/officeDocument/2006/relationships/presProps" Target="pres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6013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:notes"/>
          <p:cNvSpPr txBox="1">
            <a:spLocks noGrp="1"/>
          </p:cNvSpPr>
          <p:nvPr>
            <p:ph type="body" idx="1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121" name="Google Shape;1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347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eipäteksti 2">
  <p:cSld name="TITLE_AND_BODY_1_1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1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800"/>
              <a:buChar char="●"/>
              <a:defRPr>
                <a:solidFill>
                  <a:srgbClr val="26224E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oli kehys ja kaksi palstaa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4839300" y="859125"/>
            <a:ext cx="3511500" cy="3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800"/>
              <a:buChar char="●"/>
              <a:defRPr>
                <a:solidFill>
                  <a:srgbClr val="26224E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>
                <a:solidFill>
                  <a:srgbClr val="26224E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400"/>
              <a:buChar char="○"/>
              <a:defRPr>
                <a:solidFill>
                  <a:srgbClr val="26224E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400"/>
              <a:buChar char="■"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13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45" name="Google Shape;45;p13"/>
            <p:cNvSpPr/>
            <p:nvPr/>
          </p:nvSpPr>
          <p:spPr>
            <a:xfrm>
              <a:off x="8872300" y="0"/>
              <a:ext cx="271700" cy="5143500"/>
            </a:xfrm>
            <a:prstGeom prst="flowChartProcess">
              <a:avLst/>
            </a:prstGeom>
            <a:solidFill>
              <a:srgbClr val="262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26224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 rot="-5400000">
              <a:off x="4418350" y="-4418350"/>
              <a:ext cx="299825" cy="9136525"/>
            </a:xfrm>
            <a:prstGeom prst="flowChartProcess">
              <a:avLst/>
            </a:prstGeom>
            <a:solidFill>
              <a:srgbClr val="262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>
                  <a:solidFill>
                    <a:srgbClr val="26224E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26224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 rot="-5400000">
              <a:off x="4433413" y="436638"/>
              <a:ext cx="277200" cy="9136525"/>
            </a:xfrm>
            <a:prstGeom prst="flowChartProcess">
              <a:avLst/>
            </a:prstGeom>
            <a:solidFill>
              <a:srgbClr val="2622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i-FI" sz="1400" b="0" i="0" u="none" strike="noStrike" cap="none">
                  <a:solidFill>
                    <a:srgbClr val="26224E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26224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548860" y="1233175"/>
            <a:ext cx="3404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2"/>
          </p:nvPr>
        </p:nvSpPr>
        <p:spPr>
          <a:xfrm>
            <a:off x="548700" y="2803075"/>
            <a:ext cx="3404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palstaa 2">
  <p:cSld name="TITLE_AND_TWO_COLUMNS_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2800"/>
              <a:buNone/>
              <a:defRPr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684900" y="1246825"/>
            <a:ext cx="3626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4832400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24E"/>
              </a:buClr>
              <a:buSzPts val="1400"/>
              <a:buChar char="●"/>
              <a:defRPr sz="1400">
                <a:solidFill>
                  <a:srgbClr val="26224E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●"/>
              <a:defRPr sz="1200">
                <a:solidFill>
                  <a:srgbClr val="26224E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6224E"/>
              </a:buClr>
              <a:buSzPts val="1200"/>
              <a:buChar char="○"/>
              <a:defRPr sz="1200">
                <a:solidFill>
                  <a:srgbClr val="26224E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6224E"/>
              </a:buClr>
              <a:buSzPts val="1200"/>
              <a:buChar char="■"/>
              <a:defRPr sz="1200">
                <a:solidFill>
                  <a:srgbClr val="26224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istaus sininen tausta">
  <p:cSld name="TITLE_AND_TWO_COLUMNS_1_1">
    <p:bg>
      <p:bgPr>
        <a:solidFill>
          <a:srgbClr val="26224E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685800" y="548700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685900" y="1246825"/>
            <a:ext cx="814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, sininen tausta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84900" y="548700"/>
            <a:ext cx="8147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72" name="Google Shape;7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548700" cy="5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iteteksti">
  <p:cSld name="CAPTION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26224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576050" y="433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tillium Web"/>
              <a:buNone/>
              <a:defRPr sz="2800" b="1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576050" y="1152475"/>
            <a:ext cx="825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ora"/>
              <a:buChar char="●"/>
              <a:defRPr sz="18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●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Lora"/>
              <a:buChar char="○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Lora"/>
              <a:buChar char="■"/>
              <a:defRPr sz="1400" b="0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7" r:id="rId3"/>
    <p:sldLayoutId id="2147483658" r:id="rId4"/>
    <p:sldLayoutId id="2147483659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99325" y="56676"/>
            <a:ext cx="814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 Narrow"/>
              <a:buNone/>
            </a:pPr>
            <a:r>
              <a:rPr lang="fi-FI" sz="2400"/>
              <a:t>Työkyvyn tuen tiimin pilotointi, kevät 2022 </a:t>
            </a:r>
            <a:endParaRPr sz="2400"/>
          </a:p>
        </p:txBody>
      </p:sp>
      <p:sp>
        <p:nvSpPr>
          <p:cNvPr id="124" name="Google Shape;124;p20"/>
          <p:cNvSpPr/>
          <p:nvPr/>
        </p:nvSpPr>
        <p:spPr>
          <a:xfrm>
            <a:off x="668950" y="1752659"/>
            <a:ext cx="1169400" cy="33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566125" y="1752748"/>
            <a:ext cx="1250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Terveydenhoitaja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540891" y="3736407"/>
            <a:ext cx="828900" cy="33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Lääkäri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66125" y="3382813"/>
            <a:ext cx="91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177625" y="2553250"/>
            <a:ext cx="1043400" cy="400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1312600" y="2566046"/>
            <a:ext cx="960000" cy="38949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Mielitiimi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A-klinikka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77625" y="2553238"/>
            <a:ext cx="127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Fysioterapeutti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20"/>
          <p:cNvCxnSpPr>
            <a:stCxn id="125" idx="2"/>
            <a:endCxn id="130" idx="0"/>
          </p:cNvCxnSpPr>
          <p:nvPr/>
        </p:nvCxnSpPr>
        <p:spPr>
          <a:xfrm flipH="1">
            <a:off x="814075" y="2091448"/>
            <a:ext cx="377400" cy="461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2" name="Google Shape;132;p20"/>
          <p:cNvCxnSpPr>
            <a:stCxn id="124" idx="2"/>
          </p:cNvCxnSpPr>
          <p:nvPr/>
        </p:nvCxnSpPr>
        <p:spPr>
          <a:xfrm>
            <a:off x="1253650" y="2091359"/>
            <a:ext cx="319500" cy="45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" name="Google Shape;133;p20"/>
          <p:cNvSpPr txBox="1"/>
          <p:nvPr/>
        </p:nvSpPr>
        <p:spPr>
          <a:xfrm>
            <a:off x="177625" y="2091438"/>
            <a:ext cx="873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tarv. asiantuntija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7209958" y="1628054"/>
            <a:ext cx="1865100" cy="20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 tarvetta jatkotutkimuksiin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" name="Google Shape;135;p20"/>
          <p:cNvCxnSpPr/>
          <p:nvPr/>
        </p:nvCxnSpPr>
        <p:spPr>
          <a:xfrm rot="10800000" flipH="1">
            <a:off x="1825238" y="1752773"/>
            <a:ext cx="5376300" cy="3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" name="Google Shape;136;p20"/>
          <p:cNvSpPr/>
          <p:nvPr/>
        </p:nvSpPr>
        <p:spPr>
          <a:xfrm>
            <a:off x="651275" y="784475"/>
            <a:ext cx="1273800" cy="20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588600" y="719300"/>
            <a:ext cx="1524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KK Asiakasvastaava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2775288" y="3950797"/>
            <a:ext cx="1463400" cy="33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Jatkotutkimukset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955355" y="4303950"/>
            <a:ext cx="1125000" cy="338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Hoitoon ohjaaminen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6343072" y="3081556"/>
            <a:ext cx="2027400" cy="91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Työkyvyn tuen tiimi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2695650" y="4432900"/>
            <a:ext cx="2046900" cy="431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2695638" y="4402300"/>
            <a:ext cx="223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Ohjaus kuntoutukseen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(lääkinnällinen, ammatillinen, sosiaalinen)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48024" y="4688758"/>
            <a:ext cx="1494491" cy="38008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i-FI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 terveydellistä estettä työllistymiseen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 flipH="1">
            <a:off x="1235238" y="2117673"/>
            <a:ext cx="4200" cy="159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5" name="Google Shape;145;p20"/>
          <p:cNvCxnSpPr/>
          <p:nvPr/>
        </p:nvCxnSpPr>
        <p:spPr>
          <a:xfrm flipH="1">
            <a:off x="739525" y="4099575"/>
            <a:ext cx="6900" cy="60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6" name="Google Shape;146;p20"/>
          <p:cNvCxnSpPr/>
          <p:nvPr/>
        </p:nvCxnSpPr>
        <p:spPr>
          <a:xfrm rot="10800000" flipH="1">
            <a:off x="1404688" y="3822342"/>
            <a:ext cx="4903500" cy="4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p20"/>
          <p:cNvCxnSpPr/>
          <p:nvPr/>
        </p:nvCxnSpPr>
        <p:spPr>
          <a:xfrm>
            <a:off x="1249600" y="1007750"/>
            <a:ext cx="8100" cy="65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" name="Google Shape;148;p20"/>
          <p:cNvSpPr/>
          <p:nvPr/>
        </p:nvSpPr>
        <p:spPr>
          <a:xfrm>
            <a:off x="2322594" y="1159572"/>
            <a:ext cx="3613111" cy="149059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006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Terveydenhoitajan vastuut:</a:t>
            </a:r>
            <a:endParaRPr sz="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-lisää asiakas ForeAmmattin ja lähetä kutsu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-tarkista kykyviisari+taustatietolomake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-suorita terveystarkastus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-pyydä asiakkaalta suostumus rekisteritutkimukseen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-&gt; tee kirjaus ForeAmmattiin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-tee yhteenveto ja jatkosuunnitelma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-tarv. varaa vastaanottoajat (asiantuntijat, lääkäri)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-lähetä palaute/jatkosuunnitelma lähettävälle taholle ja/tai palautekeskustelu</a:t>
            </a:r>
            <a:r>
              <a:rPr lang="fi-FI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asiakasvastaavan kanssa.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-Tilastointi  ohjeen mukaan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1350775" y="3033297"/>
            <a:ext cx="2925956" cy="625044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006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Terveydenhoitajan vastuut: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kerää tarv. tiedot lääkärille; terveydentila, asiantuntijoiden palautteet, aikaisempi työhistoria+työllistämistoimet (asiakasvastaavalta)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504100" y="1045713"/>
            <a:ext cx="1768500" cy="653100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5769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KK Asiakasvastaavan vastuut: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Täytä taustatietolomake, anna asiakkaalle esitietolomake täytettäväksi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Varaa aika terv.tarkastukseen</a:t>
            </a:r>
            <a:endParaRPr sz="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Osallistu terv. tarkastukseen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20"/>
          <p:cNvCxnSpPr/>
          <p:nvPr/>
        </p:nvCxnSpPr>
        <p:spPr>
          <a:xfrm>
            <a:off x="1932788" y="931375"/>
            <a:ext cx="4783500" cy="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2" name="Google Shape;152;p20"/>
          <p:cNvCxnSpPr/>
          <p:nvPr/>
        </p:nvCxnSpPr>
        <p:spPr>
          <a:xfrm flipH="1">
            <a:off x="6723996" y="863365"/>
            <a:ext cx="7703" cy="2217937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3" name="Google Shape;153;p20"/>
          <p:cNvCxnSpPr>
            <a:stCxn id="126" idx="3"/>
            <a:endCxn id="138" idx="1"/>
          </p:cNvCxnSpPr>
          <p:nvPr/>
        </p:nvCxnSpPr>
        <p:spPr>
          <a:xfrm>
            <a:off x="1369791" y="3905757"/>
            <a:ext cx="1405500" cy="21450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4" name="Google Shape;154;p20"/>
          <p:cNvCxnSpPr/>
          <p:nvPr/>
        </p:nvCxnSpPr>
        <p:spPr>
          <a:xfrm>
            <a:off x="918716" y="4097242"/>
            <a:ext cx="265800" cy="18450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5" name="Google Shape;155;p20"/>
          <p:cNvCxnSpPr/>
          <p:nvPr/>
        </p:nvCxnSpPr>
        <p:spPr>
          <a:xfrm>
            <a:off x="1363800" y="4052675"/>
            <a:ext cx="1411500" cy="44190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56" name="Google Shape;156;p20"/>
          <p:cNvCxnSpPr/>
          <p:nvPr/>
        </p:nvCxnSpPr>
        <p:spPr>
          <a:xfrm flipH="1">
            <a:off x="4742450" y="3908975"/>
            <a:ext cx="1603200" cy="53970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57" name="Google Shape;157;p20"/>
          <p:cNvSpPr/>
          <p:nvPr/>
        </p:nvSpPr>
        <p:spPr>
          <a:xfrm>
            <a:off x="6116400" y="2065192"/>
            <a:ext cx="1768397" cy="628405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5769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KK Asiakasvastaavan vastuut: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-"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Täytä taustatietolomake ja kerää yhteen tarvittavat tiedot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-"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kutsu koolle ja osallistu työkyvyn tuen tiimiin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6835203" y="4073279"/>
            <a:ext cx="1753320" cy="914400"/>
          </a:xfrm>
          <a:prstGeom prst="rect">
            <a:avLst/>
          </a:prstGeom>
          <a:solidFill>
            <a:srgbClr val="1155CC"/>
          </a:solidFill>
          <a:ln w="25400" cap="flat" cmpd="sng">
            <a:solidFill>
              <a:srgbClr val="BA7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Työkyvyn tuen tiimin vastuut: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kirjataan työkyvyn tuen suunnitelma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i-FI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määritetään koordinointi asiakasvastaavamallin mukaisesti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20"/>
          <p:cNvCxnSpPr/>
          <p:nvPr/>
        </p:nvCxnSpPr>
        <p:spPr>
          <a:xfrm>
            <a:off x="1501525" y="5004725"/>
            <a:ext cx="5053800" cy="1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0" name="Google Shape;160;p20"/>
          <p:cNvCxnSpPr/>
          <p:nvPr/>
        </p:nvCxnSpPr>
        <p:spPr>
          <a:xfrm rot="10800000">
            <a:off x="6507275" y="4028650"/>
            <a:ext cx="6000" cy="97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1" name="Google Shape;161;p20"/>
          <p:cNvSpPr/>
          <p:nvPr/>
        </p:nvSpPr>
        <p:spPr>
          <a:xfrm>
            <a:off x="6835200" y="483794"/>
            <a:ext cx="2115000" cy="914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0079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Konsultaati</a:t>
            </a:r>
            <a:r>
              <a:rPr lang="fi-FI" sz="1300">
                <a:solidFill>
                  <a:schemeClr val="lt1"/>
                </a:solidFill>
              </a:rPr>
              <a:t>o</a:t>
            </a:r>
            <a:r>
              <a:rPr lang="fi-FI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tunti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20"/>
          <p:cNvCxnSpPr/>
          <p:nvPr/>
        </p:nvCxnSpPr>
        <p:spPr>
          <a:xfrm rot="10800000" flipH="1">
            <a:off x="1925086" y="786979"/>
            <a:ext cx="4962900" cy="81900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Rovaniemi the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Näytössä katseltava esitys (16:9)</PresentationFormat>
  <Paragraphs>38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Lora</vt:lpstr>
      <vt:lpstr>Arial Narrow</vt:lpstr>
      <vt:lpstr>Arial</vt:lpstr>
      <vt:lpstr>Titillium Web</vt:lpstr>
      <vt:lpstr>Calibri</vt:lpstr>
      <vt:lpstr>Rovaniemi theme</vt:lpstr>
      <vt:lpstr>Työkyvyn tuen tiimin pilotointi, kevät 2022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Nousiainen Suvi Rovaniemi</dc:creator>
  <cp:lastModifiedBy>Nousiainen Suvi Rovaniemi</cp:lastModifiedBy>
  <cp:revision>2</cp:revision>
  <dcterms:modified xsi:type="dcterms:W3CDTF">2022-05-03T09:34:26Z</dcterms:modified>
</cp:coreProperties>
</file>