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7" r:id="rId7"/>
    <p:sldId id="259" r:id="rId8"/>
    <p:sldId id="262"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B4E7"/>
    <a:srgbClr val="FF6130"/>
    <a:srgbClr val="FEFDE2"/>
    <a:srgbClr val="FFFFFF"/>
    <a:srgbClr val="FCFBC4"/>
    <a:srgbClr val="51AE68"/>
    <a:srgbClr val="FFE0D3"/>
    <a:srgbClr val="BFE1F5"/>
    <a:srgbClr val="FBF78D"/>
    <a:srgbClr val="BBDF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660"/>
  </p:normalViewPr>
  <p:slideViewPr>
    <p:cSldViewPr snapToGrid="0">
      <p:cViewPr varScale="1">
        <p:scale>
          <a:sx n="67" d="100"/>
          <a:sy n="67" d="100"/>
        </p:scale>
        <p:origin x="63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B1065321-D902-4CC8-BCC8-48D44E967DB5}"/>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6092892"/>
            <a:ext cx="757235" cy="765108"/>
          </a:xfrm>
          <a:prstGeom prst="rect">
            <a:avLst/>
          </a:prstGeom>
        </p:spPr>
      </p:pic>
      <p:sp>
        <p:nvSpPr>
          <p:cNvPr id="8" name="Suorakulmio: Pyöristetyt kulmat 7">
            <a:hlinkClick r:id="" action="ppaction://hlinkshowjump?jump=nextslide"/>
            <a:extLst>
              <a:ext uri="{FF2B5EF4-FFF2-40B4-BE49-F238E27FC236}">
                <a16:creationId xmlns:a16="http://schemas.microsoft.com/office/drawing/2014/main" id="{E37F10CA-97B4-4741-B596-5C8354C5EF46}"/>
              </a:ext>
            </a:extLst>
          </p:cNvPr>
          <p:cNvSpPr/>
          <p:nvPr userDrawn="1"/>
        </p:nvSpPr>
        <p:spPr>
          <a:xfrm>
            <a:off x="11070454" y="6267635"/>
            <a:ext cx="1052982" cy="392062"/>
          </a:xfrm>
          <a:prstGeom prst="roundRect">
            <a:avLst>
              <a:gd name="adj" fmla="val 50000"/>
            </a:avLst>
          </a:prstGeom>
          <a:solidFill>
            <a:srgbClr val="FCF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Verdana" panose="020B0604030504040204" pitchFamily="34" charset="0"/>
              <a:ea typeface="Verdana" panose="020B0604030504040204" pitchFamily="34" charset="0"/>
            </a:endParaRPr>
          </a:p>
        </p:txBody>
      </p:sp>
      <p:sp>
        <p:nvSpPr>
          <p:cNvPr id="9" name="Suorakulmio: Pyöristetyt kulmat 8">
            <a:hlinkClick r:id="" action="ppaction://hlinkshowjump?jump=previousslide"/>
            <a:extLst>
              <a:ext uri="{FF2B5EF4-FFF2-40B4-BE49-F238E27FC236}">
                <a16:creationId xmlns:a16="http://schemas.microsoft.com/office/drawing/2014/main" id="{86C59164-0C0A-4B5D-8BC7-252808D40A32}"/>
              </a:ext>
            </a:extLst>
          </p:cNvPr>
          <p:cNvSpPr/>
          <p:nvPr userDrawn="1"/>
        </p:nvSpPr>
        <p:spPr>
          <a:xfrm>
            <a:off x="9926715" y="6267635"/>
            <a:ext cx="1052982" cy="392062"/>
          </a:xfrm>
          <a:prstGeom prst="roundRect">
            <a:avLst>
              <a:gd name="adj" fmla="val 50000"/>
            </a:avLst>
          </a:prstGeom>
          <a:solidFill>
            <a:srgbClr val="FCF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200" dirty="0">
              <a:solidFill>
                <a:schemeClr val="tx1"/>
              </a:solidFill>
              <a:latin typeface="Verdana" panose="020B0604030504040204" pitchFamily="34" charset="0"/>
              <a:ea typeface="Verdana" panose="020B0604030504040204" pitchFamily="34" charset="0"/>
            </a:endParaRPr>
          </a:p>
        </p:txBody>
      </p:sp>
      <p:sp>
        <p:nvSpPr>
          <p:cNvPr id="10" name="Tekstiruutu 9">
            <a:hlinkClick r:id="" action="ppaction://hlinkshowjump?jump=previousslide"/>
            <a:extLst>
              <a:ext uri="{FF2B5EF4-FFF2-40B4-BE49-F238E27FC236}">
                <a16:creationId xmlns:a16="http://schemas.microsoft.com/office/drawing/2014/main" id="{AB5B972B-9AB5-40AF-80B2-17B41276C2E2}"/>
              </a:ext>
            </a:extLst>
          </p:cNvPr>
          <p:cNvSpPr txBox="1"/>
          <p:nvPr userDrawn="1"/>
        </p:nvSpPr>
        <p:spPr>
          <a:xfrm>
            <a:off x="9806245" y="6291639"/>
            <a:ext cx="1293921" cy="307777"/>
          </a:xfrm>
          <a:prstGeom prst="rect">
            <a:avLst/>
          </a:prstGeom>
          <a:noFill/>
        </p:spPr>
        <p:txBody>
          <a:bodyPr wrap="square">
            <a:spAutoFit/>
          </a:bodyPr>
          <a:lstStyle/>
          <a:p>
            <a:pPr algn="ctr"/>
            <a:r>
              <a:rPr lang="fi-FI" sz="1400" dirty="0">
                <a:solidFill>
                  <a:schemeClr val="tx1"/>
                </a:solidFill>
                <a:latin typeface="Verdana" panose="020B0604030504040204" pitchFamily="34" charset="0"/>
                <a:ea typeface="Verdana" panose="020B0604030504040204" pitchFamily="34" charset="0"/>
              </a:rPr>
              <a:t>Edellinen</a:t>
            </a:r>
          </a:p>
        </p:txBody>
      </p:sp>
      <p:sp>
        <p:nvSpPr>
          <p:cNvPr id="11" name="Tekstiruutu 10">
            <a:hlinkClick r:id="" action="ppaction://hlinkshowjump?jump=nextslide"/>
            <a:extLst>
              <a:ext uri="{FF2B5EF4-FFF2-40B4-BE49-F238E27FC236}">
                <a16:creationId xmlns:a16="http://schemas.microsoft.com/office/drawing/2014/main" id="{F45C6FEF-1B95-4515-9FD2-87D2E3D7DD41}"/>
              </a:ext>
            </a:extLst>
          </p:cNvPr>
          <p:cNvSpPr txBox="1"/>
          <p:nvPr userDrawn="1"/>
        </p:nvSpPr>
        <p:spPr>
          <a:xfrm>
            <a:off x="10979697" y="6291639"/>
            <a:ext cx="1293921" cy="307777"/>
          </a:xfrm>
          <a:prstGeom prst="rect">
            <a:avLst/>
          </a:prstGeom>
          <a:noFill/>
        </p:spPr>
        <p:txBody>
          <a:bodyPr wrap="square">
            <a:spAutoFit/>
          </a:bodyPr>
          <a:lstStyle/>
          <a:p>
            <a:pPr algn="ctr"/>
            <a:r>
              <a:rPr lang="fi-FI" sz="1400" dirty="0">
                <a:solidFill>
                  <a:schemeClr val="tx1"/>
                </a:solidFill>
                <a:latin typeface="Verdana" panose="020B0604030504040204" pitchFamily="34" charset="0"/>
                <a:ea typeface="Verdana" panose="020B0604030504040204" pitchFamily="34" charset="0"/>
              </a:rPr>
              <a:t>Seuraava</a:t>
            </a:r>
          </a:p>
        </p:txBody>
      </p:sp>
      <p:sp>
        <p:nvSpPr>
          <p:cNvPr id="12" name="Suorakulmio: Pyöristetyt kulmat 11">
            <a:hlinkClick r:id="" action="ppaction://hlinkshowjump?jump=firstslide"/>
            <a:extLst>
              <a:ext uri="{FF2B5EF4-FFF2-40B4-BE49-F238E27FC236}">
                <a16:creationId xmlns:a16="http://schemas.microsoft.com/office/drawing/2014/main" id="{FF3AE6F6-8D64-4069-86BF-9CDC5AA04289}"/>
              </a:ext>
            </a:extLst>
          </p:cNvPr>
          <p:cNvSpPr/>
          <p:nvPr userDrawn="1"/>
        </p:nvSpPr>
        <p:spPr>
          <a:xfrm>
            <a:off x="10159621" y="157997"/>
            <a:ext cx="1881090" cy="471240"/>
          </a:xfrm>
          <a:prstGeom prst="roundRect">
            <a:avLst>
              <a:gd name="adj" fmla="val 50000"/>
            </a:avLst>
          </a:prstGeom>
          <a:solidFill>
            <a:srgbClr val="FCF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200" dirty="0">
              <a:solidFill>
                <a:schemeClr val="tx1"/>
              </a:solidFill>
              <a:latin typeface="Verdana" panose="020B0604030504040204" pitchFamily="34" charset="0"/>
              <a:ea typeface="Verdana" panose="020B0604030504040204" pitchFamily="34" charset="0"/>
            </a:endParaRPr>
          </a:p>
        </p:txBody>
      </p:sp>
      <p:sp>
        <p:nvSpPr>
          <p:cNvPr id="13" name="Tekstiruutu 12">
            <a:hlinkClick r:id="" action="ppaction://hlinkshowjump?jump=firstslide"/>
            <a:extLst>
              <a:ext uri="{FF2B5EF4-FFF2-40B4-BE49-F238E27FC236}">
                <a16:creationId xmlns:a16="http://schemas.microsoft.com/office/drawing/2014/main" id="{9EA131D7-5B07-4AA4-B3D3-310EB90C9F3F}"/>
              </a:ext>
            </a:extLst>
          </p:cNvPr>
          <p:cNvSpPr txBox="1"/>
          <p:nvPr userDrawn="1"/>
        </p:nvSpPr>
        <p:spPr>
          <a:xfrm>
            <a:off x="10453205" y="239728"/>
            <a:ext cx="1587160" cy="307777"/>
          </a:xfrm>
          <a:prstGeom prst="rect">
            <a:avLst/>
          </a:prstGeom>
          <a:noFill/>
        </p:spPr>
        <p:txBody>
          <a:bodyPr wrap="square">
            <a:spAutoFit/>
          </a:bodyPr>
          <a:lstStyle/>
          <a:p>
            <a:pPr algn="ctr"/>
            <a:r>
              <a:rPr lang="fi-FI" sz="1400" dirty="0">
                <a:solidFill>
                  <a:schemeClr val="tx1"/>
                </a:solidFill>
                <a:latin typeface="Verdana" panose="020B0604030504040204" pitchFamily="34" charset="0"/>
                <a:ea typeface="Verdana" panose="020B0604030504040204" pitchFamily="34" charset="0"/>
              </a:rPr>
              <a:t>Takaisin alkuun</a:t>
            </a:r>
          </a:p>
        </p:txBody>
      </p:sp>
      <p:pic>
        <p:nvPicPr>
          <p:cNvPr id="14" name="Kuva 13" descr="Koti tasaisella täytöllä">
            <a:hlinkClick r:id="" action="ppaction://hlinkshowjump?jump=firstslide"/>
            <a:extLst>
              <a:ext uri="{FF2B5EF4-FFF2-40B4-BE49-F238E27FC236}">
                <a16:creationId xmlns:a16="http://schemas.microsoft.com/office/drawing/2014/main" id="{CF24250B-0016-4B0B-9CDB-98930B70FE55}"/>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67605" y="237117"/>
            <a:ext cx="271500" cy="271500"/>
          </a:xfrm>
          <a:prstGeom prst="rect">
            <a:avLst/>
          </a:prstGeom>
        </p:spPr>
      </p:pic>
    </p:spTree>
    <p:extLst>
      <p:ext uri="{BB962C8B-B14F-4D97-AF65-F5344CB8AC3E}">
        <p14:creationId xmlns:p14="http://schemas.microsoft.com/office/powerpoint/2010/main" val="882691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0D0F97-846A-40DC-9296-AF454FBED190}"/>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6256FA2B-3317-4521-A5AC-15FF113213C9}"/>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B73A433-7A50-4D12-9B30-D7ADF021B0EB}"/>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5" name="Alatunnisteen paikkamerkki 4">
            <a:extLst>
              <a:ext uri="{FF2B5EF4-FFF2-40B4-BE49-F238E27FC236}">
                <a16:creationId xmlns:a16="http://schemas.microsoft.com/office/drawing/2014/main" id="{A28219E2-B572-46C7-8C78-99C0F3E72EA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B4B779B-43D2-49B9-9C17-27DD2C53FDDC}"/>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1691090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244BD369-87B3-4CBE-893B-0730F30BE552}"/>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77920E21-9869-49EA-96AC-12CF61691675}"/>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5E133DB-20DA-4C39-B50D-AAB1D1D6DA96}"/>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5" name="Alatunnisteen paikkamerkki 4">
            <a:extLst>
              <a:ext uri="{FF2B5EF4-FFF2-40B4-BE49-F238E27FC236}">
                <a16:creationId xmlns:a16="http://schemas.microsoft.com/office/drawing/2014/main" id="{DD62BD17-9711-4D2B-AD7A-BCB17A2218F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AA18733-7F69-4637-85C1-9E75BDA917C9}"/>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1037000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9A8BD0-5A04-4BD7-ACCA-00F3E19BBB8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EF8E687-801F-4422-AD57-54DFE93ACE1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EB83551-690C-4959-82C1-0824DA61763E}"/>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5" name="Alatunnisteen paikkamerkki 4">
            <a:extLst>
              <a:ext uri="{FF2B5EF4-FFF2-40B4-BE49-F238E27FC236}">
                <a16:creationId xmlns:a16="http://schemas.microsoft.com/office/drawing/2014/main" id="{7D0A4EA6-EB92-4144-9FDE-F2D2CBDCA88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919CB60-7CCA-41C0-95B4-B9374450A3AA}"/>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397037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93E7A0-43BA-4C3C-8E4D-8D3C9A3A9D41}"/>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C5409E4-42A8-424F-84E7-29A670AED6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C751A1-624B-490E-8A9F-E54BF7ADF1B8}"/>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5" name="Alatunnisteen paikkamerkki 4">
            <a:extLst>
              <a:ext uri="{FF2B5EF4-FFF2-40B4-BE49-F238E27FC236}">
                <a16:creationId xmlns:a16="http://schemas.microsoft.com/office/drawing/2014/main" id="{1BFA4DA8-6C08-4166-AF84-7854D00B96D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8CB04B4-4DBA-4AD5-925F-D9E19DA86959}"/>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2932825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CBA418-E3ED-427E-8CA8-6EE31ED4A46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F87EB58-6A2F-4BAE-A640-3C00D9675F9F}"/>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A3BAFA9-5BBF-4FFC-B429-8967E2A6FCBF}"/>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1EB4DA63-33C2-474B-9CD4-1FB5DCD4F775}"/>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6" name="Alatunnisteen paikkamerkki 5">
            <a:extLst>
              <a:ext uri="{FF2B5EF4-FFF2-40B4-BE49-F238E27FC236}">
                <a16:creationId xmlns:a16="http://schemas.microsoft.com/office/drawing/2014/main" id="{E0E392BA-6D05-4B42-A3F1-A7777162574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E0781B0-FEB9-495F-BBB4-1A70A2ECEB73}"/>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3970170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161838-0AD8-404C-9F20-6CCEBC3B6FAB}"/>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F54E3A36-200E-45E9-A658-D07F0DD675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D85AEF13-EFFE-420F-87C4-9CA1B0CBD9ED}"/>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CF6A050-C17B-4A77-A934-DA3120710B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C92C83E7-2EAB-4860-8EB9-F904BBD9C1E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87F9CA3-8C38-43AB-AAD0-47C59C7B6572}"/>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8" name="Alatunnisteen paikkamerkki 7">
            <a:extLst>
              <a:ext uri="{FF2B5EF4-FFF2-40B4-BE49-F238E27FC236}">
                <a16:creationId xmlns:a16="http://schemas.microsoft.com/office/drawing/2014/main" id="{666972D3-F6AC-423F-B735-F7CFA9A4F3D5}"/>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61E8A115-9C48-4DBB-9450-424878CAA6C2}"/>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160698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2B74AC-2682-4EE7-8FD7-0ECE7565FD1B}"/>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FCB3336-B3DE-4FD3-BBB1-79BBBFB88C18}"/>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4" name="Alatunnisteen paikkamerkki 3">
            <a:extLst>
              <a:ext uri="{FF2B5EF4-FFF2-40B4-BE49-F238E27FC236}">
                <a16:creationId xmlns:a16="http://schemas.microsoft.com/office/drawing/2014/main" id="{7681D47C-2F4D-43E7-A333-3B70CBBA7835}"/>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401D0425-D75A-4C7F-AA61-4CF8B0039E36}"/>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120530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CFAAC8F-75ED-47ED-BA36-5E412017D0A3}"/>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3" name="Alatunnisteen paikkamerkki 2">
            <a:extLst>
              <a:ext uri="{FF2B5EF4-FFF2-40B4-BE49-F238E27FC236}">
                <a16:creationId xmlns:a16="http://schemas.microsoft.com/office/drawing/2014/main" id="{DD5BD1BF-048A-48C4-B8A9-E4326A0E55B3}"/>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2E93DBA-8001-4DAC-9D96-395C347827F1}"/>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194230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1FFA258-1FBD-436E-B890-5B482B6E673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9F40712D-E248-4925-AD8F-723994876F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CEFDB26A-0C20-4E33-A41D-9F39C8837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E91DFFF-9DF4-4854-9980-D6EB40E12906}"/>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6" name="Alatunnisteen paikkamerkki 5">
            <a:extLst>
              <a:ext uri="{FF2B5EF4-FFF2-40B4-BE49-F238E27FC236}">
                <a16:creationId xmlns:a16="http://schemas.microsoft.com/office/drawing/2014/main" id="{63A06395-BF2B-442A-83D7-A62E1426404B}"/>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64FE344-E066-46E7-84E7-5ACCFBB966B0}"/>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19024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4FEADC-4924-4515-98FA-F541EDFBC4D6}"/>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A8F486E-F196-425B-98B7-6E4266C28C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31CD4514-0E22-45E7-9FCA-6526C5A303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FC5E5BF-969C-4200-A949-E847F7707CDC}"/>
              </a:ext>
            </a:extLst>
          </p:cNvPr>
          <p:cNvSpPr>
            <a:spLocks noGrp="1"/>
          </p:cNvSpPr>
          <p:nvPr>
            <p:ph type="dt" sz="half" idx="10"/>
          </p:nvPr>
        </p:nvSpPr>
        <p:spPr/>
        <p:txBody>
          <a:bodyPr/>
          <a:lstStyle/>
          <a:p>
            <a:fld id="{DEAF997A-A101-4713-A7FB-CDDC01E786B5}" type="datetimeFigureOut">
              <a:rPr lang="fi-FI" smtClean="0"/>
              <a:t>6.4.2022</a:t>
            </a:fld>
            <a:endParaRPr lang="fi-FI"/>
          </a:p>
        </p:txBody>
      </p:sp>
      <p:sp>
        <p:nvSpPr>
          <p:cNvPr id="6" name="Alatunnisteen paikkamerkki 5">
            <a:extLst>
              <a:ext uri="{FF2B5EF4-FFF2-40B4-BE49-F238E27FC236}">
                <a16:creationId xmlns:a16="http://schemas.microsoft.com/office/drawing/2014/main" id="{C1AC96F0-B6E1-47A5-BBEB-C103D74892C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B298022-D1A5-411C-B69E-500AF52A86AC}"/>
              </a:ext>
            </a:extLst>
          </p:cNvPr>
          <p:cNvSpPr>
            <a:spLocks noGrp="1"/>
          </p:cNvSpPr>
          <p:nvPr>
            <p:ph type="sldNum" sz="quarter" idx="12"/>
          </p:nvPr>
        </p:nvSpPr>
        <p:spPr/>
        <p:txBody>
          <a:bodyPr/>
          <a:lstStyle/>
          <a:p>
            <a:fld id="{1B8A3756-BE6D-4542-994D-2A7BDBBB562C}" type="slidenum">
              <a:rPr lang="fi-FI" smtClean="0"/>
              <a:t>‹#›</a:t>
            </a:fld>
            <a:endParaRPr lang="fi-FI"/>
          </a:p>
        </p:txBody>
      </p:sp>
    </p:spTree>
    <p:extLst>
      <p:ext uri="{BB962C8B-B14F-4D97-AF65-F5344CB8AC3E}">
        <p14:creationId xmlns:p14="http://schemas.microsoft.com/office/powerpoint/2010/main" val="2664092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056C4421-DDA0-4AD3-A9F3-093560C785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A6BFC15A-B6EB-4AEA-9818-1B7E02FEB5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C919A38-D631-46F2-B29C-E01EE1514E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AF997A-A101-4713-A7FB-CDDC01E786B5}" type="datetimeFigureOut">
              <a:rPr lang="fi-FI" smtClean="0"/>
              <a:t>6.4.2022</a:t>
            </a:fld>
            <a:endParaRPr lang="fi-FI"/>
          </a:p>
        </p:txBody>
      </p:sp>
      <p:sp>
        <p:nvSpPr>
          <p:cNvPr id="5" name="Alatunnisteen paikkamerkki 4">
            <a:extLst>
              <a:ext uri="{FF2B5EF4-FFF2-40B4-BE49-F238E27FC236}">
                <a16:creationId xmlns:a16="http://schemas.microsoft.com/office/drawing/2014/main" id="{60E59D1A-5447-496E-A7A6-38956B5862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D574AF66-D0AF-4C6F-BE8A-75AC8B48FA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A3756-BE6D-4542-994D-2A7BDBBB562C}" type="slidenum">
              <a:rPr lang="fi-FI" smtClean="0"/>
              <a:t>‹#›</a:t>
            </a:fld>
            <a:endParaRPr lang="fi-FI"/>
          </a:p>
        </p:txBody>
      </p:sp>
    </p:spTree>
    <p:extLst>
      <p:ext uri="{BB962C8B-B14F-4D97-AF65-F5344CB8AC3E}">
        <p14:creationId xmlns:p14="http://schemas.microsoft.com/office/powerpoint/2010/main" val="3938439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6.svg"/><Relationship Id="rId7"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image" Target="../media/image2.svg"/><Relationship Id="rId10" Type="http://schemas.openxmlformats.org/officeDocument/2006/relationships/slide" Target="slide5.xml"/><Relationship Id="rId4" Type="http://schemas.openxmlformats.org/officeDocument/2006/relationships/image" Target="../media/image1.png"/><Relationship Id="rId9"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sv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C4C94191-918B-4DD7-B94E-8C7E8D0697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6555" y="900026"/>
            <a:ext cx="11161058" cy="4697372"/>
          </a:xfrm>
          <a:prstGeom prst="rect">
            <a:avLst/>
          </a:prstGeom>
        </p:spPr>
      </p:pic>
      <p:sp>
        <p:nvSpPr>
          <p:cNvPr id="4" name="Otsikko 235">
            <a:extLst>
              <a:ext uri="{FF2B5EF4-FFF2-40B4-BE49-F238E27FC236}">
                <a16:creationId xmlns:a16="http://schemas.microsoft.com/office/drawing/2014/main" id="{8931BCF3-105F-4FEB-8D94-CC839F7DFA55}"/>
              </a:ext>
            </a:extLst>
          </p:cNvPr>
          <p:cNvSpPr>
            <a:spLocks noGrp="1"/>
          </p:cNvSpPr>
          <p:nvPr>
            <p:ph type="ctrTitle" idx="4294967295"/>
          </p:nvPr>
        </p:nvSpPr>
        <p:spPr>
          <a:xfrm>
            <a:off x="4145658" y="91982"/>
            <a:ext cx="3900683" cy="1306512"/>
          </a:xfrm>
        </p:spPr>
        <p:txBody>
          <a:bodyPr>
            <a:noAutofit/>
          </a:bodyPr>
          <a:lstStyle/>
          <a:p>
            <a:pPr algn="ctr"/>
            <a:r>
              <a:rPr lang="fi-FI" sz="2400" dirty="0">
                <a:latin typeface="Filson Pro Bold" panose="02000000000000000000" pitchFamily="50" charset="0"/>
              </a:rPr>
              <a:t>Työkyvyn palvelupolku</a:t>
            </a:r>
            <a:br>
              <a:rPr lang="fi-FI" sz="2400" dirty="0">
                <a:latin typeface="Filson Pro Bold" panose="02000000000000000000" pitchFamily="50" charset="0"/>
              </a:rPr>
            </a:br>
            <a:br>
              <a:rPr lang="fi-FI" sz="2400" dirty="0">
                <a:latin typeface="Filson Pro Regular" panose="02000000000000000000" pitchFamily="50" charset="0"/>
              </a:rPr>
            </a:br>
            <a:endParaRPr lang="fi-FI" sz="2400" dirty="0"/>
          </a:p>
        </p:txBody>
      </p:sp>
      <p:pic>
        <p:nvPicPr>
          <p:cNvPr id="5" name="Kuva 4">
            <a:extLst>
              <a:ext uri="{FF2B5EF4-FFF2-40B4-BE49-F238E27FC236}">
                <a16:creationId xmlns:a16="http://schemas.microsoft.com/office/drawing/2014/main" id="{72504431-7D21-4BAD-9194-0C02C61C84B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362" y="5836023"/>
            <a:ext cx="1011459" cy="1021975"/>
          </a:xfrm>
          <a:prstGeom prst="rect">
            <a:avLst/>
          </a:prstGeom>
        </p:spPr>
      </p:pic>
      <p:grpSp>
        <p:nvGrpSpPr>
          <p:cNvPr id="8" name="Ryhmä 7">
            <a:extLst>
              <a:ext uri="{FF2B5EF4-FFF2-40B4-BE49-F238E27FC236}">
                <a16:creationId xmlns:a16="http://schemas.microsoft.com/office/drawing/2014/main" id="{5B133CF4-E4CD-45DC-94EF-CC7F8AE696C3}"/>
              </a:ext>
            </a:extLst>
          </p:cNvPr>
          <p:cNvGrpSpPr/>
          <p:nvPr/>
        </p:nvGrpSpPr>
        <p:grpSpPr>
          <a:xfrm>
            <a:off x="125507" y="4317904"/>
            <a:ext cx="1594720" cy="1594720"/>
            <a:chOff x="2169459" y="830997"/>
            <a:chExt cx="1353671" cy="1353671"/>
          </a:xfrm>
        </p:grpSpPr>
        <p:sp>
          <p:nvSpPr>
            <p:cNvPr id="9" name="Ellipsi 8">
              <a:hlinkClick r:id="rId6" action="ppaction://hlinksldjump"/>
              <a:extLst>
                <a:ext uri="{FF2B5EF4-FFF2-40B4-BE49-F238E27FC236}">
                  <a16:creationId xmlns:a16="http://schemas.microsoft.com/office/drawing/2014/main" id="{7CDBA766-BC20-4579-B418-AFF36480544E}"/>
                </a:ext>
                <a:ext uri="{C183D7F6-B498-43B3-948B-1728B52AA6E4}">
                  <adec:decorative xmlns:adec="http://schemas.microsoft.com/office/drawing/2017/decorative" val="1"/>
                </a:ext>
              </a:extLst>
            </p:cNvPr>
            <p:cNvSpPr/>
            <p:nvPr/>
          </p:nvSpPr>
          <p:spPr>
            <a:xfrm>
              <a:off x="2169459" y="830997"/>
              <a:ext cx="1353671" cy="1353671"/>
            </a:xfrm>
            <a:prstGeom prst="ellipse">
              <a:avLst/>
            </a:prstGeom>
            <a:solidFill>
              <a:srgbClr val="FF6130"/>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sp>
          <p:nvSpPr>
            <p:cNvPr id="10" name="Ellipsi 9">
              <a:hlinkClick r:id="rId6" action="ppaction://hlinksldjump"/>
              <a:extLst>
                <a:ext uri="{FF2B5EF4-FFF2-40B4-BE49-F238E27FC236}">
                  <a16:creationId xmlns:a16="http://schemas.microsoft.com/office/drawing/2014/main" id="{C49308B8-EC34-40C8-91F3-7D12EBAAAC74}"/>
                </a:ext>
                <a:ext uri="{C183D7F6-B498-43B3-948B-1728B52AA6E4}">
                  <adec:decorative xmlns:adec="http://schemas.microsoft.com/office/drawing/2017/decorative" val="1"/>
                </a:ext>
              </a:extLst>
            </p:cNvPr>
            <p:cNvSpPr/>
            <p:nvPr/>
          </p:nvSpPr>
          <p:spPr>
            <a:xfrm>
              <a:off x="2267243" y="930590"/>
              <a:ext cx="1149958" cy="1149958"/>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grpSp>
      <p:pic>
        <p:nvPicPr>
          <p:cNvPr id="11" name="Kuva 10">
            <a:hlinkClick r:id="rId6" action="ppaction://hlinksldjump"/>
            <a:extLst>
              <a:ext uri="{FF2B5EF4-FFF2-40B4-BE49-F238E27FC236}">
                <a16:creationId xmlns:a16="http://schemas.microsoft.com/office/drawing/2014/main" id="{5F223EB7-936C-4221-8C19-95A77F2F8DD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24867" y="5533404"/>
            <a:ext cx="465090" cy="397028"/>
          </a:xfrm>
          <a:prstGeom prst="rect">
            <a:avLst/>
          </a:prstGeom>
        </p:spPr>
      </p:pic>
      <p:grpSp>
        <p:nvGrpSpPr>
          <p:cNvPr id="12" name="Ryhmä 11">
            <a:extLst>
              <a:ext uri="{FF2B5EF4-FFF2-40B4-BE49-F238E27FC236}">
                <a16:creationId xmlns:a16="http://schemas.microsoft.com/office/drawing/2014/main" id="{AE678588-109A-4CBC-9793-D3C504BFF159}"/>
              </a:ext>
            </a:extLst>
          </p:cNvPr>
          <p:cNvGrpSpPr/>
          <p:nvPr/>
        </p:nvGrpSpPr>
        <p:grpSpPr>
          <a:xfrm>
            <a:off x="5388072" y="3802841"/>
            <a:ext cx="1594720" cy="1594720"/>
            <a:chOff x="2169459" y="830997"/>
            <a:chExt cx="1353671" cy="1353671"/>
          </a:xfrm>
        </p:grpSpPr>
        <p:sp>
          <p:nvSpPr>
            <p:cNvPr id="13" name="Ellipsi 12">
              <a:hlinkClick r:id="rId9" action="ppaction://hlinksldjump"/>
              <a:extLst>
                <a:ext uri="{FF2B5EF4-FFF2-40B4-BE49-F238E27FC236}">
                  <a16:creationId xmlns:a16="http://schemas.microsoft.com/office/drawing/2014/main" id="{BC33B3A1-2333-40AE-BB54-CE8C6DDB867F}"/>
                </a:ext>
                <a:ext uri="{C183D7F6-B498-43B3-948B-1728B52AA6E4}">
                  <adec:decorative xmlns:adec="http://schemas.microsoft.com/office/drawing/2017/decorative" val="1"/>
                </a:ext>
              </a:extLst>
            </p:cNvPr>
            <p:cNvSpPr/>
            <p:nvPr/>
          </p:nvSpPr>
          <p:spPr>
            <a:xfrm>
              <a:off x="2169459" y="830997"/>
              <a:ext cx="1353671" cy="1353671"/>
            </a:xfrm>
            <a:prstGeom prst="ellipse">
              <a:avLst/>
            </a:prstGeom>
            <a:solidFill>
              <a:srgbClr val="FF6130"/>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solidFill>
                  <a:latin typeface="Filson Pro Regular" panose="02000000000000000000" pitchFamily="50" charset="0"/>
                  <a:hlinkClick r:id="" action="ppaction://noaction"/>
                </a:rPr>
                <a:t>Dia 6</a:t>
              </a:r>
              <a:endParaRPr lang="fi-FI" sz="1400" dirty="0">
                <a:solidFill>
                  <a:schemeClr val="tx1"/>
                </a:solidFill>
                <a:latin typeface="Filson Pro Regular" panose="02000000000000000000" pitchFamily="50" charset="0"/>
              </a:endParaRPr>
            </a:p>
          </p:txBody>
        </p:sp>
        <p:sp>
          <p:nvSpPr>
            <p:cNvPr id="14" name="Ellipsi 13">
              <a:hlinkClick r:id="rId9" action="ppaction://hlinksldjump"/>
              <a:extLst>
                <a:ext uri="{FF2B5EF4-FFF2-40B4-BE49-F238E27FC236}">
                  <a16:creationId xmlns:a16="http://schemas.microsoft.com/office/drawing/2014/main" id="{89B49424-4556-4285-95C9-7B2BBE275714}"/>
                </a:ext>
                <a:ext uri="{C183D7F6-B498-43B3-948B-1728B52AA6E4}">
                  <adec:decorative xmlns:adec="http://schemas.microsoft.com/office/drawing/2017/decorative" val="1"/>
                </a:ext>
              </a:extLst>
            </p:cNvPr>
            <p:cNvSpPr/>
            <p:nvPr/>
          </p:nvSpPr>
          <p:spPr>
            <a:xfrm>
              <a:off x="2267243" y="930590"/>
              <a:ext cx="1149958" cy="1149958"/>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grpSp>
      <p:pic>
        <p:nvPicPr>
          <p:cNvPr id="15" name="Kuva 14">
            <a:hlinkClick r:id="rId9" action="ppaction://hlinksldjump"/>
            <a:extLst>
              <a:ext uri="{FF2B5EF4-FFF2-40B4-BE49-F238E27FC236}">
                <a16:creationId xmlns:a16="http://schemas.microsoft.com/office/drawing/2014/main" id="{A74CBCA1-7BEA-4ED1-B4A5-CCD0942D502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579679" y="5103616"/>
            <a:ext cx="465090" cy="397028"/>
          </a:xfrm>
          <a:prstGeom prst="rect">
            <a:avLst/>
          </a:prstGeom>
        </p:spPr>
      </p:pic>
      <p:grpSp>
        <p:nvGrpSpPr>
          <p:cNvPr id="16" name="Ryhmä 15">
            <a:extLst>
              <a:ext uri="{FF2B5EF4-FFF2-40B4-BE49-F238E27FC236}">
                <a16:creationId xmlns:a16="http://schemas.microsoft.com/office/drawing/2014/main" id="{E4A4CAB1-840A-4C3F-9162-62B58123EA98}"/>
              </a:ext>
            </a:extLst>
          </p:cNvPr>
          <p:cNvGrpSpPr/>
          <p:nvPr/>
        </p:nvGrpSpPr>
        <p:grpSpPr>
          <a:xfrm>
            <a:off x="10335497" y="2902392"/>
            <a:ext cx="1594720" cy="1594720"/>
            <a:chOff x="2169459" y="830997"/>
            <a:chExt cx="1353671" cy="1353671"/>
          </a:xfrm>
        </p:grpSpPr>
        <p:sp>
          <p:nvSpPr>
            <p:cNvPr id="17" name="Ellipsi 16">
              <a:hlinkClick r:id="" action="ppaction://noaction"/>
              <a:extLst>
                <a:ext uri="{FF2B5EF4-FFF2-40B4-BE49-F238E27FC236}">
                  <a16:creationId xmlns:a16="http://schemas.microsoft.com/office/drawing/2014/main" id="{3B2951D9-F609-4B01-B5CB-A6D8F0745975}"/>
                </a:ext>
                <a:ext uri="{C183D7F6-B498-43B3-948B-1728B52AA6E4}">
                  <adec:decorative xmlns:adec="http://schemas.microsoft.com/office/drawing/2017/decorative" val="1"/>
                </a:ext>
              </a:extLst>
            </p:cNvPr>
            <p:cNvSpPr/>
            <p:nvPr/>
          </p:nvSpPr>
          <p:spPr>
            <a:xfrm>
              <a:off x="2169459" y="830997"/>
              <a:ext cx="1353671" cy="1353671"/>
            </a:xfrm>
            <a:prstGeom prst="ellipse">
              <a:avLst/>
            </a:prstGeom>
            <a:solidFill>
              <a:srgbClr val="FF6130"/>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sp>
          <p:nvSpPr>
            <p:cNvPr id="18" name="Ellipsi 17">
              <a:hlinkClick r:id="rId10" action="ppaction://hlinksldjump"/>
              <a:extLst>
                <a:ext uri="{FF2B5EF4-FFF2-40B4-BE49-F238E27FC236}">
                  <a16:creationId xmlns:a16="http://schemas.microsoft.com/office/drawing/2014/main" id="{A06B3B72-7697-4C69-9AD8-FC54D73D1606}"/>
                </a:ext>
                <a:ext uri="{C183D7F6-B498-43B3-948B-1728B52AA6E4}">
                  <adec:decorative xmlns:adec="http://schemas.microsoft.com/office/drawing/2017/decorative" val="1"/>
                </a:ext>
              </a:extLst>
            </p:cNvPr>
            <p:cNvSpPr/>
            <p:nvPr/>
          </p:nvSpPr>
          <p:spPr>
            <a:xfrm>
              <a:off x="2267243" y="930590"/>
              <a:ext cx="1149958" cy="1149958"/>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grpSp>
      <p:pic>
        <p:nvPicPr>
          <p:cNvPr id="19" name="Kuva 18">
            <a:hlinkClick r:id="rId10" action="ppaction://hlinksldjump"/>
            <a:extLst>
              <a:ext uri="{FF2B5EF4-FFF2-40B4-BE49-F238E27FC236}">
                <a16:creationId xmlns:a16="http://schemas.microsoft.com/office/drawing/2014/main" id="{098A5E2F-FC3D-4066-83BC-4814704C984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72880" y="4181855"/>
            <a:ext cx="465090" cy="397028"/>
          </a:xfrm>
          <a:prstGeom prst="rect">
            <a:avLst/>
          </a:prstGeom>
        </p:spPr>
      </p:pic>
      <p:sp>
        <p:nvSpPr>
          <p:cNvPr id="20" name="Tekstiruutu 19">
            <a:hlinkClick r:id="rId6" action="ppaction://hlinksldjump"/>
            <a:extLst>
              <a:ext uri="{FF2B5EF4-FFF2-40B4-BE49-F238E27FC236}">
                <a16:creationId xmlns:a16="http://schemas.microsoft.com/office/drawing/2014/main" id="{B6D43368-8E6A-4971-9B88-CAFFC7AC7CAA}"/>
              </a:ext>
            </a:extLst>
          </p:cNvPr>
          <p:cNvSpPr txBox="1"/>
          <p:nvPr/>
        </p:nvSpPr>
        <p:spPr>
          <a:xfrm>
            <a:off x="121508" y="4872969"/>
            <a:ext cx="1594720" cy="584775"/>
          </a:xfrm>
          <a:prstGeom prst="rect">
            <a:avLst/>
          </a:prstGeom>
          <a:noFill/>
        </p:spPr>
        <p:txBody>
          <a:bodyPr wrap="square">
            <a:spAutoFit/>
          </a:bodyPr>
          <a:lstStyle/>
          <a:p>
            <a:pPr algn="ctr"/>
            <a:r>
              <a:rPr lang="fi-FI" sz="1600" b="1" dirty="0">
                <a:latin typeface="Verdana" panose="020B0604030504040204" pitchFamily="34" charset="0"/>
                <a:ea typeface="Verdana" panose="020B0604030504040204" pitchFamily="34" charset="0"/>
              </a:rPr>
              <a:t>Asiakkaaksi tulo</a:t>
            </a:r>
            <a:endParaRPr lang="fi-FI" sz="1600" b="1" dirty="0">
              <a:solidFill>
                <a:schemeClr val="tx1"/>
              </a:solidFill>
              <a:latin typeface="Verdana" panose="020B0604030504040204" pitchFamily="34" charset="0"/>
              <a:ea typeface="Verdana" panose="020B0604030504040204" pitchFamily="34" charset="0"/>
            </a:endParaRPr>
          </a:p>
        </p:txBody>
      </p:sp>
      <p:sp>
        <p:nvSpPr>
          <p:cNvPr id="21" name="Tekstiruutu 20">
            <a:hlinkClick r:id="rId9" action="ppaction://hlinksldjump"/>
            <a:extLst>
              <a:ext uri="{FF2B5EF4-FFF2-40B4-BE49-F238E27FC236}">
                <a16:creationId xmlns:a16="http://schemas.microsoft.com/office/drawing/2014/main" id="{D2229BF0-244E-447F-B278-DF09A85DEA9E}"/>
              </a:ext>
            </a:extLst>
          </p:cNvPr>
          <p:cNvSpPr txBox="1"/>
          <p:nvPr/>
        </p:nvSpPr>
        <p:spPr>
          <a:xfrm>
            <a:off x="5514925" y="4305147"/>
            <a:ext cx="1331418" cy="584775"/>
          </a:xfrm>
          <a:prstGeom prst="rect">
            <a:avLst/>
          </a:prstGeom>
          <a:noFill/>
        </p:spPr>
        <p:txBody>
          <a:bodyPr wrap="square">
            <a:spAutoFit/>
          </a:bodyPr>
          <a:lstStyle/>
          <a:p>
            <a:pPr algn="ctr"/>
            <a:r>
              <a:rPr lang="fi-FI" sz="1600" b="1" dirty="0">
                <a:solidFill>
                  <a:schemeClr val="tx1"/>
                </a:solidFill>
                <a:latin typeface="Verdana" panose="020B0604030504040204" pitchFamily="34" charset="0"/>
                <a:ea typeface="Verdana" panose="020B0604030504040204" pitchFamily="34" charset="0"/>
              </a:rPr>
              <a:t>Palvelun aikana</a:t>
            </a:r>
          </a:p>
        </p:txBody>
      </p:sp>
      <p:sp>
        <p:nvSpPr>
          <p:cNvPr id="22" name="Tekstiruutu 21">
            <a:hlinkClick r:id="rId10" action="ppaction://hlinksldjump"/>
            <a:extLst>
              <a:ext uri="{FF2B5EF4-FFF2-40B4-BE49-F238E27FC236}">
                <a16:creationId xmlns:a16="http://schemas.microsoft.com/office/drawing/2014/main" id="{DE2E62CD-9FE2-41C0-9E28-0BA6F6EECC89}"/>
              </a:ext>
            </a:extLst>
          </p:cNvPr>
          <p:cNvSpPr txBox="1"/>
          <p:nvPr/>
        </p:nvSpPr>
        <p:spPr>
          <a:xfrm>
            <a:off x="10467148" y="3409152"/>
            <a:ext cx="1331418" cy="584775"/>
          </a:xfrm>
          <a:prstGeom prst="rect">
            <a:avLst/>
          </a:prstGeom>
          <a:noFill/>
        </p:spPr>
        <p:txBody>
          <a:bodyPr wrap="square">
            <a:spAutoFit/>
          </a:bodyPr>
          <a:lstStyle/>
          <a:p>
            <a:pPr algn="ctr"/>
            <a:r>
              <a:rPr lang="fi-FI" sz="1600" b="1" dirty="0">
                <a:solidFill>
                  <a:schemeClr val="tx1"/>
                </a:solidFill>
                <a:latin typeface="Verdana" panose="020B0604030504040204" pitchFamily="34" charset="0"/>
                <a:ea typeface="Verdana" panose="020B0604030504040204" pitchFamily="34" charset="0"/>
              </a:rPr>
              <a:t>Palvelun jälkeen</a:t>
            </a:r>
          </a:p>
        </p:txBody>
      </p:sp>
      <p:grpSp>
        <p:nvGrpSpPr>
          <p:cNvPr id="23" name="Ryhmä 22">
            <a:extLst>
              <a:ext uri="{FF2B5EF4-FFF2-40B4-BE49-F238E27FC236}">
                <a16:creationId xmlns:a16="http://schemas.microsoft.com/office/drawing/2014/main" id="{57C20DB0-04F2-4867-9351-BAA68D009326}"/>
              </a:ext>
            </a:extLst>
          </p:cNvPr>
          <p:cNvGrpSpPr/>
          <p:nvPr/>
        </p:nvGrpSpPr>
        <p:grpSpPr>
          <a:xfrm>
            <a:off x="2096003" y="810240"/>
            <a:ext cx="1594720" cy="1594720"/>
            <a:chOff x="2169459" y="830997"/>
            <a:chExt cx="1353671" cy="1353671"/>
          </a:xfrm>
        </p:grpSpPr>
        <p:sp>
          <p:nvSpPr>
            <p:cNvPr id="24" name="Ellipsi 23">
              <a:hlinkClick r:id="rId11" action="ppaction://hlinksldjump"/>
              <a:extLst>
                <a:ext uri="{FF2B5EF4-FFF2-40B4-BE49-F238E27FC236}">
                  <a16:creationId xmlns:a16="http://schemas.microsoft.com/office/drawing/2014/main" id="{D70B1E0D-023F-4313-AEA1-94E1DC7A2EF7}"/>
                </a:ext>
                <a:ext uri="{C183D7F6-B498-43B3-948B-1728B52AA6E4}">
                  <adec:decorative xmlns:adec="http://schemas.microsoft.com/office/drawing/2017/decorative" val="1"/>
                </a:ext>
              </a:extLst>
            </p:cNvPr>
            <p:cNvSpPr/>
            <p:nvPr/>
          </p:nvSpPr>
          <p:spPr>
            <a:xfrm>
              <a:off x="2169459" y="830997"/>
              <a:ext cx="1353671" cy="1353671"/>
            </a:xfrm>
            <a:prstGeom prst="ellipse">
              <a:avLst/>
            </a:prstGeom>
            <a:solidFill>
              <a:srgbClr val="5BB4E7"/>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sp>
          <p:nvSpPr>
            <p:cNvPr id="25" name="Ellipsi 24">
              <a:hlinkClick r:id="rId11" action="ppaction://hlinksldjump"/>
              <a:extLst>
                <a:ext uri="{FF2B5EF4-FFF2-40B4-BE49-F238E27FC236}">
                  <a16:creationId xmlns:a16="http://schemas.microsoft.com/office/drawing/2014/main" id="{3BDEBA0F-A4E0-4A08-A751-F178CEDE03D7}"/>
                </a:ext>
                <a:ext uri="{C183D7F6-B498-43B3-948B-1728B52AA6E4}">
                  <adec:decorative xmlns:adec="http://schemas.microsoft.com/office/drawing/2017/decorative" val="1"/>
                </a:ext>
              </a:extLst>
            </p:cNvPr>
            <p:cNvSpPr/>
            <p:nvPr/>
          </p:nvSpPr>
          <p:spPr>
            <a:xfrm>
              <a:off x="2267243" y="930590"/>
              <a:ext cx="1149958" cy="1149958"/>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solidFill>
                  <a:schemeClr val="tx1"/>
                </a:solidFill>
                <a:latin typeface="Filson Pro Regular" panose="02000000000000000000" pitchFamily="50" charset="0"/>
              </a:endParaRPr>
            </a:p>
          </p:txBody>
        </p:sp>
      </p:grpSp>
      <p:pic>
        <p:nvPicPr>
          <p:cNvPr id="26" name="Kuva 25">
            <a:hlinkClick r:id="rId11" action="ppaction://hlinksldjump"/>
            <a:extLst>
              <a:ext uri="{FF2B5EF4-FFF2-40B4-BE49-F238E27FC236}">
                <a16:creationId xmlns:a16="http://schemas.microsoft.com/office/drawing/2014/main" id="{4328E36C-BA15-4912-8CC1-4510D57DA5E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09615" y="2036470"/>
            <a:ext cx="465090" cy="397028"/>
          </a:xfrm>
          <a:prstGeom prst="rect">
            <a:avLst/>
          </a:prstGeom>
        </p:spPr>
      </p:pic>
      <p:sp>
        <p:nvSpPr>
          <p:cNvPr id="27" name="Tekstiruutu 26">
            <a:hlinkClick r:id="rId11" action="ppaction://hlinksldjump"/>
            <a:extLst>
              <a:ext uri="{FF2B5EF4-FFF2-40B4-BE49-F238E27FC236}">
                <a16:creationId xmlns:a16="http://schemas.microsoft.com/office/drawing/2014/main" id="{4DB5C914-513A-43F7-B488-E3EC4581CA23}"/>
              </a:ext>
            </a:extLst>
          </p:cNvPr>
          <p:cNvSpPr txBox="1"/>
          <p:nvPr/>
        </p:nvSpPr>
        <p:spPr>
          <a:xfrm>
            <a:off x="2164275" y="1168855"/>
            <a:ext cx="1448579" cy="954107"/>
          </a:xfrm>
          <a:prstGeom prst="rect">
            <a:avLst/>
          </a:prstGeom>
          <a:noFill/>
        </p:spPr>
        <p:txBody>
          <a:bodyPr wrap="square">
            <a:spAutoFit/>
          </a:bodyPr>
          <a:lstStyle/>
          <a:p>
            <a:pPr algn="ctr"/>
            <a:r>
              <a:rPr lang="fi-FI" sz="1400" b="1" dirty="0">
                <a:solidFill>
                  <a:schemeClr val="tx1"/>
                </a:solidFill>
                <a:latin typeface="Verdana" panose="020B0604030504040204" pitchFamily="34" charset="0"/>
                <a:ea typeface="Verdana" panose="020B0604030504040204" pitchFamily="34" charset="0"/>
              </a:rPr>
              <a:t>Mikä on työkyvyn tuen palvelu?</a:t>
            </a:r>
          </a:p>
        </p:txBody>
      </p:sp>
    </p:spTree>
    <p:extLst>
      <p:ext uri="{BB962C8B-B14F-4D97-AF65-F5344CB8AC3E}">
        <p14:creationId xmlns:p14="http://schemas.microsoft.com/office/powerpoint/2010/main" val="358515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Kuva 44">
            <a:extLst>
              <a:ext uri="{FF2B5EF4-FFF2-40B4-BE49-F238E27FC236}">
                <a16:creationId xmlns:a16="http://schemas.microsoft.com/office/drawing/2014/main" id="{E9043B1B-0FA5-4316-AC6B-F11D95866D3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653" y="172908"/>
            <a:ext cx="4221123" cy="973408"/>
          </a:xfrm>
          <a:prstGeom prst="rect">
            <a:avLst/>
          </a:prstGeom>
        </p:spPr>
      </p:pic>
      <p:sp>
        <p:nvSpPr>
          <p:cNvPr id="46" name="Otsikko 9">
            <a:extLst>
              <a:ext uri="{FF2B5EF4-FFF2-40B4-BE49-F238E27FC236}">
                <a16:creationId xmlns:a16="http://schemas.microsoft.com/office/drawing/2014/main" id="{1C8A49AB-9C75-419D-A69C-D821995345F7}"/>
              </a:ext>
            </a:extLst>
          </p:cNvPr>
          <p:cNvSpPr txBox="1">
            <a:spLocks/>
          </p:cNvSpPr>
          <p:nvPr/>
        </p:nvSpPr>
        <p:spPr>
          <a:xfrm>
            <a:off x="70470" y="315319"/>
            <a:ext cx="4387487"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defRPr/>
            </a:pPr>
            <a:r>
              <a:rPr lang="fi-FI" sz="2400" b="1" dirty="0">
                <a:latin typeface="Verdana" panose="020B0604030504040204" pitchFamily="34" charset="0"/>
                <a:ea typeface="Verdana" panose="020B0604030504040204" pitchFamily="34" charset="0"/>
                <a:cs typeface="+mn-cs"/>
              </a:rPr>
              <a:t>Mikä on työkyvyn tuen palvelu?</a:t>
            </a:r>
          </a:p>
        </p:txBody>
      </p:sp>
      <p:sp>
        <p:nvSpPr>
          <p:cNvPr id="10" name="Tekstiruutu 9">
            <a:extLst>
              <a:ext uri="{FF2B5EF4-FFF2-40B4-BE49-F238E27FC236}">
                <a16:creationId xmlns:a16="http://schemas.microsoft.com/office/drawing/2014/main" id="{1FBEFC37-391C-4C0B-855B-2A7AFC81A4D4}"/>
              </a:ext>
            </a:extLst>
          </p:cNvPr>
          <p:cNvSpPr txBox="1"/>
          <p:nvPr/>
        </p:nvSpPr>
        <p:spPr>
          <a:xfrm>
            <a:off x="573741" y="1802914"/>
            <a:ext cx="6364942" cy="3252172"/>
          </a:xfrm>
          <a:prstGeom prst="rect">
            <a:avLst/>
          </a:prstGeom>
          <a:noFill/>
        </p:spPr>
        <p:txBody>
          <a:bodyPr wrap="square">
            <a:spAutoFit/>
          </a:bodyPr>
          <a:lstStyle/>
          <a:p>
            <a:pPr marR="0" rtl="0"/>
            <a:r>
              <a:rPr lang="fi-FI" sz="2200" b="0" i="0" u="none" strike="noStrike" baseline="30000" dirty="0">
                <a:solidFill>
                  <a:srgbClr val="000000"/>
                </a:solidFill>
                <a:latin typeface="Verdana" panose="020B0604030504040204" pitchFamily="34" charset="0"/>
                <a:ea typeface="Verdana" panose="020B0604030504040204" pitchFamily="34" charset="0"/>
              </a:rPr>
              <a:t>Työkyvyn tuen palvelussa arvioimme tarpeidesi mukaisesti työkykyäsi ja teemme yhdessä kanssasi työkyvyn tuen suunnitelman. Tarvittaessa ohjaamme sinut jatkotutkimuksiin tai palveluihin, joita voivat olla esimerkiksi perusteellinen terveydentilan ja työkyvyn arviointi, kuntoutumissuunnitelma tai eläkearvio.</a:t>
            </a:r>
          </a:p>
          <a:p>
            <a:pPr marR="0" rtl="0"/>
            <a:endParaRPr lang="fi-FI" sz="2200" b="0" i="0" u="none" strike="noStrike" baseline="30000" dirty="0">
              <a:solidFill>
                <a:srgbClr val="000000"/>
              </a:solidFill>
              <a:latin typeface="Verdana" panose="020B0604030504040204" pitchFamily="34" charset="0"/>
              <a:ea typeface="Verdana" panose="020B0604030504040204" pitchFamily="34" charset="0"/>
            </a:endParaRPr>
          </a:p>
          <a:p>
            <a:pPr marR="0" rtl="0"/>
            <a:r>
              <a:rPr lang="fi-FI" sz="2200" b="0" i="0" u="none" strike="noStrike" baseline="30000" dirty="0">
                <a:solidFill>
                  <a:srgbClr val="000000"/>
                </a:solidFill>
                <a:latin typeface="Verdana" panose="020B0604030504040204" pitchFamily="34" charset="0"/>
                <a:ea typeface="Verdana" panose="020B0604030504040204" pitchFamily="34" charset="0"/>
              </a:rPr>
              <a:t>Palvelusta vastaa Espoon työkykytiimi, johon kuuluu terveydenhoitajia, työkykykoordinaattoreita, sairaanhoitaja, sosiaaliohjaaja sekä lääkäri ja Kelan asiantuntija.</a:t>
            </a:r>
          </a:p>
          <a:p>
            <a:pPr marR="0" rtl="0"/>
            <a:endParaRPr lang="fi-FI" sz="2200" b="0" i="0" u="none" strike="noStrike" baseline="30000" dirty="0">
              <a:solidFill>
                <a:srgbClr val="000000"/>
              </a:solidFill>
              <a:latin typeface="Verdana" panose="020B0604030504040204" pitchFamily="34" charset="0"/>
              <a:ea typeface="Verdana" panose="020B0604030504040204" pitchFamily="34" charset="0"/>
            </a:endParaRPr>
          </a:p>
          <a:p>
            <a:pPr marR="0" rtl="0"/>
            <a:r>
              <a:rPr lang="fi-FI" sz="2200" b="0" i="0" u="none" strike="noStrike" baseline="30000" dirty="0">
                <a:solidFill>
                  <a:srgbClr val="000000"/>
                </a:solidFill>
                <a:latin typeface="Verdana" panose="020B0604030504040204" pitchFamily="34" charset="0"/>
                <a:ea typeface="Verdana" panose="020B0604030504040204" pitchFamily="34" charset="0"/>
              </a:rPr>
              <a:t>Espoon työkykyhankkeen tavoitteena on puuttua terveysongelmiin, jotka aiheuttavat osatyökykyisyyttä tai työkyvyttömyyttä. Hanke on käynnissä vuosina 2021-2022.</a:t>
            </a:r>
          </a:p>
        </p:txBody>
      </p:sp>
      <p:pic>
        <p:nvPicPr>
          <p:cNvPr id="3" name="Kuva 2">
            <a:extLst>
              <a:ext uri="{FF2B5EF4-FFF2-40B4-BE49-F238E27FC236}">
                <a16:creationId xmlns:a16="http://schemas.microsoft.com/office/drawing/2014/main" id="{1C8969BC-102F-40CC-A8F7-34B19CD791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42094" y="1397109"/>
            <a:ext cx="4385555" cy="3793455"/>
          </a:xfrm>
          <a:prstGeom prst="rect">
            <a:avLst/>
          </a:prstGeom>
        </p:spPr>
      </p:pic>
    </p:spTree>
    <p:extLst>
      <p:ext uri="{BB962C8B-B14F-4D97-AF65-F5344CB8AC3E}">
        <p14:creationId xmlns:p14="http://schemas.microsoft.com/office/powerpoint/2010/main" val="1390608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uora yhdysviiva 20">
            <a:extLst>
              <a:ext uri="{FF2B5EF4-FFF2-40B4-BE49-F238E27FC236}">
                <a16:creationId xmlns:a16="http://schemas.microsoft.com/office/drawing/2014/main" id="{36C59FFD-9198-4BD1-9F47-49C219F1E949}"/>
              </a:ext>
            </a:extLst>
          </p:cNvPr>
          <p:cNvCxnSpPr>
            <a:cxnSpLocks/>
            <a:endCxn id="45" idx="0"/>
          </p:cNvCxnSpPr>
          <p:nvPr/>
        </p:nvCxnSpPr>
        <p:spPr>
          <a:xfrm>
            <a:off x="8993267" y="2671766"/>
            <a:ext cx="1" cy="9800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DF4D463D-A105-4020-8A22-B2E0D3381EF0}"/>
              </a:ext>
            </a:extLst>
          </p:cNvPr>
          <p:cNvCxnSpPr>
            <a:cxnSpLocks/>
            <a:endCxn id="42" idx="0"/>
          </p:cNvCxnSpPr>
          <p:nvPr/>
        </p:nvCxnSpPr>
        <p:spPr>
          <a:xfrm>
            <a:off x="1307852" y="2778879"/>
            <a:ext cx="1" cy="8476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uora yhdysviiva 26">
            <a:extLst>
              <a:ext uri="{FF2B5EF4-FFF2-40B4-BE49-F238E27FC236}">
                <a16:creationId xmlns:a16="http://schemas.microsoft.com/office/drawing/2014/main" id="{3C60DD7A-56AF-4011-A914-388EF69FBB53}"/>
              </a:ext>
            </a:extLst>
          </p:cNvPr>
          <p:cNvCxnSpPr>
            <a:cxnSpLocks/>
          </p:cNvCxnSpPr>
          <p:nvPr/>
        </p:nvCxnSpPr>
        <p:spPr>
          <a:xfrm flipV="1">
            <a:off x="1547018" y="2595421"/>
            <a:ext cx="1612713" cy="116784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uora yhdysviiva 28">
            <a:extLst>
              <a:ext uri="{FF2B5EF4-FFF2-40B4-BE49-F238E27FC236}">
                <a16:creationId xmlns:a16="http://schemas.microsoft.com/office/drawing/2014/main" id="{CB3B74A7-7233-4FFF-B38B-0FD74919C280}"/>
              </a:ext>
            </a:extLst>
          </p:cNvPr>
          <p:cNvCxnSpPr>
            <a:cxnSpLocks/>
            <a:stCxn id="42" idx="5"/>
          </p:cNvCxnSpPr>
          <p:nvPr/>
        </p:nvCxnSpPr>
        <p:spPr>
          <a:xfrm>
            <a:off x="1500078" y="4090629"/>
            <a:ext cx="1654983" cy="81310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uora yhdysviiva 24">
            <a:extLst>
              <a:ext uri="{FF2B5EF4-FFF2-40B4-BE49-F238E27FC236}">
                <a16:creationId xmlns:a16="http://schemas.microsoft.com/office/drawing/2014/main" id="{215F2A15-2196-4A8A-85A9-39838721DF05}"/>
              </a:ext>
            </a:extLst>
          </p:cNvPr>
          <p:cNvCxnSpPr>
            <a:cxnSpLocks/>
            <a:stCxn id="16" idx="0"/>
            <a:endCxn id="48" idx="4"/>
          </p:cNvCxnSpPr>
          <p:nvPr/>
        </p:nvCxnSpPr>
        <p:spPr>
          <a:xfrm flipV="1">
            <a:off x="10518260" y="4195520"/>
            <a:ext cx="1" cy="370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uora yhdysviiva 31">
            <a:extLst>
              <a:ext uri="{FF2B5EF4-FFF2-40B4-BE49-F238E27FC236}">
                <a16:creationId xmlns:a16="http://schemas.microsoft.com/office/drawing/2014/main" id="{4C2BF634-D1D7-4938-9F38-44A441E387CF}"/>
              </a:ext>
            </a:extLst>
          </p:cNvPr>
          <p:cNvCxnSpPr>
            <a:cxnSpLocks/>
            <a:endCxn id="45" idx="3"/>
          </p:cNvCxnSpPr>
          <p:nvPr/>
        </p:nvCxnSpPr>
        <p:spPr>
          <a:xfrm flipV="1">
            <a:off x="7170783" y="4115897"/>
            <a:ext cx="1630259" cy="1118604"/>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uora yhdysviiva 30">
            <a:extLst>
              <a:ext uri="{FF2B5EF4-FFF2-40B4-BE49-F238E27FC236}">
                <a16:creationId xmlns:a16="http://schemas.microsoft.com/office/drawing/2014/main" id="{B004E766-FEDB-4A1A-8EB9-C1B2C8F51DDB}"/>
              </a:ext>
            </a:extLst>
          </p:cNvPr>
          <p:cNvCxnSpPr>
            <a:cxnSpLocks/>
            <a:endCxn id="45" idx="1"/>
          </p:cNvCxnSpPr>
          <p:nvPr/>
        </p:nvCxnSpPr>
        <p:spPr>
          <a:xfrm>
            <a:off x="7330955" y="2376920"/>
            <a:ext cx="1470087" cy="13545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4" name="Kuva 3">
            <a:extLst>
              <a:ext uri="{FF2B5EF4-FFF2-40B4-BE49-F238E27FC236}">
                <a16:creationId xmlns:a16="http://schemas.microsoft.com/office/drawing/2014/main" id="{D0EA8212-0B17-48D5-A335-C4E6583DB7C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653" y="172908"/>
            <a:ext cx="4221123" cy="973408"/>
          </a:xfrm>
          <a:prstGeom prst="rect">
            <a:avLst/>
          </a:prstGeom>
        </p:spPr>
      </p:pic>
      <p:sp>
        <p:nvSpPr>
          <p:cNvPr id="5" name="Otsikko 9">
            <a:extLst>
              <a:ext uri="{FF2B5EF4-FFF2-40B4-BE49-F238E27FC236}">
                <a16:creationId xmlns:a16="http://schemas.microsoft.com/office/drawing/2014/main" id="{B4B321AF-8AAC-4002-BEC7-A9E25A9F8DAC}"/>
              </a:ext>
            </a:extLst>
          </p:cNvPr>
          <p:cNvSpPr txBox="1">
            <a:spLocks/>
          </p:cNvSpPr>
          <p:nvPr/>
        </p:nvSpPr>
        <p:spPr>
          <a:xfrm>
            <a:off x="0" y="351199"/>
            <a:ext cx="4387487"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defRPr/>
            </a:pPr>
            <a:r>
              <a:rPr lang="fi-FI" sz="2800" b="1" dirty="0">
                <a:latin typeface="Verdana" panose="020B0604030504040204" pitchFamily="34" charset="0"/>
                <a:ea typeface="Verdana" panose="020B0604030504040204" pitchFamily="34" charset="0"/>
                <a:cs typeface="+mn-cs"/>
              </a:rPr>
              <a:t>Asiakkaaksi tulo</a:t>
            </a:r>
          </a:p>
        </p:txBody>
      </p:sp>
      <p:sp>
        <p:nvSpPr>
          <p:cNvPr id="6" name="Suorakulmio 5">
            <a:extLst>
              <a:ext uri="{FF2B5EF4-FFF2-40B4-BE49-F238E27FC236}">
                <a16:creationId xmlns:a16="http://schemas.microsoft.com/office/drawing/2014/main" id="{904F8B58-A9DF-494B-A4FA-DF4C5E857D82}"/>
              </a:ext>
            </a:extLst>
          </p:cNvPr>
          <p:cNvSpPr/>
          <p:nvPr/>
        </p:nvSpPr>
        <p:spPr>
          <a:xfrm>
            <a:off x="330936" y="1805696"/>
            <a:ext cx="1888468" cy="994481"/>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Olet </a:t>
            </a:r>
            <a:r>
              <a:rPr lang="fi-FI" sz="1800" b="1" i="0" u="none" strike="noStrike" baseline="30000" dirty="0">
                <a:solidFill>
                  <a:srgbClr val="000000"/>
                </a:solidFill>
                <a:latin typeface="Verdana" panose="020B0604030504040204" pitchFamily="34" charset="0"/>
                <a:ea typeface="Verdana" panose="020B0604030504040204" pitchFamily="34" charset="0"/>
              </a:rPr>
              <a:t>työtön</a:t>
            </a:r>
            <a:r>
              <a:rPr lang="fi-FI" sz="1800" b="0" i="0" u="none" strike="noStrike" baseline="30000" dirty="0">
                <a:solidFill>
                  <a:srgbClr val="000000"/>
                </a:solidFill>
                <a:latin typeface="Verdana" panose="020B0604030504040204" pitchFamily="34" charset="0"/>
                <a:ea typeface="Verdana" panose="020B0604030504040204" pitchFamily="34" charset="0"/>
              </a:rPr>
              <a:t> ja sinulla </a:t>
            </a:r>
          </a:p>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on </a:t>
            </a:r>
            <a:r>
              <a:rPr lang="fi-FI" sz="1800" b="1" i="0" u="none" strike="noStrike" baseline="30000" dirty="0">
                <a:solidFill>
                  <a:srgbClr val="000000"/>
                </a:solidFill>
                <a:latin typeface="Verdana" panose="020B0604030504040204" pitchFamily="34" charset="0"/>
                <a:ea typeface="Verdana" panose="020B0604030504040204" pitchFamily="34" charset="0"/>
              </a:rPr>
              <a:t>huoli omasta työkyvystäsi</a:t>
            </a:r>
            <a:r>
              <a:rPr lang="fi-FI" sz="1800" b="0" i="0" u="none" strike="noStrike" baseline="30000" dirty="0">
                <a:solidFill>
                  <a:srgbClr val="000000"/>
                </a:solidFill>
                <a:latin typeface="Verdana" panose="020B0604030504040204" pitchFamily="34" charset="0"/>
                <a:ea typeface="Verdana" panose="020B0604030504040204" pitchFamily="34" charset="0"/>
              </a:rPr>
              <a:t>.</a:t>
            </a:r>
          </a:p>
        </p:txBody>
      </p:sp>
      <p:sp>
        <p:nvSpPr>
          <p:cNvPr id="13" name="Suorakulmio 12">
            <a:extLst>
              <a:ext uri="{FF2B5EF4-FFF2-40B4-BE49-F238E27FC236}">
                <a16:creationId xmlns:a16="http://schemas.microsoft.com/office/drawing/2014/main" id="{E1571DB0-8E74-481D-BD79-5FFDA85D4757}"/>
              </a:ext>
            </a:extLst>
          </p:cNvPr>
          <p:cNvSpPr/>
          <p:nvPr/>
        </p:nvSpPr>
        <p:spPr>
          <a:xfrm>
            <a:off x="3159731" y="1959162"/>
            <a:ext cx="4171224" cy="997075"/>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rtl="0"/>
            <a:r>
              <a:rPr lang="fi-FI" sz="1800" b="1" i="0" u="none" strike="noStrike" baseline="30000" dirty="0">
                <a:solidFill>
                  <a:srgbClr val="000000"/>
                </a:solidFill>
                <a:latin typeface="Verdana" panose="020B0604030504040204" pitchFamily="34" charset="0"/>
                <a:ea typeface="Verdana" panose="020B0604030504040204" pitchFamily="34" charset="0"/>
              </a:rPr>
              <a:t>Omaolossa</a:t>
            </a:r>
            <a:r>
              <a:rPr lang="fi-FI" sz="1800" b="0" i="0" u="none" strike="noStrike" baseline="30000" dirty="0">
                <a:solidFill>
                  <a:srgbClr val="000000"/>
                </a:solidFill>
                <a:latin typeface="Verdana" panose="020B0604030504040204" pitchFamily="34" charset="0"/>
                <a:ea typeface="Verdana" panose="020B0604030504040204" pitchFamily="34" charset="0"/>
              </a:rPr>
              <a:t> voit tehdä terveystarkastuksen, saat itsehoito-ohjeita ja voit halutessasi välittää sen tulokset työkyvyn tuen palveluun.</a:t>
            </a:r>
          </a:p>
        </p:txBody>
      </p:sp>
      <p:sp>
        <p:nvSpPr>
          <p:cNvPr id="14" name="Suorakulmio 13">
            <a:extLst>
              <a:ext uri="{FF2B5EF4-FFF2-40B4-BE49-F238E27FC236}">
                <a16:creationId xmlns:a16="http://schemas.microsoft.com/office/drawing/2014/main" id="{62D78D49-83EB-4F06-8FC0-7D8BFD300CA1}"/>
              </a:ext>
            </a:extLst>
          </p:cNvPr>
          <p:cNvSpPr/>
          <p:nvPr/>
        </p:nvSpPr>
        <p:spPr>
          <a:xfrm>
            <a:off x="3159731" y="4685186"/>
            <a:ext cx="4133756" cy="859596"/>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rtl="0"/>
            <a:endParaRPr lang="fi-FI" sz="1800" b="0" i="0" u="none" strike="noStrike" baseline="30000" dirty="0">
              <a:solidFill>
                <a:srgbClr val="000000"/>
              </a:solidFill>
              <a:latin typeface="Verdana" panose="020B0604030504040204" pitchFamily="34" charset="0"/>
              <a:ea typeface="Verdana" panose="020B0604030504040204" pitchFamily="34" charset="0"/>
            </a:endParaRPr>
          </a:p>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Varaa aika työkyvyn tuen palveluun puhelimitse:</a:t>
            </a:r>
          </a:p>
          <a:p>
            <a:pPr marR="0" rtl="0"/>
            <a:r>
              <a:rPr lang="fi-FI" sz="1800" b="1" i="0" u="none" strike="noStrike" baseline="30000" dirty="0">
                <a:solidFill>
                  <a:srgbClr val="000000"/>
                </a:solidFill>
                <a:latin typeface="Verdana" panose="020B0604030504040204" pitchFamily="34" charset="0"/>
                <a:ea typeface="Verdana" panose="020B0604030504040204" pitchFamily="34" charset="0"/>
              </a:rPr>
              <a:t>040 6368 695</a:t>
            </a:r>
            <a:r>
              <a:rPr lang="fi-FI" sz="1800" b="0" i="0" u="none" strike="noStrike" baseline="30000" dirty="0">
                <a:solidFill>
                  <a:srgbClr val="000000"/>
                </a:solidFill>
                <a:latin typeface="Verdana" panose="020B0604030504040204" pitchFamily="34" charset="0"/>
                <a:ea typeface="Verdana" panose="020B0604030504040204" pitchFamily="34" charset="0"/>
              </a:rPr>
              <a:t> </a:t>
            </a:r>
          </a:p>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arkisin klo </a:t>
            </a:r>
            <a:r>
              <a:rPr lang="fi-FI" sz="1800" b="1" i="0" u="none" strike="noStrike" baseline="30000" dirty="0">
                <a:solidFill>
                  <a:srgbClr val="000000"/>
                </a:solidFill>
                <a:latin typeface="Verdana" panose="020B0604030504040204" pitchFamily="34" charset="0"/>
                <a:ea typeface="Verdana" panose="020B0604030504040204" pitchFamily="34" charset="0"/>
              </a:rPr>
              <a:t>8-10</a:t>
            </a:r>
          </a:p>
        </p:txBody>
      </p:sp>
      <p:sp>
        <p:nvSpPr>
          <p:cNvPr id="15" name="Suorakulmio 14">
            <a:extLst>
              <a:ext uri="{FF2B5EF4-FFF2-40B4-BE49-F238E27FC236}">
                <a16:creationId xmlns:a16="http://schemas.microsoft.com/office/drawing/2014/main" id="{74FA1FF8-5979-4D75-B9C1-B1CE9D1681EF}"/>
              </a:ext>
            </a:extLst>
          </p:cNvPr>
          <p:cNvSpPr/>
          <p:nvPr/>
        </p:nvSpPr>
        <p:spPr>
          <a:xfrm>
            <a:off x="8209725" y="1860748"/>
            <a:ext cx="2674423" cy="1078342"/>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Työkyvyn tuen palvelusta ollaan </a:t>
            </a:r>
          </a:p>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sinuun yhteydessä ja sinua pyydetään lähettämään tarvittavat esitiedot.</a:t>
            </a:r>
          </a:p>
        </p:txBody>
      </p:sp>
      <p:sp>
        <p:nvSpPr>
          <p:cNvPr id="16" name="Suorakulmio 15">
            <a:extLst>
              <a:ext uri="{FF2B5EF4-FFF2-40B4-BE49-F238E27FC236}">
                <a16:creationId xmlns:a16="http://schemas.microsoft.com/office/drawing/2014/main" id="{A9211CAF-FC26-42D9-B727-C8A85F276F22}"/>
              </a:ext>
            </a:extLst>
          </p:cNvPr>
          <p:cNvSpPr/>
          <p:nvPr/>
        </p:nvSpPr>
        <p:spPr>
          <a:xfrm>
            <a:off x="9307884" y="4565652"/>
            <a:ext cx="2420751" cy="1228899"/>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Jotta voimme auttaa sinua useiden ammattilaisten kanssa, tarvitsemme suostumuksesi tietojen vaihtoon.</a:t>
            </a:r>
          </a:p>
        </p:txBody>
      </p:sp>
      <p:grpSp>
        <p:nvGrpSpPr>
          <p:cNvPr id="30" name="Ryhmä 29">
            <a:extLst>
              <a:ext uri="{FF2B5EF4-FFF2-40B4-BE49-F238E27FC236}">
                <a16:creationId xmlns:a16="http://schemas.microsoft.com/office/drawing/2014/main" id="{2072BDA5-7B3F-4D2A-A066-ACE6C797D595}"/>
              </a:ext>
            </a:extLst>
          </p:cNvPr>
          <p:cNvGrpSpPr/>
          <p:nvPr/>
        </p:nvGrpSpPr>
        <p:grpSpPr>
          <a:xfrm>
            <a:off x="1307852" y="3686907"/>
            <a:ext cx="10462303" cy="483345"/>
            <a:chOff x="983108" y="5860071"/>
            <a:chExt cx="10462303" cy="483345"/>
          </a:xfrm>
        </p:grpSpPr>
        <p:cxnSp>
          <p:nvCxnSpPr>
            <p:cNvPr id="33" name="Suora yhdysviiva 32">
              <a:extLst>
                <a:ext uri="{FF2B5EF4-FFF2-40B4-BE49-F238E27FC236}">
                  <a16:creationId xmlns:a16="http://schemas.microsoft.com/office/drawing/2014/main" id="{80A2A798-FB6F-4DF4-ACAF-7B8B44D5332F}"/>
                </a:ext>
              </a:extLst>
            </p:cNvPr>
            <p:cNvCxnSpPr>
              <a:cxnSpLocks/>
            </p:cNvCxnSpPr>
            <p:nvPr/>
          </p:nvCxnSpPr>
          <p:spPr>
            <a:xfrm>
              <a:off x="983108" y="6096836"/>
              <a:ext cx="10462303" cy="0"/>
            </a:xfrm>
            <a:prstGeom prst="line">
              <a:avLst/>
            </a:prstGeom>
            <a:noFill/>
            <a:ln w="25400" cap="flat" cmpd="sng" algn="ctr">
              <a:solidFill>
                <a:sysClr val="windowText" lastClr="000000"/>
              </a:solidFill>
              <a:prstDash val="solid"/>
              <a:miter lim="800000"/>
            </a:ln>
            <a:effectLst/>
          </p:spPr>
        </p:cxnSp>
        <p:cxnSp>
          <p:nvCxnSpPr>
            <p:cNvPr id="34" name="Suora yhdysviiva 33">
              <a:extLst>
                <a:ext uri="{FF2B5EF4-FFF2-40B4-BE49-F238E27FC236}">
                  <a16:creationId xmlns:a16="http://schemas.microsoft.com/office/drawing/2014/main" id="{0E7B2BC1-F7DA-4BAA-902E-07F7522E2489}"/>
                </a:ext>
              </a:extLst>
            </p:cNvPr>
            <p:cNvCxnSpPr>
              <a:cxnSpLocks/>
            </p:cNvCxnSpPr>
            <p:nvPr/>
          </p:nvCxnSpPr>
          <p:spPr>
            <a:xfrm>
              <a:off x="11203509" y="5860071"/>
              <a:ext cx="237231" cy="237231"/>
            </a:xfrm>
            <a:prstGeom prst="line">
              <a:avLst/>
            </a:prstGeom>
            <a:noFill/>
            <a:ln w="25400" cap="flat" cmpd="sng" algn="ctr">
              <a:solidFill>
                <a:sysClr val="windowText" lastClr="000000"/>
              </a:solidFill>
              <a:prstDash val="solid"/>
              <a:miter lim="800000"/>
            </a:ln>
            <a:effectLst/>
          </p:spPr>
        </p:cxnSp>
        <p:cxnSp>
          <p:nvCxnSpPr>
            <p:cNvPr id="35" name="Suora yhdysviiva 34">
              <a:extLst>
                <a:ext uri="{FF2B5EF4-FFF2-40B4-BE49-F238E27FC236}">
                  <a16:creationId xmlns:a16="http://schemas.microsoft.com/office/drawing/2014/main" id="{3D7CFFF9-74A4-45CF-9B0A-AA2971069564}"/>
                </a:ext>
              </a:extLst>
            </p:cNvPr>
            <p:cNvCxnSpPr>
              <a:cxnSpLocks/>
            </p:cNvCxnSpPr>
            <p:nvPr/>
          </p:nvCxnSpPr>
          <p:spPr>
            <a:xfrm flipH="1">
              <a:off x="11203723" y="6097302"/>
              <a:ext cx="237018" cy="246114"/>
            </a:xfrm>
            <a:prstGeom prst="line">
              <a:avLst/>
            </a:prstGeom>
            <a:noFill/>
            <a:ln w="25400" cap="flat" cmpd="sng" algn="ctr">
              <a:solidFill>
                <a:sysClr val="windowText" lastClr="000000"/>
              </a:solidFill>
              <a:prstDash val="solid"/>
              <a:miter lim="800000"/>
            </a:ln>
            <a:effectLst/>
          </p:spPr>
        </p:cxnSp>
      </p:grpSp>
      <p:grpSp>
        <p:nvGrpSpPr>
          <p:cNvPr id="41" name="Ryhmä 40">
            <a:extLst>
              <a:ext uri="{FF2B5EF4-FFF2-40B4-BE49-F238E27FC236}">
                <a16:creationId xmlns:a16="http://schemas.microsoft.com/office/drawing/2014/main" id="{DCA8EC7A-15C9-4245-8647-E9EBC4BEE85D}"/>
              </a:ext>
            </a:extLst>
          </p:cNvPr>
          <p:cNvGrpSpPr/>
          <p:nvPr/>
        </p:nvGrpSpPr>
        <p:grpSpPr>
          <a:xfrm>
            <a:off x="1036004" y="3626555"/>
            <a:ext cx="543697" cy="543697"/>
            <a:chOff x="1631092" y="1371600"/>
            <a:chExt cx="1383957" cy="1383957"/>
          </a:xfrm>
        </p:grpSpPr>
        <p:sp>
          <p:nvSpPr>
            <p:cNvPr id="42" name="Ellipsi 41">
              <a:extLst>
                <a:ext uri="{FF2B5EF4-FFF2-40B4-BE49-F238E27FC236}">
                  <a16:creationId xmlns:a16="http://schemas.microsoft.com/office/drawing/2014/main" id="{CA2BB2F2-577F-4965-9F66-3A002C004525}"/>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43" name="Ellipsi 42">
              <a:extLst>
                <a:ext uri="{FF2B5EF4-FFF2-40B4-BE49-F238E27FC236}">
                  <a16:creationId xmlns:a16="http://schemas.microsoft.com/office/drawing/2014/main" id="{B421A203-14B4-4CCA-948C-78DDFC97FAF0}"/>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44" name="Ryhmä 43">
            <a:extLst>
              <a:ext uri="{FF2B5EF4-FFF2-40B4-BE49-F238E27FC236}">
                <a16:creationId xmlns:a16="http://schemas.microsoft.com/office/drawing/2014/main" id="{D67ED922-9AC5-4386-9BB4-6EBB1A16527C}"/>
              </a:ext>
            </a:extLst>
          </p:cNvPr>
          <p:cNvGrpSpPr/>
          <p:nvPr/>
        </p:nvGrpSpPr>
        <p:grpSpPr>
          <a:xfrm>
            <a:off x="8721419" y="3651823"/>
            <a:ext cx="543697" cy="543697"/>
            <a:chOff x="1631092" y="1371600"/>
            <a:chExt cx="1383957" cy="1383957"/>
          </a:xfrm>
        </p:grpSpPr>
        <p:sp>
          <p:nvSpPr>
            <p:cNvPr id="45" name="Ellipsi 44">
              <a:extLst>
                <a:ext uri="{FF2B5EF4-FFF2-40B4-BE49-F238E27FC236}">
                  <a16:creationId xmlns:a16="http://schemas.microsoft.com/office/drawing/2014/main" id="{E8542550-05CE-4C40-AB73-5467DD9075DD}"/>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46" name="Ellipsi 45">
              <a:extLst>
                <a:ext uri="{FF2B5EF4-FFF2-40B4-BE49-F238E27FC236}">
                  <a16:creationId xmlns:a16="http://schemas.microsoft.com/office/drawing/2014/main" id="{618D6052-8586-4F4D-873B-D4455326818C}"/>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47" name="Ryhmä 46">
            <a:extLst>
              <a:ext uri="{FF2B5EF4-FFF2-40B4-BE49-F238E27FC236}">
                <a16:creationId xmlns:a16="http://schemas.microsoft.com/office/drawing/2014/main" id="{7191D96F-05E8-4359-9F95-02C4E3CADBD3}"/>
              </a:ext>
            </a:extLst>
          </p:cNvPr>
          <p:cNvGrpSpPr/>
          <p:nvPr/>
        </p:nvGrpSpPr>
        <p:grpSpPr>
          <a:xfrm>
            <a:off x="10246412" y="3651823"/>
            <a:ext cx="543697" cy="543697"/>
            <a:chOff x="1631092" y="1371600"/>
            <a:chExt cx="1383957" cy="1383957"/>
          </a:xfrm>
        </p:grpSpPr>
        <p:sp>
          <p:nvSpPr>
            <p:cNvPr id="48" name="Ellipsi 47">
              <a:extLst>
                <a:ext uri="{FF2B5EF4-FFF2-40B4-BE49-F238E27FC236}">
                  <a16:creationId xmlns:a16="http://schemas.microsoft.com/office/drawing/2014/main" id="{8D007A14-AEB9-48C9-90F4-A39A169F482F}"/>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49" name="Ellipsi 48">
              <a:extLst>
                <a:ext uri="{FF2B5EF4-FFF2-40B4-BE49-F238E27FC236}">
                  <a16:creationId xmlns:a16="http://schemas.microsoft.com/office/drawing/2014/main" id="{1A22E4D0-35BE-4273-8407-7614019F5877}"/>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sp>
        <p:nvSpPr>
          <p:cNvPr id="12" name="Suorakulmio 11">
            <a:extLst>
              <a:ext uri="{FF2B5EF4-FFF2-40B4-BE49-F238E27FC236}">
                <a16:creationId xmlns:a16="http://schemas.microsoft.com/office/drawing/2014/main" id="{E21D9180-74B2-4E0B-BB65-A9C25350072C}"/>
              </a:ext>
            </a:extLst>
          </p:cNvPr>
          <p:cNvSpPr/>
          <p:nvPr/>
        </p:nvSpPr>
        <p:spPr>
          <a:xfrm>
            <a:off x="3159731" y="3419390"/>
            <a:ext cx="4133756" cy="847676"/>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rtl="0"/>
            <a:r>
              <a:rPr lang="fi-FI" sz="1800" b="0" i="0" u="none" strike="noStrike" baseline="30000" dirty="0">
                <a:solidFill>
                  <a:srgbClr val="000000"/>
                </a:solidFill>
                <a:latin typeface="Verdana" panose="020B0604030504040204" pitchFamily="34" charset="0"/>
                <a:ea typeface="Verdana" panose="020B0604030504040204" pitchFamily="34" charset="0"/>
              </a:rPr>
              <a:t>Ota huolesi puheeksi työllisyyspalveluiden, sosiaalipalveluiden, terveydenhuollon tai kolmannen sektorin palveluissa. </a:t>
            </a:r>
          </a:p>
        </p:txBody>
      </p:sp>
      <p:pic>
        <p:nvPicPr>
          <p:cNvPr id="63" name="Kuva 62" descr="Kuva, joka sisältää kohteen teksti, clipart-kuva&#10;&#10;Kuvaus luotu automaattisesti">
            <a:extLst>
              <a:ext uri="{FF2B5EF4-FFF2-40B4-BE49-F238E27FC236}">
                <a16:creationId xmlns:a16="http://schemas.microsoft.com/office/drawing/2014/main" id="{CE305E55-82DC-418C-A952-1FF65EF45B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010" y="3449577"/>
            <a:ext cx="905752" cy="809070"/>
          </a:xfrm>
          <a:prstGeom prst="rect">
            <a:avLst/>
          </a:prstGeom>
        </p:spPr>
      </p:pic>
    </p:spTree>
    <p:extLst>
      <p:ext uri="{BB962C8B-B14F-4D97-AF65-F5344CB8AC3E}">
        <p14:creationId xmlns:p14="http://schemas.microsoft.com/office/powerpoint/2010/main" val="1342026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5" name="Suora yhdysviiva 94">
            <a:extLst>
              <a:ext uri="{FF2B5EF4-FFF2-40B4-BE49-F238E27FC236}">
                <a16:creationId xmlns:a16="http://schemas.microsoft.com/office/drawing/2014/main" id="{CC5894DD-DC32-46C3-82DD-9AF3AAACF986}"/>
              </a:ext>
            </a:extLst>
          </p:cNvPr>
          <p:cNvCxnSpPr>
            <a:cxnSpLocks/>
            <a:stCxn id="76" idx="3"/>
          </p:cNvCxnSpPr>
          <p:nvPr/>
        </p:nvCxnSpPr>
        <p:spPr>
          <a:xfrm flipH="1">
            <a:off x="7979559" y="4384281"/>
            <a:ext cx="804524" cy="69784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uora yhdysviiva 51">
            <a:extLst>
              <a:ext uri="{FF2B5EF4-FFF2-40B4-BE49-F238E27FC236}">
                <a16:creationId xmlns:a16="http://schemas.microsoft.com/office/drawing/2014/main" id="{650EA1FA-F351-46CC-91A6-42B6A76F9C0D}"/>
              </a:ext>
            </a:extLst>
          </p:cNvPr>
          <p:cNvCxnSpPr>
            <a:cxnSpLocks/>
            <a:stCxn id="50" idx="0"/>
          </p:cNvCxnSpPr>
          <p:nvPr/>
        </p:nvCxnSpPr>
        <p:spPr>
          <a:xfrm flipV="1">
            <a:off x="940300" y="2940180"/>
            <a:ext cx="0" cy="9547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uora yhdysviiva 63">
            <a:extLst>
              <a:ext uri="{FF2B5EF4-FFF2-40B4-BE49-F238E27FC236}">
                <a16:creationId xmlns:a16="http://schemas.microsoft.com/office/drawing/2014/main" id="{DBA92E55-C6DD-4718-8CBF-D15C1DDCF605}"/>
              </a:ext>
            </a:extLst>
          </p:cNvPr>
          <p:cNvCxnSpPr>
            <a:cxnSpLocks/>
          </p:cNvCxnSpPr>
          <p:nvPr/>
        </p:nvCxnSpPr>
        <p:spPr>
          <a:xfrm flipH="1">
            <a:off x="5564645" y="5284720"/>
            <a:ext cx="88195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Suora yhdysviiva 87">
            <a:extLst>
              <a:ext uri="{FF2B5EF4-FFF2-40B4-BE49-F238E27FC236}">
                <a16:creationId xmlns:a16="http://schemas.microsoft.com/office/drawing/2014/main" id="{C9CF1142-D8B8-4980-9959-FDB5DF403497}"/>
              </a:ext>
            </a:extLst>
          </p:cNvPr>
          <p:cNvCxnSpPr>
            <a:cxnSpLocks/>
          </p:cNvCxnSpPr>
          <p:nvPr/>
        </p:nvCxnSpPr>
        <p:spPr>
          <a:xfrm flipH="1">
            <a:off x="7083088" y="2366804"/>
            <a:ext cx="611513"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uora yhdysviiva 31">
            <a:extLst>
              <a:ext uri="{FF2B5EF4-FFF2-40B4-BE49-F238E27FC236}">
                <a16:creationId xmlns:a16="http://schemas.microsoft.com/office/drawing/2014/main" id="{4C2BF634-D1D7-4938-9F38-44A441E387CF}"/>
              </a:ext>
            </a:extLst>
          </p:cNvPr>
          <p:cNvCxnSpPr>
            <a:cxnSpLocks/>
          </p:cNvCxnSpPr>
          <p:nvPr/>
        </p:nvCxnSpPr>
        <p:spPr>
          <a:xfrm flipV="1">
            <a:off x="4177528" y="3142129"/>
            <a:ext cx="0" cy="744167"/>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Suorakulmio 5">
            <a:extLst>
              <a:ext uri="{FF2B5EF4-FFF2-40B4-BE49-F238E27FC236}">
                <a16:creationId xmlns:a16="http://schemas.microsoft.com/office/drawing/2014/main" id="{904F8B58-A9DF-494B-A4FA-DF4C5E857D82}"/>
              </a:ext>
            </a:extLst>
          </p:cNvPr>
          <p:cNvSpPr/>
          <p:nvPr/>
        </p:nvSpPr>
        <p:spPr>
          <a:xfrm>
            <a:off x="444010" y="1710301"/>
            <a:ext cx="2794162" cy="1431828"/>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Tapaat </a:t>
            </a:r>
            <a:r>
              <a:rPr lang="fi-FI" sz="1800" b="1" i="0" u="none" strike="noStrike" baseline="30000" dirty="0">
                <a:solidFill>
                  <a:srgbClr val="000000"/>
                </a:solidFill>
                <a:latin typeface="Verdana" panose="020B0604030504040204" pitchFamily="34" charset="0"/>
                <a:ea typeface="Verdana" panose="020B0604030504040204" pitchFamily="34" charset="0"/>
              </a:rPr>
              <a:t>terveydenhoitajan</a:t>
            </a:r>
            <a:r>
              <a:rPr lang="fi-FI" sz="1800" b="0" i="0" u="none" strike="noStrike" baseline="30000" dirty="0">
                <a:solidFill>
                  <a:srgbClr val="000000"/>
                </a:solidFill>
                <a:latin typeface="Verdana" panose="020B0604030504040204" pitchFamily="34" charset="0"/>
                <a:ea typeface="Verdana" panose="020B0604030504040204" pitchFamily="34" charset="0"/>
              </a:rPr>
              <a:t> ja saat häneltä </a:t>
            </a:r>
            <a:r>
              <a:rPr lang="fi-FI" sz="1800" b="1" i="0" u="none" strike="noStrike" baseline="30000" dirty="0">
                <a:solidFill>
                  <a:srgbClr val="000000"/>
                </a:solidFill>
                <a:latin typeface="Verdana" panose="020B0604030504040204" pitchFamily="34" charset="0"/>
                <a:ea typeface="Verdana" panose="020B0604030504040204" pitchFamily="34" charset="0"/>
              </a:rPr>
              <a:t>terveydentilan arvion</a:t>
            </a:r>
            <a:r>
              <a:rPr lang="fi-FI" sz="1800" b="0" i="0" u="none" strike="noStrike" baseline="30000" dirty="0">
                <a:solidFill>
                  <a:srgbClr val="000000"/>
                </a:solidFill>
                <a:latin typeface="Verdana" panose="020B0604030504040204" pitchFamily="34" charset="0"/>
                <a:ea typeface="Verdana" panose="020B0604030504040204" pitchFamily="34" charset="0"/>
              </a:rPr>
              <a:t>. Sinut ohjataan tarpeidesi mukaan tapaamaan </a:t>
            </a:r>
            <a:r>
              <a:rPr lang="fi-FI" sz="1800" b="1" i="0" u="none" strike="noStrike" baseline="30000" dirty="0">
                <a:solidFill>
                  <a:srgbClr val="000000"/>
                </a:solidFill>
                <a:latin typeface="Verdana" panose="020B0604030504040204" pitchFamily="34" charset="0"/>
                <a:ea typeface="Verdana" panose="020B0604030504040204" pitchFamily="34" charset="0"/>
              </a:rPr>
              <a:t>eri ammattilaisia työkyvyn tuen palvelusta</a:t>
            </a:r>
            <a:r>
              <a:rPr lang="fi-FI" sz="1800" b="0" i="0" u="none" strike="noStrike" baseline="30000" dirty="0">
                <a:solidFill>
                  <a:srgbClr val="000000"/>
                </a:solidFill>
                <a:latin typeface="Verdana" panose="020B0604030504040204" pitchFamily="34" charset="0"/>
                <a:ea typeface="Verdana" panose="020B0604030504040204" pitchFamily="34" charset="0"/>
              </a:rPr>
              <a:t>.</a:t>
            </a:r>
          </a:p>
        </p:txBody>
      </p:sp>
      <p:sp>
        <p:nvSpPr>
          <p:cNvPr id="30" name="Suorakulmio 29">
            <a:extLst>
              <a:ext uri="{FF2B5EF4-FFF2-40B4-BE49-F238E27FC236}">
                <a16:creationId xmlns:a16="http://schemas.microsoft.com/office/drawing/2014/main" id="{5406498D-DD61-41BE-859C-510BBA1F57BD}"/>
              </a:ext>
            </a:extLst>
          </p:cNvPr>
          <p:cNvSpPr/>
          <p:nvPr/>
        </p:nvSpPr>
        <p:spPr>
          <a:xfrm>
            <a:off x="1437330" y="2983792"/>
            <a:ext cx="1888468" cy="889387"/>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R="0" algn="l" rtl="0"/>
            <a:r>
              <a:rPr lang="en-US" sz="1800" b="0" i="0" u="none" strike="noStrike" baseline="30000" dirty="0" err="1">
                <a:solidFill>
                  <a:srgbClr val="000000"/>
                </a:solidFill>
                <a:latin typeface="Verdana" panose="020B0604030504040204" pitchFamily="34" charset="0"/>
                <a:ea typeface="Verdana" panose="020B0604030504040204" pitchFamily="34" charset="0"/>
              </a:rPr>
              <a:t>Sosiaaliohjaaja</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0" i="0" u="none" strike="noStrike" baseline="30000" dirty="0" err="1">
                <a:solidFill>
                  <a:srgbClr val="000000"/>
                </a:solidFill>
                <a:latin typeface="Verdana" panose="020B0604030504040204" pitchFamily="34" charset="0"/>
                <a:ea typeface="Verdana" panose="020B0604030504040204" pitchFamily="34" charset="0"/>
              </a:rPr>
              <a:t>tekee</a:t>
            </a:r>
            <a:r>
              <a:rPr lang="en-US" baseline="30000" dirty="0">
                <a:solidFill>
                  <a:srgbClr val="000000"/>
                </a:solidFill>
                <a:latin typeface="Verdana" panose="020B0604030504040204" pitchFamily="34" charset="0"/>
                <a:ea typeface="Verdana" panose="020B0604030504040204" pitchFamily="34" charset="0"/>
              </a:rPr>
              <a:t> </a:t>
            </a:r>
            <a:r>
              <a:rPr lang="fi-FI" sz="1800" b="0" i="0" u="none" strike="noStrike" baseline="30000" dirty="0">
                <a:solidFill>
                  <a:srgbClr val="000000"/>
                </a:solidFill>
                <a:latin typeface="Verdana" panose="020B0604030504040204" pitchFamily="34" charset="0"/>
                <a:ea typeface="Verdana" panose="020B0604030504040204" pitchFamily="34" charset="0"/>
              </a:rPr>
              <a:t>sosiaalisen tilanteen arvion ja kartoituksen.</a:t>
            </a:r>
          </a:p>
        </p:txBody>
      </p:sp>
      <p:grpSp>
        <p:nvGrpSpPr>
          <p:cNvPr id="45" name="Ryhmä 44">
            <a:extLst>
              <a:ext uri="{FF2B5EF4-FFF2-40B4-BE49-F238E27FC236}">
                <a16:creationId xmlns:a16="http://schemas.microsoft.com/office/drawing/2014/main" id="{0FD7C286-9B8B-48A5-95AC-1F60A06EE166}"/>
              </a:ext>
            </a:extLst>
          </p:cNvPr>
          <p:cNvGrpSpPr/>
          <p:nvPr/>
        </p:nvGrpSpPr>
        <p:grpSpPr>
          <a:xfrm>
            <a:off x="940299" y="3955291"/>
            <a:ext cx="10462303" cy="483345"/>
            <a:chOff x="983108" y="5860071"/>
            <a:chExt cx="10462303" cy="483345"/>
          </a:xfrm>
        </p:grpSpPr>
        <p:cxnSp>
          <p:nvCxnSpPr>
            <p:cNvPr id="46" name="Suora yhdysviiva 45">
              <a:extLst>
                <a:ext uri="{FF2B5EF4-FFF2-40B4-BE49-F238E27FC236}">
                  <a16:creationId xmlns:a16="http://schemas.microsoft.com/office/drawing/2014/main" id="{22DA3F52-FCE0-4977-A045-9058A1E5424C}"/>
                </a:ext>
              </a:extLst>
            </p:cNvPr>
            <p:cNvCxnSpPr>
              <a:cxnSpLocks/>
            </p:cNvCxnSpPr>
            <p:nvPr/>
          </p:nvCxnSpPr>
          <p:spPr>
            <a:xfrm>
              <a:off x="983108" y="6096836"/>
              <a:ext cx="10462303" cy="0"/>
            </a:xfrm>
            <a:prstGeom prst="line">
              <a:avLst/>
            </a:prstGeom>
            <a:noFill/>
            <a:ln w="25400" cap="flat" cmpd="sng" algn="ctr">
              <a:solidFill>
                <a:sysClr val="windowText" lastClr="000000"/>
              </a:solidFill>
              <a:prstDash val="solid"/>
              <a:miter lim="800000"/>
            </a:ln>
            <a:effectLst/>
          </p:spPr>
        </p:cxnSp>
        <p:cxnSp>
          <p:nvCxnSpPr>
            <p:cNvPr id="47" name="Suora yhdysviiva 46">
              <a:extLst>
                <a:ext uri="{FF2B5EF4-FFF2-40B4-BE49-F238E27FC236}">
                  <a16:creationId xmlns:a16="http://schemas.microsoft.com/office/drawing/2014/main" id="{EA75F4B8-0831-4B78-A8D8-D9259CFCC897}"/>
                </a:ext>
              </a:extLst>
            </p:cNvPr>
            <p:cNvCxnSpPr>
              <a:cxnSpLocks/>
            </p:cNvCxnSpPr>
            <p:nvPr/>
          </p:nvCxnSpPr>
          <p:spPr>
            <a:xfrm>
              <a:off x="11203509" y="5860071"/>
              <a:ext cx="237231" cy="237231"/>
            </a:xfrm>
            <a:prstGeom prst="line">
              <a:avLst/>
            </a:prstGeom>
            <a:noFill/>
            <a:ln w="25400" cap="flat" cmpd="sng" algn="ctr">
              <a:solidFill>
                <a:sysClr val="windowText" lastClr="000000"/>
              </a:solidFill>
              <a:prstDash val="solid"/>
              <a:miter lim="800000"/>
            </a:ln>
            <a:effectLst/>
          </p:spPr>
        </p:cxnSp>
        <p:cxnSp>
          <p:nvCxnSpPr>
            <p:cNvPr id="48" name="Suora yhdysviiva 47">
              <a:extLst>
                <a:ext uri="{FF2B5EF4-FFF2-40B4-BE49-F238E27FC236}">
                  <a16:creationId xmlns:a16="http://schemas.microsoft.com/office/drawing/2014/main" id="{6FD6A802-FE4C-42CF-BE8D-D8D54D86993F}"/>
                </a:ext>
              </a:extLst>
            </p:cNvPr>
            <p:cNvCxnSpPr>
              <a:cxnSpLocks/>
            </p:cNvCxnSpPr>
            <p:nvPr/>
          </p:nvCxnSpPr>
          <p:spPr>
            <a:xfrm flipH="1">
              <a:off x="11203723" y="6097302"/>
              <a:ext cx="237018" cy="246114"/>
            </a:xfrm>
            <a:prstGeom prst="line">
              <a:avLst/>
            </a:prstGeom>
            <a:noFill/>
            <a:ln w="25400" cap="flat" cmpd="sng" algn="ctr">
              <a:solidFill>
                <a:sysClr val="windowText" lastClr="000000"/>
              </a:solidFill>
              <a:prstDash val="solid"/>
              <a:miter lim="800000"/>
            </a:ln>
            <a:effectLst/>
          </p:spPr>
        </p:cxnSp>
      </p:grpSp>
      <p:grpSp>
        <p:nvGrpSpPr>
          <p:cNvPr id="49" name="Ryhmä 48">
            <a:extLst>
              <a:ext uri="{FF2B5EF4-FFF2-40B4-BE49-F238E27FC236}">
                <a16:creationId xmlns:a16="http://schemas.microsoft.com/office/drawing/2014/main" id="{D2748525-F4C4-4F55-9648-61FA702B03A5}"/>
              </a:ext>
            </a:extLst>
          </p:cNvPr>
          <p:cNvGrpSpPr/>
          <p:nvPr/>
        </p:nvGrpSpPr>
        <p:grpSpPr>
          <a:xfrm>
            <a:off x="668451" y="3894939"/>
            <a:ext cx="543697" cy="543697"/>
            <a:chOff x="1631092" y="1371600"/>
            <a:chExt cx="1383957" cy="1383957"/>
          </a:xfrm>
        </p:grpSpPr>
        <p:sp>
          <p:nvSpPr>
            <p:cNvPr id="50" name="Ellipsi 49">
              <a:extLst>
                <a:ext uri="{FF2B5EF4-FFF2-40B4-BE49-F238E27FC236}">
                  <a16:creationId xmlns:a16="http://schemas.microsoft.com/office/drawing/2014/main" id="{DE8F3EA1-40DD-44DC-ADEE-7A77168628D8}"/>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51" name="Ellipsi 50">
              <a:extLst>
                <a:ext uri="{FF2B5EF4-FFF2-40B4-BE49-F238E27FC236}">
                  <a16:creationId xmlns:a16="http://schemas.microsoft.com/office/drawing/2014/main" id="{E25A2F0E-4003-4BDD-8F08-C78B955D757C}"/>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cxnSp>
        <p:nvCxnSpPr>
          <p:cNvPr id="53" name="Suora yhdysviiva 52">
            <a:extLst>
              <a:ext uri="{FF2B5EF4-FFF2-40B4-BE49-F238E27FC236}">
                <a16:creationId xmlns:a16="http://schemas.microsoft.com/office/drawing/2014/main" id="{15357B74-6C38-46BF-840F-7CC214E47528}"/>
              </a:ext>
            </a:extLst>
          </p:cNvPr>
          <p:cNvCxnSpPr>
            <a:cxnSpLocks/>
          </p:cNvCxnSpPr>
          <p:nvPr/>
        </p:nvCxnSpPr>
        <p:spPr>
          <a:xfrm flipV="1">
            <a:off x="940299" y="4438637"/>
            <a:ext cx="0" cy="4101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Ryhmä 23">
            <a:extLst>
              <a:ext uri="{FF2B5EF4-FFF2-40B4-BE49-F238E27FC236}">
                <a16:creationId xmlns:a16="http://schemas.microsoft.com/office/drawing/2014/main" id="{26E5F61E-F50F-48CD-8326-076F64F22AB1}"/>
              </a:ext>
            </a:extLst>
          </p:cNvPr>
          <p:cNvGrpSpPr/>
          <p:nvPr/>
        </p:nvGrpSpPr>
        <p:grpSpPr>
          <a:xfrm rot="5400000">
            <a:off x="821682" y="4499208"/>
            <a:ext cx="237232" cy="483345"/>
            <a:chOff x="761494" y="4815080"/>
            <a:chExt cx="237232" cy="483345"/>
          </a:xfrm>
        </p:grpSpPr>
        <p:cxnSp>
          <p:nvCxnSpPr>
            <p:cNvPr id="54" name="Suora yhdysviiva 53">
              <a:extLst>
                <a:ext uri="{FF2B5EF4-FFF2-40B4-BE49-F238E27FC236}">
                  <a16:creationId xmlns:a16="http://schemas.microsoft.com/office/drawing/2014/main" id="{BC2E03C9-9A25-46A8-BFD7-1DAF1B6CDE03}"/>
                </a:ext>
              </a:extLst>
            </p:cNvPr>
            <p:cNvCxnSpPr>
              <a:cxnSpLocks/>
            </p:cNvCxnSpPr>
            <p:nvPr/>
          </p:nvCxnSpPr>
          <p:spPr>
            <a:xfrm>
              <a:off x="761494" y="4815080"/>
              <a:ext cx="237231" cy="237231"/>
            </a:xfrm>
            <a:prstGeom prst="line">
              <a:avLst/>
            </a:prstGeom>
            <a:noFill/>
            <a:ln w="25400" cap="flat" cmpd="sng" algn="ctr">
              <a:solidFill>
                <a:sysClr val="windowText" lastClr="000000"/>
              </a:solidFill>
              <a:prstDash val="solid"/>
              <a:miter lim="800000"/>
            </a:ln>
            <a:effectLst/>
          </p:spPr>
        </p:cxnSp>
        <p:cxnSp>
          <p:nvCxnSpPr>
            <p:cNvPr id="55" name="Suora yhdysviiva 54">
              <a:extLst>
                <a:ext uri="{FF2B5EF4-FFF2-40B4-BE49-F238E27FC236}">
                  <a16:creationId xmlns:a16="http://schemas.microsoft.com/office/drawing/2014/main" id="{3B6BA383-8D6E-4AEF-81F4-D2CE4FA4A9F7}"/>
                </a:ext>
              </a:extLst>
            </p:cNvPr>
            <p:cNvCxnSpPr>
              <a:cxnSpLocks/>
            </p:cNvCxnSpPr>
            <p:nvPr/>
          </p:nvCxnSpPr>
          <p:spPr>
            <a:xfrm flipH="1">
              <a:off x="761708" y="5052311"/>
              <a:ext cx="237018" cy="246114"/>
            </a:xfrm>
            <a:prstGeom prst="line">
              <a:avLst/>
            </a:prstGeom>
            <a:noFill/>
            <a:ln w="25400" cap="flat" cmpd="sng" algn="ctr">
              <a:solidFill>
                <a:sysClr val="windowText" lastClr="000000"/>
              </a:solidFill>
              <a:prstDash val="solid"/>
              <a:miter lim="800000"/>
            </a:ln>
            <a:effectLst/>
          </p:spPr>
        </p:cxnSp>
      </p:grpSp>
      <p:sp>
        <p:nvSpPr>
          <p:cNvPr id="56" name="Suorakulmio 55">
            <a:extLst>
              <a:ext uri="{FF2B5EF4-FFF2-40B4-BE49-F238E27FC236}">
                <a16:creationId xmlns:a16="http://schemas.microsoft.com/office/drawing/2014/main" id="{0F65A26D-9C6B-45CC-B62E-4630BD30A9FA}"/>
              </a:ext>
            </a:extLst>
          </p:cNvPr>
          <p:cNvSpPr/>
          <p:nvPr/>
        </p:nvSpPr>
        <p:spPr>
          <a:xfrm>
            <a:off x="431220" y="4984074"/>
            <a:ext cx="2267156" cy="1033234"/>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Jos ei ole tarvetta jatkotutkimukselle, sinut ohjataan takaisin omalle työntekijälle.</a:t>
            </a:r>
          </a:p>
        </p:txBody>
      </p:sp>
      <p:grpSp>
        <p:nvGrpSpPr>
          <p:cNvPr id="57" name="Ryhmä 56">
            <a:extLst>
              <a:ext uri="{FF2B5EF4-FFF2-40B4-BE49-F238E27FC236}">
                <a16:creationId xmlns:a16="http://schemas.microsoft.com/office/drawing/2014/main" id="{D5C08025-A2A4-42E6-98E0-739D6054A0BC}"/>
              </a:ext>
            </a:extLst>
          </p:cNvPr>
          <p:cNvGrpSpPr/>
          <p:nvPr/>
        </p:nvGrpSpPr>
        <p:grpSpPr>
          <a:xfrm>
            <a:off x="3905680" y="3883960"/>
            <a:ext cx="543697" cy="543697"/>
            <a:chOff x="1631092" y="1371600"/>
            <a:chExt cx="1383957" cy="1383957"/>
          </a:xfrm>
        </p:grpSpPr>
        <p:sp>
          <p:nvSpPr>
            <p:cNvPr id="58" name="Ellipsi 57">
              <a:extLst>
                <a:ext uri="{FF2B5EF4-FFF2-40B4-BE49-F238E27FC236}">
                  <a16:creationId xmlns:a16="http://schemas.microsoft.com/office/drawing/2014/main" id="{9470DDB0-0E79-4A5E-A869-9BBD258A26DC}"/>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59" name="Ellipsi 58">
              <a:extLst>
                <a:ext uri="{FF2B5EF4-FFF2-40B4-BE49-F238E27FC236}">
                  <a16:creationId xmlns:a16="http://schemas.microsoft.com/office/drawing/2014/main" id="{197F28C6-FE6A-43F5-8B63-5F8FE6740648}"/>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sp>
        <p:nvSpPr>
          <p:cNvPr id="60" name="Suorakulmio 59">
            <a:extLst>
              <a:ext uri="{FF2B5EF4-FFF2-40B4-BE49-F238E27FC236}">
                <a16:creationId xmlns:a16="http://schemas.microsoft.com/office/drawing/2014/main" id="{FDCADC4C-B0AB-4318-BAC8-EB1C164C9728}"/>
              </a:ext>
            </a:extLst>
          </p:cNvPr>
          <p:cNvSpPr/>
          <p:nvPr/>
        </p:nvSpPr>
        <p:spPr>
          <a:xfrm>
            <a:off x="3905680" y="1776770"/>
            <a:ext cx="3317930" cy="1619867"/>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Tarvittaessa lääkäri laatii sinulle joko:</a:t>
            </a:r>
          </a:p>
          <a:p>
            <a:pPr marL="285750" marR="0" indent="-285750" algn="l" rtl="0">
              <a:buFont typeface="Arial" panose="020B0604020202020204" pitchFamily="34" charset="0"/>
              <a:buChar char="•"/>
            </a:pPr>
            <a:r>
              <a:rPr lang="en-US" sz="1800" b="1" i="0" u="none" strike="noStrike" baseline="30000" dirty="0" err="1">
                <a:solidFill>
                  <a:srgbClr val="000000"/>
                </a:solidFill>
                <a:latin typeface="Verdana" panose="020B0604030504040204" pitchFamily="34" charset="0"/>
                <a:ea typeface="Verdana" panose="020B0604030504040204" pitchFamily="34" charset="0"/>
              </a:rPr>
              <a:t>lausunnon</a:t>
            </a:r>
            <a:r>
              <a:rPr lang="en-US" sz="1800" b="1"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osatyökykyisyydestä</a:t>
            </a:r>
            <a:r>
              <a:rPr lang="en-US" sz="1800" b="0" i="0" u="none" strike="noStrike" baseline="30000" dirty="0">
                <a:solidFill>
                  <a:srgbClr val="000000"/>
                </a:solidFill>
                <a:latin typeface="Verdana" panose="020B0604030504040204" pitchFamily="34" charset="0"/>
                <a:ea typeface="Verdana" panose="020B0604030504040204" pitchFamily="34" charset="0"/>
              </a:rPr>
              <a:t>,</a:t>
            </a:r>
          </a:p>
          <a:p>
            <a:pPr marL="285750" marR="0" indent="-285750" algn="l" rtl="0">
              <a:buFont typeface="Arial" panose="020B0604020202020204" pitchFamily="34" charset="0"/>
              <a:buChar char="•"/>
            </a:pPr>
            <a:r>
              <a:rPr lang="fi-FI" sz="1800" b="1" i="0" u="none" strike="noStrike" baseline="30000" dirty="0">
                <a:solidFill>
                  <a:srgbClr val="000000"/>
                </a:solidFill>
                <a:latin typeface="Verdana" panose="020B0604030504040204" pitchFamily="34" charset="0"/>
                <a:ea typeface="Verdana" panose="020B0604030504040204" pitchFamily="34" charset="0"/>
              </a:rPr>
              <a:t>työkyvyn arvion</a:t>
            </a:r>
            <a:r>
              <a:rPr lang="fi-FI" sz="1800" b="0" i="0" u="none" strike="noStrike" baseline="30000" dirty="0">
                <a:solidFill>
                  <a:srgbClr val="000000"/>
                </a:solidFill>
                <a:latin typeface="Verdana" panose="020B0604030504040204" pitchFamily="34" charset="0"/>
                <a:ea typeface="Verdana" panose="020B0604030504040204" pitchFamily="34" charset="0"/>
              </a:rPr>
              <a:t> tai </a:t>
            </a:r>
            <a:r>
              <a:rPr lang="fi-FI" sz="1800" b="1" i="0" u="none" strike="noStrike" baseline="30000" dirty="0">
                <a:solidFill>
                  <a:srgbClr val="000000"/>
                </a:solidFill>
                <a:latin typeface="Verdana" panose="020B0604030504040204" pitchFamily="34" charset="0"/>
                <a:ea typeface="Verdana" panose="020B0604030504040204" pitchFamily="34" charset="0"/>
              </a:rPr>
              <a:t>arvion</a:t>
            </a:r>
            <a:r>
              <a:rPr lang="fi-FI" sz="1800" b="0" i="0" u="none" strike="noStrike" baseline="30000" dirty="0">
                <a:solidFill>
                  <a:srgbClr val="000000"/>
                </a:solidFill>
                <a:latin typeface="Verdana" panose="020B0604030504040204" pitchFamily="34" charset="0"/>
                <a:ea typeface="Verdana" panose="020B0604030504040204" pitchFamily="34" charset="0"/>
              </a:rPr>
              <a:t> </a:t>
            </a:r>
            <a:r>
              <a:rPr lang="fi-FI" sz="1800" b="1" i="0" u="none" strike="noStrike" baseline="30000" dirty="0">
                <a:solidFill>
                  <a:srgbClr val="000000"/>
                </a:solidFill>
                <a:latin typeface="Verdana" panose="020B0604030504040204" pitchFamily="34" charset="0"/>
                <a:ea typeface="Verdana" panose="020B0604030504040204" pitchFamily="34" charset="0"/>
              </a:rPr>
              <a:t>lisäselvityksen tarpeesta</a:t>
            </a:r>
            <a:r>
              <a:rPr lang="fi-FI" sz="1800" b="0" i="0" u="none" strike="noStrike" baseline="30000" dirty="0">
                <a:solidFill>
                  <a:srgbClr val="000000"/>
                </a:solidFill>
                <a:latin typeface="Verdana" panose="020B0604030504040204" pitchFamily="34" charset="0"/>
                <a:ea typeface="Verdana" panose="020B0604030504040204" pitchFamily="34" charset="0"/>
              </a:rPr>
              <a:t>,</a:t>
            </a:r>
          </a:p>
          <a:p>
            <a:pPr marL="285750" marR="0" indent="-285750" algn="l" rtl="0">
              <a:buFont typeface="Arial" panose="020B0604020202020204" pitchFamily="34" charset="0"/>
              <a:buChar char="•"/>
            </a:pPr>
            <a:r>
              <a:rPr lang="fi-FI" sz="1800" b="0" i="0" u="none" strike="noStrike" baseline="30000" dirty="0">
                <a:solidFill>
                  <a:srgbClr val="000000"/>
                </a:solidFill>
                <a:latin typeface="Verdana" panose="020B0604030504040204" pitchFamily="34" charset="0"/>
                <a:ea typeface="Verdana" panose="020B0604030504040204" pitchFamily="34" charset="0"/>
              </a:rPr>
              <a:t>tai </a:t>
            </a:r>
            <a:r>
              <a:rPr lang="fi-FI" sz="1800" b="1" i="0" u="none" strike="noStrike" baseline="30000" dirty="0">
                <a:solidFill>
                  <a:srgbClr val="000000"/>
                </a:solidFill>
                <a:latin typeface="Verdana" panose="020B0604030504040204" pitchFamily="34" charset="0"/>
                <a:ea typeface="Verdana" panose="020B0604030504040204" pitchFamily="34" charset="0"/>
              </a:rPr>
              <a:t>b-lausunnon toimintakyvystä</a:t>
            </a:r>
            <a:r>
              <a:rPr lang="fi-FI" sz="1800" b="0" i="0" u="none" strike="noStrike" baseline="30000" dirty="0">
                <a:solidFill>
                  <a:srgbClr val="000000"/>
                </a:solidFill>
                <a:latin typeface="Verdana" panose="020B0604030504040204" pitchFamily="34" charset="0"/>
                <a:ea typeface="Verdana" panose="020B0604030504040204" pitchFamily="34" charset="0"/>
              </a:rPr>
              <a:t> suhteessa työkykyyn ja kuntoutussuunnitelmaan.</a:t>
            </a:r>
          </a:p>
        </p:txBody>
      </p:sp>
      <p:cxnSp>
        <p:nvCxnSpPr>
          <p:cNvPr id="61" name="Suora yhdysviiva 60">
            <a:extLst>
              <a:ext uri="{FF2B5EF4-FFF2-40B4-BE49-F238E27FC236}">
                <a16:creationId xmlns:a16="http://schemas.microsoft.com/office/drawing/2014/main" id="{E025CF5B-F2D6-4D6F-87CF-D372818CD40B}"/>
              </a:ext>
            </a:extLst>
          </p:cNvPr>
          <p:cNvCxnSpPr>
            <a:cxnSpLocks/>
          </p:cNvCxnSpPr>
          <p:nvPr/>
        </p:nvCxnSpPr>
        <p:spPr>
          <a:xfrm flipV="1">
            <a:off x="4177528" y="4427658"/>
            <a:ext cx="0" cy="3327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Suorakulmio 62">
            <a:extLst>
              <a:ext uri="{FF2B5EF4-FFF2-40B4-BE49-F238E27FC236}">
                <a16:creationId xmlns:a16="http://schemas.microsoft.com/office/drawing/2014/main" id="{62683EE6-D75E-4F38-87E6-520FC9290577}"/>
              </a:ext>
            </a:extLst>
          </p:cNvPr>
          <p:cNvSpPr/>
          <p:nvPr/>
        </p:nvSpPr>
        <p:spPr>
          <a:xfrm>
            <a:off x="3588766" y="4780230"/>
            <a:ext cx="2400627" cy="1379634"/>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Saat </a:t>
            </a:r>
            <a:r>
              <a:rPr lang="fi-FI" sz="1800" b="1" i="0" u="none" strike="noStrike" baseline="30000" dirty="0">
                <a:solidFill>
                  <a:srgbClr val="000000"/>
                </a:solidFill>
                <a:latin typeface="Verdana" panose="020B0604030504040204" pitchFamily="34" charset="0"/>
                <a:ea typeface="Verdana" panose="020B0604030504040204" pitchFamily="34" charset="0"/>
              </a:rPr>
              <a:t>jatkosuunnitelman</a:t>
            </a:r>
            <a:r>
              <a:rPr lang="fi-FI" sz="1800" b="0" i="0" u="none" strike="noStrike" baseline="30000" dirty="0">
                <a:solidFill>
                  <a:srgbClr val="000000"/>
                </a:solidFill>
                <a:latin typeface="Verdana" panose="020B0604030504040204" pitchFamily="34" charset="0"/>
                <a:ea typeface="Verdana" panose="020B0604030504040204" pitchFamily="34" charset="0"/>
              </a:rPr>
              <a:t> </a:t>
            </a:r>
          </a:p>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jonka mukaan sinut </a:t>
            </a:r>
          </a:p>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ohjataan eri palveluihin, </a:t>
            </a:r>
          </a:p>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joista saat sinulle suunnitellun hoidon ja kuntoutuksen.</a:t>
            </a:r>
          </a:p>
        </p:txBody>
      </p:sp>
      <p:sp>
        <p:nvSpPr>
          <p:cNvPr id="67" name="Suorakulmio 66">
            <a:extLst>
              <a:ext uri="{FF2B5EF4-FFF2-40B4-BE49-F238E27FC236}">
                <a16:creationId xmlns:a16="http://schemas.microsoft.com/office/drawing/2014/main" id="{DE2B4A43-ADD1-4AA6-883A-A1201E79DADE}"/>
              </a:ext>
            </a:extLst>
          </p:cNvPr>
          <p:cNvSpPr/>
          <p:nvPr/>
        </p:nvSpPr>
        <p:spPr>
          <a:xfrm>
            <a:off x="6446593" y="4772422"/>
            <a:ext cx="1712257" cy="1379633"/>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baseline="30000" dirty="0">
                <a:solidFill>
                  <a:srgbClr val="000000"/>
                </a:solidFill>
                <a:latin typeface="Verdana" panose="020B0604030504040204" pitchFamily="34" charset="0"/>
                <a:ea typeface="Verdana" panose="020B0604030504040204" pitchFamily="34" charset="0"/>
              </a:rPr>
              <a:t>E</a:t>
            </a:r>
            <a:r>
              <a:rPr lang="fi-FI" sz="1800" b="0" i="0" u="none" strike="noStrike" baseline="30000" dirty="0">
                <a:solidFill>
                  <a:srgbClr val="000000"/>
                </a:solidFill>
                <a:latin typeface="Verdana" panose="020B0604030504040204" pitchFamily="34" charset="0"/>
                <a:ea typeface="Verdana" panose="020B0604030504040204" pitchFamily="34" charset="0"/>
              </a:rPr>
              <a:t>tenet </a:t>
            </a:r>
            <a:r>
              <a:rPr lang="fi-FI" sz="1800" b="1" i="0" u="none" strike="noStrike" baseline="30000" dirty="0">
                <a:solidFill>
                  <a:srgbClr val="000000"/>
                </a:solidFill>
                <a:latin typeface="Verdana" panose="020B0604030504040204" pitchFamily="34" charset="0"/>
                <a:ea typeface="Verdana" panose="020B0604030504040204" pitchFamily="34" charset="0"/>
              </a:rPr>
              <a:t>tarvittavaan palveluun </a:t>
            </a:r>
            <a:r>
              <a:rPr lang="fi-FI" sz="1800" b="0" i="0" u="none" strike="noStrike" baseline="30000" dirty="0">
                <a:solidFill>
                  <a:srgbClr val="000000"/>
                </a:solidFill>
                <a:latin typeface="Verdana" panose="020B0604030504040204" pitchFamily="34" charset="0"/>
                <a:ea typeface="Verdana" panose="020B0604030504040204" pitchFamily="34" charset="0"/>
              </a:rPr>
              <a:t>esim. liikuntapalvelut fysioterapia, hyvinvointiryhmä.</a:t>
            </a:r>
          </a:p>
        </p:txBody>
      </p:sp>
      <p:sp>
        <p:nvSpPr>
          <p:cNvPr id="68" name="Suorakulmio 67">
            <a:extLst>
              <a:ext uri="{FF2B5EF4-FFF2-40B4-BE49-F238E27FC236}">
                <a16:creationId xmlns:a16="http://schemas.microsoft.com/office/drawing/2014/main" id="{1905678B-F3C6-4D73-B0F8-25EB39DA1CA9}"/>
              </a:ext>
            </a:extLst>
          </p:cNvPr>
          <p:cNvSpPr/>
          <p:nvPr/>
        </p:nvSpPr>
        <p:spPr>
          <a:xfrm>
            <a:off x="7631848" y="1750406"/>
            <a:ext cx="2194440" cy="1026686"/>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Etenet </a:t>
            </a:r>
            <a:r>
              <a:rPr lang="fi-FI" sz="1800" b="1" i="0" u="none" strike="noStrike" baseline="30000" dirty="0">
                <a:solidFill>
                  <a:srgbClr val="000000"/>
                </a:solidFill>
                <a:latin typeface="Verdana" panose="020B0604030504040204" pitchFamily="34" charset="0"/>
                <a:ea typeface="Verdana" panose="020B0604030504040204" pitchFamily="34" charset="0"/>
              </a:rPr>
              <a:t>tarvittavaan hoitoon,</a:t>
            </a:r>
            <a:r>
              <a:rPr lang="fi-FI" sz="1800" b="0" i="0" u="none" strike="noStrike" baseline="30000" dirty="0">
                <a:solidFill>
                  <a:srgbClr val="000000"/>
                </a:solidFill>
                <a:latin typeface="Verdana" panose="020B0604030504040204" pitchFamily="34" charset="0"/>
                <a:ea typeface="Verdana" panose="020B0604030504040204" pitchFamily="34" charset="0"/>
              </a:rPr>
              <a:t> lääkärin suunnitelman </a:t>
            </a:r>
            <a:br>
              <a:rPr lang="fi-FI" sz="1800" b="0" i="0" u="none" strike="noStrike" baseline="30000" dirty="0">
                <a:solidFill>
                  <a:srgbClr val="000000"/>
                </a:solidFill>
                <a:latin typeface="Verdana" panose="020B0604030504040204" pitchFamily="34" charset="0"/>
                <a:ea typeface="Verdana" panose="020B0604030504040204" pitchFamily="34" charset="0"/>
              </a:rPr>
            </a:br>
            <a:r>
              <a:rPr lang="fi-FI" sz="1800" b="0" i="0" u="none" strike="noStrike" baseline="30000" dirty="0">
                <a:solidFill>
                  <a:srgbClr val="000000"/>
                </a:solidFill>
                <a:latin typeface="Verdana" panose="020B0604030504040204" pitchFamily="34" charset="0"/>
                <a:ea typeface="Verdana" panose="020B0604030504040204" pitchFamily="34" charset="0"/>
              </a:rPr>
              <a:t>mukaisissa palveluissa.</a:t>
            </a:r>
          </a:p>
        </p:txBody>
      </p:sp>
      <p:sp>
        <p:nvSpPr>
          <p:cNvPr id="74" name="Suorakulmio 73">
            <a:extLst>
              <a:ext uri="{FF2B5EF4-FFF2-40B4-BE49-F238E27FC236}">
                <a16:creationId xmlns:a16="http://schemas.microsoft.com/office/drawing/2014/main" id="{8F4EA880-071F-473C-BB8F-0E0CC5CF8DA6}"/>
              </a:ext>
            </a:extLst>
          </p:cNvPr>
          <p:cNvSpPr/>
          <p:nvPr/>
        </p:nvSpPr>
        <p:spPr>
          <a:xfrm>
            <a:off x="8616053" y="4917694"/>
            <a:ext cx="1532964" cy="868130"/>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1" i="0" u="none" strike="noStrike" baseline="30000" dirty="0">
                <a:solidFill>
                  <a:srgbClr val="000000"/>
                </a:solidFill>
                <a:latin typeface="Verdana" panose="020B0604030504040204" pitchFamily="34" charset="0"/>
                <a:ea typeface="Verdana" panose="020B0604030504040204" pitchFamily="34" charset="0"/>
              </a:rPr>
              <a:t>Sinulle on selvillä oma työkyky.</a:t>
            </a:r>
          </a:p>
        </p:txBody>
      </p:sp>
      <p:grpSp>
        <p:nvGrpSpPr>
          <p:cNvPr id="75" name="Ryhmä 74">
            <a:extLst>
              <a:ext uri="{FF2B5EF4-FFF2-40B4-BE49-F238E27FC236}">
                <a16:creationId xmlns:a16="http://schemas.microsoft.com/office/drawing/2014/main" id="{FD382BFA-97DA-46EB-8525-7F6AB88701DB}"/>
              </a:ext>
            </a:extLst>
          </p:cNvPr>
          <p:cNvGrpSpPr/>
          <p:nvPr/>
        </p:nvGrpSpPr>
        <p:grpSpPr>
          <a:xfrm>
            <a:off x="8704460" y="3920207"/>
            <a:ext cx="543697" cy="543697"/>
            <a:chOff x="1631092" y="1371600"/>
            <a:chExt cx="1383957" cy="1383957"/>
          </a:xfrm>
        </p:grpSpPr>
        <p:sp>
          <p:nvSpPr>
            <p:cNvPr id="76" name="Ellipsi 75">
              <a:extLst>
                <a:ext uri="{FF2B5EF4-FFF2-40B4-BE49-F238E27FC236}">
                  <a16:creationId xmlns:a16="http://schemas.microsoft.com/office/drawing/2014/main" id="{10A57B81-B8DD-4723-8A5E-58C296F7582C}"/>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77" name="Ellipsi 76">
              <a:extLst>
                <a:ext uri="{FF2B5EF4-FFF2-40B4-BE49-F238E27FC236}">
                  <a16:creationId xmlns:a16="http://schemas.microsoft.com/office/drawing/2014/main" id="{3886E973-30AD-49DD-98D3-66EAB5DCED44}"/>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cxnSp>
        <p:nvCxnSpPr>
          <p:cNvPr id="78" name="Suora yhdysviiva 77">
            <a:extLst>
              <a:ext uri="{FF2B5EF4-FFF2-40B4-BE49-F238E27FC236}">
                <a16:creationId xmlns:a16="http://schemas.microsoft.com/office/drawing/2014/main" id="{05E58E9C-A3C7-456A-8410-51AD2D52CC17}"/>
              </a:ext>
            </a:extLst>
          </p:cNvPr>
          <p:cNvCxnSpPr>
            <a:cxnSpLocks/>
          </p:cNvCxnSpPr>
          <p:nvPr/>
        </p:nvCxnSpPr>
        <p:spPr>
          <a:xfrm flipV="1">
            <a:off x="8976308" y="4463905"/>
            <a:ext cx="0" cy="453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uora yhdysviiva 90">
            <a:extLst>
              <a:ext uri="{FF2B5EF4-FFF2-40B4-BE49-F238E27FC236}">
                <a16:creationId xmlns:a16="http://schemas.microsoft.com/office/drawing/2014/main" id="{87E5277B-06D0-49A4-BBCC-8FFEF414238E}"/>
              </a:ext>
            </a:extLst>
          </p:cNvPr>
          <p:cNvCxnSpPr>
            <a:cxnSpLocks/>
            <a:stCxn id="76" idx="1"/>
          </p:cNvCxnSpPr>
          <p:nvPr/>
        </p:nvCxnSpPr>
        <p:spPr>
          <a:xfrm flipH="1" flipV="1">
            <a:off x="8381821" y="2777092"/>
            <a:ext cx="402262" cy="122273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02" name="Ryhmä 101">
            <a:extLst>
              <a:ext uri="{FF2B5EF4-FFF2-40B4-BE49-F238E27FC236}">
                <a16:creationId xmlns:a16="http://schemas.microsoft.com/office/drawing/2014/main" id="{0454051C-6F85-4232-8F60-0A524824E38C}"/>
              </a:ext>
            </a:extLst>
          </p:cNvPr>
          <p:cNvGrpSpPr/>
          <p:nvPr/>
        </p:nvGrpSpPr>
        <p:grpSpPr>
          <a:xfrm>
            <a:off x="10229453" y="3920207"/>
            <a:ext cx="543697" cy="543697"/>
            <a:chOff x="1631092" y="1371600"/>
            <a:chExt cx="1383957" cy="1383957"/>
          </a:xfrm>
        </p:grpSpPr>
        <p:sp>
          <p:nvSpPr>
            <p:cNvPr id="103" name="Ellipsi 102">
              <a:extLst>
                <a:ext uri="{FF2B5EF4-FFF2-40B4-BE49-F238E27FC236}">
                  <a16:creationId xmlns:a16="http://schemas.microsoft.com/office/drawing/2014/main" id="{AB26646E-508F-4100-B83C-DA63519A3AB1}"/>
                </a:ext>
              </a:extLst>
            </p:cNvPr>
            <p:cNvSpPr/>
            <p:nvPr/>
          </p:nvSpPr>
          <p:spPr>
            <a:xfrm>
              <a:off x="1631092" y="1371600"/>
              <a:ext cx="1383957" cy="1383957"/>
            </a:xfrm>
            <a:prstGeom prst="ellipse">
              <a:avLst/>
            </a:prstGeom>
            <a:solidFill>
              <a:sysClr val="window" lastClr="FFFFFF"/>
            </a:solidFill>
            <a:ln w="254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104" name="Ellipsi 103">
              <a:extLst>
                <a:ext uri="{FF2B5EF4-FFF2-40B4-BE49-F238E27FC236}">
                  <a16:creationId xmlns:a16="http://schemas.microsoft.com/office/drawing/2014/main" id="{74E13DA4-2DDE-4159-A5DF-36BBBC84F1C5}"/>
                </a:ext>
              </a:extLst>
            </p:cNvPr>
            <p:cNvSpPr/>
            <p:nvPr/>
          </p:nvSpPr>
          <p:spPr>
            <a:xfrm>
              <a:off x="1867929" y="1608437"/>
              <a:ext cx="910281" cy="910281"/>
            </a:xfrm>
            <a:prstGeom prst="ellipse">
              <a:avLst/>
            </a:prstGeom>
            <a:solidFill>
              <a:srgbClr val="51AE68"/>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8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grpSp>
      <p:cxnSp>
        <p:nvCxnSpPr>
          <p:cNvPr id="105" name="Suora yhdysviiva 104">
            <a:extLst>
              <a:ext uri="{FF2B5EF4-FFF2-40B4-BE49-F238E27FC236}">
                <a16:creationId xmlns:a16="http://schemas.microsoft.com/office/drawing/2014/main" id="{632E555D-5C9D-4B44-9816-959A3B247AFA}"/>
              </a:ext>
            </a:extLst>
          </p:cNvPr>
          <p:cNvCxnSpPr>
            <a:cxnSpLocks/>
          </p:cNvCxnSpPr>
          <p:nvPr/>
        </p:nvCxnSpPr>
        <p:spPr>
          <a:xfrm flipV="1">
            <a:off x="10501175" y="3466418"/>
            <a:ext cx="0" cy="453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Suorakulmio 105">
            <a:extLst>
              <a:ext uri="{FF2B5EF4-FFF2-40B4-BE49-F238E27FC236}">
                <a16:creationId xmlns:a16="http://schemas.microsoft.com/office/drawing/2014/main" id="{C657FF71-4C56-43C4-BAD4-999F1C1C3972}"/>
              </a:ext>
            </a:extLst>
          </p:cNvPr>
          <p:cNvSpPr/>
          <p:nvPr/>
        </p:nvSpPr>
        <p:spPr>
          <a:xfrm>
            <a:off x="9937657" y="1891554"/>
            <a:ext cx="1961235" cy="1651285"/>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0" i="0" u="none" strike="noStrike" baseline="30000" dirty="0">
                <a:solidFill>
                  <a:srgbClr val="000000"/>
                </a:solidFill>
                <a:latin typeface="Verdana" panose="020B0604030504040204" pitchFamily="34" charset="0"/>
                <a:ea typeface="Verdana" panose="020B0604030504040204" pitchFamily="34" charset="0"/>
              </a:rPr>
              <a:t>Haet</a:t>
            </a:r>
          </a:p>
          <a:p>
            <a:pPr marL="285750" marR="0" indent="-285750" algn="l" rtl="0">
              <a:buFont typeface="Arial" panose="020B0604020202020204" pitchFamily="34" charset="0"/>
              <a:buChar char="•"/>
            </a:pPr>
            <a:r>
              <a:rPr lang="fi-FI" sz="1800" b="1" i="0" u="none" strike="noStrike" baseline="30000" dirty="0">
                <a:solidFill>
                  <a:srgbClr val="000000"/>
                </a:solidFill>
                <a:latin typeface="Verdana" panose="020B0604030504040204" pitchFamily="34" charset="0"/>
                <a:ea typeface="Verdana" panose="020B0604030504040204" pitchFamily="34" charset="0"/>
              </a:rPr>
              <a:t>omaa työkykyäsi vastaavaa työtä</a:t>
            </a:r>
            <a:r>
              <a:rPr lang="fi-FI" sz="1800" b="0" i="0" u="none" strike="noStrike" baseline="30000" dirty="0">
                <a:solidFill>
                  <a:srgbClr val="000000"/>
                </a:solidFill>
                <a:latin typeface="Verdana" panose="020B0604030504040204" pitchFamily="34" charset="0"/>
                <a:ea typeface="Verdana" panose="020B0604030504040204" pitchFamily="34" charset="0"/>
              </a:rPr>
              <a:t>, </a:t>
            </a:r>
          </a:p>
          <a:p>
            <a:pPr marL="285750" marR="0" indent="-285750" algn="l" rtl="0">
              <a:buFont typeface="Arial" panose="020B0604020202020204" pitchFamily="34" charset="0"/>
              <a:buChar char="•"/>
            </a:pPr>
            <a:r>
              <a:rPr lang="fi-FI" sz="1800" b="1" i="0" u="none" strike="noStrike" baseline="30000" dirty="0">
                <a:solidFill>
                  <a:srgbClr val="000000"/>
                </a:solidFill>
                <a:latin typeface="Verdana" panose="020B0604030504040204" pitchFamily="34" charset="0"/>
                <a:ea typeface="Verdana" panose="020B0604030504040204" pitchFamily="34" charset="0"/>
              </a:rPr>
              <a:t>kuntoutukseen</a:t>
            </a:r>
            <a:r>
              <a:rPr lang="fi-FI" sz="1800" b="0" i="0" u="none" strike="noStrike" baseline="30000" dirty="0">
                <a:solidFill>
                  <a:srgbClr val="000000"/>
                </a:solidFill>
                <a:latin typeface="Verdana" panose="020B0604030504040204" pitchFamily="34" charset="0"/>
                <a:ea typeface="Verdana" panose="020B0604030504040204" pitchFamily="34" charset="0"/>
              </a:rPr>
              <a:t>, tai </a:t>
            </a:r>
          </a:p>
          <a:p>
            <a:pPr marL="285750" marR="0" indent="-285750" algn="l" rtl="0">
              <a:buFont typeface="Arial" panose="020B0604020202020204" pitchFamily="34" charset="0"/>
              <a:buChar char="•"/>
            </a:pPr>
            <a:r>
              <a:rPr lang="fi-FI" sz="1800" b="1" i="0" u="none" strike="noStrike" baseline="30000" dirty="0">
                <a:solidFill>
                  <a:srgbClr val="000000"/>
                </a:solidFill>
                <a:latin typeface="Verdana" panose="020B0604030504040204" pitchFamily="34" charset="0"/>
                <a:ea typeface="Verdana" panose="020B0604030504040204" pitchFamily="34" charset="0"/>
              </a:rPr>
              <a:t>työkyvyttömyys-eläkkeelle</a:t>
            </a:r>
            <a:r>
              <a:rPr lang="fi-FI" sz="1800" b="0" i="0" u="none" strike="noStrike" baseline="30000" dirty="0">
                <a:solidFill>
                  <a:srgbClr val="000000"/>
                </a:solidFill>
                <a:latin typeface="Verdana" panose="020B0604030504040204" pitchFamily="34" charset="0"/>
                <a:ea typeface="Verdana" panose="020B0604030504040204" pitchFamily="34" charset="0"/>
              </a:rPr>
              <a:t>.</a:t>
            </a:r>
          </a:p>
        </p:txBody>
      </p:sp>
      <p:pic>
        <p:nvPicPr>
          <p:cNvPr id="109" name="Kuva 108">
            <a:extLst>
              <a:ext uri="{FF2B5EF4-FFF2-40B4-BE49-F238E27FC236}">
                <a16:creationId xmlns:a16="http://schemas.microsoft.com/office/drawing/2014/main" id="{B072973D-5244-4781-8FB2-C51A264C9AD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653" y="172908"/>
            <a:ext cx="4221123" cy="973408"/>
          </a:xfrm>
          <a:prstGeom prst="rect">
            <a:avLst/>
          </a:prstGeom>
        </p:spPr>
      </p:pic>
      <p:sp>
        <p:nvSpPr>
          <p:cNvPr id="110" name="Otsikko 9">
            <a:extLst>
              <a:ext uri="{FF2B5EF4-FFF2-40B4-BE49-F238E27FC236}">
                <a16:creationId xmlns:a16="http://schemas.microsoft.com/office/drawing/2014/main" id="{5A6B1892-1F66-4FE4-91E8-2F5B198E064F}"/>
              </a:ext>
            </a:extLst>
          </p:cNvPr>
          <p:cNvSpPr txBox="1">
            <a:spLocks/>
          </p:cNvSpPr>
          <p:nvPr/>
        </p:nvSpPr>
        <p:spPr>
          <a:xfrm>
            <a:off x="0" y="373125"/>
            <a:ext cx="4387487"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defRPr/>
            </a:pPr>
            <a:r>
              <a:rPr lang="fi-FI" sz="2800" b="1" dirty="0">
                <a:latin typeface="Verdana" panose="020B0604030504040204" pitchFamily="34" charset="0"/>
                <a:ea typeface="Verdana" panose="020B0604030504040204" pitchFamily="34" charset="0"/>
                <a:cs typeface="+mn-cs"/>
              </a:rPr>
              <a:t>Palvelun aikana</a:t>
            </a:r>
          </a:p>
        </p:txBody>
      </p:sp>
      <p:pic>
        <p:nvPicPr>
          <p:cNvPr id="5" name="Kuva 4" descr="Kuva, joka sisältää kohteen teksti, clipart-kuva&#10;&#10;Kuvaus luotu automaattisesti">
            <a:extLst>
              <a:ext uri="{FF2B5EF4-FFF2-40B4-BE49-F238E27FC236}">
                <a16:creationId xmlns:a16="http://schemas.microsoft.com/office/drawing/2014/main" id="{4FA4F713-CB79-4C46-B36E-FCE231B414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76301" y="3693312"/>
            <a:ext cx="1003115" cy="896041"/>
          </a:xfrm>
          <a:prstGeom prst="rect">
            <a:avLst/>
          </a:prstGeom>
        </p:spPr>
      </p:pic>
    </p:spTree>
    <p:extLst>
      <p:ext uri="{BB962C8B-B14F-4D97-AF65-F5344CB8AC3E}">
        <p14:creationId xmlns:p14="http://schemas.microsoft.com/office/powerpoint/2010/main" val="3756943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Ryhmä 49">
            <a:extLst>
              <a:ext uri="{FF2B5EF4-FFF2-40B4-BE49-F238E27FC236}">
                <a16:creationId xmlns:a16="http://schemas.microsoft.com/office/drawing/2014/main" id="{6BFF58E3-67E7-4651-931B-467D21FC524B}"/>
              </a:ext>
            </a:extLst>
          </p:cNvPr>
          <p:cNvGrpSpPr/>
          <p:nvPr/>
        </p:nvGrpSpPr>
        <p:grpSpPr>
          <a:xfrm>
            <a:off x="690282" y="3464585"/>
            <a:ext cx="8176637" cy="483345"/>
            <a:chOff x="3268774" y="5860071"/>
            <a:chExt cx="8176637" cy="483345"/>
          </a:xfrm>
        </p:grpSpPr>
        <p:cxnSp>
          <p:nvCxnSpPr>
            <p:cNvPr id="51" name="Suora yhdysviiva 50">
              <a:extLst>
                <a:ext uri="{FF2B5EF4-FFF2-40B4-BE49-F238E27FC236}">
                  <a16:creationId xmlns:a16="http://schemas.microsoft.com/office/drawing/2014/main" id="{430E1464-A181-454A-8AFC-2B15BD01C91C}"/>
                </a:ext>
              </a:extLst>
            </p:cNvPr>
            <p:cNvCxnSpPr>
              <a:cxnSpLocks/>
            </p:cNvCxnSpPr>
            <p:nvPr/>
          </p:nvCxnSpPr>
          <p:spPr>
            <a:xfrm flipV="1">
              <a:off x="3268774" y="6096837"/>
              <a:ext cx="8176637" cy="33522"/>
            </a:xfrm>
            <a:prstGeom prst="line">
              <a:avLst/>
            </a:prstGeom>
            <a:noFill/>
            <a:ln w="25400" cap="flat" cmpd="sng" algn="ctr">
              <a:solidFill>
                <a:sysClr val="windowText" lastClr="000000"/>
              </a:solidFill>
              <a:prstDash val="solid"/>
              <a:miter lim="800000"/>
            </a:ln>
            <a:effectLst/>
          </p:spPr>
        </p:cxnSp>
        <p:cxnSp>
          <p:nvCxnSpPr>
            <p:cNvPr id="52" name="Suora yhdysviiva 51">
              <a:extLst>
                <a:ext uri="{FF2B5EF4-FFF2-40B4-BE49-F238E27FC236}">
                  <a16:creationId xmlns:a16="http://schemas.microsoft.com/office/drawing/2014/main" id="{24ADEABF-F3A9-4352-8556-6F72CDA9F288}"/>
                </a:ext>
              </a:extLst>
            </p:cNvPr>
            <p:cNvCxnSpPr>
              <a:cxnSpLocks/>
            </p:cNvCxnSpPr>
            <p:nvPr/>
          </p:nvCxnSpPr>
          <p:spPr>
            <a:xfrm>
              <a:off x="11203509" y="5860071"/>
              <a:ext cx="237231" cy="237231"/>
            </a:xfrm>
            <a:prstGeom prst="line">
              <a:avLst/>
            </a:prstGeom>
            <a:noFill/>
            <a:ln w="25400" cap="flat" cmpd="sng" algn="ctr">
              <a:solidFill>
                <a:sysClr val="windowText" lastClr="000000"/>
              </a:solidFill>
              <a:prstDash val="solid"/>
              <a:miter lim="800000"/>
            </a:ln>
            <a:effectLst/>
          </p:spPr>
        </p:cxnSp>
        <p:cxnSp>
          <p:nvCxnSpPr>
            <p:cNvPr id="53" name="Suora yhdysviiva 52">
              <a:extLst>
                <a:ext uri="{FF2B5EF4-FFF2-40B4-BE49-F238E27FC236}">
                  <a16:creationId xmlns:a16="http://schemas.microsoft.com/office/drawing/2014/main" id="{331671A4-0550-46B3-B1E4-1EF17B425FB4}"/>
                </a:ext>
              </a:extLst>
            </p:cNvPr>
            <p:cNvCxnSpPr>
              <a:cxnSpLocks/>
            </p:cNvCxnSpPr>
            <p:nvPr/>
          </p:nvCxnSpPr>
          <p:spPr>
            <a:xfrm flipH="1">
              <a:off x="11203723" y="6097302"/>
              <a:ext cx="237018" cy="246114"/>
            </a:xfrm>
            <a:prstGeom prst="line">
              <a:avLst/>
            </a:prstGeom>
            <a:noFill/>
            <a:ln w="25400" cap="flat" cmpd="sng" algn="ctr">
              <a:solidFill>
                <a:sysClr val="windowText" lastClr="000000"/>
              </a:solidFill>
              <a:prstDash val="solid"/>
              <a:miter lim="800000"/>
            </a:ln>
            <a:effectLst/>
          </p:spPr>
        </p:cxnSp>
      </p:grpSp>
      <p:sp>
        <p:nvSpPr>
          <p:cNvPr id="20" name="Suorakulmio 19">
            <a:extLst>
              <a:ext uri="{FF2B5EF4-FFF2-40B4-BE49-F238E27FC236}">
                <a16:creationId xmlns:a16="http://schemas.microsoft.com/office/drawing/2014/main" id="{C5A1AE05-C423-454E-B16F-3A47D9DA8A20}"/>
              </a:ext>
            </a:extLst>
          </p:cNvPr>
          <p:cNvSpPr/>
          <p:nvPr/>
        </p:nvSpPr>
        <p:spPr>
          <a:xfrm>
            <a:off x="468931" y="3002822"/>
            <a:ext cx="4070154" cy="1397057"/>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indent="-285750" algn="l" rtl="0">
              <a:buFont typeface="Arial" panose="020B0604020202020204" pitchFamily="34" charset="0"/>
              <a:buChar char="•"/>
            </a:pPr>
            <a:r>
              <a:rPr lang="en-US" sz="1800" b="1" i="0" u="none" strike="noStrike" baseline="30000" dirty="0" err="1">
                <a:solidFill>
                  <a:srgbClr val="000000"/>
                </a:solidFill>
                <a:latin typeface="Verdana" panose="020B0604030504040204" pitchFamily="34" charset="0"/>
                <a:ea typeface="Verdana" panose="020B0604030504040204" pitchFamily="34" charset="0"/>
              </a:rPr>
              <a:t>Työllistyt</a:t>
            </a:r>
            <a:r>
              <a:rPr lang="en-US" sz="1800" b="1" i="0" u="none" strike="noStrike" baseline="30000" dirty="0">
                <a:solidFill>
                  <a:srgbClr val="000000"/>
                </a:solidFill>
                <a:latin typeface="Verdana" panose="020B0604030504040204" pitchFamily="34" charset="0"/>
                <a:ea typeface="Verdana" panose="020B0604030504040204" pitchFamily="34" charset="0"/>
              </a:rPr>
              <a:t> tai</a:t>
            </a:r>
          </a:p>
          <a:p>
            <a:pPr marL="285750" marR="0" indent="-285750" algn="l" rtl="0">
              <a:buFont typeface="Arial" panose="020B0604020202020204" pitchFamily="34" charset="0"/>
              <a:buChar char="•"/>
            </a:pPr>
            <a:r>
              <a:rPr lang="en-US" sz="1800" b="1" i="0" u="none" strike="noStrike" baseline="30000" dirty="0" err="1">
                <a:solidFill>
                  <a:srgbClr val="000000"/>
                </a:solidFill>
                <a:latin typeface="Verdana" panose="020B0604030504040204" pitchFamily="34" charset="0"/>
                <a:ea typeface="Verdana" panose="020B0604030504040204" pitchFamily="34" charset="0"/>
              </a:rPr>
              <a:t>Työllistymiskeskustelut</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0" i="0" u="none" strike="noStrike" baseline="30000" dirty="0" err="1">
                <a:solidFill>
                  <a:srgbClr val="000000"/>
                </a:solidFill>
                <a:latin typeface="Verdana" panose="020B0604030504040204" pitchFamily="34" charset="0"/>
                <a:ea typeface="Verdana" panose="020B0604030504040204" pitchFamily="34" charset="0"/>
              </a:rPr>
              <a:t>jatkuvat</a:t>
            </a:r>
            <a:r>
              <a:rPr lang="en-US" sz="1800" b="0" i="0" u="none" strike="noStrike" baseline="30000" dirty="0">
                <a:solidFill>
                  <a:srgbClr val="000000"/>
                </a:solidFill>
                <a:latin typeface="Verdana" panose="020B0604030504040204" pitchFamily="34" charset="0"/>
                <a:ea typeface="Verdana" panose="020B0604030504040204" pitchFamily="34" charset="0"/>
              </a:rPr>
              <a:t> ja/tai </a:t>
            </a:r>
            <a:r>
              <a:rPr lang="en-US" sz="1800" b="0" i="0" u="none" strike="noStrike" baseline="30000" dirty="0" err="1">
                <a:solidFill>
                  <a:srgbClr val="000000"/>
                </a:solidFill>
                <a:latin typeface="Verdana" panose="020B0604030504040204" pitchFamily="34" charset="0"/>
                <a:ea typeface="Verdana" panose="020B0604030504040204" pitchFamily="34" charset="0"/>
              </a:rPr>
              <a:t>jatkat</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tarvittavissa</a:t>
            </a:r>
            <a:r>
              <a:rPr lang="en-US" sz="1800" b="1"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palveluissa</a:t>
            </a:r>
            <a:r>
              <a:rPr lang="en-US" sz="1800" b="1" i="0" u="none" strike="noStrike" baseline="30000" dirty="0">
                <a:solidFill>
                  <a:srgbClr val="000000"/>
                </a:solidFill>
                <a:latin typeface="Verdana" panose="020B0604030504040204" pitchFamily="34" charset="0"/>
                <a:ea typeface="Verdana" panose="020B0604030504040204" pitchFamily="34" charset="0"/>
              </a:rPr>
              <a:t> tai</a:t>
            </a:r>
            <a:r>
              <a:rPr lang="en-US" sz="1800" b="0" i="0" u="none" strike="noStrike" baseline="30000" dirty="0">
                <a:solidFill>
                  <a:srgbClr val="000000"/>
                </a:solidFill>
                <a:latin typeface="Verdana" panose="020B0604030504040204" pitchFamily="34" charset="0"/>
                <a:ea typeface="Verdana" panose="020B0604030504040204" pitchFamily="34" charset="0"/>
              </a:rPr>
              <a:t> </a:t>
            </a:r>
          </a:p>
          <a:p>
            <a:pPr marL="285750" marR="0" indent="-285750" algn="l" rtl="0">
              <a:buFont typeface="Arial" panose="020B0604020202020204" pitchFamily="34" charset="0"/>
              <a:buChar char="•"/>
            </a:pPr>
            <a:r>
              <a:rPr lang="en-US" sz="1800" b="0" i="0" u="none" strike="noStrike" baseline="30000" dirty="0" err="1">
                <a:solidFill>
                  <a:srgbClr val="000000"/>
                </a:solidFill>
                <a:latin typeface="Verdana" panose="020B0604030504040204" pitchFamily="34" charset="0"/>
                <a:ea typeface="Verdana" panose="020B0604030504040204" pitchFamily="34" charset="0"/>
              </a:rPr>
              <a:t>siirryt</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eläkkeelle</a:t>
            </a:r>
            <a:r>
              <a:rPr lang="en-US" sz="1800" b="0" i="0" u="none" strike="noStrike" baseline="30000" dirty="0">
                <a:solidFill>
                  <a:srgbClr val="000000"/>
                </a:solidFill>
                <a:latin typeface="Verdana" panose="020B0604030504040204" pitchFamily="34" charset="0"/>
                <a:ea typeface="Verdana" panose="020B0604030504040204" pitchFamily="34" charset="0"/>
              </a:rPr>
              <a:t>.</a:t>
            </a:r>
            <a:endParaRPr lang="fi-FI" sz="1800" b="0" i="0" u="none" strike="noStrike" baseline="30000" dirty="0">
              <a:solidFill>
                <a:srgbClr val="000000"/>
              </a:solidFill>
              <a:latin typeface="Verdana" panose="020B0604030504040204" pitchFamily="34" charset="0"/>
              <a:ea typeface="Verdana" panose="020B0604030504040204" pitchFamily="34" charset="0"/>
            </a:endParaRPr>
          </a:p>
        </p:txBody>
      </p:sp>
      <p:sp>
        <p:nvSpPr>
          <p:cNvPr id="24" name="Suorakulmio 23">
            <a:extLst>
              <a:ext uri="{FF2B5EF4-FFF2-40B4-BE49-F238E27FC236}">
                <a16:creationId xmlns:a16="http://schemas.microsoft.com/office/drawing/2014/main" id="{B588F8CB-FA9F-44EC-96F7-DF8902E9EAF7}"/>
              </a:ext>
            </a:extLst>
          </p:cNvPr>
          <p:cNvSpPr/>
          <p:nvPr/>
        </p:nvSpPr>
        <p:spPr>
          <a:xfrm>
            <a:off x="4778600" y="3343527"/>
            <a:ext cx="1659077" cy="788472"/>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ctr" rtl="0"/>
            <a:r>
              <a:rPr lang="fi-FI" baseline="30000" dirty="0">
                <a:solidFill>
                  <a:srgbClr val="000000"/>
                </a:solidFill>
                <a:latin typeface="Verdana" panose="020B0604030504040204" pitchFamily="34" charset="0"/>
                <a:ea typeface="Verdana" panose="020B0604030504040204" pitchFamily="34" charset="0"/>
              </a:rPr>
              <a:t>Sinulle on tiedossa miten työnhaku jatkuu.</a:t>
            </a:r>
            <a:endParaRPr lang="fi-FI" sz="1800" b="0" i="0" u="none" strike="noStrike" baseline="30000" dirty="0">
              <a:solidFill>
                <a:srgbClr val="000000"/>
              </a:solidFill>
              <a:latin typeface="Verdana" panose="020B0604030504040204" pitchFamily="34" charset="0"/>
              <a:ea typeface="Verdana" panose="020B0604030504040204" pitchFamily="34" charset="0"/>
            </a:endParaRPr>
          </a:p>
        </p:txBody>
      </p:sp>
      <p:sp>
        <p:nvSpPr>
          <p:cNvPr id="27" name="Suorakulmio 26">
            <a:extLst>
              <a:ext uri="{FF2B5EF4-FFF2-40B4-BE49-F238E27FC236}">
                <a16:creationId xmlns:a16="http://schemas.microsoft.com/office/drawing/2014/main" id="{FBBB308D-E8F2-4948-84C2-9B6328AE3A5B}"/>
              </a:ext>
            </a:extLst>
          </p:cNvPr>
          <p:cNvSpPr/>
          <p:nvPr/>
        </p:nvSpPr>
        <p:spPr>
          <a:xfrm>
            <a:off x="6701702" y="3019088"/>
            <a:ext cx="1659077" cy="1397057"/>
          </a:xfrm>
          <a:prstGeom prst="rect">
            <a:avLst/>
          </a:prstGeom>
          <a:solidFill>
            <a:srgbClr val="BBDFC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fi-FI" sz="1800" b="1" i="0" u="none" strike="noStrike" baseline="30000" dirty="0">
                <a:solidFill>
                  <a:srgbClr val="000000"/>
                </a:solidFill>
                <a:latin typeface="Verdana" panose="020B0604030504040204" pitchFamily="34" charset="0"/>
                <a:ea typeface="Verdana" panose="020B0604030504040204" pitchFamily="34" charset="0"/>
              </a:rPr>
              <a:t>Palvelu päättyy työkykytiimissä, </a:t>
            </a:r>
            <a:r>
              <a:rPr lang="fi-FI" sz="1800" b="0" i="0" u="none" strike="noStrike" baseline="30000" dirty="0">
                <a:solidFill>
                  <a:srgbClr val="000000"/>
                </a:solidFill>
                <a:latin typeface="Verdana" panose="020B0604030504040204" pitchFamily="34" charset="0"/>
                <a:ea typeface="Verdana" panose="020B0604030504040204" pitchFamily="34" charset="0"/>
              </a:rPr>
              <a:t>mutta voi jatkua oman työntekijän kanssa muualla.</a:t>
            </a:r>
          </a:p>
        </p:txBody>
      </p:sp>
      <p:sp>
        <p:nvSpPr>
          <p:cNvPr id="28" name="Suorakulmio 27">
            <a:extLst>
              <a:ext uri="{FF2B5EF4-FFF2-40B4-BE49-F238E27FC236}">
                <a16:creationId xmlns:a16="http://schemas.microsoft.com/office/drawing/2014/main" id="{C76E7374-AFB7-4C91-BA89-FA7E5EC5759E}"/>
              </a:ext>
            </a:extLst>
          </p:cNvPr>
          <p:cNvSpPr/>
          <p:nvPr/>
        </p:nvSpPr>
        <p:spPr>
          <a:xfrm>
            <a:off x="9037961" y="2576866"/>
            <a:ext cx="2832849" cy="2031321"/>
          </a:xfrm>
          <a:prstGeom prst="rect">
            <a:avLst/>
          </a:prstGeom>
          <a:solidFill>
            <a:srgbClr val="FEFDE2"/>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algn="l" rtl="0"/>
            <a:r>
              <a:rPr lang="en-US" sz="1800" b="1" i="0" u="none" strike="noStrike" baseline="30000" dirty="0" err="1">
                <a:solidFill>
                  <a:srgbClr val="000000"/>
                </a:solidFill>
                <a:latin typeface="Verdana" panose="020B0604030504040204" pitchFamily="34" charset="0"/>
                <a:ea typeface="Verdana" panose="020B0604030504040204" pitchFamily="34" charset="0"/>
              </a:rPr>
              <a:t>Palvelu</a:t>
            </a:r>
            <a:r>
              <a:rPr lang="en-US" sz="1800" b="1"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voi</a:t>
            </a:r>
            <a:r>
              <a:rPr lang="en-US" sz="1800" b="1"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jatkua</a:t>
            </a:r>
            <a:r>
              <a:rPr lang="en-US" sz="1800" b="1" i="0" u="none" strike="noStrike" baseline="30000" dirty="0">
                <a:solidFill>
                  <a:srgbClr val="000000"/>
                </a:solidFill>
                <a:latin typeface="Verdana" panose="020B0604030504040204" pitchFamily="34" charset="0"/>
                <a:ea typeface="Verdana" panose="020B0604030504040204" pitchFamily="34" charset="0"/>
              </a:rPr>
              <a:t> </a:t>
            </a:r>
            <a:r>
              <a:rPr lang="en-US" sz="1800" b="1" i="0" u="none" strike="noStrike" baseline="30000" dirty="0" err="1">
                <a:solidFill>
                  <a:srgbClr val="000000"/>
                </a:solidFill>
                <a:latin typeface="Verdana" panose="020B0604030504040204" pitchFamily="34" charset="0"/>
                <a:ea typeface="Verdana" panose="020B0604030504040204" pitchFamily="34" charset="0"/>
              </a:rPr>
              <a:t>esimerkiksi</a:t>
            </a:r>
            <a:r>
              <a:rPr lang="en-US" sz="1800" b="1" i="0" u="none" strike="noStrike" baseline="30000" dirty="0">
                <a:solidFill>
                  <a:srgbClr val="000000"/>
                </a:solidFill>
                <a:latin typeface="Verdana" panose="020B0604030504040204" pitchFamily="34" charset="0"/>
                <a:ea typeface="Verdana" panose="020B0604030504040204" pitchFamily="34" charset="0"/>
              </a:rPr>
              <a:t>:</a:t>
            </a:r>
            <a:r>
              <a:rPr lang="en-US" sz="1800" b="0" i="0" u="none" strike="noStrike" baseline="30000" dirty="0">
                <a:solidFill>
                  <a:srgbClr val="000000"/>
                </a:solidFill>
                <a:latin typeface="Verdana" panose="020B0604030504040204" pitchFamily="34" charset="0"/>
                <a:ea typeface="Verdana" panose="020B0604030504040204" pitchFamily="34" charset="0"/>
              </a:rPr>
              <a:t> </a:t>
            </a:r>
          </a:p>
          <a:p>
            <a:pPr marL="285750" marR="0" indent="-285750" algn="l" rtl="0">
              <a:buFont typeface="Arial" panose="020B0604020202020204" pitchFamily="34" charset="0"/>
              <a:buChar char="•"/>
            </a:pPr>
            <a:r>
              <a:rPr lang="en-US" sz="1800" b="0" i="0" u="none" strike="noStrike" baseline="30000" dirty="0" err="1">
                <a:solidFill>
                  <a:srgbClr val="000000"/>
                </a:solidFill>
                <a:latin typeface="Verdana" panose="020B0604030504040204" pitchFamily="34" charset="0"/>
                <a:ea typeface="Verdana" panose="020B0604030504040204" pitchFamily="34" charset="0"/>
              </a:rPr>
              <a:t>kuntakokeilun</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0" i="0" u="none" strike="noStrike" baseline="30000" dirty="0" err="1">
                <a:solidFill>
                  <a:srgbClr val="000000"/>
                </a:solidFill>
                <a:latin typeface="Verdana" panose="020B0604030504040204" pitchFamily="34" charset="0"/>
                <a:ea typeface="Verdana" panose="020B0604030504040204" pitchFamily="34" charset="0"/>
              </a:rPr>
              <a:t>omavalmentajalla</a:t>
            </a:r>
            <a:endParaRPr lang="en-US" sz="1800" b="0" i="0" u="none" strike="noStrike" baseline="30000" dirty="0">
              <a:solidFill>
                <a:srgbClr val="000000"/>
              </a:solidFill>
              <a:latin typeface="Verdana" panose="020B0604030504040204" pitchFamily="34" charset="0"/>
              <a:ea typeface="Verdana" panose="020B0604030504040204" pitchFamily="34" charset="0"/>
            </a:endParaRPr>
          </a:p>
          <a:p>
            <a:pPr marL="285750" marR="0" indent="-285750" algn="l" rtl="0">
              <a:buFont typeface="Arial" panose="020B0604020202020204" pitchFamily="34" charset="0"/>
              <a:buChar char="•"/>
            </a:pPr>
            <a:r>
              <a:rPr lang="en-US" sz="1800" b="0" i="0" u="none" strike="noStrike" baseline="30000" dirty="0">
                <a:solidFill>
                  <a:srgbClr val="000000"/>
                </a:solidFill>
                <a:latin typeface="Verdana" panose="020B0604030504040204" pitchFamily="34" charset="0"/>
                <a:ea typeface="Verdana" panose="020B0604030504040204" pitchFamily="34" charset="0"/>
              </a:rPr>
              <a:t>TE-</a:t>
            </a:r>
            <a:r>
              <a:rPr lang="en-US" sz="1800" b="0" i="0" u="none" strike="noStrike" baseline="30000" dirty="0" err="1">
                <a:solidFill>
                  <a:srgbClr val="000000"/>
                </a:solidFill>
                <a:latin typeface="Verdana" panose="020B0604030504040204" pitchFamily="34" charset="0"/>
                <a:ea typeface="Verdana" panose="020B0604030504040204" pitchFamily="34" charset="0"/>
              </a:rPr>
              <a:t>palveluiden</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0" i="0" u="none" strike="noStrike" baseline="30000" dirty="0" err="1">
                <a:solidFill>
                  <a:srgbClr val="000000"/>
                </a:solidFill>
                <a:latin typeface="Verdana" panose="020B0604030504040204" pitchFamily="34" charset="0"/>
                <a:ea typeface="Verdana" panose="020B0604030504040204" pitchFamily="34" charset="0"/>
              </a:rPr>
              <a:t>asiantuntijalla</a:t>
            </a:r>
            <a:r>
              <a:rPr lang="en-US" sz="1800" b="0" i="0" u="none" strike="noStrike" baseline="30000" dirty="0">
                <a:solidFill>
                  <a:srgbClr val="000000"/>
                </a:solidFill>
                <a:latin typeface="Verdana" panose="020B0604030504040204" pitchFamily="34" charset="0"/>
                <a:ea typeface="Verdana" panose="020B0604030504040204" pitchFamily="34" charset="0"/>
              </a:rPr>
              <a:t> </a:t>
            </a:r>
          </a:p>
          <a:p>
            <a:pPr marL="285750" marR="0" indent="-285750" algn="l" rtl="0">
              <a:buFont typeface="Arial" panose="020B0604020202020204" pitchFamily="34" charset="0"/>
              <a:buChar char="•"/>
            </a:pPr>
            <a:r>
              <a:rPr lang="en-US" sz="1800" b="0" i="0" u="none" strike="noStrike" baseline="30000" dirty="0" err="1">
                <a:solidFill>
                  <a:srgbClr val="000000"/>
                </a:solidFill>
                <a:latin typeface="Verdana" panose="020B0604030504040204" pitchFamily="34" charset="0"/>
                <a:ea typeface="Verdana" panose="020B0604030504040204" pitchFamily="34" charset="0"/>
              </a:rPr>
              <a:t>aikuissosiaalityön</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0" i="0" u="none" strike="noStrike" baseline="30000" dirty="0" err="1">
                <a:solidFill>
                  <a:srgbClr val="000000"/>
                </a:solidFill>
                <a:latin typeface="Verdana" panose="020B0604030504040204" pitchFamily="34" charset="0"/>
                <a:ea typeface="Verdana" panose="020B0604030504040204" pitchFamily="34" charset="0"/>
              </a:rPr>
              <a:t>sosiaalityöntekijällä</a:t>
            </a:r>
            <a:endParaRPr lang="en-US" sz="1800" b="0" i="0" u="none" strike="noStrike" baseline="30000" dirty="0">
              <a:solidFill>
                <a:srgbClr val="000000"/>
              </a:solidFill>
              <a:latin typeface="Verdana" panose="020B0604030504040204" pitchFamily="34" charset="0"/>
              <a:ea typeface="Verdana" panose="020B0604030504040204" pitchFamily="34" charset="0"/>
            </a:endParaRPr>
          </a:p>
          <a:p>
            <a:pPr marL="285750" marR="0" indent="-285750" algn="l" rtl="0">
              <a:buFont typeface="Arial" panose="020B0604020202020204" pitchFamily="34" charset="0"/>
              <a:buChar char="•"/>
            </a:pPr>
            <a:r>
              <a:rPr lang="en-US" sz="1800" b="0" i="0" u="none" strike="noStrike" baseline="30000" dirty="0" err="1">
                <a:solidFill>
                  <a:srgbClr val="000000"/>
                </a:solidFill>
                <a:latin typeface="Verdana" panose="020B0604030504040204" pitchFamily="34" charset="0"/>
                <a:ea typeface="Verdana" panose="020B0604030504040204" pitchFamily="34" charset="0"/>
              </a:rPr>
              <a:t>terveyskeskuksen</a:t>
            </a:r>
            <a:r>
              <a:rPr lang="en-US" sz="1800" b="0" i="0" u="none" strike="noStrike" baseline="30000" dirty="0">
                <a:solidFill>
                  <a:srgbClr val="000000"/>
                </a:solidFill>
                <a:latin typeface="Verdana" panose="020B0604030504040204" pitchFamily="34" charset="0"/>
                <a:ea typeface="Verdana" panose="020B0604030504040204" pitchFamily="34" charset="0"/>
              </a:rPr>
              <a:t> </a:t>
            </a:r>
            <a:r>
              <a:rPr lang="en-US" sz="1800" b="0" i="0" u="none" strike="noStrike" baseline="30000" dirty="0" err="1">
                <a:solidFill>
                  <a:srgbClr val="000000"/>
                </a:solidFill>
                <a:latin typeface="Verdana" panose="020B0604030504040204" pitchFamily="34" charset="0"/>
                <a:ea typeface="Verdana" panose="020B0604030504040204" pitchFamily="34" charset="0"/>
              </a:rPr>
              <a:t>vastuuhoitajalla</a:t>
            </a:r>
            <a:r>
              <a:rPr lang="en-US" sz="1800" b="0" i="0" u="none" strike="noStrike" baseline="30000" dirty="0">
                <a:solidFill>
                  <a:srgbClr val="000000"/>
                </a:solidFill>
                <a:latin typeface="Verdana" panose="020B0604030504040204" pitchFamily="34" charset="0"/>
                <a:ea typeface="Verdana" panose="020B0604030504040204" pitchFamily="34" charset="0"/>
              </a:rPr>
              <a:t> tai -</a:t>
            </a:r>
            <a:r>
              <a:rPr lang="en-US" sz="1800" b="0" i="0" u="none" strike="noStrike" baseline="30000" dirty="0" err="1">
                <a:solidFill>
                  <a:srgbClr val="000000"/>
                </a:solidFill>
                <a:latin typeface="Verdana" panose="020B0604030504040204" pitchFamily="34" charset="0"/>
                <a:ea typeface="Verdana" panose="020B0604030504040204" pitchFamily="34" charset="0"/>
              </a:rPr>
              <a:t>lääkärillä</a:t>
            </a:r>
            <a:r>
              <a:rPr lang="en-US" sz="1800" b="0" i="0" u="none" strike="noStrike" baseline="30000" dirty="0">
                <a:solidFill>
                  <a:srgbClr val="000000"/>
                </a:solidFill>
                <a:latin typeface="Verdana" panose="020B0604030504040204" pitchFamily="34" charset="0"/>
                <a:ea typeface="Verdana" panose="020B0604030504040204" pitchFamily="34" charset="0"/>
              </a:rPr>
              <a:t>.</a:t>
            </a:r>
            <a:endParaRPr lang="fi-FI" sz="1800" b="0" i="0" u="none" strike="noStrike" baseline="30000" dirty="0">
              <a:solidFill>
                <a:srgbClr val="000000"/>
              </a:solidFill>
              <a:latin typeface="Verdana" panose="020B0604030504040204" pitchFamily="34" charset="0"/>
              <a:ea typeface="Verdana" panose="020B0604030504040204" pitchFamily="34" charset="0"/>
            </a:endParaRPr>
          </a:p>
        </p:txBody>
      </p:sp>
      <p:pic>
        <p:nvPicPr>
          <p:cNvPr id="56" name="Kuva 55">
            <a:extLst>
              <a:ext uri="{FF2B5EF4-FFF2-40B4-BE49-F238E27FC236}">
                <a16:creationId xmlns:a16="http://schemas.microsoft.com/office/drawing/2014/main" id="{76C97F02-4410-43EF-B761-D8D0A40624B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653" y="172908"/>
            <a:ext cx="4221123" cy="973408"/>
          </a:xfrm>
          <a:prstGeom prst="rect">
            <a:avLst/>
          </a:prstGeom>
        </p:spPr>
      </p:pic>
      <p:sp>
        <p:nvSpPr>
          <p:cNvPr id="57" name="Otsikko 9">
            <a:extLst>
              <a:ext uri="{FF2B5EF4-FFF2-40B4-BE49-F238E27FC236}">
                <a16:creationId xmlns:a16="http://schemas.microsoft.com/office/drawing/2014/main" id="{FFE6FCE0-C2CF-4120-B0F6-2905B7E65FFF}"/>
              </a:ext>
            </a:extLst>
          </p:cNvPr>
          <p:cNvSpPr txBox="1">
            <a:spLocks/>
          </p:cNvSpPr>
          <p:nvPr/>
        </p:nvSpPr>
        <p:spPr>
          <a:xfrm>
            <a:off x="70470" y="373057"/>
            <a:ext cx="4387487"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0"/>
              </a:spcBef>
              <a:defRPr/>
            </a:pPr>
            <a:r>
              <a:rPr lang="fi-FI" sz="2800" b="1" dirty="0">
                <a:latin typeface="Verdana" panose="020B0604030504040204" pitchFamily="34" charset="0"/>
                <a:ea typeface="Verdana" panose="020B0604030504040204" pitchFamily="34" charset="0"/>
                <a:cs typeface="+mn-cs"/>
              </a:rPr>
              <a:t>Palvelun jälkeen</a:t>
            </a:r>
          </a:p>
        </p:txBody>
      </p:sp>
    </p:spTree>
    <p:extLst>
      <p:ext uri="{BB962C8B-B14F-4D97-AF65-F5344CB8AC3E}">
        <p14:creationId xmlns:p14="http://schemas.microsoft.com/office/powerpoint/2010/main" val="250824790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3E81F565B2F24BB81CF5CD0AC2215B" ma:contentTypeVersion="6" ma:contentTypeDescription="Create a new document." ma:contentTypeScope="" ma:versionID="53da0d7d93a050c0c739fa9eb3704dc7">
  <xsd:schema xmlns:xsd="http://www.w3.org/2001/XMLSchema" xmlns:xs="http://www.w3.org/2001/XMLSchema" xmlns:p="http://schemas.microsoft.com/office/2006/metadata/properties" xmlns:ns2="ca6dc472-fdfb-4e2b-847c-464ac8844f01" xmlns:ns3="ce07db84-98fb-480a-9878-e2cfc5e15bb1" targetNamespace="http://schemas.microsoft.com/office/2006/metadata/properties" ma:root="true" ma:fieldsID="658287f7928107efd6327b41bb6b595a" ns2:_="" ns3:_="">
    <xsd:import namespace="ca6dc472-fdfb-4e2b-847c-464ac8844f01"/>
    <xsd:import namespace="ce07db84-98fb-480a-9878-e2cfc5e15bb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6dc472-fdfb-4e2b-847c-464ac8844f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07db84-98fb-480a-9878-e2cfc5e15bb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e07db84-98fb-480a-9878-e2cfc5e15bb1">
      <UserInfo>
        <DisplayName>Perttunen Caritta</DisplayName>
        <AccountId>15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7D38D3-EB15-48FC-9237-1B2B8A2F78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6dc472-fdfb-4e2b-847c-464ac8844f01"/>
    <ds:schemaRef ds:uri="ce07db84-98fb-480a-9878-e2cfc5e15b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151A83-8F47-4483-90E4-F8A4795F1D64}">
  <ds:schemaRefs>
    <ds:schemaRef ds:uri="http://schemas.microsoft.com/office/2006/metadata/properties"/>
    <ds:schemaRef ds:uri="http://schemas.microsoft.com/office/infopath/2007/PartnerControls"/>
    <ds:schemaRef ds:uri="ce07db84-98fb-480a-9878-e2cfc5e15bb1"/>
  </ds:schemaRefs>
</ds:datastoreItem>
</file>

<file path=customXml/itemProps3.xml><?xml version="1.0" encoding="utf-8"?>
<ds:datastoreItem xmlns:ds="http://schemas.openxmlformats.org/officeDocument/2006/customXml" ds:itemID="{7F647A48-8865-4127-B922-A60F362F27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208</TotalTime>
  <Words>350</Words>
  <Application>Microsoft Office PowerPoint</Application>
  <PresentationFormat>Laajakuva</PresentationFormat>
  <Paragraphs>54</Paragraphs>
  <Slides>5</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5</vt:i4>
      </vt:variant>
    </vt:vector>
  </HeadingPairs>
  <TitlesOfParts>
    <vt:vector size="12" baseType="lpstr">
      <vt:lpstr>Arial</vt:lpstr>
      <vt:lpstr>Calibri</vt:lpstr>
      <vt:lpstr>Calibri Light</vt:lpstr>
      <vt:lpstr>Filson Pro Bold</vt:lpstr>
      <vt:lpstr>Filson Pro Regular</vt:lpstr>
      <vt:lpstr>Verdana</vt:lpstr>
      <vt:lpstr>Office-teema</vt:lpstr>
      <vt:lpstr>Työkyvyn palvelupolku  </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Työkyvyn palvelupolku</dc:title>
  <dc:creator>Aino Hentilä</dc:creator>
  <cp:lastModifiedBy>Armila Sari</cp:lastModifiedBy>
  <cp:revision>6</cp:revision>
  <dcterms:created xsi:type="dcterms:W3CDTF">2022-01-13T12:28:05Z</dcterms:created>
  <dcterms:modified xsi:type="dcterms:W3CDTF">2022-04-06T11:25:48Z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0x010100833E81F565B2F24BB81CF5CD0AC2215B</vt:lpwstr>
  </property>
</Properties>
</file>