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DE2"/>
    <a:srgbClr val="FFFFFF"/>
    <a:srgbClr val="FCFBC4"/>
    <a:srgbClr val="5BB4E7"/>
    <a:srgbClr val="51AE68"/>
    <a:srgbClr val="FFE0D3"/>
    <a:srgbClr val="FF6130"/>
    <a:srgbClr val="BFE1F5"/>
    <a:srgbClr val="FBF78D"/>
    <a:srgbClr val="BBDF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F02528-99F5-4E44-B894-375099947A6F}" v="4" dt="2022-04-06T11:20:32.5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8" autoAdjust="0"/>
    <p:restoredTop sz="94660"/>
  </p:normalViewPr>
  <p:slideViewPr>
    <p:cSldViewPr snapToGrid="0">
      <p:cViewPr varScale="1">
        <p:scale>
          <a:sx n="67" d="100"/>
          <a:sy n="67" d="100"/>
        </p:scale>
        <p:origin x="63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B1065321-D902-4CC8-BCC8-48D44E967D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6092892"/>
            <a:ext cx="757235" cy="765108"/>
          </a:xfrm>
          <a:prstGeom prst="rect">
            <a:avLst/>
          </a:prstGeom>
        </p:spPr>
      </p:pic>
      <p:sp>
        <p:nvSpPr>
          <p:cNvPr id="8" name="Suorakulmio: Pyöristetyt kulmat 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37F10CA-97B4-4741-B596-5C8354C5EF46}"/>
              </a:ext>
            </a:extLst>
          </p:cNvPr>
          <p:cNvSpPr/>
          <p:nvPr userDrawn="1"/>
        </p:nvSpPr>
        <p:spPr>
          <a:xfrm>
            <a:off x="11070454" y="6267635"/>
            <a:ext cx="1052982" cy="392062"/>
          </a:xfrm>
          <a:prstGeom prst="roundRect">
            <a:avLst>
              <a:gd name="adj" fmla="val 50000"/>
            </a:avLst>
          </a:prstGeom>
          <a:solidFill>
            <a:srgbClr val="FCFB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Suorakulmio: Pyöristetyt kulmat 8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86C59164-0C0A-4B5D-8BC7-252808D40A32}"/>
              </a:ext>
            </a:extLst>
          </p:cNvPr>
          <p:cNvSpPr/>
          <p:nvPr userDrawn="1"/>
        </p:nvSpPr>
        <p:spPr>
          <a:xfrm>
            <a:off x="9926715" y="6267635"/>
            <a:ext cx="1052982" cy="392062"/>
          </a:xfrm>
          <a:prstGeom prst="roundRect">
            <a:avLst>
              <a:gd name="adj" fmla="val 50000"/>
            </a:avLst>
          </a:prstGeom>
          <a:solidFill>
            <a:srgbClr val="FCFB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Tekstiruutu 9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B5B972B-9AB5-40AF-80B2-17B41276C2E2}"/>
              </a:ext>
            </a:extLst>
          </p:cNvPr>
          <p:cNvSpPr txBox="1"/>
          <p:nvPr userDrawn="1"/>
        </p:nvSpPr>
        <p:spPr>
          <a:xfrm>
            <a:off x="9806245" y="6291639"/>
            <a:ext cx="129392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Edellinen</a:t>
            </a:r>
          </a:p>
        </p:txBody>
      </p:sp>
      <p:sp>
        <p:nvSpPr>
          <p:cNvPr id="11" name="Tekstiruutu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45C6FEF-1B95-4515-9FD2-87D2E3D7DD41}"/>
              </a:ext>
            </a:extLst>
          </p:cNvPr>
          <p:cNvSpPr txBox="1"/>
          <p:nvPr userDrawn="1"/>
        </p:nvSpPr>
        <p:spPr>
          <a:xfrm>
            <a:off x="10979697" y="6291639"/>
            <a:ext cx="129392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Seuraava</a:t>
            </a:r>
          </a:p>
        </p:txBody>
      </p:sp>
      <p:sp>
        <p:nvSpPr>
          <p:cNvPr id="12" name="Suorakulmio: Pyöristetyt kulmat 11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FF3AE6F6-8D64-4069-86BF-9CDC5AA04289}"/>
              </a:ext>
            </a:extLst>
          </p:cNvPr>
          <p:cNvSpPr/>
          <p:nvPr userDrawn="1"/>
        </p:nvSpPr>
        <p:spPr>
          <a:xfrm>
            <a:off x="10159621" y="157997"/>
            <a:ext cx="1881090" cy="471240"/>
          </a:xfrm>
          <a:prstGeom prst="roundRect">
            <a:avLst>
              <a:gd name="adj" fmla="val 50000"/>
            </a:avLst>
          </a:prstGeom>
          <a:solidFill>
            <a:srgbClr val="FCFB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Tekstiruutu 12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9EA131D7-5B07-4AA4-B3D3-310EB90C9F3F}"/>
              </a:ext>
            </a:extLst>
          </p:cNvPr>
          <p:cNvSpPr txBox="1"/>
          <p:nvPr userDrawn="1"/>
        </p:nvSpPr>
        <p:spPr>
          <a:xfrm>
            <a:off x="10453205" y="239728"/>
            <a:ext cx="158716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Takaisin alkuun</a:t>
            </a:r>
          </a:p>
        </p:txBody>
      </p:sp>
      <p:pic>
        <p:nvPicPr>
          <p:cNvPr id="14" name="Kuva 13" descr="Koti tasaisella täytöllä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CF24250B-0016-4B0B-9CDB-98930B70FE5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67605" y="237117"/>
            <a:ext cx="271500" cy="2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691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30D0F97-846A-40DC-9296-AF454FBED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6256FA2B-3317-4521-A5AC-15FF11321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B73A433-7A50-4D12-9B30-D7ADF021B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997A-A101-4713-A7FB-CDDC01E786B5}" type="datetimeFigureOut">
              <a:rPr lang="fi-FI" smtClean="0"/>
              <a:t>6.4.2022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28219E2-B572-46C7-8C78-99C0F3E72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B4B779B-43D2-49B9-9C17-27DD2C53F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3756-BE6D-4542-994D-2A7BDBBB562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1090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244BD369-87B3-4CBE-893B-0730F30BE5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77920E21-9869-49EA-96AC-12CF616916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5E133DB-20DA-4C39-B50D-AAB1D1D6D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997A-A101-4713-A7FB-CDDC01E786B5}" type="datetimeFigureOut">
              <a:rPr lang="fi-FI" smtClean="0"/>
              <a:t>6.4.2022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D62BD17-9711-4D2B-AD7A-BCB17A221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A18733-7F69-4637-85C1-9E75BDA91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3756-BE6D-4542-994D-2A7BDBBB562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7000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9A8BD0-5A04-4BD7-ACCA-00F3E19BB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EF8E687-801F-4422-AD57-54DFE93AC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EB83551-690C-4959-82C1-0824DA617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997A-A101-4713-A7FB-CDDC01E786B5}" type="datetimeFigureOut">
              <a:rPr lang="fi-FI" smtClean="0"/>
              <a:t>6.4.2022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D0A4EA6-EB92-4144-9FDE-F2D2CBDCA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919CB60-7CCA-41C0-95B4-B9374450A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3756-BE6D-4542-994D-2A7BDBBB562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0374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93E7A0-43BA-4C3C-8E4D-8D3C9A3A9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C5409E4-42A8-424F-84E7-29A670AED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9C751A1-624B-490E-8A9F-E54BF7ADF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997A-A101-4713-A7FB-CDDC01E786B5}" type="datetimeFigureOut">
              <a:rPr lang="fi-FI" smtClean="0"/>
              <a:t>6.4.2022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BFA4DA8-6C08-4166-AF84-7854D00B9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8CB04B4-4DBA-4AD5-925F-D9E19DA86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3756-BE6D-4542-994D-2A7BDBBB562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2825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CBA418-E3ED-427E-8CA8-6EE31ED4A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F87EB58-6A2F-4BAE-A640-3C00D9675F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A3BAFA9-5BBF-4FFC-B429-8967E2A6FC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EB4DA63-33C2-474B-9CD4-1FB5DCD4F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997A-A101-4713-A7FB-CDDC01E786B5}" type="datetimeFigureOut">
              <a:rPr lang="fi-FI" smtClean="0"/>
              <a:t>6.4.2022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0E392BA-6D05-4B42-A3F1-A77771625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E0781B0-FEB9-495F-BBB4-1A70A2ECE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3756-BE6D-4542-994D-2A7BDBBB562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0170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4161838-0AD8-404C-9F20-6CCEBC3B6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54E3A36-200E-45E9-A658-D07F0DD675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85AEF13-EFFE-420F-87C4-9CA1B0CBD9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9CF6A050-C17B-4A77-A934-DA3120710B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C92C83E7-2EAB-4860-8EB9-F904BBD9C1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287F9CA3-8C38-43AB-AAD0-47C59C7B6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997A-A101-4713-A7FB-CDDC01E786B5}" type="datetimeFigureOut">
              <a:rPr lang="fi-FI" smtClean="0"/>
              <a:t>6.4.2022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66972D3-F6AC-423F-B735-F7CFA9A4F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61E8A115-9C48-4DBB-9450-424878CAA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3756-BE6D-4542-994D-2A7BDBBB562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6982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62B74AC-2682-4EE7-8FD7-0ECE7565F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FCB3336-B3DE-4FD3-BBB1-79BBBFB88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997A-A101-4713-A7FB-CDDC01E786B5}" type="datetimeFigureOut">
              <a:rPr lang="fi-FI" smtClean="0"/>
              <a:t>6.4.2022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681D47C-2F4D-43E7-A333-3B70CBBA7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01D0425-D75A-4C7F-AA61-4CF8B0039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3756-BE6D-4542-994D-2A7BDBBB562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5308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CFAAC8F-75ED-47ED-BA36-5E412017D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997A-A101-4713-A7FB-CDDC01E786B5}" type="datetimeFigureOut">
              <a:rPr lang="fi-FI" smtClean="0"/>
              <a:t>6.4.2022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D5BD1BF-048A-48C4-B8A9-E4326A0E5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2E93DBA-8001-4DAC-9D96-395C34782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3756-BE6D-4542-994D-2A7BDBBB562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2301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FFA258-1FBD-436E-B890-5B482B6E6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F40712D-E248-4925-AD8F-723994876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EFDB26A-0C20-4E33-A41D-9F39C88375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E91DFFF-9DF4-4854-9980-D6EB40E12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997A-A101-4713-A7FB-CDDC01E786B5}" type="datetimeFigureOut">
              <a:rPr lang="fi-FI" smtClean="0"/>
              <a:t>6.4.2022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3A06395-BF2B-442A-83D7-A62E14264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64FE344-E066-46E7-84E7-5ACCFBB96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3756-BE6D-4542-994D-2A7BDBBB562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248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A4FEADC-4924-4515-98FA-F541EDFBC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8A8F486E-F196-425B-98B7-6E4266C28C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1CD4514-0E22-45E7-9FCA-6526C5A303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FC5E5BF-969C-4200-A949-E847F7707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997A-A101-4713-A7FB-CDDC01E786B5}" type="datetimeFigureOut">
              <a:rPr lang="fi-FI" smtClean="0"/>
              <a:t>6.4.2022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1AC96F0-B6E1-47A5-BBEB-C103D7489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B298022-D1A5-411C-B69E-500AF52A8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3756-BE6D-4542-994D-2A7BDBBB562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4092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056C4421-DDA0-4AD3-A9F3-093560C78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6BFC15A-B6EB-4AEA-9818-1B7E02FEB5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C919A38-D631-46F2-B29C-E01EE1514E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F997A-A101-4713-A7FB-CDDC01E786B5}" type="datetimeFigureOut">
              <a:rPr lang="fi-FI" smtClean="0"/>
              <a:t>6.4.2022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0E59D1A-5447-496E-A7A6-38956B5862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574AF66-D0AF-4C6F-BE8A-75AC8B48FA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3756-BE6D-4542-994D-2A7BDBBB562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8439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6.svg"/><Relationship Id="rId7" Type="http://schemas.openxmlformats.org/officeDocument/2006/relationships/image" Target="../media/image7.png"/><Relationship Id="rId12" Type="http://schemas.openxmlformats.org/officeDocument/2006/relationships/slide" Target="slide7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11" Type="http://schemas.openxmlformats.org/officeDocument/2006/relationships/slide" Target="slide8.xml"/><Relationship Id="rId5" Type="http://schemas.openxmlformats.org/officeDocument/2006/relationships/image" Target="../media/image2.svg"/><Relationship Id="rId10" Type="http://schemas.openxmlformats.org/officeDocument/2006/relationships/slide" Target="slide6.xml"/><Relationship Id="rId4" Type="http://schemas.openxmlformats.org/officeDocument/2006/relationships/image" Target="../media/image1.png"/><Relationship Id="rId9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C4C94191-918B-4DD7-B94E-8C7E8D0697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6555" y="352781"/>
            <a:ext cx="11161058" cy="4697372"/>
          </a:xfrm>
          <a:prstGeom prst="rect">
            <a:avLst/>
          </a:prstGeom>
        </p:spPr>
      </p:pic>
      <p:sp>
        <p:nvSpPr>
          <p:cNvPr id="4" name="Otsikko 235">
            <a:extLst>
              <a:ext uri="{FF2B5EF4-FFF2-40B4-BE49-F238E27FC236}">
                <a16:creationId xmlns:a16="http://schemas.microsoft.com/office/drawing/2014/main" id="{8931BCF3-105F-4FEB-8D94-CC839F7DFA5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4145658" y="91982"/>
            <a:ext cx="3900683" cy="1306512"/>
          </a:xfrm>
        </p:spPr>
        <p:txBody>
          <a:bodyPr>
            <a:noAutofit/>
          </a:bodyPr>
          <a:lstStyle/>
          <a:p>
            <a:pPr algn="ctr"/>
            <a:r>
              <a:rPr lang="fi-FI" sz="2400" dirty="0">
                <a:latin typeface="Filson Pro Bold" panose="02000000000000000000" pitchFamily="50" charset="0"/>
              </a:rPr>
              <a:t>Työkyvyn palvelupolku</a:t>
            </a:r>
            <a:br>
              <a:rPr lang="fi-FI" sz="2400" dirty="0">
                <a:latin typeface="Filson Pro Bold" panose="02000000000000000000" pitchFamily="50" charset="0"/>
              </a:rPr>
            </a:br>
            <a:br>
              <a:rPr lang="fi-FI" sz="2400" dirty="0">
                <a:latin typeface="Filson Pro Regular" panose="02000000000000000000" pitchFamily="50" charset="0"/>
              </a:rPr>
            </a:br>
            <a:endParaRPr lang="fi-FI" sz="2400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72504431-7D21-4BAD-9194-0C02C61C8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362" y="5836023"/>
            <a:ext cx="1011459" cy="1021975"/>
          </a:xfrm>
          <a:prstGeom prst="rect">
            <a:avLst/>
          </a:prstGeom>
        </p:spPr>
      </p:pic>
      <p:grpSp>
        <p:nvGrpSpPr>
          <p:cNvPr id="8" name="Ryhmä 7">
            <a:extLst>
              <a:ext uri="{FF2B5EF4-FFF2-40B4-BE49-F238E27FC236}">
                <a16:creationId xmlns:a16="http://schemas.microsoft.com/office/drawing/2014/main" id="{5B133CF4-E4CD-45DC-94EF-CC7F8AE696C3}"/>
              </a:ext>
            </a:extLst>
          </p:cNvPr>
          <p:cNvGrpSpPr/>
          <p:nvPr/>
        </p:nvGrpSpPr>
        <p:grpSpPr>
          <a:xfrm>
            <a:off x="125507" y="3770659"/>
            <a:ext cx="1594720" cy="1594720"/>
            <a:chOff x="2169459" y="830997"/>
            <a:chExt cx="1353671" cy="1353671"/>
          </a:xfrm>
        </p:grpSpPr>
        <p:sp>
          <p:nvSpPr>
            <p:cNvPr id="9" name="Ellipsi 8">
              <a:hlinkClick r:id="rId6" action="ppaction://hlinksldjump"/>
              <a:extLst>
                <a:ext uri="{FF2B5EF4-FFF2-40B4-BE49-F238E27FC236}">
                  <a16:creationId xmlns:a16="http://schemas.microsoft.com/office/drawing/2014/main" id="{7CDBA766-BC20-4579-B418-AFF364805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2169459" y="830997"/>
              <a:ext cx="1353671" cy="1353671"/>
            </a:xfrm>
            <a:prstGeom prst="ellipse">
              <a:avLst/>
            </a:prstGeom>
            <a:solidFill>
              <a:srgbClr val="FF6130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 dirty="0">
                <a:solidFill>
                  <a:schemeClr val="tx1"/>
                </a:solidFill>
                <a:latin typeface="Filson Pro Regular" panose="02000000000000000000" pitchFamily="50" charset="0"/>
              </a:endParaRPr>
            </a:p>
          </p:txBody>
        </p:sp>
        <p:sp>
          <p:nvSpPr>
            <p:cNvPr id="10" name="Ellipsi 9">
              <a:hlinkClick r:id="rId6" action="ppaction://hlinksldjump"/>
              <a:extLst>
                <a:ext uri="{FF2B5EF4-FFF2-40B4-BE49-F238E27FC236}">
                  <a16:creationId xmlns:a16="http://schemas.microsoft.com/office/drawing/2014/main" id="{C49308B8-EC34-40C8-91F3-7D12EBAAAC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2267243" y="930590"/>
              <a:ext cx="1149958" cy="114995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 dirty="0">
                <a:solidFill>
                  <a:schemeClr val="tx1"/>
                </a:solidFill>
                <a:latin typeface="Filson Pro Regular" panose="02000000000000000000" pitchFamily="50" charset="0"/>
              </a:endParaRPr>
            </a:p>
          </p:txBody>
        </p:sp>
      </p:grpSp>
      <p:pic>
        <p:nvPicPr>
          <p:cNvPr id="11" name="Kuva 10">
            <a:hlinkClick r:id="rId6" action="ppaction://hlinksldjump"/>
            <a:extLst>
              <a:ext uri="{FF2B5EF4-FFF2-40B4-BE49-F238E27FC236}">
                <a16:creationId xmlns:a16="http://schemas.microsoft.com/office/drawing/2014/main" id="{5F223EB7-936C-4221-8C19-95A77F2F8DD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424867" y="4986159"/>
            <a:ext cx="465090" cy="397028"/>
          </a:xfrm>
          <a:prstGeom prst="rect">
            <a:avLst/>
          </a:prstGeom>
        </p:spPr>
      </p:pic>
      <p:grpSp>
        <p:nvGrpSpPr>
          <p:cNvPr id="12" name="Ryhmä 11">
            <a:extLst>
              <a:ext uri="{FF2B5EF4-FFF2-40B4-BE49-F238E27FC236}">
                <a16:creationId xmlns:a16="http://schemas.microsoft.com/office/drawing/2014/main" id="{AE678588-109A-4CBC-9793-D3C504BFF159}"/>
              </a:ext>
            </a:extLst>
          </p:cNvPr>
          <p:cNvGrpSpPr/>
          <p:nvPr/>
        </p:nvGrpSpPr>
        <p:grpSpPr>
          <a:xfrm>
            <a:off x="5388072" y="3255596"/>
            <a:ext cx="1594720" cy="1594720"/>
            <a:chOff x="2169459" y="830997"/>
            <a:chExt cx="1353671" cy="1353671"/>
          </a:xfrm>
        </p:grpSpPr>
        <p:sp>
          <p:nvSpPr>
            <p:cNvPr id="13" name="Ellipsi 12">
              <a:hlinkClick r:id="rId9" action="ppaction://hlinksldjump"/>
              <a:extLst>
                <a:ext uri="{FF2B5EF4-FFF2-40B4-BE49-F238E27FC236}">
                  <a16:creationId xmlns:a16="http://schemas.microsoft.com/office/drawing/2014/main" id="{BC33B3A1-2333-40AE-BB54-CE8C6DDB8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2169459" y="830997"/>
              <a:ext cx="1353671" cy="1353671"/>
            </a:xfrm>
            <a:prstGeom prst="ellipse">
              <a:avLst/>
            </a:prstGeom>
            <a:solidFill>
              <a:srgbClr val="FF6130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sz="1400" dirty="0">
                  <a:solidFill>
                    <a:schemeClr val="tx1"/>
                  </a:solidFill>
                  <a:latin typeface="Filson Pro Regular" panose="02000000000000000000" pitchFamily="50" charset="0"/>
                  <a:hlinkClick r:id="rId10" action="ppaction://hlinksldjump"/>
                </a:rPr>
                <a:t>Dia 6</a:t>
              </a:r>
              <a:endParaRPr lang="fi-FI" sz="1400" dirty="0">
                <a:solidFill>
                  <a:schemeClr val="tx1"/>
                </a:solidFill>
                <a:latin typeface="Filson Pro Regular" panose="02000000000000000000" pitchFamily="50" charset="0"/>
              </a:endParaRPr>
            </a:p>
          </p:txBody>
        </p:sp>
        <p:sp>
          <p:nvSpPr>
            <p:cNvPr id="14" name="Ellipsi 13">
              <a:hlinkClick r:id="rId9" action="ppaction://hlinksldjump"/>
              <a:extLst>
                <a:ext uri="{FF2B5EF4-FFF2-40B4-BE49-F238E27FC236}">
                  <a16:creationId xmlns:a16="http://schemas.microsoft.com/office/drawing/2014/main" id="{89B49424-4556-4285-95C9-7B2BBE2757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2267243" y="930590"/>
              <a:ext cx="1149958" cy="114995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 dirty="0">
                <a:solidFill>
                  <a:schemeClr val="tx1"/>
                </a:solidFill>
                <a:latin typeface="Filson Pro Regular" panose="02000000000000000000" pitchFamily="50" charset="0"/>
              </a:endParaRPr>
            </a:p>
          </p:txBody>
        </p:sp>
      </p:grpSp>
      <p:pic>
        <p:nvPicPr>
          <p:cNvPr id="15" name="Kuva 14">
            <a:hlinkClick r:id="rId9" action="ppaction://hlinksldjump"/>
            <a:extLst>
              <a:ext uri="{FF2B5EF4-FFF2-40B4-BE49-F238E27FC236}">
                <a16:creationId xmlns:a16="http://schemas.microsoft.com/office/drawing/2014/main" id="{A74CBCA1-7BEA-4ED1-B4A5-CCD0942D502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579679" y="4556371"/>
            <a:ext cx="465090" cy="397028"/>
          </a:xfrm>
          <a:prstGeom prst="rect">
            <a:avLst/>
          </a:prstGeom>
        </p:spPr>
      </p:pic>
      <p:grpSp>
        <p:nvGrpSpPr>
          <p:cNvPr id="16" name="Ryhmä 15">
            <a:extLst>
              <a:ext uri="{FF2B5EF4-FFF2-40B4-BE49-F238E27FC236}">
                <a16:creationId xmlns:a16="http://schemas.microsoft.com/office/drawing/2014/main" id="{E4A4CAB1-840A-4C3F-9162-62B58123EA98}"/>
              </a:ext>
            </a:extLst>
          </p:cNvPr>
          <p:cNvGrpSpPr/>
          <p:nvPr/>
        </p:nvGrpSpPr>
        <p:grpSpPr>
          <a:xfrm>
            <a:off x="10335497" y="2355147"/>
            <a:ext cx="1594720" cy="1594720"/>
            <a:chOff x="2169459" y="830997"/>
            <a:chExt cx="1353671" cy="1353671"/>
          </a:xfrm>
        </p:grpSpPr>
        <p:sp>
          <p:nvSpPr>
            <p:cNvPr id="17" name="Ellipsi 16">
              <a:hlinkClick r:id="rId11" action="ppaction://hlinksldjump"/>
              <a:extLst>
                <a:ext uri="{FF2B5EF4-FFF2-40B4-BE49-F238E27FC236}">
                  <a16:creationId xmlns:a16="http://schemas.microsoft.com/office/drawing/2014/main" id="{3B2951D9-F609-4B01-B5CB-A6D8F0745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2169459" y="830997"/>
              <a:ext cx="1353671" cy="1353671"/>
            </a:xfrm>
            <a:prstGeom prst="ellipse">
              <a:avLst/>
            </a:prstGeom>
            <a:solidFill>
              <a:srgbClr val="FF6130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 dirty="0">
                <a:solidFill>
                  <a:schemeClr val="tx1"/>
                </a:solidFill>
                <a:latin typeface="Filson Pro Regular" panose="02000000000000000000" pitchFamily="50" charset="0"/>
              </a:endParaRPr>
            </a:p>
          </p:txBody>
        </p:sp>
        <p:sp>
          <p:nvSpPr>
            <p:cNvPr id="18" name="Ellipsi 17">
              <a:hlinkClick r:id="rId12" action="ppaction://hlinksldjump"/>
              <a:extLst>
                <a:ext uri="{FF2B5EF4-FFF2-40B4-BE49-F238E27FC236}">
                  <a16:creationId xmlns:a16="http://schemas.microsoft.com/office/drawing/2014/main" id="{A06B3B72-7697-4C69-9AD8-FC54D73D16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2267243" y="930590"/>
              <a:ext cx="1149958" cy="114995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 dirty="0">
                <a:solidFill>
                  <a:schemeClr val="tx1"/>
                </a:solidFill>
                <a:latin typeface="Filson Pro Regular" panose="02000000000000000000" pitchFamily="50" charset="0"/>
              </a:endParaRPr>
            </a:p>
          </p:txBody>
        </p:sp>
      </p:grpSp>
      <p:pic>
        <p:nvPicPr>
          <p:cNvPr id="19" name="Kuva 18">
            <a:hlinkClick r:id="rId12" action="ppaction://hlinksldjump"/>
            <a:extLst>
              <a:ext uri="{FF2B5EF4-FFF2-40B4-BE49-F238E27FC236}">
                <a16:creationId xmlns:a16="http://schemas.microsoft.com/office/drawing/2014/main" id="{098A5E2F-FC3D-4066-83BC-4814704C984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572880" y="3634610"/>
            <a:ext cx="465090" cy="397028"/>
          </a:xfrm>
          <a:prstGeom prst="rect">
            <a:avLst/>
          </a:prstGeom>
        </p:spPr>
      </p:pic>
      <p:sp>
        <p:nvSpPr>
          <p:cNvPr id="20" name="Tekstiruutu 19">
            <a:hlinkClick r:id="rId6" action="ppaction://hlinksldjump"/>
            <a:extLst>
              <a:ext uri="{FF2B5EF4-FFF2-40B4-BE49-F238E27FC236}">
                <a16:creationId xmlns:a16="http://schemas.microsoft.com/office/drawing/2014/main" id="{B6D43368-8E6A-4971-9B88-CAFFC7AC7CAA}"/>
              </a:ext>
            </a:extLst>
          </p:cNvPr>
          <p:cNvSpPr txBox="1"/>
          <p:nvPr/>
        </p:nvSpPr>
        <p:spPr>
          <a:xfrm>
            <a:off x="229911" y="4265963"/>
            <a:ext cx="13314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600" b="1" dirty="0">
                <a:latin typeface="Verdana" panose="020B0604030504040204" pitchFamily="34" charset="0"/>
                <a:ea typeface="Verdana" panose="020B0604030504040204" pitchFamily="34" charset="0"/>
              </a:rPr>
              <a:t>Ennen palvelua</a:t>
            </a:r>
            <a:endParaRPr lang="fi-FI" sz="1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1" name="Tekstiruutu 20">
            <a:hlinkClick r:id="rId9" action="ppaction://hlinksldjump"/>
            <a:extLst>
              <a:ext uri="{FF2B5EF4-FFF2-40B4-BE49-F238E27FC236}">
                <a16:creationId xmlns:a16="http://schemas.microsoft.com/office/drawing/2014/main" id="{D2229BF0-244E-447F-B278-DF09A85DEA9E}"/>
              </a:ext>
            </a:extLst>
          </p:cNvPr>
          <p:cNvSpPr txBox="1"/>
          <p:nvPr/>
        </p:nvSpPr>
        <p:spPr>
          <a:xfrm>
            <a:off x="5514925" y="3757902"/>
            <a:ext cx="13314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Palvelun aikana</a:t>
            </a:r>
          </a:p>
        </p:txBody>
      </p:sp>
      <p:sp>
        <p:nvSpPr>
          <p:cNvPr id="22" name="Tekstiruutu 21">
            <a:hlinkClick r:id="rId12" action="ppaction://hlinksldjump"/>
            <a:extLst>
              <a:ext uri="{FF2B5EF4-FFF2-40B4-BE49-F238E27FC236}">
                <a16:creationId xmlns:a16="http://schemas.microsoft.com/office/drawing/2014/main" id="{DE2E62CD-9FE2-41C0-9E28-0BA6F6EECC89}"/>
              </a:ext>
            </a:extLst>
          </p:cNvPr>
          <p:cNvSpPr txBox="1"/>
          <p:nvPr/>
        </p:nvSpPr>
        <p:spPr>
          <a:xfrm>
            <a:off x="10467148" y="2861907"/>
            <a:ext cx="13314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Palvelun jälkeen</a:t>
            </a:r>
          </a:p>
        </p:txBody>
      </p:sp>
      <p:grpSp>
        <p:nvGrpSpPr>
          <p:cNvPr id="23" name="Ryhmä 22">
            <a:extLst>
              <a:ext uri="{FF2B5EF4-FFF2-40B4-BE49-F238E27FC236}">
                <a16:creationId xmlns:a16="http://schemas.microsoft.com/office/drawing/2014/main" id="{57C20DB0-04F2-4867-9351-BAA68D009326}"/>
              </a:ext>
            </a:extLst>
          </p:cNvPr>
          <p:cNvGrpSpPr/>
          <p:nvPr/>
        </p:nvGrpSpPr>
        <p:grpSpPr>
          <a:xfrm>
            <a:off x="9808939" y="4910499"/>
            <a:ext cx="1594720" cy="1594720"/>
            <a:chOff x="2169459" y="830997"/>
            <a:chExt cx="1353671" cy="1353671"/>
          </a:xfrm>
        </p:grpSpPr>
        <p:sp>
          <p:nvSpPr>
            <p:cNvPr id="24" name="Ellipsi 23">
              <a:hlinkClick r:id="rId6" action="ppaction://hlinksldjump"/>
              <a:extLst>
                <a:ext uri="{FF2B5EF4-FFF2-40B4-BE49-F238E27FC236}">
                  <a16:creationId xmlns:a16="http://schemas.microsoft.com/office/drawing/2014/main" id="{D70B1E0D-023F-4313-AEA1-94E1DC7A2E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2169459" y="830997"/>
              <a:ext cx="1353671" cy="1353671"/>
            </a:xfrm>
            <a:prstGeom prst="ellipse">
              <a:avLst/>
            </a:prstGeom>
            <a:solidFill>
              <a:srgbClr val="5BB4E7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 dirty="0">
                <a:solidFill>
                  <a:schemeClr val="tx1"/>
                </a:solidFill>
                <a:latin typeface="Filson Pro Regular" panose="02000000000000000000" pitchFamily="50" charset="0"/>
              </a:endParaRPr>
            </a:p>
          </p:txBody>
        </p:sp>
        <p:sp>
          <p:nvSpPr>
            <p:cNvPr id="25" name="Ellipsi 24">
              <a:hlinkClick r:id="rId6" action="ppaction://hlinksldjump"/>
              <a:extLst>
                <a:ext uri="{FF2B5EF4-FFF2-40B4-BE49-F238E27FC236}">
                  <a16:creationId xmlns:a16="http://schemas.microsoft.com/office/drawing/2014/main" id="{3BDEBA0F-A4E0-4A08-A751-F178CEDE03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2267243" y="930590"/>
              <a:ext cx="1149958" cy="114995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 dirty="0">
                <a:solidFill>
                  <a:schemeClr val="tx1"/>
                </a:solidFill>
                <a:latin typeface="Filson Pro Regular" panose="02000000000000000000" pitchFamily="50" charset="0"/>
              </a:endParaRPr>
            </a:p>
          </p:txBody>
        </p:sp>
      </p:grpSp>
      <p:pic>
        <p:nvPicPr>
          <p:cNvPr id="26" name="Kuva 25">
            <a:hlinkClick r:id="rId11" action="ppaction://hlinksldjump"/>
            <a:extLst>
              <a:ext uri="{FF2B5EF4-FFF2-40B4-BE49-F238E27FC236}">
                <a16:creationId xmlns:a16="http://schemas.microsoft.com/office/drawing/2014/main" id="{4328E36C-BA15-4912-8CC1-4510D57DA5E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122551" y="6136729"/>
            <a:ext cx="465090" cy="397028"/>
          </a:xfrm>
          <a:prstGeom prst="rect">
            <a:avLst/>
          </a:prstGeom>
        </p:spPr>
      </p:pic>
      <p:sp>
        <p:nvSpPr>
          <p:cNvPr id="27" name="Tekstiruutu 26">
            <a:hlinkClick r:id="rId11" action="ppaction://hlinksldjump"/>
            <a:extLst>
              <a:ext uri="{FF2B5EF4-FFF2-40B4-BE49-F238E27FC236}">
                <a16:creationId xmlns:a16="http://schemas.microsoft.com/office/drawing/2014/main" id="{4DB5C914-513A-43F7-B488-E3EC4581CA23}"/>
              </a:ext>
            </a:extLst>
          </p:cNvPr>
          <p:cNvSpPr txBox="1"/>
          <p:nvPr/>
        </p:nvSpPr>
        <p:spPr>
          <a:xfrm>
            <a:off x="9751628" y="5372127"/>
            <a:ext cx="16997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Muiden ammattilaisten toiminta</a:t>
            </a:r>
          </a:p>
        </p:txBody>
      </p:sp>
    </p:spTree>
    <p:extLst>
      <p:ext uri="{BB962C8B-B14F-4D97-AF65-F5344CB8AC3E}">
        <p14:creationId xmlns:p14="http://schemas.microsoft.com/office/powerpoint/2010/main" val="3585158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uora yhdysviiva 20">
            <a:extLst>
              <a:ext uri="{FF2B5EF4-FFF2-40B4-BE49-F238E27FC236}">
                <a16:creationId xmlns:a16="http://schemas.microsoft.com/office/drawing/2014/main" id="{36C59FFD-9198-4BD1-9F47-49C219F1E949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7709370" y="2438058"/>
            <a:ext cx="517288" cy="51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uora yhdysviiva 17">
            <a:extLst>
              <a:ext uri="{FF2B5EF4-FFF2-40B4-BE49-F238E27FC236}">
                <a16:creationId xmlns:a16="http://schemas.microsoft.com/office/drawing/2014/main" id="{DF4D463D-A105-4020-8A22-B2E0D3381EF0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2801844" y="2438058"/>
            <a:ext cx="854730" cy="51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uora yhdysviiva 26">
            <a:extLst>
              <a:ext uri="{FF2B5EF4-FFF2-40B4-BE49-F238E27FC236}">
                <a16:creationId xmlns:a16="http://schemas.microsoft.com/office/drawing/2014/main" id="{3C60DD7A-56AF-4011-A914-388EF69FBB53}"/>
              </a:ext>
            </a:extLst>
          </p:cNvPr>
          <p:cNvCxnSpPr>
            <a:cxnSpLocks/>
          </p:cNvCxnSpPr>
          <p:nvPr/>
        </p:nvCxnSpPr>
        <p:spPr>
          <a:xfrm flipV="1">
            <a:off x="2801844" y="1704392"/>
            <a:ext cx="854730" cy="71389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uora yhdysviiva 28">
            <a:extLst>
              <a:ext uri="{FF2B5EF4-FFF2-40B4-BE49-F238E27FC236}">
                <a16:creationId xmlns:a16="http://schemas.microsoft.com/office/drawing/2014/main" id="{CB3B74A7-7233-4FFF-B38B-0FD74919C280}"/>
              </a:ext>
            </a:extLst>
          </p:cNvPr>
          <p:cNvCxnSpPr>
            <a:cxnSpLocks/>
            <a:endCxn id="14" idx="1"/>
          </p:cNvCxnSpPr>
          <p:nvPr/>
        </p:nvCxnSpPr>
        <p:spPr>
          <a:xfrm>
            <a:off x="2741331" y="2398856"/>
            <a:ext cx="854730" cy="49391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uora yhdysviiva 39">
            <a:extLst>
              <a:ext uri="{FF2B5EF4-FFF2-40B4-BE49-F238E27FC236}">
                <a16:creationId xmlns:a16="http://schemas.microsoft.com/office/drawing/2014/main" id="{4FF94BC6-D0B3-4858-B475-95F7093E6F53}"/>
              </a:ext>
            </a:extLst>
          </p:cNvPr>
          <p:cNvCxnSpPr>
            <a:cxnSpLocks/>
          </p:cNvCxnSpPr>
          <p:nvPr/>
        </p:nvCxnSpPr>
        <p:spPr>
          <a:xfrm>
            <a:off x="3166532" y="4224399"/>
            <a:ext cx="725942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uora yhdysviiva 24">
            <a:extLst>
              <a:ext uri="{FF2B5EF4-FFF2-40B4-BE49-F238E27FC236}">
                <a16:creationId xmlns:a16="http://schemas.microsoft.com/office/drawing/2014/main" id="{215F2A15-2196-4A8A-85A9-39838721DF05}"/>
              </a:ext>
            </a:extLst>
          </p:cNvPr>
          <p:cNvCxnSpPr>
            <a:cxnSpLocks/>
            <a:endCxn id="16" idx="1"/>
          </p:cNvCxnSpPr>
          <p:nvPr/>
        </p:nvCxnSpPr>
        <p:spPr>
          <a:xfrm>
            <a:off x="9879106" y="2472553"/>
            <a:ext cx="33069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uora yhdysviiva 31">
            <a:extLst>
              <a:ext uri="{FF2B5EF4-FFF2-40B4-BE49-F238E27FC236}">
                <a16:creationId xmlns:a16="http://schemas.microsoft.com/office/drawing/2014/main" id="{4C2BF634-D1D7-4938-9F38-44A441E387CF}"/>
              </a:ext>
            </a:extLst>
          </p:cNvPr>
          <p:cNvCxnSpPr>
            <a:cxnSpLocks/>
          </p:cNvCxnSpPr>
          <p:nvPr/>
        </p:nvCxnSpPr>
        <p:spPr>
          <a:xfrm flipV="1">
            <a:off x="7808256" y="2740012"/>
            <a:ext cx="418402" cy="24143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uora yhdysviiva 30">
            <a:extLst>
              <a:ext uri="{FF2B5EF4-FFF2-40B4-BE49-F238E27FC236}">
                <a16:creationId xmlns:a16="http://schemas.microsoft.com/office/drawing/2014/main" id="{B004E766-FEDB-4A1A-8EB9-C1B2C8F51DDB}"/>
              </a:ext>
            </a:extLst>
          </p:cNvPr>
          <p:cNvCxnSpPr>
            <a:cxnSpLocks/>
          </p:cNvCxnSpPr>
          <p:nvPr/>
        </p:nvCxnSpPr>
        <p:spPr>
          <a:xfrm>
            <a:off x="7799293" y="1745530"/>
            <a:ext cx="418402" cy="407225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Kuva 3">
            <a:extLst>
              <a:ext uri="{FF2B5EF4-FFF2-40B4-BE49-F238E27FC236}">
                <a16:creationId xmlns:a16="http://schemas.microsoft.com/office/drawing/2014/main" id="{D0EA8212-0B17-48D5-A335-C4E6583DB7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3653" y="172908"/>
            <a:ext cx="4221123" cy="973408"/>
          </a:xfrm>
          <a:prstGeom prst="rect">
            <a:avLst/>
          </a:prstGeom>
        </p:spPr>
      </p:pic>
      <p:sp>
        <p:nvSpPr>
          <p:cNvPr id="5" name="Otsikko 9">
            <a:extLst>
              <a:ext uri="{FF2B5EF4-FFF2-40B4-BE49-F238E27FC236}">
                <a16:creationId xmlns:a16="http://schemas.microsoft.com/office/drawing/2014/main" id="{B4B321AF-8AAC-4002-BEC7-A9E25A9F8DAC}"/>
              </a:ext>
            </a:extLst>
          </p:cNvPr>
          <p:cNvSpPr txBox="1">
            <a:spLocks/>
          </p:cNvSpPr>
          <p:nvPr/>
        </p:nvSpPr>
        <p:spPr>
          <a:xfrm>
            <a:off x="0" y="351199"/>
            <a:ext cx="4387487" cy="58477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fi-FI" sz="3200" b="1" dirty="0"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Ennen palvelua</a:t>
            </a:r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904F8B58-A9DF-494B-A4FA-DF4C5E857D82}"/>
              </a:ext>
            </a:extLst>
          </p:cNvPr>
          <p:cNvSpPr/>
          <p:nvPr/>
        </p:nvSpPr>
        <p:spPr>
          <a:xfrm>
            <a:off x="913376" y="2054333"/>
            <a:ext cx="1888468" cy="767449"/>
          </a:xfrm>
          <a:prstGeom prst="rect">
            <a:avLst/>
          </a:prstGeom>
          <a:solidFill>
            <a:srgbClr val="BBDFC2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rtl="0"/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Asiakas </a:t>
            </a:r>
            <a:r>
              <a:rPr lang="fi-FI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on työtön</a:t>
            </a:r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ja hänellä on </a:t>
            </a:r>
            <a:r>
              <a:rPr lang="fi-FI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huoli omasta työkyvystä</a:t>
            </a:r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9B35AEB-A3CC-4E49-9199-440215F370A8}"/>
              </a:ext>
            </a:extLst>
          </p:cNvPr>
          <p:cNvSpPr/>
          <p:nvPr/>
        </p:nvSpPr>
        <p:spPr>
          <a:xfrm>
            <a:off x="571969" y="5542040"/>
            <a:ext cx="1964294" cy="834682"/>
          </a:xfrm>
          <a:prstGeom prst="rect">
            <a:avLst/>
          </a:prstGeom>
          <a:solidFill>
            <a:srgbClr val="FFE0D3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rtl="0"/>
            <a:endParaRPr lang="fi-FI" sz="1800" b="0" i="0" u="none" strike="noStrike" baseline="30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rtl="0"/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Konsultoi verkostoa, myös anonyymisti tarvittaessa.</a:t>
            </a: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E3A96250-00B0-4E3C-8E87-0640B3DDB1C2}"/>
              </a:ext>
            </a:extLst>
          </p:cNvPr>
          <p:cNvSpPr/>
          <p:nvPr/>
        </p:nvSpPr>
        <p:spPr>
          <a:xfrm>
            <a:off x="571969" y="3647459"/>
            <a:ext cx="2655327" cy="1172907"/>
          </a:xfrm>
          <a:prstGeom prst="rect">
            <a:avLst/>
          </a:prstGeom>
          <a:solidFill>
            <a:srgbClr val="DFF0FA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rtl="0"/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Omatyöntekijät:</a:t>
            </a:r>
            <a:br>
              <a:rPr lang="fi-FI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omavalmentaja (tai te-asiantuntija)/työllisyyspalvelut, aikuissosiaalityön omatyöntekijä.</a:t>
            </a:r>
            <a:endParaRPr lang="fi-FI" sz="1800" b="1" i="0" u="none" strike="noStrike" baseline="30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Otsikko 9">
            <a:extLst>
              <a:ext uri="{FF2B5EF4-FFF2-40B4-BE49-F238E27FC236}">
                <a16:creationId xmlns:a16="http://schemas.microsoft.com/office/drawing/2014/main" id="{473B8645-8333-46DB-A13B-3257CF7C3124}"/>
              </a:ext>
            </a:extLst>
          </p:cNvPr>
          <p:cNvSpPr txBox="1">
            <a:spLocks/>
          </p:cNvSpPr>
          <p:nvPr/>
        </p:nvSpPr>
        <p:spPr>
          <a:xfrm>
            <a:off x="448487" y="1427973"/>
            <a:ext cx="4940300" cy="40011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fi-FI" sz="2000" b="1" dirty="0"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Asiakkaan toiminta</a:t>
            </a:r>
          </a:p>
        </p:txBody>
      </p:sp>
      <p:sp>
        <p:nvSpPr>
          <p:cNvPr id="10" name="Otsikko 9">
            <a:extLst>
              <a:ext uri="{FF2B5EF4-FFF2-40B4-BE49-F238E27FC236}">
                <a16:creationId xmlns:a16="http://schemas.microsoft.com/office/drawing/2014/main" id="{42203EE6-7BD8-49B3-8C2C-54E0A3ECDF12}"/>
              </a:ext>
            </a:extLst>
          </p:cNvPr>
          <p:cNvSpPr txBox="1">
            <a:spLocks/>
          </p:cNvSpPr>
          <p:nvPr/>
        </p:nvSpPr>
        <p:spPr>
          <a:xfrm>
            <a:off x="448235" y="3146845"/>
            <a:ext cx="4940300" cy="40011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fi-FI" sz="2000" b="1" dirty="0"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Omatyöntekijän toiminta</a:t>
            </a:r>
          </a:p>
        </p:txBody>
      </p:sp>
      <p:sp>
        <p:nvSpPr>
          <p:cNvPr id="11" name="Otsikko 9">
            <a:extLst>
              <a:ext uri="{FF2B5EF4-FFF2-40B4-BE49-F238E27FC236}">
                <a16:creationId xmlns:a16="http://schemas.microsoft.com/office/drawing/2014/main" id="{8AC5D3F3-2322-4BC8-82C6-8ECFFBED0C79}"/>
              </a:ext>
            </a:extLst>
          </p:cNvPr>
          <p:cNvSpPr txBox="1">
            <a:spLocks/>
          </p:cNvSpPr>
          <p:nvPr/>
        </p:nvSpPr>
        <p:spPr>
          <a:xfrm>
            <a:off x="448235" y="5014819"/>
            <a:ext cx="4940300" cy="40011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fi-FI" sz="2000" b="1" dirty="0"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Työkykytiimin toiminta</a:t>
            </a:r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E21D9180-74B2-4E0B-BB65-A9C25350072C}"/>
              </a:ext>
            </a:extLst>
          </p:cNvPr>
          <p:cNvSpPr/>
          <p:nvPr/>
        </p:nvSpPr>
        <p:spPr>
          <a:xfrm>
            <a:off x="3656575" y="1888259"/>
            <a:ext cx="4133756" cy="737326"/>
          </a:xfrm>
          <a:prstGeom prst="rect">
            <a:avLst/>
          </a:prstGeom>
          <a:solidFill>
            <a:srgbClr val="BBDFC2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rtl="0"/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Asiakas ottaa huolensa puheeksi työllisyys-palveluiden, sosiaalipalveluiden, terveydenhuollon tai kolmannen sektorin palveluissa.</a:t>
            </a:r>
          </a:p>
        </p:txBody>
      </p:sp>
      <p:sp>
        <p:nvSpPr>
          <p:cNvPr id="13" name="Suorakulmio 12">
            <a:extLst>
              <a:ext uri="{FF2B5EF4-FFF2-40B4-BE49-F238E27FC236}">
                <a16:creationId xmlns:a16="http://schemas.microsoft.com/office/drawing/2014/main" id="{E1571DB0-8E74-481D-BD79-5FFDA85D4757}"/>
              </a:ext>
            </a:extLst>
          </p:cNvPr>
          <p:cNvSpPr/>
          <p:nvPr/>
        </p:nvSpPr>
        <p:spPr>
          <a:xfrm>
            <a:off x="3589059" y="1222978"/>
            <a:ext cx="4295122" cy="590884"/>
          </a:xfrm>
          <a:prstGeom prst="rect">
            <a:avLst/>
          </a:prstGeom>
          <a:solidFill>
            <a:srgbClr val="FEFDE2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R="0" rtl="0"/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Asiakas tekee terveystarkastuksen Omaolossa ja saa </a:t>
            </a:r>
            <a:r>
              <a:rPr lang="fi-FI" sz="1800" b="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itseohoito</a:t>
            </a:r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-ohjeita ja halutessaan välittää tulokset työkyvyn tuen palveluun.</a:t>
            </a:r>
          </a:p>
        </p:txBody>
      </p:sp>
      <p:sp>
        <p:nvSpPr>
          <p:cNvPr id="14" name="Suorakulmio 13">
            <a:extLst>
              <a:ext uri="{FF2B5EF4-FFF2-40B4-BE49-F238E27FC236}">
                <a16:creationId xmlns:a16="http://schemas.microsoft.com/office/drawing/2014/main" id="{62D78D49-83EB-4F06-8FC0-7D8BFD300CA1}"/>
              </a:ext>
            </a:extLst>
          </p:cNvPr>
          <p:cNvSpPr/>
          <p:nvPr/>
        </p:nvSpPr>
        <p:spPr>
          <a:xfrm>
            <a:off x="3596061" y="2741230"/>
            <a:ext cx="4272708" cy="303072"/>
          </a:xfrm>
          <a:prstGeom prst="rect">
            <a:avLst/>
          </a:prstGeom>
          <a:solidFill>
            <a:srgbClr val="FEFDE2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rtl="0"/>
            <a:endParaRPr lang="fi-FI" sz="1800" b="0" i="0" u="none" strike="noStrike" baseline="30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rtl="0"/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Asiakas varaa ajan työkyvyn palveluun puhelimitse.</a:t>
            </a:r>
          </a:p>
        </p:txBody>
      </p:sp>
      <p:sp>
        <p:nvSpPr>
          <p:cNvPr id="15" name="Suorakulmio 14">
            <a:extLst>
              <a:ext uri="{FF2B5EF4-FFF2-40B4-BE49-F238E27FC236}">
                <a16:creationId xmlns:a16="http://schemas.microsoft.com/office/drawing/2014/main" id="{74FA1FF8-5979-4D75-B9C1-B1CE9D1681EF}"/>
              </a:ext>
            </a:extLst>
          </p:cNvPr>
          <p:cNvSpPr/>
          <p:nvPr/>
        </p:nvSpPr>
        <p:spPr>
          <a:xfrm>
            <a:off x="8226658" y="1840366"/>
            <a:ext cx="1888468" cy="1205763"/>
          </a:xfrm>
          <a:prstGeom prst="rect">
            <a:avLst/>
          </a:prstGeom>
          <a:solidFill>
            <a:srgbClr val="BBDFC2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rtl="0"/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Työkyvyn palveluista ollaan asiakkaaseen yhteydessä ja asiakas täyttää tarvittavat esitiedot.</a:t>
            </a:r>
          </a:p>
        </p:txBody>
      </p:sp>
      <p:sp>
        <p:nvSpPr>
          <p:cNvPr id="16" name="Suorakulmio 15">
            <a:extLst>
              <a:ext uri="{FF2B5EF4-FFF2-40B4-BE49-F238E27FC236}">
                <a16:creationId xmlns:a16="http://schemas.microsoft.com/office/drawing/2014/main" id="{A9211CAF-FC26-42D9-B727-C8A85F276F22}"/>
              </a:ext>
            </a:extLst>
          </p:cNvPr>
          <p:cNvSpPr/>
          <p:nvPr/>
        </p:nvSpPr>
        <p:spPr>
          <a:xfrm>
            <a:off x="10209799" y="2070735"/>
            <a:ext cx="1888468" cy="803636"/>
          </a:xfrm>
          <a:prstGeom prst="rect">
            <a:avLst/>
          </a:prstGeom>
          <a:solidFill>
            <a:srgbClr val="BBDFC2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rtl="0"/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Asiakas antaa suostumuksen tietojen vaihtoon.</a:t>
            </a:r>
          </a:p>
        </p:txBody>
      </p:sp>
      <p:sp>
        <p:nvSpPr>
          <p:cNvPr id="36" name="Suorakulmio 35">
            <a:extLst>
              <a:ext uri="{FF2B5EF4-FFF2-40B4-BE49-F238E27FC236}">
                <a16:creationId xmlns:a16="http://schemas.microsoft.com/office/drawing/2014/main" id="{6B71D929-DD93-4178-AE0F-90138A86430A}"/>
              </a:ext>
            </a:extLst>
          </p:cNvPr>
          <p:cNvSpPr/>
          <p:nvPr/>
        </p:nvSpPr>
        <p:spPr>
          <a:xfrm>
            <a:off x="3478030" y="3825176"/>
            <a:ext cx="1587030" cy="817473"/>
          </a:xfrm>
          <a:prstGeom prst="rect">
            <a:avLst/>
          </a:prstGeom>
          <a:solidFill>
            <a:srgbClr val="DFF0FA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rtl="0"/>
            <a:endParaRPr lang="en-US" sz="1800" b="0" i="0" u="none" strike="noStrike" baseline="30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rtl="0"/>
            <a:r>
              <a:rPr lang="en-US" sz="1800" b="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Huoli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b="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asiakkaan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b="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työkyvystä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  <p:sp>
        <p:nvSpPr>
          <p:cNvPr id="37" name="Suorakulmio 36">
            <a:extLst>
              <a:ext uri="{FF2B5EF4-FFF2-40B4-BE49-F238E27FC236}">
                <a16:creationId xmlns:a16="http://schemas.microsoft.com/office/drawing/2014/main" id="{BFCACF20-E752-42AD-BA66-AF1C1DCFA546}"/>
              </a:ext>
            </a:extLst>
          </p:cNvPr>
          <p:cNvSpPr/>
          <p:nvPr/>
        </p:nvSpPr>
        <p:spPr>
          <a:xfrm>
            <a:off x="5315794" y="3679857"/>
            <a:ext cx="2142842" cy="1108111"/>
          </a:xfrm>
          <a:prstGeom prst="rect">
            <a:avLst/>
          </a:prstGeom>
          <a:solidFill>
            <a:srgbClr val="DFF0FA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rtl="0"/>
            <a:endParaRPr lang="fi-FI" sz="1800" b="0" i="0" u="none" strike="noStrike" baseline="30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rtl="0"/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Ottaa  puheeksi työkyvyn- ja työkyvyn tuen tarpeen  ja ohjaa arvioon.</a:t>
            </a:r>
          </a:p>
        </p:txBody>
      </p:sp>
      <p:sp>
        <p:nvSpPr>
          <p:cNvPr id="38" name="Suorakulmio 37">
            <a:extLst>
              <a:ext uri="{FF2B5EF4-FFF2-40B4-BE49-F238E27FC236}">
                <a16:creationId xmlns:a16="http://schemas.microsoft.com/office/drawing/2014/main" id="{9058BD85-34C5-4772-A1FC-57D5DA7C6E9E}"/>
              </a:ext>
            </a:extLst>
          </p:cNvPr>
          <p:cNvSpPr/>
          <p:nvPr/>
        </p:nvSpPr>
        <p:spPr>
          <a:xfrm>
            <a:off x="7709370" y="3679857"/>
            <a:ext cx="1776035" cy="1108111"/>
          </a:xfrm>
          <a:prstGeom prst="rect">
            <a:avLst/>
          </a:prstGeom>
          <a:solidFill>
            <a:srgbClr val="DFF0FA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rtl="0"/>
            <a:endParaRPr lang="en-US" sz="1800" b="0" i="0" u="none" strike="noStrike" baseline="30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rtl="0"/>
            <a:r>
              <a:rPr lang="en-US" sz="1800" b="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Kontaktoi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n-US" sz="1800" b="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konsultoi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b="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työkykytiimiä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b="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tarvittaessa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  <p:sp>
        <p:nvSpPr>
          <p:cNvPr id="39" name="Suorakulmio 38">
            <a:extLst>
              <a:ext uri="{FF2B5EF4-FFF2-40B4-BE49-F238E27FC236}">
                <a16:creationId xmlns:a16="http://schemas.microsoft.com/office/drawing/2014/main" id="{9B7A52FB-DB25-4762-8262-C4F151620441}"/>
              </a:ext>
            </a:extLst>
          </p:cNvPr>
          <p:cNvSpPr/>
          <p:nvPr/>
        </p:nvSpPr>
        <p:spPr>
          <a:xfrm>
            <a:off x="9780960" y="3762010"/>
            <a:ext cx="1953840" cy="943804"/>
          </a:xfrm>
          <a:prstGeom prst="rect">
            <a:avLst/>
          </a:prstGeom>
          <a:solidFill>
            <a:srgbClr val="DFF0FA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rtl="0"/>
            <a:endParaRPr lang="fi-FI" sz="1800" b="0" i="0" u="none" strike="noStrike" baseline="30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rtl="0"/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Omatyöntekijä täyttää lähetteen, jos tarve työkykyarviolle todetaan.</a:t>
            </a:r>
          </a:p>
        </p:txBody>
      </p:sp>
    </p:spTree>
    <p:extLst>
      <p:ext uri="{BB962C8B-B14F-4D97-AF65-F5344CB8AC3E}">
        <p14:creationId xmlns:p14="http://schemas.microsoft.com/office/powerpoint/2010/main" val="1342026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uorakulmio: Pyöristetyt kulmat 27">
            <a:hlinkClick r:id="rId2" action="ppaction://hlinksldjump"/>
            <a:extLst>
              <a:ext uri="{FF2B5EF4-FFF2-40B4-BE49-F238E27FC236}">
                <a16:creationId xmlns:a16="http://schemas.microsoft.com/office/drawing/2014/main" id="{3992863F-D575-4BBC-8D63-69D9FE2372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09010" y="3442186"/>
            <a:ext cx="3271341" cy="721659"/>
          </a:xfrm>
          <a:prstGeom prst="roundRect">
            <a:avLst>
              <a:gd name="adj" fmla="val 49524"/>
            </a:avLst>
          </a:prstGeom>
          <a:solidFill>
            <a:srgbClr val="51A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 b="1" strike="noStrike" spc="-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fi-FI" sz="1800" b="1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Asiakkaan toiminta</a:t>
            </a:r>
          </a:p>
          <a:p>
            <a:pPr algn="ctr"/>
            <a:endParaRPr lang="fi-FI" sz="1800" b="1" strike="noStrike" spc="-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3" name="Kuva 32">
            <a:extLst>
              <a:ext uri="{FF2B5EF4-FFF2-40B4-BE49-F238E27FC236}">
                <a16:creationId xmlns:a16="http://schemas.microsoft.com/office/drawing/2014/main" id="{EF99AB5D-E1B5-471C-8CB3-448B873D7E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86942" y="3697855"/>
            <a:ext cx="465090" cy="397028"/>
          </a:xfrm>
          <a:prstGeom prst="rect">
            <a:avLst/>
          </a:prstGeom>
        </p:spPr>
      </p:pic>
      <p:sp>
        <p:nvSpPr>
          <p:cNvPr id="34" name="Suorakulmio: Pyöristetyt kulmat 33">
            <a:hlinkClick r:id="rId5" action="ppaction://hlinksldjump"/>
            <a:extLst>
              <a:ext uri="{FF2B5EF4-FFF2-40B4-BE49-F238E27FC236}">
                <a16:creationId xmlns:a16="http://schemas.microsoft.com/office/drawing/2014/main" id="{AC5FEF22-6A18-4EA6-AA68-9C7CF32A60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392703" y="3442186"/>
            <a:ext cx="3271341" cy="721659"/>
          </a:xfrm>
          <a:prstGeom prst="roundRect">
            <a:avLst>
              <a:gd name="adj" fmla="val 49524"/>
            </a:avLst>
          </a:prstGeom>
          <a:solidFill>
            <a:srgbClr val="5B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800" b="1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Omatyöntekijän toiminta</a:t>
            </a:r>
          </a:p>
        </p:txBody>
      </p:sp>
      <p:pic>
        <p:nvPicPr>
          <p:cNvPr id="41" name="Kuva 40">
            <a:extLst>
              <a:ext uri="{FF2B5EF4-FFF2-40B4-BE49-F238E27FC236}">
                <a16:creationId xmlns:a16="http://schemas.microsoft.com/office/drawing/2014/main" id="{878AFFE6-9E82-497A-82E3-824D997C59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50730" y="3697855"/>
            <a:ext cx="465090" cy="397028"/>
          </a:xfrm>
          <a:prstGeom prst="rect">
            <a:avLst/>
          </a:prstGeom>
        </p:spPr>
      </p:pic>
      <p:sp>
        <p:nvSpPr>
          <p:cNvPr id="42" name="Suorakulmio: Pyöristetyt kulmat 41">
            <a:hlinkClick r:id="rId6" action="ppaction://hlinksldjump"/>
            <a:extLst>
              <a:ext uri="{FF2B5EF4-FFF2-40B4-BE49-F238E27FC236}">
                <a16:creationId xmlns:a16="http://schemas.microsoft.com/office/drawing/2014/main" id="{159A31E4-0487-417B-B775-C4BB056FFB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239341" y="3442186"/>
            <a:ext cx="3271341" cy="721659"/>
          </a:xfrm>
          <a:prstGeom prst="roundRect">
            <a:avLst>
              <a:gd name="adj" fmla="val 49524"/>
            </a:avLst>
          </a:prstGeom>
          <a:solidFill>
            <a:srgbClr val="FF61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 b="1" strike="noStrike" spc="-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fi-FI" sz="1800" b="1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Työkykytiimin toiminta</a:t>
            </a:r>
          </a:p>
          <a:p>
            <a:pPr algn="ctr"/>
            <a:endParaRPr lang="fi-FI" sz="1800" b="1" strike="noStrike" spc="-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4" name="Kuva 43">
            <a:extLst>
              <a:ext uri="{FF2B5EF4-FFF2-40B4-BE49-F238E27FC236}">
                <a16:creationId xmlns:a16="http://schemas.microsoft.com/office/drawing/2014/main" id="{EC40F632-A78A-4053-A5EE-05C040244F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433227" y="3697855"/>
            <a:ext cx="465090" cy="397028"/>
          </a:xfrm>
          <a:prstGeom prst="rect">
            <a:avLst/>
          </a:prstGeom>
        </p:spPr>
      </p:pic>
      <p:pic>
        <p:nvPicPr>
          <p:cNvPr id="45" name="Kuva 44">
            <a:extLst>
              <a:ext uri="{FF2B5EF4-FFF2-40B4-BE49-F238E27FC236}">
                <a16:creationId xmlns:a16="http://schemas.microsoft.com/office/drawing/2014/main" id="{E9043B1B-0FA5-4316-AC6B-F11D95866D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53653" y="172908"/>
            <a:ext cx="4221123" cy="973408"/>
          </a:xfrm>
          <a:prstGeom prst="rect">
            <a:avLst/>
          </a:prstGeom>
        </p:spPr>
      </p:pic>
      <p:sp>
        <p:nvSpPr>
          <p:cNvPr id="46" name="Otsikko 9">
            <a:extLst>
              <a:ext uri="{FF2B5EF4-FFF2-40B4-BE49-F238E27FC236}">
                <a16:creationId xmlns:a16="http://schemas.microsoft.com/office/drawing/2014/main" id="{1C8A49AB-9C75-419D-A69C-D821995345F7}"/>
              </a:ext>
            </a:extLst>
          </p:cNvPr>
          <p:cNvSpPr txBox="1">
            <a:spLocks/>
          </p:cNvSpPr>
          <p:nvPr/>
        </p:nvSpPr>
        <p:spPr>
          <a:xfrm>
            <a:off x="5216" y="367224"/>
            <a:ext cx="4387487" cy="58477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fi-FI" sz="3200" b="1" dirty="0"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Palvelun aikana</a:t>
            </a:r>
          </a:p>
        </p:txBody>
      </p:sp>
    </p:spTree>
    <p:extLst>
      <p:ext uri="{BB962C8B-B14F-4D97-AF65-F5344CB8AC3E}">
        <p14:creationId xmlns:p14="http://schemas.microsoft.com/office/powerpoint/2010/main" val="1390608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5" name="Suora yhdysviiva 94">
            <a:extLst>
              <a:ext uri="{FF2B5EF4-FFF2-40B4-BE49-F238E27FC236}">
                <a16:creationId xmlns:a16="http://schemas.microsoft.com/office/drawing/2014/main" id="{CC5894DD-DC32-46C3-82DD-9AF3AAACF986}"/>
              </a:ext>
            </a:extLst>
          </p:cNvPr>
          <p:cNvCxnSpPr>
            <a:cxnSpLocks/>
            <a:stCxn id="76" idx="3"/>
          </p:cNvCxnSpPr>
          <p:nvPr/>
        </p:nvCxnSpPr>
        <p:spPr>
          <a:xfrm flipH="1">
            <a:off x="7628965" y="4671152"/>
            <a:ext cx="804524" cy="69784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uora yhdysviiva 51">
            <a:extLst>
              <a:ext uri="{FF2B5EF4-FFF2-40B4-BE49-F238E27FC236}">
                <a16:creationId xmlns:a16="http://schemas.microsoft.com/office/drawing/2014/main" id="{650EA1FA-F351-46CC-91A6-42B6A76F9C0D}"/>
              </a:ext>
            </a:extLst>
          </p:cNvPr>
          <p:cNvCxnSpPr>
            <a:cxnSpLocks/>
            <a:stCxn id="50" idx="0"/>
          </p:cNvCxnSpPr>
          <p:nvPr/>
        </p:nvCxnSpPr>
        <p:spPr>
          <a:xfrm flipV="1">
            <a:off x="940300" y="3227051"/>
            <a:ext cx="0" cy="9547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uora yhdysviiva 63">
            <a:extLst>
              <a:ext uri="{FF2B5EF4-FFF2-40B4-BE49-F238E27FC236}">
                <a16:creationId xmlns:a16="http://schemas.microsoft.com/office/drawing/2014/main" id="{DBA92E55-C6DD-4718-8CBF-D15C1DDCF605}"/>
              </a:ext>
            </a:extLst>
          </p:cNvPr>
          <p:cNvCxnSpPr>
            <a:cxnSpLocks/>
          </p:cNvCxnSpPr>
          <p:nvPr/>
        </p:nvCxnSpPr>
        <p:spPr>
          <a:xfrm flipH="1">
            <a:off x="5214051" y="5571591"/>
            <a:ext cx="881950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uora yhdysviiva 87">
            <a:extLst>
              <a:ext uri="{FF2B5EF4-FFF2-40B4-BE49-F238E27FC236}">
                <a16:creationId xmlns:a16="http://schemas.microsoft.com/office/drawing/2014/main" id="{C9CF1142-D8B8-4980-9959-FDB5DF403497}"/>
              </a:ext>
            </a:extLst>
          </p:cNvPr>
          <p:cNvCxnSpPr>
            <a:cxnSpLocks/>
          </p:cNvCxnSpPr>
          <p:nvPr/>
        </p:nvCxnSpPr>
        <p:spPr>
          <a:xfrm flipH="1">
            <a:off x="6732494" y="2653675"/>
            <a:ext cx="611513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uora yhdysviiva 31">
            <a:extLst>
              <a:ext uri="{FF2B5EF4-FFF2-40B4-BE49-F238E27FC236}">
                <a16:creationId xmlns:a16="http://schemas.microsoft.com/office/drawing/2014/main" id="{4C2BF634-D1D7-4938-9F38-44A441E387CF}"/>
              </a:ext>
            </a:extLst>
          </p:cNvPr>
          <p:cNvCxnSpPr>
            <a:cxnSpLocks/>
          </p:cNvCxnSpPr>
          <p:nvPr/>
        </p:nvCxnSpPr>
        <p:spPr>
          <a:xfrm flipV="1">
            <a:off x="3826934" y="3429000"/>
            <a:ext cx="0" cy="74416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uorakulmio 5">
            <a:extLst>
              <a:ext uri="{FF2B5EF4-FFF2-40B4-BE49-F238E27FC236}">
                <a16:creationId xmlns:a16="http://schemas.microsoft.com/office/drawing/2014/main" id="{904F8B58-A9DF-494B-A4FA-DF4C5E857D82}"/>
              </a:ext>
            </a:extLst>
          </p:cNvPr>
          <p:cNvSpPr/>
          <p:nvPr/>
        </p:nvSpPr>
        <p:spPr>
          <a:xfrm>
            <a:off x="444010" y="1997172"/>
            <a:ext cx="2794162" cy="1431828"/>
          </a:xfrm>
          <a:prstGeom prst="rect">
            <a:avLst/>
          </a:prstGeom>
          <a:solidFill>
            <a:srgbClr val="BBDFC2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algn="l" rtl="0"/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Asiakas tapaa </a:t>
            </a:r>
            <a:r>
              <a:rPr lang="fi-FI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terveydenhoitajan</a:t>
            </a:r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ja saa häneltä </a:t>
            </a:r>
            <a:r>
              <a:rPr lang="fi-FI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terveydentilan arvion</a:t>
            </a:r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Asiakas ohjataan tarpeiden mukaan tapaamaan </a:t>
            </a:r>
            <a:r>
              <a:rPr lang="fi-FI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eri ammattilaisia työkyvyn tuen palvelusta</a:t>
            </a:r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  <p:sp>
        <p:nvSpPr>
          <p:cNvPr id="30" name="Suorakulmio 29">
            <a:extLst>
              <a:ext uri="{FF2B5EF4-FFF2-40B4-BE49-F238E27FC236}">
                <a16:creationId xmlns:a16="http://schemas.microsoft.com/office/drawing/2014/main" id="{5406498D-DD61-41BE-859C-510BBA1F57BD}"/>
              </a:ext>
            </a:extLst>
          </p:cNvPr>
          <p:cNvSpPr/>
          <p:nvPr/>
        </p:nvSpPr>
        <p:spPr>
          <a:xfrm>
            <a:off x="1493554" y="3292422"/>
            <a:ext cx="1888468" cy="889387"/>
          </a:xfrm>
          <a:prstGeom prst="rect">
            <a:avLst/>
          </a:prstGeom>
          <a:solidFill>
            <a:srgbClr val="FEFDE2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R="0" algn="l" rtl="0"/>
            <a:r>
              <a:rPr lang="en-US" sz="1800" b="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Sosiaaliohjaaja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b="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tekee</a:t>
            </a:r>
            <a:r>
              <a:rPr lang="en-US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sosiaalisen tilanteen arvion ja kartoituksen.</a:t>
            </a:r>
          </a:p>
        </p:txBody>
      </p:sp>
      <p:grpSp>
        <p:nvGrpSpPr>
          <p:cNvPr id="45" name="Ryhmä 44">
            <a:extLst>
              <a:ext uri="{FF2B5EF4-FFF2-40B4-BE49-F238E27FC236}">
                <a16:creationId xmlns:a16="http://schemas.microsoft.com/office/drawing/2014/main" id="{0FD7C286-9B8B-48A5-95AC-1F60A06EE166}"/>
              </a:ext>
            </a:extLst>
          </p:cNvPr>
          <p:cNvGrpSpPr/>
          <p:nvPr/>
        </p:nvGrpSpPr>
        <p:grpSpPr>
          <a:xfrm>
            <a:off x="940299" y="4242162"/>
            <a:ext cx="10462303" cy="483345"/>
            <a:chOff x="983108" y="5860071"/>
            <a:chExt cx="10462303" cy="483345"/>
          </a:xfrm>
        </p:grpSpPr>
        <p:cxnSp>
          <p:nvCxnSpPr>
            <p:cNvPr id="46" name="Suora yhdysviiva 45">
              <a:extLst>
                <a:ext uri="{FF2B5EF4-FFF2-40B4-BE49-F238E27FC236}">
                  <a16:creationId xmlns:a16="http://schemas.microsoft.com/office/drawing/2014/main" id="{22DA3F52-FCE0-4977-A045-9058A1E5424C}"/>
                </a:ext>
              </a:extLst>
            </p:cNvPr>
            <p:cNvCxnSpPr>
              <a:cxnSpLocks/>
            </p:cNvCxnSpPr>
            <p:nvPr/>
          </p:nvCxnSpPr>
          <p:spPr>
            <a:xfrm>
              <a:off x="983108" y="6096836"/>
              <a:ext cx="10462303" cy="0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47" name="Suora yhdysviiva 46">
              <a:extLst>
                <a:ext uri="{FF2B5EF4-FFF2-40B4-BE49-F238E27FC236}">
                  <a16:creationId xmlns:a16="http://schemas.microsoft.com/office/drawing/2014/main" id="{EA75F4B8-0831-4B78-A8D8-D9259CFCC897}"/>
                </a:ext>
              </a:extLst>
            </p:cNvPr>
            <p:cNvCxnSpPr>
              <a:cxnSpLocks/>
            </p:cNvCxnSpPr>
            <p:nvPr/>
          </p:nvCxnSpPr>
          <p:spPr>
            <a:xfrm>
              <a:off x="11203509" y="5860071"/>
              <a:ext cx="237231" cy="237231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48" name="Suora yhdysviiva 47">
              <a:extLst>
                <a:ext uri="{FF2B5EF4-FFF2-40B4-BE49-F238E27FC236}">
                  <a16:creationId xmlns:a16="http://schemas.microsoft.com/office/drawing/2014/main" id="{6FD6A802-FE4C-42CF-BE8D-D8D54D86993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203723" y="6097302"/>
              <a:ext cx="237018" cy="246114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grpSp>
        <p:nvGrpSpPr>
          <p:cNvPr id="49" name="Ryhmä 48">
            <a:extLst>
              <a:ext uri="{FF2B5EF4-FFF2-40B4-BE49-F238E27FC236}">
                <a16:creationId xmlns:a16="http://schemas.microsoft.com/office/drawing/2014/main" id="{D2748525-F4C4-4F55-9648-61FA702B03A5}"/>
              </a:ext>
            </a:extLst>
          </p:cNvPr>
          <p:cNvGrpSpPr/>
          <p:nvPr/>
        </p:nvGrpSpPr>
        <p:grpSpPr>
          <a:xfrm>
            <a:off x="668451" y="4181810"/>
            <a:ext cx="543697" cy="543697"/>
            <a:chOff x="1631092" y="1371600"/>
            <a:chExt cx="1383957" cy="1383957"/>
          </a:xfrm>
        </p:grpSpPr>
        <p:sp>
          <p:nvSpPr>
            <p:cNvPr id="50" name="Ellipsi 49">
              <a:extLst>
                <a:ext uri="{FF2B5EF4-FFF2-40B4-BE49-F238E27FC236}">
                  <a16:creationId xmlns:a16="http://schemas.microsoft.com/office/drawing/2014/main" id="{DE8F3EA1-40DD-44DC-ADEE-7A77168628D8}"/>
                </a:ext>
              </a:extLst>
            </p:cNvPr>
            <p:cNvSpPr/>
            <p:nvPr/>
          </p:nvSpPr>
          <p:spPr>
            <a:xfrm>
              <a:off x="1631092" y="1371600"/>
              <a:ext cx="1383957" cy="1383957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1" name="Ellipsi 50">
              <a:extLst>
                <a:ext uri="{FF2B5EF4-FFF2-40B4-BE49-F238E27FC236}">
                  <a16:creationId xmlns:a16="http://schemas.microsoft.com/office/drawing/2014/main" id="{E25A2F0E-4003-4BDD-8F08-C78B955D757C}"/>
                </a:ext>
              </a:extLst>
            </p:cNvPr>
            <p:cNvSpPr/>
            <p:nvPr/>
          </p:nvSpPr>
          <p:spPr>
            <a:xfrm>
              <a:off x="1867929" y="1608437"/>
              <a:ext cx="910281" cy="910281"/>
            </a:xfrm>
            <a:prstGeom prst="ellipse">
              <a:avLst/>
            </a:prstGeom>
            <a:solidFill>
              <a:srgbClr val="51AE68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cxnSp>
        <p:nvCxnSpPr>
          <p:cNvPr id="53" name="Suora yhdysviiva 52">
            <a:extLst>
              <a:ext uri="{FF2B5EF4-FFF2-40B4-BE49-F238E27FC236}">
                <a16:creationId xmlns:a16="http://schemas.microsoft.com/office/drawing/2014/main" id="{15357B74-6C38-46BF-840F-7CC214E47528}"/>
              </a:ext>
            </a:extLst>
          </p:cNvPr>
          <p:cNvCxnSpPr>
            <a:cxnSpLocks/>
          </p:cNvCxnSpPr>
          <p:nvPr/>
        </p:nvCxnSpPr>
        <p:spPr>
          <a:xfrm flipV="1">
            <a:off x="940299" y="4725508"/>
            <a:ext cx="0" cy="4101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Ryhmä 23">
            <a:extLst>
              <a:ext uri="{FF2B5EF4-FFF2-40B4-BE49-F238E27FC236}">
                <a16:creationId xmlns:a16="http://schemas.microsoft.com/office/drawing/2014/main" id="{26E5F61E-F50F-48CD-8326-076F64F22AB1}"/>
              </a:ext>
            </a:extLst>
          </p:cNvPr>
          <p:cNvGrpSpPr/>
          <p:nvPr/>
        </p:nvGrpSpPr>
        <p:grpSpPr>
          <a:xfrm rot="5400000">
            <a:off x="821682" y="4786079"/>
            <a:ext cx="237232" cy="483345"/>
            <a:chOff x="761494" y="4815080"/>
            <a:chExt cx="237232" cy="483345"/>
          </a:xfrm>
        </p:grpSpPr>
        <p:cxnSp>
          <p:nvCxnSpPr>
            <p:cNvPr id="54" name="Suora yhdysviiva 53">
              <a:extLst>
                <a:ext uri="{FF2B5EF4-FFF2-40B4-BE49-F238E27FC236}">
                  <a16:creationId xmlns:a16="http://schemas.microsoft.com/office/drawing/2014/main" id="{BC2E03C9-9A25-46A8-BFD7-1DAF1B6CDE03}"/>
                </a:ext>
              </a:extLst>
            </p:cNvPr>
            <p:cNvCxnSpPr>
              <a:cxnSpLocks/>
            </p:cNvCxnSpPr>
            <p:nvPr/>
          </p:nvCxnSpPr>
          <p:spPr>
            <a:xfrm>
              <a:off x="761494" y="4815080"/>
              <a:ext cx="237231" cy="237231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55" name="Suora yhdysviiva 54">
              <a:extLst>
                <a:ext uri="{FF2B5EF4-FFF2-40B4-BE49-F238E27FC236}">
                  <a16:creationId xmlns:a16="http://schemas.microsoft.com/office/drawing/2014/main" id="{3B6BA383-8D6E-4AEF-81F4-D2CE4FA4A9F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1708" y="5052311"/>
              <a:ext cx="237018" cy="246114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sp>
        <p:nvSpPr>
          <p:cNvPr id="56" name="Suorakulmio 55">
            <a:extLst>
              <a:ext uri="{FF2B5EF4-FFF2-40B4-BE49-F238E27FC236}">
                <a16:creationId xmlns:a16="http://schemas.microsoft.com/office/drawing/2014/main" id="{0F65A26D-9C6B-45CC-B62E-4630BD30A9FA}"/>
              </a:ext>
            </a:extLst>
          </p:cNvPr>
          <p:cNvSpPr/>
          <p:nvPr/>
        </p:nvSpPr>
        <p:spPr>
          <a:xfrm>
            <a:off x="431220" y="5270945"/>
            <a:ext cx="2267156" cy="1033234"/>
          </a:xfrm>
          <a:prstGeom prst="rect">
            <a:avLst/>
          </a:prstGeom>
          <a:solidFill>
            <a:srgbClr val="BBDFC2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algn="l" rtl="0"/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Jos ei ole tarvetta jatkotutkimukselle, asiakas ohjataan takaisin omalle työntekijälle.</a:t>
            </a:r>
          </a:p>
        </p:txBody>
      </p:sp>
      <p:grpSp>
        <p:nvGrpSpPr>
          <p:cNvPr id="57" name="Ryhmä 56">
            <a:extLst>
              <a:ext uri="{FF2B5EF4-FFF2-40B4-BE49-F238E27FC236}">
                <a16:creationId xmlns:a16="http://schemas.microsoft.com/office/drawing/2014/main" id="{D5C08025-A2A4-42E6-98E0-739D6054A0BC}"/>
              </a:ext>
            </a:extLst>
          </p:cNvPr>
          <p:cNvGrpSpPr/>
          <p:nvPr/>
        </p:nvGrpSpPr>
        <p:grpSpPr>
          <a:xfrm>
            <a:off x="3555086" y="4170831"/>
            <a:ext cx="543697" cy="543697"/>
            <a:chOff x="1631092" y="1371600"/>
            <a:chExt cx="1383957" cy="1383957"/>
          </a:xfrm>
        </p:grpSpPr>
        <p:sp>
          <p:nvSpPr>
            <p:cNvPr id="58" name="Ellipsi 57">
              <a:extLst>
                <a:ext uri="{FF2B5EF4-FFF2-40B4-BE49-F238E27FC236}">
                  <a16:creationId xmlns:a16="http://schemas.microsoft.com/office/drawing/2014/main" id="{9470DDB0-0E79-4A5E-A869-9BBD258A26DC}"/>
                </a:ext>
              </a:extLst>
            </p:cNvPr>
            <p:cNvSpPr/>
            <p:nvPr/>
          </p:nvSpPr>
          <p:spPr>
            <a:xfrm>
              <a:off x="1631092" y="1371600"/>
              <a:ext cx="1383957" cy="1383957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9" name="Ellipsi 58">
              <a:extLst>
                <a:ext uri="{FF2B5EF4-FFF2-40B4-BE49-F238E27FC236}">
                  <a16:creationId xmlns:a16="http://schemas.microsoft.com/office/drawing/2014/main" id="{197F28C6-FE6A-43F5-8B63-5F8FE6740648}"/>
                </a:ext>
              </a:extLst>
            </p:cNvPr>
            <p:cNvSpPr/>
            <p:nvPr/>
          </p:nvSpPr>
          <p:spPr>
            <a:xfrm>
              <a:off x="1867929" y="1608437"/>
              <a:ext cx="910281" cy="910281"/>
            </a:xfrm>
            <a:prstGeom prst="ellipse">
              <a:avLst/>
            </a:prstGeom>
            <a:solidFill>
              <a:srgbClr val="51AE68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60" name="Suorakulmio 59">
            <a:extLst>
              <a:ext uri="{FF2B5EF4-FFF2-40B4-BE49-F238E27FC236}">
                <a16:creationId xmlns:a16="http://schemas.microsoft.com/office/drawing/2014/main" id="{FDCADC4C-B0AB-4318-BAC8-EB1C164C9728}"/>
              </a:ext>
            </a:extLst>
          </p:cNvPr>
          <p:cNvSpPr/>
          <p:nvPr/>
        </p:nvSpPr>
        <p:spPr>
          <a:xfrm>
            <a:off x="3555086" y="2063641"/>
            <a:ext cx="3317930" cy="1619867"/>
          </a:xfrm>
          <a:prstGeom prst="rect">
            <a:avLst/>
          </a:prstGeom>
          <a:solidFill>
            <a:srgbClr val="FEFDE2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algn="l" rtl="0"/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Tarvittaessa lääkäri laatii asiakkaalle joko: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1800" b="1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lausunnon</a:t>
            </a:r>
            <a:r>
              <a:rPr lang="en-US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b="1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osatyökykyisyydestä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fi-FI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työkyvyn arvion</a:t>
            </a:r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tai </a:t>
            </a:r>
            <a:r>
              <a:rPr lang="fi-FI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arvion</a:t>
            </a:r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i-FI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lisäselvityksen tarpeesta</a:t>
            </a:r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tai </a:t>
            </a:r>
            <a:r>
              <a:rPr lang="fi-FI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b-lausunnon toimintakyvystä</a:t>
            </a:r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suhteessa työkykyyn ja kuntoutussuunnitelmaan.</a:t>
            </a:r>
          </a:p>
        </p:txBody>
      </p:sp>
      <p:cxnSp>
        <p:nvCxnSpPr>
          <p:cNvPr id="61" name="Suora yhdysviiva 60">
            <a:extLst>
              <a:ext uri="{FF2B5EF4-FFF2-40B4-BE49-F238E27FC236}">
                <a16:creationId xmlns:a16="http://schemas.microsoft.com/office/drawing/2014/main" id="{E025CF5B-F2D6-4D6F-87CF-D372818CD40B}"/>
              </a:ext>
            </a:extLst>
          </p:cNvPr>
          <p:cNvCxnSpPr>
            <a:cxnSpLocks/>
          </p:cNvCxnSpPr>
          <p:nvPr/>
        </p:nvCxnSpPr>
        <p:spPr>
          <a:xfrm flipV="1">
            <a:off x="3826934" y="4714529"/>
            <a:ext cx="0" cy="3327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Suorakulmio 62">
            <a:extLst>
              <a:ext uri="{FF2B5EF4-FFF2-40B4-BE49-F238E27FC236}">
                <a16:creationId xmlns:a16="http://schemas.microsoft.com/office/drawing/2014/main" id="{62683EE6-D75E-4F38-87E6-520FC9290577}"/>
              </a:ext>
            </a:extLst>
          </p:cNvPr>
          <p:cNvSpPr/>
          <p:nvPr/>
        </p:nvSpPr>
        <p:spPr>
          <a:xfrm>
            <a:off x="3238172" y="5067101"/>
            <a:ext cx="2400627" cy="1379634"/>
          </a:xfrm>
          <a:prstGeom prst="rect">
            <a:avLst/>
          </a:prstGeom>
          <a:solidFill>
            <a:srgbClr val="BBDFC2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algn="l" rtl="0"/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Asiakkaalle laaditaan jatkosuunnitelma jonka mukaan hänet ohjataan eri palveluihin, joista hän saa itselleen suunnitellun hoidon ja kuntoutuksen.</a:t>
            </a:r>
          </a:p>
        </p:txBody>
      </p:sp>
      <p:sp>
        <p:nvSpPr>
          <p:cNvPr id="67" name="Suorakulmio 66">
            <a:extLst>
              <a:ext uri="{FF2B5EF4-FFF2-40B4-BE49-F238E27FC236}">
                <a16:creationId xmlns:a16="http://schemas.microsoft.com/office/drawing/2014/main" id="{DE2B4A43-ADD1-4AA6-883A-A1201E79DADE}"/>
              </a:ext>
            </a:extLst>
          </p:cNvPr>
          <p:cNvSpPr/>
          <p:nvPr/>
        </p:nvSpPr>
        <p:spPr>
          <a:xfrm>
            <a:off x="6095999" y="5059293"/>
            <a:ext cx="1712257" cy="1379633"/>
          </a:xfrm>
          <a:prstGeom prst="rect">
            <a:avLst/>
          </a:prstGeom>
          <a:solidFill>
            <a:srgbClr val="FEFDE2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algn="l" rtl="0"/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Asiakas etenee tarvittavaan palveluun esim. liikuntapalvelut fysioterapia, hyvinvointiryhmä.</a:t>
            </a:r>
          </a:p>
        </p:txBody>
      </p:sp>
      <p:sp>
        <p:nvSpPr>
          <p:cNvPr id="68" name="Suorakulmio 67">
            <a:extLst>
              <a:ext uri="{FF2B5EF4-FFF2-40B4-BE49-F238E27FC236}">
                <a16:creationId xmlns:a16="http://schemas.microsoft.com/office/drawing/2014/main" id="{1905678B-F3C6-4D73-B0F8-25EB39DA1CA9}"/>
              </a:ext>
            </a:extLst>
          </p:cNvPr>
          <p:cNvSpPr/>
          <p:nvPr/>
        </p:nvSpPr>
        <p:spPr>
          <a:xfrm>
            <a:off x="7281254" y="2037277"/>
            <a:ext cx="2194440" cy="1026686"/>
          </a:xfrm>
          <a:prstGeom prst="rect">
            <a:avLst/>
          </a:prstGeom>
          <a:solidFill>
            <a:srgbClr val="FEFDE2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algn="l" rtl="0"/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Asiakas etenee </a:t>
            </a:r>
            <a:r>
              <a:rPr lang="fi-FI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tarvittavaan hoitoon,</a:t>
            </a:r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lääkärin suunnitelman </a:t>
            </a:r>
            <a:b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mukaisissa palveluissa.</a:t>
            </a:r>
          </a:p>
        </p:txBody>
      </p:sp>
      <p:sp>
        <p:nvSpPr>
          <p:cNvPr id="74" name="Suorakulmio 73">
            <a:extLst>
              <a:ext uri="{FF2B5EF4-FFF2-40B4-BE49-F238E27FC236}">
                <a16:creationId xmlns:a16="http://schemas.microsoft.com/office/drawing/2014/main" id="{8F4EA880-071F-473C-BB8F-0E0CC5CF8DA6}"/>
              </a:ext>
            </a:extLst>
          </p:cNvPr>
          <p:cNvSpPr/>
          <p:nvPr/>
        </p:nvSpPr>
        <p:spPr>
          <a:xfrm>
            <a:off x="8265459" y="5204565"/>
            <a:ext cx="1532964" cy="868130"/>
          </a:xfrm>
          <a:prstGeom prst="rect">
            <a:avLst/>
          </a:prstGeom>
          <a:solidFill>
            <a:srgbClr val="BBDFC2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algn="l" rtl="0"/>
            <a:r>
              <a:rPr lang="fi-FI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Asiakkaalle on selvillä oma työkyky.</a:t>
            </a:r>
          </a:p>
        </p:txBody>
      </p:sp>
      <p:grpSp>
        <p:nvGrpSpPr>
          <p:cNvPr id="75" name="Ryhmä 74">
            <a:extLst>
              <a:ext uri="{FF2B5EF4-FFF2-40B4-BE49-F238E27FC236}">
                <a16:creationId xmlns:a16="http://schemas.microsoft.com/office/drawing/2014/main" id="{FD382BFA-97DA-46EB-8525-7F6AB88701DB}"/>
              </a:ext>
            </a:extLst>
          </p:cNvPr>
          <p:cNvGrpSpPr/>
          <p:nvPr/>
        </p:nvGrpSpPr>
        <p:grpSpPr>
          <a:xfrm>
            <a:off x="8353866" y="4207078"/>
            <a:ext cx="543697" cy="543697"/>
            <a:chOff x="1631092" y="1371600"/>
            <a:chExt cx="1383957" cy="1383957"/>
          </a:xfrm>
        </p:grpSpPr>
        <p:sp>
          <p:nvSpPr>
            <p:cNvPr id="76" name="Ellipsi 75">
              <a:extLst>
                <a:ext uri="{FF2B5EF4-FFF2-40B4-BE49-F238E27FC236}">
                  <a16:creationId xmlns:a16="http://schemas.microsoft.com/office/drawing/2014/main" id="{10A57B81-B8DD-4723-8A5E-58C296F7582C}"/>
                </a:ext>
              </a:extLst>
            </p:cNvPr>
            <p:cNvSpPr/>
            <p:nvPr/>
          </p:nvSpPr>
          <p:spPr>
            <a:xfrm>
              <a:off x="1631092" y="1371600"/>
              <a:ext cx="1383957" cy="1383957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7" name="Ellipsi 76">
              <a:extLst>
                <a:ext uri="{FF2B5EF4-FFF2-40B4-BE49-F238E27FC236}">
                  <a16:creationId xmlns:a16="http://schemas.microsoft.com/office/drawing/2014/main" id="{3886E973-30AD-49DD-98D3-66EAB5DCED44}"/>
                </a:ext>
              </a:extLst>
            </p:cNvPr>
            <p:cNvSpPr/>
            <p:nvPr/>
          </p:nvSpPr>
          <p:spPr>
            <a:xfrm>
              <a:off x="1867929" y="1608437"/>
              <a:ext cx="910281" cy="910281"/>
            </a:xfrm>
            <a:prstGeom prst="ellipse">
              <a:avLst/>
            </a:prstGeom>
            <a:solidFill>
              <a:srgbClr val="51AE68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cxnSp>
        <p:nvCxnSpPr>
          <p:cNvPr id="78" name="Suora yhdysviiva 77">
            <a:extLst>
              <a:ext uri="{FF2B5EF4-FFF2-40B4-BE49-F238E27FC236}">
                <a16:creationId xmlns:a16="http://schemas.microsoft.com/office/drawing/2014/main" id="{05E58E9C-A3C7-456A-8410-51AD2D52CC17}"/>
              </a:ext>
            </a:extLst>
          </p:cNvPr>
          <p:cNvCxnSpPr>
            <a:cxnSpLocks/>
          </p:cNvCxnSpPr>
          <p:nvPr/>
        </p:nvCxnSpPr>
        <p:spPr>
          <a:xfrm flipV="1">
            <a:off x="8625714" y="4750776"/>
            <a:ext cx="0" cy="4537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uora yhdysviiva 90">
            <a:extLst>
              <a:ext uri="{FF2B5EF4-FFF2-40B4-BE49-F238E27FC236}">
                <a16:creationId xmlns:a16="http://schemas.microsoft.com/office/drawing/2014/main" id="{87E5277B-06D0-49A4-BBCC-8FFEF414238E}"/>
              </a:ext>
            </a:extLst>
          </p:cNvPr>
          <p:cNvCxnSpPr>
            <a:cxnSpLocks/>
            <a:stCxn id="76" idx="1"/>
          </p:cNvCxnSpPr>
          <p:nvPr/>
        </p:nvCxnSpPr>
        <p:spPr>
          <a:xfrm flipH="1" flipV="1">
            <a:off x="8031227" y="3063963"/>
            <a:ext cx="402262" cy="122273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" name="Ryhmä 101">
            <a:extLst>
              <a:ext uri="{FF2B5EF4-FFF2-40B4-BE49-F238E27FC236}">
                <a16:creationId xmlns:a16="http://schemas.microsoft.com/office/drawing/2014/main" id="{0454051C-6F85-4232-8F60-0A524824E38C}"/>
              </a:ext>
            </a:extLst>
          </p:cNvPr>
          <p:cNvGrpSpPr/>
          <p:nvPr/>
        </p:nvGrpSpPr>
        <p:grpSpPr>
          <a:xfrm>
            <a:off x="9878859" y="4207078"/>
            <a:ext cx="543697" cy="543697"/>
            <a:chOff x="1631092" y="1371600"/>
            <a:chExt cx="1383957" cy="1383957"/>
          </a:xfrm>
        </p:grpSpPr>
        <p:sp>
          <p:nvSpPr>
            <p:cNvPr id="103" name="Ellipsi 102">
              <a:extLst>
                <a:ext uri="{FF2B5EF4-FFF2-40B4-BE49-F238E27FC236}">
                  <a16:creationId xmlns:a16="http://schemas.microsoft.com/office/drawing/2014/main" id="{AB26646E-508F-4100-B83C-DA63519A3AB1}"/>
                </a:ext>
              </a:extLst>
            </p:cNvPr>
            <p:cNvSpPr/>
            <p:nvPr/>
          </p:nvSpPr>
          <p:spPr>
            <a:xfrm>
              <a:off x="1631092" y="1371600"/>
              <a:ext cx="1383957" cy="1383957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04" name="Ellipsi 103">
              <a:extLst>
                <a:ext uri="{FF2B5EF4-FFF2-40B4-BE49-F238E27FC236}">
                  <a16:creationId xmlns:a16="http://schemas.microsoft.com/office/drawing/2014/main" id="{74E13DA4-2DDE-4159-A5DF-36BBBC84F1C5}"/>
                </a:ext>
              </a:extLst>
            </p:cNvPr>
            <p:cNvSpPr/>
            <p:nvPr/>
          </p:nvSpPr>
          <p:spPr>
            <a:xfrm>
              <a:off x="1867929" y="1608437"/>
              <a:ext cx="910281" cy="910281"/>
            </a:xfrm>
            <a:prstGeom prst="ellipse">
              <a:avLst/>
            </a:prstGeom>
            <a:solidFill>
              <a:srgbClr val="51AE68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cxnSp>
        <p:nvCxnSpPr>
          <p:cNvPr id="105" name="Suora yhdysviiva 104">
            <a:extLst>
              <a:ext uri="{FF2B5EF4-FFF2-40B4-BE49-F238E27FC236}">
                <a16:creationId xmlns:a16="http://schemas.microsoft.com/office/drawing/2014/main" id="{632E555D-5C9D-4B44-9816-959A3B247AFA}"/>
              </a:ext>
            </a:extLst>
          </p:cNvPr>
          <p:cNvCxnSpPr>
            <a:cxnSpLocks/>
          </p:cNvCxnSpPr>
          <p:nvPr/>
        </p:nvCxnSpPr>
        <p:spPr>
          <a:xfrm flipV="1">
            <a:off x="10150581" y="3753289"/>
            <a:ext cx="0" cy="4537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Suorakulmio 105">
            <a:extLst>
              <a:ext uri="{FF2B5EF4-FFF2-40B4-BE49-F238E27FC236}">
                <a16:creationId xmlns:a16="http://schemas.microsoft.com/office/drawing/2014/main" id="{C657FF71-4C56-43C4-BAD4-999F1C1C3972}"/>
              </a:ext>
            </a:extLst>
          </p:cNvPr>
          <p:cNvSpPr/>
          <p:nvPr/>
        </p:nvSpPr>
        <p:spPr>
          <a:xfrm>
            <a:off x="9587063" y="2519084"/>
            <a:ext cx="1961235" cy="1310626"/>
          </a:xfrm>
          <a:prstGeom prst="rect">
            <a:avLst/>
          </a:prstGeom>
          <a:solidFill>
            <a:srgbClr val="BBDFC2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algn="l" rtl="0"/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Asiakas hakee </a:t>
            </a:r>
            <a:r>
              <a:rPr lang="fi-FI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omaa työkykyään vastaavaa työtä,</a:t>
            </a:r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i-FI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kuntoutukseen</a:t>
            </a:r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tai</a:t>
            </a:r>
            <a:r>
              <a:rPr lang="fi-FI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työkyvyttömyys-</a:t>
            </a:r>
            <a:br>
              <a:rPr lang="fi-FI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i-FI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eläkkeelle</a:t>
            </a:r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  <p:sp>
        <p:nvSpPr>
          <p:cNvPr id="108" name="Otsikko 9">
            <a:extLst>
              <a:ext uri="{FF2B5EF4-FFF2-40B4-BE49-F238E27FC236}">
                <a16:creationId xmlns:a16="http://schemas.microsoft.com/office/drawing/2014/main" id="{59955A6C-34D4-4B82-B966-A014905F6F5E}"/>
              </a:ext>
            </a:extLst>
          </p:cNvPr>
          <p:cNvSpPr txBox="1">
            <a:spLocks/>
          </p:cNvSpPr>
          <p:nvPr/>
        </p:nvSpPr>
        <p:spPr>
          <a:xfrm>
            <a:off x="273751" y="1455589"/>
            <a:ext cx="4940300" cy="40011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fi-FI" sz="2000" b="1" dirty="0"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Asiakkaan toiminta</a:t>
            </a:r>
          </a:p>
        </p:txBody>
      </p:sp>
      <p:pic>
        <p:nvPicPr>
          <p:cNvPr id="109" name="Kuva 108">
            <a:extLst>
              <a:ext uri="{FF2B5EF4-FFF2-40B4-BE49-F238E27FC236}">
                <a16:creationId xmlns:a16="http://schemas.microsoft.com/office/drawing/2014/main" id="{B072973D-5244-4781-8FB2-C51A264C9A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3653" y="172908"/>
            <a:ext cx="4221123" cy="973408"/>
          </a:xfrm>
          <a:prstGeom prst="rect">
            <a:avLst/>
          </a:prstGeom>
        </p:spPr>
      </p:pic>
      <p:sp>
        <p:nvSpPr>
          <p:cNvPr id="110" name="Otsikko 9">
            <a:extLst>
              <a:ext uri="{FF2B5EF4-FFF2-40B4-BE49-F238E27FC236}">
                <a16:creationId xmlns:a16="http://schemas.microsoft.com/office/drawing/2014/main" id="{5A6B1892-1F66-4FE4-91E8-2F5B198E064F}"/>
              </a:ext>
            </a:extLst>
          </p:cNvPr>
          <p:cNvSpPr txBox="1">
            <a:spLocks/>
          </p:cNvSpPr>
          <p:nvPr/>
        </p:nvSpPr>
        <p:spPr>
          <a:xfrm>
            <a:off x="0" y="373125"/>
            <a:ext cx="4387487" cy="58477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fi-FI" sz="3200" b="1" dirty="0"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Palvelun aikana</a:t>
            </a:r>
          </a:p>
        </p:txBody>
      </p:sp>
    </p:spTree>
    <p:extLst>
      <p:ext uri="{BB962C8B-B14F-4D97-AF65-F5344CB8AC3E}">
        <p14:creationId xmlns:p14="http://schemas.microsoft.com/office/powerpoint/2010/main" val="3756943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uora yhdysviiva 31">
            <a:extLst>
              <a:ext uri="{FF2B5EF4-FFF2-40B4-BE49-F238E27FC236}">
                <a16:creationId xmlns:a16="http://schemas.microsoft.com/office/drawing/2014/main" id="{4C2BF634-D1D7-4938-9F38-44A441E387CF}"/>
              </a:ext>
            </a:extLst>
          </p:cNvPr>
          <p:cNvCxnSpPr>
            <a:cxnSpLocks/>
            <a:endCxn id="43" idx="0"/>
          </p:cNvCxnSpPr>
          <p:nvPr/>
        </p:nvCxnSpPr>
        <p:spPr>
          <a:xfrm>
            <a:off x="5985516" y="3648969"/>
            <a:ext cx="8868" cy="74416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uorakulmio 5">
            <a:extLst>
              <a:ext uri="{FF2B5EF4-FFF2-40B4-BE49-F238E27FC236}">
                <a16:creationId xmlns:a16="http://schemas.microsoft.com/office/drawing/2014/main" id="{904F8B58-A9DF-494B-A4FA-DF4C5E857D82}"/>
              </a:ext>
            </a:extLst>
          </p:cNvPr>
          <p:cNvSpPr/>
          <p:nvPr/>
        </p:nvSpPr>
        <p:spPr>
          <a:xfrm>
            <a:off x="487156" y="3094442"/>
            <a:ext cx="2175362" cy="957605"/>
          </a:xfrm>
          <a:prstGeom prst="rect">
            <a:avLst/>
          </a:prstGeom>
          <a:solidFill>
            <a:srgbClr val="BFE1F5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rtl="0"/>
            <a:r>
              <a:rPr lang="fi-FI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Omatyöntekijän rooli</a:t>
            </a:r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terveydentilan ja työkyvynarvion prosessin ajan.</a:t>
            </a:r>
          </a:p>
        </p:txBody>
      </p:sp>
      <p:sp>
        <p:nvSpPr>
          <p:cNvPr id="60" name="Suorakulmio 59">
            <a:extLst>
              <a:ext uri="{FF2B5EF4-FFF2-40B4-BE49-F238E27FC236}">
                <a16:creationId xmlns:a16="http://schemas.microsoft.com/office/drawing/2014/main" id="{FDCADC4C-B0AB-4318-BAC8-EB1C164C9728}"/>
              </a:ext>
            </a:extLst>
          </p:cNvPr>
          <p:cNvSpPr/>
          <p:nvPr/>
        </p:nvSpPr>
        <p:spPr>
          <a:xfrm>
            <a:off x="2837909" y="3086095"/>
            <a:ext cx="1805809" cy="983881"/>
          </a:xfrm>
          <a:prstGeom prst="rect">
            <a:avLst/>
          </a:prstGeom>
          <a:solidFill>
            <a:srgbClr val="BFE1F5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rtl="0"/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Asiakkaan tuki </a:t>
            </a:r>
            <a:r>
              <a:rPr lang="fi-FI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voimavarojen ja vahvuuksien kartoittamisessa</a:t>
            </a:r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  <p:sp>
        <p:nvSpPr>
          <p:cNvPr id="68" name="Suorakulmio 67">
            <a:extLst>
              <a:ext uri="{FF2B5EF4-FFF2-40B4-BE49-F238E27FC236}">
                <a16:creationId xmlns:a16="http://schemas.microsoft.com/office/drawing/2014/main" id="{1905678B-F3C6-4D73-B0F8-25EB39DA1CA9}"/>
              </a:ext>
            </a:extLst>
          </p:cNvPr>
          <p:cNvSpPr/>
          <p:nvPr/>
        </p:nvSpPr>
        <p:spPr>
          <a:xfrm>
            <a:off x="5018051" y="2653717"/>
            <a:ext cx="1968409" cy="1398330"/>
          </a:xfrm>
          <a:prstGeom prst="rect">
            <a:avLst/>
          </a:prstGeom>
          <a:solidFill>
            <a:srgbClr val="BFE1F5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rtl="0"/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Tarvittaessa työkykytiimin omatyöntekijä </a:t>
            </a:r>
            <a:r>
              <a:rPr lang="fi-FI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kutsuu sosiaaliohjaajan tai laajemman verkoston</a:t>
            </a:r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  <p:sp>
        <p:nvSpPr>
          <p:cNvPr id="106" name="Suorakulmio 105">
            <a:extLst>
              <a:ext uri="{FF2B5EF4-FFF2-40B4-BE49-F238E27FC236}">
                <a16:creationId xmlns:a16="http://schemas.microsoft.com/office/drawing/2014/main" id="{C657FF71-4C56-43C4-BAD4-999F1C1C3972}"/>
              </a:ext>
            </a:extLst>
          </p:cNvPr>
          <p:cNvSpPr/>
          <p:nvPr/>
        </p:nvSpPr>
        <p:spPr>
          <a:xfrm>
            <a:off x="7262995" y="2714576"/>
            <a:ext cx="1952665" cy="1640860"/>
          </a:xfrm>
          <a:prstGeom prst="rect">
            <a:avLst/>
          </a:prstGeom>
          <a:solidFill>
            <a:srgbClr val="BFE1F5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rtl="0"/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Omavalmentaja (kuntakokeilu)  </a:t>
            </a:r>
            <a:r>
              <a:rPr lang="fi-FI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toimii koordinaattorina</a:t>
            </a:r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ja pitää "langat käsissä", saa </a:t>
            </a:r>
            <a:r>
              <a:rPr lang="fi-FI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kirjallisen palautteen työkykytiimiltä</a:t>
            </a:r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  <p:sp>
        <p:nvSpPr>
          <p:cNvPr id="42" name="Suorakulmio 41">
            <a:extLst>
              <a:ext uri="{FF2B5EF4-FFF2-40B4-BE49-F238E27FC236}">
                <a16:creationId xmlns:a16="http://schemas.microsoft.com/office/drawing/2014/main" id="{865E7045-DB8C-478D-9697-E4C689A45113}"/>
              </a:ext>
            </a:extLst>
          </p:cNvPr>
          <p:cNvSpPr/>
          <p:nvPr/>
        </p:nvSpPr>
        <p:spPr>
          <a:xfrm>
            <a:off x="9581028" y="2669121"/>
            <a:ext cx="2253909" cy="1815410"/>
          </a:xfrm>
          <a:prstGeom prst="rect">
            <a:avLst/>
          </a:prstGeom>
          <a:solidFill>
            <a:srgbClr val="BFE1F5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rtl="0"/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Työkykytiimin omatyöntekijä </a:t>
            </a:r>
            <a:r>
              <a:rPr lang="fi-FI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toimittaa sähköisesti työkykytiimin tekemän suunnitelman/palautteen</a:t>
            </a:r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asiakkaan muussa palvelussa olevalle omatyöntekijälle.</a:t>
            </a:r>
          </a:p>
        </p:txBody>
      </p:sp>
      <p:sp>
        <p:nvSpPr>
          <p:cNvPr id="43" name="Suorakulmio 42">
            <a:extLst>
              <a:ext uri="{FF2B5EF4-FFF2-40B4-BE49-F238E27FC236}">
                <a16:creationId xmlns:a16="http://schemas.microsoft.com/office/drawing/2014/main" id="{AFF94F46-1F73-4108-BA70-52B385DD821F}"/>
              </a:ext>
            </a:extLst>
          </p:cNvPr>
          <p:cNvSpPr/>
          <p:nvPr/>
        </p:nvSpPr>
        <p:spPr>
          <a:xfrm>
            <a:off x="5018051" y="4393136"/>
            <a:ext cx="1952665" cy="856341"/>
          </a:xfrm>
          <a:prstGeom prst="rect">
            <a:avLst/>
          </a:prstGeom>
          <a:solidFill>
            <a:srgbClr val="BFE1F5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</a:t>
            </a:r>
            <a:r>
              <a:rPr lang="en-US" sz="1800" b="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tavoite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 </a:t>
            </a:r>
            <a:r>
              <a:rPr lang="en-US" sz="1800" b="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verkostokeskustelut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b="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työkykytiimin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b="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kanssa</a:t>
            </a:r>
            <a:endParaRPr lang="en-US" sz="1800" b="0" i="0" u="none" strike="noStrike" baseline="30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2" name="Otsikko 9">
            <a:extLst>
              <a:ext uri="{FF2B5EF4-FFF2-40B4-BE49-F238E27FC236}">
                <a16:creationId xmlns:a16="http://schemas.microsoft.com/office/drawing/2014/main" id="{8C816C06-B806-49E3-9588-41B878BE2A94}"/>
              </a:ext>
            </a:extLst>
          </p:cNvPr>
          <p:cNvSpPr txBox="1">
            <a:spLocks/>
          </p:cNvSpPr>
          <p:nvPr/>
        </p:nvSpPr>
        <p:spPr>
          <a:xfrm>
            <a:off x="448235" y="2135169"/>
            <a:ext cx="4940300" cy="40011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fi-FI" sz="2000" b="1" dirty="0"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Omatyöntekijän toiminta</a:t>
            </a:r>
          </a:p>
        </p:txBody>
      </p:sp>
      <p:pic>
        <p:nvPicPr>
          <p:cNvPr id="65" name="Kuva 64">
            <a:extLst>
              <a:ext uri="{FF2B5EF4-FFF2-40B4-BE49-F238E27FC236}">
                <a16:creationId xmlns:a16="http://schemas.microsoft.com/office/drawing/2014/main" id="{7111A05E-040A-460F-A396-DC1160182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3653" y="172908"/>
            <a:ext cx="4221123" cy="973408"/>
          </a:xfrm>
          <a:prstGeom prst="rect">
            <a:avLst/>
          </a:prstGeom>
        </p:spPr>
      </p:pic>
      <p:sp>
        <p:nvSpPr>
          <p:cNvPr id="66" name="Otsikko 9">
            <a:extLst>
              <a:ext uri="{FF2B5EF4-FFF2-40B4-BE49-F238E27FC236}">
                <a16:creationId xmlns:a16="http://schemas.microsoft.com/office/drawing/2014/main" id="{68816B03-5328-4938-9D5F-1D46D5258A0D}"/>
              </a:ext>
            </a:extLst>
          </p:cNvPr>
          <p:cNvSpPr txBox="1">
            <a:spLocks/>
          </p:cNvSpPr>
          <p:nvPr/>
        </p:nvSpPr>
        <p:spPr>
          <a:xfrm>
            <a:off x="0" y="367224"/>
            <a:ext cx="4387487" cy="58477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fi-FI" sz="3200" b="1" dirty="0"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Palvelun aikana</a:t>
            </a:r>
          </a:p>
        </p:txBody>
      </p:sp>
    </p:spTree>
    <p:extLst>
      <p:ext uri="{BB962C8B-B14F-4D97-AF65-F5344CB8AC3E}">
        <p14:creationId xmlns:p14="http://schemas.microsoft.com/office/powerpoint/2010/main" val="1868970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uora yhdysviiva 32">
            <a:extLst>
              <a:ext uri="{FF2B5EF4-FFF2-40B4-BE49-F238E27FC236}">
                <a16:creationId xmlns:a16="http://schemas.microsoft.com/office/drawing/2014/main" id="{4FEE882C-CB35-4858-8CE1-32B72B052FBC}"/>
              </a:ext>
            </a:extLst>
          </p:cNvPr>
          <p:cNvCxnSpPr>
            <a:cxnSpLocks/>
          </p:cNvCxnSpPr>
          <p:nvPr/>
        </p:nvCxnSpPr>
        <p:spPr>
          <a:xfrm flipV="1">
            <a:off x="7205238" y="3941744"/>
            <a:ext cx="1303772" cy="1578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uora yhdysviiva 17">
            <a:extLst>
              <a:ext uri="{FF2B5EF4-FFF2-40B4-BE49-F238E27FC236}">
                <a16:creationId xmlns:a16="http://schemas.microsoft.com/office/drawing/2014/main" id="{CCAFDFAE-F856-41D8-8A71-FCCC911125BF}"/>
              </a:ext>
            </a:extLst>
          </p:cNvPr>
          <p:cNvCxnSpPr>
            <a:cxnSpLocks/>
            <a:stCxn id="60" idx="2"/>
          </p:cNvCxnSpPr>
          <p:nvPr/>
        </p:nvCxnSpPr>
        <p:spPr>
          <a:xfrm>
            <a:off x="3621422" y="3836892"/>
            <a:ext cx="1024711" cy="12005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uora yhdysviiva 11">
            <a:extLst>
              <a:ext uri="{FF2B5EF4-FFF2-40B4-BE49-F238E27FC236}">
                <a16:creationId xmlns:a16="http://schemas.microsoft.com/office/drawing/2014/main" id="{CAAB7C38-435B-4B04-A6C6-D0833D4DFE0F}"/>
              </a:ext>
            </a:extLst>
          </p:cNvPr>
          <p:cNvCxnSpPr>
            <a:cxnSpLocks/>
          </p:cNvCxnSpPr>
          <p:nvPr/>
        </p:nvCxnSpPr>
        <p:spPr>
          <a:xfrm flipV="1">
            <a:off x="2373553" y="3525932"/>
            <a:ext cx="7980682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uorakulmio 5">
            <a:extLst>
              <a:ext uri="{FF2B5EF4-FFF2-40B4-BE49-F238E27FC236}">
                <a16:creationId xmlns:a16="http://schemas.microsoft.com/office/drawing/2014/main" id="{904F8B58-A9DF-494B-A4FA-DF4C5E857D82}"/>
              </a:ext>
            </a:extLst>
          </p:cNvPr>
          <p:cNvSpPr/>
          <p:nvPr/>
        </p:nvSpPr>
        <p:spPr>
          <a:xfrm>
            <a:off x="211810" y="2702777"/>
            <a:ext cx="2282667" cy="1541197"/>
          </a:xfrm>
          <a:prstGeom prst="rect">
            <a:avLst/>
          </a:prstGeom>
          <a:solidFill>
            <a:srgbClr val="FFE0D3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rtl="0"/>
            <a:r>
              <a:rPr lang="fi-FI" sz="180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Terveydenhoitaja kokoaa taustatietoa mm. terveydentilan, työ- ja toimintakyvyn selvityksien sekä kuntoutuspalveluiden palautteet.</a:t>
            </a:r>
          </a:p>
        </p:txBody>
      </p:sp>
      <p:sp>
        <p:nvSpPr>
          <p:cNvPr id="60" name="Suorakulmio 59">
            <a:extLst>
              <a:ext uri="{FF2B5EF4-FFF2-40B4-BE49-F238E27FC236}">
                <a16:creationId xmlns:a16="http://schemas.microsoft.com/office/drawing/2014/main" id="{FDCADC4C-B0AB-4318-BAC8-EB1C164C9728}"/>
              </a:ext>
            </a:extLst>
          </p:cNvPr>
          <p:cNvSpPr/>
          <p:nvPr/>
        </p:nvSpPr>
        <p:spPr>
          <a:xfrm>
            <a:off x="2718517" y="3106616"/>
            <a:ext cx="1805809" cy="730276"/>
          </a:xfrm>
          <a:prstGeom prst="rect">
            <a:avLst/>
          </a:prstGeom>
          <a:solidFill>
            <a:srgbClr val="FFE0D3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rtl="0"/>
            <a:r>
              <a:rPr lang="en-US" sz="180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Terveydenhoitaja</a:t>
            </a:r>
            <a:r>
              <a:rPr lang="en-US" sz="180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ohjaa</a:t>
            </a:r>
            <a:r>
              <a:rPr lang="en-US" sz="180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tarpeen</a:t>
            </a:r>
            <a:r>
              <a:rPr lang="en-US" sz="180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mukaan</a:t>
            </a:r>
            <a:r>
              <a:rPr lang="en-US" sz="180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</p:txBody>
      </p:sp>
      <p:sp>
        <p:nvSpPr>
          <p:cNvPr id="68" name="Suorakulmio 67">
            <a:extLst>
              <a:ext uri="{FF2B5EF4-FFF2-40B4-BE49-F238E27FC236}">
                <a16:creationId xmlns:a16="http://schemas.microsoft.com/office/drawing/2014/main" id="{1905678B-F3C6-4D73-B0F8-25EB39DA1CA9}"/>
              </a:ext>
            </a:extLst>
          </p:cNvPr>
          <p:cNvSpPr/>
          <p:nvPr/>
        </p:nvSpPr>
        <p:spPr>
          <a:xfrm>
            <a:off x="4925194" y="925166"/>
            <a:ext cx="2138378" cy="1205565"/>
          </a:xfrm>
          <a:prstGeom prst="rect">
            <a:avLst/>
          </a:prstGeom>
          <a:solidFill>
            <a:srgbClr val="FFE0D3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rtl="0"/>
            <a:r>
              <a:rPr lang="fi-FI" sz="180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Konsultaatioihin,  avo- ja itsehoitopalveluihin sekä </a:t>
            </a:r>
            <a:r>
              <a:rPr lang="fi-FI" sz="180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ys</a:t>
            </a:r>
            <a:r>
              <a:rPr lang="fi-FI" sz="180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./</a:t>
            </a:r>
            <a:r>
              <a:rPr lang="fi-FI" sz="180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toim.terapiaan</a:t>
            </a:r>
            <a:r>
              <a:rPr lang="fi-FI" sz="180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fi-FI" sz="180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MtP</a:t>
            </a:r>
            <a:r>
              <a:rPr lang="fi-FI" sz="180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palveluihin, hyvinvointiryhmiin yms.</a:t>
            </a:r>
          </a:p>
        </p:txBody>
      </p:sp>
      <p:sp>
        <p:nvSpPr>
          <p:cNvPr id="106" name="Suorakulmio 105">
            <a:extLst>
              <a:ext uri="{FF2B5EF4-FFF2-40B4-BE49-F238E27FC236}">
                <a16:creationId xmlns:a16="http://schemas.microsoft.com/office/drawing/2014/main" id="{C657FF71-4C56-43C4-BAD4-999F1C1C3972}"/>
              </a:ext>
            </a:extLst>
          </p:cNvPr>
          <p:cNvSpPr/>
          <p:nvPr/>
        </p:nvSpPr>
        <p:spPr>
          <a:xfrm>
            <a:off x="7396497" y="2823883"/>
            <a:ext cx="1952665" cy="1117862"/>
          </a:xfrm>
          <a:prstGeom prst="rect">
            <a:avLst/>
          </a:prstGeom>
          <a:solidFill>
            <a:srgbClr val="FFE0D3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rtl="0"/>
            <a:r>
              <a:rPr lang="fi-FI" sz="180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Tarvittaessa verkosto-tapaamisia, joihin myös asiakas pääsääntöisesti osallistuu</a:t>
            </a:r>
          </a:p>
        </p:txBody>
      </p:sp>
      <p:sp>
        <p:nvSpPr>
          <p:cNvPr id="42" name="Suorakulmio 41">
            <a:extLst>
              <a:ext uri="{FF2B5EF4-FFF2-40B4-BE49-F238E27FC236}">
                <a16:creationId xmlns:a16="http://schemas.microsoft.com/office/drawing/2014/main" id="{865E7045-DB8C-478D-9697-E4C689A45113}"/>
              </a:ext>
            </a:extLst>
          </p:cNvPr>
          <p:cNvSpPr/>
          <p:nvPr/>
        </p:nvSpPr>
        <p:spPr>
          <a:xfrm>
            <a:off x="9626183" y="2462261"/>
            <a:ext cx="1952665" cy="1852474"/>
          </a:xfrm>
          <a:prstGeom prst="rect">
            <a:avLst/>
          </a:prstGeom>
          <a:solidFill>
            <a:srgbClr val="FFE0D3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rtl="0"/>
            <a:r>
              <a:rPr lang="fi-FI" sz="180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Kun asiakkaan suunnitelma (voi olla </a:t>
            </a:r>
            <a:r>
              <a:rPr lang="fi-FI" sz="180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</a:t>
            </a:r>
            <a:r>
              <a:rPr lang="fi-FI" sz="180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tai lääkärin laatima) on valmis, palvelu työkykytiimissä päättyy ja asiakas jatkaa muissa palveluissa.</a:t>
            </a:r>
          </a:p>
        </p:txBody>
      </p:sp>
      <p:sp>
        <p:nvSpPr>
          <p:cNvPr id="43" name="Suorakulmio 42">
            <a:extLst>
              <a:ext uri="{FF2B5EF4-FFF2-40B4-BE49-F238E27FC236}">
                <a16:creationId xmlns:a16="http://schemas.microsoft.com/office/drawing/2014/main" id="{AFF94F46-1F73-4108-BA70-52B385DD821F}"/>
              </a:ext>
            </a:extLst>
          </p:cNvPr>
          <p:cNvSpPr/>
          <p:nvPr/>
        </p:nvSpPr>
        <p:spPr>
          <a:xfrm>
            <a:off x="4646133" y="4349088"/>
            <a:ext cx="3072480" cy="2051509"/>
          </a:xfrm>
          <a:prstGeom prst="rect">
            <a:avLst/>
          </a:prstGeom>
          <a:solidFill>
            <a:srgbClr val="FFE0D3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indent="-285750" rtl="0">
              <a:buFont typeface="Arial" panose="020B0604020202020204" pitchFamily="34" charset="0"/>
              <a:buChar char="•"/>
            </a:pPr>
            <a:r>
              <a:rPr lang="fi-FI" sz="180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Sosiaaliohjaajalle joka arvioi sosiaalihuollon palvelujen tarpeen.</a:t>
            </a:r>
          </a:p>
          <a:p>
            <a:pPr marL="285750" marR="0" indent="-285750" rtl="0">
              <a:buFont typeface="Arial" panose="020B0604020202020204" pitchFamily="34" charset="0"/>
              <a:buChar char="•"/>
            </a:pPr>
            <a:endParaRPr lang="en-US" sz="1800" i="0" u="none" strike="noStrike" baseline="30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marR="0" indent="-285750" rtl="0">
              <a:buFont typeface="Arial" panose="020B0604020202020204" pitchFamily="34" charset="0"/>
              <a:buChar char="•"/>
            </a:pPr>
            <a:r>
              <a:rPr lang="fi-FI" sz="180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Antaa asiakkaalle sosiaaliohjausta tarpeen mukaan.</a:t>
            </a:r>
          </a:p>
          <a:p>
            <a:pPr marL="285750" marR="0" indent="-285750" rtl="0">
              <a:buFont typeface="Arial" panose="020B0604020202020204" pitchFamily="34" charset="0"/>
              <a:buChar char="•"/>
            </a:pPr>
            <a:endParaRPr lang="en-US" sz="1800" i="0" u="none" strike="noStrike" baseline="30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marR="0" indent="-285750" rtl="0">
              <a:buFont typeface="Arial" panose="020B0604020202020204" pitchFamily="34" charset="0"/>
              <a:buChar char="•"/>
            </a:pPr>
            <a:r>
              <a:rPr lang="fi-FI" sz="180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Kokoaa tiedon </a:t>
            </a:r>
            <a:r>
              <a:rPr lang="fi-FI" sz="180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aikuissostyön</a:t>
            </a:r>
            <a:r>
              <a:rPr lang="fi-FI" sz="180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puolelta ja kirjaa </a:t>
            </a:r>
            <a:r>
              <a:rPr lang="fi-FI" sz="180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Lifecareen</a:t>
            </a:r>
            <a:r>
              <a:rPr lang="fi-FI" sz="180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jotta nähtävillä myös lääkäreille</a:t>
            </a:r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FD575182-ACE1-439A-B227-417CED9BBF14}"/>
              </a:ext>
            </a:extLst>
          </p:cNvPr>
          <p:cNvSpPr/>
          <p:nvPr/>
        </p:nvSpPr>
        <p:spPr>
          <a:xfrm>
            <a:off x="4869290" y="2325389"/>
            <a:ext cx="2250186" cy="1852473"/>
          </a:xfrm>
          <a:prstGeom prst="rect">
            <a:avLst/>
          </a:prstGeom>
          <a:solidFill>
            <a:srgbClr val="FFE0D3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indent="-285750" rtl="0">
              <a:buFont typeface="Arial" panose="020B0604020202020204" pitchFamily="34" charset="0"/>
              <a:buChar char="•"/>
            </a:pPr>
            <a:r>
              <a:rPr lang="fi-FI" sz="180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Lääkärille työkykyarviota ja kuntoutussuunnitelmaa varten (B-lausunto).</a:t>
            </a:r>
          </a:p>
          <a:p>
            <a:pPr marL="285750" marR="0" indent="-285750" rtl="0">
              <a:buFont typeface="Arial" panose="020B0604020202020204" pitchFamily="34" charset="0"/>
              <a:buChar char="•"/>
            </a:pPr>
            <a:endParaRPr lang="en-US" sz="1800" i="0" u="none" strike="noStrike" baseline="30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marR="0" indent="-285750" rtl="0">
              <a:buFont typeface="Arial" panose="020B0604020202020204" pitchFamily="34" charset="0"/>
              <a:buChar char="•"/>
            </a:pPr>
            <a:r>
              <a:rPr lang="fi-FI" sz="180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Lääkäri tekee arvion ja suunnitelman sen mukaan</a:t>
            </a:r>
          </a:p>
        </p:txBody>
      </p:sp>
      <p:cxnSp>
        <p:nvCxnSpPr>
          <p:cNvPr id="15" name="Suora yhdysviiva 14">
            <a:extLst>
              <a:ext uri="{FF2B5EF4-FFF2-40B4-BE49-F238E27FC236}">
                <a16:creationId xmlns:a16="http://schemas.microsoft.com/office/drawing/2014/main" id="{A60E3464-8995-411D-A6B8-0F45D0A653E9}"/>
              </a:ext>
            </a:extLst>
          </p:cNvPr>
          <p:cNvCxnSpPr>
            <a:cxnSpLocks/>
            <a:stCxn id="60" idx="0"/>
            <a:endCxn id="68" idx="1"/>
          </p:cNvCxnSpPr>
          <p:nvPr/>
        </p:nvCxnSpPr>
        <p:spPr>
          <a:xfrm flipV="1">
            <a:off x="3621422" y="1527949"/>
            <a:ext cx="1303772" cy="1578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tsikko 9">
            <a:extLst>
              <a:ext uri="{FF2B5EF4-FFF2-40B4-BE49-F238E27FC236}">
                <a16:creationId xmlns:a16="http://schemas.microsoft.com/office/drawing/2014/main" id="{D6EB6971-533F-4914-8435-C46E797B9D59}"/>
              </a:ext>
            </a:extLst>
          </p:cNvPr>
          <p:cNvSpPr txBox="1">
            <a:spLocks/>
          </p:cNvSpPr>
          <p:nvPr/>
        </p:nvSpPr>
        <p:spPr>
          <a:xfrm>
            <a:off x="248367" y="2034058"/>
            <a:ext cx="4940300" cy="40011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fi-FI" sz="2000" b="1" dirty="0"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Työkykytiimin toiminta</a:t>
            </a:r>
          </a:p>
        </p:txBody>
      </p:sp>
      <p:pic>
        <p:nvPicPr>
          <p:cNvPr id="25" name="Kuva 24">
            <a:extLst>
              <a:ext uri="{FF2B5EF4-FFF2-40B4-BE49-F238E27FC236}">
                <a16:creationId xmlns:a16="http://schemas.microsoft.com/office/drawing/2014/main" id="{2692AEB9-FBF3-4F9D-B260-57CA209878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3653" y="172908"/>
            <a:ext cx="4221123" cy="973408"/>
          </a:xfrm>
          <a:prstGeom prst="rect">
            <a:avLst/>
          </a:prstGeom>
        </p:spPr>
      </p:pic>
      <p:sp>
        <p:nvSpPr>
          <p:cNvPr id="26" name="Otsikko 9">
            <a:extLst>
              <a:ext uri="{FF2B5EF4-FFF2-40B4-BE49-F238E27FC236}">
                <a16:creationId xmlns:a16="http://schemas.microsoft.com/office/drawing/2014/main" id="{A96238F7-4816-4CAF-A27B-8A1BA9A1B68A}"/>
              </a:ext>
            </a:extLst>
          </p:cNvPr>
          <p:cNvSpPr txBox="1">
            <a:spLocks/>
          </p:cNvSpPr>
          <p:nvPr/>
        </p:nvSpPr>
        <p:spPr>
          <a:xfrm>
            <a:off x="0" y="367224"/>
            <a:ext cx="4387487" cy="58477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fi-FI" sz="3200" b="1" dirty="0"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Palvelun aikana</a:t>
            </a:r>
          </a:p>
        </p:txBody>
      </p:sp>
      <p:cxnSp>
        <p:nvCxnSpPr>
          <p:cNvPr id="31" name="Suora yhdysviiva 30">
            <a:extLst>
              <a:ext uri="{FF2B5EF4-FFF2-40B4-BE49-F238E27FC236}">
                <a16:creationId xmlns:a16="http://schemas.microsoft.com/office/drawing/2014/main" id="{AEA12BC6-7351-44BB-A2E4-50249C29ABB4}"/>
              </a:ext>
            </a:extLst>
          </p:cNvPr>
          <p:cNvCxnSpPr>
            <a:cxnSpLocks/>
            <a:endCxn id="106" idx="0"/>
          </p:cNvCxnSpPr>
          <p:nvPr/>
        </p:nvCxnSpPr>
        <p:spPr>
          <a:xfrm>
            <a:off x="7063572" y="1578668"/>
            <a:ext cx="1309258" cy="124521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9659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Ryhmä 49">
            <a:extLst>
              <a:ext uri="{FF2B5EF4-FFF2-40B4-BE49-F238E27FC236}">
                <a16:creationId xmlns:a16="http://schemas.microsoft.com/office/drawing/2014/main" id="{6BFF58E3-67E7-4651-931B-467D21FC524B}"/>
              </a:ext>
            </a:extLst>
          </p:cNvPr>
          <p:cNvGrpSpPr/>
          <p:nvPr/>
        </p:nvGrpSpPr>
        <p:grpSpPr>
          <a:xfrm>
            <a:off x="690282" y="2729479"/>
            <a:ext cx="8176637" cy="483345"/>
            <a:chOff x="3268774" y="5860071"/>
            <a:chExt cx="8176637" cy="483345"/>
          </a:xfrm>
        </p:grpSpPr>
        <p:cxnSp>
          <p:nvCxnSpPr>
            <p:cNvPr id="51" name="Suora yhdysviiva 50">
              <a:extLst>
                <a:ext uri="{FF2B5EF4-FFF2-40B4-BE49-F238E27FC236}">
                  <a16:creationId xmlns:a16="http://schemas.microsoft.com/office/drawing/2014/main" id="{430E1464-A181-454A-8AFC-2B15BD01C91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68774" y="6096837"/>
              <a:ext cx="8176637" cy="33522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52" name="Suora yhdysviiva 51">
              <a:extLst>
                <a:ext uri="{FF2B5EF4-FFF2-40B4-BE49-F238E27FC236}">
                  <a16:creationId xmlns:a16="http://schemas.microsoft.com/office/drawing/2014/main" id="{24ADEABF-F3A9-4352-8556-6F72CDA9F288}"/>
                </a:ext>
              </a:extLst>
            </p:cNvPr>
            <p:cNvCxnSpPr>
              <a:cxnSpLocks/>
            </p:cNvCxnSpPr>
            <p:nvPr/>
          </p:nvCxnSpPr>
          <p:spPr>
            <a:xfrm>
              <a:off x="11203509" y="5860071"/>
              <a:ext cx="237231" cy="237231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53" name="Suora yhdysviiva 52">
              <a:extLst>
                <a:ext uri="{FF2B5EF4-FFF2-40B4-BE49-F238E27FC236}">
                  <a16:creationId xmlns:a16="http://schemas.microsoft.com/office/drawing/2014/main" id="{331671A4-0550-46B3-B1E4-1EF17B425FB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203723" y="6097302"/>
              <a:ext cx="237018" cy="246114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cxnSp>
        <p:nvCxnSpPr>
          <p:cNvPr id="14" name="Suora yhdysviiva 13">
            <a:extLst>
              <a:ext uri="{FF2B5EF4-FFF2-40B4-BE49-F238E27FC236}">
                <a16:creationId xmlns:a16="http://schemas.microsoft.com/office/drawing/2014/main" id="{881C4123-BFC4-45A3-A6E4-9CAD15351779}"/>
              </a:ext>
            </a:extLst>
          </p:cNvPr>
          <p:cNvCxnSpPr>
            <a:cxnSpLocks/>
          </p:cNvCxnSpPr>
          <p:nvPr/>
        </p:nvCxnSpPr>
        <p:spPr>
          <a:xfrm>
            <a:off x="2987238" y="5274048"/>
            <a:ext cx="57350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uorakulmio 19">
            <a:extLst>
              <a:ext uri="{FF2B5EF4-FFF2-40B4-BE49-F238E27FC236}">
                <a16:creationId xmlns:a16="http://schemas.microsoft.com/office/drawing/2014/main" id="{C5A1AE05-C423-454E-B16F-3A47D9DA8A20}"/>
              </a:ext>
            </a:extLst>
          </p:cNvPr>
          <p:cNvSpPr/>
          <p:nvPr/>
        </p:nvSpPr>
        <p:spPr>
          <a:xfrm>
            <a:off x="468931" y="2267716"/>
            <a:ext cx="4070154" cy="1397057"/>
          </a:xfrm>
          <a:prstGeom prst="rect">
            <a:avLst/>
          </a:prstGeom>
          <a:solidFill>
            <a:srgbClr val="BBDFC2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algn="l" rtl="0"/>
            <a:r>
              <a:rPr lang="en-US" sz="1800" b="1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Asiakas</a:t>
            </a:r>
            <a:r>
              <a:rPr lang="en-US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1800" b="1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Työllistyy</a:t>
            </a:r>
            <a:r>
              <a:rPr lang="en-US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tai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1800" b="1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Työllistymiskeskustelut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b="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jatkuvat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ja/tai </a:t>
            </a:r>
            <a:r>
              <a:rPr lang="en-US" sz="1800" b="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asiakas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b="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jatkaa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b="1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tarvittavissa</a:t>
            </a:r>
            <a:r>
              <a:rPr lang="en-US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b="1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palveluissa</a:t>
            </a:r>
            <a:r>
              <a:rPr lang="en-US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tai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1800" b="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siirtyy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b="1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eläkkeelle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fi-FI" sz="1800" b="0" i="0" u="none" strike="noStrike" baseline="30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1" name="Suorakulmio 20">
            <a:extLst>
              <a:ext uri="{FF2B5EF4-FFF2-40B4-BE49-F238E27FC236}">
                <a16:creationId xmlns:a16="http://schemas.microsoft.com/office/drawing/2014/main" id="{B7AFE894-0EA9-4CDA-8210-588E949AF477}"/>
              </a:ext>
            </a:extLst>
          </p:cNvPr>
          <p:cNvSpPr/>
          <p:nvPr/>
        </p:nvSpPr>
        <p:spPr>
          <a:xfrm>
            <a:off x="440599" y="4608071"/>
            <a:ext cx="2573895" cy="1126106"/>
          </a:xfrm>
          <a:prstGeom prst="rect">
            <a:avLst/>
          </a:prstGeom>
          <a:solidFill>
            <a:srgbClr val="DFF0FA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rtl="0"/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Asiakkaan lähettäneen tahon </a:t>
            </a:r>
            <a:r>
              <a:rPr lang="fi-FI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omatyöntekijä vastaanottaa työkykytiimiltä suunnitelman/palautteen.</a:t>
            </a:r>
          </a:p>
        </p:txBody>
      </p:sp>
      <p:sp>
        <p:nvSpPr>
          <p:cNvPr id="22" name="Otsikko 9">
            <a:extLst>
              <a:ext uri="{FF2B5EF4-FFF2-40B4-BE49-F238E27FC236}">
                <a16:creationId xmlns:a16="http://schemas.microsoft.com/office/drawing/2014/main" id="{D0578CF2-49D2-4EEA-9018-8EB679D59408}"/>
              </a:ext>
            </a:extLst>
          </p:cNvPr>
          <p:cNvSpPr txBox="1">
            <a:spLocks/>
          </p:cNvSpPr>
          <p:nvPr/>
        </p:nvSpPr>
        <p:spPr>
          <a:xfrm>
            <a:off x="269193" y="1622838"/>
            <a:ext cx="4940300" cy="40011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fi-FI" sz="2000" b="1" dirty="0"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Asiakkaan toiminta</a:t>
            </a:r>
          </a:p>
        </p:txBody>
      </p:sp>
      <p:sp>
        <p:nvSpPr>
          <p:cNvPr id="23" name="Otsikko 9">
            <a:extLst>
              <a:ext uri="{FF2B5EF4-FFF2-40B4-BE49-F238E27FC236}">
                <a16:creationId xmlns:a16="http://schemas.microsoft.com/office/drawing/2014/main" id="{2380F992-BABB-424A-8B41-865971FB9381}"/>
              </a:ext>
            </a:extLst>
          </p:cNvPr>
          <p:cNvSpPr txBox="1">
            <a:spLocks/>
          </p:cNvSpPr>
          <p:nvPr/>
        </p:nvSpPr>
        <p:spPr>
          <a:xfrm>
            <a:off x="268941" y="4062215"/>
            <a:ext cx="4940300" cy="40011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fi-FI" sz="2000" b="1" dirty="0"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Omatyöntekijän toiminta</a:t>
            </a:r>
          </a:p>
        </p:txBody>
      </p:sp>
      <p:sp>
        <p:nvSpPr>
          <p:cNvPr id="24" name="Suorakulmio 23">
            <a:extLst>
              <a:ext uri="{FF2B5EF4-FFF2-40B4-BE49-F238E27FC236}">
                <a16:creationId xmlns:a16="http://schemas.microsoft.com/office/drawing/2014/main" id="{B588F8CB-FA9F-44EC-96F7-DF8902E9EAF7}"/>
              </a:ext>
            </a:extLst>
          </p:cNvPr>
          <p:cNvSpPr/>
          <p:nvPr/>
        </p:nvSpPr>
        <p:spPr>
          <a:xfrm>
            <a:off x="4778600" y="2608421"/>
            <a:ext cx="1659077" cy="788472"/>
          </a:xfrm>
          <a:prstGeom prst="rect">
            <a:avLst/>
          </a:prstGeom>
          <a:solidFill>
            <a:srgbClr val="BBDFC2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algn="ctr" rtl="0"/>
            <a:r>
              <a:rPr lang="fi-FI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Asiakkaalle on tiedossa miten työnhaku jatkuu.</a:t>
            </a:r>
            <a:endParaRPr lang="fi-FI" sz="1800" b="0" i="0" u="none" strike="noStrike" baseline="30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Suorakulmio 26">
            <a:extLst>
              <a:ext uri="{FF2B5EF4-FFF2-40B4-BE49-F238E27FC236}">
                <a16:creationId xmlns:a16="http://schemas.microsoft.com/office/drawing/2014/main" id="{FBBB308D-E8F2-4948-84C2-9B6328AE3A5B}"/>
              </a:ext>
            </a:extLst>
          </p:cNvPr>
          <p:cNvSpPr/>
          <p:nvPr/>
        </p:nvSpPr>
        <p:spPr>
          <a:xfrm>
            <a:off x="6701702" y="2283982"/>
            <a:ext cx="1659077" cy="1397057"/>
          </a:xfrm>
          <a:prstGeom prst="rect">
            <a:avLst/>
          </a:prstGeom>
          <a:solidFill>
            <a:srgbClr val="BBDFC2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algn="l" rtl="0"/>
            <a:r>
              <a:rPr lang="fi-FI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Palvelu päättyy työkykytiimissä, </a:t>
            </a:r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mutta voi jatkua oman työntekijän kanssa muualla.</a:t>
            </a:r>
          </a:p>
        </p:txBody>
      </p:sp>
      <p:sp>
        <p:nvSpPr>
          <p:cNvPr id="28" name="Suorakulmio 27">
            <a:extLst>
              <a:ext uri="{FF2B5EF4-FFF2-40B4-BE49-F238E27FC236}">
                <a16:creationId xmlns:a16="http://schemas.microsoft.com/office/drawing/2014/main" id="{C76E7374-AFB7-4C91-BA89-FA7E5EC5759E}"/>
              </a:ext>
            </a:extLst>
          </p:cNvPr>
          <p:cNvSpPr/>
          <p:nvPr/>
        </p:nvSpPr>
        <p:spPr>
          <a:xfrm>
            <a:off x="9037961" y="1841760"/>
            <a:ext cx="2832849" cy="2031321"/>
          </a:xfrm>
          <a:prstGeom prst="rect">
            <a:avLst/>
          </a:prstGeom>
          <a:solidFill>
            <a:srgbClr val="FEFDE2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algn="l" rtl="0"/>
            <a:r>
              <a:rPr lang="en-US" sz="1800" b="1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Palvelu</a:t>
            </a:r>
            <a:r>
              <a:rPr lang="en-US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b="1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voi</a:t>
            </a:r>
            <a:r>
              <a:rPr lang="en-US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b="1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jatkua</a:t>
            </a:r>
            <a:r>
              <a:rPr lang="en-US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b="1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esimerkiksi</a:t>
            </a:r>
            <a:r>
              <a:rPr lang="en-US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1800" b="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kuntakokeilun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b="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omavalmentajalla</a:t>
            </a:r>
            <a:endParaRPr lang="en-US" sz="1800" b="0" i="0" u="none" strike="noStrike" baseline="30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TE-</a:t>
            </a:r>
            <a:r>
              <a:rPr lang="en-US" sz="1800" b="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palveluiden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b="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asiantuntijalla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1800" b="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aikuissosiaalityön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b="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sosiaalityöntekijällä</a:t>
            </a:r>
            <a:endParaRPr lang="en-US" sz="1800" b="0" i="0" u="none" strike="noStrike" baseline="30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1800" b="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terveyskeskuksen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b="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vastuuhoitajalla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tai -</a:t>
            </a:r>
            <a:r>
              <a:rPr lang="en-US" sz="1800" b="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lääkärillä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fi-FI" sz="1800" b="0" i="0" u="none" strike="noStrike" baseline="30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3" name="Suorakulmio 32">
            <a:extLst>
              <a:ext uri="{FF2B5EF4-FFF2-40B4-BE49-F238E27FC236}">
                <a16:creationId xmlns:a16="http://schemas.microsoft.com/office/drawing/2014/main" id="{D2EEF0E5-32E4-4765-ABCD-602813F8DC97}"/>
              </a:ext>
            </a:extLst>
          </p:cNvPr>
          <p:cNvSpPr/>
          <p:nvPr/>
        </p:nvSpPr>
        <p:spPr>
          <a:xfrm>
            <a:off x="3645235" y="4654096"/>
            <a:ext cx="2483499" cy="1045601"/>
          </a:xfrm>
          <a:prstGeom prst="rect">
            <a:avLst/>
          </a:prstGeom>
          <a:solidFill>
            <a:srgbClr val="DFF0FA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rtl="0"/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Omatyöntekijä </a:t>
            </a:r>
            <a:r>
              <a:rPr lang="fi-FI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suunnittelee asiakkaan kanssa saamansa suunnitelman pohjalta jatkopolun</a:t>
            </a:r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  <p:sp>
        <p:nvSpPr>
          <p:cNvPr id="35" name="Suorakulmio 34">
            <a:extLst>
              <a:ext uri="{FF2B5EF4-FFF2-40B4-BE49-F238E27FC236}">
                <a16:creationId xmlns:a16="http://schemas.microsoft.com/office/drawing/2014/main" id="{C7ABD007-25C5-4B0A-B823-075B72E9B7A0}"/>
              </a:ext>
            </a:extLst>
          </p:cNvPr>
          <p:cNvSpPr/>
          <p:nvPr/>
        </p:nvSpPr>
        <p:spPr>
          <a:xfrm>
            <a:off x="6759475" y="4619617"/>
            <a:ext cx="2483499" cy="1308860"/>
          </a:xfrm>
          <a:prstGeom prst="rect">
            <a:avLst/>
          </a:prstGeom>
          <a:solidFill>
            <a:srgbClr val="DFF0FA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rtl="0"/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Omatyöntekijä </a:t>
            </a:r>
            <a:r>
              <a:rPr lang="fi-FI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koordinoi palvelukokonaisuutta ja</a:t>
            </a:r>
            <a:r>
              <a:rPr lang="fi-FI" sz="18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i-FI" sz="18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tekee yhteistyötä muiden ammattilaisten kanssa asiakkaan tarpeen mukaan.</a:t>
            </a:r>
          </a:p>
        </p:txBody>
      </p:sp>
      <p:pic>
        <p:nvPicPr>
          <p:cNvPr id="56" name="Kuva 55">
            <a:extLst>
              <a:ext uri="{FF2B5EF4-FFF2-40B4-BE49-F238E27FC236}">
                <a16:creationId xmlns:a16="http://schemas.microsoft.com/office/drawing/2014/main" id="{76C97F02-4410-43EF-B761-D8D0A40624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3653" y="172908"/>
            <a:ext cx="4221123" cy="973408"/>
          </a:xfrm>
          <a:prstGeom prst="rect">
            <a:avLst/>
          </a:prstGeom>
        </p:spPr>
      </p:pic>
      <p:sp>
        <p:nvSpPr>
          <p:cNvPr id="57" name="Otsikko 9">
            <a:extLst>
              <a:ext uri="{FF2B5EF4-FFF2-40B4-BE49-F238E27FC236}">
                <a16:creationId xmlns:a16="http://schemas.microsoft.com/office/drawing/2014/main" id="{FFE6FCE0-C2CF-4120-B0F6-2905B7E65FFF}"/>
              </a:ext>
            </a:extLst>
          </p:cNvPr>
          <p:cNvSpPr txBox="1">
            <a:spLocks/>
          </p:cNvSpPr>
          <p:nvPr/>
        </p:nvSpPr>
        <p:spPr>
          <a:xfrm>
            <a:off x="70470" y="373057"/>
            <a:ext cx="4387487" cy="58477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fi-FI" sz="3200" b="1" dirty="0"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Palvelun jälkeen</a:t>
            </a:r>
          </a:p>
        </p:txBody>
      </p:sp>
    </p:spTree>
    <p:extLst>
      <p:ext uri="{BB962C8B-B14F-4D97-AF65-F5344CB8AC3E}">
        <p14:creationId xmlns:p14="http://schemas.microsoft.com/office/powerpoint/2010/main" val="2508247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D0EA8212-0B17-48D5-A335-C4E6583DB7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3653" y="172907"/>
            <a:ext cx="4752975" cy="1096055"/>
          </a:xfrm>
          <a:prstGeom prst="rect">
            <a:avLst/>
          </a:prstGeom>
        </p:spPr>
      </p:pic>
      <p:sp>
        <p:nvSpPr>
          <p:cNvPr id="5" name="Otsikko 9">
            <a:extLst>
              <a:ext uri="{FF2B5EF4-FFF2-40B4-BE49-F238E27FC236}">
                <a16:creationId xmlns:a16="http://schemas.microsoft.com/office/drawing/2014/main" id="{B4B321AF-8AAC-4002-BEC7-A9E25A9F8DAC}"/>
              </a:ext>
            </a:extLst>
          </p:cNvPr>
          <p:cNvSpPr txBox="1">
            <a:spLocks/>
          </p:cNvSpPr>
          <p:nvPr/>
        </p:nvSpPr>
        <p:spPr>
          <a:xfrm>
            <a:off x="59990" y="327091"/>
            <a:ext cx="4940300" cy="83099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fi-FI" sz="2400" b="1" dirty="0"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Muiden ammattilaisten toiminta</a:t>
            </a:r>
          </a:p>
        </p:txBody>
      </p:sp>
      <p:sp>
        <p:nvSpPr>
          <p:cNvPr id="22" name="Otsikko 9">
            <a:extLst>
              <a:ext uri="{FF2B5EF4-FFF2-40B4-BE49-F238E27FC236}">
                <a16:creationId xmlns:a16="http://schemas.microsoft.com/office/drawing/2014/main" id="{D0578CF2-49D2-4EEA-9018-8EB679D59408}"/>
              </a:ext>
            </a:extLst>
          </p:cNvPr>
          <p:cNvSpPr txBox="1">
            <a:spLocks/>
          </p:cNvSpPr>
          <p:nvPr/>
        </p:nvSpPr>
        <p:spPr>
          <a:xfrm>
            <a:off x="271183" y="1371826"/>
            <a:ext cx="4940300" cy="30777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fi-FI" sz="1400" b="1" dirty="0"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Kela</a:t>
            </a:r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BFF92922-DFA8-41FA-986B-D080C95A8DF5}"/>
              </a:ext>
            </a:extLst>
          </p:cNvPr>
          <p:cNvSpPr txBox="1"/>
          <p:nvPr/>
        </p:nvSpPr>
        <p:spPr>
          <a:xfrm>
            <a:off x="179294" y="1878211"/>
            <a:ext cx="4121523" cy="44525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fi-FI" sz="17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Osallistuminen asiakkaan kokonaistilanteen arvioon: Keinot kohti työelämää.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endParaRPr lang="en-US" sz="1700" b="0" i="0" u="none" strike="noStrike" baseline="30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fi-FI" sz="17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Asiakkaan motivointi ja ohjaus erityisesti työ- ja toimintakykyä, sekä työllistymistä koskevissa asioissa.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endParaRPr lang="en-US" sz="1700" b="0" i="0" u="none" strike="noStrike" baseline="30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fi-FI" sz="17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Kokoaa </a:t>
            </a:r>
            <a:r>
              <a:rPr lang="fi-FI" sz="17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kuntoutuspalautteet</a:t>
            </a:r>
            <a:r>
              <a:rPr lang="fi-FI" sz="17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; auttaa sekä työkykytiimiä että asiakasta.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endParaRPr lang="en-US" sz="1700" b="0" i="0" u="none" strike="noStrike" baseline="30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fi-FI" sz="17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Ohjaa asiakasta ja verkostoa hakemaan </a:t>
            </a:r>
            <a:r>
              <a:rPr lang="fi-FI" sz="17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tarpeen mukaiset sosiaaliturvaetuudet</a:t>
            </a:r>
            <a:r>
              <a:rPr lang="fi-FI" sz="17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endParaRPr lang="en-US" sz="1700" b="0" i="0" u="none" strike="noStrike" baseline="30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fi-FI" sz="17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Ohjaa asiakasta </a:t>
            </a:r>
            <a:r>
              <a:rPr lang="fi-FI" sz="17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Kelan sisäisiin erityispalveluihin</a:t>
            </a:r>
            <a:r>
              <a:rPr lang="fi-FI" sz="17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endParaRPr lang="en-US" sz="1700" b="0" i="0" u="none" strike="noStrike" baseline="30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fi-FI" sz="17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Osallistuu työkykytiimin kanssa asiakkaan </a:t>
            </a:r>
            <a:r>
              <a:rPr lang="fi-FI" sz="17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suunnitelman laatimiseen</a:t>
            </a:r>
            <a:r>
              <a:rPr lang="fi-FI" sz="17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endParaRPr lang="en-US" sz="1700" b="0" i="0" u="none" strike="noStrike" baseline="30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fi-FI" sz="17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Osallistuu asiakkaan </a:t>
            </a:r>
            <a:r>
              <a:rPr lang="fi-FI" sz="17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kokonaistilanteen arvioon</a:t>
            </a:r>
            <a:r>
              <a:rPr lang="fi-FI" sz="17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Keinot kohti työelämää.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endParaRPr lang="en-US" sz="1700" b="0" i="0" u="none" strike="noStrike" baseline="30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fi-FI" sz="17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Motivoi ja ohjaa asiakasta erityisesti työ- ja toimintakykyä ja työllistymistä koskevissa asioissa.</a:t>
            </a:r>
          </a:p>
        </p:txBody>
      </p:sp>
      <p:sp>
        <p:nvSpPr>
          <p:cNvPr id="25" name="Otsikko 9">
            <a:extLst>
              <a:ext uri="{FF2B5EF4-FFF2-40B4-BE49-F238E27FC236}">
                <a16:creationId xmlns:a16="http://schemas.microsoft.com/office/drawing/2014/main" id="{EE81CEF8-7362-46D2-B7A2-34618F4CC745}"/>
              </a:ext>
            </a:extLst>
          </p:cNvPr>
          <p:cNvSpPr txBox="1">
            <a:spLocks/>
          </p:cNvSpPr>
          <p:nvPr/>
        </p:nvSpPr>
        <p:spPr>
          <a:xfrm>
            <a:off x="4428565" y="1371826"/>
            <a:ext cx="4940300" cy="30777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fi-FI" sz="1400" b="1" dirty="0"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Aikuissosiaalityö</a:t>
            </a:r>
          </a:p>
        </p:txBody>
      </p:sp>
      <p:sp>
        <p:nvSpPr>
          <p:cNvPr id="26" name="Tekstiruutu 25">
            <a:extLst>
              <a:ext uri="{FF2B5EF4-FFF2-40B4-BE49-F238E27FC236}">
                <a16:creationId xmlns:a16="http://schemas.microsoft.com/office/drawing/2014/main" id="{15DC3252-1254-4A47-A9CC-A62A8F88F351}"/>
              </a:ext>
            </a:extLst>
          </p:cNvPr>
          <p:cNvSpPr txBox="1"/>
          <p:nvPr/>
        </p:nvSpPr>
        <p:spPr>
          <a:xfrm>
            <a:off x="4336676" y="1905864"/>
            <a:ext cx="3955677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fi-FI" sz="1700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r>
              <a:rPr lang="fi-FI" sz="17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siakkaan omatyöntekijä, jos asiakkuus on jo aikuissosiaalityössä.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endParaRPr lang="en-US" sz="1700" b="0" i="0" u="none" strike="noStrike" baseline="30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fi-FI" sz="17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Tekee tarvittaessa </a:t>
            </a:r>
            <a:r>
              <a:rPr lang="fi-FI" sz="17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moniammatillista palvelutarpeen arvioita </a:t>
            </a:r>
            <a:r>
              <a:rPr lang="fi-FI" sz="17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ja/tai </a:t>
            </a:r>
            <a:r>
              <a:rPr lang="fi-FI" sz="17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asiakassuunnitelmaa</a:t>
            </a:r>
            <a:r>
              <a:rPr lang="fi-FI" sz="17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endParaRPr lang="en-US" sz="1700" b="0" i="0" u="none" strike="noStrike" baseline="30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fi-FI" sz="17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Tekee </a:t>
            </a:r>
            <a:r>
              <a:rPr lang="fi-FI" sz="1700" b="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SHL:n</a:t>
            </a:r>
            <a:r>
              <a:rPr lang="fi-FI" sz="17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mukaisen </a:t>
            </a:r>
            <a:r>
              <a:rPr lang="fi-FI" sz="1700" b="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PTA:n</a:t>
            </a:r>
            <a:r>
              <a:rPr lang="fi-FI" sz="17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endParaRPr lang="en-US" sz="1700" b="0" i="0" u="none" strike="noStrike" baseline="30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fi-FI" sz="17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Järjestää </a:t>
            </a:r>
            <a:r>
              <a:rPr lang="fi-FI" sz="17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sosiaalisen kuntoutuksen</a:t>
            </a:r>
            <a:r>
              <a:rPr lang="fi-FI" sz="17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(</a:t>
            </a:r>
            <a:r>
              <a:rPr lang="fi-FI" sz="1700" b="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Sos</a:t>
            </a:r>
            <a:r>
              <a:rPr lang="fi-FI" sz="17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-huollon palvelu) palvelut, jossa voidaan arvioida asiakkaan toimintakykyä.</a:t>
            </a:r>
          </a:p>
        </p:txBody>
      </p:sp>
      <p:sp>
        <p:nvSpPr>
          <p:cNvPr id="29" name="Otsikko 9">
            <a:extLst>
              <a:ext uri="{FF2B5EF4-FFF2-40B4-BE49-F238E27FC236}">
                <a16:creationId xmlns:a16="http://schemas.microsoft.com/office/drawing/2014/main" id="{D312B8F1-D39F-4FFD-BAF1-5BA9246DEBAB}"/>
              </a:ext>
            </a:extLst>
          </p:cNvPr>
          <p:cNvSpPr txBox="1">
            <a:spLocks/>
          </p:cNvSpPr>
          <p:nvPr/>
        </p:nvSpPr>
        <p:spPr>
          <a:xfrm>
            <a:off x="8458199" y="1268962"/>
            <a:ext cx="3762937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fi-FI" sz="1400" b="1" dirty="0"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Työllisyys Espoon omavalmentaja /  TE-asiantuntija</a:t>
            </a:r>
          </a:p>
        </p:txBody>
      </p:sp>
      <p:sp>
        <p:nvSpPr>
          <p:cNvPr id="30" name="Tekstiruutu 29">
            <a:extLst>
              <a:ext uri="{FF2B5EF4-FFF2-40B4-BE49-F238E27FC236}">
                <a16:creationId xmlns:a16="http://schemas.microsoft.com/office/drawing/2014/main" id="{996A63CB-1B6E-4BEE-B481-08295F18BDEA}"/>
              </a:ext>
            </a:extLst>
          </p:cNvPr>
          <p:cNvSpPr txBox="1"/>
          <p:nvPr/>
        </p:nvSpPr>
        <p:spPr>
          <a:xfrm>
            <a:off x="8458199" y="1865363"/>
            <a:ext cx="3446931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1700" b="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Selvittää</a:t>
            </a:r>
            <a:r>
              <a:rPr lang="en-US" sz="17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700" b="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asiakkaan</a:t>
            </a:r>
            <a:r>
              <a:rPr lang="en-US" sz="17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700" b="1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työttömyysetuuden</a:t>
            </a:r>
            <a:r>
              <a:rPr lang="en-US" sz="17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endParaRPr lang="en-US" sz="1700" b="0" i="0" u="none" strike="noStrike" baseline="30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fi-FI" sz="17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Tarjoaa JTYP-lain palveluita asiakkaan tarpeen mukaan.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endParaRPr lang="en-US" sz="1700" b="0" i="0" u="none" strike="noStrike" baseline="30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fi-FI" sz="17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Tekee JTYP -lain mukaiset työllistymisen suunnitelmat asiakkaan kanssa.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endParaRPr lang="en-US" sz="1700" b="0" i="0" u="none" strike="noStrike" baseline="30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fi-FI" sz="17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Ohjaa </a:t>
            </a:r>
            <a:r>
              <a:rPr lang="fi-FI" sz="17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kuntouttavaan työtoimintaan</a:t>
            </a:r>
            <a:r>
              <a:rPr lang="fi-FI" sz="17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jossa arvioidaan asiakkaan toimintakykyä.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endParaRPr lang="en-US" sz="1700" b="0" i="0" u="none" strike="noStrike" baseline="30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1700" b="0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Palveluiden</a:t>
            </a:r>
            <a:r>
              <a:rPr lang="en-US" sz="17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700" b="1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koordinaatiovastuu</a:t>
            </a:r>
            <a:r>
              <a:rPr lang="en-US" sz="1700" b="1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700" b="1" i="0" u="none" strike="noStrike" baseline="30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työllisyyspalveluissa</a:t>
            </a:r>
            <a:r>
              <a:rPr lang="en-US" sz="1700" b="0" i="0" u="none" strike="noStrike" baseline="30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  <p:cxnSp>
        <p:nvCxnSpPr>
          <p:cNvPr id="31" name="Suora yhdysviiva 30">
            <a:extLst>
              <a:ext uri="{FF2B5EF4-FFF2-40B4-BE49-F238E27FC236}">
                <a16:creationId xmlns:a16="http://schemas.microsoft.com/office/drawing/2014/main" id="{07D5E63D-7B2B-4BCD-8736-09228B269D12}"/>
              </a:ext>
            </a:extLst>
          </p:cNvPr>
          <p:cNvCxnSpPr>
            <a:cxnSpLocks/>
          </p:cNvCxnSpPr>
          <p:nvPr/>
        </p:nvCxnSpPr>
        <p:spPr>
          <a:xfrm flipV="1">
            <a:off x="4212417" y="1878212"/>
            <a:ext cx="0" cy="37336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uora yhdysviiva 31">
            <a:extLst>
              <a:ext uri="{FF2B5EF4-FFF2-40B4-BE49-F238E27FC236}">
                <a16:creationId xmlns:a16="http://schemas.microsoft.com/office/drawing/2014/main" id="{29D92E50-902D-4FB9-A641-63C569D4005D}"/>
              </a:ext>
            </a:extLst>
          </p:cNvPr>
          <p:cNvCxnSpPr>
            <a:cxnSpLocks/>
          </p:cNvCxnSpPr>
          <p:nvPr/>
        </p:nvCxnSpPr>
        <p:spPr>
          <a:xfrm flipV="1">
            <a:off x="8301318" y="1878212"/>
            <a:ext cx="0" cy="37336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7206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3E81F565B2F24BB81CF5CD0AC2215B" ma:contentTypeVersion="6" ma:contentTypeDescription="Create a new document." ma:contentTypeScope="" ma:versionID="53da0d7d93a050c0c739fa9eb3704dc7">
  <xsd:schema xmlns:xsd="http://www.w3.org/2001/XMLSchema" xmlns:xs="http://www.w3.org/2001/XMLSchema" xmlns:p="http://schemas.microsoft.com/office/2006/metadata/properties" xmlns:ns2="ca6dc472-fdfb-4e2b-847c-464ac8844f01" xmlns:ns3="ce07db84-98fb-480a-9878-e2cfc5e15bb1" targetNamespace="http://schemas.microsoft.com/office/2006/metadata/properties" ma:root="true" ma:fieldsID="658287f7928107efd6327b41bb6b595a" ns2:_="" ns3:_="">
    <xsd:import namespace="ca6dc472-fdfb-4e2b-847c-464ac8844f01"/>
    <xsd:import namespace="ce07db84-98fb-480a-9878-e2cfc5e15b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6dc472-fdfb-4e2b-847c-464ac8844f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07db84-98fb-480a-9878-e2cfc5e15bb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e07db84-98fb-480a-9878-e2cfc5e15bb1">
      <UserInfo>
        <DisplayName>Perttunen Caritta</DisplayName>
        <AccountId>15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07DEA5DF-A0A8-4853-9367-D8B3B8DA198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D40698F-FC8C-4DA8-B9CA-FEB078783EF5}">
  <ds:schemaRefs>
    <ds:schemaRef ds:uri="ca6dc472-fdfb-4e2b-847c-464ac8844f01"/>
    <ds:schemaRef ds:uri="ce07db84-98fb-480a-9878-e2cfc5e15bb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9979B60-8061-4DE6-9EEA-71A698B512E3}">
  <ds:schemaRefs>
    <ds:schemaRef ds:uri="ce07db84-98fb-480a-9878-e2cfc5e15bb1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706</Words>
  <Application>Microsoft Office PowerPoint</Application>
  <PresentationFormat>Laajakuva</PresentationFormat>
  <Paragraphs>123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Filson Pro Bold</vt:lpstr>
      <vt:lpstr>Filson Pro Regular</vt:lpstr>
      <vt:lpstr>Verdana</vt:lpstr>
      <vt:lpstr>Office-teema</vt:lpstr>
      <vt:lpstr>Työkyvyn palvelupolku  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Työkyvyn palvelupolku</dc:title>
  <dc:creator>Aino Hentilä</dc:creator>
  <cp:lastModifiedBy>Armila Sari</cp:lastModifiedBy>
  <cp:revision>6</cp:revision>
  <dcterms:created xsi:type="dcterms:W3CDTF">2022-01-13T12:28:05Z</dcterms:created>
  <dcterms:modified xsi:type="dcterms:W3CDTF">2022-04-06T11:24:57Z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0x010100833E81F565B2F24BB81CF5CD0AC2215B</vt:lpwstr>
  </property>
</Properties>
</file>