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omments/modernComment_E93_F4145C48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0" r:id="rId5"/>
    <p:sldMasterId id="2147483686" r:id="rId6"/>
  </p:sldMasterIdLst>
  <p:notesMasterIdLst>
    <p:notesMasterId r:id="rId19"/>
  </p:notesMasterIdLst>
  <p:sldIdLst>
    <p:sldId id="258" r:id="rId7"/>
    <p:sldId id="272" r:id="rId8"/>
    <p:sldId id="3726" r:id="rId9"/>
    <p:sldId id="3730" r:id="rId10"/>
    <p:sldId id="3721" r:id="rId11"/>
    <p:sldId id="3727" r:id="rId12"/>
    <p:sldId id="3728" r:id="rId13"/>
    <p:sldId id="3729" r:id="rId14"/>
    <p:sldId id="3502" r:id="rId15"/>
    <p:sldId id="3501" r:id="rId16"/>
    <p:sldId id="3731" r:id="rId17"/>
    <p:sldId id="3504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56E55E-BDA1-197C-9A84-47311132A389}" name="Savolainen Petra" initials="SP" userId="S::petra.savolainen@espoo.fi::625d1ac4-337f-42a8-962c-405e1279063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volainen Petra" initials="SP" lastIdx="3" clrIdx="0">
    <p:extLst>
      <p:ext uri="{19B8F6BF-5375-455C-9EA6-DF929625EA0E}">
        <p15:presenceInfo xmlns:p15="http://schemas.microsoft.com/office/powerpoint/2012/main" userId="S::petra.savolainen@espoo.fi::625d1ac4-337f-42a8-962c-405e127906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B6"/>
    <a:srgbClr val="091C38"/>
    <a:srgbClr val="F7F7F7"/>
    <a:srgbClr val="FDE6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01454B-7E52-6D3D-7235-269FE7534247}" v="2" dt="2021-11-18T06:58:14.6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0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omments/modernComment_E93_F4145C4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3BD3793-6795-40EE-B3D4-A85F553BD400}" authorId="{4356E55E-BDA1-197C-9A84-47311132A389}" created="2021-11-18T06:58:14.624">
    <pc:sldMkLst xmlns:pc="http://schemas.microsoft.com/office/powerpoint/2013/main/command">
      <pc:docMk/>
      <pc:sldMk cId="4094975048" sldId="3731"/>
    </pc:sldMkLst>
    <p188:txBody>
      <a:bodyPr/>
      <a:lstStyle/>
      <a:p>
        <a:r>
          <a:rPr lang="fi-FI"/>
          <a:t>[@Allt Sanna] en päivittänyt tätä versiota vaan sen minkä vein teamsiin. Lähetin linkin teams keskusteun kautta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2F6BC-C3AC-471B-A838-B70FD4272352}" type="datetimeFigureOut">
              <a:rPr lang="fi-FI" smtClean="0"/>
              <a:t>22.11.2021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AD96A-2756-48D5-983B-63C214F576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090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3CE14-C27A-42FB-A7CF-16D08FB8F53C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295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- ja lopetu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38302"/>
            <a:ext cx="9144000" cy="1900238"/>
          </a:xfrm>
        </p:spPr>
        <p:txBody>
          <a:bodyPr anchor="b"/>
          <a:lstStyle>
            <a:lvl1pPr algn="ctr">
              <a:lnSpc>
                <a:spcPct val="90000"/>
              </a:lnSpc>
              <a:defRPr sz="6000" spc="-3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86909"/>
            <a:ext cx="9144000" cy="983673"/>
          </a:xfrm>
        </p:spPr>
        <p:txBody>
          <a:bodyPr/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7B483A27-1C0B-4205-B2CB-D87E5C64F0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4000" y="5176262"/>
            <a:ext cx="9144000" cy="688830"/>
          </a:xfrm>
        </p:spPr>
        <p:txBody>
          <a:bodyPr/>
          <a:lstStyle>
            <a:lvl1pPr algn="ctr">
              <a:buNone/>
              <a:defRPr sz="1950" spc="-60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CF7D9B9-0F78-4514-8D02-FF5BFE07E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2289" y="351501"/>
            <a:ext cx="951070" cy="486724"/>
          </a:xfrm>
          <a:prstGeom prst="rect">
            <a:avLst/>
          </a:prstGeom>
        </p:spPr>
      </p:pic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CFA6C81-0121-4D4D-A75F-8464BBED24E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070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">
    <p:bg>
      <p:bgPr>
        <a:solidFill>
          <a:srgbClr val="091C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D23CD958-2103-4625-A068-CD99C6FC7B1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1">
            <a:extLst>
              <a:ext uri="{FF2B5EF4-FFF2-40B4-BE49-F238E27FC236}">
                <a16:creationId xmlns:a16="http://schemas.microsoft.com/office/drawing/2014/main" id="{21DDCA56-1AE5-4AD1-AB89-F6AE84886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93600" y="352800"/>
            <a:ext cx="950400" cy="486000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algn="ctr">
              <a:buNone/>
              <a:defRPr sz="200"/>
            </a:lvl1pPr>
          </a:lstStyle>
          <a:p>
            <a:pPr lvl="0"/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9247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797E4D7-4DF3-42F7-A8B1-E81360052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76868-773B-4B8E-BC24-C655EFE1EDBB}" type="datetime1">
              <a:rPr lang="fi-FI" smtClean="0"/>
              <a:t>22.11.2021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15DA5D9-220B-4CA2-AF56-616A41B79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0AACDB7-CE3E-4B32-A3E7-5CF3FA8C9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2220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uol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73" y="1540042"/>
            <a:ext cx="4824477" cy="457526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EB66-16C4-472A-A647-84CE06C568F2}" type="datetime1">
              <a:rPr lang="fi-FI" smtClean="0"/>
              <a:t>22.11.2021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DDA8129-208E-49E9-A740-9C43AEEAF71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881247" y="1540042"/>
            <a:ext cx="4824477" cy="457526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0563E2E7-1BA7-4130-A672-9E267191D58E}"/>
              </a:ext>
            </a:extLst>
          </p:cNvPr>
          <p:cNvCxnSpPr/>
          <p:nvPr userDrawn="1"/>
        </p:nvCxnSpPr>
        <p:spPr>
          <a:xfrm>
            <a:off x="6091245" y="842963"/>
            <a:ext cx="0" cy="5195887"/>
          </a:xfrm>
          <a:prstGeom prst="line">
            <a:avLst/>
          </a:prstGeom>
          <a:ln w="12700">
            <a:solidFill>
              <a:srgbClr val="004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312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aksi puolta 22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1A1614D-52CF-45AF-A901-12FA2C051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C92C-174E-4179-8CE9-188C6F909342}" type="datetime1">
              <a:rPr lang="fi-FI" smtClean="0"/>
              <a:t>22.11.2021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2A2215A-8FD8-4FBF-887A-0CE9E0203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2899E54-642F-4A9A-8599-805DAF440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DD64F63E-AF67-4904-BBB8-20132117223D}"/>
              </a:ext>
            </a:extLst>
          </p:cNvPr>
          <p:cNvCxnSpPr/>
          <p:nvPr userDrawn="1"/>
        </p:nvCxnSpPr>
        <p:spPr>
          <a:xfrm>
            <a:off x="6091245" y="842963"/>
            <a:ext cx="0" cy="5195887"/>
          </a:xfrm>
          <a:prstGeom prst="line">
            <a:avLst/>
          </a:prstGeom>
          <a:ln w="12700">
            <a:solidFill>
              <a:srgbClr val="004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72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1A1614D-52CF-45AF-A901-12FA2C051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A0C6-A111-4253-B206-D2860F52602B}" type="datetime1">
              <a:rPr lang="fi-FI" smtClean="0"/>
              <a:t>22.11.2021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2A2215A-8FD8-4FBF-887A-0CE9E0203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2899E54-642F-4A9A-8599-805DAF440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964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164FA8FB-C45D-45D2-AE31-CF915268B8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835" y="2180906"/>
            <a:ext cx="4461694" cy="228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79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- ja lopetu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38302"/>
            <a:ext cx="9144000" cy="1900239"/>
          </a:xfrm>
        </p:spPr>
        <p:txBody>
          <a:bodyPr anchor="b"/>
          <a:lstStyle>
            <a:lvl1pPr algn="ctr">
              <a:lnSpc>
                <a:spcPct val="90000"/>
              </a:lnSpc>
              <a:defRPr sz="6000" spc="-3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86910"/>
            <a:ext cx="9144000" cy="983673"/>
          </a:xfrm>
        </p:spPr>
        <p:txBody>
          <a:bodyPr/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7B483A27-1C0B-4205-B2CB-D87E5C64F0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4000" y="5176262"/>
            <a:ext cx="9144000" cy="688831"/>
          </a:xfrm>
        </p:spPr>
        <p:txBody>
          <a:bodyPr/>
          <a:lstStyle>
            <a:lvl1pPr algn="ctr">
              <a:buNone/>
              <a:defRPr sz="1951" spc="-60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CF7D9B9-0F78-4514-8D02-FF5BFE07E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2290" y="351502"/>
            <a:ext cx="951071" cy="486724"/>
          </a:xfrm>
          <a:prstGeom prst="rect">
            <a:avLst/>
          </a:prstGeom>
        </p:spPr>
      </p:pic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CFA6C81-0121-4D4D-A75F-8464BBED24E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02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F176F-CB2E-4E55-AE03-25ABB84AF002}" type="datetime1">
              <a:rPr lang="fi-FI" smtClean="0"/>
              <a:t>22.11.2021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5433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74" y="1853626"/>
            <a:ext cx="4824477" cy="426168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A5A82-890C-4180-9378-4C3663991DD9}" type="datetime1">
              <a:rPr lang="fi-FI" smtClean="0"/>
              <a:t>22.11.2021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DDA8129-208E-49E9-A740-9C43AEEAF71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43574" y="1853626"/>
            <a:ext cx="4824477" cy="426168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629677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4" y="616495"/>
            <a:ext cx="9566031" cy="699263"/>
          </a:xfrm>
        </p:spPr>
        <p:txBody>
          <a:bodyPr/>
          <a:lstStyle>
            <a:lvl1pPr>
              <a:defRPr sz="2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74" y="1452284"/>
            <a:ext cx="4824477" cy="287146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A5A82-890C-4180-9378-4C3663991DD9}" type="datetime1">
              <a:rPr lang="fi-FI" smtClean="0"/>
              <a:t>22.11.2021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DDA8129-208E-49E9-A740-9C43AEEAF71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43574" y="1452284"/>
            <a:ext cx="4824477" cy="287146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B9B96D50-2B07-424D-9880-DF9CFBF56F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7237" y="4418910"/>
            <a:ext cx="10306051" cy="188672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928340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F176F-CB2E-4E55-AE03-25ABB84AF002}" type="datetime1">
              <a:rPr lang="fi-FI" smtClean="0"/>
              <a:t>22.11.2021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895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9C958F10-D1D1-4603-B3B8-2CAA5F0BE17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4" y="616495"/>
            <a:ext cx="4824477" cy="1053504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74" y="1853626"/>
            <a:ext cx="4824477" cy="426168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7175-5AFB-4390-AD34-84CF86D3ECFA}" type="datetime1">
              <a:rPr lang="fi-FI" smtClean="0"/>
              <a:t>22.11.2021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B07B3A08-0C30-4A3D-BFDF-DC0C6E1AA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93600" y="352800"/>
            <a:ext cx="950400" cy="486000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algn="ctr">
              <a:buNone/>
              <a:defRPr sz="200"/>
            </a:lvl1pPr>
          </a:lstStyle>
          <a:p>
            <a:pPr lvl="0"/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377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9C958F10-D1D1-4603-B3B8-2CAA5F0BE17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4" y="616495"/>
            <a:ext cx="4824477" cy="1053504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74" y="1853626"/>
            <a:ext cx="4824477" cy="426168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A9A6-55ED-4141-BA5B-8C911548385B}" type="datetime1">
              <a:rPr lang="fi-FI" smtClean="0"/>
              <a:t>22.11.2021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B07B3A08-0C30-4A3D-BFDF-DC0C6E1AA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93600" y="352800"/>
            <a:ext cx="950400" cy="486000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algn="ctr">
              <a:buNone/>
              <a:defRPr sz="200"/>
            </a:lvl1pPr>
          </a:lstStyle>
          <a:p>
            <a:pPr lvl="0"/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23659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9C958F10-D1D1-4603-B3B8-2CAA5F0BE17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1748" y="1126080"/>
            <a:ext cx="4824477" cy="1053504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1748" y="2363213"/>
            <a:ext cx="4824477" cy="361372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99A1-5FD2-4440-93D5-5119EEDACFEA}" type="datetime1">
              <a:rPr lang="fi-FI" smtClean="0"/>
              <a:t>22.11.2021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55939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376" y="2147889"/>
            <a:ext cx="10515600" cy="2767012"/>
          </a:xfrm>
        </p:spPr>
        <p:txBody>
          <a:bodyPr anchor="ctr" anchorCtr="0"/>
          <a:lstStyle>
            <a:lvl1pPr algn="ctr">
              <a:defRPr sz="4000" b="0"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03768A7-9A04-4EB7-9E54-8051DEC91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7192-3AFC-4136-8CA4-848E2DA45B55}" type="datetime1">
              <a:rPr lang="fi-FI" smtClean="0"/>
              <a:t>22.11.2021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F97BE50-8944-42F2-B49B-3AD0261BD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348B22E-548B-4378-B941-3D0108A3C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4679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">
    <p:bg>
      <p:bgPr>
        <a:solidFill>
          <a:srgbClr val="091C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376" y="2038349"/>
            <a:ext cx="10515600" cy="2767012"/>
          </a:xfrm>
        </p:spPr>
        <p:txBody>
          <a:bodyPr anchor="ctr" anchorCtr="0"/>
          <a:lstStyle>
            <a:lvl1pPr algn="ctr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03768A7-9A04-4EB7-9E54-8051DEC91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CC5C45-E91C-4B4F-BB0B-9196716D918D}" type="datetime1">
              <a:rPr lang="fi-FI" smtClean="0"/>
              <a:t>22.11.2021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F97BE50-8944-42F2-B49B-3AD0261BD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>
              <a:solidFill>
                <a:schemeClr val="bg1"/>
              </a:solidFill>
            </a:endParaRP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348B22E-548B-4378-B941-3D0108A3C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0D43BC4-6382-46B8-93A2-F0FF691C0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2290" y="351502"/>
            <a:ext cx="951071" cy="48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254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">
    <p:bg>
      <p:bgPr>
        <a:solidFill>
          <a:srgbClr val="091C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D23CD958-2103-4625-A068-CD99C6FC7B1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1">
            <a:extLst>
              <a:ext uri="{FF2B5EF4-FFF2-40B4-BE49-F238E27FC236}">
                <a16:creationId xmlns:a16="http://schemas.microsoft.com/office/drawing/2014/main" id="{21DDCA56-1AE5-4AD1-AB89-F6AE84886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93600" y="352800"/>
            <a:ext cx="950400" cy="486000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algn="ctr">
              <a:buNone/>
              <a:defRPr sz="200"/>
            </a:lvl1pPr>
          </a:lstStyle>
          <a:p>
            <a:pPr lvl="0"/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61713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797E4D7-4DF3-42F7-A8B1-E81360052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76868-773B-4B8E-BC24-C655EFE1EDBB}" type="datetime1">
              <a:rPr lang="fi-FI" smtClean="0"/>
              <a:t>22.11.2021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15DA5D9-220B-4CA2-AF56-616A41B79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0AACDB7-CE3E-4B32-A3E7-5CF3FA8C9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16313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uol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74" y="1540043"/>
            <a:ext cx="4824477" cy="457526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EB66-16C4-472A-A647-84CE06C568F2}" type="datetime1">
              <a:rPr lang="fi-FI" smtClean="0"/>
              <a:t>22.11.2021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DDA8129-208E-49E9-A740-9C43AEEAF71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881248" y="1540043"/>
            <a:ext cx="4824477" cy="457526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0563E2E7-1BA7-4130-A672-9E267191D58E}"/>
              </a:ext>
            </a:extLst>
          </p:cNvPr>
          <p:cNvCxnSpPr/>
          <p:nvPr userDrawn="1"/>
        </p:nvCxnSpPr>
        <p:spPr>
          <a:xfrm>
            <a:off x="6091245" y="842965"/>
            <a:ext cx="0" cy="5195887"/>
          </a:xfrm>
          <a:prstGeom prst="line">
            <a:avLst/>
          </a:prstGeom>
          <a:ln w="12700">
            <a:solidFill>
              <a:srgbClr val="004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9504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aksi puolta 22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1A1614D-52CF-45AF-A901-12FA2C051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C92C-174E-4179-8CE9-188C6F909342}" type="datetime1">
              <a:rPr lang="fi-FI" smtClean="0"/>
              <a:t>22.11.2021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2A2215A-8FD8-4FBF-887A-0CE9E0203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2899E54-642F-4A9A-8599-805DAF440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DD64F63E-AF67-4904-BBB8-20132117223D}"/>
              </a:ext>
            </a:extLst>
          </p:cNvPr>
          <p:cNvCxnSpPr/>
          <p:nvPr userDrawn="1"/>
        </p:nvCxnSpPr>
        <p:spPr>
          <a:xfrm>
            <a:off x="6091245" y="842965"/>
            <a:ext cx="0" cy="5195887"/>
          </a:xfrm>
          <a:prstGeom prst="line">
            <a:avLst/>
          </a:prstGeom>
          <a:ln w="12700">
            <a:solidFill>
              <a:srgbClr val="004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7801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1A1614D-52CF-45AF-A901-12FA2C051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A0C6-A111-4253-B206-D2860F52602B}" type="datetime1">
              <a:rPr lang="fi-FI" smtClean="0"/>
              <a:t>22.11.2021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2A2215A-8FD8-4FBF-887A-0CE9E0203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2899E54-642F-4A9A-8599-805DAF440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2421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73" y="1853625"/>
            <a:ext cx="4824477" cy="426168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A5A82-890C-4180-9378-4C3663991DD9}" type="datetime1">
              <a:rPr lang="fi-FI" smtClean="0"/>
              <a:t>22.11.2021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DDA8129-208E-49E9-A740-9C43AEEAF71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43573" y="1853625"/>
            <a:ext cx="4824477" cy="426168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4734312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164FA8FB-C45D-45D2-AE31-CF915268B8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835" y="2180907"/>
            <a:ext cx="4461695" cy="228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5659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- ja lopetu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38302"/>
            <a:ext cx="9144000" cy="1900238"/>
          </a:xfrm>
        </p:spPr>
        <p:txBody>
          <a:bodyPr anchor="b"/>
          <a:lstStyle>
            <a:lvl1pPr algn="ctr">
              <a:lnSpc>
                <a:spcPct val="90000"/>
              </a:lnSpc>
              <a:defRPr sz="6000" spc="-3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86909"/>
            <a:ext cx="9144000" cy="983673"/>
          </a:xfrm>
        </p:spPr>
        <p:txBody>
          <a:bodyPr/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7B483A27-1C0B-4205-B2CB-D87E5C64F0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4000" y="5176262"/>
            <a:ext cx="9144000" cy="688830"/>
          </a:xfrm>
        </p:spPr>
        <p:txBody>
          <a:bodyPr/>
          <a:lstStyle>
            <a:lvl1pPr algn="ctr">
              <a:buNone/>
              <a:defRPr sz="1950" spc="-60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CF7D9B9-0F78-4514-8D02-FF5BFE07E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2289" y="351501"/>
            <a:ext cx="951070" cy="486724"/>
          </a:xfrm>
          <a:prstGeom prst="rect">
            <a:avLst/>
          </a:prstGeom>
        </p:spPr>
      </p:pic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CFA6C81-0121-4D4D-A75F-8464BBED24E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12118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F176F-CB2E-4E55-AE03-25ABB84AF002}" type="datetime1">
              <a:rPr lang="fi-FI" smtClean="0"/>
              <a:t>22.11.2021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94196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73" y="1853625"/>
            <a:ext cx="4824477" cy="426168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A5A82-890C-4180-9378-4C3663991DD9}" type="datetime1">
              <a:rPr lang="fi-FI" smtClean="0"/>
              <a:t>22.11.2021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DDA8129-208E-49E9-A740-9C43AEEAF71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43573" y="1853625"/>
            <a:ext cx="4824477" cy="426168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1016028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3" y="616494"/>
            <a:ext cx="9566031" cy="699263"/>
          </a:xfrm>
        </p:spPr>
        <p:txBody>
          <a:bodyPr/>
          <a:lstStyle>
            <a:lvl1pPr>
              <a:defRPr sz="2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73" y="1452282"/>
            <a:ext cx="4824477" cy="287146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A5A82-890C-4180-9378-4C3663991DD9}" type="datetime1">
              <a:rPr lang="fi-FI" smtClean="0"/>
              <a:t>22.11.2021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DDA8129-208E-49E9-A740-9C43AEEAF71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43573" y="1452282"/>
            <a:ext cx="4824477" cy="287146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B9B96D50-2B07-424D-9880-DF9CFBF56F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7238" y="4418910"/>
            <a:ext cx="10306050" cy="188672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3542465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9C958F10-D1D1-4603-B3B8-2CAA5F0BE17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3" y="616494"/>
            <a:ext cx="4824477" cy="1053504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73" y="1853625"/>
            <a:ext cx="4824477" cy="426168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7175-5AFB-4390-AD34-84CF86D3ECFA}" type="datetime1">
              <a:rPr lang="fi-FI" smtClean="0"/>
              <a:t>22.11.2021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B07B3A08-0C30-4A3D-BFDF-DC0C6E1AA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93600" y="352800"/>
            <a:ext cx="950400" cy="486000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algn="ctr">
              <a:buNone/>
              <a:defRPr sz="200"/>
            </a:lvl1pPr>
          </a:lstStyle>
          <a:p>
            <a:pPr lvl="0"/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7074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9C958F10-D1D1-4603-B3B8-2CAA5F0BE17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3" y="616494"/>
            <a:ext cx="4824477" cy="1053504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73" y="1853625"/>
            <a:ext cx="4824477" cy="426168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A9A6-55ED-4141-BA5B-8C911548385B}" type="datetime1">
              <a:rPr lang="fi-FI" smtClean="0"/>
              <a:t>22.11.2021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B07B3A08-0C30-4A3D-BFDF-DC0C6E1AA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93600" y="352800"/>
            <a:ext cx="950400" cy="486000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algn="ctr">
              <a:buNone/>
              <a:defRPr sz="200"/>
            </a:lvl1pPr>
          </a:lstStyle>
          <a:p>
            <a:pPr lvl="0"/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18130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9C958F10-D1D1-4603-B3B8-2CAA5F0BE17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1748" y="1126080"/>
            <a:ext cx="4824477" cy="1053504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1748" y="2363211"/>
            <a:ext cx="4824477" cy="361372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99A1-5FD2-4440-93D5-5119EEDACFEA}" type="datetime1">
              <a:rPr lang="fi-FI" smtClean="0"/>
              <a:t>22.11.2021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79384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376" y="2147888"/>
            <a:ext cx="10515600" cy="2767012"/>
          </a:xfrm>
        </p:spPr>
        <p:txBody>
          <a:bodyPr anchor="ctr" anchorCtr="0"/>
          <a:lstStyle>
            <a:lvl1pPr algn="ctr">
              <a:defRPr sz="4000" b="0"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03768A7-9A04-4EB7-9E54-8051DEC91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7192-3AFC-4136-8CA4-848E2DA45B55}" type="datetime1">
              <a:rPr lang="fi-FI" smtClean="0"/>
              <a:t>22.11.2021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F97BE50-8944-42F2-B49B-3AD0261BD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348B22E-548B-4378-B941-3D0108A3C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62236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">
    <p:bg>
      <p:bgPr>
        <a:solidFill>
          <a:srgbClr val="091C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376" y="2038348"/>
            <a:ext cx="10515600" cy="2767012"/>
          </a:xfrm>
        </p:spPr>
        <p:txBody>
          <a:bodyPr anchor="ctr" anchorCtr="0"/>
          <a:lstStyle>
            <a:lvl1pPr algn="ctr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03768A7-9A04-4EB7-9E54-8051DEC91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CC5C45-E91C-4B4F-BB0B-9196716D918D}" type="datetime1">
              <a:rPr lang="fi-FI" smtClean="0"/>
              <a:t>22.11.2021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F97BE50-8944-42F2-B49B-3AD0261BD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>
              <a:solidFill>
                <a:schemeClr val="bg1"/>
              </a:solidFill>
            </a:endParaRP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348B22E-548B-4378-B941-3D0108A3C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0D43BC4-6382-46B8-93A2-F0FF691C0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2289" y="351501"/>
            <a:ext cx="951070" cy="48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12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3" y="616494"/>
            <a:ext cx="9566031" cy="699263"/>
          </a:xfrm>
        </p:spPr>
        <p:txBody>
          <a:bodyPr/>
          <a:lstStyle>
            <a:lvl1pPr>
              <a:defRPr sz="2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73" y="1452282"/>
            <a:ext cx="4824477" cy="287146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A5A82-890C-4180-9378-4C3663991DD9}" type="datetime1">
              <a:rPr lang="fi-FI" smtClean="0"/>
              <a:t>22.11.2021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DDA8129-208E-49E9-A740-9C43AEEAF71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43573" y="1452282"/>
            <a:ext cx="4824477" cy="287146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B9B96D50-2B07-424D-9880-DF9CFBF56F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7238" y="4418910"/>
            <a:ext cx="10306050" cy="188672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8742812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">
    <p:bg>
      <p:bgPr>
        <a:solidFill>
          <a:srgbClr val="091C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D23CD958-2103-4625-A068-CD99C6FC7B1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1">
            <a:extLst>
              <a:ext uri="{FF2B5EF4-FFF2-40B4-BE49-F238E27FC236}">
                <a16:creationId xmlns:a16="http://schemas.microsoft.com/office/drawing/2014/main" id="{21DDCA56-1AE5-4AD1-AB89-F6AE84886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93600" y="352800"/>
            <a:ext cx="950400" cy="486000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algn="ctr">
              <a:buNone/>
              <a:defRPr sz="200"/>
            </a:lvl1pPr>
          </a:lstStyle>
          <a:p>
            <a:pPr lvl="0"/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04602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797E4D7-4DF3-42F7-A8B1-E81360052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76868-773B-4B8E-BC24-C655EFE1EDBB}" type="datetime1">
              <a:rPr lang="fi-FI" smtClean="0"/>
              <a:t>22.11.2021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15DA5D9-220B-4CA2-AF56-616A41B79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0AACDB7-CE3E-4B32-A3E7-5CF3FA8C9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85683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uol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73" y="1540042"/>
            <a:ext cx="4824477" cy="457526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EB66-16C4-472A-A647-84CE06C568F2}" type="datetime1">
              <a:rPr lang="fi-FI" smtClean="0"/>
              <a:t>22.11.2021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DDA8129-208E-49E9-A740-9C43AEEAF71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881247" y="1540042"/>
            <a:ext cx="4824477" cy="457526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0563E2E7-1BA7-4130-A672-9E267191D58E}"/>
              </a:ext>
            </a:extLst>
          </p:cNvPr>
          <p:cNvCxnSpPr/>
          <p:nvPr userDrawn="1"/>
        </p:nvCxnSpPr>
        <p:spPr>
          <a:xfrm>
            <a:off x="6091245" y="842963"/>
            <a:ext cx="0" cy="5195887"/>
          </a:xfrm>
          <a:prstGeom prst="line">
            <a:avLst/>
          </a:prstGeom>
          <a:ln w="12700">
            <a:solidFill>
              <a:srgbClr val="004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1269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aksi puolta 22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1A1614D-52CF-45AF-A901-12FA2C051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C92C-174E-4179-8CE9-188C6F909342}" type="datetime1">
              <a:rPr lang="fi-FI" smtClean="0"/>
              <a:t>22.11.2021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2A2215A-8FD8-4FBF-887A-0CE9E0203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2899E54-642F-4A9A-8599-805DAF440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DD64F63E-AF67-4904-BBB8-20132117223D}"/>
              </a:ext>
            </a:extLst>
          </p:cNvPr>
          <p:cNvCxnSpPr/>
          <p:nvPr userDrawn="1"/>
        </p:nvCxnSpPr>
        <p:spPr>
          <a:xfrm>
            <a:off x="6091245" y="842963"/>
            <a:ext cx="0" cy="5195887"/>
          </a:xfrm>
          <a:prstGeom prst="line">
            <a:avLst/>
          </a:prstGeom>
          <a:ln w="12700">
            <a:solidFill>
              <a:srgbClr val="004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12026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1A1614D-52CF-45AF-A901-12FA2C051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A0C6-A111-4253-B206-D2860F52602B}" type="datetime1">
              <a:rPr lang="fi-FI" smtClean="0"/>
              <a:t>22.11.2021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2A2215A-8FD8-4FBF-887A-0CE9E0203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2899E54-642F-4A9A-8599-805DAF440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35548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164FA8FB-C45D-45D2-AE31-CF915268B8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835" y="2180906"/>
            <a:ext cx="4461694" cy="228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979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9C958F10-D1D1-4603-B3B8-2CAA5F0BE17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3" y="616494"/>
            <a:ext cx="4824477" cy="1053504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73" y="1853625"/>
            <a:ext cx="4824477" cy="426168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7175-5AFB-4390-AD34-84CF86D3ECFA}" type="datetime1">
              <a:rPr lang="fi-FI" smtClean="0"/>
              <a:t>22.11.2021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B07B3A08-0C30-4A3D-BFDF-DC0C6E1AA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93600" y="352800"/>
            <a:ext cx="950400" cy="486000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algn="ctr">
              <a:buNone/>
              <a:defRPr sz="200"/>
            </a:lvl1pPr>
          </a:lstStyle>
          <a:p>
            <a:pPr lvl="0"/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407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9C958F10-D1D1-4603-B3B8-2CAA5F0BE17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3" y="616494"/>
            <a:ext cx="4824477" cy="1053504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73" y="1853625"/>
            <a:ext cx="4824477" cy="426168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A9A6-55ED-4141-BA5B-8C911548385B}" type="datetime1">
              <a:rPr lang="fi-FI" smtClean="0"/>
              <a:t>22.11.2021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B07B3A08-0C30-4A3D-BFDF-DC0C6E1AA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93600" y="352800"/>
            <a:ext cx="950400" cy="486000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algn="ctr">
              <a:buNone/>
              <a:defRPr sz="200"/>
            </a:lvl1pPr>
          </a:lstStyle>
          <a:p>
            <a:pPr lvl="0"/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8979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9C958F10-D1D1-4603-B3B8-2CAA5F0BE17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1748" y="1126080"/>
            <a:ext cx="4824477" cy="1053504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1748" y="2363211"/>
            <a:ext cx="4824477" cy="361372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99A1-5FD2-4440-93D5-5119EEDACFEA}" type="datetime1">
              <a:rPr lang="fi-FI" smtClean="0"/>
              <a:t>22.11.2021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4751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376" y="2147888"/>
            <a:ext cx="10515600" cy="2767012"/>
          </a:xfrm>
        </p:spPr>
        <p:txBody>
          <a:bodyPr anchor="ctr" anchorCtr="0"/>
          <a:lstStyle>
            <a:lvl1pPr algn="ctr">
              <a:defRPr sz="4000" b="0"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03768A7-9A04-4EB7-9E54-8051DEC91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7192-3AFC-4136-8CA4-848E2DA45B55}" type="datetime1">
              <a:rPr lang="fi-FI" smtClean="0"/>
              <a:t>22.11.2021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F97BE50-8944-42F2-B49B-3AD0261BD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348B22E-548B-4378-B941-3D0108A3C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7246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">
    <p:bg>
      <p:bgPr>
        <a:solidFill>
          <a:srgbClr val="091C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376" y="2038348"/>
            <a:ext cx="10515600" cy="2767012"/>
          </a:xfrm>
        </p:spPr>
        <p:txBody>
          <a:bodyPr anchor="ctr" anchorCtr="0"/>
          <a:lstStyle>
            <a:lvl1pPr algn="ctr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03768A7-9A04-4EB7-9E54-8051DEC91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CC5C45-E91C-4B4F-BB0B-9196716D918D}" type="datetime1">
              <a:rPr lang="fi-FI" smtClean="0"/>
              <a:t>22.11.2021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F97BE50-8944-42F2-B49B-3AD0261BD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>
              <a:solidFill>
                <a:schemeClr val="bg1"/>
              </a:solidFill>
            </a:endParaRP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348B22E-548B-4378-B941-3D0108A3C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0D43BC4-6382-46B8-93A2-F0FF691C0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2289" y="351501"/>
            <a:ext cx="951070" cy="48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256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3" y="616494"/>
            <a:ext cx="8428391" cy="10535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7173" y="1853625"/>
            <a:ext cx="10670758" cy="42616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01483E-483F-47D3-AD16-1A9A682B8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7174" y="6432605"/>
            <a:ext cx="1209740" cy="28887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4E92DE8-7986-4919-BE09-14B0AE0A9401}" type="datetime1">
              <a:rPr lang="fi-FI" smtClean="0"/>
              <a:t>22.11.2021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FDCAB2B-23AF-4B8F-8F67-2952F4848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66913" y="6432605"/>
            <a:ext cx="4114800" cy="28887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B7EE758-1955-4ECF-A6DD-011EFA3D63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3488" y="6432605"/>
            <a:ext cx="868886" cy="28887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E34623DF-BFEA-4FB4-84D4-AE62F0672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63" y="351488"/>
            <a:ext cx="951123" cy="48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64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9" r:id="rId4"/>
    <p:sldLayoutId id="2147483662" r:id="rId5"/>
    <p:sldLayoutId id="2147483663" r:id="rId6"/>
    <p:sldLayoutId id="2147483664" r:id="rId7"/>
    <p:sldLayoutId id="2147483651" r:id="rId8"/>
    <p:sldLayoutId id="2147483666" r:id="rId9"/>
    <p:sldLayoutId id="2147483667" r:id="rId10"/>
    <p:sldLayoutId id="2147483654" r:id="rId11"/>
    <p:sldLayoutId id="2147483668" r:id="rId12"/>
    <p:sldLayoutId id="2147483665" r:id="rId13"/>
    <p:sldLayoutId id="2147483655" r:id="rId14"/>
    <p:sldLayoutId id="2147483660" r:id="rId15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85838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344613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703388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4" y="616495"/>
            <a:ext cx="8428391" cy="10535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7174" y="1853626"/>
            <a:ext cx="10670759" cy="42616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01483E-483F-47D3-AD16-1A9A682B8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7175" y="6432606"/>
            <a:ext cx="1209740" cy="2888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4E92DE8-7986-4919-BE09-14B0AE0A9401}" type="datetime1">
              <a:rPr lang="fi-FI" smtClean="0"/>
              <a:t>22.11.2021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FDCAB2B-23AF-4B8F-8F67-2952F4848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66913" y="6432606"/>
            <a:ext cx="4114800" cy="2888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B7EE758-1955-4ECF-A6DD-011EFA3D63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3489" y="6432606"/>
            <a:ext cx="868887" cy="2888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E34623DF-BFEA-4FB4-84D4-AE62F0672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64" y="351490"/>
            <a:ext cx="951123" cy="48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01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</p:sldLayoutIdLst>
  <p:hf hdr="0" ftr="0" dt="0"/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281" indent="-268281" algn="l" defTabSz="91437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51" kern="1200">
          <a:solidFill>
            <a:schemeClr val="tx1"/>
          </a:solidFill>
          <a:latin typeface="+mn-lt"/>
          <a:ea typeface="+mn-ea"/>
          <a:cs typeface="+mn-cs"/>
        </a:defRPr>
      </a:lvl1pPr>
      <a:lvl2pPr marL="627047" indent="-268281" algn="l" defTabSz="91437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51" kern="1200">
          <a:solidFill>
            <a:schemeClr val="tx1"/>
          </a:solidFill>
          <a:latin typeface="+mn-lt"/>
          <a:ea typeface="+mn-ea"/>
          <a:cs typeface="+mn-cs"/>
        </a:defRPr>
      </a:lvl2pPr>
      <a:lvl3pPr marL="985814" indent="-268281" algn="l" defTabSz="91437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51" kern="1200">
          <a:solidFill>
            <a:schemeClr val="tx1"/>
          </a:solidFill>
          <a:latin typeface="+mn-lt"/>
          <a:ea typeface="+mn-ea"/>
          <a:cs typeface="+mn-cs"/>
        </a:defRPr>
      </a:lvl3pPr>
      <a:lvl4pPr marL="1344580" indent="-268281" algn="l" defTabSz="91437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51" kern="1200">
          <a:solidFill>
            <a:schemeClr val="tx1"/>
          </a:solidFill>
          <a:latin typeface="+mn-lt"/>
          <a:ea typeface="+mn-ea"/>
          <a:cs typeface="+mn-cs"/>
        </a:defRPr>
      </a:lvl4pPr>
      <a:lvl5pPr marL="1703345" indent="-268281" algn="l" defTabSz="91437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5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3" y="616494"/>
            <a:ext cx="8428391" cy="10535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7173" y="1853625"/>
            <a:ext cx="10670758" cy="42616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01483E-483F-47D3-AD16-1A9A682B8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7174" y="6432605"/>
            <a:ext cx="1209740" cy="28887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4E92DE8-7986-4919-BE09-14B0AE0A9401}" type="datetime1">
              <a:rPr lang="fi-FI" smtClean="0"/>
              <a:t>22.11.2021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FDCAB2B-23AF-4B8F-8F67-2952F4848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66913" y="6432605"/>
            <a:ext cx="4114800" cy="28887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B7EE758-1955-4ECF-A6DD-011EFA3D63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3488" y="6432605"/>
            <a:ext cx="868886" cy="28887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E34623DF-BFEA-4FB4-84D4-AE62F0672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63" y="351488"/>
            <a:ext cx="951123" cy="48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1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85838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344613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703388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E93_F4145C48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maolo.fi/palvelut/terveystarkastus/15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yottomienterveystiimi@espoo.f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tyottomienterveystiimi@espoo.fi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A33ADC-4A8E-401B-8AB7-FCF10A3B34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6776" y="2776820"/>
            <a:ext cx="9144000" cy="1900238"/>
          </a:xfrm>
        </p:spPr>
        <p:txBody>
          <a:bodyPr/>
          <a:lstStyle/>
          <a:p>
            <a:r>
              <a:rPr lang="fi-FI"/>
              <a:t>Työllisyys Espoosta ohjautuminen terveystarkastukseen ja työkykyarvioon</a:t>
            </a:r>
            <a:endParaRPr lang="fi-FI" noProof="0">
              <a:cs typeface="Arial" panose="020B0604020202020204"/>
            </a:endParaRP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8DC76A3-071B-4295-8497-0EAE4941B7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67970" indent="-267970"/>
            <a:endParaRPr lang="fi-FI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240949D-B665-444C-A8F0-A29E91BDDD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0881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DFE968-1338-4976-895F-FC8E5AB72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3" y="616494"/>
            <a:ext cx="8428391" cy="493849"/>
          </a:xfrm>
        </p:spPr>
        <p:txBody>
          <a:bodyPr/>
          <a:lstStyle/>
          <a:p>
            <a:r>
              <a:rPr lang="fi-FI"/>
              <a:t>Kykyviisari-vastauksen siirtäminen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446FBA3-1B6A-441D-8E43-822F568E4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73" y="1251857"/>
            <a:ext cx="10670758" cy="4863452"/>
          </a:xfrm>
        </p:spPr>
        <p:txBody>
          <a:bodyPr/>
          <a:lstStyle/>
          <a:p>
            <a:pPr marL="267970" indent="-267970"/>
            <a:r>
              <a:rPr lang="fi-FI" sz="2000"/>
              <a:t>Jos asiakkaan kanssa on jo täytetty Kykyviisari, vastaus on hyvä (suostumuksella) siirtää myös työkykytiimille. Muodosta palautteesta ja vastauksista pdf-tiedosto alla olevan kuvan mukaisesti ja liitä pdf-tiedosto lähetteen mukaan.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C5808AB-FB90-4843-9039-32206EBF3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10</a:t>
            </a:fld>
            <a:endParaRPr lang="fi-FI"/>
          </a:p>
        </p:txBody>
      </p:sp>
      <p:pic>
        <p:nvPicPr>
          <p:cNvPr id="5" name="Kuvan paikkamerkki 4">
            <a:extLst>
              <a:ext uri="{FF2B5EF4-FFF2-40B4-BE49-F238E27FC236}">
                <a16:creationId xmlns:a16="http://schemas.microsoft.com/office/drawing/2014/main" id="{7B35EF16-8AAA-4A90-9645-1312D7A09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" r="5044"/>
          <a:stretch>
            <a:fillRect/>
          </a:stretch>
        </p:blipFill>
        <p:spPr>
          <a:xfrm>
            <a:off x="764069" y="3071892"/>
            <a:ext cx="4901200" cy="2756925"/>
          </a:xfrm>
          <a:prstGeom prst="rect">
            <a:avLst/>
          </a:prstGeom>
        </p:spPr>
      </p:pic>
      <p:pic>
        <p:nvPicPr>
          <p:cNvPr id="6" name="Kuva 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ED8B07D2-28B8-4D64-928B-6C38A40F01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792" y="3924552"/>
            <a:ext cx="7728181" cy="2652488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9982394-6FD9-4C51-8537-E99D36BC2A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124" y="2979016"/>
            <a:ext cx="4783912" cy="3742459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9A3D4CCA-9CCB-4C5F-A844-8BD1DF2D5B7D}"/>
              </a:ext>
            </a:extLst>
          </p:cNvPr>
          <p:cNvSpPr txBox="1"/>
          <p:nvPr/>
        </p:nvSpPr>
        <p:spPr>
          <a:xfrm>
            <a:off x="764069" y="3162299"/>
            <a:ext cx="5619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2400">
                <a:solidFill>
                  <a:srgbClr val="FF0000"/>
                </a:solidFill>
              </a:rPr>
              <a:t>1.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4D6AAD15-AB7A-40B3-AAF1-A6504526BFFC}"/>
              </a:ext>
            </a:extLst>
          </p:cNvPr>
          <p:cNvSpPr/>
          <p:nvPr/>
        </p:nvSpPr>
        <p:spPr>
          <a:xfrm>
            <a:off x="4124325" y="6010275"/>
            <a:ext cx="1457325" cy="5667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4892CBA3-6A59-4AFE-B7F9-298C1F650861}"/>
              </a:ext>
            </a:extLst>
          </p:cNvPr>
          <p:cNvSpPr txBox="1"/>
          <p:nvPr/>
        </p:nvSpPr>
        <p:spPr>
          <a:xfrm>
            <a:off x="3207773" y="3827994"/>
            <a:ext cx="62865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2400">
                <a:solidFill>
                  <a:srgbClr val="FF0000"/>
                </a:solidFill>
              </a:rPr>
              <a:t>2.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5824EC15-8B4E-4D1C-8A07-76B5208652B4}"/>
              </a:ext>
            </a:extLst>
          </p:cNvPr>
          <p:cNvSpPr txBox="1"/>
          <p:nvPr/>
        </p:nvSpPr>
        <p:spPr>
          <a:xfrm>
            <a:off x="7050569" y="2702560"/>
            <a:ext cx="61705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2400">
                <a:solidFill>
                  <a:srgbClr val="FF0000"/>
                </a:solidFill>
              </a:rPr>
              <a:t>3.</a:t>
            </a:r>
          </a:p>
        </p:txBody>
      </p:sp>
      <p:cxnSp>
        <p:nvCxnSpPr>
          <p:cNvPr id="13" name="Suora nuoliyhdysviiva 12">
            <a:extLst>
              <a:ext uri="{FF2B5EF4-FFF2-40B4-BE49-F238E27FC236}">
                <a16:creationId xmlns:a16="http://schemas.microsoft.com/office/drawing/2014/main" id="{CFF1B50A-5B33-45B1-80C0-870D140A676E}"/>
              </a:ext>
            </a:extLst>
          </p:cNvPr>
          <p:cNvCxnSpPr>
            <a:cxnSpLocks/>
          </p:cNvCxnSpPr>
          <p:nvPr/>
        </p:nvCxnSpPr>
        <p:spPr>
          <a:xfrm>
            <a:off x="7359097" y="3071892"/>
            <a:ext cx="1461053" cy="7561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201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A82831-852B-4AD6-9A9D-CF4158257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2. Työttömien terveystarkastus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0A591EF-B1A7-4213-B8A5-5010E0530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497504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81E757-6CED-4DAA-9554-AC8385E8D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252" y="536013"/>
            <a:ext cx="8428391" cy="1053504"/>
          </a:xfrm>
        </p:spPr>
        <p:txBody>
          <a:bodyPr/>
          <a:lstStyle/>
          <a:p>
            <a:r>
              <a:rPr lang="fi-FI">
                <a:cs typeface="Arial"/>
              </a:rPr>
              <a:t>Työttömien terveystarkastus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85C6A0E-C2E8-43B0-B3D8-3AEF71A07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252" y="1236513"/>
            <a:ext cx="11448224" cy="5196092"/>
          </a:xfrm>
        </p:spPr>
        <p:txBody>
          <a:bodyPr/>
          <a:lstStyle/>
          <a:p>
            <a:pPr marL="0" indent="0">
              <a:buNone/>
            </a:pPr>
            <a:r>
              <a:rPr lang="fi-FI" sz="2000">
                <a:latin typeface="+mj-lt"/>
                <a:ea typeface="+mn-lt"/>
                <a:cs typeface="+mn-lt"/>
              </a:rPr>
              <a:t>Jokaisella työttömällä on oikeus maksuttomaan, terveydenhoitajan tekemään terveystarkastukseen. Tarkastukseen pääsee Espoossa </a:t>
            </a:r>
            <a:r>
              <a:rPr lang="fi-FI" sz="2000" b="1">
                <a:latin typeface="+mj-lt"/>
                <a:ea typeface="+mn-lt"/>
                <a:cs typeface="+mn-lt"/>
              </a:rPr>
              <a:t>kahta vaihtoehtoista reittiä</a:t>
            </a:r>
            <a:r>
              <a:rPr lang="fi-FI" sz="2000">
                <a:latin typeface="+mj-lt"/>
                <a:ea typeface="+mn-lt"/>
                <a:cs typeface="+mn-lt"/>
              </a:rPr>
              <a:t>:</a:t>
            </a:r>
          </a:p>
          <a:p>
            <a:pPr marL="0" indent="0">
              <a:buNone/>
            </a:pPr>
            <a:endParaRPr lang="fi-FI" sz="2000">
              <a:latin typeface="+mj-lt"/>
              <a:ea typeface="+mn-lt"/>
              <a:cs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fi-FI" sz="2000">
                <a:latin typeface="+mj-lt"/>
                <a:ea typeface="+mn-lt"/>
                <a:cs typeface="+mn-lt"/>
              </a:rPr>
              <a:t>Asiakas täyttää sähköisen terveystarkastuksen osoitteessa </a:t>
            </a:r>
            <a:r>
              <a:rPr lang="fi-FI" sz="2000">
                <a:latin typeface="+mj-lt"/>
                <a:ea typeface="+mn-lt"/>
                <a:cs typeface="+mn-lt"/>
                <a:hlinkClick r:id="rId2"/>
              </a:rPr>
              <a:t>https://www.omaolo.fi/palvelut/terveystarkastus/153</a:t>
            </a:r>
            <a:r>
              <a:rPr lang="fi-FI" sz="2000">
                <a:latin typeface="+mj-lt"/>
                <a:ea typeface="+mn-lt"/>
                <a:cs typeface="+mn-lt"/>
              </a:rPr>
              <a:t> </a:t>
            </a:r>
          </a:p>
          <a:p>
            <a:pPr lvl="1"/>
            <a:r>
              <a:rPr lang="fi-FI" sz="1800">
                <a:latin typeface="+mj-lt"/>
                <a:ea typeface="+mn-lt"/>
                <a:cs typeface="+mn-lt"/>
              </a:rPr>
              <a:t>Asiakas saa vastauksena kattavan sähköisen raportin omasta terveydentilasta ja toimintaohjeita</a:t>
            </a:r>
          </a:p>
          <a:p>
            <a:pPr lvl="1"/>
            <a:r>
              <a:rPr lang="fi-FI" sz="1800">
                <a:latin typeface="+mj-lt"/>
                <a:ea typeface="+mn-lt"/>
                <a:cs typeface="+mn-lt"/>
              </a:rPr>
              <a:t>Asiakkaan tulee tunnistautua sähköisesti ja lähettää terveyskyselyn tulokset Espoon </a:t>
            </a:r>
            <a:r>
              <a:rPr lang="fi-FI" sz="1800" err="1"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Espoon</a:t>
            </a:r>
            <a:r>
              <a:rPr lang="fi-FI" sz="1800"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kaupungin terveydenhoitajalle. Palvelu ehdottaa tätä automaattisesti: alue ("Espoo") ja toimipiste ("Työttömien terveydenhuolto/Komentajankatu 5C").</a:t>
            </a:r>
          </a:p>
          <a:p>
            <a:pPr lvl="1"/>
            <a:r>
              <a:rPr lang="fi-FI" sz="1800"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Kun asiakas on lähettänyt tulokset, Espoon kaupungin terveydenhoitaja ottaa yhteyttä ja tarjoaa aikaa terveystarkastukseen</a:t>
            </a:r>
          </a:p>
          <a:p>
            <a:pPr marL="358775" lvl="1" indent="0">
              <a:buNone/>
            </a:pPr>
            <a:endParaRPr lang="fi-FI" sz="1800">
              <a:latin typeface="+mj-lt"/>
              <a:ea typeface="+mn-lt"/>
              <a:cs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fi-FI" sz="2000">
                <a:latin typeface="+mj-lt"/>
                <a:ea typeface="+mn-lt"/>
                <a:cs typeface="+mn-lt"/>
              </a:rPr>
              <a:t>Asiakas soittaa suoraan työkykytiimille</a:t>
            </a:r>
          </a:p>
          <a:p>
            <a:pPr lvl="1"/>
            <a:r>
              <a:rPr lang="fi-FI" sz="1800">
                <a:latin typeface="+mj-lt"/>
                <a:ea typeface="+mn-lt"/>
                <a:cs typeface="+mn-lt"/>
              </a:rPr>
              <a:t>Puh. 040-6368695 ma-pe klo 8-10</a:t>
            </a:r>
          </a:p>
          <a:p>
            <a:pPr marL="358775" lvl="1" indent="0">
              <a:buNone/>
            </a:pPr>
            <a:endParaRPr lang="fi-FI" sz="2000">
              <a:latin typeface="+mj-lt"/>
              <a:ea typeface="+mn-lt"/>
              <a:cs typeface="+mn-lt"/>
            </a:endParaRPr>
          </a:p>
          <a:p>
            <a:pPr marL="0" indent="0">
              <a:buNone/>
            </a:pPr>
            <a:r>
              <a:rPr lang="fi-FI" sz="2800" b="1">
                <a:latin typeface="+mj-lt"/>
                <a:ea typeface="+mn-lt"/>
                <a:cs typeface="+mn-lt"/>
              </a:rPr>
              <a:t>Työttömän terveystarkastuksesta ei tule palautetta Työllisyys Espoolle!</a:t>
            </a:r>
            <a:endParaRPr lang="fi-FI" sz="2000" b="1">
              <a:ea typeface="+mn-lt"/>
              <a:cs typeface="+mn-lt"/>
            </a:endParaRPr>
          </a:p>
          <a:p>
            <a:pPr marL="0" indent="0">
              <a:buNone/>
            </a:pPr>
            <a:endParaRPr lang="fi-FI" sz="1600">
              <a:cs typeface="Arial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CDB06DB-4E20-4C38-8659-D1AA4A215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2931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A06D67-0315-4D59-A627-B4F487AAF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032" y="287041"/>
            <a:ext cx="8428391" cy="1053504"/>
          </a:xfrm>
        </p:spPr>
        <p:txBody>
          <a:bodyPr/>
          <a:lstStyle/>
          <a:p>
            <a:r>
              <a:rPr lang="fi-FI"/>
              <a:t>PKS palvelumanuaali – versio 1.0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27D50558-01B1-40EA-BA99-CA574A3281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886" y="1346607"/>
            <a:ext cx="6847114" cy="3306002"/>
          </a:xfr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D8F2F35-6E2A-467C-9A4B-106595012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2</a:t>
            </a:fld>
            <a:endParaRPr lang="fi-FI"/>
          </a:p>
        </p:txBody>
      </p:sp>
      <p:pic>
        <p:nvPicPr>
          <p:cNvPr id="8" name="Kuva 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295F00F8-3189-4E05-9032-F322B02C80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0" r="-1" b="52028"/>
          <a:stretch/>
        </p:blipFill>
        <p:spPr>
          <a:xfrm>
            <a:off x="9919274" y="4080335"/>
            <a:ext cx="1943100" cy="2549018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AF56BAAC-52AC-4EB6-85FF-AFBE391CB859}"/>
              </a:ext>
            </a:extLst>
          </p:cNvPr>
          <p:cNvSpPr txBox="1"/>
          <p:nvPr/>
        </p:nvSpPr>
        <p:spPr>
          <a:xfrm>
            <a:off x="9753601" y="3988214"/>
            <a:ext cx="2274445" cy="27332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l"/>
            <a:endParaRPr lang="fi-FI" err="1"/>
          </a:p>
        </p:txBody>
      </p:sp>
      <p:cxnSp>
        <p:nvCxnSpPr>
          <p:cNvPr id="5" name="Suora nuoliyhdysviiva 4">
            <a:extLst>
              <a:ext uri="{FF2B5EF4-FFF2-40B4-BE49-F238E27FC236}">
                <a16:creationId xmlns:a16="http://schemas.microsoft.com/office/drawing/2014/main" id="{749AA799-84F1-4403-A98B-042FACC2A245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10890824" y="3429000"/>
            <a:ext cx="272476" cy="559214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iruutu 9">
            <a:extLst>
              <a:ext uri="{FF2B5EF4-FFF2-40B4-BE49-F238E27FC236}">
                <a16:creationId xmlns:a16="http://schemas.microsoft.com/office/drawing/2014/main" id="{3E416F92-A0F9-405B-A9C8-8C70297782E2}"/>
              </a:ext>
            </a:extLst>
          </p:cNvPr>
          <p:cNvSpPr txBox="1"/>
          <p:nvPr/>
        </p:nvSpPr>
        <p:spPr>
          <a:xfrm>
            <a:off x="530624" y="866957"/>
            <a:ext cx="4650308" cy="84023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i-FI"/>
              <a:t>Palvelumanuaalissa on kuvattu työkykytiimiin tarjoamista palveluista kolme:</a:t>
            </a:r>
          </a:p>
          <a:p>
            <a:pPr algn="l"/>
            <a:endParaRPr lang="fi-FI" b="1" i="1">
              <a:cs typeface="Arial"/>
            </a:endParaRPr>
          </a:p>
          <a:p>
            <a:pPr marL="285750" indent="-285750" algn="l">
              <a:buFontTx/>
              <a:buChar char="-"/>
            </a:pPr>
            <a:r>
              <a:rPr lang="fi-FI" b="1" i="1"/>
              <a:t>Työttömien terveystarkastus</a:t>
            </a:r>
            <a:endParaRPr lang="fi-FI" b="1" i="1">
              <a:cs typeface="Arial"/>
            </a:endParaRPr>
          </a:p>
          <a:p>
            <a:pPr marL="285750" indent="-285750" algn="l">
              <a:buFontTx/>
              <a:buChar char="-"/>
            </a:pPr>
            <a:r>
              <a:rPr lang="fi-FI" b="1" i="1"/>
              <a:t>Työkykyarvio</a:t>
            </a:r>
          </a:p>
          <a:p>
            <a:pPr marL="285750" indent="-285750" algn="l">
              <a:buFontTx/>
              <a:buChar char="-"/>
            </a:pPr>
            <a:r>
              <a:rPr lang="fi-FI" b="1" i="1"/>
              <a:t>Terveydenhoitajien konsultaatio</a:t>
            </a:r>
          </a:p>
          <a:p>
            <a:pPr algn="l"/>
            <a:endParaRPr lang="fi-FI" b="1" i="1">
              <a:cs typeface="Arial"/>
            </a:endParaRPr>
          </a:p>
          <a:p>
            <a:r>
              <a:rPr lang="fi-FI"/>
              <a:t>Tässä </a:t>
            </a:r>
            <a:r>
              <a:rPr lang="fi-FI" err="1"/>
              <a:t>power</a:t>
            </a:r>
            <a:r>
              <a:rPr lang="fi-FI"/>
              <a:t> </a:t>
            </a:r>
            <a:r>
              <a:rPr lang="fi-FI" err="1"/>
              <a:t>point</a:t>
            </a:r>
            <a:r>
              <a:rPr lang="fi-FI"/>
              <a:t> -tiedostossa kuvataan työkykytiimin palveluista Työkykyarvio ja Työttömien terveystarkastus.</a:t>
            </a:r>
          </a:p>
          <a:p>
            <a:pPr algn="l"/>
            <a:endParaRPr lang="fi-FI" b="1" i="1">
              <a:cs typeface="Arial"/>
            </a:endParaRPr>
          </a:p>
          <a:p>
            <a:pPr algn="l"/>
            <a:r>
              <a:rPr lang="fi-FI">
                <a:cs typeface="Arial"/>
              </a:rPr>
              <a:t>Työkykytiimissä työskentelee terveydenhoitajia, sairaanhoitaja ja sosiaaliohjaaja.</a:t>
            </a:r>
          </a:p>
          <a:p>
            <a:pPr algn="l"/>
            <a:endParaRPr lang="fi-FI">
              <a:cs typeface="Arial"/>
            </a:endParaRPr>
          </a:p>
          <a:p>
            <a:pPr algn="l"/>
            <a:r>
              <a:rPr lang="fi-FI">
                <a:cs typeface="Arial"/>
              </a:rPr>
              <a:t>Yhteystiedot:</a:t>
            </a:r>
          </a:p>
          <a:p>
            <a:pPr algn="l"/>
            <a:endParaRPr lang="fi-FI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8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Puh. 040 636 8697 (myös asiakkaille)</a:t>
            </a:r>
          </a:p>
          <a:p>
            <a:endParaRPr lang="fi-FI" sz="180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i-FI" sz="18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4"/>
              </a:rPr>
              <a:t>tyottomienterveystiimi@espoo.fi</a:t>
            </a:r>
            <a:r>
              <a:rPr lang="fi-FI" sz="18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(ei asiakkaille)</a:t>
            </a:r>
          </a:p>
          <a:p>
            <a:pPr algn="l"/>
            <a:r>
              <a:rPr lang="fi-FI" sz="18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endParaRPr lang="fi-FI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i-FI">
              <a:cs typeface="Arial"/>
            </a:endParaRPr>
          </a:p>
          <a:p>
            <a:pPr algn="l"/>
            <a:endParaRPr lang="fi-FI" b="1" i="1">
              <a:cs typeface="Arial"/>
            </a:endParaRPr>
          </a:p>
          <a:p>
            <a:pPr algn="l"/>
            <a:endParaRPr lang="fi-FI" b="1" i="1">
              <a:cs typeface="Arial"/>
            </a:endParaRPr>
          </a:p>
          <a:p>
            <a:pPr algn="l"/>
            <a:endParaRPr lang="fi-FI" b="1" i="1">
              <a:cs typeface="Arial"/>
            </a:endParaRPr>
          </a:p>
          <a:p>
            <a:pPr algn="l"/>
            <a:endParaRPr lang="fi-FI"/>
          </a:p>
          <a:p>
            <a:endParaRPr lang="fi-FI">
              <a:cs typeface="Arial"/>
            </a:endParaRPr>
          </a:p>
          <a:p>
            <a:pPr algn="l"/>
            <a:endParaRPr lang="fi-FI" sz="240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C470BDAC-1CE5-4D4B-AFC8-5D5DC6A87D31}"/>
              </a:ext>
            </a:extLst>
          </p:cNvPr>
          <p:cNvSpPr txBox="1"/>
          <p:nvPr/>
        </p:nvSpPr>
        <p:spPr>
          <a:xfrm>
            <a:off x="2969231" y="545557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endParaRPr lang="fi-FI" err="1"/>
          </a:p>
        </p:txBody>
      </p:sp>
    </p:spTree>
    <p:extLst>
      <p:ext uri="{BB962C8B-B14F-4D97-AF65-F5344CB8AC3E}">
        <p14:creationId xmlns:p14="http://schemas.microsoft.com/office/powerpoint/2010/main" val="3036084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BC978C-2868-4921-82F9-92594A05B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Kumpaan palveluun ohjaan asiakkaan?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A680750-6E96-43FB-B1C8-8208D00D7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73" y="1306286"/>
            <a:ext cx="10670758" cy="4809023"/>
          </a:xfrm>
        </p:spPr>
        <p:txBody>
          <a:bodyPr/>
          <a:lstStyle/>
          <a:p>
            <a:pPr marL="0" indent="0">
              <a:buNone/>
            </a:pPr>
            <a:r>
              <a:rPr lang="fi-FI" sz="2400" b="1">
                <a:cs typeface="Arial"/>
                <a:hlinkClick r:id="rId2" action="ppaction://hlinksldjump"/>
              </a:rPr>
              <a:t>1. Työkykyarvio</a:t>
            </a:r>
            <a:endParaRPr lang="fi-FI" sz="2400" b="1">
              <a:cs typeface="Arial"/>
            </a:endParaRPr>
          </a:p>
          <a:p>
            <a:pPr marL="267970" indent="-267970"/>
            <a:r>
              <a:rPr lang="fi-FI" sz="2000">
                <a:cs typeface="Arial"/>
              </a:rPr>
              <a:t>Jos asiakkaalla on terveydentilan ja toimintakyvyn rajoitteiden takia vaikeuksia selviytyä työelämässä tai työllistymistä edistävissä palveluissa</a:t>
            </a:r>
          </a:p>
          <a:p>
            <a:pPr marL="626745" lvl="1" indent="-267970"/>
            <a:r>
              <a:rPr lang="fi-FI" sz="2000">
                <a:cs typeface="Arial"/>
              </a:rPr>
              <a:t>Ohjaa asiakas </a:t>
            </a:r>
            <a:r>
              <a:rPr lang="fi-FI" sz="2000" b="1">
                <a:cs typeface="Arial"/>
              </a:rPr>
              <a:t>terveydentilan ja työkyvyn arvioon </a:t>
            </a:r>
            <a:r>
              <a:rPr lang="fi-FI" sz="2000">
                <a:cs typeface="Arial"/>
              </a:rPr>
              <a:t>ja täytä lähete taustatietoineen: ks. ohjeet diat 4-10</a:t>
            </a:r>
          </a:p>
          <a:p>
            <a:pPr marL="626745" lvl="1" indent="-267970"/>
            <a:r>
              <a:rPr lang="fi-FI" sz="2000">
                <a:cs typeface="Arial"/>
              </a:rPr>
              <a:t>Terveydentilan ja työkyvyn arviosta annetaan palaute omavalmentajalle</a:t>
            </a:r>
          </a:p>
          <a:p>
            <a:pPr marL="0" indent="0">
              <a:buNone/>
            </a:pPr>
            <a:endParaRPr lang="fi-FI" sz="2400" b="1">
              <a:cs typeface="Arial"/>
            </a:endParaRPr>
          </a:p>
          <a:p>
            <a:pPr marL="0" indent="0">
              <a:buNone/>
            </a:pPr>
            <a:r>
              <a:rPr lang="fi-FI" sz="2400" b="1">
                <a:cs typeface="Arial"/>
                <a:hlinkClick r:id="rId3" action="ppaction://hlinksldjump"/>
              </a:rPr>
              <a:t>2. Työttömien terveystarkastus</a:t>
            </a:r>
            <a:endParaRPr lang="fi-FI" sz="2400" b="1">
              <a:cs typeface="Arial"/>
            </a:endParaRPr>
          </a:p>
          <a:p>
            <a:r>
              <a:rPr lang="fi-FI" sz="2000">
                <a:ea typeface="+mn-lt"/>
                <a:cs typeface="+mn-lt"/>
              </a:rPr>
              <a:t>Jos asiakas haluaa terveystarkastuksen </a:t>
            </a:r>
            <a:r>
              <a:rPr lang="fi-FI" sz="2000" b="1">
                <a:ea typeface="+mn-lt"/>
                <a:cs typeface="+mn-lt"/>
              </a:rPr>
              <a:t>eikä ole syytä epäillä </a:t>
            </a:r>
            <a:r>
              <a:rPr lang="fi-FI" sz="2000">
                <a:ea typeface="+mn-lt"/>
                <a:cs typeface="+mn-lt"/>
              </a:rPr>
              <a:t>terveydentilan tai toimintakyvyn aiheuttavan vaikeuksia työllistyä tai osallistua palveluun</a:t>
            </a:r>
          </a:p>
          <a:p>
            <a:pPr lvl="1"/>
            <a:r>
              <a:rPr lang="fi-FI" sz="2000">
                <a:ea typeface="+mn-lt"/>
                <a:cs typeface="+mn-lt"/>
              </a:rPr>
              <a:t>Kerro asiakkaalle, että työttömällä on oikeus lakisääteiseen, maksuttomaan terveydenhoitajan tekemään terveystarkastukseen: ks. Dia1 11-12 ohjeet tarkastukseen hakeutumisesta</a:t>
            </a:r>
          </a:p>
          <a:p>
            <a:pPr lvl="1"/>
            <a:r>
              <a:rPr lang="fi-FI" sz="2000">
                <a:ea typeface="+mn-lt"/>
                <a:cs typeface="+mn-lt"/>
              </a:rPr>
              <a:t>terveystarkastuksesta ei tule palautetta omavalmentajalle</a:t>
            </a:r>
          </a:p>
          <a:p>
            <a:pPr marL="358775" lvl="1" indent="0">
              <a:buNone/>
            </a:pPr>
            <a:endParaRPr lang="fi-FI" sz="1800">
              <a:ea typeface="+mn-lt"/>
              <a:cs typeface="+mn-lt"/>
            </a:endParaRPr>
          </a:p>
          <a:p>
            <a:pPr marL="0" indent="0">
              <a:buNone/>
            </a:pPr>
            <a:endParaRPr lang="fi-FI">
              <a:cs typeface="Arial" panose="020B0604020202020204"/>
            </a:endParaRPr>
          </a:p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01224E8-241F-44CF-9E1B-5E5210DA5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5621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28E025-7F3C-4071-9712-83DB76867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1. Työkykyarvio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3B8B131-D195-4EDD-A113-AB2FB4375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0813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D13CAA05-D038-FC43-B5C5-B7F5400D58C1}"/>
              </a:ext>
            </a:extLst>
          </p:cNvPr>
          <p:cNvSpPr/>
          <p:nvPr/>
        </p:nvSpPr>
        <p:spPr>
          <a:xfrm>
            <a:off x="335360" y="3332990"/>
            <a:ext cx="2400000" cy="443516"/>
          </a:xfrm>
          <a:prstGeom prst="roundRect">
            <a:avLst>
              <a:gd name="adj" fmla="val 2678"/>
            </a:avLst>
          </a:prstGeom>
          <a:solidFill>
            <a:schemeClr val="bg2">
              <a:lumMod val="10000"/>
              <a:lumOff val="9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219170">
              <a:defRPr/>
            </a:pPr>
            <a:endParaRPr lang="en-FI" sz="2400">
              <a:solidFill>
                <a:prstClr val="white"/>
              </a:solidFill>
              <a:latin typeface="Arial" panose="020B0604020202020204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913251F-846A-E84D-82D8-898056AF3AF1}"/>
              </a:ext>
            </a:extLst>
          </p:cNvPr>
          <p:cNvCxnSpPr>
            <a:cxnSpLocks/>
          </p:cNvCxnSpPr>
          <p:nvPr/>
        </p:nvCxnSpPr>
        <p:spPr>
          <a:xfrm>
            <a:off x="9041716" y="4538628"/>
            <a:ext cx="206720" cy="0"/>
          </a:xfrm>
          <a:prstGeom prst="line">
            <a:avLst/>
          </a:prstGeom>
          <a:ln w="31750" cap="rnd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A9FF093-BB44-B144-8C86-224833CAFD53}"/>
              </a:ext>
            </a:extLst>
          </p:cNvPr>
          <p:cNvCxnSpPr>
            <a:cxnSpLocks/>
          </p:cNvCxnSpPr>
          <p:nvPr/>
        </p:nvCxnSpPr>
        <p:spPr>
          <a:xfrm flipV="1">
            <a:off x="6552729" y="2235205"/>
            <a:ext cx="0" cy="2921988"/>
          </a:xfrm>
          <a:prstGeom prst="line">
            <a:avLst/>
          </a:prstGeom>
          <a:ln w="31750" cap="rnd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153AFE9-B420-1246-80E6-7B8E6249729E}"/>
              </a:ext>
            </a:extLst>
          </p:cNvPr>
          <p:cNvCxnSpPr>
            <a:cxnSpLocks/>
          </p:cNvCxnSpPr>
          <p:nvPr/>
        </p:nvCxnSpPr>
        <p:spPr>
          <a:xfrm>
            <a:off x="2678957" y="5061181"/>
            <a:ext cx="206720" cy="0"/>
          </a:xfrm>
          <a:prstGeom prst="line">
            <a:avLst/>
          </a:prstGeom>
          <a:ln w="31750" cap="rnd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FA5A6F37-D354-4344-AA19-96BCEEDFA1D7}"/>
              </a:ext>
            </a:extLst>
          </p:cNvPr>
          <p:cNvSpPr/>
          <p:nvPr/>
        </p:nvSpPr>
        <p:spPr>
          <a:xfrm>
            <a:off x="3107791" y="3525012"/>
            <a:ext cx="1187760" cy="959697"/>
          </a:xfrm>
          <a:prstGeom prst="roundRect">
            <a:avLst>
              <a:gd name="adj" fmla="val 710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219170">
              <a:defRPr/>
            </a:pPr>
            <a:endParaRPr lang="en-FI" sz="24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69042809-1D7F-D04C-9B27-C57283B21662}"/>
              </a:ext>
            </a:extLst>
          </p:cNvPr>
          <p:cNvSpPr/>
          <p:nvPr/>
        </p:nvSpPr>
        <p:spPr>
          <a:xfrm>
            <a:off x="4466447" y="3525012"/>
            <a:ext cx="1914391" cy="566729"/>
          </a:xfrm>
          <a:prstGeom prst="roundRect">
            <a:avLst>
              <a:gd name="adj" fmla="val 446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219170">
              <a:defRPr/>
            </a:pPr>
            <a:endParaRPr lang="en-FI" sz="24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7F17CC-C4F2-4947-BAB7-AEDB7AD95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490" y="6144575"/>
            <a:ext cx="868887" cy="288871"/>
          </a:xfrm>
        </p:spPr>
        <p:txBody>
          <a:bodyPr/>
          <a:lstStyle/>
          <a:p>
            <a:pPr defTabSz="1219170">
              <a:defRPr/>
            </a:pPr>
            <a:fld id="{03D2D5F4-4871-4469-8343-ED7F6811B37D}" type="slidenum">
              <a:rPr lang="fi-FI">
                <a:solidFill>
                  <a:prstClr val="black"/>
                </a:solidFill>
                <a:latin typeface="Arial" panose="020B0604020202020204"/>
              </a:rPr>
              <a:pPr defTabSz="1219170">
                <a:defRPr/>
              </a:pPr>
              <a:t>5</a:t>
            </a:fld>
            <a:endParaRPr lang="fi-FI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ACA4DA-DD22-6441-A075-52694A300A4E}"/>
              </a:ext>
            </a:extLst>
          </p:cNvPr>
          <p:cNvSpPr/>
          <p:nvPr/>
        </p:nvSpPr>
        <p:spPr>
          <a:xfrm>
            <a:off x="353171" y="260648"/>
            <a:ext cx="929522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219170">
              <a:defRPr/>
            </a:pPr>
            <a:r>
              <a:rPr lang="fi-FI" sz="2400" b="1">
                <a:solidFill>
                  <a:prstClr val="black"/>
                </a:solidFill>
                <a:latin typeface="Arial" panose="020B0604020202020204"/>
              </a:rPr>
              <a:t>Monialainen terveydentilan ja työkyvyn arvion ja tuen polku </a:t>
            </a:r>
            <a:endParaRPr lang="en-FI" sz="2400" b="1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5" name="Tekstiruutu 18">
            <a:extLst>
              <a:ext uri="{FF2B5EF4-FFF2-40B4-BE49-F238E27FC236}">
                <a16:creationId xmlns:a16="http://schemas.microsoft.com/office/drawing/2014/main" id="{ABE450FC-29C5-744E-AA8D-368D58C9FF14}"/>
              </a:ext>
            </a:extLst>
          </p:cNvPr>
          <p:cNvSpPr txBox="1"/>
          <p:nvPr/>
        </p:nvSpPr>
        <p:spPr>
          <a:xfrm>
            <a:off x="334434" y="740702"/>
            <a:ext cx="2592917" cy="2051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7796" indent="-169329" defTabSz="1219140">
              <a:defRPr/>
            </a:pPr>
            <a:r>
              <a:rPr lang="fi-FI" sz="1333" b="1">
                <a:solidFill>
                  <a:prstClr val="black"/>
                </a:solidFill>
                <a:latin typeface="Arial" panose="020B0604020202020204"/>
              </a:rPr>
              <a:t>1.	Tuen tarpeen tunnistaminen </a:t>
            </a:r>
          </a:p>
        </p:txBody>
      </p:sp>
      <p:sp>
        <p:nvSpPr>
          <p:cNvPr id="6" name="Tekstiruutu 22">
            <a:extLst>
              <a:ext uri="{FF2B5EF4-FFF2-40B4-BE49-F238E27FC236}">
                <a16:creationId xmlns:a16="http://schemas.microsoft.com/office/drawing/2014/main" id="{F3C20D59-00D9-6147-87D3-4D04798275E4}"/>
              </a:ext>
            </a:extLst>
          </p:cNvPr>
          <p:cNvSpPr txBox="1"/>
          <p:nvPr/>
        </p:nvSpPr>
        <p:spPr>
          <a:xfrm>
            <a:off x="3431926" y="740702"/>
            <a:ext cx="2376207" cy="41024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7796" indent="-177796" defTabSz="1219140">
              <a:defRPr/>
            </a:pPr>
            <a:r>
              <a:rPr lang="fi-FI" sz="1333" b="1">
                <a:solidFill>
                  <a:prstClr val="black"/>
                </a:solidFill>
                <a:latin typeface="Arial" panose="020B0604020202020204"/>
              </a:rPr>
              <a:t>2. Tuen tarpeen selvittäminen ja tavoitteiden asettaminen</a:t>
            </a:r>
          </a:p>
        </p:txBody>
      </p:sp>
      <p:sp>
        <p:nvSpPr>
          <p:cNvPr id="7" name="Tekstiruutu 24">
            <a:extLst>
              <a:ext uri="{FF2B5EF4-FFF2-40B4-BE49-F238E27FC236}">
                <a16:creationId xmlns:a16="http://schemas.microsoft.com/office/drawing/2014/main" id="{9FB5000E-A0B2-E045-BAF0-99DA04C3F7FA}"/>
              </a:ext>
            </a:extLst>
          </p:cNvPr>
          <p:cNvSpPr txBox="1"/>
          <p:nvPr/>
        </p:nvSpPr>
        <p:spPr>
          <a:xfrm>
            <a:off x="6768043" y="740702"/>
            <a:ext cx="2371448" cy="41024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7796" indent="-177796" defTabSz="1219140">
              <a:defRPr/>
            </a:pPr>
            <a:r>
              <a:rPr lang="fi-FI" sz="1333" b="1">
                <a:solidFill>
                  <a:prstClr val="black"/>
                </a:solidFill>
                <a:latin typeface="Arial" panose="020B0604020202020204"/>
              </a:rPr>
              <a:t>3.	Tuen suunnittelu ja yhteistyön koordinointi</a:t>
            </a:r>
            <a:endParaRPr lang="fi-FI" sz="1333" b="1">
              <a:solidFill>
                <a:prstClr val="black"/>
              </a:solidFill>
              <a:latin typeface="Arial" panose="020B0604020202020204"/>
              <a:cs typeface="Arial"/>
            </a:endParaRPr>
          </a:p>
        </p:txBody>
      </p:sp>
      <p:sp>
        <p:nvSpPr>
          <p:cNvPr id="8" name="Tekstiruutu 23">
            <a:extLst>
              <a:ext uri="{FF2B5EF4-FFF2-40B4-BE49-F238E27FC236}">
                <a16:creationId xmlns:a16="http://schemas.microsoft.com/office/drawing/2014/main" id="{005D439F-8395-0B45-A433-7020A6E26BB3}"/>
              </a:ext>
            </a:extLst>
          </p:cNvPr>
          <p:cNvSpPr txBox="1"/>
          <p:nvPr/>
        </p:nvSpPr>
        <p:spPr>
          <a:xfrm>
            <a:off x="9457267" y="740702"/>
            <a:ext cx="2371448" cy="41024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7796" indent="-177796" defTabSz="1219140">
              <a:defRPr/>
            </a:pPr>
            <a:r>
              <a:rPr lang="fi-FI" sz="1333" b="1">
                <a:solidFill>
                  <a:prstClr val="black"/>
                </a:solidFill>
                <a:latin typeface="Arial" panose="020B0604020202020204"/>
              </a:rPr>
              <a:t>4. Seuranta ja </a:t>
            </a:r>
            <a:br>
              <a:rPr lang="fi-FI" sz="1333" b="1">
                <a:solidFill>
                  <a:prstClr val="black"/>
                </a:solidFill>
                <a:latin typeface="Arial" panose="020B0604020202020204"/>
              </a:rPr>
            </a:br>
            <a:r>
              <a:rPr lang="fi-FI" sz="1333" b="1">
                <a:solidFill>
                  <a:prstClr val="black"/>
                </a:solidFill>
                <a:latin typeface="Arial" panose="020B0604020202020204"/>
              </a:rPr>
              <a:t>jatkosuunnitelma</a:t>
            </a:r>
            <a:endParaRPr lang="fi-FI" sz="1333" b="1">
              <a:solidFill>
                <a:prstClr val="black"/>
              </a:solidFill>
              <a:latin typeface="Arial" panose="020B0604020202020204"/>
              <a:cs typeface="Arial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3DA70BD-80E7-8749-8789-E028D86019F6}"/>
              </a:ext>
            </a:extLst>
          </p:cNvPr>
          <p:cNvSpPr/>
          <p:nvPr/>
        </p:nvSpPr>
        <p:spPr>
          <a:xfrm>
            <a:off x="3107791" y="1233317"/>
            <a:ext cx="3273047" cy="2058280"/>
          </a:xfrm>
          <a:prstGeom prst="roundRect">
            <a:avLst>
              <a:gd name="adj" fmla="val 323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219170">
              <a:defRPr/>
            </a:pPr>
            <a:endParaRPr lang="en-FI" sz="24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F9C1AEB-10D9-6B4F-AFEB-E0B2025487BB}"/>
              </a:ext>
            </a:extLst>
          </p:cNvPr>
          <p:cNvSpPr/>
          <p:nvPr/>
        </p:nvSpPr>
        <p:spPr>
          <a:xfrm>
            <a:off x="6768043" y="1220755"/>
            <a:ext cx="2400299" cy="2592287"/>
          </a:xfrm>
          <a:prstGeom prst="roundRect">
            <a:avLst>
              <a:gd name="adj" fmla="val 3359"/>
            </a:avLst>
          </a:prstGeom>
          <a:solidFill>
            <a:schemeClr val="accent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FI" sz="24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7D7FD68-8479-7A46-80DA-62CBFDA6DB77}"/>
              </a:ext>
            </a:extLst>
          </p:cNvPr>
          <p:cNvSpPr/>
          <p:nvPr/>
        </p:nvSpPr>
        <p:spPr>
          <a:xfrm>
            <a:off x="9446756" y="1229339"/>
            <a:ext cx="2400299" cy="3042796"/>
          </a:xfrm>
          <a:prstGeom prst="roundRect">
            <a:avLst>
              <a:gd name="adj" fmla="val 4402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FI" sz="24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9304B81-57BA-954D-9002-2F625D3DD33B}"/>
              </a:ext>
            </a:extLst>
          </p:cNvPr>
          <p:cNvSpPr/>
          <p:nvPr/>
        </p:nvSpPr>
        <p:spPr>
          <a:xfrm>
            <a:off x="344945" y="1229341"/>
            <a:ext cx="2400000" cy="1875703"/>
          </a:xfrm>
          <a:prstGeom prst="roundRect">
            <a:avLst>
              <a:gd name="adj" fmla="val 2882"/>
            </a:avLst>
          </a:prstGeom>
          <a:solidFill>
            <a:schemeClr val="bg2">
              <a:lumMod val="10000"/>
              <a:lumOff val="9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219170">
              <a:defRPr/>
            </a:pPr>
            <a:endParaRPr lang="en-FI" sz="24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C2352F-6376-0349-A5A6-C0493A19CB41}"/>
              </a:ext>
            </a:extLst>
          </p:cNvPr>
          <p:cNvSpPr txBox="1"/>
          <p:nvPr/>
        </p:nvSpPr>
        <p:spPr>
          <a:xfrm>
            <a:off x="431371" y="1334133"/>
            <a:ext cx="2143857" cy="17036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18530" indent="-110064" defTabSz="1219140">
              <a:buClr>
                <a:srgbClr val="0050BB"/>
              </a:buClr>
              <a:buSzPct val="120000"/>
              <a:defRPr/>
            </a:pPr>
            <a:r>
              <a:rPr lang="fi-FI" sz="1067" b="1">
                <a:solidFill>
                  <a:prstClr val="black"/>
                </a:solidFill>
                <a:latin typeface="Arial" panose="020B0604020202020204"/>
              </a:rPr>
              <a:t>Huoli työkyvystä</a:t>
            </a:r>
          </a:p>
          <a:p>
            <a:pPr defTabSz="1219140">
              <a:buClr>
                <a:srgbClr val="0050BB"/>
              </a:buClr>
              <a:buSzPct val="120000"/>
              <a:defRPr/>
            </a:pPr>
            <a:endParaRPr lang="fi-FI" sz="400" b="1">
              <a:solidFill>
                <a:prstClr val="black"/>
              </a:solidFill>
              <a:latin typeface="Arial" panose="020B0604020202020204"/>
            </a:endParaRPr>
          </a:p>
          <a:p>
            <a:pPr marL="118530" indent="-110064" defTabSz="1219140">
              <a:buClr>
                <a:srgbClr val="0050BB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fi-FI" sz="1067">
                <a:solidFill>
                  <a:prstClr val="black"/>
                </a:solidFill>
                <a:latin typeface="Arial" panose="020B0604020202020204"/>
              </a:rPr>
              <a:t>Työllisyyspalveluissa </a:t>
            </a:r>
          </a:p>
          <a:p>
            <a:pPr marL="118530" indent="-110064" defTabSz="1219140">
              <a:buClr>
                <a:srgbClr val="0050BB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fi-FI" sz="1067">
                <a:solidFill>
                  <a:prstClr val="black"/>
                </a:solidFill>
                <a:latin typeface="Arial" panose="020B0604020202020204"/>
              </a:rPr>
              <a:t>Te-palveluissa </a:t>
            </a:r>
          </a:p>
          <a:p>
            <a:pPr marL="118530" indent="-110064" defTabSz="1219140">
              <a:buClr>
                <a:srgbClr val="0050BB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fi-FI" sz="1067">
                <a:solidFill>
                  <a:prstClr val="black"/>
                </a:solidFill>
                <a:latin typeface="Arial" panose="020B0604020202020204"/>
              </a:rPr>
              <a:t>Kelan palveluissa</a:t>
            </a:r>
          </a:p>
          <a:p>
            <a:pPr marL="118530" indent="-110064" defTabSz="1219140">
              <a:buClr>
                <a:srgbClr val="0050BB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fi-FI" sz="1067">
                <a:solidFill>
                  <a:prstClr val="black"/>
                </a:solidFill>
                <a:latin typeface="Arial" panose="020B0604020202020204"/>
              </a:rPr>
              <a:t>Sosiaalipalveluissa</a:t>
            </a:r>
          </a:p>
          <a:p>
            <a:pPr marL="118530" indent="-110064" defTabSz="1219140">
              <a:buClr>
                <a:srgbClr val="0050BB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fi-FI" sz="1067">
                <a:solidFill>
                  <a:prstClr val="black"/>
                </a:solidFill>
                <a:latin typeface="Arial" panose="020B0604020202020204"/>
              </a:rPr>
              <a:t>Terveyspalveluissa</a:t>
            </a:r>
          </a:p>
          <a:p>
            <a:pPr marL="118530" indent="-110064" defTabSz="1219140">
              <a:buClr>
                <a:srgbClr val="0050BB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fi-FI" sz="1067">
                <a:solidFill>
                  <a:prstClr val="black"/>
                </a:solidFill>
                <a:latin typeface="Arial" panose="020B0604020202020204"/>
              </a:rPr>
              <a:t>Matalan kynnyksen palveluissa </a:t>
            </a:r>
            <a:br>
              <a:rPr lang="fi-FI" sz="1067">
                <a:solidFill>
                  <a:prstClr val="black"/>
                </a:solidFill>
                <a:latin typeface="Arial" panose="020B0604020202020204"/>
              </a:rPr>
            </a:br>
            <a:r>
              <a:rPr lang="fi-FI" sz="1067">
                <a:solidFill>
                  <a:prstClr val="black"/>
                </a:solidFill>
                <a:latin typeface="Arial" panose="020B0604020202020204"/>
              </a:rPr>
              <a:t>(L-U Sote)</a:t>
            </a:r>
          </a:p>
          <a:p>
            <a:pPr marL="118530" indent="-110064" defTabSz="1219140">
              <a:buClr>
                <a:srgbClr val="0050BB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fi-FI" sz="1067">
                <a:solidFill>
                  <a:prstClr val="black"/>
                </a:solidFill>
                <a:latin typeface="Arial" panose="020B0604020202020204"/>
              </a:rPr>
              <a:t>Koulutus- ja kuntoutuspalveluissa</a:t>
            </a:r>
          </a:p>
          <a:p>
            <a:pPr marL="118530" indent="-110064" defTabSz="1219140">
              <a:buClr>
                <a:srgbClr val="0050BB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fi-FI" sz="1067" b="1" i="1">
                <a:solidFill>
                  <a:srgbClr val="0050BB"/>
                </a:solidFill>
                <a:latin typeface="Arial" panose="020B0604020202020204"/>
              </a:rPr>
              <a:t>Asiakkaalla itsellään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B2FCE60-F937-0142-AAAC-1A01FF354047}"/>
              </a:ext>
            </a:extLst>
          </p:cNvPr>
          <p:cNvSpPr/>
          <p:nvPr/>
        </p:nvSpPr>
        <p:spPr>
          <a:xfrm>
            <a:off x="336259" y="4005064"/>
            <a:ext cx="2400000" cy="1584000"/>
          </a:xfrm>
          <a:prstGeom prst="roundRect">
            <a:avLst>
              <a:gd name="adj" fmla="val 2678"/>
            </a:avLst>
          </a:prstGeom>
          <a:solidFill>
            <a:schemeClr val="bg2">
              <a:lumMod val="10000"/>
              <a:lumOff val="9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219170">
              <a:defRPr/>
            </a:pPr>
            <a:endParaRPr lang="en-FI" sz="24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91FA136-2FE4-474B-B3F4-0854F4D9DC7B}"/>
              </a:ext>
            </a:extLst>
          </p:cNvPr>
          <p:cNvSpPr/>
          <p:nvPr/>
        </p:nvSpPr>
        <p:spPr>
          <a:xfrm>
            <a:off x="437374" y="4091706"/>
            <a:ext cx="2174205" cy="1436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219140">
              <a:defRPr/>
            </a:pPr>
            <a:r>
              <a:rPr lang="fi-FI" sz="1067" b="1">
                <a:solidFill>
                  <a:prstClr val="black"/>
                </a:solidFill>
                <a:latin typeface="Arial" panose="020B0604020202020204"/>
              </a:rPr>
              <a:t>Lähetteen kirjaus työkykytiimille</a:t>
            </a:r>
          </a:p>
          <a:p>
            <a:pPr defTabSz="1219140">
              <a:defRPr/>
            </a:pPr>
            <a:endParaRPr lang="fi-FI" sz="400" b="1">
              <a:solidFill>
                <a:prstClr val="black"/>
              </a:solidFill>
              <a:latin typeface="Arial" panose="020B0604020202020204"/>
            </a:endParaRPr>
          </a:p>
          <a:p>
            <a:pPr marL="118530" indent="-118530" defTabSz="1219140">
              <a:buClr>
                <a:srgbClr val="0050BB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fi-FI" sz="1067">
                <a:solidFill>
                  <a:prstClr val="black"/>
                </a:solidFill>
                <a:latin typeface="Arial" panose="020B0604020202020204"/>
              </a:rPr>
              <a:t>ammattilainen </a:t>
            </a:r>
            <a:r>
              <a:rPr lang="fi-FI" sz="1067" b="1" i="1">
                <a:solidFill>
                  <a:srgbClr val="0050BB"/>
                </a:solidFill>
                <a:latin typeface="Arial" panose="020B0604020202020204"/>
              </a:rPr>
              <a:t>asiakkaan kirjallisella suostumuksella</a:t>
            </a:r>
          </a:p>
          <a:p>
            <a:pPr marL="118530" indent="-118530" defTabSz="1219140">
              <a:buClr>
                <a:srgbClr val="0050BB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fi-FI" sz="1067">
                <a:solidFill>
                  <a:prstClr val="black"/>
                </a:solidFill>
                <a:latin typeface="Arial" panose="020B0604020202020204"/>
              </a:rPr>
              <a:t>sähköisesti</a:t>
            </a:r>
          </a:p>
          <a:p>
            <a:pPr marL="118530" indent="-118530" defTabSz="1219140">
              <a:buClr>
                <a:srgbClr val="0050BB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fi-FI" sz="1067">
                <a:solidFill>
                  <a:prstClr val="black"/>
                </a:solidFill>
                <a:latin typeface="Arial" panose="020B0604020202020204"/>
              </a:rPr>
              <a:t>Suostumus kirjataan Life Care</a:t>
            </a:r>
          </a:p>
          <a:p>
            <a:pPr marL="118530" indent="-118530" defTabSz="1219140">
              <a:buClr>
                <a:srgbClr val="0050BB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fi-FI" sz="400" b="1">
              <a:solidFill>
                <a:prstClr val="black"/>
              </a:solidFill>
              <a:latin typeface="Arial" panose="020B0604020202020204"/>
            </a:endParaRPr>
          </a:p>
          <a:p>
            <a:pPr defTabSz="1219140">
              <a:defRPr/>
            </a:pPr>
            <a:r>
              <a:rPr lang="fi-FI" sz="1067" b="1">
                <a:solidFill>
                  <a:prstClr val="black"/>
                </a:solidFill>
                <a:latin typeface="Arial" panose="020B0604020202020204"/>
              </a:rPr>
              <a:t>Asiakas</a:t>
            </a:r>
          </a:p>
          <a:p>
            <a:pPr marL="122764" indent="-122764" defTabSz="1219140">
              <a:buClr>
                <a:srgbClr val="0050BB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fi-FI" sz="1067" b="1" i="1">
                <a:solidFill>
                  <a:srgbClr val="0050BB"/>
                </a:solidFill>
                <a:latin typeface="Arial" panose="020B0604020202020204"/>
              </a:rPr>
              <a:t>Omaolon yhteydenotto</a:t>
            </a:r>
            <a:r>
              <a:rPr lang="fi-FI" sz="1067">
                <a:solidFill>
                  <a:prstClr val="black"/>
                </a:solidFill>
                <a:latin typeface="Arial" panose="020B0604020202020204"/>
              </a:rPr>
              <a:t>/</a:t>
            </a:r>
            <a:br>
              <a:rPr lang="fi-FI" sz="1067">
                <a:solidFill>
                  <a:prstClr val="black"/>
                </a:solidFill>
                <a:latin typeface="Arial" panose="020B0604020202020204"/>
              </a:rPr>
            </a:br>
            <a:r>
              <a:rPr lang="fi-FI" sz="1067">
                <a:solidFill>
                  <a:prstClr val="black"/>
                </a:solidFill>
                <a:latin typeface="Arial" panose="020B0604020202020204"/>
              </a:rPr>
              <a:t>puhelimitse/sähköisesti 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72AF3A27-090C-134A-BF40-A0710F455AA8}"/>
              </a:ext>
            </a:extLst>
          </p:cNvPr>
          <p:cNvSpPr/>
          <p:nvPr/>
        </p:nvSpPr>
        <p:spPr>
          <a:xfrm>
            <a:off x="1967805" y="1124745"/>
            <a:ext cx="863833" cy="1035335"/>
          </a:xfrm>
          <a:prstGeom prst="roundRect">
            <a:avLst>
              <a:gd name="adj" fmla="val 6520"/>
            </a:avLst>
          </a:prstGeom>
          <a:solidFill>
            <a:schemeClr val="bg2">
              <a:lumMod val="10000"/>
              <a:lumOff val="90000"/>
            </a:schemeClr>
          </a:solidFill>
          <a:ln w="38100" cap="rnd">
            <a:solidFill>
              <a:schemeClr val="bg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219170">
              <a:defRPr/>
            </a:pPr>
            <a:endParaRPr lang="en-FI" sz="24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C298F5D-766F-A547-8769-8C7408A2C542}"/>
              </a:ext>
            </a:extLst>
          </p:cNvPr>
          <p:cNvSpPr/>
          <p:nvPr/>
        </p:nvSpPr>
        <p:spPr>
          <a:xfrm>
            <a:off x="2068954" y="1239241"/>
            <a:ext cx="659079" cy="8210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18530" indent="-118530" defTabSz="914377">
              <a:buClr>
                <a:srgbClr val="0050BB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fi-FI" sz="1067">
                <a:solidFill>
                  <a:prstClr val="black"/>
                </a:solidFill>
                <a:latin typeface="Arial" panose="020B0604020202020204"/>
              </a:rPr>
              <a:t>Omaolo</a:t>
            </a:r>
          </a:p>
          <a:p>
            <a:pPr marL="118530" indent="-118530" defTabSz="914377">
              <a:buClr>
                <a:srgbClr val="0050BB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fi-FI" sz="1067">
                <a:solidFill>
                  <a:prstClr val="black"/>
                </a:solidFill>
                <a:latin typeface="Arial" panose="020B0604020202020204"/>
              </a:rPr>
              <a:t>Kyky-</a:t>
            </a:r>
            <a:br>
              <a:rPr lang="fi-FI" sz="1067">
                <a:solidFill>
                  <a:prstClr val="black"/>
                </a:solidFill>
                <a:latin typeface="Arial" panose="020B0604020202020204"/>
              </a:rPr>
            </a:br>
            <a:r>
              <a:rPr lang="fi-FI" sz="1067">
                <a:solidFill>
                  <a:prstClr val="black"/>
                </a:solidFill>
                <a:latin typeface="Arial" panose="020B0604020202020204"/>
              </a:rPr>
              <a:t>Viisari</a:t>
            </a:r>
          </a:p>
          <a:p>
            <a:pPr marL="118530" indent="-118530" defTabSz="914377">
              <a:buClr>
                <a:srgbClr val="0050BB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fi-FI" sz="1067" b="1" i="1">
                <a:solidFill>
                  <a:srgbClr val="0050BB"/>
                </a:solidFill>
                <a:latin typeface="Arial" panose="020B0604020202020204"/>
              </a:rPr>
              <a:t>Asiakas </a:t>
            </a:r>
            <a:br>
              <a:rPr lang="fi-FI" sz="1067" b="1" i="1">
                <a:solidFill>
                  <a:srgbClr val="0050BB"/>
                </a:solidFill>
                <a:latin typeface="Arial" panose="020B0604020202020204"/>
              </a:rPr>
            </a:br>
            <a:r>
              <a:rPr lang="fi-FI" sz="1067" b="1" i="1">
                <a:solidFill>
                  <a:srgbClr val="0050BB"/>
                </a:solidFill>
                <a:latin typeface="Arial" panose="020B0604020202020204"/>
              </a:rPr>
              <a:t>itse </a:t>
            </a:r>
            <a:endParaRPr lang="fi-FI" sz="1067" b="1" i="1">
              <a:solidFill>
                <a:srgbClr val="0050BB"/>
              </a:solidFill>
              <a:latin typeface="Arial" panose="020B0604020202020204"/>
              <a:cs typeface="Arial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CD382DE-689C-AE42-83E1-EF4E709A6446}"/>
              </a:ext>
            </a:extLst>
          </p:cNvPr>
          <p:cNvSpPr/>
          <p:nvPr/>
        </p:nvSpPr>
        <p:spPr>
          <a:xfrm>
            <a:off x="334733" y="5761831"/>
            <a:ext cx="2400000" cy="710088"/>
          </a:xfrm>
          <a:prstGeom prst="roundRect">
            <a:avLst>
              <a:gd name="adj" fmla="val 6520"/>
            </a:avLst>
          </a:prstGeom>
          <a:noFill/>
          <a:ln>
            <a:solidFill>
              <a:schemeClr val="accent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219170">
              <a:defRPr/>
            </a:pPr>
            <a:endParaRPr lang="en-FI" sz="24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79E314E-3655-EB45-A610-983913112551}"/>
              </a:ext>
            </a:extLst>
          </p:cNvPr>
          <p:cNvSpPr/>
          <p:nvPr/>
        </p:nvSpPr>
        <p:spPr>
          <a:xfrm>
            <a:off x="815414" y="5863988"/>
            <a:ext cx="1845673" cy="492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77">
              <a:defRPr/>
            </a:pPr>
            <a:r>
              <a:rPr lang="fi-FI" sz="1067" err="1">
                <a:solidFill>
                  <a:prstClr val="black"/>
                </a:solidFill>
                <a:latin typeface="Arial" panose="020B0604020202020204"/>
              </a:rPr>
              <a:t>Asiakkuus</a:t>
            </a:r>
            <a:r>
              <a:rPr lang="fi-FI" sz="1067">
                <a:solidFill>
                  <a:prstClr val="black"/>
                </a:solidFill>
                <a:latin typeface="Arial" panose="020B0604020202020204"/>
              </a:rPr>
              <a:t> säilyy lähettävällä taholla, jos asiakkaalla on vastuuhenkilö.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2736122-34A9-D94A-896D-51EA41223973}"/>
              </a:ext>
            </a:extLst>
          </p:cNvPr>
          <p:cNvSpPr/>
          <p:nvPr/>
        </p:nvSpPr>
        <p:spPr>
          <a:xfrm>
            <a:off x="463876" y="5733256"/>
            <a:ext cx="35252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219170">
              <a:defRPr/>
            </a:pPr>
            <a:r>
              <a:rPr lang="fi-FI" sz="4800" b="1">
                <a:solidFill>
                  <a:srgbClr val="0050BB"/>
                </a:solidFill>
                <a:latin typeface="Arial" panose="020B0604020202020204"/>
              </a:rPr>
              <a:t>!</a:t>
            </a:r>
            <a:endParaRPr lang="en-FI" sz="4800" b="1">
              <a:solidFill>
                <a:srgbClr val="0050BB"/>
              </a:solidFill>
              <a:latin typeface="Arial" panose="020B0604020202020204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1A5BBBC-AD75-8040-A9FA-6461181D88B7}"/>
              </a:ext>
            </a:extLst>
          </p:cNvPr>
          <p:cNvCxnSpPr>
            <a:cxnSpLocks/>
          </p:cNvCxnSpPr>
          <p:nvPr/>
        </p:nvCxnSpPr>
        <p:spPr>
          <a:xfrm flipH="1" flipV="1">
            <a:off x="2880000" y="2229181"/>
            <a:ext cx="20112" cy="2832000"/>
          </a:xfrm>
          <a:prstGeom prst="line">
            <a:avLst/>
          </a:prstGeom>
          <a:ln w="31750" cap="rnd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09059478-28A9-0246-8116-487A1F7FFE8E}"/>
              </a:ext>
            </a:extLst>
          </p:cNvPr>
          <p:cNvSpPr/>
          <p:nvPr/>
        </p:nvSpPr>
        <p:spPr>
          <a:xfrm>
            <a:off x="3273863" y="1334134"/>
            <a:ext cx="2052675" cy="1211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219140">
              <a:defRPr/>
            </a:pPr>
            <a:r>
              <a:rPr lang="fi-FI" sz="1067" b="1">
                <a:solidFill>
                  <a:prstClr val="black"/>
                </a:solidFill>
                <a:latin typeface="Arial" panose="020B0604020202020204"/>
              </a:rPr>
              <a:t>Työkykytiimi</a:t>
            </a:r>
          </a:p>
          <a:p>
            <a:pPr defTabSz="1219140">
              <a:defRPr/>
            </a:pPr>
            <a:endParaRPr lang="fi-FI" sz="400" b="1">
              <a:solidFill>
                <a:prstClr val="black"/>
              </a:solidFill>
              <a:latin typeface="Arial" panose="020B0604020202020204"/>
            </a:endParaRPr>
          </a:p>
          <a:p>
            <a:pPr marL="118530" indent="-118530" defTabSz="1219140">
              <a:buFont typeface="Arial" panose="020B0604020202020204" pitchFamily="34" charset="0"/>
              <a:buChar char="•"/>
              <a:defRPr/>
            </a:pPr>
            <a:r>
              <a:rPr lang="fi-FI" sz="1067">
                <a:solidFill>
                  <a:prstClr val="black"/>
                </a:solidFill>
                <a:latin typeface="Arial" panose="020B0604020202020204"/>
              </a:rPr>
              <a:t>Terveydenhoitaja/</a:t>
            </a:r>
            <a:br>
              <a:rPr lang="fi-FI" sz="1067">
                <a:solidFill>
                  <a:prstClr val="black"/>
                </a:solidFill>
                <a:latin typeface="Arial" panose="020B0604020202020204"/>
              </a:rPr>
            </a:br>
            <a:r>
              <a:rPr lang="fi-FI" sz="1067">
                <a:solidFill>
                  <a:prstClr val="black"/>
                </a:solidFill>
                <a:latin typeface="Arial" panose="020B0604020202020204"/>
              </a:rPr>
              <a:t>työkykykoordinaattori</a:t>
            </a:r>
          </a:p>
          <a:p>
            <a:pPr marL="118530" indent="-118530" defTabSz="1219140">
              <a:buFont typeface="Arial" panose="020B0604020202020204" pitchFamily="34" charset="0"/>
              <a:buChar char="•"/>
              <a:defRPr/>
            </a:pPr>
            <a:r>
              <a:rPr lang="fi-FI" sz="1067">
                <a:solidFill>
                  <a:prstClr val="black"/>
                </a:solidFill>
                <a:latin typeface="Arial" panose="020B0604020202020204"/>
              </a:rPr>
              <a:t>Sairaanhoitaja </a:t>
            </a:r>
          </a:p>
          <a:p>
            <a:pPr marL="118530" indent="-118530" defTabSz="1219140">
              <a:buFont typeface="Arial" panose="020B0604020202020204" pitchFamily="34" charset="0"/>
              <a:buChar char="•"/>
              <a:defRPr/>
            </a:pPr>
            <a:r>
              <a:rPr lang="fi-FI" sz="1067">
                <a:solidFill>
                  <a:prstClr val="black"/>
                </a:solidFill>
                <a:latin typeface="Arial" panose="020B0604020202020204"/>
              </a:rPr>
              <a:t>Sosiaaliohjaaja </a:t>
            </a:r>
          </a:p>
          <a:p>
            <a:pPr marL="118530" indent="-118530" defTabSz="1219140">
              <a:buFont typeface="Arial" panose="020B0604020202020204" pitchFamily="34" charset="0"/>
              <a:buChar char="•"/>
              <a:defRPr/>
            </a:pPr>
            <a:r>
              <a:rPr lang="fi-FI" sz="1067">
                <a:solidFill>
                  <a:prstClr val="black"/>
                </a:solidFill>
                <a:latin typeface="Arial" panose="020B0604020202020204"/>
              </a:rPr>
              <a:t>Lääkäri</a:t>
            </a:r>
          </a:p>
          <a:p>
            <a:pPr marL="118530" indent="-118530" defTabSz="1219140">
              <a:buFont typeface="Arial" panose="020B0604020202020204" pitchFamily="34" charset="0"/>
              <a:buChar char="•"/>
              <a:defRPr/>
            </a:pPr>
            <a:r>
              <a:rPr lang="fi-FI" sz="1067">
                <a:solidFill>
                  <a:prstClr val="black"/>
                </a:solidFill>
                <a:latin typeface="Arial" panose="020B0604020202020204"/>
              </a:rPr>
              <a:t>Kelan asiantuntija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C0F463-8A74-A348-95E7-22D0D443172D}"/>
              </a:ext>
            </a:extLst>
          </p:cNvPr>
          <p:cNvSpPr/>
          <p:nvPr/>
        </p:nvSpPr>
        <p:spPr>
          <a:xfrm>
            <a:off x="4460129" y="2580389"/>
            <a:ext cx="1859127" cy="6568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219140">
              <a:defRPr/>
            </a:pPr>
            <a:r>
              <a:rPr lang="fi-FI" sz="1067" b="1">
                <a:solidFill>
                  <a:srgbClr val="0050BB"/>
                </a:solidFill>
                <a:latin typeface="Arial" panose="020B0604020202020204"/>
              </a:rPr>
              <a:t>&gt;&gt; </a:t>
            </a:r>
            <a:r>
              <a:rPr lang="fi-FI" sz="1067" b="1">
                <a:solidFill>
                  <a:prstClr val="black"/>
                </a:solidFill>
                <a:latin typeface="Arial" panose="020B0604020202020204"/>
              </a:rPr>
              <a:t>Työkyvyn arviointi ajankohtainen </a:t>
            </a:r>
            <a:r>
              <a:rPr lang="fi-FI" sz="1067" b="1">
                <a:solidFill>
                  <a:srgbClr val="0050BB"/>
                </a:solidFill>
                <a:latin typeface="Arial" panose="020B0604020202020204"/>
              </a:rPr>
              <a:t>&gt;&gt; </a:t>
            </a:r>
            <a:r>
              <a:rPr lang="fi-FI" sz="1067" b="1">
                <a:solidFill>
                  <a:prstClr val="black"/>
                </a:solidFill>
                <a:latin typeface="Arial" panose="020B0604020202020204"/>
              </a:rPr>
              <a:t> </a:t>
            </a:r>
            <a:br>
              <a:rPr lang="fi-FI" sz="1067" b="1">
                <a:solidFill>
                  <a:prstClr val="black"/>
                </a:solidFill>
                <a:latin typeface="Arial" panose="020B0604020202020204"/>
              </a:rPr>
            </a:br>
            <a:r>
              <a:rPr lang="fi-FI" sz="1067" b="1">
                <a:solidFill>
                  <a:prstClr val="black"/>
                </a:solidFill>
                <a:latin typeface="Arial" panose="020B0604020202020204"/>
              </a:rPr>
              <a:t>nimetään vastuuhenkilö työkykytiimistä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054788-01D1-AA40-8C24-5B29544CFB88}"/>
              </a:ext>
            </a:extLst>
          </p:cNvPr>
          <p:cNvSpPr/>
          <p:nvPr/>
        </p:nvSpPr>
        <p:spPr>
          <a:xfrm>
            <a:off x="3272379" y="2580389"/>
            <a:ext cx="1052515" cy="492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219140">
              <a:defRPr/>
            </a:pPr>
            <a:r>
              <a:rPr lang="fi-FI" sz="1067" b="1">
                <a:solidFill>
                  <a:srgbClr val="0050BB"/>
                </a:solidFill>
                <a:latin typeface="Arial" panose="020B0604020202020204"/>
              </a:rPr>
              <a:t>&gt;&gt; </a:t>
            </a:r>
            <a:r>
              <a:rPr lang="fi-FI" sz="1067" b="1">
                <a:solidFill>
                  <a:prstClr val="black"/>
                </a:solidFill>
                <a:latin typeface="Arial" panose="020B0604020202020204"/>
              </a:rPr>
              <a:t>Työkyvyn arviointi ei ajankohtainen </a:t>
            </a:r>
            <a:endParaRPr lang="fi-FI" sz="1067" b="1">
              <a:solidFill>
                <a:prstClr val="black"/>
              </a:solidFill>
              <a:latin typeface="Arial" panose="020B0604020202020204"/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9AFE63-C5D4-784F-A8CD-7214AB85E720}"/>
              </a:ext>
            </a:extLst>
          </p:cNvPr>
          <p:cNvSpPr/>
          <p:nvPr/>
        </p:nvSpPr>
        <p:spPr>
          <a:xfrm>
            <a:off x="3183307" y="3588757"/>
            <a:ext cx="1038863" cy="8210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77">
              <a:defRPr/>
            </a:pPr>
            <a:r>
              <a:rPr lang="fi-FI" sz="1067">
                <a:solidFill>
                  <a:prstClr val="black"/>
                </a:solidFill>
                <a:latin typeface="Arial" panose="020B0604020202020204"/>
              </a:rPr>
              <a:t>Tilanne selkiytyy, asiointi jatkuu toisaalla </a:t>
            </a:r>
            <a:r>
              <a:rPr lang="fi-FI" sz="1067" b="1" i="1">
                <a:solidFill>
                  <a:srgbClr val="0050BB"/>
                </a:solidFill>
                <a:latin typeface="Arial" panose="020B0604020202020204"/>
              </a:rPr>
              <a:t>asiakkaan</a:t>
            </a:r>
            <a:r>
              <a:rPr lang="fi-FI" sz="1067">
                <a:solidFill>
                  <a:prstClr val="black"/>
                </a:solidFill>
                <a:latin typeface="Arial" panose="020B0604020202020204"/>
              </a:rPr>
              <a:t> tarpeen mukaan</a:t>
            </a:r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A76A78F6-09BA-2D4F-8EE5-351A6BDC0BE4}"/>
              </a:ext>
            </a:extLst>
          </p:cNvPr>
          <p:cNvSpPr/>
          <p:nvPr/>
        </p:nvSpPr>
        <p:spPr>
          <a:xfrm rot="5400000">
            <a:off x="3637587" y="3308979"/>
            <a:ext cx="144000" cy="19202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FI" sz="24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11B819-B011-734B-9F4B-A7611935093B}"/>
              </a:ext>
            </a:extLst>
          </p:cNvPr>
          <p:cNvSpPr/>
          <p:nvPr/>
        </p:nvSpPr>
        <p:spPr>
          <a:xfrm>
            <a:off x="4536811" y="3571280"/>
            <a:ext cx="1737504" cy="492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77">
              <a:defRPr/>
            </a:pPr>
            <a:r>
              <a:rPr lang="fi-FI" sz="1067">
                <a:solidFill>
                  <a:prstClr val="black"/>
                </a:solidFill>
                <a:latin typeface="Arial" panose="020B0604020202020204"/>
              </a:rPr>
              <a:t>Verkosto-tapaaminen* tai Case-tiimi – työkykytiimi + työllisyysohjaaja(t)</a:t>
            </a:r>
            <a:endParaRPr lang="fi-FI" sz="1067">
              <a:solidFill>
                <a:prstClr val="black"/>
              </a:solidFill>
              <a:latin typeface="Arial" panose="020B0604020202020204"/>
              <a:cs typeface="Arial"/>
            </a:endParaRPr>
          </a:p>
        </p:txBody>
      </p:sp>
      <p:sp>
        <p:nvSpPr>
          <p:cNvPr id="44" name="Right Arrow 43">
            <a:extLst>
              <a:ext uri="{FF2B5EF4-FFF2-40B4-BE49-F238E27FC236}">
                <a16:creationId xmlns:a16="http://schemas.microsoft.com/office/drawing/2014/main" id="{5FC9EED6-419C-F84A-A5CC-F06E278F36AE}"/>
              </a:ext>
            </a:extLst>
          </p:cNvPr>
          <p:cNvSpPr/>
          <p:nvPr/>
        </p:nvSpPr>
        <p:spPr>
          <a:xfrm rot="5400000">
            <a:off x="5338548" y="3308979"/>
            <a:ext cx="144000" cy="19202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FI" sz="24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FA2CDEB1-199D-5F44-B2E6-FB6357F3FA6B}"/>
              </a:ext>
            </a:extLst>
          </p:cNvPr>
          <p:cNvSpPr/>
          <p:nvPr/>
        </p:nvSpPr>
        <p:spPr>
          <a:xfrm>
            <a:off x="3037020" y="4983704"/>
            <a:ext cx="4787168" cy="1513569"/>
          </a:xfrm>
          <a:prstGeom prst="roundRect">
            <a:avLst>
              <a:gd name="adj" fmla="val 499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219170">
              <a:defRPr/>
            </a:pPr>
            <a:endParaRPr lang="en-FI" sz="24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917A592-C315-4548-AC74-DCB6E1BFAB22}"/>
              </a:ext>
            </a:extLst>
          </p:cNvPr>
          <p:cNvSpPr/>
          <p:nvPr/>
        </p:nvSpPr>
        <p:spPr>
          <a:xfrm>
            <a:off x="3149897" y="5281628"/>
            <a:ext cx="4669000" cy="2180417"/>
          </a:xfrm>
          <a:prstGeom prst="rect">
            <a:avLst/>
          </a:prstGeom>
        </p:spPr>
        <p:txBody>
          <a:bodyPr wrap="square" lIns="0" tIns="0" rIns="0" bIns="0" numCol="2">
            <a:spAutoFit/>
          </a:bodyPr>
          <a:lstStyle/>
          <a:p>
            <a:pPr marL="118530" indent="-118530" defTabSz="914377">
              <a:buClr>
                <a:srgbClr val="0050BB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fi-FI" sz="1067">
                <a:solidFill>
                  <a:prstClr val="black"/>
                </a:solidFill>
                <a:latin typeface="Arial" panose="020B0604020202020204"/>
              </a:rPr>
              <a:t>Kykyviisari / Oma olo</a:t>
            </a:r>
            <a:endParaRPr lang="fi-FI" sz="1067">
              <a:solidFill>
                <a:prstClr val="black"/>
              </a:solidFill>
              <a:latin typeface="Arial" panose="020B0604020202020204"/>
              <a:cs typeface="Arial" panose="020B0604020202020204"/>
            </a:endParaRPr>
          </a:p>
          <a:p>
            <a:pPr marL="118530" indent="-118530" defTabSz="914377">
              <a:buClr>
                <a:srgbClr val="0050BB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fi-FI" sz="1067">
                <a:solidFill>
                  <a:prstClr val="black"/>
                </a:solidFill>
                <a:latin typeface="Arial" panose="020B0604020202020204"/>
              </a:rPr>
              <a:t>Life Care fraasi täytetään</a:t>
            </a:r>
            <a:endParaRPr lang="fi-FI" sz="1067">
              <a:solidFill>
                <a:prstClr val="black"/>
              </a:solidFill>
              <a:latin typeface="Arial" panose="020B0604020202020204"/>
              <a:cs typeface="Arial" panose="020B0604020202020204"/>
            </a:endParaRPr>
          </a:p>
          <a:p>
            <a:pPr marL="118530" indent="-118530" defTabSz="914377">
              <a:buClr>
                <a:srgbClr val="0050BB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fi-FI" sz="1067">
                <a:solidFill>
                  <a:prstClr val="black"/>
                </a:solidFill>
                <a:latin typeface="Arial" panose="020B0604020202020204"/>
              </a:rPr>
              <a:t>Terveydentilan, työ- ja toimintakyvyn kartoitus / taustatiedon kerääminen, kuntoutukset ja tutkimukset</a:t>
            </a:r>
            <a:endParaRPr lang="fi-FI" sz="1067">
              <a:solidFill>
                <a:prstClr val="black"/>
              </a:solidFill>
              <a:latin typeface="Arial" panose="020B0604020202020204"/>
              <a:cs typeface="Arial" panose="020B0604020202020204"/>
            </a:endParaRPr>
          </a:p>
          <a:p>
            <a:pPr marL="118530" indent="-118530" defTabSz="914377">
              <a:buClr>
                <a:srgbClr val="0050BB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fi-FI" sz="1067">
                <a:solidFill>
                  <a:prstClr val="black"/>
                </a:solidFill>
                <a:latin typeface="Arial" panose="020B0604020202020204"/>
              </a:rPr>
              <a:t>Lääkärin konsultaatio tarvittaessa</a:t>
            </a:r>
          </a:p>
          <a:p>
            <a:pPr marL="118530" indent="-118530" defTabSz="914377">
              <a:buClr>
                <a:srgbClr val="0050BB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fi-FI" sz="1067">
              <a:solidFill>
                <a:prstClr val="black"/>
              </a:solidFill>
              <a:latin typeface="Arial" panose="020B0604020202020204"/>
              <a:cs typeface="Arial"/>
            </a:endParaRPr>
          </a:p>
          <a:p>
            <a:pPr marL="118530" indent="-118530" defTabSz="914377">
              <a:buClr>
                <a:srgbClr val="0050BB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fi-FI" sz="1067">
              <a:solidFill>
                <a:prstClr val="black"/>
              </a:solidFill>
              <a:latin typeface="Arial" panose="020B0604020202020204"/>
              <a:cs typeface="Arial"/>
            </a:endParaRPr>
          </a:p>
          <a:p>
            <a:pPr marL="118530" indent="-118530" defTabSz="914377">
              <a:buClr>
                <a:srgbClr val="0050BB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fi-FI" sz="1067">
              <a:solidFill>
                <a:prstClr val="black"/>
              </a:solidFill>
              <a:latin typeface="Arial" panose="020B0604020202020204"/>
              <a:cs typeface="Arial"/>
            </a:endParaRPr>
          </a:p>
          <a:p>
            <a:pPr marL="118530" indent="-118530" defTabSz="914377">
              <a:buClr>
                <a:srgbClr val="0050BB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fi-FI" sz="1067">
              <a:solidFill>
                <a:prstClr val="black"/>
              </a:solidFill>
              <a:latin typeface="Arial" panose="020B0604020202020204"/>
              <a:cs typeface="Arial"/>
            </a:endParaRPr>
          </a:p>
          <a:p>
            <a:pPr marL="118530" indent="-118530" defTabSz="914377">
              <a:buClr>
                <a:srgbClr val="0050BB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fi-FI" sz="1067">
              <a:solidFill>
                <a:prstClr val="black"/>
              </a:solidFill>
              <a:latin typeface="Arial" panose="020B0604020202020204"/>
              <a:cs typeface="Arial"/>
            </a:endParaRPr>
          </a:p>
          <a:p>
            <a:pPr marL="118530" indent="-118530" defTabSz="914377">
              <a:buClr>
                <a:srgbClr val="0050BB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fi-FI" sz="1067">
              <a:solidFill>
                <a:prstClr val="black"/>
              </a:solidFill>
              <a:latin typeface="Arial" panose="020B0604020202020204"/>
              <a:cs typeface="Arial"/>
            </a:endParaRPr>
          </a:p>
          <a:p>
            <a:pPr marL="118530" indent="-118530" defTabSz="914377">
              <a:buClr>
                <a:srgbClr val="0050BB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fi-FI" sz="1067">
              <a:solidFill>
                <a:prstClr val="black"/>
              </a:solidFill>
              <a:latin typeface="Arial" panose="020B0604020202020204"/>
              <a:cs typeface="Arial"/>
            </a:endParaRPr>
          </a:p>
          <a:p>
            <a:pPr marL="118530" indent="-118530" defTabSz="914377">
              <a:buClr>
                <a:srgbClr val="0050BB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fi-FI" sz="1067">
                <a:solidFill>
                  <a:prstClr val="black"/>
                </a:solidFill>
                <a:latin typeface="Arial" panose="020B0604020202020204"/>
              </a:rPr>
              <a:t>Sosiaalinen selvitys ja ohjaus tarvittaessa</a:t>
            </a:r>
          </a:p>
          <a:p>
            <a:pPr marL="118530" indent="-118530" defTabSz="914377">
              <a:buClr>
                <a:srgbClr val="0050BB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fi-FI" sz="1067">
                <a:solidFill>
                  <a:prstClr val="black"/>
                </a:solidFill>
                <a:latin typeface="Arial" panose="020B0604020202020204"/>
              </a:rPr>
              <a:t>Kelan</a:t>
            </a:r>
            <a:r>
              <a:rPr lang="fi-FI" sz="1067">
                <a:solidFill>
                  <a:prstClr val="black"/>
                </a:solidFill>
                <a:latin typeface="Arial" panose="020B0604020202020204"/>
                <a:cs typeface="Arial"/>
              </a:rPr>
              <a:t> konsultaatio tarvittaessa (edeltävät palvelut/etuudet, </a:t>
            </a:r>
            <a:br>
              <a:rPr lang="fi-FI" sz="1067">
                <a:solidFill>
                  <a:prstClr val="black"/>
                </a:solidFill>
                <a:latin typeface="Arial" panose="020B0604020202020204"/>
                <a:cs typeface="Arial"/>
              </a:rPr>
            </a:br>
            <a:r>
              <a:rPr lang="fi-FI" sz="1067">
                <a:solidFill>
                  <a:prstClr val="black"/>
                </a:solidFill>
                <a:latin typeface="Arial" panose="020B0604020202020204"/>
                <a:cs typeface="Arial"/>
              </a:rPr>
              <a:t>vaihtoehtojen kartoitus)</a:t>
            </a:r>
          </a:p>
          <a:p>
            <a:pPr marL="118530" indent="-118530" defTabSz="914377">
              <a:buClr>
                <a:srgbClr val="0050BB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fi-FI" sz="1067">
                <a:solidFill>
                  <a:prstClr val="black"/>
                </a:solidFill>
                <a:latin typeface="Arial" panose="020B0604020202020204"/>
                <a:cs typeface="Arial"/>
              </a:rPr>
              <a:t>Tavoitteet suunnitelmalle </a:t>
            </a:r>
            <a:br>
              <a:rPr lang="fi-FI" sz="1067">
                <a:solidFill>
                  <a:prstClr val="black"/>
                </a:solidFill>
                <a:latin typeface="Arial" panose="020B0604020202020204"/>
                <a:cs typeface="Arial"/>
              </a:rPr>
            </a:br>
            <a:r>
              <a:rPr lang="fi-FI" sz="1067" b="1" i="1">
                <a:solidFill>
                  <a:srgbClr val="0050BB"/>
                </a:solidFill>
                <a:latin typeface="Arial" panose="020B0604020202020204"/>
                <a:cs typeface="Arial"/>
              </a:rPr>
              <a:t>yhdessä asiakkaan kanssa</a:t>
            </a:r>
            <a:endParaRPr lang="fi-FI" sz="1067" b="1" i="1">
              <a:solidFill>
                <a:srgbClr val="0050BB"/>
              </a:solidFill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EDF2623-848C-1B42-A070-856B50091658}"/>
              </a:ext>
            </a:extLst>
          </p:cNvPr>
          <p:cNvSpPr/>
          <p:nvPr/>
        </p:nvSpPr>
        <p:spPr>
          <a:xfrm>
            <a:off x="6919179" y="1334133"/>
            <a:ext cx="2164421" cy="23605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77">
              <a:defRPr/>
            </a:pPr>
            <a:r>
              <a:rPr lang="fi-FI" sz="1067" b="1">
                <a:solidFill>
                  <a:prstClr val="black"/>
                </a:solidFill>
                <a:latin typeface="Arial" panose="020B0604020202020204"/>
              </a:rPr>
              <a:t>Työkyvyn arvioinnin ja </a:t>
            </a:r>
            <a:br>
              <a:rPr lang="fi-FI" sz="1067" b="1">
                <a:solidFill>
                  <a:prstClr val="black"/>
                </a:solidFill>
                <a:latin typeface="Arial" panose="020B0604020202020204"/>
              </a:rPr>
            </a:br>
            <a:r>
              <a:rPr lang="fi-FI" sz="1067" b="1">
                <a:solidFill>
                  <a:prstClr val="black"/>
                </a:solidFill>
                <a:latin typeface="Arial" panose="020B0604020202020204"/>
              </a:rPr>
              <a:t>tuen suunnittelu </a:t>
            </a:r>
          </a:p>
          <a:p>
            <a:pPr defTabSz="914377">
              <a:defRPr/>
            </a:pPr>
            <a:endParaRPr lang="fi-FI" sz="400">
              <a:solidFill>
                <a:prstClr val="black"/>
              </a:solidFill>
              <a:latin typeface="Arial" panose="020B0604020202020204"/>
            </a:endParaRPr>
          </a:p>
          <a:p>
            <a:pPr defTabSz="914377">
              <a:defRPr/>
            </a:pPr>
            <a:r>
              <a:rPr lang="fi-FI" sz="1067">
                <a:solidFill>
                  <a:prstClr val="black"/>
                </a:solidFill>
                <a:latin typeface="Arial" panose="020B0604020202020204"/>
              </a:rPr>
              <a:t>Tarvittavat lääkärin tapaamiset/ konsultaatiot – työkykytiimin vastuuhenkilö varaa</a:t>
            </a:r>
          </a:p>
          <a:p>
            <a:pPr marL="118530" indent="-118530" defTabSz="914377">
              <a:buClr>
                <a:srgbClr val="0050BB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fi-FI" sz="1067">
                <a:solidFill>
                  <a:prstClr val="black"/>
                </a:solidFill>
                <a:latin typeface="Arial" panose="020B0604020202020204"/>
              </a:rPr>
              <a:t>Tutkimukset</a:t>
            </a:r>
          </a:p>
          <a:p>
            <a:pPr marL="118530" indent="-118530" defTabSz="914377">
              <a:buClr>
                <a:srgbClr val="0050BB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fi-FI" sz="1067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Kuntoutuspalvelut – arviot ja tuki (fysioterapia/toimintaterapia)</a:t>
            </a:r>
          </a:p>
          <a:p>
            <a:pPr marL="118530" indent="-118530" defTabSz="914377">
              <a:buClr>
                <a:srgbClr val="0050BB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fi-FI" sz="1067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Mielenterveys- ja päihdepalvelut – arviot ja tuki  </a:t>
            </a:r>
          </a:p>
          <a:p>
            <a:pPr marL="118530" indent="-118530" defTabSz="914377">
              <a:buClr>
                <a:srgbClr val="0050BB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fi-FI" sz="1067">
                <a:solidFill>
                  <a:prstClr val="black"/>
                </a:solidFill>
                <a:latin typeface="Arial" panose="020B0604020202020204"/>
              </a:rPr>
              <a:t>Hoito/kuntoutus</a:t>
            </a:r>
            <a:r>
              <a:rPr lang="fi-FI" sz="1067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i-FI" sz="1067" b="1">
                <a:solidFill>
                  <a:srgbClr val="0050BB"/>
                </a:solidFill>
                <a:latin typeface="Arial" panose="020B0604020202020204"/>
              </a:rPr>
              <a:t>&gt;&gt; </a:t>
            </a:r>
            <a:r>
              <a:rPr lang="fi-FI" sz="1067">
                <a:solidFill>
                  <a:prstClr val="black"/>
                </a:solidFill>
                <a:latin typeface="Arial" panose="020B0604020202020204"/>
              </a:rPr>
              <a:t>B-lausunto</a:t>
            </a:r>
          </a:p>
          <a:p>
            <a:pPr marL="118530" indent="-118530" defTabSz="914377">
              <a:buClr>
                <a:srgbClr val="0050BB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fi-FI" sz="1067">
                <a:solidFill>
                  <a:prstClr val="black"/>
                </a:solidFill>
                <a:latin typeface="Arial" panose="020B0604020202020204"/>
              </a:rPr>
              <a:t>Kuntouttava työtoiminta/ sosiaalinen kuntoutus arvioinnin ja tuen välineenä tarvittaessa</a:t>
            </a:r>
            <a:endParaRPr lang="fi-FI" sz="1067">
              <a:solidFill>
                <a:prstClr val="black"/>
              </a:solidFill>
              <a:latin typeface="Arial" panose="020B0604020202020204"/>
              <a:cs typeface="Arial"/>
            </a:endParaRPr>
          </a:p>
        </p:txBody>
      </p:sp>
      <p:sp>
        <p:nvSpPr>
          <p:cNvPr id="33" name="Up-down Arrow 32">
            <a:extLst>
              <a:ext uri="{FF2B5EF4-FFF2-40B4-BE49-F238E27FC236}">
                <a16:creationId xmlns:a16="http://schemas.microsoft.com/office/drawing/2014/main" id="{E57BF78E-49E4-3245-94D5-975497EC7262}"/>
              </a:ext>
            </a:extLst>
          </p:cNvPr>
          <p:cNvSpPr/>
          <p:nvPr/>
        </p:nvSpPr>
        <p:spPr>
          <a:xfrm>
            <a:off x="4367808" y="4147314"/>
            <a:ext cx="190877" cy="744300"/>
          </a:xfrm>
          <a:prstGeom prst="up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FI" sz="24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63" name="Up-down Arrow 62">
            <a:extLst>
              <a:ext uri="{FF2B5EF4-FFF2-40B4-BE49-F238E27FC236}">
                <a16:creationId xmlns:a16="http://schemas.microsoft.com/office/drawing/2014/main" id="{1E54E629-20C7-6440-B2D0-FEE67349848A}"/>
              </a:ext>
            </a:extLst>
          </p:cNvPr>
          <p:cNvSpPr/>
          <p:nvPr/>
        </p:nvSpPr>
        <p:spPr>
          <a:xfrm>
            <a:off x="7880612" y="3871921"/>
            <a:ext cx="168000" cy="240000"/>
          </a:xfrm>
          <a:prstGeom prst="up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FI" sz="24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06E01513-1F2D-8A41-9C69-98B747EBD6F5}"/>
              </a:ext>
            </a:extLst>
          </p:cNvPr>
          <p:cNvSpPr/>
          <p:nvPr/>
        </p:nvSpPr>
        <p:spPr>
          <a:xfrm>
            <a:off x="6764505" y="4168439"/>
            <a:ext cx="2401084" cy="508700"/>
          </a:xfrm>
          <a:prstGeom prst="roundRect">
            <a:avLst>
              <a:gd name="adj" fmla="val 12056"/>
            </a:avLst>
          </a:prstGeom>
          <a:solidFill>
            <a:schemeClr val="accent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FI" sz="24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51C1587-4F5F-FD4A-BB16-08D7994364C9}"/>
              </a:ext>
            </a:extLst>
          </p:cNvPr>
          <p:cNvSpPr/>
          <p:nvPr/>
        </p:nvSpPr>
        <p:spPr>
          <a:xfrm>
            <a:off x="6919897" y="4252834"/>
            <a:ext cx="2249163" cy="3284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77">
              <a:defRPr/>
            </a:pPr>
            <a:r>
              <a:rPr lang="fi-FI" sz="1067" b="1">
                <a:solidFill>
                  <a:prstClr val="black"/>
                </a:solidFill>
                <a:latin typeface="Arial" panose="020B0604020202020204"/>
              </a:rPr>
              <a:t>Verkosto</a:t>
            </a:r>
            <a:r>
              <a:rPr lang="fi-FI" sz="1067" b="1">
                <a:solidFill>
                  <a:prstClr val="black"/>
                </a:solidFill>
                <a:latin typeface="Arial" panose="020B0604020202020204"/>
                <a:cs typeface="Arial"/>
              </a:rPr>
              <a:t>tapaaminen</a:t>
            </a:r>
            <a:r>
              <a:rPr lang="fi-FI" sz="1067">
                <a:solidFill>
                  <a:prstClr val="black"/>
                </a:solidFill>
                <a:latin typeface="Arial" panose="020B0604020202020204"/>
                <a:cs typeface="Arial"/>
              </a:rPr>
              <a:t>*</a:t>
            </a:r>
            <a:br>
              <a:rPr lang="fi-FI" sz="1067" b="1">
                <a:solidFill>
                  <a:prstClr val="black"/>
                </a:solidFill>
                <a:latin typeface="Arial" panose="020B0604020202020204"/>
                <a:cs typeface="Arial"/>
              </a:rPr>
            </a:br>
            <a:r>
              <a:rPr lang="fi-FI" sz="1067">
                <a:solidFill>
                  <a:prstClr val="black"/>
                </a:solidFill>
                <a:latin typeface="Arial" panose="020B0604020202020204"/>
                <a:cs typeface="Arial"/>
              </a:rPr>
              <a:t>Monialainen yhteistyö tarvittaessa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1DEEC61-F504-CB48-B307-D058825E394D}"/>
              </a:ext>
            </a:extLst>
          </p:cNvPr>
          <p:cNvSpPr/>
          <p:nvPr/>
        </p:nvSpPr>
        <p:spPr>
          <a:xfrm>
            <a:off x="9612235" y="1334133"/>
            <a:ext cx="2146887" cy="2791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219140">
              <a:defRPr/>
            </a:pPr>
            <a:r>
              <a:rPr lang="fi-FI" sz="1067" b="1">
                <a:solidFill>
                  <a:prstClr val="black"/>
                </a:solidFill>
                <a:latin typeface="Arial" panose="020B0604020202020204"/>
              </a:rPr>
              <a:t>Yhteinen asiakassuunnitelma kootaan </a:t>
            </a:r>
            <a:r>
              <a:rPr lang="fi-FI" sz="1067" b="1" i="1">
                <a:solidFill>
                  <a:prstClr val="black"/>
                </a:solidFill>
                <a:latin typeface="Arial" panose="020B0604020202020204"/>
              </a:rPr>
              <a:t>yhdessä asiakkaan kanssa</a:t>
            </a:r>
            <a:r>
              <a:rPr lang="fi-FI" sz="1067" b="1">
                <a:solidFill>
                  <a:prstClr val="black"/>
                </a:solidFill>
                <a:latin typeface="Arial" panose="020B0604020202020204"/>
              </a:rPr>
              <a:t> eri toimijoiden työkyvyn tuen suunnitelmista </a:t>
            </a:r>
            <a:endParaRPr lang="fi-FI" sz="1067">
              <a:solidFill>
                <a:prstClr val="black"/>
              </a:solidFill>
              <a:latin typeface="Arial" panose="020B0604020202020204"/>
            </a:endParaRPr>
          </a:p>
          <a:p>
            <a:pPr defTabSz="1219140">
              <a:buClr>
                <a:srgbClr val="0050BB"/>
              </a:buClr>
              <a:buSzPct val="120000"/>
              <a:defRPr/>
            </a:pPr>
            <a:r>
              <a:rPr lang="fi-FI" sz="1067" b="1">
                <a:solidFill>
                  <a:prstClr val="black"/>
                </a:solidFill>
                <a:latin typeface="Arial" panose="020B0604020202020204"/>
              </a:rPr>
              <a:t>Palautelomake omavalmentajalle/Te-palveluille/ yhteenveto vastuuhenkilöille</a:t>
            </a:r>
          </a:p>
          <a:p>
            <a:pPr marL="118530" indent="-118530" defTabSz="1219140">
              <a:buClr>
                <a:srgbClr val="0050BB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fi-FI" sz="1067">
                <a:solidFill>
                  <a:prstClr val="black"/>
                </a:solidFill>
                <a:latin typeface="Arial" panose="020B0604020202020204"/>
              </a:rPr>
              <a:t>Tarvittavat lääkärinlausunnot</a:t>
            </a:r>
            <a:endParaRPr lang="fi-FI" sz="1067">
              <a:solidFill>
                <a:prstClr val="black"/>
              </a:solidFill>
              <a:latin typeface="Arial" panose="020B0604020202020204"/>
              <a:cs typeface="Arial"/>
            </a:endParaRPr>
          </a:p>
          <a:p>
            <a:pPr marL="118530" indent="-118530" defTabSz="1219140">
              <a:buClr>
                <a:srgbClr val="0050BB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fi-FI" sz="1067">
                <a:solidFill>
                  <a:prstClr val="black"/>
                </a:solidFill>
                <a:latin typeface="Arial" panose="020B0604020202020204"/>
                <a:cs typeface="Arial"/>
              </a:rPr>
              <a:t>Sovitaan seurannasta (mm. Kelan palveluissa eteneminen ja jatkosuunnitelmat)  </a:t>
            </a:r>
          </a:p>
          <a:p>
            <a:pPr marL="118530" indent="-118530" defTabSz="1219140">
              <a:buClr>
                <a:srgbClr val="0050BB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fi-FI" sz="1067">
                <a:solidFill>
                  <a:prstClr val="black"/>
                </a:solidFill>
                <a:latin typeface="Arial" panose="020B0604020202020204"/>
                <a:cs typeface="Arial"/>
              </a:rPr>
              <a:t>Asiakas ohjataan lähettävälle/seuraavalle taholle tarvittaessa saattaen vaihtaen vastuuhenkilöä </a:t>
            </a:r>
          </a:p>
          <a:p>
            <a:pPr marL="118530" indent="-118530" defTabSz="1219140">
              <a:buClr>
                <a:srgbClr val="0050BB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fi-FI" sz="1067" err="1">
                <a:solidFill>
                  <a:prstClr val="black"/>
                </a:solidFill>
                <a:latin typeface="Arial" panose="020B0604020202020204"/>
                <a:cs typeface="Arial"/>
              </a:rPr>
              <a:t>Asiakkuus</a:t>
            </a:r>
            <a:r>
              <a:rPr lang="fi-FI" sz="1067">
                <a:solidFill>
                  <a:prstClr val="black"/>
                </a:solidFill>
                <a:latin typeface="Arial" panose="020B0604020202020204"/>
                <a:cs typeface="Arial"/>
              </a:rPr>
              <a:t> työkykytiimissä päättyy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E3205078-4CC7-9D47-9764-E45E2500D6A7}"/>
              </a:ext>
            </a:extLst>
          </p:cNvPr>
          <p:cNvSpPr/>
          <p:nvPr/>
        </p:nvSpPr>
        <p:spPr>
          <a:xfrm>
            <a:off x="4626963" y="4308033"/>
            <a:ext cx="1747555" cy="568336"/>
          </a:xfrm>
          <a:prstGeom prst="roundRect">
            <a:avLst>
              <a:gd name="adj" fmla="val 446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219170">
              <a:defRPr/>
            </a:pPr>
            <a:endParaRPr lang="en-FI" sz="24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9C7560F-8A89-B147-A539-B0183E90F86E}"/>
              </a:ext>
            </a:extLst>
          </p:cNvPr>
          <p:cNvSpPr/>
          <p:nvPr/>
        </p:nvSpPr>
        <p:spPr>
          <a:xfrm>
            <a:off x="4730303" y="4348752"/>
            <a:ext cx="1620471" cy="492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77">
              <a:defRPr/>
            </a:pPr>
            <a:r>
              <a:rPr lang="fi-FI" sz="1067" b="1" i="1">
                <a:solidFill>
                  <a:srgbClr val="0050BB"/>
                </a:solidFill>
                <a:latin typeface="Arial" panose="020B0604020202020204"/>
              </a:rPr>
              <a:t>Yhteinen suunnitelma</a:t>
            </a:r>
            <a:r>
              <a:rPr lang="fi-FI" sz="1067">
                <a:solidFill>
                  <a:prstClr val="black"/>
                </a:solidFill>
                <a:latin typeface="Arial" panose="020B0604020202020204"/>
              </a:rPr>
              <a:t>, opiskelun ja työllistymisen  edistämiseksi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70A4B40-8620-374C-886C-7D3851B4C436}"/>
              </a:ext>
            </a:extLst>
          </p:cNvPr>
          <p:cNvSpPr/>
          <p:nvPr/>
        </p:nvSpPr>
        <p:spPr>
          <a:xfrm>
            <a:off x="5046985" y="1703878"/>
            <a:ext cx="967339" cy="6568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219140">
              <a:defRPr/>
            </a:pPr>
            <a:r>
              <a:rPr lang="fi-FI" sz="1067" i="1">
                <a:solidFill>
                  <a:prstClr val="black"/>
                </a:solidFill>
                <a:latin typeface="Arial" panose="020B0604020202020204"/>
              </a:rPr>
              <a:t>Käsittelee konsultaation/</a:t>
            </a:r>
            <a:br>
              <a:rPr lang="fi-FI" sz="1067" i="1">
                <a:solidFill>
                  <a:prstClr val="black"/>
                </a:solidFill>
                <a:latin typeface="Arial" panose="020B0604020202020204"/>
              </a:rPr>
            </a:br>
            <a:r>
              <a:rPr lang="fi-FI" sz="1067" i="1">
                <a:solidFill>
                  <a:prstClr val="black"/>
                </a:solidFill>
                <a:latin typeface="Arial" panose="020B0604020202020204"/>
              </a:rPr>
              <a:t>lähetteen </a:t>
            </a:r>
            <a:br>
              <a:rPr lang="fi-FI" sz="1067" i="1">
                <a:solidFill>
                  <a:prstClr val="black"/>
                </a:solidFill>
                <a:latin typeface="Arial" panose="020B0604020202020204"/>
              </a:rPr>
            </a:br>
            <a:r>
              <a:rPr lang="fi-FI" sz="1067" i="1">
                <a:solidFill>
                  <a:prstClr val="black"/>
                </a:solidFill>
                <a:latin typeface="Arial" panose="020B0604020202020204"/>
              </a:rPr>
              <a:t>tiimissä</a:t>
            </a:r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1ADC1792-93EE-084A-AB4B-940026470B89}"/>
              </a:ext>
            </a:extLst>
          </p:cNvPr>
          <p:cNvSpPr/>
          <p:nvPr/>
        </p:nvSpPr>
        <p:spPr>
          <a:xfrm>
            <a:off x="4817004" y="1553471"/>
            <a:ext cx="129777" cy="930908"/>
          </a:xfrm>
          <a:prstGeom prst="rightBrac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FI" sz="2400">
              <a:ln>
                <a:solidFill>
                  <a:srgbClr val="0050BB">
                    <a:lumMod val="40000"/>
                    <a:lumOff val="60000"/>
                  </a:srgbClr>
                </a:solidFill>
              </a:ln>
              <a:solidFill>
                <a:srgbClr val="091C38">
                  <a:lumMod val="75000"/>
                  <a:lumOff val="25000"/>
                </a:srgbClr>
              </a:solidFill>
              <a:latin typeface="Arial" panose="020B060402020202020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C1D6A4A-2620-A64C-82B3-115F278117F1}"/>
              </a:ext>
            </a:extLst>
          </p:cNvPr>
          <p:cNvSpPr/>
          <p:nvPr/>
        </p:nvSpPr>
        <p:spPr>
          <a:xfrm>
            <a:off x="3157357" y="5067296"/>
            <a:ext cx="4378803" cy="164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18530" indent="-118530" defTabSz="914377">
              <a:defRPr/>
            </a:pPr>
            <a:r>
              <a:rPr lang="fi-FI" sz="1067" b="1">
                <a:solidFill>
                  <a:prstClr val="black"/>
                </a:solidFill>
                <a:latin typeface="Arial" panose="020B0604020202020204"/>
              </a:rPr>
              <a:t>Tapaaminen työkykytiimissä terveydenhoitaja/sosiaaliohjaaja</a:t>
            </a:r>
          </a:p>
        </p:txBody>
      </p:sp>
      <p:sp>
        <p:nvSpPr>
          <p:cNvPr id="57" name="Right Arrow 56">
            <a:extLst>
              <a:ext uri="{FF2B5EF4-FFF2-40B4-BE49-F238E27FC236}">
                <a16:creationId xmlns:a16="http://schemas.microsoft.com/office/drawing/2014/main" id="{0804FA6F-9B15-094C-997F-D3A7A5C60D08}"/>
              </a:ext>
            </a:extLst>
          </p:cNvPr>
          <p:cNvSpPr/>
          <p:nvPr/>
        </p:nvSpPr>
        <p:spPr>
          <a:xfrm rot="5400000">
            <a:off x="5338548" y="4114903"/>
            <a:ext cx="144000" cy="19202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FI" sz="24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8C013BF-47DC-9743-8B4C-DB68B5E9C981}"/>
              </a:ext>
            </a:extLst>
          </p:cNvPr>
          <p:cNvSpPr/>
          <p:nvPr/>
        </p:nvSpPr>
        <p:spPr>
          <a:xfrm>
            <a:off x="11664619" y="6144576"/>
            <a:ext cx="288032" cy="237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FI" sz="24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AAB40D08-AACA-8D49-A66F-B4E0E2AB97CC}"/>
              </a:ext>
            </a:extLst>
          </p:cNvPr>
          <p:cNvSpPr/>
          <p:nvPr/>
        </p:nvSpPr>
        <p:spPr>
          <a:xfrm>
            <a:off x="8134274" y="4981465"/>
            <a:ext cx="3723293" cy="1515807"/>
          </a:xfrm>
          <a:prstGeom prst="roundRect">
            <a:avLst>
              <a:gd name="adj" fmla="val 6520"/>
            </a:avLst>
          </a:prstGeom>
          <a:noFill/>
          <a:ln>
            <a:solidFill>
              <a:schemeClr val="accent2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219170">
              <a:defRPr/>
            </a:pPr>
            <a:endParaRPr lang="en-FI" sz="24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189357C-918B-9342-96DE-C9DB0B6DDDEA}"/>
              </a:ext>
            </a:extLst>
          </p:cNvPr>
          <p:cNvSpPr/>
          <p:nvPr/>
        </p:nvSpPr>
        <p:spPr>
          <a:xfrm>
            <a:off x="8262686" y="5075115"/>
            <a:ext cx="3523829" cy="13547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77">
              <a:defRPr/>
            </a:pPr>
            <a:r>
              <a:rPr lang="fi-FI" sz="1067" b="1">
                <a:solidFill>
                  <a:prstClr val="black"/>
                </a:solidFill>
                <a:latin typeface="Arial" panose="020B0604020202020204"/>
                <a:cs typeface="Arial"/>
              </a:rPr>
              <a:t>*Verkostotapaaminen</a:t>
            </a:r>
            <a:br>
              <a:rPr lang="fi-FI" sz="1067" b="1">
                <a:solidFill>
                  <a:prstClr val="black"/>
                </a:solidFill>
                <a:latin typeface="Arial" panose="020B0604020202020204"/>
                <a:cs typeface="Arial"/>
              </a:rPr>
            </a:br>
            <a:r>
              <a:rPr lang="fi-FI" sz="1067" b="1">
                <a:solidFill>
                  <a:prstClr val="black"/>
                </a:solidFill>
                <a:latin typeface="Arial" panose="020B0604020202020204"/>
                <a:cs typeface="Arial"/>
              </a:rPr>
              <a:t>Monialainen yhteistyö tarvittaessa: </a:t>
            </a:r>
            <a:br>
              <a:rPr lang="fi-FI" sz="1067">
                <a:solidFill>
                  <a:prstClr val="black"/>
                </a:solidFill>
                <a:latin typeface="Arial" panose="020B0604020202020204"/>
                <a:cs typeface="Arial"/>
              </a:rPr>
            </a:br>
            <a:endParaRPr lang="fi-FI" sz="267">
              <a:solidFill>
                <a:prstClr val="black"/>
              </a:solidFill>
              <a:latin typeface="Arial" panose="020B0604020202020204"/>
              <a:cs typeface="Arial"/>
            </a:endParaRPr>
          </a:p>
          <a:p>
            <a:pPr defTabSz="914377">
              <a:defRPr/>
            </a:pPr>
            <a:r>
              <a:rPr lang="fi-FI" sz="1067">
                <a:solidFill>
                  <a:prstClr val="black"/>
                </a:solidFill>
                <a:latin typeface="Arial" panose="020B0604020202020204"/>
                <a:cs typeface="Arial"/>
              </a:rPr>
              <a:t>Arvioidaan ajankohtaisen palvelun tarve – </a:t>
            </a:r>
            <a:br>
              <a:rPr lang="fi-FI" sz="1067">
                <a:solidFill>
                  <a:prstClr val="black"/>
                </a:solidFill>
                <a:latin typeface="Arial" panose="020B0604020202020204"/>
                <a:cs typeface="Arial"/>
              </a:rPr>
            </a:br>
            <a:r>
              <a:rPr lang="fi-FI" sz="1067" b="1" i="1">
                <a:solidFill>
                  <a:srgbClr val="0050BB"/>
                </a:solidFill>
                <a:latin typeface="Arial" panose="020B0604020202020204"/>
                <a:cs typeface="Arial"/>
              </a:rPr>
              <a:t>Asiakas</a:t>
            </a:r>
            <a:r>
              <a:rPr lang="fi-FI" sz="1067">
                <a:solidFill>
                  <a:prstClr val="black"/>
                </a:solidFill>
                <a:latin typeface="Arial" panose="020B0604020202020204"/>
                <a:cs typeface="Arial"/>
              </a:rPr>
              <a:t>, Työkykytiimi, Kela, Sosiaalinen kuntoutus ja työllisyyden edistäminen tiimi, (sosiaalipalvelut), omavalmentaja. Työkykytiimin vastuuhenkilö koordinoi asiakkaan arvion ja tuen polkua ja ohjaa tarvittaessa uudelle vastuuhenkilölle saattaen vaihtaen.</a:t>
            </a:r>
            <a:endParaRPr lang="fi-FI" sz="1067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62" name="Right Arrow 61">
            <a:extLst>
              <a:ext uri="{FF2B5EF4-FFF2-40B4-BE49-F238E27FC236}">
                <a16:creationId xmlns:a16="http://schemas.microsoft.com/office/drawing/2014/main" id="{EA3EDF90-56EE-6A41-888E-FE92D475CA26}"/>
              </a:ext>
            </a:extLst>
          </p:cNvPr>
          <p:cNvSpPr/>
          <p:nvPr/>
        </p:nvSpPr>
        <p:spPr>
          <a:xfrm rot="5400000">
            <a:off x="1412252" y="3789032"/>
            <a:ext cx="144000" cy="19202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FI" sz="24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72" name="Right Arrow 71">
            <a:extLst>
              <a:ext uri="{FF2B5EF4-FFF2-40B4-BE49-F238E27FC236}">
                <a16:creationId xmlns:a16="http://schemas.microsoft.com/office/drawing/2014/main" id="{7EED190D-315B-964E-8E74-04F80907B4D9}"/>
              </a:ext>
            </a:extLst>
          </p:cNvPr>
          <p:cNvSpPr/>
          <p:nvPr/>
        </p:nvSpPr>
        <p:spPr>
          <a:xfrm>
            <a:off x="6532616" y="2161703"/>
            <a:ext cx="216000" cy="19202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FI" sz="24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75" name="Right Arrow 74">
            <a:extLst>
              <a:ext uri="{FF2B5EF4-FFF2-40B4-BE49-F238E27FC236}">
                <a16:creationId xmlns:a16="http://schemas.microsoft.com/office/drawing/2014/main" id="{39506039-36DD-474E-9AF0-B2AF1DCF5B80}"/>
              </a:ext>
            </a:extLst>
          </p:cNvPr>
          <p:cNvSpPr/>
          <p:nvPr/>
        </p:nvSpPr>
        <p:spPr>
          <a:xfrm>
            <a:off x="9230756" y="2160071"/>
            <a:ext cx="216000" cy="1920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FI" sz="2400">
              <a:solidFill>
                <a:prstClr val="white"/>
              </a:solidFill>
              <a:latin typeface="Arial" panose="020B0604020202020204"/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4BF53E4-2CB0-CE4B-AD52-144365F06436}"/>
              </a:ext>
            </a:extLst>
          </p:cNvPr>
          <p:cNvCxnSpPr>
            <a:cxnSpLocks/>
          </p:cNvCxnSpPr>
          <p:nvPr/>
        </p:nvCxnSpPr>
        <p:spPr>
          <a:xfrm flipV="1">
            <a:off x="9248436" y="2230126"/>
            <a:ext cx="0" cy="2308503"/>
          </a:xfrm>
          <a:prstGeom prst="line">
            <a:avLst/>
          </a:prstGeom>
          <a:ln w="31750" cap="rnd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B042824-9492-7843-A3F5-5F6DF115BD21}"/>
              </a:ext>
            </a:extLst>
          </p:cNvPr>
          <p:cNvCxnSpPr>
            <a:cxnSpLocks/>
          </p:cNvCxnSpPr>
          <p:nvPr/>
        </p:nvCxnSpPr>
        <p:spPr>
          <a:xfrm>
            <a:off x="4367808" y="2580390"/>
            <a:ext cx="0" cy="65658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3C432B5D-3D85-6949-BB68-E7E3F8AB0E7D}"/>
              </a:ext>
            </a:extLst>
          </p:cNvPr>
          <p:cNvSpPr/>
          <p:nvPr/>
        </p:nvSpPr>
        <p:spPr>
          <a:xfrm>
            <a:off x="456819" y="3401627"/>
            <a:ext cx="2087893" cy="3284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219140">
              <a:defRPr/>
            </a:pPr>
            <a:r>
              <a:rPr lang="fi-FI" sz="1067" b="1">
                <a:solidFill>
                  <a:prstClr val="black"/>
                </a:solidFill>
                <a:latin typeface="Arial" panose="020B0604020202020204"/>
              </a:rPr>
              <a:t>Työkykytiimin konsultaatio</a:t>
            </a:r>
          </a:p>
          <a:p>
            <a:pPr defTabSz="1219140">
              <a:buClr>
                <a:srgbClr val="0050BB"/>
              </a:buClr>
              <a:buSzPct val="120000"/>
              <a:defRPr/>
            </a:pPr>
            <a:r>
              <a:rPr lang="fi-FI" sz="1067">
                <a:solidFill>
                  <a:prstClr val="black"/>
                </a:solidFill>
                <a:latin typeface="Arial" panose="020B0604020202020204"/>
              </a:rPr>
              <a:t>puhelimitse/sähköisesti </a:t>
            </a:r>
          </a:p>
        </p:txBody>
      </p:sp>
      <p:sp>
        <p:nvSpPr>
          <p:cNvPr id="68" name="Right Arrow 67">
            <a:extLst>
              <a:ext uri="{FF2B5EF4-FFF2-40B4-BE49-F238E27FC236}">
                <a16:creationId xmlns:a16="http://schemas.microsoft.com/office/drawing/2014/main" id="{CCE6BF1F-9F34-B94A-80C7-34F3E7A6FB81}"/>
              </a:ext>
            </a:extLst>
          </p:cNvPr>
          <p:cNvSpPr/>
          <p:nvPr/>
        </p:nvSpPr>
        <p:spPr>
          <a:xfrm rot="5400000">
            <a:off x="1418257" y="3134362"/>
            <a:ext cx="144000" cy="19202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FI" sz="24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74" name="Right Arrow 73">
            <a:extLst>
              <a:ext uri="{FF2B5EF4-FFF2-40B4-BE49-F238E27FC236}">
                <a16:creationId xmlns:a16="http://schemas.microsoft.com/office/drawing/2014/main" id="{DABCCBA2-B418-D043-80AB-AB3397A033A9}"/>
              </a:ext>
            </a:extLst>
          </p:cNvPr>
          <p:cNvSpPr/>
          <p:nvPr/>
        </p:nvSpPr>
        <p:spPr>
          <a:xfrm>
            <a:off x="2857687" y="2147104"/>
            <a:ext cx="216000" cy="19202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FI" sz="2400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01072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78D4A5-4C49-45B8-86E3-9D424F731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Terveydentilan ja työkyvyn arvio: 1/3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5988C25-AA60-4FB3-8BE1-0EA8E8A47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73" y="1298158"/>
            <a:ext cx="10670758" cy="5134447"/>
          </a:xfrm>
        </p:spPr>
        <p:txBody>
          <a:bodyPr/>
          <a:lstStyle/>
          <a:p>
            <a:pPr marL="0" indent="0">
              <a:buNone/>
            </a:pPr>
            <a:endParaRPr lang="fi-FI" b="1"/>
          </a:p>
          <a:p>
            <a:r>
              <a:rPr lang="fi-FI"/>
              <a:t>Työkykyarvioon voi ohjata asiakkaan mistä tahansa Työllisyys Espoon tiimistä</a:t>
            </a:r>
          </a:p>
          <a:p>
            <a:pPr marL="0" indent="0">
              <a:buNone/>
            </a:pPr>
            <a:endParaRPr lang="fi-FI"/>
          </a:p>
          <a:p>
            <a:r>
              <a:rPr lang="fi-FI"/>
              <a:t>Lähete kannattaa tehdä matalalla kynnyksellä </a:t>
            </a:r>
            <a:r>
              <a:rPr lang="fi-FI" b="1"/>
              <a:t>aina</a:t>
            </a:r>
            <a:r>
              <a:rPr lang="fi-FI"/>
              <a:t>, kun asiakkaalla on terveydentilan tai toimintakyvyn rajoitteita, jotka aiheuttavat vaikeuksia selviytyä työelämässä</a:t>
            </a:r>
          </a:p>
          <a:p>
            <a:endParaRPr lang="fi-FI"/>
          </a:p>
          <a:p>
            <a:r>
              <a:rPr lang="fi-FI">
                <a:cs typeface="Arial"/>
              </a:rPr>
              <a:t>Täytä lähetelomake</a:t>
            </a:r>
            <a:r>
              <a:rPr lang="fi-FI" b="1">
                <a:cs typeface="Arial"/>
              </a:rPr>
              <a:t> (Lähete terveydentilan ja työkyvyn arvioon) </a:t>
            </a:r>
            <a:r>
              <a:rPr lang="fi-FI">
                <a:cs typeface="Arial"/>
              </a:rPr>
              <a:t> ja liitä mukaan tarvittavat lisätiedot ja suostumuslomake </a:t>
            </a:r>
          </a:p>
          <a:p>
            <a:pPr lvl="1"/>
            <a:r>
              <a:rPr lang="fi-FI">
                <a:cs typeface="Arial"/>
              </a:rPr>
              <a:t>Erityisen tärkeitä tietoja työkyvyn arvioinnissa ovat </a:t>
            </a:r>
            <a:r>
              <a:rPr lang="fi-FI" b="1">
                <a:cs typeface="Arial"/>
              </a:rPr>
              <a:t>työuraa ja koulutusta koskevat tiedot</a:t>
            </a:r>
            <a:r>
              <a:rPr lang="fi-FI">
                <a:cs typeface="Arial"/>
              </a:rPr>
              <a:t>, kuten esim. työsuhdetiedot ja palautteet kuntouttavasta työtoiminnasta: työkykytiimi ei näe URA-tietoja! </a:t>
            </a:r>
          </a:p>
          <a:p>
            <a:pPr lvl="1"/>
            <a:r>
              <a:rPr lang="fi-FI">
                <a:cs typeface="Arial"/>
              </a:rPr>
              <a:t>Tulosta pdf-tiedostoksi lähetteen mukaan URA-ote</a:t>
            </a:r>
          </a:p>
          <a:p>
            <a:pPr lvl="1"/>
            <a:r>
              <a:rPr lang="fi-FI">
                <a:cs typeface="Arial"/>
              </a:rPr>
              <a:t>Terveystietoja ei tarvitse kirjata laajasti, työkykytiimi näkee ne potilastietojärjestelmästä</a:t>
            </a:r>
          </a:p>
          <a:p>
            <a:pPr lvl="1"/>
            <a:r>
              <a:rPr lang="fi-FI">
                <a:cs typeface="Arial"/>
              </a:rPr>
              <a:t>Asiakkaan yhteystiedot (osoite, puhelinnumero ja s-posti) kannattaa täyttää huolella</a:t>
            </a:r>
          </a:p>
          <a:p>
            <a:pPr marL="0" indent="0">
              <a:buNone/>
            </a:pPr>
            <a:endParaRPr lang="fi-FI">
              <a:cs typeface="Arial"/>
            </a:endParaRPr>
          </a:p>
          <a:p>
            <a:pPr marL="0" indent="0">
              <a:buNone/>
            </a:pPr>
            <a:endParaRPr lang="fi-FI" b="1">
              <a:cs typeface="Arial"/>
            </a:endParaRPr>
          </a:p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3F096BD-616C-48C0-81A9-8D99EF0D2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4738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78D4A5-4C49-45B8-86E3-9D424F731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Terveydentilan ja työkyvyn arvio: 2/3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5988C25-AA60-4FB3-8BE1-0EA8E8A47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73" y="1298158"/>
            <a:ext cx="10670758" cy="5134447"/>
          </a:xfrm>
        </p:spPr>
        <p:txBody>
          <a:bodyPr/>
          <a:lstStyle/>
          <a:p>
            <a:pPr marL="0" indent="0">
              <a:buNone/>
            </a:pPr>
            <a:endParaRPr lang="fi-FI" b="1"/>
          </a:p>
          <a:p>
            <a:pPr marL="267970" indent="-267970"/>
            <a:r>
              <a:rPr lang="fi-FI"/>
              <a:t>TYP-lain myötä osalla asiakkaista on jo olemassa lakiperuste tietojen luovutukseen yhteistyössä typpi-järjestelmää käytettäessä:</a:t>
            </a:r>
            <a:endParaRPr lang="fi-FI">
              <a:cs typeface="Arial"/>
            </a:endParaRPr>
          </a:p>
          <a:p>
            <a:pPr lvl="1"/>
            <a:r>
              <a:rPr lang="fi-FI" sz="18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Typpi-järjestelmästä löytyvät asiakkaat: Yhteistyö pohjautuu lakiin työllistymistä edistävästä monialaisesta yhteispalvelusta (1369/2014)</a:t>
            </a:r>
          </a:p>
          <a:p>
            <a:pPr lvl="1"/>
            <a:r>
              <a:rPr lang="fi-FI" sz="180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Typ</a:t>
            </a:r>
            <a:r>
              <a:rPr lang="fi-FI" sz="18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-kriteerit täyttävät asiakkaat: avataan Typpi-järjestelmään asiakkuus, jolloin suostumuslomaketta ei myöskään tarvita vaan yhteistyö pohjautuu lakiin työllistymistä edistävästä monialaisesta yhteispalvelusta (1369/2014)</a:t>
            </a:r>
          </a:p>
          <a:p>
            <a:pPr marL="358775" lvl="1" indent="0">
              <a:buNone/>
            </a:pPr>
            <a:endParaRPr lang="fi-FI" sz="180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20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Ei TYP -kriteerit täyttävät asiakkaat: Asiakkaalta tulee pyytää suostumus täyttämällä suostumuslomake, josta lähetetään kopio lähetteen mukana työkykytiimiin</a:t>
            </a:r>
          </a:p>
          <a:p>
            <a:pPr marL="0" indent="0">
              <a:buNone/>
            </a:pPr>
            <a:endParaRPr lang="fi-FI" sz="200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i-FI" sz="2400" b="1"/>
              <a:t>Keskustele aina ensin asiakkaan kanssa mitä tietoja olet siirtämässä ja miksi. </a:t>
            </a:r>
          </a:p>
          <a:p>
            <a:pPr marL="0" indent="0">
              <a:buNone/>
            </a:pPr>
            <a:endParaRPr lang="fi-FI" b="1"/>
          </a:p>
          <a:p>
            <a:pPr marL="267970" indent="-267970"/>
            <a:endParaRPr lang="fi-FI">
              <a:cs typeface="Arial" panose="020B0604020202020204"/>
            </a:endParaRPr>
          </a:p>
          <a:p>
            <a:pPr marL="0" indent="0">
              <a:buNone/>
            </a:pPr>
            <a:endParaRPr lang="fi-FI">
              <a:cs typeface="Arial" panose="020B0604020202020204"/>
            </a:endParaRPr>
          </a:p>
          <a:p>
            <a:pPr marL="267970" indent="-267970"/>
            <a:endParaRPr lang="fi-FI">
              <a:cs typeface="Arial" panose="020B0604020202020204"/>
            </a:endParaRPr>
          </a:p>
          <a:p>
            <a:endParaRPr lang="fi-FI"/>
          </a:p>
          <a:p>
            <a:endParaRPr lang="fi-FI"/>
          </a:p>
          <a:p>
            <a:pPr marL="0" indent="0">
              <a:buNone/>
            </a:pP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3F096BD-616C-48C0-81A9-8D99EF0D2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9751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78D4A5-4C49-45B8-86E3-9D424F731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Terveydentilan ja työkyvyn arvio: 3/3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5988C25-AA60-4FB3-8BE1-0EA8E8A47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73" y="1298158"/>
            <a:ext cx="10670758" cy="5134447"/>
          </a:xfrm>
        </p:spPr>
        <p:txBody>
          <a:bodyPr/>
          <a:lstStyle/>
          <a:p>
            <a:r>
              <a:rPr lang="fi-FI" sz="2000"/>
              <a:t>Lähetä lähetelomake, kopio suostumuksesta sekä muut mahdolliset liitteet s-postitse</a:t>
            </a:r>
            <a:r>
              <a:rPr lang="fi-FI" sz="2000" b="1"/>
              <a:t> </a:t>
            </a:r>
            <a:r>
              <a:rPr lang="fi-FI" sz="2000">
                <a:effectLst/>
                <a:latin typeface="Arial" panose="020B0604020202020204" pitchFamily="34" charset="0"/>
                <a:ea typeface="Arial" panose="020B0604020202020204" pitchFamily="34" charset="0"/>
                <a:hlinkClick r:id="rId2"/>
              </a:rPr>
              <a:t>tyottomienterveystiimi@espoo.fi</a:t>
            </a:r>
            <a:r>
              <a:rPr lang="fi-FI" sz="20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 lvl="1"/>
            <a:r>
              <a:rPr lang="fi-FI" sz="2000">
                <a:latin typeface="Arial" panose="020B0604020202020204" pitchFamily="34" charset="0"/>
              </a:rPr>
              <a:t>Espoo.fi –</a:t>
            </a:r>
            <a:r>
              <a:rPr lang="fi-FI" sz="2000" err="1">
                <a:latin typeface="Arial" panose="020B0604020202020204" pitchFamily="34" charset="0"/>
              </a:rPr>
              <a:t>domainin</a:t>
            </a:r>
            <a:r>
              <a:rPr lang="fi-FI" sz="2000">
                <a:latin typeface="Arial" panose="020B0604020202020204" pitchFamily="34" charset="0"/>
              </a:rPr>
              <a:t> sisällä viestiessä valitse asetukset -&gt; ”Salassa pidettävä”</a:t>
            </a:r>
          </a:p>
          <a:p>
            <a:pPr marL="358775" lvl="1" indent="0">
              <a:buNone/>
            </a:pPr>
            <a:endParaRPr lang="fi-FI" sz="2000" b="1">
              <a:latin typeface="Arial" panose="020B0604020202020204" pitchFamily="34" charset="0"/>
            </a:endParaRPr>
          </a:p>
          <a:p>
            <a:r>
              <a:rPr lang="fi-FI" sz="2000">
                <a:latin typeface="Arial" panose="020B0604020202020204" pitchFamily="34" charset="0"/>
              </a:rPr>
              <a:t>Merkitse Uraan ohjaus työkykyselvitykseen (ohje: dia 7)</a:t>
            </a:r>
          </a:p>
          <a:p>
            <a:pPr marL="0" indent="0">
              <a:buNone/>
            </a:pPr>
            <a:endParaRPr lang="fi-FI" sz="2000">
              <a:latin typeface="Arial" panose="020B0604020202020204" pitchFamily="34" charset="0"/>
            </a:endParaRPr>
          </a:p>
          <a:p>
            <a:r>
              <a:rPr lang="fi-FI" sz="2000"/>
              <a:t>Työkykytiimi arvioi lähetteen ja terveystietojen perusteella, onko asiakkaalle ajankohtaista tehdä terveydentilan ja työkyvyn arvio ja kutsuu asiakkaan tarvittaessa vastaanotolle</a:t>
            </a:r>
          </a:p>
          <a:p>
            <a:pPr lvl="1"/>
            <a:r>
              <a:rPr lang="fi-FI" sz="2000">
                <a:latin typeface="Arial" panose="020B0604020202020204" pitchFamily="34" charset="0"/>
              </a:rPr>
              <a:t>Tarkempi kuvaus asiakkaan prosessista on tämän esityksen lopussa (dia 10)</a:t>
            </a:r>
          </a:p>
          <a:p>
            <a:pPr lvl="1"/>
            <a:endParaRPr lang="fi-FI" sz="2000">
              <a:latin typeface="Arial" panose="020B0604020202020204" pitchFamily="34" charset="0"/>
              <a:cs typeface="Arial"/>
            </a:endParaRPr>
          </a:p>
          <a:p>
            <a:r>
              <a:rPr lang="fi-FI" sz="2000">
                <a:cs typeface="Arial"/>
              </a:rPr>
              <a:t>Saat sähköpostitse palautteen asiakkaan terveydentilan ja työkyvyn arviosta sen valmistuttua</a:t>
            </a:r>
          </a:p>
          <a:p>
            <a:pPr lvl="1"/>
            <a:r>
              <a:rPr lang="fi-FI" sz="2000">
                <a:cs typeface="Arial"/>
              </a:rPr>
              <a:t>Tarvittaessa voidaan järjestää verkostotapaaminen</a:t>
            </a:r>
          </a:p>
          <a:p>
            <a:endParaRPr lang="fi-FI" sz="1800">
              <a:cs typeface="Arial"/>
            </a:endParaRPr>
          </a:p>
          <a:p>
            <a:endParaRPr lang="fi-FI" sz="1800">
              <a:cs typeface="Arial"/>
            </a:endParaRPr>
          </a:p>
          <a:p>
            <a:endParaRPr lang="fi-FI"/>
          </a:p>
          <a:p>
            <a:pPr marL="267970" indent="-267970"/>
            <a:endParaRPr lang="fi-FI">
              <a:cs typeface="Arial" panose="020B0604020202020204"/>
            </a:endParaRPr>
          </a:p>
          <a:p>
            <a:pPr marL="0" indent="0">
              <a:buNone/>
            </a:pPr>
            <a:endParaRPr lang="fi-FI">
              <a:cs typeface="Arial" panose="020B0604020202020204"/>
            </a:endParaRPr>
          </a:p>
          <a:p>
            <a:pPr marL="267970" indent="-267970"/>
            <a:endParaRPr lang="fi-FI">
              <a:cs typeface="Arial" panose="020B0604020202020204"/>
            </a:endParaRPr>
          </a:p>
          <a:p>
            <a:endParaRPr lang="fi-FI"/>
          </a:p>
          <a:p>
            <a:endParaRPr lang="fi-FI"/>
          </a:p>
          <a:p>
            <a:pPr marL="0" indent="0">
              <a:buNone/>
            </a:pP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3F096BD-616C-48C0-81A9-8D99EF0D2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5945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23B66B01-BBD5-4B48-92A2-E785B5A8A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232" y="338771"/>
            <a:ext cx="10121497" cy="1441283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err="1"/>
              <a:t>Muistathan</a:t>
            </a:r>
            <a:r>
              <a:rPr lang="en-US" sz="2800" b="1"/>
              <a:t> </a:t>
            </a:r>
            <a:r>
              <a:rPr lang="en-US" sz="2800" b="1" err="1"/>
              <a:t>merkitä</a:t>
            </a:r>
            <a:r>
              <a:rPr lang="en-US" sz="2800" b="1"/>
              <a:t> </a:t>
            </a:r>
            <a:r>
              <a:rPr lang="en-US" sz="2800" b="1" err="1"/>
              <a:t>myös</a:t>
            </a:r>
            <a:r>
              <a:rPr lang="en-US" sz="2800" b="1"/>
              <a:t> </a:t>
            </a:r>
            <a:r>
              <a:rPr lang="en-US" sz="2800" b="1" err="1"/>
              <a:t>Uraan</a:t>
            </a:r>
            <a:r>
              <a:rPr lang="en-US" sz="2800" b="1"/>
              <a:t> </a:t>
            </a:r>
            <a:r>
              <a:rPr lang="en-US" sz="2800" b="1" err="1"/>
              <a:t>ohjauksen</a:t>
            </a:r>
            <a:r>
              <a:rPr lang="en-US" sz="2800" b="1"/>
              <a:t> työkykytiimille!</a:t>
            </a:r>
          </a:p>
          <a:p>
            <a:pPr marL="0" indent="0" algn="ctr">
              <a:buNone/>
            </a:pPr>
            <a:endParaRPr lang="en-US" sz="2800">
              <a:cs typeface="Arial"/>
            </a:endParaRP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B53DB96A-0C93-4598-BB1E-8A7C527C2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488" y="6432605"/>
            <a:ext cx="868886" cy="288870"/>
          </a:xfrm>
        </p:spPr>
        <p:txBody>
          <a:bodyPr/>
          <a:lstStyle/>
          <a:p>
            <a:pPr>
              <a:spcAft>
                <a:spcPts val="600"/>
              </a:spcAft>
            </a:pPr>
            <a:fld id="{03D2D5F4-4871-4469-8343-ED7F6811B37D}" type="slidenum">
              <a:rPr lang="fi-FI" smtClean="0"/>
              <a:pPr>
                <a:spcAft>
                  <a:spcPts val="600"/>
                </a:spcAft>
              </a:pPr>
              <a:t>9</a:t>
            </a:fld>
            <a:endParaRPr lang="fi-FI"/>
          </a:p>
        </p:txBody>
      </p:sp>
      <p:pic>
        <p:nvPicPr>
          <p:cNvPr id="5" name="Kuvan paikkamerkki 4">
            <a:extLst>
              <a:ext uri="{FF2B5EF4-FFF2-40B4-BE49-F238E27FC236}">
                <a16:creationId xmlns:a16="http://schemas.microsoft.com/office/drawing/2014/main" id="{8BCE70F1-F669-4C82-A841-CF2524F50CEA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3" b="3"/>
          <a:stretch/>
        </p:blipFill>
        <p:spPr>
          <a:xfrm>
            <a:off x="6881247" y="1540042"/>
            <a:ext cx="4824477" cy="4575267"/>
          </a:xfrm>
          <a:noFill/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7F88F37E-1D2F-4C66-9944-FC438C82A965}"/>
              </a:ext>
            </a:extLst>
          </p:cNvPr>
          <p:cNvSpPr/>
          <p:nvPr/>
        </p:nvSpPr>
        <p:spPr>
          <a:xfrm>
            <a:off x="6881247" y="4933950"/>
            <a:ext cx="2824728" cy="9144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64697E84-2EF3-4C37-9342-7E121A154D58}"/>
              </a:ext>
            </a:extLst>
          </p:cNvPr>
          <p:cNvSpPr/>
          <p:nvPr/>
        </p:nvSpPr>
        <p:spPr>
          <a:xfrm>
            <a:off x="757173" y="3133724"/>
            <a:ext cx="5024502" cy="120967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8" name="Suora nuoliyhdysviiva 7">
            <a:extLst>
              <a:ext uri="{FF2B5EF4-FFF2-40B4-BE49-F238E27FC236}">
                <a16:creationId xmlns:a16="http://schemas.microsoft.com/office/drawing/2014/main" id="{73B76382-7A2A-45C4-B35F-629D5A6E161E}"/>
              </a:ext>
            </a:extLst>
          </p:cNvPr>
          <p:cNvCxnSpPr>
            <a:stCxn id="11" idx="2"/>
            <a:endCxn id="6" idx="1"/>
          </p:cNvCxnSpPr>
          <p:nvPr/>
        </p:nvCxnSpPr>
        <p:spPr>
          <a:xfrm>
            <a:off x="3269424" y="4343399"/>
            <a:ext cx="3611823" cy="104775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iruutu 1">
            <a:extLst>
              <a:ext uri="{FF2B5EF4-FFF2-40B4-BE49-F238E27FC236}">
                <a16:creationId xmlns:a16="http://schemas.microsoft.com/office/drawing/2014/main" id="{681E82C7-0133-4D19-A931-D0C78540116A}"/>
              </a:ext>
            </a:extLst>
          </p:cNvPr>
          <p:cNvSpPr txBox="1"/>
          <p:nvPr/>
        </p:nvSpPr>
        <p:spPr>
          <a:xfrm>
            <a:off x="893388" y="3182471"/>
            <a:ext cx="4921623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i-FI"/>
              <a:t>Lisää teksti</a:t>
            </a:r>
          </a:p>
          <a:p>
            <a:pPr algn="ctr"/>
            <a:r>
              <a:rPr lang="en-US" err="1">
                <a:ea typeface="+mn-lt"/>
                <a:cs typeface="+mn-lt"/>
              </a:rPr>
              <a:t>Toimiston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merkinnät</a:t>
            </a:r>
          </a:p>
          <a:p>
            <a:pPr algn="ctr"/>
            <a:r>
              <a:rPr lang="en-US">
                <a:ea typeface="+mn-lt"/>
                <a:cs typeface="+mn-lt"/>
              </a:rPr>
              <a:t> </a:t>
            </a:r>
            <a:r>
              <a:rPr lang="en-US"/>
              <a:t> 0004 </a:t>
            </a:r>
            <a:r>
              <a:rPr lang="en-US" err="1"/>
              <a:t>työkykyselvitys</a:t>
            </a:r>
            <a:endParaRPr lang="en-US" err="1">
              <a:ea typeface="+mn-lt"/>
              <a:cs typeface="+mn-lt"/>
            </a:endParaRPr>
          </a:p>
          <a:p>
            <a:r>
              <a:rPr lang="fi-FI"/>
              <a:t> napsauttamalla</a:t>
            </a:r>
            <a:endParaRPr lang="fi-FI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1287181"/>
      </p:ext>
    </p:extLst>
  </p:cSld>
  <p:clrMapOvr>
    <a:masterClrMapping/>
  </p:clrMapOvr>
</p:sld>
</file>

<file path=ppt/theme/theme1.xml><?xml version="1.0" encoding="utf-8"?>
<a:theme xmlns:a="http://schemas.openxmlformats.org/drawingml/2006/main" name="Espoo">
  <a:themeElements>
    <a:clrScheme name="Espoo excel">
      <a:dk1>
        <a:sysClr val="windowText" lastClr="000000"/>
      </a:dk1>
      <a:lt1>
        <a:sysClr val="window" lastClr="FFFFFF"/>
      </a:lt1>
      <a:dk2>
        <a:srgbClr val="C9D4DD"/>
      </a:dk2>
      <a:lt2>
        <a:srgbClr val="091C38"/>
      </a:lt2>
      <a:accent1>
        <a:srgbClr val="0050BB"/>
      </a:accent1>
      <a:accent2>
        <a:srgbClr val="FFC386"/>
      </a:accent2>
      <a:accent3>
        <a:srgbClr val="014B30"/>
      </a:accent3>
      <a:accent4>
        <a:srgbClr val="FF4F57"/>
      </a:accent4>
      <a:accent5>
        <a:srgbClr val="FCA5C7"/>
      </a:accent5>
      <a:accent6>
        <a:srgbClr val="FDE6DB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0047B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poo_esitysmallipohja" id="{CEB87822-BFA0-4520-8563-13F7B04A9023}" vid="{9EF0A56E-54D2-476B-A236-3B8DBAA5C6A4}"/>
    </a:ext>
  </a:extLst>
</a:theme>
</file>

<file path=ppt/theme/theme2.xml><?xml version="1.0" encoding="utf-8"?>
<a:theme xmlns:a="http://schemas.openxmlformats.org/drawingml/2006/main" name="1_Espoo">
  <a:themeElements>
    <a:clrScheme name="Espoo excel">
      <a:dk1>
        <a:sysClr val="windowText" lastClr="000000"/>
      </a:dk1>
      <a:lt1>
        <a:sysClr val="window" lastClr="FFFFFF"/>
      </a:lt1>
      <a:dk2>
        <a:srgbClr val="C9D4DD"/>
      </a:dk2>
      <a:lt2>
        <a:srgbClr val="091C38"/>
      </a:lt2>
      <a:accent1>
        <a:srgbClr val="0050BB"/>
      </a:accent1>
      <a:accent2>
        <a:srgbClr val="FFC386"/>
      </a:accent2>
      <a:accent3>
        <a:srgbClr val="014B30"/>
      </a:accent3>
      <a:accent4>
        <a:srgbClr val="FF4F57"/>
      </a:accent4>
      <a:accent5>
        <a:srgbClr val="FCA5C7"/>
      </a:accent5>
      <a:accent6>
        <a:srgbClr val="FDE6DB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0047B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poo_esitysmallipohja" id="{CEB87822-BFA0-4520-8563-13F7B04A9023}" vid="{9EF0A56E-54D2-476B-A236-3B8DBAA5C6A4}"/>
    </a:ext>
  </a:extLst>
</a:theme>
</file>

<file path=ppt/theme/theme3.xml><?xml version="1.0" encoding="utf-8"?>
<a:theme xmlns:a="http://schemas.openxmlformats.org/drawingml/2006/main" name="2_Espoo">
  <a:themeElements>
    <a:clrScheme name="Espoon kaupunki">
      <a:dk1>
        <a:sysClr val="windowText" lastClr="000000"/>
      </a:dk1>
      <a:lt1>
        <a:sysClr val="window" lastClr="FFFFFF"/>
      </a:lt1>
      <a:dk2>
        <a:srgbClr val="091C38"/>
      </a:dk2>
      <a:lt2>
        <a:srgbClr val="C9D4DD"/>
      </a:lt2>
      <a:accent1>
        <a:srgbClr val="0047B6"/>
      </a:accent1>
      <a:accent2>
        <a:srgbClr val="FFC386"/>
      </a:accent2>
      <a:accent3>
        <a:srgbClr val="014B30"/>
      </a:accent3>
      <a:accent4>
        <a:srgbClr val="FF4F57"/>
      </a:accent4>
      <a:accent5>
        <a:srgbClr val="FCA5C7"/>
      </a:accent5>
      <a:accent6>
        <a:srgbClr val="FDE6DB"/>
      </a:accent6>
      <a:hlink>
        <a:srgbClr val="0047B6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0047B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01 Espoon PowerPoint-malli.potx" id="{394720CF-70F8-4820-B853-02F48B92462B}" vid="{8CA3B158-F224-42C4-910A-4984F556E2D9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751AC42B3494CBB593BD7E1006CBE" ma:contentTypeVersion="14" ma:contentTypeDescription="Create a new document." ma:contentTypeScope="" ma:versionID="8b28166eb225c219632f38c3702f99f3">
  <xsd:schema xmlns:xsd="http://www.w3.org/2001/XMLSchema" xmlns:xs="http://www.w3.org/2001/XMLSchema" xmlns:p="http://schemas.microsoft.com/office/2006/metadata/properties" xmlns:ns1="http://schemas.microsoft.com/sharepoint/v3" xmlns:ns2="c80c1ed8-0e51-4287-9189-360ad4c04cc1" xmlns:ns3="6c30955b-f2d9-4f0a-919d-0ddb6c62bd50" targetNamespace="http://schemas.microsoft.com/office/2006/metadata/properties" ma:root="true" ma:fieldsID="6164943716790562c3de9c85d6dd02e9" ns1:_="" ns2:_="" ns3:_="">
    <xsd:import namespace="http://schemas.microsoft.com/sharepoint/v3"/>
    <xsd:import namespace="c80c1ed8-0e51-4287-9189-360ad4c04cc1"/>
    <xsd:import namespace="6c30955b-f2d9-4f0a-919d-0ddb6c62bd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0c1ed8-0e51-4287-9189-360ad4c04c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30955b-f2d9-4f0a-919d-0ddb6c62bd5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45CB2C-BB32-43F4-B7BE-C38ECC0DF1B7}">
  <ds:schemaRefs>
    <ds:schemaRef ds:uri="6c30955b-f2d9-4f0a-919d-0ddb6c62bd50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c80c1ed8-0e51-4287-9189-360ad4c04cc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301AE26-176E-4319-A544-2B95D353DA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0CCA76-5AAF-4C57-9A27-6C52E4706AF1}">
  <ds:schemaRefs>
    <ds:schemaRef ds:uri="6c30955b-f2d9-4f0a-919d-0ddb6c62bd50"/>
    <ds:schemaRef ds:uri="c80c1ed8-0e51-4287-9189-360ad4c04cc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Espoo_esitysmallipohja (1)</Template>
  <TotalTime>0</TotalTime>
  <Words>990</Words>
  <Application>Microsoft Office PowerPoint</Application>
  <PresentationFormat>Laajakuva</PresentationFormat>
  <Paragraphs>191</Paragraphs>
  <Slides>12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12</vt:i4>
      </vt:variant>
    </vt:vector>
  </HeadingPairs>
  <TitlesOfParts>
    <vt:vector size="17" baseType="lpstr">
      <vt:lpstr>Arial</vt:lpstr>
      <vt:lpstr>Calibri</vt:lpstr>
      <vt:lpstr>Espoo</vt:lpstr>
      <vt:lpstr>1_Espoo</vt:lpstr>
      <vt:lpstr>2_Espoo</vt:lpstr>
      <vt:lpstr>Työllisyys Espoosta ohjautuminen terveystarkastukseen ja työkykyarvioon</vt:lpstr>
      <vt:lpstr>PKS palvelumanuaali – versio 1.0</vt:lpstr>
      <vt:lpstr>Kumpaan palveluun ohjaan asiakkaan?</vt:lpstr>
      <vt:lpstr>1. Työkykyarvio</vt:lpstr>
      <vt:lpstr>PowerPoint-esitys</vt:lpstr>
      <vt:lpstr>Terveydentilan ja työkyvyn arvio: 1/3</vt:lpstr>
      <vt:lpstr>Terveydentilan ja työkyvyn arvio: 2/3</vt:lpstr>
      <vt:lpstr>Terveydentilan ja työkyvyn arvio: 3/3</vt:lpstr>
      <vt:lpstr>PowerPoint-esitys</vt:lpstr>
      <vt:lpstr>Kykyviisari-vastauksen siirtäminen</vt:lpstr>
      <vt:lpstr>2. Työttömien terveystarkastus</vt:lpstr>
      <vt:lpstr>Työttömien terveystarkastus</vt:lpstr>
    </vt:vector>
  </TitlesOfParts>
  <Company>Espoo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Espoo: Työllisyyspalvelut palvelukokonaisuudessa.</dc:title>
  <dc:creator>Savolainen Petra</dc:creator>
  <cp:lastModifiedBy>Armila Sari</cp:lastModifiedBy>
  <cp:revision>2</cp:revision>
  <dcterms:created xsi:type="dcterms:W3CDTF">2021-03-12T13:16:13Z</dcterms:created>
  <dcterms:modified xsi:type="dcterms:W3CDTF">2021-11-22T08:22:18Z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0x01010038F751AC42B3494CBB593BD7E1006CBE</vt:lpwstr>
  </property>
</Properties>
</file>