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 id="2147483793" r:id="rId5"/>
    <p:sldMasterId id="2147483809" r:id="rId6"/>
    <p:sldMasterId id="2147483849" r:id="rId7"/>
  </p:sldMasterIdLst>
  <p:notesMasterIdLst>
    <p:notesMasterId r:id="rId35"/>
  </p:notesMasterIdLst>
  <p:handoutMasterIdLst>
    <p:handoutMasterId r:id="rId36"/>
  </p:handoutMasterIdLst>
  <p:sldIdLst>
    <p:sldId id="421" r:id="rId8"/>
    <p:sldId id="422" r:id="rId9"/>
    <p:sldId id="431" r:id="rId10"/>
    <p:sldId id="3713" r:id="rId11"/>
    <p:sldId id="3706" r:id="rId12"/>
    <p:sldId id="3722" r:id="rId13"/>
    <p:sldId id="3612" r:id="rId14"/>
    <p:sldId id="3718" r:id="rId15"/>
    <p:sldId id="3690" r:id="rId16"/>
    <p:sldId id="3705" r:id="rId17"/>
    <p:sldId id="3696" r:id="rId18"/>
    <p:sldId id="432" r:id="rId19"/>
    <p:sldId id="3676" r:id="rId20"/>
    <p:sldId id="3675" r:id="rId21"/>
    <p:sldId id="3674" r:id="rId22"/>
    <p:sldId id="3695" r:id="rId23"/>
    <p:sldId id="3665" r:id="rId24"/>
    <p:sldId id="3678" r:id="rId25"/>
    <p:sldId id="3681" r:id="rId26"/>
    <p:sldId id="3679" r:id="rId27"/>
    <p:sldId id="3680" r:id="rId28"/>
    <p:sldId id="423" r:id="rId29"/>
    <p:sldId id="3683" r:id="rId30"/>
    <p:sldId id="3682" r:id="rId31"/>
    <p:sldId id="3720" r:id="rId32"/>
    <p:sldId id="3663" r:id="rId33"/>
    <p:sldId id="3668" r:id="rId34"/>
  </p:sldIdLst>
  <p:sldSz cx="9144000" cy="5143500" type="screen16x9"/>
  <p:notesSz cx="6799263" cy="99298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Tekijä"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6E00"/>
    <a:srgbClr val="FFB85E"/>
    <a:srgbClr val="5E9322"/>
    <a:srgbClr val="AEDF74"/>
    <a:srgbClr val="A769A8"/>
    <a:srgbClr val="CAA5CB"/>
    <a:srgbClr val="954B97"/>
    <a:srgbClr val="8C4091"/>
    <a:srgbClr val="C382C8"/>
    <a:srgbClr val="2BB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2F3B3A-6D7E-4A8A-ACED-CC83938D82EF}" v="2" dt="2022-05-27T07:28:17.595"/>
    <p1510:client id="{A218B772-BE25-4CFA-9778-357B13B4010D}" v="339" dt="2022-05-27T07:28:09.576"/>
    <p1510:client id="{F2909096-B440-7149-9E8F-A37A2BC33CDD}" vWet="2" dt="2022-05-27T07:18:03.005"/>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Normaali tyyli 4 - Korostu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7" autoAdjust="0"/>
    <p:restoredTop sz="95329" autoAdjust="0"/>
  </p:normalViewPr>
  <p:slideViewPr>
    <p:cSldViewPr showGuides="1">
      <p:cViewPr varScale="1">
        <p:scale>
          <a:sx n="88" d="100"/>
          <a:sy n="88" d="100"/>
        </p:scale>
        <p:origin x="888" y="6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760" y="44"/>
      </p:cViewPr>
      <p:guideLst>
        <p:guide orient="horz" pos="3129"/>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980" cy="495855"/>
          </a:xfrm>
          <a:prstGeom prst="rect">
            <a:avLst/>
          </a:prstGeom>
        </p:spPr>
        <p:txBody>
          <a:bodyPr vert="horz" lIns="91424" tIns="45712" rIns="91424" bIns="45712" rtlCol="0"/>
          <a:lstStyle>
            <a:lvl1pPr algn="l">
              <a:defRPr sz="1200"/>
            </a:lvl1pPr>
          </a:lstStyle>
          <a:p>
            <a:endParaRPr lang="fi-FI"/>
          </a:p>
        </p:txBody>
      </p:sp>
      <p:sp>
        <p:nvSpPr>
          <p:cNvPr id="3" name="Date Placeholder 2"/>
          <p:cNvSpPr>
            <a:spLocks noGrp="1"/>
          </p:cNvSpPr>
          <p:nvPr>
            <p:ph type="dt" sz="quarter" idx="1"/>
          </p:nvPr>
        </p:nvSpPr>
        <p:spPr>
          <a:xfrm>
            <a:off x="3850702" y="0"/>
            <a:ext cx="2946980" cy="495855"/>
          </a:xfrm>
          <a:prstGeom prst="rect">
            <a:avLst/>
          </a:prstGeom>
        </p:spPr>
        <p:txBody>
          <a:bodyPr vert="horz" lIns="91424" tIns="45712" rIns="91424" bIns="45712" rtlCol="0"/>
          <a:lstStyle>
            <a:lvl1pPr algn="r">
              <a:defRPr sz="1200"/>
            </a:lvl1pPr>
          </a:lstStyle>
          <a:p>
            <a:fld id="{4DF5B08A-83ED-45E1-90DE-AADFEED44B75}" type="datetimeFigureOut">
              <a:rPr lang="fi-FI" smtClean="0"/>
              <a:t>27.5.2022</a:t>
            </a:fld>
            <a:endParaRPr lang="fi-FI"/>
          </a:p>
        </p:txBody>
      </p:sp>
      <p:sp>
        <p:nvSpPr>
          <p:cNvPr id="4" name="Footer Placeholder 3"/>
          <p:cNvSpPr>
            <a:spLocks noGrp="1"/>
          </p:cNvSpPr>
          <p:nvPr>
            <p:ph type="ftr" sz="quarter" idx="2"/>
          </p:nvPr>
        </p:nvSpPr>
        <p:spPr>
          <a:xfrm>
            <a:off x="2" y="9432369"/>
            <a:ext cx="2946980" cy="495855"/>
          </a:xfrm>
          <a:prstGeom prst="rect">
            <a:avLst/>
          </a:prstGeom>
        </p:spPr>
        <p:txBody>
          <a:bodyPr vert="horz" lIns="91424" tIns="45712" rIns="91424" bIns="45712" rtlCol="0" anchor="b"/>
          <a:lstStyle>
            <a:lvl1pPr algn="l">
              <a:defRPr sz="1200"/>
            </a:lvl1pPr>
          </a:lstStyle>
          <a:p>
            <a:endParaRPr lang="fi-FI"/>
          </a:p>
        </p:txBody>
      </p:sp>
      <p:sp>
        <p:nvSpPr>
          <p:cNvPr id="5" name="Slide Number Placeholder 4"/>
          <p:cNvSpPr>
            <a:spLocks noGrp="1"/>
          </p:cNvSpPr>
          <p:nvPr>
            <p:ph type="sldNum" sz="quarter" idx="3"/>
          </p:nvPr>
        </p:nvSpPr>
        <p:spPr>
          <a:xfrm>
            <a:off x="3850702" y="9432369"/>
            <a:ext cx="2946980" cy="495855"/>
          </a:xfrm>
          <a:prstGeom prst="rect">
            <a:avLst/>
          </a:prstGeom>
        </p:spPr>
        <p:txBody>
          <a:bodyPr vert="horz" lIns="91424" tIns="45712" rIns="91424" bIns="45712" rtlCol="0" anchor="b"/>
          <a:lstStyle>
            <a:lvl1pPr algn="r">
              <a:defRPr sz="1200"/>
            </a:lvl1pPr>
          </a:lstStyle>
          <a:p>
            <a:fld id="{72D1ADDD-E79E-4142-B033-52608F2C149A}" type="slidenum">
              <a:rPr lang="fi-FI" smtClean="0"/>
              <a:t>‹#›</a:t>
            </a:fld>
            <a:endParaRPr lang="fi-FI"/>
          </a:p>
        </p:txBody>
      </p:sp>
    </p:spTree>
    <p:extLst>
      <p:ext uri="{BB962C8B-B14F-4D97-AF65-F5344CB8AC3E}">
        <p14:creationId xmlns:p14="http://schemas.microsoft.com/office/powerpoint/2010/main" val="867705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46347" cy="496491"/>
          </a:xfrm>
          <a:prstGeom prst="rect">
            <a:avLst/>
          </a:prstGeom>
        </p:spPr>
        <p:txBody>
          <a:bodyPr vert="horz" lIns="91424" tIns="45712" rIns="91424" bIns="45712" rtlCol="0"/>
          <a:lstStyle>
            <a:lvl1pPr algn="l">
              <a:defRPr sz="1200"/>
            </a:lvl1pPr>
          </a:lstStyle>
          <a:p>
            <a:endParaRPr lang="fi-FI"/>
          </a:p>
        </p:txBody>
      </p:sp>
      <p:sp>
        <p:nvSpPr>
          <p:cNvPr id="3" name="Päivämäärän paikkamerkki 2"/>
          <p:cNvSpPr>
            <a:spLocks noGrp="1"/>
          </p:cNvSpPr>
          <p:nvPr>
            <p:ph type="dt" idx="1"/>
          </p:nvPr>
        </p:nvSpPr>
        <p:spPr>
          <a:xfrm>
            <a:off x="3851344" y="0"/>
            <a:ext cx="2946347" cy="496491"/>
          </a:xfrm>
          <a:prstGeom prst="rect">
            <a:avLst/>
          </a:prstGeom>
        </p:spPr>
        <p:txBody>
          <a:bodyPr vert="horz" lIns="91424" tIns="45712" rIns="91424" bIns="45712" rtlCol="0"/>
          <a:lstStyle>
            <a:lvl1pPr algn="r">
              <a:defRPr sz="1200"/>
            </a:lvl1pPr>
          </a:lstStyle>
          <a:p>
            <a:fld id="{6A7FAC48-2721-4B96-BA02-5768D8A8C6C8}" type="datetimeFigureOut">
              <a:rPr lang="fi-FI" smtClean="0"/>
              <a:pPr/>
              <a:t>27.5.2022</a:t>
            </a:fld>
            <a:endParaRPr lang="fi-FI"/>
          </a:p>
        </p:txBody>
      </p:sp>
      <p:sp>
        <p:nvSpPr>
          <p:cNvPr id="4" name="Dian kuvan paikkamerkki 3"/>
          <p:cNvSpPr>
            <a:spLocks noGrp="1" noRot="1" noChangeAspect="1"/>
          </p:cNvSpPr>
          <p:nvPr>
            <p:ph type="sldImg" idx="2"/>
          </p:nvPr>
        </p:nvSpPr>
        <p:spPr>
          <a:xfrm>
            <a:off x="92075" y="746125"/>
            <a:ext cx="6615113" cy="3722688"/>
          </a:xfrm>
          <a:prstGeom prst="rect">
            <a:avLst/>
          </a:prstGeom>
          <a:noFill/>
          <a:ln w="12700">
            <a:solidFill>
              <a:prstClr val="black"/>
            </a:solidFill>
          </a:ln>
        </p:spPr>
        <p:txBody>
          <a:bodyPr vert="horz" lIns="91424" tIns="45712" rIns="91424" bIns="45712" rtlCol="0" anchor="ctr"/>
          <a:lstStyle/>
          <a:p>
            <a:endParaRPr lang="fi-FI"/>
          </a:p>
        </p:txBody>
      </p:sp>
      <p:sp>
        <p:nvSpPr>
          <p:cNvPr id="5" name="Huomautusten paikkamerkki 4"/>
          <p:cNvSpPr>
            <a:spLocks noGrp="1"/>
          </p:cNvSpPr>
          <p:nvPr>
            <p:ph type="body" sz="quarter" idx="3"/>
          </p:nvPr>
        </p:nvSpPr>
        <p:spPr>
          <a:xfrm>
            <a:off x="679927" y="4716664"/>
            <a:ext cx="5439410" cy="4468416"/>
          </a:xfrm>
          <a:prstGeom prst="rect">
            <a:avLst/>
          </a:prstGeom>
        </p:spPr>
        <p:txBody>
          <a:bodyPr vert="horz" lIns="91424" tIns="45712" rIns="91424" bIns="45712"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31601"/>
            <a:ext cx="2946347" cy="496491"/>
          </a:xfrm>
          <a:prstGeom prst="rect">
            <a:avLst/>
          </a:prstGeom>
        </p:spPr>
        <p:txBody>
          <a:bodyPr vert="horz" lIns="91424" tIns="45712" rIns="91424" bIns="45712" rtlCol="0" anchor="b"/>
          <a:lstStyle>
            <a:lvl1pPr algn="l">
              <a:defRPr sz="1200"/>
            </a:lvl1pPr>
          </a:lstStyle>
          <a:p>
            <a:endParaRPr lang="fi-FI"/>
          </a:p>
        </p:txBody>
      </p:sp>
      <p:sp>
        <p:nvSpPr>
          <p:cNvPr id="7" name="Dian numeron paikkamerkki 6"/>
          <p:cNvSpPr>
            <a:spLocks noGrp="1"/>
          </p:cNvSpPr>
          <p:nvPr>
            <p:ph type="sldNum" sz="quarter" idx="5"/>
          </p:nvPr>
        </p:nvSpPr>
        <p:spPr>
          <a:xfrm>
            <a:off x="3851344" y="9431601"/>
            <a:ext cx="2946347" cy="496491"/>
          </a:xfrm>
          <a:prstGeom prst="rect">
            <a:avLst/>
          </a:prstGeom>
        </p:spPr>
        <p:txBody>
          <a:bodyPr vert="horz" lIns="91424" tIns="45712" rIns="91424" bIns="45712" rtlCol="0" anchor="b"/>
          <a:lstStyle>
            <a:lvl1pPr algn="r">
              <a:defRPr sz="1200"/>
            </a:lvl1pPr>
          </a:lstStyle>
          <a:p>
            <a:fld id="{0433CE14-C27A-42FB-A7CF-16D08FB8F53C}" type="slidenum">
              <a:rPr lang="fi-FI" smtClean="0"/>
              <a:pPr/>
              <a:t>‹#›</a:t>
            </a:fld>
            <a:endParaRPr lang="fi-FI"/>
          </a:p>
        </p:txBody>
      </p:sp>
    </p:spTree>
    <p:extLst>
      <p:ext uri="{BB962C8B-B14F-4D97-AF65-F5344CB8AC3E}">
        <p14:creationId xmlns:p14="http://schemas.microsoft.com/office/powerpoint/2010/main" val="142186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3CE14-C27A-42FB-A7CF-16D08FB8F53C}" type="slidenum">
              <a:rPr kumimoji="0" lang="fi-FI"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i-FI"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0295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3CE14-C27A-42FB-A7CF-16D08FB8F53C}" type="slidenum">
              <a:rPr kumimoji="0" lang="fi-FI"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i-FI"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6335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3A0DB-861D-457C-A39B-5A62B9C7EA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0522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3A0DB-861D-457C-A39B-5A62B9C7EA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2816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Pääotsikko VN-teema">
    <p:spTree>
      <p:nvGrpSpPr>
        <p:cNvPr id="1" name=""/>
        <p:cNvGrpSpPr/>
        <p:nvPr/>
      </p:nvGrpSpPr>
      <p:grpSpPr>
        <a:xfrm>
          <a:off x="0" y="0"/>
          <a:ext cx="0" cy="0"/>
          <a:chOff x="0" y="0"/>
          <a:chExt cx="0" cy="0"/>
        </a:xfrm>
      </p:grpSpPr>
      <p:grpSp>
        <p:nvGrpSpPr>
          <p:cNvPr id="58" name="Group 60" descr="Taustakuva"/>
          <p:cNvGrpSpPr>
            <a:grpSpLocks noChangeAspect="1"/>
          </p:cNvGrpSpPr>
          <p:nvPr userDrawn="1"/>
        </p:nvGrpSpPr>
        <p:grpSpPr bwMode="auto">
          <a:xfrm>
            <a:off x="3175" y="0"/>
            <a:ext cx="9140825" cy="5143500"/>
            <a:chOff x="1" y="0"/>
            <a:chExt cx="5758" cy="3240"/>
          </a:xfrm>
        </p:grpSpPr>
        <p:sp>
          <p:nvSpPr>
            <p:cNvPr id="59" name="AutoShape 59"/>
            <p:cNvSpPr>
              <a:spLocks noChangeAspect="1" noChangeArrowheads="1" noTextEdit="1"/>
            </p:cNvSpPr>
            <p:nvPr userDrawn="1"/>
          </p:nvSpPr>
          <p:spPr bwMode="auto">
            <a:xfrm>
              <a:off x="1" y="0"/>
              <a:ext cx="5758"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0" name="Freeform 61"/>
            <p:cNvSpPr>
              <a:spLocks/>
            </p:cNvSpPr>
            <p:nvPr userDrawn="1"/>
          </p:nvSpPr>
          <p:spPr bwMode="auto">
            <a:xfrm>
              <a:off x="1" y="0"/>
              <a:ext cx="4850" cy="3240"/>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1" name="Freeform 62"/>
            <p:cNvSpPr>
              <a:spLocks/>
            </p:cNvSpPr>
            <p:nvPr userDrawn="1"/>
          </p:nvSpPr>
          <p:spPr bwMode="auto">
            <a:xfrm>
              <a:off x="3947" y="0"/>
              <a:ext cx="1450" cy="1361"/>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2" name="Freeform 63"/>
            <p:cNvSpPr>
              <a:spLocks/>
            </p:cNvSpPr>
            <p:nvPr userDrawn="1"/>
          </p:nvSpPr>
          <p:spPr bwMode="auto">
            <a:xfrm>
              <a:off x="4851" y="738"/>
              <a:ext cx="908" cy="1044"/>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3" name="Freeform 64"/>
            <p:cNvSpPr>
              <a:spLocks/>
            </p:cNvSpPr>
            <p:nvPr userDrawn="1"/>
          </p:nvSpPr>
          <p:spPr bwMode="auto">
            <a:xfrm>
              <a:off x="3637" y="1361"/>
              <a:ext cx="2122" cy="1879"/>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4" name="Freeform 65"/>
            <p:cNvSpPr>
              <a:spLocks/>
            </p:cNvSpPr>
            <p:nvPr userDrawn="1"/>
          </p:nvSpPr>
          <p:spPr bwMode="auto">
            <a:xfrm>
              <a:off x="4851" y="0"/>
              <a:ext cx="908" cy="1361"/>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66"/>
            <p:cNvSpPr>
              <a:spLocks/>
            </p:cNvSpPr>
            <p:nvPr userDrawn="1"/>
          </p:nvSpPr>
          <p:spPr bwMode="auto">
            <a:xfrm>
              <a:off x="3528" y="0"/>
              <a:ext cx="1323" cy="1361"/>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67"/>
            <p:cNvSpPr>
              <a:spLocks/>
            </p:cNvSpPr>
            <p:nvPr userDrawn="1"/>
          </p:nvSpPr>
          <p:spPr bwMode="auto">
            <a:xfrm>
              <a:off x="4851" y="1361"/>
              <a:ext cx="908" cy="537"/>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68"/>
            <p:cNvSpPr>
              <a:spLocks/>
            </p:cNvSpPr>
            <p:nvPr userDrawn="1"/>
          </p:nvSpPr>
          <p:spPr bwMode="auto">
            <a:xfrm>
              <a:off x="3215" y="1361"/>
              <a:ext cx="1636" cy="1879"/>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rgbClr val="FFFFFF"/>
                </a:solidFill>
              </a:defRPr>
            </a:lvl1pPr>
          </a:lstStyle>
          <a:p>
            <a:r>
              <a:rPr lang="fi-FI" dirty="0"/>
              <a:t>Muokkaa </a:t>
            </a:r>
            <a:r>
              <a:rPr lang="fi-FI" dirty="0" err="1"/>
              <a:t>perustyyl</a:t>
            </a:r>
            <a:r>
              <a:rPr lang="fi-FI" dirty="0"/>
              <a:t>. </a:t>
            </a:r>
            <a:r>
              <a:rPr lang="fi-FI" dirty="0" err="1"/>
              <a:t>napsautt</a:t>
            </a:r>
            <a:r>
              <a:rPr lang="fi-FI" dirty="0"/>
              <a:t>.</a:t>
            </a:r>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3" name="Picture 2" descr="työkykyohjelman logo">
            <a:extLst>
              <a:ext uri="{FF2B5EF4-FFF2-40B4-BE49-F238E27FC236}">
                <a16:creationId xmlns:a16="http://schemas.microsoft.com/office/drawing/2014/main" id="{6A75AB53-7407-FB4F-88DB-E4EB860781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48320636"/>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Otsikko ja sisältö Teema alakulma">
    <p:spTree>
      <p:nvGrpSpPr>
        <p:cNvPr id="1" name=""/>
        <p:cNvGrpSpPr/>
        <p:nvPr/>
      </p:nvGrpSpPr>
      <p:grpSpPr>
        <a:xfrm>
          <a:off x="0" y="0"/>
          <a:ext cx="0" cy="0"/>
          <a:chOff x="0" y="0"/>
          <a:chExt cx="0" cy="0"/>
        </a:xfrm>
      </p:grpSpPr>
      <p:sp>
        <p:nvSpPr>
          <p:cNvPr id="9" name="Freeform 6" descr="kaarielementti"/>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303782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Otsikko ja sisältö Teema alakulma">
    <p:spTree>
      <p:nvGrpSpPr>
        <p:cNvPr id="1" name=""/>
        <p:cNvGrpSpPr/>
        <p:nvPr/>
      </p:nvGrpSpPr>
      <p:grpSpPr>
        <a:xfrm>
          <a:off x="0" y="0"/>
          <a:ext cx="0" cy="0"/>
          <a:chOff x="0" y="0"/>
          <a:chExt cx="0" cy="0"/>
        </a:xfrm>
      </p:grpSpPr>
      <p:sp>
        <p:nvSpPr>
          <p:cNvPr id="9" name="Freeform 6"/>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707974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7_Väliotsikko">
    <p:spTree>
      <p:nvGrpSpPr>
        <p:cNvPr id="1" name=""/>
        <p:cNvGrpSpPr/>
        <p:nvPr/>
      </p:nvGrpSpPr>
      <p:grpSpPr>
        <a:xfrm>
          <a:off x="0" y="0"/>
          <a:ext cx="0" cy="0"/>
          <a:chOff x="0" y="0"/>
          <a:chExt cx="0" cy="0"/>
        </a:xfrm>
      </p:grpSpPr>
      <p:sp>
        <p:nvSpPr>
          <p:cNvPr id="51" name="Rectangle 50"/>
          <p:cNvSpPr/>
          <p:nvPr userDrawn="1"/>
        </p:nvSpPr>
        <p:spPr>
          <a:xfrm rot="10800000" flipV="1">
            <a:off x="-10667" y="-21804"/>
            <a:ext cx="4582667" cy="51653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8" name="Rectangle 57" descr="kaarielementti"/>
          <p:cNvSpPr/>
          <p:nvPr userDrawn="1"/>
        </p:nvSpPr>
        <p:spPr>
          <a:xfrm rot="10800000" flipV="1">
            <a:off x="4427983" y="-21804"/>
            <a:ext cx="4714430" cy="51653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4" name="Freeform 7" descr="kaarielementti"/>
          <p:cNvSpPr>
            <a:spLocks/>
          </p:cNvSpPr>
          <p:nvPr userDrawn="1"/>
        </p:nvSpPr>
        <p:spPr bwMode="auto">
          <a:xfrm rot="10800000" flipV="1">
            <a:off x="3392894" y="-21803"/>
            <a:ext cx="4279900" cy="5165302"/>
          </a:xfrm>
          <a:custGeom>
            <a:avLst/>
            <a:gdLst>
              <a:gd name="T0" fmla="*/ 2425 w 2696"/>
              <a:gd name="T1" fmla="*/ 3240 h 3240"/>
              <a:gd name="T2" fmla="*/ 2398 w 2696"/>
              <a:gd name="T3" fmla="*/ 3171 h 3240"/>
              <a:gd name="T4" fmla="*/ 2372 w 2696"/>
              <a:gd name="T5" fmla="*/ 3103 h 3240"/>
              <a:gd name="T6" fmla="*/ 2325 w 2696"/>
              <a:gd name="T7" fmla="*/ 2966 h 3240"/>
              <a:gd name="T8" fmla="*/ 2283 w 2696"/>
              <a:gd name="T9" fmla="*/ 2828 h 3240"/>
              <a:gd name="T10" fmla="*/ 2248 w 2696"/>
              <a:gd name="T11" fmla="*/ 2689 h 3240"/>
              <a:gd name="T12" fmla="*/ 2219 w 2696"/>
              <a:gd name="T13" fmla="*/ 2550 h 3240"/>
              <a:gd name="T14" fmla="*/ 2196 w 2696"/>
              <a:gd name="T15" fmla="*/ 2411 h 3240"/>
              <a:gd name="T16" fmla="*/ 2178 w 2696"/>
              <a:gd name="T17" fmla="*/ 2273 h 3240"/>
              <a:gd name="T18" fmla="*/ 2164 w 2696"/>
              <a:gd name="T19" fmla="*/ 2133 h 3240"/>
              <a:gd name="T20" fmla="*/ 2157 w 2696"/>
              <a:gd name="T21" fmla="*/ 1995 h 3240"/>
              <a:gd name="T22" fmla="*/ 2156 w 2696"/>
              <a:gd name="T23" fmla="*/ 1856 h 3240"/>
              <a:gd name="T24" fmla="*/ 2160 w 2696"/>
              <a:gd name="T25" fmla="*/ 1718 h 3240"/>
              <a:gd name="T26" fmla="*/ 2170 w 2696"/>
              <a:gd name="T27" fmla="*/ 1581 h 3240"/>
              <a:gd name="T28" fmla="*/ 2183 w 2696"/>
              <a:gd name="T29" fmla="*/ 1445 h 3240"/>
              <a:gd name="T30" fmla="*/ 2203 w 2696"/>
              <a:gd name="T31" fmla="*/ 1310 h 3240"/>
              <a:gd name="T32" fmla="*/ 2228 w 2696"/>
              <a:gd name="T33" fmla="*/ 1175 h 3240"/>
              <a:gd name="T34" fmla="*/ 2259 w 2696"/>
              <a:gd name="T35" fmla="*/ 1042 h 3240"/>
              <a:gd name="T36" fmla="*/ 2274 w 2696"/>
              <a:gd name="T37" fmla="*/ 977 h 3240"/>
              <a:gd name="T38" fmla="*/ 2313 w 2696"/>
              <a:gd name="T39" fmla="*/ 845 h 3240"/>
              <a:gd name="T40" fmla="*/ 2354 w 2696"/>
              <a:gd name="T41" fmla="*/ 716 h 3240"/>
              <a:gd name="T42" fmla="*/ 2400 w 2696"/>
              <a:gd name="T43" fmla="*/ 590 h 3240"/>
              <a:gd name="T44" fmla="*/ 2452 w 2696"/>
              <a:gd name="T45" fmla="*/ 466 h 3240"/>
              <a:gd name="T46" fmla="*/ 2507 w 2696"/>
              <a:gd name="T47" fmla="*/ 345 h 3240"/>
              <a:gd name="T48" fmla="*/ 2566 w 2696"/>
              <a:gd name="T49" fmla="*/ 227 h 3240"/>
              <a:gd name="T50" fmla="*/ 2630 w 2696"/>
              <a:gd name="T51" fmla="*/ 113 h 3240"/>
              <a:gd name="T52" fmla="*/ 2696 w 2696"/>
              <a:gd name="T53" fmla="*/ 0 h 3240"/>
              <a:gd name="T54" fmla="*/ 0 w 2696"/>
              <a:gd name="T55" fmla="*/ 0 h 3240"/>
              <a:gd name="T56" fmla="*/ 72 w 2696"/>
              <a:gd name="T57" fmla="*/ 207 h 3240"/>
              <a:gd name="T58" fmla="*/ 150 w 2696"/>
              <a:gd name="T59" fmla="*/ 414 h 3240"/>
              <a:gd name="T60" fmla="*/ 187 w 2696"/>
              <a:gd name="T61" fmla="*/ 510 h 3240"/>
              <a:gd name="T62" fmla="*/ 266 w 2696"/>
              <a:gd name="T63" fmla="*/ 701 h 3240"/>
              <a:gd name="T64" fmla="*/ 349 w 2696"/>
              <a:gd name="T65" fmla="*/ 890 h 3240"/>
              <a:gd name="T66" fmla="*/ 436 w 2696"/>
              <a:gd name="T67" fmla="*/ 1077 h 3240"/>
              <a:gd name="T68" fmla="*/ 527 w 2696"/>
              <a:gd name="T69" fmla="*/ 1262 h 3240"/>
              <a:gd name="T70" fmla="*/ 622 w 2696"/>
              <a:gd name="T71" fmla="*/ 1446 h 3240"/>
              <a:gd name="T72" fmla="*/ 722 w 2696"/>
              <a:gd name="T73" fmla="*/ 1627 h 3240"/>
              <a:gd name="T74" fmla="*/ 826 w 2696"/>
              <a:gd name="T75" fmla="*/ 1807 h 3240"/>
              <a:gd name="T76" fmla="*/ 934 w 2696"/>
              <a:gd name="T77" fmla="*/ 1983 h 3240"/>
              <a:gd name="T78" fmla="*/ 1046 w 2696"/>
              <a:gd name="T79" fmla="*/ 2159 h 3240"/>
              <a:gd name="T80" fmla="*/ 1162 w 2696"/>
              <a:gd name="T81" fmla="*/ 2332 h 3240"/>
              <a:gd name="T82" fmla="*/ 1282 w 2696"/>
              <a:gd name="T83" fmla="*/ 2503 h 3240"/>
              <a:gd name="T84" fmla="*/ 1406 w 2696"/>
              <a:gd name="T85" fmla="*/ 2671 h 3240"/>
              <a:gd name="T86" fmla="*/ 1535 w 2696"/>
              <a:gd name="T87" fmla="*/ 2837 h 3240"/>
              <a:gd name="T88" fmla="*/ 1667 w 2696"/>
              <a:gd name="T89" fmla="*/ 3000 h 3240"/>
              <a:gd name="T90" fmla="*/ 1804 w 2696"/>
              <a:gd name="T91" fmla="*/ 3160 h 3240"/>
              <a:gd name="T92" fmla="*/ 1874 w 2696"/>
              <a:gd name="T93" fmla="*/ 324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96" h="3240">
                <a:moveTo>
                  <a:pt x="1874" y="3240"/>
                </a:moveTo>
                <a:lnTo>
                  <a:pt x="2425" y="3240"/>
                </a:lnTo>
                <a:lnTo>
                  <a:pt x="2425" y="3240"/>
                </a:lnTo>
                <a:lnTo>
                  <a:pt x="2398" y="3171"/>
                </a:lnTo>
                <a:lnTo>
                  <a:pt x="2398" y="3171"/>
                </a:lnTo>
                <a:lnTo>
                  <a:pt x="2372" y="3103"/>
                </a:lnTo>
                <a:lnTo>
                  <a:pt x="2347" y="3034"/>
                </a:lnTo>
                <a:lnTo>
                  <a:pt x="2325" y="2966"/>
                </a:lnTo>
                <a:lnTo>
                  <a:pt x="2304" y="2897"/>
                </a:lnTo>
                <a:lnTo>
                  <a:pt x="2283" y="2828"/>
                </a:lnTo>
                <a:lnTo>
                  <a:pt x="2265" y="2759"/>
                </a:lnTo>
                <a:lnTo>
                  <a:pt x="2248" y="2689"/>
                </a:lnTo>
                <a:lnTo>
                  <a:pt x="2233" y="2620"/>
                </a:lnTo>
                <a:lnTo>
                  <a:pt x="2219" y="2550"/>
                </a:lnTo>
                <a:lnTo>
                  <a:pt x="2207" y="2481"/>
                </a:lnTo>
                <a:lnTo>
                  <a:pt x="2196" y="2411"/>
                </a:lnTo>
                <a:lnTo>
                  <a:pt x="2185" y="2342"/>
                </a:lnTo>
                <a:lnTo>
                  <a:pt x="2178" y="2273"/>
                </a:lnTo>
                <a:lnTo>
                  <a:pt x="2170" y="2203"/>
                </a:lnTo>
                <a:lnTo>
                  <a:pt x="2164" y="2133"/>
                </a:lnTo>
                <a:lnTo>
                  <a:pt x="2161" y="2063"/>
                </a:lnTo>
                <a:lnTo>
                  <a:pt x="2157" y="1995"/>
                </a:lnTo>
                <a:lnTo>
                  <a:pt x="2156" y="1925"/>
                </a:lnTo>
                <a:lnTo>
                  <a:pt x="2156" y="1856"/>
                </a:lnTo>
                <a:lnTo>
                  <a:pt x="2157" y="1787"/>
                </a:lnTo>
                <a:lnTo>
                  <a:pt x="2160" y="1718"/>
                </a:lnTo>
                <a:lnTo>
                  <a:pt x="2164" y="1649"/>
                </a:lnTo>
                <a:lnTo>
                  <a:pt x="2170" y="1581"/>
                </a:lnTo>
                <a:lnTo>
                  <a:pt x="2175" y="1513"/>
                </a:lnTo>
                <a:lnTo>
                  <a:pt x="2183" y="1445"/>
                </a:lnTo>
                <a:lnTo>
                  <a:pt x="2193" y="1377"/>
                </a:lnTo>
                <a:lnTo>
                  <a:pt x="2203" y="1310"/>
                </a:lnTo>
                <a:lnTo>
                  <a:pt x="2215" y="1242"/>
                </a:lnTo>
                <a:lnTo>
                  <a:pt x="2228" y="1175"/>
                </a:lnTo>
                <a:lnTo>
                  <a:pt x="2243" y="1108"/>
                </a:lnTo>
                <a:lnTo>
                  <a:pt x="2259" y="1042"/>
                </a:lnTo>
                <a:lnTo>
                  <a:pt x="2274" y="977"/>
                </a:lnTo>
                <a:lnTo>
                  <a:pt x="2274" y="977"/>
                </a:lnTo>
                <a:lnTo>
                  <a:pt x="2293" y="910"/>
                </a:lnTo>
                <a:lnTo>
                  <a:pt x="2313" y="845"/>
                </a:lnTo>
                <a:lnTo>
                  <a:pt x="2333" y="780"/>
                </a:lnTo>
                <a:lnTo>
                  <a:pt x="2354" y="716"/>
                </a:lnTo>
                <a:lnTo>
                  <a:pt x="2377" y="653"/>
                </a:lnTo>
                <a:lnTo>
                  <a:pt x="2400" y="590"/>
                </a:lnTo>
                <a:lnTo>
                  <a:pt x="2426" y="528"/>
                </a:lnTo>
                <a:lnTo>
                  <a:pt x="2452" y="466"/>
                </a:lnTo>
                <a:lnTo>
                  <a:pt x="2479" y="405"/>
                </a:lnTo>
                <a:lnTo>
                  <a:pt x="2507" y="345"/>
                </a:lnTo>
                <a:lnTo>
                  <a:pt x="2536" y="286"/>
                </a:lnTo>
                <a:lnTo>
                  <a:pt x="2566" y="227"/>
                </a:lnTo>
                <a:lnTo>
                  <a:pt x="2597" y="169"/>
                </a:lnTo>
                <a:lnTo>
                  <a:pt x="2630" y="113"/>
                </a:lnTo>
                <a:lnTo>
                  <a:pt x="2662" y="55"/>
                </a:lnTo>
                <a:lnTo>
                  <a:pt x="2696" y="0"/>
                </a:lnTo>
                <a:lnTo>
                  <a:pt x="0" y="0"/>
                </a:lnTo>
                <a:lnTo>
                  <a:pt x="0" y="0"/>
                </a:lnTo>
                <a:lnTo>
                  <a:pt x="35" y="104"/>
                </a:lnTo>
                <a:lnTo>
                  <a:pt x="72" y="207"/>
                </a:lnTo>
                <a:lnTo>
                  <a:pt x="111" y="311"/>
                </a:lnTo>
                <a:lnTo>
                  <a:pt x="150" y="414"/>
                </a:lnTo>
                <a:lnTo>
                  <a:pt x="150" y="414"/>
                </a:lnTo>
                <a:lnTo>
                  <a:pt x="187" y="510"/>
                </a:lnTo>
                <a:lnTo>
                  <a:pt x="226" y="605"/>
                </a:lnTo>
                <a:lnTo>
                  <a:pt x="266" y="701"/>
                </a:lnTo>
                <a:lnTo>
                  <a:pt x="306" y="795"/>
                </a:lnTo>
                <a:lnTo>
                  <a:pt x="349" y="890"/>
                </a:lnTo>
                <a:lnTo>
                  <a:pt x="392" y="983"/>
                </a:lnTo>
                <a:lnTo>
                  <a:pt x="436" y="1077"/>
                </a:lnTo>
                <a:lnTo>
                  <a:pt x="481" y="1169"/>
                </a:lnTo>
                <a:lnTo>
                  <a:pt x="527" y="1262"/>
                </a:lnTo>
                <a:lnTo>
                  <a:pt x="574" y="1353"/>
                </a:lnTo>
                <a:lnTo>
                  <a:pt x="622" y="1446"/>
                </a:lnTo>
                <a:lnTo>
                  <a:pt x="672" y="1537"/>
                </a:lnTo>
                <a:lnTo>
                  <a:pt x="722" y="1627"/>
                </a:lnTo>
                <a:lnTo>
                  <a:pt x="773" y="1717"/>
                </a:lnTo>
                <a:lnTo>
                  <a:pt x="826" y="1807"/>
                </a:lnTo>
                <a:lnTo>
                  <a:pt x="879" y="1896"/>
                </a:lnTo>
                <a:lnTo>
                  <a:pt x="934" y="1983"/>
                </a:lnTo>
                <a:lnTo>
                  <a:pt x="989" y="2072"/>
                </a:lnTo>
                <a:lnTo>
                  <a:pt x="1046" y="2159"/>
                </a:lnTo>
                <a:lnTo>
                  <a:pt x="1104" y="2246"/>
                </a:lnTo>
                <a:lnTo>
                  <a:pt x="1162" y="2332"/>
                </a:lnTo>
                <a:lnTo>
                  <a:pt x="1222" y="2418"/>
                </a:lnTo>
                <a:lnTo>
                  <a:pt x="1282" y="2503"/>
                </a:lnTo>
                <a:lnTo>
                  <a:pt x="1344" y="2588"/>
                </a:lnTo>
                <a:lnTo>
                  <a:pt x="1406" y="2671"/>
                </a:lnTo>
                <a:lnTo>
                  <a:pt x="1470" y="2754"/>
                </a:lnTo>
                <a:lnTo>
                  <a:pt x="1535" y="2837"/>
                </a:lnTo>
                <a:lnTo>
                  <a:pt x="1601" y="2918"/>
                </a:lnTo>
                <a:lnTo>
                  <a:pt x="1667" y="3000"/>
                </a:lnTo>
                <a:lnTo>
                  <a:pt x="1736" y="3080"/>
                </a:lnTo>
                <a:lnTo>
                  <a:pt x="1804" y="3160"/>
                </a:lnTo>
                <a:lnTo>
                  <a:pt x="1874" y="3240"/>
                </a:lnTo>
                <a:lnTo>
                  <a:pt x="1874" y="3240"/>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Otsikko 1"/>
          <p:cNvSpPr>
            <a:spLocks noGrp="1"/>
          </p:cNvSpPr>
          <p:nvPr userDrawn="1">
            <p:ph type="ctrTitle"/>
          </p:nvPr>
        </p:nvSpPr>
        <p:spPr>
          <a:xfrm>
            <a:off x="366651" y="411510"/>
            <a:ext cx="3485269" cy="2967062"/>
          </a:xfrm>
        </p:spPr>
        <p:txBody>
          <a:bodyPr anchor="b" anchorCtr="0">
            <a:noAutofit/>
          </a:bodyPr>
          <a:lstStyle>
            <a:lvl1pPr algn="l">
              <a:defRPr sz="4000">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366651" y="3507854"/>
            <a:ext cx="348527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32" name="Freeform 30"/>
          <p:cNvSpPr>
            <a:spLocks/>
          </p:cNvSpPr>
          <p:nvPr userDrawn="1"/>
        </p:nvSpPr>
        <p:spPr bwMode="auto">
          <a:xfrm>
            <a:off x="7331075" y="1931690"/>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3" name="Freeform 31"/>
          <p:cNvSpPr>
            <a:spLocks/>
          </p:cNvSpPr>
          <p:nvPr userDrawn="1"/>
        </p:nvSpPr>
        <p:spPr bwMode="auto">
          <a:xfrm>
            <a:off x="7248525" y="1618953"/>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5" name="Freeform 32"/>
          <p:cNvSpPr>
            <a:spLocks/>
          </p:cNvSpPr>
          <p:nvPr userDrawn="1"/>
        </p:nvSpPr>
        <p:spPr bwMode="auto">
          <a:xfrm>
            <a:off x="7194550" y="1861840"/>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6" name="Freeform 33"/>
          <p:cNvSpPr>
            <a:spLocks/>
          </p:cNvSpPr>
          <p:nvPr userDrawn="1"/>
        </p:nvSpPr>
        <p:spPr bwMode="auto">
          <a:xfrm>
            <a:off x="7189787" y="1214140"/>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7" name="Freeform 34"/>
          <p:cNvSpPr>
            <a:spLocks/>
          </p:cNvSpPr>
          <p:nvPr userDrawn="1"/>
        </p:nvSpPr>
        <p:spPr bwMode="auto">
          <a:xfrm>
            <a:off x="7237412" y="1203028"/>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8" name="Freeform 35"/>
          <p:cNvSpPr>
            <a:spLocks/>
          </p:cNvSpPr>
          <p:nvPr userDrawn="1"/>
        </p:nvSpPr>
        <p:spPr bwMode="auto">
          <a:xfrm>
            <a:off x="7245350" y="1206203"/>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9" name="Freeform 36"/>
          <p:cNvSpPr>
            <a:spLocks/>
          </p:cNvSpPr>
          <p:nvPr userDrawn="1"/>
        </p:nvSpPr>
        <p:spPr bwMode="auto">
          <a:xfrm>
            <a:off x="7251700" y="1298278"/>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0" name="Freeform 37"/>
          <p:cNvSpPr>
            <a:spLocks/>
          </p:cNvSpPr>
          <p:nvPr userDrawn="1"/>
        </p:nvSpPr>
        <p:spPr bwMode="auto">
          <a:xfrm>
            <a:off x="7254875" y="1326853"/>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1" name="Freeform 38"/>
          <p:cNvSpPr>
            <a:spLocks/>
          </p:cNvSpPr>
          <p:nvPr userDrawn="1"/>
        </p:nvSpPr>
        <p:spPr bwMode="auto">
          <a:xfrm>
            <a:off x="7251700" y="1391940"/>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2" name="Freeform 39"/>
          <p:cNvSpPr>
            <a:spLocks/>
          </p:cNvSpPr>
          <p:nvPr userDrawn="1"/>
        </p:nvSpPr>
        <p:spPr bwMode="auto">
          <a:xfrm>
            <a:off x="7288212" y="1417340"/>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3" name="Freeform 40"/>
          <p:cNvSpPr>
            <a:spLocks/>
          </p:cNvSpPr>
          <p:nvPr userDrawn="1"/>
        </p:nvSpPr>
        <p:spPr bwMode="auto">
          <a:xfrm>
            <a:off x="7323137" y="1172865"/>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4" name="Freeform 41"/>
          <p:cNvSpPr>
            <a:spLocks/>
          </p:cNvSpPr>
          <p:nvPr userDrawn="1"/>
        </p:nvSpPr>
        <p:spPr bwMode="auto">
          <a:xfrm>
            <a:off x="7351712" y="1209378"/>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5" name="Freeform 42"/>
          <p:cNvSpPr>
            <a:spLocks/>
          </p:cNvSpPr>
          <p:nvPr userDrawn="1"/>
        </p:nvSpPr>
        <p:spPr bwMode="auto">
          <a:xfrm>
            <a:off x="7453312" y="1131590"/>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6" name="Freeform 43"/>
          <p:cNvSpPr>
            <a:spLocks/>
          </p:cNvSpPr>
          <p:nvPr userDrawn="1"/>
        </p:nvSpPr>
        <p:spPr bwMode="auto">
          <a:xfrm>
            <a:off x="7581900" y="1218903"/>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7" name="Freeform 44"/>
          <p:cNvSpPr>
            <a:spLocks/>
          </p:cNvSpPr>
          <p:nvPr userDrawn="1"/>
        </p:nvSpPr>
        <p:spPr bwMode="auto">
          <a:xfrm>
            <a:off x="7643812" y="1301453"/>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8" name="Freeform 45"/>
          <p:cNvSpPr>
            <a:spLocks/>
          </p:cNvSpPr>
          <p:nvPr userDrawn="1"/>
        </p:nvSpPr>
        <p:spPr bwMode="auto">
          <a:xfrm>
            <a:off x="7677150" y="1579265"/>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9" name="Freeform 46"/>
          <p:cNvSpPr>
            <a:spLocks/>
          </p:cNvSpPr>
          <p:nvPr userDrawn="1"/>
        </p:nvSpPr>
        <p:spPr bwMode="auto">
          <a:xfrm>
            <a:off x="7429500" y="1261765"/>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0" name="Freeform 47"/>
          <p:cNvSpPr>
            <a:spLocks/>
          </p:cNvSpPr>
          <p:nvPr userDrawn="1"/>
        </p:nvSpPr>
        <p:spPr bwMode="auto">
          <a:xfrm>
            <a:off x="7151687" y="1218903"/>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6" name="Freeform 37"/>
          <p:cNvSpPr>
            <a:spLocks/>
          </p:cNvSpPr>
          <p:nvPr userDrawn="1"/>
        </p:nvSpPr>
        <p:spPr bwMode="auto">
          <a:xfrm>
            <a:off x="8332788" y="-385340"/>
            <a:ext cx="276225" cy="73025"/>
          </a:xfrm>
          <a:custGeom>
            <a:avLst/>
            <a:gdLst>
              <a:gd name="T0" fmla="*/ 0 w 349"/>
              <a:gd name="T1" fmla="*/ 34 h 91"/>
              <a:gd name="T2" fmla="*/ 0 w 349"/>
              <a:gd name="T3" fmla="*/ 34 h 91"/>
              <a:gd name="T4" fmla="*/ 20 w 349"/>
              <a:gd name="T5" fmla="*/ 49 h 91"/>
              <a:gd name="T6" fmla="*/ 38 w 349"/>
              <a:gd name="T7" fmla="*/ 60 h 91"/>
              <a:gd name="T8" fmla="*/ 38 w 349"/>
              <a:gd name="T9" fmla="*/ 60 h 91"/>
              <a:gd name="T10" fmla="*/ 69 w 349"/>
              <a:gd name="T11" fmla="*/ 71 h 91"/>
              <a:gd name="T12" fmla="*/ 89 w 349"/>
              <a:gd name="T13" fmla="*/ 78 h 91"/>
              <a:gd name="T14" fmla="*/ 111 w 349"/>
              <a:gd name="T15" fmla="*/ 84 h 91"/>
              <a:gd name="T16" fmla="*/ 137 w 349"/>
              <a:gd name="T17" fmla="*/ 87 h 91"/>
              <a:gd name="T18" fmla="*/ 164 w 349"/>
              <a:gd name="T19" fmla="*/ 91 h 91"/>
              <a:gd name="T20" fmla="*/ 194 w 349"/>
              <a:gd name="T21" fmla="*/ 91 h 91"/>
              <a:gd name="T22" fmla="*/ 226 w 349"/>
              <a:gd name="T23" fmla="*/ 89 h 91"/>
              <a:gd name="T24" fmla="*/ 226 w 349"/>
              <a:gd name="T25" fmla="*/ 89 h 91"/>
              <a:gd name="T26" fmla="*/ 256 w 349"/>
              <a:gd name="T27" fmla="*/ 86 h 91"/>
              <a:gd name="T28" fmla="*/ 279 w 349"/>
              <a:gd name="T29" fmla="*/ 80 h 91"/>
              <a:gd name="T30" fmla="*/ 301 w 349"/>
              <a:gd name="T31" fmla="*/ 75 h 91"/>
              <a:gd name="T32" fmla="*/ 318 w 349"/>
              <a:gd name="T33" fmla="*/ 69 h 91"/>
              <a:gd name="T34" fmla="*/ 342 w 349"/>
              <a:gd name="T35" fmla="*/ 56 h 91"/>
              <a:gd name="T36" fmla="*/ 349 w 349"/>
              <a:gd name="T37" fmla="*/ 53 h 91"/>
              <a:gd name="T38" fmla="*/ 349 w 349"/>
              <a:gd name="T39" fmla="*/ 53 h 91"/>
              <a:gd name="T40" fmla="*/ 338 w 349"/>
              <a:gd name="T41" fmla="*/ 49 h 91"/>
              <a:gd name="T42" fmla="*/ 329 w 349"/>
              <a:gd name="T43" fmla="*/ 44 h 91"/>
              <a:gd name="T44" fmla="*/ 314 w 349"/>
              <a:gd name="T45" fmla="*/ 31 h 91"/>
              <a:gd name="T46" fmla="*/ 314 w 349"/>
              <a:gd name="T47" fmla="*/ 31 h 91"/>
              <a:gd name="T48" fmla="*/ 312 w 349"/>
              <a:gd name="T49" fmla="*/ 38 h 91"/>
              <a:gd name="T50" fmla="*/ 312 w 349"/>
              <a:gd name="T51" fmla="*/ 38 h 91"/>
              <a:gd name="T52" fmla="*/ 311 w 349"/>
              <a:gd name="T53" fmla="*/ 51 h 91"/>
              <a:gd name="T54" fmla="*/ 311 w 349"/>
              <a:gd name="T55" fmla="*/ 51 h 91"/>
              <a:gd name="T56" fmla="*/ 303 w 349"/>
              <a:gd name="T57" fmla="*/ 49 h 91"/>
              <a:gd name="T58" fmla="*/ 303 w 349"/>
              <a:gd name="T59" fmla="*/ 49 h 91"/>
              <a:gd name="T60" fmla="*/ 298 w 349"/>
              <a:gd name="T61" fmla="*/ 45 h 91"/>
              <a:gd name="T62" fmla="*/ 292 w 349"/>
              <a:gd name="T63" fmla="*/ 40 h 91"/>
              <a:gd name="T64" fmla="*/ 289 w 349"/>
              <a:gd name="T65" fmla="*/ 33 h 91"/>
              <a:gd name="T66" fmla="*/ 287 w 349"/>
              <a:gd name="T67" fmla="*/ 23 h 91"/>
              <a:gd name="T68" fmla="*/ 287 w 349"/>
              <a:gd name="T69" fmla="*/ 23 h 91"/>
              <a:gd name="T70" fmla="*/ 287 w 349"/>
              <a:gd name="T71" fmla="*/ 22 h 91"/>
              <a:gd name="T72" fmla="*/ 287 w 349"/>
              <a:gd name="T73" fmla="*/ 22 h 91"/>
              <a:gd name="T74" fmla="*/ 272 w 349"/>
              <a:gd name="T75" fmla="*/ 27 h 91"/>
              <a:gd name="T76" fmla="*/ 252 w 349"/>
              <a:gd name="T77" fmla="*/ 33 h 91"/>
              <a:gd name="T78" fmla="*/ 228 w 349"/>
              <a:gd name="T79" fmla="*/ 38 h 91"/>
              <a:gd name="T80" fmla="*/ 205 w 349"/>
              <a:gd name="T81" fmla="*/ 40 h 91"/>
              <a:gd name="T82" fmla="*/ 205 w 349"/>
              <a:gd name="T83" fmla="*/ 40 h 91"/>
              <a:gd name="T84" fmla="*/ 161 w 349"/>
              <a:gd name="T85" fmla="*/ 38 h 91"/>
              <a:gd name="T86" fmla="*/ 139 w 349"/>
              <a:gd name="T87" fmla="*/ 36 h 91"/>
              <a:gd name="T88" fmla="*/ 117 w 349"/>
              <a:gd name="T89" fmla="*/ 33 h 91"/>
              <a:gd name="T90" fmla="*/ 95 w 349"/>
              <a:gd name="T91" fmla="*/ 29 h 91"/>
              <a:gd name="T92" fmla="*/ 73 w 349"/>
              <a:gd name="T93" fmla="*/ 22 h 91"/>
              <a:gd name="T94" fmla="*/ 51 w 349"/>
              <a:gd name="T95" fmla="*/ 14 h 91"/>
              <a:gd name="T96" fmla="*/ 31 w 349"/>
              <a:gd name="T97" fmla="*/ 7 h 91"/>
              <a:gd name="T98" fmla="*/ 31 w 349"/>
              <a:gd name="T99" fmla="*/ 7 h 91"/>
              <a:gd name="T100" fmla="*/ 15 w 349"/>
              <a:gd name="T101" fmla="*/ 0 h 91"/>
              <a:gd name="T102" fmla="*/ 15 w 349"/>
              <a:gd name="T103" fmla="*/ 0 h 91"/>
              <a:gd name="T104" fmla="*/ 15 w 349"/>
              <a:gd name="T105" fmla="*/ 1 h 91"/>
              <a:gd name="T106" fmla="*/ 15 w 349"/>
              <a:gd name="T107" fmla="*/ 5 h 91"/>
              <a:gd name="T108" fmla="*/ 18 w 349"/>
              <a:gd name="T109" fmla="*/ 14 h 91"/>
              <a:gd name="T110" fmla="*/ 25 w 349"/>
              <a:gd name="T111" fmla="*/ 25 h 91"/>
              <a:gd name="T112" fmla="*/ 25 w 349"/>
              <a:gd name="T113" fmla="*/ 25 h 91"/>
              <a:gd name="T114" fmla="*/ 16 w 349"/>
              <a:gd name="T115" fmla="*/ 23 h 91"/>
              <a:gd name="T116" fmla="*/ 7 w 349"/>
              <a:gd name="T117" fmla="*/ 27 h 91"/>
              <a:gd name="T118" fmla="*/ 7 w 349"/>
              <a:gd name="T119" fmla="*/ 27 h 91"/>
              <a:gd name="T120" fmla="*/ 2 w 349"/>
              <a:gd name="T121" fmla="*/ 31 h 91"/>
              <a:gd name="T122" fmla="*/ 0 w 349"/>
              <a:gd name="T123" fmla="*/ 3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9" h="91">
                <a:moveTo>
                  <a:pt x="0" y="34"/>
                </a:moveTo>
                <a:lnTo>
                  <a:pt x="0" y="34"/>
                </a:lnTo>
                <a:lnTo>
                  <a:pt x="20" y="49"/>
                </a:lnTo>
                <a:lnTo>
                  <a:pt x="38" y="60"/>
                </a:lnTo>
                <a:lnTo>
                  <a:pt x="38" y="60"/>
                </a:lnTo>
                <a:lnTo>
                  <a:pt x="69" y="71"/>
                </a:lnTo>
                <a:lnTo>
                  <a:pt x="89" y="78"/>
                </a:lnTo>
                <a:lnTo>
                  <a:pt x="111" y="84"/>
                </a:lnTo>
                <a:lnTo>
                  <a:pt x="137" y="87"/>
                </a:lnTo>
                <a:lnTo>
                  <a:pt x="164" y="91"/>
                </a:lnTo>
                <a:lnTo>
                  <a:pt x="194" y="91"/>
                </a:lnTo>
                <a:lnTo>
                  <a:pt x="226" y="89"/>
                </a:lnTo>
                <a:lnTo>
                  <a:pt x="226" y="89"/>
                </a:lnTo>
                <a:lnTo>
                  <a:pt x="256" y="86"/>
                </a:lnTo>
                <a:lnTo>
                  <a:pt x="279" y="80"/>
                </a:lnTo>
                <a:lnTo>
                  <a:pt x="301" y="75"/>
                </a:lnTo>
                <a:lnTo>
                  <a:pt x="318" y="69"/>
                </a:lnTo>
                <a:lnTo>
                  <a:pt x="342" y="56"/>
                </a:lnTo>
                <a:lnTo>
                  <a:pt x="349" y="53"/>
                </a:lnTo>
                <a:lnTo>
                  <a:pt x="349" y="53"/>
                </a:lnTo>
                <a:lnTo>
                  <a:pt x="338" y="49"/>
                </a:lnTo>
                <a:lnTo>
                  <a:pt x="329" y="44"/>
                </a:lnTo>
                <a:lnTo>
                  <a:pt x="314" y="31"/>
                </a:lnTo>
                <a:lnTo>
                  <a:pt x="314" y="31"/>
                </a:lnTo>
                <a:lnTo>
                  <a:pt x="312" y="38"/>
                </a:lnTo>
                <a:lnTo>
                  <a:pt x="312" y="38"/>
                </a:lnTo>
                <a:lnTo>
                  <a:pt x="311" y="51"/>
                </a:lnTo>
                <a:lnTo>
                  <a:pt x="311" y="51"/>
                </a:lnTo>
                <a:lnTo>
                  <a:pt x="303" y="49"/>
                </a:lnTo>
                <a:lnTo>
                  <a:pt x="303" y="49"/>
                </a:lnTo>
                <a:lnTo>
                  <a:pt x="298" y="45"/>
                </a:lnTo>
                <a:lnTo>
                  <a:pt x="292" y="40"/>
                </a:lnTo>
                <a:lnTo>
                  <a:pt x="289" y="33"/>
                </a:lnTo>
                <a:lnTo>
                  <a:pt x="287" y="23"/>
                </a:lnTo>
                <a:lnTo>
                  <a:pt x="287" y="23"/>
                </a:lnTo>
                <a:lnTo>
                  <a:pt x="287" y="22"/>
                </a:lnTo>
                <a:lnTo>
                  <a:pt x="287" y="22"/>
                </a:lnTo>
                <a:lnTo>
                  <a:pt x="272" y="27"/>
                </a:lnTo>
                <a:lnTo>
                  <a:pt x="252" y="33"/>
                </a:lnTo>
                <a:lnTo>
                  <a:pt x="228" y="38"/>
                </a:lnTo>
                <a:lnTo>
                  <a:pt x="205" y="40"/>
                </a:lnTo>
                <a:lnTo>
                  <a:pt x="205" y="40"/>
                </a:lnTo>
                <a:lnTo>
                  <a:pt x="161" y="38"/>
                </a:lnTo>
                <a:lnTo>
                  <a:pt x="139" y="36"/>
                </a:lnTo>
                <a:lnTo>
                  <a:pt x="117" y="33"/>
                </a:lnTo>
                <a:lnTo>
                  <a:pt x="95" y="29"/>
                </a:lnTo>
                <a:lnTo>
                  <a:pt x="73" y="22"/>
                </a:lnTo>
                <a:lnTo>
                  <a:pt x="51" y="14"/>
                </a:lnTo>
                <a:lnTo>
                  <a:pt x="31" y="7"/>
                </a:lnTo>
                <a:lnTo>
                  <a:pt x="31" y="7"/>
                </a:lnTo>
                <a:lnTo>
                  <a:pt x="15" y="0"/>
                </a:lnTo>
                <a:lnTo>
                  <a:pt x="15" y="0"/>
                </a:lnTo>
                <a:lnTo>
                  <a:pt x="15" y="1"/>
                </a:lnTo>
                <a:lnTo>
                  <a:pt x="15" y="5"/>
                </a:lnTo>
                <a:lnTo>
                  <a:pt x="18" y="14"/>
                </a:lnTo>
                <a:lnTo>
                  <a:pt x="25" y="25"/>
                </a:lnTo>
                <a:lnTo>
                  <a:pt x="25" y="25"/>
                </a:lnTo>
                <a:lnTo>
                  <a:pt x="16" y="23"/>
                </a:lnTo>
                <a:lnTo>
                  <a:pt x="7" y="27"/>
                </a:lnTo>
                <a:lnTo>
                  <a:pt x="7" y="27"/>
                </a:lnTo>
                <a:lnTo>
                  <a:pt x="2" y="31"/>
                </a:lnTo>
                <a:lnTo>
                  <a:pt x="0" y="3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7" name="Freeform 38"/>
          <p:cNvSpPr>
            <a:spLocks/>
          </p:cNvSpPr>
          <p:nvPr userDrawn="1"/>
        </p:nvSpPr>
        <p:spPr bwMode="auto">
          <a:xfrm>
            <a:off x="8270875" y="-618703"/>
            <a:ext cx="282575" cy="201613"/>
          </a:xfrm>
          <a:custGeom>
            <a:avLst/>
            <a:gdLst>
              <a:gd name="T0" fmla="*/ 326 w 357"/>
              <a:gd name="T1" fmla="*/ 20 h 253"/>
              <a:gd name="T2" fmla="*/ 320 w 357"/>
              <a:gd name="T3" fmla="*/ 3 h 253"/>
              <a:gd name="T4" fmla="*/ 311 w 357"/>
              <a:gd name="T5" fmla="*/ 0 h 253"/>
              <a:gd name="T6" fmla="*/ 227 w 357"/>
              <a:gd name="T7" fmla="*/ 40 h 253"/>
              <a:gd name="T8" fmla="*/ 207 w 357"/>
              <a:gd name="T9" fmla="*/ 53 h 253"/>
              <a:gd name="T10" fmla="*/ 176 w 357"/>
              <a:gd name="T11" fmla="*/ 53 h 253"/>
              <a:gd name="T12" fmla="*/ 181 w 357"/>
              <a:gd name="T13" fmla="*/ 71 h 253"/>
              <a:gd name="T14" fmla="*/ 172 w 357"/>
              <a:gd name="T15" fmla="*/ 78 h 253"/>
              <a:gd name="T16" fmla="*/ 181 w 357"/>
              <a:gd name="T17" fmla="*/ 93 h 253"/>
              <a:gd name="T18" fmla="*/ 198 w 357"/>
              <a:gd name="T19" fmla="*/ 91 h 253"/>
              <a:gd name="T20" fmla="*/ 189 w 357"/>
              <a:gd name="T21" fmla="*/ 115 h 253"/>
              <a:gd name="T22" fmla="*/ 147 w 357"/>
              <a:gd name="T23" fmla="*/ 146 h 253"/>
              <a:gd name="T24" fmla="*/ 101 w 357"/>
              <a:gd name="T25" fmla="*/ 155 h 253"/>
              <a:gd name="T26" fmla="*/ 79 w 357"/>
              <a:gd name="T27" fmla="*/ 137 h 253"/>
              <a:gd name="T28" fmla="*/ 68 w 357"/>
              <a:gd name="T29" fmla="*/ 126 h 253"/>
              <a:gd name="T30" fmla="*/ 50 w 357"/>
              <a:gd name="T31" fmla="*/ 126 h 253"/>
              <a:gd name="T32" fmla="*/ 28 w 357"/>
              <a:gd name="T33" fmla="*/ 137 h 253"/>
              <a:gd name="T34" fmla="*/ 48 w 357"/>
              <a:gd name="T35" fmla="*/ 140 h 253"/>
              <a:gd name="T36" fmla="*/ 44 w 357"/>
              <a:gd name="T37" fmla="*/ 149 h 253"/>
              <a:gd name="T38" fmla="*/ 75 w 357"/>
              <a:gd name="T39" fmla="*/ 169 h 253"/>
              <a:gd name="T40" fmla="*/ 75 w 357"/>
              <a:gd name="T41" fmla="*/ 171 h 253"/>
              <a:gd name="T42" fmla="*/ 39 w 357"/>
              <a:gd name="T43" fmla="*/ 160 h 253"/>
              <a:gd name="T44" fmla="*/ 28 w 357"/>
              <a:gd name="T45" fmla="*/ 164 h 253"/>
              <a:gd name="T46" fmla="*/ 8 w 357"/>
              <a:gd name="T47" fmla="*/ 171 h 253"/>
              <a:gd name="T48" fmla="*/ 2 w 357"/>
              <a:gd name="T49" fmla="*/ 193 h 253"/>
              <a:gd name="T50" fmla="*/ 17 w 357"/>
              <a:gd name="T51" fmla="*/ 180 h 253"/>
              <a:gd name="T52" fmla="*/ 22 w 357"/>
              <a:gd name="T53" fmla="*/ 188 h 253"/>
              <a:gd name="T54" fmla="*/ 26 w 357"/>
              <a:gd name="T55" fmla="*/ 197 h 253"/>
              <a:gd name="T56" fmla="*/ 66 w 357"/>
              <a:gd name="T57" fmla="*/ 195 h 253"/>
              <a:gd name="T58" fmla="*/ 75 w 357"/>
              <a:gd name="T59" fmla="*/ 197 h 253"/>
              <a:gd name="T60" fmla="*/ 39 w 357"/>
              <a:gd name="T61" fmla="*/ 206 h 253"/>
              <a:gd name="T62" fmla="*/ 37 w 357"/>
              <a:gd name="T63" fmla="*/ 213 h 253"/>
              <a:gd name="T64" fmla="*/ 28 w 357"/>
              <a:gd name="T65" fmla="*/ 233 h 253"/>
              <a:gd name="T66" fmla="*/ 35 w 357"/>
              <a:gd name="T67" fmla="*/ 248 h 253"/>
              <a:gd name="T68" fmla="*/ 41 w 357"/>
              <a:gd name="T69" fmla="*/ 244 h 253"/>
              <a:gd name="T70" fmla="*/ 42 w 357"/>
              <a:gd name="T71" fmla="*/ 235 h 253"/>
              <a:gd name="T72" fmla="*/ 55 w 357"/>
              <a:gd name="T73" fmla="*/ 243 h 253"/>
              <a:gd name="T74" fmla="*/ 72 w 357"/>
              <a:gd name="T75" fmla="*/ 232 h 253"/>
              <a:gd name="T76" fmla="*/ 94 w 357"/>
              <a:gd name="T77" fmla="*/ 213 h 253"/>
              <a:gd name="T78" fmla="*/ 108 w 357"/>
              <a:gd name="T79" fmla="*/ 211 h 253"/>
              <a:gd name="T80" fmla="*/ 110 w 357"/>
              <a:gd name="T81" fmla="*/ 222 h 253"/>
              <a:gd name="T82" fmla="*/ 115 w 357"/>
              <a:gd name="T83" fmla="*/ 233 h 253"/>
              <a:gd name="T84" fmla="*/ 114 w 357"/>
              <a:gd name="T85" fmla="*/ 243 h 253"/>
              <a:gd name="T86" fmla="*/ 136 w 357"/>
              <a:gd name="T87" fmla="*/ 224 h 253"/>
              <a:gd name="T88" fmla="*/ 141 w 357"/>
              <a:gd name="T89" fmla="*/ 219 h 253"/>
              <a:gd name="T90" fmla="*/ 145 w 357"/>
              <a:gd name="T91" fmla="*/ 211 h 253"/>
              <a:gd name="T92" fmla="*/ 147 w 357"/>
              <a:gd name="T93" fmla="*/ 200 h 253"/>
              <a:gd name="T94" fmla="*/ 167 w 357"/>
              <a:gd name="T95" fmla="*/ 193 h 253"/>
              <a:gd name="T96" fmla="*/ 170 w 357"/>
              <a:gd name="T97" fmla="*/ 180 h 253"/>
              <a:gd name="T98" fmla="*/ 181 w 357"/>
              <a:gd name="T99" fmla="*/ 179 h 253"/>
              <a:gd name="T100" fmla="*/ 199 w 357"/>
              <a:gd name="T101" fmla="*/ 197 h 253"/>
              <a:gd name="T102" fmla="*/ 231 w 357"/>
              <a:gd name="T103" fmla="*/ 182 h 253"/>
              <a:gd name="T104" fmla="*/ 227 w 357"/>
              <a:gd name="T105" fmla="*/ 169 h 253"/>
              <a:gd name="T106" fmla="*/ 223 w 357"/>
              <a:gd name="T107" fmla="*/ 155 h 253"/>
              <a:gd name="T108" fmla="*/ 245 w 357"/>
              <a:gd name="T109" fmla="*/ 173 h 253"/>
              <a:gd name="T110" fmla="*/ 276 w 357"/>
              <a:gd name="T111" fmla="*/ 155 h 253"/>
              <a:gd name="T112" fmla="*/ 273 w 357"/>
              <a:gd name="T113" fmla="*/ 149 h 253"/>
              <a:gd name="T114" fmla="*/ 263 w 357"/>
              <a:gd name="T115" fmla="*/ 131 h 253"/>
              <a:gd name="T116" fmla="*/ 262 w 357"/>
              <a:gd name="T117" fmla="*/ 115 h 253"/>
              <a:gd name="T118" fmla="*/ 262 w 357"/>
              <a:gd name="T119" fmla="*/ 98 h 253"/>
              <a:gd name="T120" fmla="*/ 353 w 357"/>
              <a:gd name="T121" fmla="*/ 4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 h="253">
                <a:moveTo>
                  <a:pt x="344" y="31"/>
                </a:moveTo>
                <a:lnTo>
                  <a:pt x="344" y="31"/>
                </a:lnTo>
                <a:lnTo>
                  <a:pt x="335" y="23"/>
                </a:lnTo>
                <a:lnTo>
                  <a:pt x="326" y="20"/>
                </a:lnTo>
                <a:lnTo>
                  <a:pt x="309" y="12"/>
                </a:lnTo>
                <a:lnTo>
                  <a:pt x="309" y="12"/>
                </a:lnTo>
                <a:lnTo>
                  <a:pt x="316" y="7"/>
                </a:lnTo>
                <a:lnTo>
                  <a:pt x="320" y="3"/>
                </a:lnTo>
                <a:lnTo>
                  <a:pt x="320" y="1"/>
                </a:lnTo>
                <a:lnTo>
                  <a:pt x="320" y="1"/>
                </a:lnTo>
                <a:lnTo>
                  <a:pt x="315" y="0"/>
                </a:lnTo>
                <a:lnTo>
                  <a:pt x="311" y="0"/>
                </a:lnTo>
                <a:lnTo>
                  <a:pt x="311" y="0"/>
                </a:lnTo>
                <a:lnTo>
                  <a:pt x="280" y="12"/>
                </a:lnTo>
                <a:lnTo>
                  <a:pt x="252" y="25"/>
                </a:lnTo>
                <a:lnTo>
                  <a:pt x="227" y="40"/>
                </a:lnTo>
                <a:lnTo>
                  <a:pt x="209" y="53"/>
                </a:lnTo>
                <a:lnTo>
                  <a:pt x="209" y="53"/>
                </a:lnTo>
                <a:lnTo>
                  <a:pt x="207" y="53"/>
                </a:lnTo>
                <a:lnTo>
                  <a:pt x="207" y="53"/>
                </a:lnTo>
                <a:lnTo>
                  <a:pt x="201" y="56"/>
                </a:lnTo>
                <a:lnTo>
                  <a:pt x="196" y="56"/>
                </a:lnTo>
                <a:lnTo>
                  <a:pt x="185" y="54"/>
                </a:lnTo>
                <a:lnTo>
                  <a:pt x="176" y="53"/>
                </a:lnTo>
                <a:lnTo>
                  <a:pt x="174" y="51"/>
                </a:lnTo>
                <a:lnTo>
                  <a:pt x="170" y="67"/>
                </a:lnTo>
                <a:lnTo>
                  <a:pt x="170" y="67"/>
                </a:lnTo>
                <a:lnTo>
                  <a:pt x="181" y="71"/>
                </a:lnTo>
                <a:lnTo>
                  <a:pt x="189" y="74"/>
                </a:lnTo>
                <a:lnTo>
                  <a:pt x="189" y="74"/>
                </a:lnTo>
                <a:lnTo>
                  <a:pt x="178" y="76"/>
                </a:lnTo>
                <a:lnTo>
                  <a:pt x="172" y="78"/>
                </a:lnTo>
                <a:lnTo>
                  <a:pt x="168" y="82"/>
                </a:lnTo>
                <a:lnTo>
                  <a:pt x="174" y="96"/>
                </a:lnTo>
                <a:lnTo>
                  <a:pt x="174" y="96"/>
                </a:lnTo>
                <a:lnTo>
                  <a:pt x="181" y="93"/>
                </a:lnTo>
                <a:lnTo>
                  <a:pt x="189" y="91"/>
                </a:lnTo>
                <a:lnTo>
                  <a:pt x="198" y="89"/>
                </a:lnTo>
                <a:lnTo>
                  <a:pt x="198" y="89"/>
                </a:lnTo>
                <a:lnTo>
                  <a:pt x="198" y="91"/>
                </a:lnTo>
                <a:lnTo>
                  <a:pt x="198" y="91"/>
                </a:lnTo>
                <a:lnTo>
                  <a:pt x="198" y="98"/>
                </a:lnTo>
                <a:lnTo>
                  <a:pt x="194" y="105"/>
                </a:lnTo>
                <a:lnTo>
                  <a:pt x="189" y="115"/>
                </a:lnTo>
                <a:lnTo>
                  <a:pt x="181" y="122"/>
                </a:lnTo>
                <a:lnTo>
                  <a:pt x="165" y="137"/>
                </a:lnTo>
                <a:lnTo>
                  <a:pt x="156" y="142"/>
                </a:lnTo>
                <a:lnTo>
                  <a:pt x="147" y="146"/>
                </a:lnTo>
                <a:lnTo>
                  <a:pt x="147" y="146"/>
                </a:lnTo>
                <a:lnTo>
                  <a:pt x="128" y="151"/>
                </a:lnTo>
                <a:lnTo>
                  <a:pt x="112" y="155"/>
                </a:lnTo>
                <a:lnTo>
                  <a:pt x="101" y="155"/>
                </a:lnTo>
                <a:lnTo>
                  <a:pt x="95" y="153"/>
                </a:lnTo>
                <a:lnTo>
                  <a:pt x="95" y="153"/>
                </a:lnTo>
                <a:lnTo>
                  <a:pt x="84" y="144"/>
                </a:lnTo>
                <a:lnTo>
                  <a:pt x="79" y="137"/>
                </a:lnTo>
                <a:lnTo>
                  <a:pt x="73" y="129"/>
                </a:lnTo>
                <a:lnTo>
                  <a:pt x="72" y="126"/>
                </a:lnTo>
                <a:lnTo>
                  <a:pt x="68" y="126"/>
                </a:lnTo>
                <a:lnTo>
                  <a:pt x="68" y="126"/>
                </a:lnTo>
                <a:lnTo>
                  <a:pt x="64" y="126"/>
                </a:lnTo>
                <a:lnTo>
                  <a:pt x="61" y="127"/>
                </a:lnTo>
                <a:lnTo>
                  <a:pt x="61" y="127"/>
                </a:lnTo>
                <a:lnTo>
                  <a:pt x="50" y="126"/>
                </a:lnTo>
                <a:lnTo>
                  <a:pt x="41" y="127"/>
                </a:lnTo>
                <a:lnTo>
                  <a:pt x="33" y="131"/>
                </a:lnTo>
                <a:lnTo>
                  <a:pt x="30" y="133"/>
                </a:lnTo>
                <a:lnTo>
                  <a:pt x="28" y="137"/>
                </a:lnTo>
                <a:lnTo>
                  <a:pt x="28" y="137"/>
                </a:lnTo>
                <a:lnTo>
                  <a:pt x="41" y="137"/>
                </a:lnTo>
                <a:lnTo>
                  <a:pt x="48" y="138"/>
                </a:lnTo>
                <a:lnTo>
                  <a:pt x="48" y="140"/>
                </a:lnTo>
                <a:lnTo>
                  <a:pt x="46" y="142"/>
                </a:lnTo>
                <a:lnTo>
                  <a:pt x="46" y="142"/>
                </a:lnTo>
                <a:lnTo>
                  <a:pt x="42" y="146"/>
                </a:lnTo>
                <a:lnTo>
                  <a:pt x="44" y="149"/>
                </a:lnTo>
                <a:lnTo>
                  <a:pt x="46" y="153"/>
                </a:lnTo>
                <a:lnTo>
                  <a:pt x="52" y="157"/>
                </a:lnTo>
                <a:lnTo>
                  <a:pt x="75" y="169"/>
                </a:lnTo>
                <a:lnTo>
                  <a:pt x="75" y="169"/>
                </a:lnTo>
                <a:lnTo>
                  <a:pt x="75" y="169"/>
                </a:lnTo>
                <a:lnTo>
                  <a:pt x="75" y="171"/>
                </a:lnTo>
                <a:lnTo>
                  <a:pt x="75" y="171"/>
                </a:lnTo>
                <a:lnTo>
                  <a:pt x="75" y="171"/>
                </a:lnTo>
                <a:lnTo>
                  <a:pt x="68" y="171"/>
                </a:lnTo>
                <a:lnTo>
                  <a:pt x="59" y="168"/>
                </a:lnTo>
                <a:lnTo>
                  <a:pt x="39" y="160"/>
                </a:lnTo>
                <a:lnTo>
                  <a:pt x="39" y="160"/>
                </a:lnTo>
                <a:lnTo>
                  <a:pt x="35" y="160"/>
                </a:lnTo>
                <a:lnTo>
                  <a:pt x="31" y="160"/>
                </a:lnTo>
                <a:lnTo>
                  <a:pt x="28" y="164"/>
                </a:lnTo>
                <a:lnTo>
                  <a:pt x="28" y="164"/>
                </a:lnTo>
                <a:lnTo>
                  <a:pt x="24" y="164"/>
                </a:lnTo>
                <a:lnTo>
                  <a:pt x="19" y="164"/>
                </a:lnTo>
                <a:lnTo>
                  <a:pt x="11" y="168"/>
                </a:lnTo>
                <a:lnTo>
                  <a:pt x="8" y="171"/>
                </a:lnTo>
                <a:lnTo>
                  <a:pt x="2" y="175"/>
                </a:lnTo>
                <a:lnTo>
                  <a:pt x="0" y="180"/>
                </a:lnTo>
                <a:lnTo>
                  <a:pt x="0" y="186"/>
                </a:lnTo>
                <a:lnTo>
                  <a:pt x="2" y="193"/>
                </a:lnTo>
                <a:lnTo>
                  <a:pt x="2" y="193"/>
                </a:lnTo>
                <a:lnTo>
                  <a:pt x="8" y="186"/>
                </a:lnTo>
                <a:lnTo>
                  <a:pt x="13" y="180"/>
                </a:lnTo>
                <a:lnTo>
                  <a:pt x="17" y="180"/>
                </a:lnTo>
                <a:lnTo>
                  <a:pt x="20" y="180"/>
                </a:lnTo>
                <a:lnTo>
                  <a:pt x="20" y="180"/>
                </a:lnTo>
                <a:lnTo>
                  <a:pt x="22" y="182"/>
                </a:lnTo>
                <a:lnTo>
                  <a:pt x="22" y="188"/>
                </a:lnTo>
                <a:lnTo>
                  <a:pt x="22" y="191"/>
                </a:lnTo>
                <a:lnTo>
                  <a:pt x="24" y="195"/>
                </a:lnTo>
                <a:lnTo>
                  <a:pt x="26" y="197"/>
                </a:lnTo>
                <a:lnTo>
                  <a:pt x="26" y="197"/>
                </a:lnTo>
                <a:lnTo>
                  <a:pt x="30" y="199"/>
                </a:lnTo>
                <a:lnTo>
                  <a:pt x="37" y="199"/>
                </a:lnTo>
                <a:lnTo>
                  <a:pt x="52" y="197"/>
                </a:lnTo>
                <a:lnTo>
                  <a:pt x="66" y="195"/>
                </a:lnTo>
                <a:lnTo>
                  <a:pt x="73" y="195"/>
                </a:lnTo>
                <a:lnTo>
                  <a:pt x="75" y="195"/>
                </a:lnTo>
                <a:lnTo>
                  <a:pt x="75" y="195"/>
                </a:lnTo>
                <a:lnTo>
                  <a:pt x="75" y="197"/>
                </a:lnTo>
                <a:lnTo>
                  <a:pt x="72" y="199"/>
                </a:lnTo>
                <a:lnTo>
                  <a:pt x="59" y="200"/>
                </a:lnTo>
                <a:lnTo>
                  <a:pt x="44" y="202"/>
                </a:lnTo>
                <a:lnTo>
                  <a:pt x="39" y="206"/>
                </a:lnTo>
                <a:lnTo>
                  <a:pt x="37" y="208"/>
                </a:lnTo>
                <a:lnTo>
                  <a:pt x="37" y="208"/>
                </a:lnTo>
                <a:lnTo>
                  <a:pt x="37" y="213"/>
                </a:lnTo>
                <a:lnTo>
                  <a:pt x="37" y="213"/>
                </a:lnTo>
                <a:lnTo>
                  <a:pt x="37" y="215"/>
                </a:lnTo>
                <a:lnTo>
                  <a:pt x="33" y="219"/>
                </a:lnTo>
                <a:lnTo>
                  <a:pt x="30" y="226"/>
                </a:lnTo>
                <a:lnTo>
                  <a:pt x="28" y="233"/>
                </a:lnTo>
                <a:lnTo>
                  <a:pt x="28" y="233"/>
                </a:lnTo>
                <a:lnTo>
                  <a:pt x="28" y="237"/>
                </a:lnTo>
                <a:lnTo>
                  <a:pt x="30" y="243"/>
                </a:lnTo>
                <a:lnTo>
                  <a:pt x="35" y="248"/>
                </a:lnTo>
                <a:lnTo>
                  <a:pt x="41" y="253"/>
                </a:lnTo>
                <a:lnTo>
                  <a:pt x="41" y="253"/>
                </a:lnTo>
                <a:lnTo>
                  <a:pt x="42" y="252"/>
                </a:lnTo>
                <a:lnTo>
                  <a:pt x="41" y="244"/>
                </a:lnTo>
                <a:lnTo>
                  <a:pt x="41" y="239"/>
                </a:lnTo>
                <a:lnTo>
                  <a:pt x="42" y="237"/>
                </a:lnTo>
                <a:lnTo>
                  <a:pt x="42" y="235"/>
                </a:lnTo>
                <a:lnTo>
                  <a:pt x="42" y="235"/>
                </a:lnTo>
                <a:lnTo>
                  <a:pt x="46" y="235"/>
                </a:lnTo>
                <a:lnTo>
                  <a:pt x="48" y="237"/>
                </a:lnTo>
                <a:lnTo>
                  <a:pt x="52" y="241"/>
                </a:lnTo>
                <a:lnTo>
                  <a:pt x="55" y="243"/>
                </a:lnTo>
                <a:lnTo>
                  <a:pt x="55" y="243"/>
                </a:lnTo>
                <a:lnTo>
                  <a:pt x="59" y="241"/>
                </a:lnTo>
                <a:lnTo>
                  <a:pt x="62" y="239"/>
                </a:lnTo>
                <a:lnTo>
                  <a:pt x="72" y="232"/>
                </a:lnTo>
                <a:lnTo>
                  <a:pt x="81" y="222"/>
                </a:lnTo>
                <a:lnTo>
                  <a:pt x="86" y="217"/>
                </a:lnTo>
                <a:lnTo>
                  <a:pt x="94" y="213"/>
                </a:lnTo>
                <a:lnTo>
                  <a:pt x="94" y="213"/>
                </a:lnTo>
                <a:lnTo>
                  <a:pt x="103" y="210"/>
                </a:lnTo>
                <a:lnTo>
                  <a:pt x="106" y="208"/>
                </a:lnTo>
                <a:lnTo>
                  <a:pt x="108" y="210"/>
                </a:lnTo>
                <a:lnTo>
                  <a:pt x="108" y="211"/>
                </a:lnTo>
                <a:lnTo>
                  <a:pt x="108" y="217"/>
                </a:lnTo>
                <a:lnTo>
                  <a:pt x="108" y="221"/>
                </a:lnTo>
                <a:lnTo>
                  <a:pt x="110" y="222"/>
                </a:lnTo>
                <a:lnTo>
                  <a:pt x="110" y="222"/>
                </a:lnTo>
                <a:lnTo>
                  <a:pt x="115" y="224"/>
                </a:lnTo>
                <a:lnTo>
                  <a:pt x="117" y="226"/>
                </a:lnTo>
                <a:lnTo>
                  <a:pt x="117" y="230"/>
                </a:lnTo>
                <a:lnTo>
                  <a:pt x="115" y="233"/>
                </a:lnTo>
                <a:lnTo>
                  <a:pt x="112" y="239"/>
                </a:lnTo>
                <a:lnTo>
                  <a:pt x="108" y="243"/>
                </a:lnTo>
                <a:lnTo>
                  <a:pt x="108" y="243"/>
                </a:lnTo>
                <a:lnTo>
                  <a:pt x="114" y="243"/>
                </a:lnTo>
                <a:lnTo>
                  <a:pt x="121" y="241"/>
                </a:lnTo>
                <a:lnTo>
                  <a:pt x="128" y="233"/>
                </a:lnTo>
                <a:lnTo>
                  <a:pt x="132" y="230"/>
                </a:lnTo>
                <a:lnTo>
                  <a:pt x="136" y="224"/>
                </a:lnTo>
                <a:lnTo>
                  <a:pt x="136" y="224"/>
                </a:lnTo>
                <a:lnTo>
                  <a:pt x="136" y="221"/>
                </a:lnTo>
                <a:lnTo>
                  <a:pt x="137" y="221"/>
                </a:lnTo>
                <a:lnTo>
                  <a:pt x="141" y="219"/>
                </a:lnTo>
                <a:lnTo>
                  <a:pt x="143" y="217"/>
                </a:lnTo>
                <a:lnTo>
                  <a:pt x="143" y="217"/>
                </a:lnTo>
                <a:lnTo>
                  <a:pt x="145" y="215"/>
                </a:lnTo>
                <a:lnTo>
                  <a:pt x="145" y="211"/>
                </a:lnTo>
                <a:lnTo>
                  <a:pt x="145" y="208"/>
                </a:lnTo>
                <a:lnTo>
                  <a:pt x="145" y="204"/>
                </a:lnTo>
                <a:lnTo>
                  <a:pt x="145" y="204"/>
                </a:lnTo>
                <a:lnTo>
                  <a:pt x="147" y="200"/>
                </a:lnTo>
                <a:lnTo>
                  <a:pt x="150" y="199"/>
                </a:lnTo>
                <a:lnTo>
                  <a:pt x="157" y="197"/>
                </a:lnTo>
                <a:lnTo>
                  <a:pt x="165" y="195"/>
                </a:lnTo>
                <a:lnTo>
                  <a:pt x="167" y="193"/>
                </a:lnTo>
                <a:lnTo>
                  <a:pt x="167" y="191"/>
                </a:lnTo>
                <a:lnTo>
                  <a:pt x="167" y="191"/>
                </a:lnTo>
                <a:lnTo>
                  <a:pt x="167" y="186"/>
                </a:lnTo>
                <a:lnTo>
                  <a:pt x="170" y="180"/>
                </a:lnTo>
                <a:lnTo>
                  <a:pt x="176" y="179"/>
                </a:lnTo>
                <a:lnTo>
                  <a:pt x="179" y="177"/>
                </a:lnTo>
                <a:lnTo>
                  <a:pt x="179" y="177"/>
                </a:lnTo>
                <a:lnTo>
                  <a:pt x="181" y="179"/>
                </a:lnTo>
                <a:lnTo>
                  <a:pt x="183" y="184"/>
                </a:lnTo>
                <a:lnTo>
                  <a:pt x="189" y="190"/>
                </a:lnTo>
                <a:lnTo>
                  <a:pt x="194" y="193"/>
                </a:lnTo>
                <a:lnTo>
                  <a:pt x="199" y="197"/>
                </a:lnTo>
                <a:lnTo>
                  <a:pt x="199" y="197"/>
                </a:lnTo>
                <a:lnTo>
                  <a:pt x="221" y="186"/>
                </a:lnTo>
                <a:lnTo>
                  <a:pt x="221" y="186"/>
                </a:lnTo>
                <a:lnTo>
                  <a:pt x="231" y="182"/>
                </a:lnTo>
                <a:lnTo>
                  <a:pt x="234" y="179"/>
                </a:lnTo>
                <a:lnTo>
                  <a:pt x="234" y="179"/>
                </a:lnTo>
                <a:lnTo>
                  <a:pt x="231" y="173"/>
                </a:lnTo>
                <a:lnTo>
                  <a:pt x="227" y="169"/>
                </a:lnTo>
                <a:lnTo>
                  <a:pt x="225" y="164"/>
                </a:lnTo>
                <a:lnTo>
                  <a:pt x="225" y="164"/>
                </a:lnTo>
                <a:lnTo>
                  <a:pt x="223" y="158"/>
                </a:lnTo>
                <a:lnTo>
                  <a:pt x="223" y="155"/>
                </a:lnTo>
                <a:lnTo>
                  <a:pt x="223" y="155"/>
                </a:lnTo>
                <a:lnTo>
                  <a:pt x="229" y="162"/>
                </a:lnTo>
                <a:lnTo>
                  <a:pt x="236" y="168"/>
                </a:lnTo>
                <a:lnTo>
                  <a:pt x="245" y="173"/>
                </a:lnTo>
                <a:lnTo>
                  <a:pt x="245" y="173"/>
                </a:lnTo>
                <a:lnTo>
                  <a:pt x="271" y="157"/>
                </a:lnTo>
                <a:lnTo>
                  <a:pt x="271" y="157"/>
                </a:lnTo>
                <a:lnTo>
                  <a:pt x="276" y="155"/>
                </a:lnTo>
                <a:lnTo>
                  <a:pt x="276" y="155"/>
                </a:lnTo>
                <a:lnTo>
                  <a:pt x="276" y="155"/>
                </a:lnTo>
                <a:lnTo>
                  <a:pt x="276" y="155"/>
                </a:lnTo>
                <a:lnTo>
                  <a:pt x="273" y="149"/>
                </a:lnTo>
                <a:lnTo>
                  <a:pt x="267" y="144"/>
                </a:lnTo>
                <a:lnTo>
                  <a:pt x="262" y="137"/>
                </a:lnTo>
                <a:lnTo>
                  <a:pt x="262" y="133"/>
                </a:lnTo>
                <a:lnTo>
                  <a:pt x="263" y="131"/>
                </a:lnTo>
                <a:lnTo>
                  <a:pt x="263" y="131"/>
                </a:lnTo>
                <a:lnTo>
                  <a:pt x="265" y="129"/>
                </a:lnTo>
                <a:lnTo>
                  <a:pt x="265" y="126"/>
                </a:lnTo>
                <a:lnTo>
                  <a:pt x="262" y="115"/>
                </a:lnTo>
                <a:lnTo>
                  <a:pt x="258" y="105"/>
                </a:lnTo>
                <a:lnTo>
                  <a:pt x="258" y="100"/>
                </a:lnTo>
                <a:lnTo>
                  <a:pt x="262" y="98"/>
                </a:lnTo>
                <a:lnTo>
                  <a:pt x="262" y="98"/>
                </a:lnTo>
                <a:lnTo>
                  <a:pt x="313" y="73"/>
                </a:lnTo>
                <a:lnTo>
                  <a:pt x="357" y="51"/>
                </a:lnTo>
                <a:lnTo>
                  <a:pt x="357" y="51"/>
                </a:lnTo>
                <a:lnTo>
                  <a:pt x="353" y="45"/>
                </a:lnTo>
                <a:lnTo>
                  <a:pt x="349" y="38"/>
                </a:lnTo>
                <a:lnTo>
                  <a:pt x="344" y="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8" name="Freeform 39"/>
          <p:cNvSpPr>
            <a:spLocks/>
          </p:cNvSpPr>
          <p:nvPr userDrawn="1"/>
        </p:nvSpPr>
        <p:spPr bwMode="auto">
          <a:xfrm>
            <a:off x="8229600" y="-437728"/>
            <a:ext cx="120650" cy="115888"/>
          </a:xfrm>
          <a:custGeom>
            <a:avLst/>
            <a:gdLst>
              <a:gd name="T0" fmla="*/ 0 w 152"/>
              <a:gd name="T1" fmla="*/ 42 h 144"/>
              <a:gd name="T2" fmla="*/ 2 w 152"/>
              <a:gd name="T3" fmla="*/ 51 h 144"/>
              <a:gd name="T4" fmla="*/ 4 w 152"/>
              <a:gd name="T5" fmla="*/ 57 h 144"/>
              <a:gd name="T6" fmla="*/ 15 w 152"/>
              <a:gd name="T7" fmla="*/ 60 h 144"/>
              <a:gd name="T8" fmla="*/ 18 w 152"/>
              <a:gd name="T9" fmla="*/ 58 h 144"/>
              <a:gd name="T10" fmla="*/ 20 w 152"/>
              <a:gd name="T11" fmla="*/ 51 h 144"/>
              <a:gd name="T12" fmla="*/ 22 w 152"/>
              <a:gd name="T13" fmla="*/ 44 h 144"/>
              <a:gd name="T14" fmla="*/ 24 w 152"/>
              <a:gd name="T15" fmla="*/ 42 h 144"/>
              <a:gd name="T16" fmla="*/ 26 w 152"/>
              <a:gd name="T17" fmla="*/ 42 h 144"/>
              <a:gd name="T18" fmla="*/ 28 w 152"/>
              <a:gd name="T19" fmla="*/ 40 h 144"/>
              <a:gd name="T20" fmla="*/ 68 w 152"/>
              <a:gd name="T21" fmla="*/ 60 h 144"/>
              <a:gd name="T22" fmla="*/ 106 w 152"/>
              <a:gd name="T23" fmla="*/ 86 h 144"/>
              <a:gd name="T24" fmla="*/ 112 w 152"/>
              <a:gd name="T25" fmla="*/ 89 h 144"/>
              <a:gd name="T26" fmla="*/ 106 w 152"/>
              <a:gd name="T27" fmla="*/ 100 h 144"/>
              <a:gd name="T28" fmla="*/ 95 w 152"/>
              <a:gd name="T29" fmla="*/ 128 h 144"/>
              <a:gd name="T30" fmla="*/ 93 w 152"/>
              <a:gd name="T31" fmla="*/ 135 h 144"/>
              <a:gd name="T32" fmla="*/ 97 w 152"/>
              <a:gd name="T33" fmla="*/ 142 h 144"/>
              <a:gd name="T34" fmla="*/ 104 w 152"/>
              <a:gd name="T35" fmla="*/ 144 h 144"/>
              <a:gd name="T36" fmla="*/ 110 w 152"/>
              <a:gd name="T37" fmla="*/ 144 h 144"/>
              <a:gd name="T38" fmla="*/ 117 w 152"/>
              <a:gd name="T39" fmla="*/ 139 h 144"/>
              <a:gd name="T40" fmla="*/ 119 w 152"/>
              <a:gd name="T41" fmla="*/ 135 h 144"/>
              <a:gd name="T42" fmla="*/ 119 w 152"/>
              <a:gd name="T43" fmla="*/ 130 h 144"/>
              <a:gd name="T44" fmla="*/ 112 w 152"/>
              <a:gd name="T45" fmla="*/ 122 h 144"/>
              <a:gd name="T46" fmla="*/ 110 w 152"/>
              <a:gd name="T47" fmla="*/ 122 h 144"/>
              <a:gd name="T48" fmla="*/ 115 w 152"/>
              <a:gd name="T49" fmla="*/ 110 h 144"/>
              <a:gd name="T50" fmla="*/ 123 w 152"/>
              <a:gd name="T51" fmla="*/ 93 h 144"/>
              <a:gd name="T52" fmla="*/ 132 w 152"/>
              <a:gd name="T53" fmla="*/ 86 h 144"/>
              <a:gd name="T54" fmla="*/ 141 w 152"/>
              <a:gd name="T55" fmla="*/ 84 h 144"/>
              <a:gd name="T56" fmla="*/ 139 w 152"/>
              <a:gd name="T57" fmla="*/ 80 h 144"/>
              <a:gd name="T58" fmla="*/ 135 w 152"/>
              <a:gd name="T59" fmla="*/ 69 h 144"/>
              <a:gd name="T60" fmla="*/ 137 w 152"/>
              <a:gd name="T61" fmla="*/ 57 h 144"/>
              <a:gd name="T62" fmla="*/ 141 w 152"/>
              <a:gd name="T63" fmla="*/ 49 h 144"/>
              <a:gd name="T64" fmla="*/ 152 w 152"/>
              <a:gd name="T65" fmla="*/ 18 h 144"/>
              <a:gd name="T66" fmla="*/ 152 w 152"/>
              <a:gd name="T67" fmla="*/ 13 h 144"/>
              <a:gd name="T68" fmla="*/ 146 w 152"/>
              <a:gd name="T69" fmla="*/ 5 h 144"/>
              <a:gd name="T70" fmla="*/ 141 w 152"/>
              <a:gd name="T71" fmla="*/ 4 h 144"/>
              <a:gd name="T72" fmla="*/ 132 w 152"/>
              <a:gd name="T73" fmla="*/ 7 h 144"/>
              <a:gd name="T74" fmla="*/ 128 w 152"/>
              <a:gd name="T75" fmla="*/ 15 h 144"/>
              <a:gd name="T76" fmla="*/ 128 w 152"/>
              <a:gd name="T77" fmla="*/ 20 h 144"/>
              <a:gd name="T78" fmla="*/ 134 w 152"/>
              <a:gd name="T79" fmla="*/ 27 h 144"/>
              <a:gd name="T80" fmla="*/ 137 w 152"/>
              <a:gd name="T81" fmla="*/ 29 h 144"/>
              <a:gd name="T82" fmla="*/ 132 w 152"/>
              <a:gd name="T83" fmla="*/ 46 h 144"/>
              <a:gd name="T84" fmla="*/ 124 w 152"/>
              <a:gd name="T85" fmla="*/ 55 h 144"/>
              <a:gd name="T86" fmla="*/ 117 w 152"/>
              <a:gd name="T87" fmla="*/ 51 h 144"/>
              <a:gd name="T88" fmla="*/ 60 w 152"/>
              <a:gd name="T89" fmla="*/ 24 h 144"/>
              <a:gd name="T90" fmla="*/ 40 w 152"/>
              <a:gd name="T91" fmla="*/ 18 h 144"/>
              <a:gd name="T92" fmla="*/ 42 w 152"/>
              <a:gd name="T93" fmla="*/ 13 h 144"/>
              <a:gd name="T94" fmla="*/ 50 w 152"/>
              <a:gd name="T95" fmla="*/ 0 h 144"/>
              <a:gd name="T96" fmla="*/ 46 w 152"/>
              <a:gd name="T97" fmla="*/ 2 h 144"/>
              <a:gd name="T98" fmla="*/ 39 w 152"/>
              <a:gd name="T99" fmla="*/ 5 h 144"/>
              <a:gd name="T100" fmla="*/ 24 w 152"/>
              <a:gd name="T101" fmla="*/ 11 h 144"/>
              <a:gd name="T102" fmla="*/ 18 w 152"/>
              <a:gd name="T103" fmla="*/ 11 h 144"/>
              <a:gd name="T104" fmla="*/ 15 w 152"/>
              <a:gd name="T105" fmla="*/ 11 h 144"/>
              <a:gd name="T106" fmla="*/ 9 w 152"/>
              <a:gd name="T107" fmla="*/ 22 h 144"/>
              <a:gd name="T108" fmla="*/ 6 w 152"/>
              <a:gd name="T109" fmla="*/ 33 h 144"/>
              <a:gd name="T110" fmla="*/ 2 w 152"/>
              <a:gd name="T111" fmla="*/ 3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2" h="144">
                <a:moveTo>
                  <a:pt x="0" y="42"/>
                </a:moveTo>
                <a:lnTo>
                  <a:pt x="0" y="42"/>
                </a:lnTo>
                <a:lnTo>
                  <a:pt x="0" y="47"/>
                </a:lnTo>
                <a:lnTo>
                  <a:pt x="2" y="51"/>
                </a:lnTo>
                <a:lnTo>
                  <a:pt x="4" y="57"/>
                </a:lnTo>
                <a:lnTo>
                  <a:pt x="4" y="57"/>
                </a:lnTo>
                <a:lnTo>
                  <a:pt x="11" y="58"/>
                </a:lnTo>
                <a:lnTo>
                  <a:pt x="15" y="60"/>
                </a:lnTo>
                <a:lnTo>
                  <a:pt x="18" y="58"/>
                </a:lnTo>
                <a:lnTo>
                  <a:pt x="18" y="58"/>
                </a:lnTo>
                <a:lnTo>
                  <a:pt x="20" y="55"/>
                </a:lnTo>
                <a:lnTo>
                  <a:pt x="20" y="51"/>
                </a:lnTo>
                <a:lnTo>
                  <a:pt x="20" y="47"/>
                </a:lnTo>
                <a:lnTo>
                  <a:pt x="22" y="44"/>
                </a:lnTo>
                <a:lnTo>
                  <a:pt x="22" y="44"/>
                </a:lnTo>
                <a:lnTo>
                  <a:pt x="24" y="42"/>
                </a:lnTo>
                <a:lnTo>
                  <a:pt x="26" y="42"/>
                </a:lnTo>
                <a:lnTo>
                  <a:pt x="26" y="42"/>
                </a:lnTo>
                <a:lnTo>
                  <a:pt x="28" y="40"/>
                </a:lnTo>
                <a:lnTo>
                  <a:pt x="28" y="40"/>
                </a:lnTo>
                <a:lnTo>
                  <a:pt x="48" y="49"/>
                </a:lnTo>
                <a:lnTo>
                  <a:pt x="68" y="60"/>
                </a:lnTo>
                <a:lnTo>
                  <a:pt x="106" y="86"/>
                </a:lnTo>
                <a:lnTo>
                  <a:pt x="106" y="86"/>
                </a:lnTo>
                <a:lnTo>
                  <a:pt x="112" y="89"/>
                </a:lnTo>
                <a:lnTo>
                  <a:pt x="112" y="89"/>
                </a:lnTo>
                <a:lnTo>
                  <a:pt x="106" y="100"/>
                </a:lnTo>
                <a:lnTo>
                  <a:pt x="106" y="100"/>
                </a:lnTo>
                <a:lnTo>
                  <a:pt x="97" y="119"/>
                </a:lnTo>
                <a:lnTo>
                  <a:pt x="95" y="128"/>
                </a:lnTo>
                <a:lnTo>
                  <a:pt x="93" y="135"/>
                </a:lnTo>
                <a:lnTo>
                  <a:pt x="93" y="135"/>
                </a:lnTo>
                <a:lnTo>
                  <a:pt x="95" y="139"/>
                </a:lnTo>
                <a:lnTo>
                  <a:pt x="97" y="142"/>
                </a:lnTo>
                <a:lnTo>
                  <a:pt x="101" y="144"/>
                </a:lnTo>
                <a:lnTo>
                  <a:pt x="104" y="144"/>
                </a:lnTo>
                <a:lnTo>
                  <a:pt x="104" y="144"/>
                </a:lnTo>
                <a:lnTo>
                  <a:pt x="110" y="144"/>
                </a:lnTo>
                <a:lnTo>
                  <a:pt x="113" y="142"/>
                </a:lnTo>
                <a:lnTo>
                  <a:pt x="117" y="139"/>
                </a:lnTo>
                <a:lnTo>
                  <a:pt x="119" y="135"/>
                </a:lnTo>
                <a:lnTo>
                  <a:pt x="119" y="135"/>
                </a:lnTo>
                <a:lnTo>
                  <a:pt x="119" y="131"/>
                </a:lnTo>
                <a:lnTo>
                  <a:pt x="119" y="130"/>
                </a:lnTo>
                <a:lnTo>
                  <a:pt x="115" y="124"/>
                </a:lnTo>
                <a:lnTo>
                  <a:pt x="112" y="122"/>
                </a:lnTo>
                <a:lnTo>
                  <a:pt x="110" y="122"/>
                </a:lnTo>
                <a:lnTo>
                  <a:pt x="110" y="122"/>
                </a:lnTo>
                <a:lnTo>
                  <a:pt x="115" y="110"/>
                </a:lnTo>
                <a:lnTo>
                  <a:pt x="115" y="110"/>
                </a:lnTo>
                <a:lnTo>
                  <a:pt x="119" y="100"/>
                </a:lnTo>
                <a:lnTo>
                  <a:pt x="123" y="93"/>
                </a:lnTo>
                <a:lnTo>
                  <a:pt x="128" y="89"/>
                </a:lnTo>
                <a:lnTo>
                  <a:pt x="132" y="86"/>
                </a:lnTo>
                <a:lnTo>
                  <a:pt x="137" y="84"/>
                </a:lnTo>
                <a:lnTo>
                  <a:pt x="141" y="84"/>
                </a:lnTo>
                <a:lnTo>
                  <a:pt x="141" y="84"/>
                </a:lnTo>
                <a:lnTo>
                  <a:pt x="139" y="80"/>
                </a:lnTo>
                <a:lnTo>
                  <a:pt x="135" y="75"/>
                </a:lnTo>
                <a:lnTo>
                  <a:pt x="135" y="69"/>
                </a:lnTo>
                <a:lnTo>
                  <a:pt x="135" y="64"/>
                </a:lnTo>
                <a:lnTo>
                  <a:pt x="137" y="57"/>
                </a:lnTo>
                <a:lnTo>
                  <a:pt x="141" y="49"/>
                </a:lnTo>
                <a:lnTo>
                  <a:pt x="141" y="49"/>
                </a:lnTo>
                <a:lnTo>
                  <a:pt x="148" y="31"/>
                </a:lnTo>
                <a:lnTo>
                  <a:pt x="152" y="18"/>
                </a:lnTo>
                <a:lnTo>
                  <a:pt x="152" y="18"/>
                </a:lnTo>
                <a:lnTo>
                  <a:pt x="152" y="13"/>
                </a:lnTo>
                <a:lnTo>
                  <a:pt x="150" y="9"/>
                </a:lnTo>
                <a:lnTo>
                  <a:pt x="146" y="5"/>
                </a:lnTo>
                <a:lnTo>
                  <a:pt x="141" y="4"/>
                </a:lnTo>
                <a:lnTo>
                  <a:pt x="141" y="4"/>
                </a:lnTo>
                <a:lnTo>
                  <a:pt x="137" y="5"/>
                </a:lnTo>
                <a:lnTo>
                  <a:pt x="132" y="7"/>
                </a:lnTo>
                <a:lnTo>
                  <a:pt x="130" y="11"/>
                </a:lnTo>
                <a:lnTo>
                  <a:pt x="128" y="15"/>
                </a:lnTo>
                <a:lnTo>
                  <a:pt x="128" y="15"/>
                </a:lnTo>
                <a:lnTo>
                  <a:pt x="128" y="20"/>
                </a:lnTo>
                <a:lnTo>
                  <a:pt x="130" y="24"/>
                </a:lnTo>
                <a:lnTo>
                  <a:pt x="134" y="27"/>
                </a:lnTo>
                <a:lnTo>
                  <a:pt x="137" y="29"/>
                </a:lnTo>
                <a:lnTo>
                  <a:pt x="137" y="29"/>
                </a:lnTo>
                <a:lnTo>
                  <a:pt x="137" y="29"/>
                </a:lnTo>
                <a:lnTo>
                  <a:pt x="132" y="46"/>
                </a:lnTo>
                <a:lnTo>
                  <a:pt x="124" y="55"/>
                </a:lnTo>
                <a:lnTo>
                  <a:pt x="124" y="55"/>
                </a:lnTo>
                <a:lnTo>
                  <a:pt x="117" y="51"/>
                </a:lnTo>
                <a:lnTo>
                  <a:pt x="117" y="51"/>
                </a:lnTo>
                <a:lnTo>
                  <a:pt x="81" y="31"/>
                </a:lnTo>
                <a:lnTo>
                  <a:pt x="60" y="24"/>
                </a:lnTo>
                <a:lnTo>
                  <a:pt x="40" y="18"/>
                </a:lnTo>
                <a:lnTo>
                  <a:pt x="40" y="18"/>
                </a:lnTo>
                <a:lnTo>
                  <a:pt x="42" y="13"/>
                </a:lnTo>
                <a:lnTo>
                  <a:pt x="42" y="13"/>
                </a:lnTo>
                <a:lnTo>
                  <a:pt x="48" y="4"/>
                </a:lnTo>
                <a:lnTo>
                  <a:pt x="50" y="0"/>
                </a:lnTo>
                <a:lnTo>
                  <a:pt x="50" y="0"/>
                </a:lnTo>
                <a:lnTo>
                  <a:pt x="46" y="2"/>
                </a:lnTo>
                <a:lnTo>
                  <a:pt x="39" y="5"/>
                </a:lnTo>
                <a:lnTo>
                  <a:pt x="39" y="5"/>
                </a:lnTo>
                <a:lnTo>
                  <a:pt x="29" y="9"/>
                </a:lnTo>
                <a:lnTo>
                  <a:pt x="24" y="11"/>
                </a:lnTo>
                <a:lnTo>
                  <a:pt x="24" y="11"/>
                </a:lnTo>
                <a:lnTo>
                  <a:pt x="18" y="11"/>
                </a:lnTo>
                <a:lnTo>
                  <a:pt x="15" y="11"/>
                </a:lnTo>
                <a:lnTo>
                  <a:pt x="15" y="11"/>
                </a:lnTo>
                <a:lnTo>
                  <a:pt x="13" y="13"/>
                </a:lnTo>
                <a:lnTo>
                  <a:pt x="9" y="22"/>
                </a:lnTo>
                <a:lnTo>
                  <a:pt x="9" y="22"/>
                </a:lnTo>
                <a:lnTo>
                  <a:pt x="6" y="33"/>
                </a:lnTo>
                <a:lnTo>
                  <a:pt x="6" y="33"/>
                </a:lnTo>
                <a:lnTo>
                  <a:pt x="2" y="38"/>
                </a:lnTo>
                <a:lnTo>
                  <a:pt x="0"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9" name="Freeform 40"/>
          <p:cNvSpPr>
            <a:spLocks/>
          </p:cNvSpPr>
          <p:nvPr userDrawn="1"/>
        </p:nvSpPr>
        <p:spPr bwMode="auto">
          <a:xfrm>
            <a:off x="8226425" y="-921915"/>
            <a:ext cx="30163" cy="34925"/>
          </a:xfrm>
          <a:custGeom>
            <a:avLst/>
            <a:gdLst>
              <a:gd name="T0" fmla="*/ 12 w 36"/>
              <a:gd name="T1" fmla="*/ 44 h 44"/>
              <a:gd name="T2" fmla="*/ 12 w 36"/>
              <a:gd name="T3" fmla="*/ 44 h 44"/>
              <a:gd name="T4" fmla="*/ 27 w 36"/>
              <a:gd name="T5" fmla="*/ 42 h 44"/>
              <a:gd name="T6" fmla="*/ 36 w 36"/>
              <a:gd name="T7" fmla="*/ 40 h 44"/>
              <a:gd name="T8" fmla="*/ 36 w 36"/>
              <a:gd name="T9" fmla="*/ 3 h 44"/>
              <a:gd name="T10" fmla="*/ 36 w 36"/>
              <a:gd name="T11" fmla="*/ 3 h 44"/>
              <a:gd name="T12" fmla="*/ 16 w 36"/>
              <a:gd name="T13" fmla="*/ 0 h 44"/>
              <a:gd name="T14" fmla="*/ 16 w 36"/>
              <a:gd name="T15" fmla="*/ 0 h 44"/>
              <a:gd name="T16" fmla="*/ 11 w 36"/>
              <a:gd name="T17" fmla="*/ 0 h 44"/>
              <a:gd name="T18" fmla="*/ 7 w 36"/>
              <a:gd name="T19" fmla="*/ 2 h 44"/>
              <a:gd name="T20" fmla="*/ 3 w 36"/>
              <a:gd name="T21" fmla="*/ 3 h 44"/>
              <a:gd name="T22" fmla="*/ 1 w 36"/>
              <a:gd name="T23" fmla="*/ 7 h 44"/>
              <a:gd name="T24" fmla="*/ 0 w 36"/>
              <a:gd name="T25" fmla="*/ 13 h 44"/>
              <a:gd name="T26" fmla="*/ 0 w 36"/>
              <a:gd name="T27" fmla="*/ 16 h 44"/>
              <a:gd name="T28" fmla="*/ 0 w 36"/>
              <a:gd name="T29" fmla="*/ 27 h 44"/>
              <a:gd name="T30" fmla="*/ 0 w 36"/>
              <a:gd name="T31" fmla="*/ 27 h 44"/>
              <a:gd name="T32" fmla="*/ 1 w 36"/>
              <a:gd name="T33" fmla="*/ 34 h 44"/>
              <a:gd name="T34" fmla="*/ 5 w 36"/>
              <a:gd name="T35" fmla="*/ 40 h 44"/>
              <a:gd name="T36" fmla="*/ 9 w 36"/>
              <a:gd name="T37" fmla="*/ 42 h 44"/>
              <a:gd name="T38" fmla="*/ 12 w 36"/>
              <a:gd name="T3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 h="44">
                <a:moveTo>
                  <a:pt x="12" y="44"/>
                </a:moveTo>
                <a:lnTo>
                  <a:pt x="12" y="44"/>
                </a:lnTo>
                <a:lnTo>
                  <a:pt x="27" y="42"/>
                </a:lnTo>
                <a:lnTo>
                  <a:pt x="36" y="40"/>
                </a:lnTo>
                <a:lnTo>
                  <a:pt x="36" y="3"/>
                </a:lnTo>
                <a:lnTo>
                  <a:pt x="36" y="3"/>
                </a:lnTo>
                <a:lnTo>
                  <a:pt x="16" y="0"/>
                </a:lnTo>
                <a:lnTo>
                  <a:pt x="16" y="0"/>
                </a:lnTo>
                <a:lnTo>
                  <a:pt x="11" y="0"/>
                </a:lnTo>
                <a:lnTo>
                  <a:pt x="7" y="2"/>
                </a:lnTo>
                <a:lnTo>
                  <a:pt x="3" y="3"/>
                </a:lnTo>
                <a:lnTo>
                  <a:pt x="1" y="7"/>
                </a:lnTo>
                <a:lnTo>
                  <a:pt x="0" y="13"/>
                </a:lnTo>
                <a:lnTo>
                  <a:pt x="0" y="16"/>
                </a:lnTo>
                <a:lnTo>
                  <a:pt x="0" y="27"/>
                </a:lnTo>
                <a:lnTo>
                  <a:pt x="0" y="27"/>
                </a:lnTo>
                <a:lnTo>
                  <a:pt x="1" y="34"/>
                </a:lnTo>
                <a:lnTo>
                  <a:pt x="5" y="40"/>
                </a:lnTo>
                <a:lnTo>
                  <a:pt x="9" y="42"/>
                </a:lnTo>
                <a:lnTo>
                  <a:pt x="12"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0" name="Freeform 41"/>
          <p:cNvSpPr>
            <a:spLocks/>
          </p:cNvSpPr>
          <p:nvPr userDrawn="1"/>
        </p:nvSpPr>
        <p:spPr bwMode="auto">
          <a:xfrm>
            <a:off x="8262938" y="-928265"/>
            <a:ext cx="44450" cy="41275"/>
          </a:xfrm>
          <a:custGeom>
            <a:avLst/>
            <a:gdLst>
              <a:gd name="T0" fmla="*/ 55 w 55"/>
              <a:gd name="T1" fmla="*/ 38 h 53"/>
              <a:gd name="T2" fmla="*/ 55 w 55"/>
              <a:gd name="T3" fmla="*/ 27 h 53"/>
              <a:gd name="T4" fmla="*/ 55 w 55"/>
              <a:gd name="T5" fmla="*/ 7 h 53"/>
              <a:gd name="T6" fmla="*/ 55 w 55"/>
              <a:gd name="T7" fmla="*/ 1 h 53"/>
              <a:gd name="T8" fmla="*/ 53 w 55"/>
              <a:gd name="T9" fmla="*/ 0 h 53"/>
              <a:gd name="T10" fmla="*/ 46 w 55"/>
              <a:gd name="T11" fmla="*/ 0 h 53"/>
              <a:gd name="T12" fmla="*/ 40 w 55"/>
              <a:gd name="T13" fmla="*/ 0 h 53"/>
              <a:gd name="T14" fmla="*/ 29 w 55"/>
              <a:gd name="T15" fmla="*/ 0 h 53"/>
              <a:gd name="T16" fmla="*/ 28 w 55"/>
              <a:gd name="T17" fmla="*/ 7 h 53"/>
              <a:gd name="T18" fmla="*/ 26 w 55"/>
              <a:gd name="T19" fmla="*/ 0 h 53"/>
              <a:gd name="T20" fmla="*/ 17 w 55"/>
              <a:gd name="T21" fmla="*/ 0 h 53"/>
              <a:gd name="T22" fmla="*/ 11 w 55"/>
              <a:gd name="T23" fmla="*/ 0 h 53"/>
              <a:gd name="T24" fmla="*/ 4 w 55"/>
              <a:gd name="T25" fmla="*/ 0 h 53"/>
              <a:gd name="T26" fmla="*/ 2 w 55"/>
              <a:gd name="T27" fmla="*/ 1 h 53"/>
              <a:gd name="T28" fmla="*/ 0 w 55"/>
              <a:gd name="T29" fmla="*/ 7 h 53"/>
              <a:gd name="T30" fmla="*/ 0 w 55"/>
              <a:gd name="T31" fmla="*/ 27 h 53"/>
              <a:gd name="T32" fmla="*/ 0 w 55"/>
              <a:gd name="T33" fmla="*/ 49 h 53"/>
              <a:gd name="T34" fmla="*/ 6 w 55"/>
              <a:gd name="T35" fmla="*/ 49 h 53"/>
              <a:gd name="T36" fmla="*/ 9 w 55"/>
              <a:gd name="T37" fmla="*/ 47 h 53"/>
              <a:gd name="T38" fmla="*/ 13 w 55"/>
              <a:gd name="T39" fmla="*/ 40 h 53"/>
              <a:gd name="T40" fmla="*/ 13 w 55"/>
              <a:gd name="T41" fmla="*/ 53 h 53"/>
              <a:gd name="T42" fmla="*/ 17 w 55"/>
              <a:gd name="T43" fmla="*/ 53 h 53"/>
              <a:gd name="T44" fmla="*/ 24 w 55"/>
              <a:gd name="T45" fmla="*/ 49 h 53"/>
              <a:gd name="T46" fmla="*/ 26 w 55"/>
              <a:gd name="T47" fmla="*/ 43 h 53"/>
              <a:gd name="T48" fmla="*/ 28 w 55"/>
              <a:gd name="T49" fmla="*/ 40 h 53"/>
              <a:gd name="T50" fmla="*/ 28 w 55"/>
              <a:gd name="T51" fmla="*/ 53 h 53"/>
              <a:gd name="T52" fmla="*/ 39 w 55"/>
              <a:gd name="T53" fmla="*/ 49 h 53"/>
              <a:gd name="T54" fmla="*/ 42 w 55"/>
              <a:gd name="T55" fmla="*/ 43 h 53"/>
              <a:gd name="T56" fmla="*/ 42 w 55"/>
              <a:gd name="T57" fmla="*/ 40 h 53"/>
              <a:gd name="T58" fmla="*/ 42 w 55"/>
              <a:gd name="T59" fmla="*/ 49 h 53"/>
              <a:gd name="T60" fmla="*/ 46 w 55"/>
              <a:gd name="T61" fmla="*/ 47 h 53"/>
              <a:gd name="T62" fmla="*/ 51 w 55"/>
              <a:gd name="T63" fmla="*/ 45 h 53"/>
              <a:gd name="T64" fmla="*/ 55 w 55"/>
              <a:gd name="T65"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53">
                <a:moveTo>
                  <a:pt x="55" y="38"/>
                </a:moveTo>
                <a:lnTo>
                  <a:pt x="55" y="38"/>
                </a:lnTo>
                <a:lnTo>
                  <a:pt x="55" y="27"/>
                </a:lnTo>
                <a:lnTo>
                  <a:pt x="55" y="27"/>
                </a:lnTo>
                <a:lnTo>
                  <a:pt x="55" y="7"/>
                </a:lnTo>
                <a:lnTo>
                  <a:pt x="55" y="7"/>
                </a:lnTo>
                <a:lnTo>
                  <a:pt x="55" y="3"/>
                </a:lnTo>
                <a:lnTo>
                  <a:pt x="55" y="1"/>
                </a:lnTo>
                <a:lnTo>
                  <a:pt x="53" y="0"/>
                </a:lnTo>
                <a:lnTo>
                  <a:pt x="53" y="0"/>
                </a:lnTo>
                <a:lnTo>
                  <a:pt x="46" y="0"/>
                </a:lnTo>
                <a:lnTo>
                  <a:pt x="46" y="0"/>
                </a:lnTo>
                <a:lnTo>
                  <a:pt x="42" y="7"/>
                </a:lnTo>
                <a:lnTo>
                  <a:pt x="40" y="0"/>
                </a:lnTo>
                <a:lnTo>
                  <a:pt x="40" y="0"/>
                </a:lnTo>
                <a:lnTo>
                  <a:pt x="29" y="0"/>
                </a:lnTo>
                <a:lnTo>
                  <a:pt x="29" y="0"/>
                </a:lnTo>
                <a:lnTo>
                  <a:pt x="28" y="7"/>
                </a:lnTo>
                <a:lnTo>
                  <a:pt x="26" y="0"/>
                </a:lnTo>
                <a:lnTo>
                  <a:pt x="26" y="0"/>
                </a:lnTo>
                <a:lnTo>
                  <a:pt x="17" y="0"/>
                </a:lnTo>
                <a:lnTo>
                  <a:pt x="17" y="0"/>
                </a:lnTo>
                <a:lnTo>
                  <a:pt x="13" y="7"/>
                </a:lnTo>
                <a:lnTo>
                  <a:pt x="11" y="0"/>
                </a:lnTo>
                <a:lnTo>
                  <a:pt x="11" y="0"/>
                </a:lnTo>
                <a:lnTo>
                  <a:pt x="4" y="0"/>
                </a:lnTo>
                <a:lnTo>
                  <a:pt x="4" y="0"/>
                </a:lnTo>
                <a:lnTo>
                  <a:pt x="2" y="1"/>
                </a:lnTo>
                <a:lnTo>
                  <a:pt x="0" y="3"/>
                </a:lnTo>
                <a:lnTo>
                  <a:pt x="0" y="7"/>
                </a:lnTo>
                <a:lnTo>
                  <a:pt x="0" y="7"/>
                </a:lnTo>
                <a:lnTo>
                  <a:pt x="0" y="27"/>
                </a:lnTo>
                <a:lnTo>
                  <a:pt x="0" y="27"/>
                </a:lnTo>
                <a:lnTo>
                  <a:pt x="0" y="49"/>
                </a:lnTo>
                <a:lnTo>
                  <a:pt x="0" y="49"/>
                </a:lnTo>
                <a:lnTo>
                  <a:pt x="6" y="49"/>
                </a:lnTo>
                <a:lnTo>
                  <a:pt x="9" y="47"/>
                </a:lnTo>
                <a:lnTo>
                  <a:pt x="9" y="47"/>
                </a:lnTo>
                <a:lnTo>
                  <a:pt x="11" y="42"/>
                </a:lnTo>
                <a:lnTo>
                  <a:pt x="13" y="40"/>
                </a:lnTo>
                <a:lnTo>
                  <a:pt x="13" y="40"/>
                </a:lnTo>
                <a:lnTo>
                  <a:pt x="13" y="53"/>
                </a:lnTo>
                <a:lnTo>
                  <a:pt x="13" y="53"/>
                </a:lnTo>
                <a:lnTo>
                  <a:pt x="17" y="53"/>
                </a:lnTo>
                <a:lnTo>
                  <a:pt x="20" y="51"/>
                </a:lnTo>
                <a:lnTo>
                  <a:pt x="24" y="49"/>
                </a:lnTo>
                <a:lnTo>
                  <a:pt x="24" y="49"/>
                </a:lnTo>
                <a:lnTo>
                  <a:pt x="26" y="43"/>
                </a:lnTo>
                <a:lnTo>
                  <a:pt x="28" y="40"/>
                </a:lnTo>
                <a:lnTo>
                  <a:pt x="28" y="40"/>
                </a:lnTo>
                <a:lnTo>
                  <a:pt x="28" y="53"/>
                </a:lnTo>
                <a:lnTo>
                  <a:pt x="28" y="53"/>
                </a:lnTo>
                <a:lnTo>
                  <a:pt x="33" y="51"/>
                </a:lnTo>
                <a:lnTo>
                  <a:pt x="39" y="49"/>
                </a:lnTo>
                <a:lnTo>
                  <a:pt x="39" y="49"/>
                </a:lnTo>
                <a:lnTo>
                  <a:pt x="42" y="43"/>
                </a:lnTo>
                <a:lnTo>
                  <a:pt x="42" y="40"/>
                </a:lnTo>
                <a:lnTo>
                  <a:pt x="42" y="40"/>
                </a:lnTo>
                <a:lnTo>
                  <a:pt x="42" y="49"/>
                </a:lnTo>
                <a:lnTo>
                  <a:pt x="42" y="49"/>
                </a:lnTo>
                <a:lnTo>
                  <a:pt x="46" y="47"/>
                </a:lnTo>
                <a:lnTo>
                  <a:pt x="46" y="47"/>
                </a:lnTo>
                <a:lnTo>
                  <a:pt x="51" y="45"/>
                </a:lnTo>
                <a:lnTo>
                  <a:pt x="51" y="45"/>
                </a:lnTo>
                <a:lnTo>
                  <a:pt x="53" y="43"/>
                </a:lnTo>
                <a:lnTo>
                  <a:pt x="55"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1" name="Freeform 42"/>
          <p:cNvSpPr>
            <a:spLocks/>
          </p:cNvSpPr>
          <p:nvPr userDrawn="1"/>
        </p:nvSpPr>
        <p:spPr bwMode="auto">
          <a:xfrm>
            <a:off x="8269288" y="-926678"/>
            <a:ext cx="53975" cy="60325"/>
          </a:xfrm>
          <a:custGeom>
            <a:avLst/>
            <a:gdLst>
              <a:gd name="T0" fmla="*/ 67 w 67"/>
              <a:gd name="T1" fmla="*/ 57 h 77"/>
              <a:gd name="T2" fmla="*/ 67 w 67"/>
              <a:gd name="T3" fmla="*/ 44 h 77"/>
              <a:gd name="T4" fmla="*/ 67 w 67"/>
              <a:gd name="T5" fmla="*/ 44 h 77"/>
              <a:gd name="T6" fmla="*/ 65 w 67"/>
              <a:gd name="T7" fmla="*/ 42 h 77"/>
              <a:gd name="T8" fmla="*/ 63 w 67"/>
              <a:gd name="T9" fmla="*/ 37 h 77"/>
              <a:gd name="T10" fmla="*/ 63 w 67"/>
              <a:gd name="T11" fmla="*/ 30 h 77"/>
              <a:gd name="T12" fmla="*/ 63 w 67"/>
              <a:gd name="T13" fmla="*/ 30 h 77"/>
              <a:gd name="T14" fmla="*/ 63 w 67"/>
              <a:gd name="T15" fmla="*/ 26 h 77"/>
              <a:gd name="T16" fmla="*/ 65 w 67"/>
              <a:gd name="T17" fmla="*/ 21 h 77"/>
              <a:gd name="T18" fmla="*/ 67 w 67"/>
              <a:gd name="T19" fmla="*/ 17 h 77"/>
              <a:gd name="T20" fmla="*/ 67 w 67"/>
              <a:gd name="T21" fmla="*/ 6 h 77"/>
              <a:gd name="T22" fmla="*/ 67 w 67"/>
              <a:gd name="T23" fmla="*/ 6 h 77"/>
              <a:gd name="T24" fmla="*/ 63 w 67"/>
              <a:gd name="T25" fmla="*/ 2 h 77"/>
              <a:gd name="T26" fmla="*/ 60 w 67"/>
              <a:gd name="T27" fmla="*/ 0 h 77"/>
              <a:gd name="T28" fmla="*/ 56 w 67"/>
              <a:gd name="T29" fmla="*/ 0 h 77"/>
              <a:gd name="T30" fmla="*/ 56 w 67"/>
              <a:gd name="T31" fmla="*/ 41 h 77"/>
              <a:gd name="T32" fmla="*/ 56 w 67"/>
              <a:gd name="T33" fmla="*/ 41 h 77"/>
              <a:gd name="T34" fmla="*/ 54 w 67"/>
              <a:gd name="T35" fmla="*/ 46 h 77"/>
              <a:gd name="T36" fmla="*/ 51 w 67"/>
              <a:gd name="T37" fmla="*/ 52 h 77"/>
              <a:gd name="T38" fmla="*/ 45 w 67"/>
              <a:gd name="T39" fmla="*/ 55 h 77"/>
              <a:gd name="T40" fmla="*/ 38 w 67"/>
              <a:gd name="T41" fmla="*/ 57 h 77"/>
              <a:gd name="T42" fmla="*/ 38 w 67"/>
              <a:gd name="T43" fmla="*/ 57 h 77"/>
              <a:gd name="T44" fmla="*/ 23 w 67"/>
              <a:gd name="T45" fmla="*/ 59 h 77"/>
              <a:gd name="T46" fmla="*/ 10 w 67"/>
              <a:gd name="T47" fmla="*/ 61 h 77"/>
              <a:gd name="T48" fmla="*/ 0 w 67"/>
              <a:gd name="T49" fmla="*/ 61 h 77"/>
              <a:gd name="T50" fmla="*/ 0 w 67"/>
              <a:gd name="T51" fmla="*/ 61 h 77"/>
              <a:gd name="T52" fmla="*/ 1 w 67"/>
              <a:gd name="T53" fmla="*/ 70 h 77"/>
              <a:gd name="T54" fmla="*/ 1 w 67"/>
              <a:gd name="T55" fmla="*/ 70 h 77"/>
              <a:gd name="T56" fmla="*/ 5 w 67"/>
              <a:gd name="T57" fmla="*/ 75 h 77"/>
              <a:gd name="T58" fmla="*/ 7 w 67"/>
              <a:gd name="T59" fmla="*/ 77 h 77"/>
              <a:gd name="T60" fmla="*/ 54 w 67"/>
              <a:gd name="T61" fmla="*/ 77 h 77"/>
              <a:gd name="T62" fmla="*/ 67 w 67"/>
              <a:gd name="T63" fmla="*/ 5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77">
                <a:moveTo>
                  <a:pt x="67" y="57"/>
                </a:moveTo>
                <a:lnTo>
                  <a:pt x="67" y="44"/>
                </a:lnTo>
                <a:lnTo>
                  <a:pt x="67" y="44"/>
                </a:lnTo>
                <a:lnTo>
                  <a:pt x="65" y="42"/>
                </a:lnTo>
                <a:lnTo>
                  <a:pt x="63" y="37"/>
                </a:lnTo>
                <a:lnTo>
                  <a:pt x="63" y="30"/>
                </a:lnTo>
                <a:lnTo>
                  <a:pt x="63" y="30"/>
                </a:lnTo>
                <a:lnTo>
                  <a:pt x="63" y="26"/>
                </a:lnTo>
                <a:lnTo>
                  <a:pt x="65" y="21"/>
                </a:lnTo>
                <a:lnTo>
                  <a:pt x="67" y="17"/>
                </a:lnTo>
                <a:lnTo>
                  <a:pt x="67" y="6"/>
                </a:lnTo>
                <a:lnTo>
                  <a:pt x="67" y="6"/>
                </a:lnTo>
                <a:lnTo>
                  <a:pt x="63" y="2"/>
                </a:lnTo>
                <a:lnTo>
                  <a:pt x="60" y="0"/>
                </a:lnTo>
                <a:lnTo>
                  <a:pt x="56" y="0"/>
                </a:lnTo>
                <a:lnTo>
                  <a:pt x="56" y="41"/>
                </a:lnTo>
                <a:lnTo>
                  <a:pt x="56" y="41"/>
                </a:lnTo>
                <a:lnTo>
                  <a:pt x="54" y="46"/>
                </a:lnTo>
                <a:lnTo>
                  <a:pt x="51" y="52"/>
                </a:lnTo>
                <a:lnTo>
                  <a:pt x="45" y="55"/>
                </a:lnTo>
                <a:lnTo>
                  <a:pt x="38" y="57"/>
                </a:lnTo>
                <a:lnTo>
                  <a:pt x="38" y="57"/>
                </a:lnTo>
                <a:lnTo>
                  <a:pt x="23" y="59"/>
                </a:lnTo>
                <a:lnTo>
                  <a:pt x="10" y="61"/>
                </a:lnTo>
                <a:lnTo>
                  <a:pt x="0" y="61"/>
                </a:lnTo>
                <a:lnTo>
                  <a:pt x="0" y="61"/>
                </a:lnTo>
                <a:lnTo>
                  <a:pt x="1" y="70"/>
                </a:lnTo>
                <a:lnTo>
                  <a:pt x="1" y="70"/>
                </a:lnTo>
                <a:lnTo>
                  <a:pt x="5" y="75"/>
                </a:lnTo>
                <a:lnTo>
                  <a:pt x="7" y="77"/>
                </a:lnTo>
                <a:lnTo>
                  <a:pt x="54" y="77"/>
                </a:lnTo>
                <a:lnTo>
                  <a:pt x="67" y="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43"/>
          <p:cNvSpPr>
            <a:spLocks/>
          </p:cNvSpPr>
          <p:nvPr userDrawn="1"/>
        </p:nvSpPr>
        <p:spPr bwMode="auto">
          <a:xfrm>
            <a:off x="8272463" y="-858415"/>
            <a:ext cx="42863" cy="14288"/>
          </a:xfrm>
          <a:custGeom>
            <a:avLst/>
            <a:gdLst>
              <a:gd name="T0" fmla="*/ 4 w 55"/>
              <a:gd name="T1" fmla="*/ 19 h 19"/>
              <a:gd name="T2" fmla="*/ 51 w 55"/>
              <a:gd name="T3" fmla="*/ 19 h 19"/>
              <a:gd name="T4" fmla="*/ 51 w 55"/>
              <a:gd name="T5" fmla="*/ 19 h 19"/>
              <a:gd name="T6" fmla="*/ 55 w 55"/>
              <a:gd name="T7" fmla="*/ 9 h 19"/>
              <a:gd name="T8" fmla="*/ 53 w 55"/>
              <a:gd name="T9" fmla="*/ 0 h 19"/>
              <a:gd name="T10" fmla="*/ 4 w 55"/>
              <a:gd name="T11" fmla="*/ 0 h 19"/>
              <a:gd name="T12" fmla="*/ 0 w 55"/>
              <a:gd name="T13" fmla="*/ 9 h 19"/>
              <a:gd name="T14" fmla="*/ 4 w 55"/>
              <a:gd name="T15" fmla="*/ 19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9">
                <a:moveTo>
                  <a:pt x="4" y="19"/>
                </a:moveTo>
                <a:lnTo>
                  <a:pt x="51" y="19"/>
                </a:lnTo>
                <a:lnTo>
                  <a:pt x="51" y="19"/>
                </a:lnTo>
                <a:lnTo>
                  <a:pt x="55" y="9"/>
                </a:lnTo>
                <a:lnTo>
                  <a:pt x="53" y="0"/>
                </a:lnTo>
                <a:lnTo>
                  <a:pt x="4" y="0"/>
                </a:lnTo>
                <a:lnTo>
                  <a:pt x="0" y="9"/>
                </a:lnTo>
                <a:lnTo>
                  <a:pt x="4"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44"/>
          <p:cNvSpPr>
            <a:spLocks/>
          </p:cNvSpPr>
          <p:nvPr userDrawn="1"/>
        </p:nvSpPr>
        <p:spPr bwMode="auto">
          <a:xfrm>
            <a:off x="8274050" y="-837778"/>
            <a:ext cx="44450" cy="50800"/>
          </a:xfrm>
          <a:custGeom>
            <a:avLst/>
            <a:gdLst>
              <a:gd name="T0" fmla="*/ 47 w 55"/>
              <a:gd name="T1" fmla="*/ 0 h 64"/>
              <a:gd name="T2" fmla="*/ 0 w 55"/>
              <a:gd name="T3" fmla="*/ 0 h 64"/>
              <a:gd name="T4" fmla="*/ 0 w 55"/>
              <a:gd name="T5" fmla="*/ 62 h 64"/>
              <a:gd name="T6" fmla="*/ 42 w 55"/>
              <a:gd name="T7" fmla="*/ 64 h 64"/>
              <a:gd name="T8" fmla="*/ 55 w 55"/>
              <a:gd name="T9" fmla="*/ 53 h 64"/>
              <a:gd name="T10" fmla="*/ 47 w 55"/>
              <a:gd name="T11" fmla="*/ 0 h 64"/>
            </a:gdLst>
            <a:ahLst/>
            <a:cxnLst>
              <a:cxn ang="0">
                <a:pos x="T0" y="T1"/>
              </a:cxn>
              <a:cxn ang="0">
                <a:pos x="T2" y="T3"/>
              </a:cxn>
              <a:cxn ang="0">
                <a:pos x="T4" y="T5"/>
              </a:cxn>
              <a:cxn ang="0">
                <a:pos x="T6" y="T7"/>
              </a:cxn>
              <a:cxn ang="0">
                <a:pos x="T8" y="T9"/>
              </a:cxn>
              <a:cxn ang="0">
                <a:pos x="T10" y="T11"/>
              </a:cxn>
            </a:cxnLst>
            <a:rect l="0" t="0" r="r" b="b"/>
            <a:pathLst>
              <a:path w="55" h="64">
                <a:moveTo>
                  <a:pt x="47" y="0"/>
                </a:moveTo>
                <a:lnTo>
                  <a:pt x="0" y="0"/>
                </a:lnTo>
                <a:lnTo>
                  <a:pt x="0" y="62"/>
                </a:lnTo>
                <a:lnTo>
                  <a:pt x="42" y="64"/>
                </a:lnTo>
                <a:lnTo>
                  <a:pt x="55" y="53"/>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45"/>
          <p:cNvSpPr>
            <a:spLocks/>
          </p:cNvSpPr>
          <p:nvPr userDrawn="1"/>
        </p:nvSpPr>
        <p:spPr bwMode="auto">
          <a:xfrm>
            <a:off x="8274050" y="-788565"/>
            <a:ext cx="57150" cy="50800"/>
          </a:xfrm>
          <a:custGeom>
            <a:avLst/>
            <a:gdLst>
              <a:gd name="T0" fmla="*/ 73 w 73"/>
              <a:gd name="T1" fmla="*/ 16 h 64"/>
              <a:gd name="T2" fmla="*/ 73 w 73"/>
              <a:gd name="T3" fmla="*/ 16 h 64"/>
              <a:gd name="T4" fmla="*/ 64 w 73"/>
              <a:gd name="T5" fmla="*/ 9 h 64"/>
              <a:gd name="T6" fmla="*/ 64 w 73"/>
              <a:gd name="T7" fmla="*/ 9 h 64"/>
              <a:gd name="T8" fmla="*/ 62 w 73"/>
              <a:gd name="T9" fmla="*/ 0 h 64"/>
              <a:gd name="T10" fmla="*/ 48 w 73"/>
              <a:gd name="T11" fmla="*/ 11 h 64"/>
              <a:gd name="T12" fmla="*/ 0 w 73"/>
              <a:gd name="T13" fmla="*/ 11 h 64"/>
              <a:gd name="T14" fmla="*/ 0 w 73"/>
              <a:gd name="T15" fmla="*/ 11 h 64"/>
              <a:gd name="T16" fmla="*/ 0 w 73"/>
              <a:gd name="T17" fmla="*/ 27 h 64"/>
              <a:gd name="T18" fmla="*/ 0 w 73"/>
              <a:gd name="T19" fmla="*/ 45 h 64"/>
              <a:gd name="T20" fmla="*/ 0 w 73"/>
              <a:gd name="T21" fmla="*/ 45 h 64"/>
              <a:gd name="T22" fmla="*/ 11 w 73"/>
              <a:gd name="T23" fmla="*/ 55 h 64"/>
              <a:gd name="T24" fmla="*/ 24 w 73"/>
              <a:gd name="T25" fmla="*/ 64 h 64"/>
              <a:gd name="T26" fmla="*/ 55 w 73"/>
              <a:gd name="T27" fmla="*/ 25 h 64"/>
              <a:gd name="T28" fmla="*/ 73 w 73"/>
              <a:gd name="T29" fmla="*/ 1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 h="64">
                <a:moveTo>
                  <a:pt x="73" y="16"/>
                </a:moveTo>
                <a:lnTo>
                  <a:pt x="73" y="16"/>
                </a:lnTo>
                <a:lnTo>
                  <a:pt x="64" y="9"/>
                </a:lnTo>
                <a:lnTo>
                  <a:pt x="64" y="9"/>
                </a:lnTo>
                <a:lnTo>
                  <a:pt x="62" y="0"/>
                </a:lnTo>
                <a:lnTo>
                  <a:pt x="48" y="11"/>
                </a:lnTo>
                <a:lnTo>
                  <a:pt x="0" y="11"/>
                </a:lnTo>
                <a:lnTo>
                  <a:pt x="0" y="11"/>
                </a:lnTo>
                <a:lnTo>
                  <a:pt x="0" y="27"/>
                </a:lnTo>
                <a:lnTo>
                  <a:pt x="0" y="45"/>
                </a:lnTo>
                <a:lnTo>
                  <a:pt x="0" y="45"/>
                </a:lnTo>
                <a:lnTo>
                  <a:pt x="11" y="55"/>
                </a:lnTo>
                <a:lnTo>
                  <a:pt x="24" y="64"/>
                </a:lnTo>
                <a:lnTo>
                  <a:pt x="55" y="25"/>
                </a:lnTo>
                <a:lnTo>
                  <a:pt x="73"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5" name="Freeform 46"/>
          <p:cNvSpPr>
            <a:spLocks/>
          </p:cNvSpPr>
          <p:nvPr userDrawn="1"/>
        </p:nvSpPr>
        <p:spPr bwMode="auto">
          <a:xfrm>
            <a:off x="8301038" y="-769515"/>
            <a:ext cx="85725" cy="50800"/>
          </a:xfrm>
          <a:custGeom>
            <a:avLst/>
            <a:gdLst>
              <a:gd name="T0" fmla="*/ 27 w 108"/>
              <a:gd name="T1" fmla="*/ 7 h 63"/>
              <a:gd name="T2" fmla="*/ 0 w 108"/>
              <a:gd name="T3" fmla="*/ 43 h 63"/>
              <a:gd name="T4" fmla="*/ 45 w 108"/>
              <a:gd name="T5" fmla="*/ 63 h 63"/>
              <a:gd name="T6" fmla="*/ 45 w 108"/>
              <a:gd name="T7" fmla="*/ 63 h 63"/>
              <a:gd name="T8" fmla="*/ 65 w 108"/>
              <a:gd name="T9" fmla="*/ 51 h 63"/>
              <a:gd name="T10" fmla="*/ 86 w 108"/>
              <a:gd name="T11" fmla="*/ 38 h 63"/>
              <a:gd name="T12" fmla="*/ 108 w 108"/>
              <a:gd name="T13" fmla="*/ 23 h 63"/>
              <a:gd name="T14" fmla="*/ 44 w 108"/>
              <a:gd name="T15" fmla="*/ 0 h 63"/>
              <a:gd name="T16" fmla="*/ 27 w 108"/>
              <a:gd name="T17" fmla="*/ 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63">
                <a:moveTo>
                  <a:pt x="27" y="7"/>
                </a:moveTo>
                <a:lnTo>
                  <a:pt x="0" y="43"/>
                </a:lnTo>
                <a:lnTo>
                  <a:pt x="45" y="63"/>
                </a:lnTo>
                <a:lnTo>
                  <a:pt x="45" y="63"/>
                </a:lnTo>
                <a:lnTo>
                  <a:pt x="65" y="51"/>
                </a:lnTo>
                <a:lnTo>
                  <a:pt x="86" y="38"/>
                </a:lnTo>
                <a:lnTo>
                  <a:pt x="108" y="23"/>
                </a:lnTo>
                <a:lnTo>
                  <a:pt x="44" y="0"/>
                </a:lnTo>
                <a:lnTo>
                  <a:pt x="27"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6" name="Freeform 47"/>
          <p:cNvSpPr>
            <a:spLocks/>
          </p:cNvSpPr>
          <p:nvPr userDrawn="1"/>
        </p:nvSpPr>
        <p:spPr bwMode="auto">
          <a:xfrm>
            <a:off x="8324850" y="-952078"/>
            <a:ext cx="22225" cy="93663"/>
          </a:xfrm>
          <a:custGeom>
            <a:avLst/>
            <a:gdLst>
              <a:gd name="T0" fmla="*/ 22 w 27"/>
              <a:gd name="T1" fmla="*/ 50 h 117"/>
              <a:gd name="T2" fmla="*/ 22 w 27"/>
              <a:gd name="T3" fmla="*/ 50 h 117"/>
              <a:gd name="T4" fmla="*/ 22 w 27"/>
              <a:gd name="T5" fmla="*/ 11 h 117"/>
              <a:gd name="T6" fmla="*/ 22 w 27"/>
              <a:gd name="T7" fmla="*/ 11 h 117"/>
              <a:gd name="T8" fmla="*/ 24 w 27"/>
              <a:gd name="T9" fmla="*/ 8 h 117"/>
              <a:gd name="T10" fmla="*/ 24 w 27"/>
              <a:gd name="T11" fmla="*/ 8 h 117"/>
              <a:gd name="T12" fmla="*/ 24 w 27"/>
              <a:gd name="T13" fmla="*/ 4 h 117"/>
              <a:gd name="T14" fmla="*/ 24 w 27"/>
              <a:gd name="T15" fmla="*/ 0 h 117"/>
              <a:gd name="T16" fmla="*/ 2 w 27"/>
              <a:gd name="T17" fmla="*/ 0 h 117"/>
              <a:gd name="T18" fmla="*/ 2 w 27"/>
              <a:gd name="T19" fmla="*/ 0 h 117"/>
              <a:gd name="T20" fmla="*/ 2 w 27"/>
              <a:gd name="T21" fmla="*/ 6 h 117"/>
              <a:gd name="T22" fmla="*/ 2 w 27"/>
              <a:gd name="T23" fmla="*/ 6 h 117"/>
              <a:gd name="T24" fmla="*/ 2 w 27"/>
              <a:gd name="T25" fmla="*/ 9 h 117"/>
              <a:gd name="T26" fmla="*/ 3 w 27"/>
              <a:gd name="T27" fmla="*/ 11 h 117"/>
              <a:gd name="T28" fmla="*/ 3 w 27"/>
              <a:gd name="T29" fmla="*/ 50 h 117"/>
              <a:gd name="T30" fmla="*/ 3 w 27"/>
              <a:gd name="T31" fmla="*/ 50 h 117"/>
              <a:gd name="T32" fmla="*/ 2 w 27"/>
              <a:gd name="T33" fmla="*/ 52 h 117"/>
              <a:gd name="T34" fmla="*/ 0 w 27"/>
              <a:gd name="T35" fmla="*/ 61 h 117"/>
              <a:gd name="T36" fmla="*/ 0 w 27"/>
              <a:gd name="T37" fmla="*/ 61 h 117"/>
              <a:gd name="T38" fmla="*/ 0 w 27"/>
              <a:gd name="T39" fmla="*/ 66 h 117"/>
              <a:gd name="T40" fmla="*/ 2 w 27"/>
              <a:gd name="T41" fmla="*/ 72 h 117"/>
              <a:gd name="T42" fmla="*/ 5 w 27"/>
              <a:gd name="T43" fmla="*/ 75 h 117"/>
              <a:gd name="T44" fmla="*/ 3 w 27"/>
              <a:gd name="T45" fmla="*/ 106 h 117"/>
              <a:gd name="T46" fmla="*/ 3 w 27"/>
              <a:gd name="T47" fmla="*/ 106 h 117"/>
              <a:gd name="T48" fmla="*/ 3 w 27"/>
              <a:gd name="T49" fmla="*/ 108 h 117"/>
              <a:gd name="T50" fmla="*/ 2 w 27"/>
              <a:gd name="T51" fmla="*/ 112 h 117"/>
              <a:gd name="T52" fmla="*/ 2 w 27"/>
              <a:gd name="T53" fmla="*/ 112 h 117"/>
              <a:gd name="T54" fmla="*/ 2 w 27"/>
              <a:gd name="T55" fmla="*/ 117 h 117"/>
              <a:gd name="T56" fmla="*/ 24 w 27"/>
              <a:gd name="T57" fmla="*/ 117 h 117"/>
              <a:gd name="T58" fmla="*/ 24 w 27"/>
              <a:gd name="T59" fmla="*/ 117 h 117"/>
              <a:gd name="T60" fmla="*/ 24 w 27"/>
              <a:gd name="T61" fmla="*/ 110 h 117"/>
              <a:gd name="T62" fmla="*/ 24 w 27"/>
              <a:gd name="T63" fmla="*/ 110 h 117"/>
              <a:gd name="T64" fmla="*/ 22 w 27"/>
              <a:gd name="T65" fmla="*/ 106 h 117"/>
              <a:gd name="T66" fmla="*/ 22 w 27"/>
              <a:gd name="T67" fmla="*/ 75 h 117"/>
              <a:gd name="T68" fmla="*/ 22 w 27"/>
              <a:gd name="T69" fmla="*/ 75 h 117"/>
              <a:gd name="T70" fmla="*/ 25 w 27"/>
              <a:gd name="T71" fmla="*/ 70 h 117"/>
              <a:gd name="T72" fmla="*/ 25 w 27"/>
              <a:gd name="T73" fmla="*/ 66 h 117"/>
              <a:gd name="T74" fmla="*/ 27 w 27"/>
              <a:gd name="T75" fmla="*/ 62 h 117"/>
              <a:gd name="T76" fmla="*/ 27 w 27"/>
              <a:gd name="T77" fmla="*/ 62 h 117"/>
              <a:gd name="T78" fmla="*/ 24 w 27"/>
              <a:gd name="T79" fmla="*/ 53 h 117"/>
              <a:gd name="T80" fmla="*/ 22 w 27"/>
              <a:gd name="T81" fmla="*/ 5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 h="117">
                <a:moveTo>
                  <a:pt x="22" y="50"/>
                </a:moveTo>
                <a:lnTo>
                  <a:pt x="22" y="50"/>
                </a:lnTo>
                <a:lnTo>
                  <a:pt x="22" y="11"/>
                </a:lnTo>
                <a:lnTo>
                  <a:pt x="22" y="11"/>
                </a:lnTo>
                <a:lnTo>
                  <a:pt x="24" y="8"/>
                </a:lnTo>
                <a:lnTo>
                  <a:pt x="24" y="8"/>
                </a:lnTo>
                <a:lnTo>
                  <a:pt x="24" y="4"/>
                </a:lnTo>
                <a:lnTo>
                  <a:pt x="24" y="0"/>
                </a:lnTo>
                <a:lnTo>
                  <a:pt x="2" y="0"/>
                </a:lnTo>
                <a:lnTo>
                  <a:pt x="2" y="0"/>
                </a:lnTo>
                <a:lnTo>
                  <a:pt x="2" y="6"/>
                </a:lnTo>
                <a:lnTo>
                  <a:pt x="2" y="6"/>
                </a:lnTo>
                <a:lnTo>
                  <a:pt x="2" y="9"/>
                </a:lnTo>
                <a:lnTo>
                  <a:pt x="3" y="11"/>
                </a:lnTo>
                <a:lnTo>
                  <a:pt x="3" y="50"/>
                </a:lnTo>
                <a:lnTo>
                  <a:pt x="3" y="50"/>
                </a:lnTo>
                <a:lnTo>
                  <a:pt x="2" y="52"/>
                </a:lnTo>
                <a:lnTo>
                  <a:pt x="0" y="61"/>
                </a:lnTo>
                <a:lnTo>
                  <a:pt x="0" y="61"/>
                </a:lnTo>
                <a:lnTo>
                  <a:pt x="0" y="66"/>
                </a:lnTo>
                <a:lnTo>
                  <a:pt x="2" y="72"/>
                </a:lnTo>
                <a:lnTo>
                  <a:pt x="5" y="75"/>
                </a:lnTo>
                <a:lnTo>
                  <a:pt x="3" y="106"/>
                </a:lnTo>
                <a:lnTo>
                  <a:pt x="3" y="106"/>
                </a:lnTo>
                <a:lnTo>
                  <a:pt x="3" y="108"/>
                </a:lnTo>
                <a:lnTo>
                  <a:pt x="2" y="112"/>
                </a:lnTo>
                <a:lnTo>
                  <a:pt x="2" y="112"/>
                </a:lnTo>
                <a:lnTo>
                  <a:pt x="2" y="117"/>
                </a:lnTo>
                <a:lnTo>
                  <a:pt x="24" y="117"/>
                </a:lnTo>
                <a:lnTo>
                  <a:pt x="24" y="117"/>
                </a:lnTo>
                <a:lnTo>
                  <a:pt x="24" y="110"/>
                </a:lnTo>
                <a:lnTo>
                  <a:pt x="24" y="110"/>
                </a:lnTo>
                <a:lnTo>
                  <a:pt x="22" y="106"/>
                </a:lnTo>
                <a:lnTo>
                  <a:pt x="22" y="75"/>
                </a:lnTo>
                <a:lnTo>
                  <a:pt x="22" y="75"/>
                </a:lnTo>
                <a:lnTo>
                  <a:pt x="25" y="70"/>
                </a:lnTo>
                <a:lnTo>
                  <a:pt x="25" y="66"/>
                </a:lnTo>
                <a:lnTo>
                  <a:pt x="27" y="62"/>
                </a:lnTo>
                <a:lnTo>
                  <a:pt x="27" y="62"/>
                </a:lnTo>
                <a:lnTo>
                  <a:pt x="24" y="53"/>
                </a:lnTo>
                <a:lnTo>
                  <a:pt x="22" y="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48"/>
          <p:cNvSpPr>
            <a:spLocks/>
          </p:cNvSpPr>
          <p:nvPr userDrawn="1"/>
        </p:nvSpPr>
        <p:spPr bwMode="auto">
          <a:xfrm>
            <a:off x="8347075" y="-923503"/>
            <a:ext cx="60325" cy="42863"/>
          </a:xfrm>
          <a:custGeom>
            <a:avLst/>
            <a:gdLst>
              <a:gd name="T0" fmla="*/ 42 w 77"/>
              <a:gd name="T1" fmla="*/ 46 h 55"/>
              <a:gd name="T2" fmla="*/ 77 w 77"/>
              <a:gd name="T3" fmla="*/ 9 h 55"/>
              <a:gd name="T4" fmla="*/ 77 w 77"/>
              <a:gd name="T5" fmla="*/ 9 h 55"/>
              <a:gd name="T6" fmla="*/ 26 w 77"/>
              <a:gd name="T7" fmla="*/ 9 h 55"/>
              <a:gd name="T8" fmla="*/ 26 w 77"/>
              <a:gd name="T9" fmla="*/ 9 h 55"/>
              <a:gd name="T10" fmla="*/ 20 w 77"/>
              <a:gd name="T11" fmla="*/ 7 h 55"/>
              <a:gd name="T12" fmla="*/ 15 w 77"/>
              <a:gd name="T13" fmla="*/ 4 h 55"/>
              <a:gd name="T14" fmla="*/ 7 w 77"/>
              <a:gd name="T15" fmla="*/ 0 h 55"/>
              <a:gd name="T16" fmla="*/ 6 w 77"/>
              <a:gd name="T17" fmla="*/ 0 h 55"/>
              <a:gd name="T18" fmla="*/ 6 w 77"/>
              <a:gd name="T19" fmla="*/ 0 h 55"/>
              <a:gd name="T20" fmla="*/ 0 w 77"/>
              <a:gd name="T21" fmla="*/ 11 h 55"/>
              <a:gd name="T22" fmla="*/ 0 w 77"/>
              <a:gd name="T23" fmla="*/ 11 h 55"/>
              <a:gd name="T24" fmla="*/ 4 w 77"/>
              <a:gd name="T25" fmla="*/ 17 h 55"/>
              <a:gd name="T26" fmla="*/ 6 w 77"/>
              <a:gd name="T27" fmla="*/ 20 h 55"/>
              <a:gd name="T28" fmla="*/ 7 w 77"/>
              <a:gd name="T29" fmla="*/ 27 h 55"/>
              <a:gd name="T30" fmla="*/ 7 w 77"/>
              <a:gd name="T31" fmla="*/ 27 h 55"/>
              <a:gd name="T32" fmla="*/ 7 w 77"/>
              <a:gd name="T33" fmla="*/ 33 h 55"/>
              <a:gd name="T34" fmla="*/ 4 w 77"/>
              <a:gd name="T35" fmla="*/ 38 h 55"/>
              <a:gd name="T36" fmla="*/ 0 w 77"/>
              <a:gd name="T37" fmla="*/ 42 h 55"/>
              <a:gd name="T38" fmla="*/ 0 w 77"/>
              <a:gd name="T39" fmla="*/ 42 h 55"/>
              <a:gd name="T40" fmla="*/ 7 w 77"/>
              <a:gd name="T41" fmla="*/ 55 h 55"/>
              <a:gd name="T42" fmla="*/ 7 w 77"/>
              <a:gd name="T43" fmla="*/ 55 h 55"/>
              <a:gd name="T44" fmla="*/ 13 w 77"/>
              <a:gd name="T45" fmla="*/ 51 h 55"/>
              <a:gd name="T46" fmla="*/ 28 w 77"/>
              <a:gd name="T47" fmla="*/ 46 h 55"/>
              <a:gd name="T48" fmla="*/ 28 w 77"/>
              <a:gd name="T49" fmla="*/ 46 h 55"/>
              <a:gd name="T50" fmla="*/ 42 w 77"/>
              <a:gd name="T51" fmla="*/ 4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55">
                <a:moveTo>
                  <a:pt x="42" y="46"/>
                </a:moveTo>
                <a:lnTo>
                  <a:pt x="77" y="9"/>
                </a:lnTo>
                <a:lnTo>
                  <a:pt x="77" y="9"/>
                </a:lnTo>
                <a:lnTo>
                  <a:pt x="26" y="9"/>
                </a:lnTo>
                <a:lnTo>
                  <a:pt x="26" y="9"/>
                </a:lnTo>
                <a:lnTo>
                  <a:pt x="20" y="7"/>
                </a:lnTo>
                <a:lnTo>
                  <a:pt x="15" y="4"/>
                </a:lnTo>
                <a:lnTo>
                  <a:pt x="7" y="0"/>
                </a:lnTo>
                <a:lnTo>
                  <a:pt x="6" y="0"/>
                </a:lnTo>
                <a:lnTo>
                  <a:pt x="6" y="0"/>
                </a:lnTo>
                <a:lnTo>
                  <a:pt x="0" y="11"/>
                </a:lnTo>
                <a:lnTo>
                  <a:pt x="0" y="11"/>
                </a:lnTo>
                <a:lnTo>
                  <a:pt x="4" y="17"/>
                </a:lnTo>
                <a:lnTo>
                  <a:pt x="6" y="20"/>
                </a:lnTo>
                <a:lnTo>
                  <a:pt x="7" y="27"/>
                </a:lnTo>
                <a:lnTo>
                  <a:pt x="7" y="27"/>
                </a:lnTo>
                <a:lnTo>
                  <a:pt x="7" y="33"/>
                </a:lnTo>
                <a:lnTo>
                  <a:pt x="4" y="38"/>
                </a:lnTo>
                <a:lnTo>
                  <a:pt x="0" y="42"/>
                </a:lnTo>
                <a:lnTo>
                  <a:pt x="0" y="42"/>
                </a:lnTo>
                <a:lnTo>
                  <a:pt x="7" y="55"/>
                </a:lnTo>
                <a:lnTo>
                  <a:pt x="7" y="55"/>
                </a:lnTo>
                <a:lnTo>
                  <a:pt x="13" y="51"/>
                </a:lnTo>
                <a:lnTo>
                  <a:pt x="28" y="46"/>
                </a:lnTo>
                <a:lnTo>
                  <a:pt x="28" y="46"/>
                </a:lnTo>
                <a:lnTo>
                  <a:pt x="42" y="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49"/>
          <p:cNvSpPr>
            <a:spLocks/>
          </p:cNvSpPr>
          <p:nvPr userDrawn="1"/>
        </p:nvSpPr>
        <p:spPr bwMode="auto">
          <a:xfrm>
            <a:off x="8423275" y="-982240"/>
            <a:ext cx="119063" cy="93663"/>
          </a:xfrm>
          <a:custGeom>
            <a:avLst/>
            <a:gdLst>
              <a:gd name="T0" fmla="*/ 152 w 152"/>
              <a:gd name="T1" fmla="*/ 60 h 119"/>
              <a:gd name="T2" fmla="*/ 148 w 152"/>
              <a:gd name="T3" fmla="*/ 58 h 119"/>
              <a:gd name="T4" fmla="*/ 139 w 152"/>
              <a:gd name="T5" fmla="*/ 62 h 119"/>
              <a:gd name="T6" fmla="*/ 135 w 152"/>
              <a:gd name="T7" fmla="*/ 64 h 119"/>
              <a:gd name="T8" fmla="*/ 134 w 152"/>
              <a:gd name="T9" fmla="*/ 75 h 119"/>
              <a:gd name="T10" fmla="*/ 130 w 152"/>
              <a:gd name="T11" fmla="*/ 71 h 119"/>
              <a:gd name="T12" fmla="*/ 121 w 152"/>
              <a:gd name="T13" fmla="*/ 69 h 119"/>
              <a:gd name="T14" fmla="*/ 113 w 152"/>
              <a:gd name="T15" fmla="*/ 71 h 119"/>
              <a:gd name="T16" fmla="*/ 117 w 152"/>
              <a:gd name="T17" fmla="*/ 80 h 119"/>
              <a:gd name="T18" fmla="*/ 113 w 152"/>
              <a:gd name="T19" fmla="*/ 90 h 119"/>
              <a:gd name="T20" fmla="*/ 110 w 152"/>
              <a:gd name="T21" fmla="*/ 90 h 119"/>
              <a:gd name="T22" fmla="*/ 103 w 152"/>
              <a:gd name="T23" fmla="*/ 84 h 119"/>
              <a:gd name="T24" fmla="*/ 103 w 152"/>
              <a:gd name="T25" fmla="*/ 79 h 119"/>
              <a:gd name="T26" fmla="*/ 93 w 152"/>
              <a:gd name="T27" fmla="*/ 82 h 119"/>
              <a:gd name="T28" fmla="*/ 88 w 152"/>
              <a:gd name="T29" fmla="*/ 79 h 119"/>
              <a:gd name="T30" fmla="*/ 90 w 152"/>
              <a:gd name="T31" fmla="*/ 69 h 119"/>
              <a:gd name="T32" fmla="*/ 104 w 152"/>
              <a:gd name="T33" fmla="*/ 66 h 119"/>
              <a:gd name="T34" fmla="*/ 103 w 152"/>
              <a:gd name="T35" fmla="*/ 60 h 119"/>
              <a:gd name="T36" fmla="*/ 97 w 152"/>
              <a:gd name="T37" fmla="*/ 53 h 119"/>
              <a:gd name="T38" fmla="*/ 92 w 152"/>
              <a:gd name="T39" fmla="*/ 51 h 119"/>
              <a:gd name="T40" fmla="*/ 82 w 152"/>
              <a:gd name="T41" fmla="*/ 53 h 119"/>
              <a:gd name="T42" fmla="*/ 86 w 152"/>
              <a:gd name="T43" fmla="*/ 51 h 119"/>
              <a:gd name="T44" fmla="*/ 90 w 152"/>
              <a:gd name="T45" fmla="*/ 44 h 119"/>
              <a:gd name="T46" fmla="*/ 90 w 152"/>
              <a:gd name="T47" fmla="*/ 35 h 119"/>
              <a:gd name="T48" fmla="*/ 84 w 152"/>
              <a:gd name="T49" fmla="*/ 26 h 119"/>
              <a:gd name="T50" fmla="*/ 84 w 152"/>
              <a:gd name="T51" fmla="*/ 26 h 119"/>
              <a:gd name="T52" fmla="*/ 79 w 152"/>
              <a:gd name="T53" fmla="*/ 27 h 119"/>
              <a:gd name="T54" fmla="*/ 68 w 152"/>
              <a:gd name="T55" fmla="*/ 33 h 119"/>
              <a:gd name="T56" fmla="*/ 66 w 152"/>
              <a:gd name="T57" fmla="*/ 38 h 119"/>
              <a:gd name="T58" fmla="*/ 66 w 152"/>
              <a:gd name="T59" fmla="*/ 46 h 119"/>
              <a:gd name="T60" fmla="*/ 62 w 152"/>
              <a:gd name="T61" fmla="*/ 40 h 119"/>
              <a:gd name="T62" fmla="*/ 55 w 152"/>
              <a:gd name="T63" fmla="*/ 35 h 119"/>
              <a:gd name="T64" fmla="*/ 50 w 152"/>
              <a:gd name="T65" fmla="*/ 35 h 119"/>
              <a:gd name="T66" fmla="*/ 42 w 152"/>
              <a:gd name="T67" fmla="*/ 38 h 119"/>
              <a:gd name="T68" fmla="*/ 48 w 152"/>
              <a:gd name="T69" fmla="*/ 46 h 119"/>
              <a:gd name="T70" fmla="*/ 48 w 152"/>
              <a:gd name="T71" fmla="*/ 57 h 119"/>
              <a:gd name="T72" fmla="*/ 42 w 152"/>
              <a:gd name="T73" fmla="*/ 58 h 119"/>
              <a:gd name="T74" fmla="*/ 35 w 152"/>
              <a:gd name="T75" fmla="*/ 53 h 119"/>
              <a:gd name="T76" fmla="*/ 33 w 152"/>
              <a:gd name="T77" fmla="*/ 47 h 119"/>
              <a:gd name="T78" fmla="*/ 26 w 152"/>
              <a:gd name="T79" fmla="*/ 53 h 119"/>
              <a:gd name="T80" fmla="*/ 20 w 152"/>
              <a:gd name="T81" fmla="*/ 51 h 119"/>
              <a:gd name="T82" fmla="*/ 17 w 152"/>
              <a:gd name="T83" fmla="*/ 42 h 119"/>
              <a:gd name="T84" fmla="*/ 31 w 152"/>
              <a:gd name="T85" fmla="*/ 35 h 119"/>
              <a:gd name="T86" fmla="*/ 29 w 152"/>
              <a:gd name="T87" fmla="*/ 33 h 119"/>
              <a:gd name="T88" fmla="*/ 22 w 152"/>
              <a:gd name="T89" fmla="*/ 24 h 119"/>
              <a:gd name="T90" fmla="*/ 15 w 152"/>
              <a:gd name="T91" fmla="*/ 24 h 119"/>
              <a:gd name="T92" fmla="*/ 18 w 152"/>
              <a:gd name="T93" fmla="*/ 18 h 119"/>
              <a:gd name="T94" fmla="*/ 20 w 152"/>
              <a:gd name="T95" fmla="*/ 9 h 119"/>
              <a:gd name="T96" fmla="*/ 18 w 152"/>
              <a:gd name="T97" fmla="*/ 5 h 119"/>
              <a:gd name="T98" fmla="*/ 13 w 152"/>
              <a:gd name="T99" fmla="*/ 0 h 119"/>
              <a:gd name="T100" fmla="*/ 35 w 152"/>
              <a:gd name="T101" fmla="*/ 88 h 119"/>
              <a:gd name="T102" fmla="*/ 46 w 152"/>
              <a:gd name="T103" fmla="*/ 82 h 119"/>
              <a:gd name="T104" fmla="*/ 51 w 152"/>
              <a:gd name="T105" fmla="*/ 79 h 119"/>
              <a:gd name="T106" fmla="*/ 66 w 152"/>
              <a:gd name="T107" fmla="*/ 80 h 119"/>
              <a:gd name="T108" fmla="*/ 71 w 152"/>
              <a:gd name="T109" fmla="*/ 82 h 119"/>
              <a:gd name="T110" fmla="*/ 82 w 152"/>
              <a:gd name="T111" fmla="*/ 90 h 119"/>
              <a:gd name="T112" fmla="*/ 84 w 152"/>
              <a:gd name="T113" fmla="*/ 99 h 119"/>
              <a:gd name="T114" fmla="*/ 84 w 152"/>
              <a:gd name="T115" fmla="*/ 104 h 119"/>
              <a:gd name="T116" fmla="*/ 106 w 152"/>
              <a:gd name="T117"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119">
                <a:moveTo>
                  <a:pt x="106" y="119"/>
                </a:moveTo>
                <a:lnTo>
                  <a:pt x="152" y="60"/>
                </a:lnTo>
                <a:lnTo>
                  <a:pt x="152" y="60"/>
                </a:lnTo>
                <a:lnTo>
                  <a:pt x="148" y="58"/>
                </a:lnTo>
                <a:lnTo>
                  <a:pt x="145" y="60"/>
                </a:lnTo>
                <a:lnTo>
                  <a:pt x="139" y="62"/>
                </a:lnTo>
                <a:lnTo>
                  <a:pt x="139" y="62"/>
                </a:lnTo>
                <a:lnTo>
                  <a:pt x="135" y="64"/>
                </a:lnTo>
                <a:lnTo>
                  <a:pt x="134" y="69"/>
                </a:lnTo>
                <a:lnTo>
                  <a:pt x="134" y="75"/>
                </a:lnTo>
                <a:lnTo>
                  <a:pt x="134" y="75"/>
                </a:lnTo>
                <a:lnTo>
                  <a:pt x="130" y="71"/>
                </a:lnTo>
                <a:lnTo>
                  <a:pt x="128" y="69"/>
                </a:lnTo>
                <a:lnTo>
                  <a:pt x="121" y="69"/>
                </a:lnTo>
                <a:lnTo>
                  <a:pt x="115" y="69"/>
                </a:lnTo>
                <a:lnTo>
                  <a:pt x="113" y="71"/>
                </a:lnTo>
                <a:lnTo>
                  <a:pt x="113" y="71"/>
                </a:lnTo>
                <a:lnTo>
                  <a:pt x="117" y="80"/>
                </a:lnTo>
                <a:lnTo>
                  <a:pt x="117" y="86"/>
                </a:lnTo>
                <a:lnTo>
                  <a:pt x="113" y="90"/>
                </a:lnTo>
                <a:lnTo>
                  <a:pt x="110" y="90"/>
                </a:lnTo>
                <a:lnTo>
                  <a:pt x="110" y="90"/>
                </a:lnTo>
                <a:lnTo>
                  <a:pt x="104" y="88"/>
                </a:lnTo>
                <a:lnTo>
                  <a:pt x="103" y="84"/>
                </a:lnTo>
                <a:lnTo>
                  <a:pt x="103" y="79"/>
                </a:lnTo>
                <a:lnTo>
                  <a:pt x="103" y="79"/>
                </a:lnTo>
                <a:lnTo>
                  <a:pt x="97" y="82"/>
                </a:lnTo>
                <a:lnTo>
                  <a:pt x="93" y="82"/>
                </a:lnTo>
                <a:lnTo>
                  <a:pt x="88" y="79"/>
                </a:lnTo>
                <a:lnTo>
                  <a:pt x="88" y="79"/>
                </a:lnTo>
                <a:lnTo>
                  <a:pt x="86" y="75"/>
                </a:lnTo>
                <a:lnTo>
                  <a:pt x="90" y="69"/>
                </a:lnTo>
                <a:lnTo>
                  <a:pt x="95" y="68"/>
                </a:lnTo>
                <a:lnTo>
                  <a:pt x="104" y="66"/>
                </a:lnTo>
                <a:lnTo>
                  <a:pt x="104" y="66"/>
                </a:lnTo>
                <a:lnTo>
                  <a:pt x="103" y="60"/>
                </a:lnTo>
                <a:lnTo>
                  <a:pt x="101" y="57"/>
                </a:lnTo>
                <a:lnTo>
                  <a:pt x="97" y="53"/>
                </a:lnTo>
                <a:lnTo>
                  <a:pt x="97" y="53"/>
                </a:lnTo>
                <a:lnTo>
                  <a:pt x="92" y="51"/>
                </a:lnTo>
                <a:lnTo>
                  <a:pt x="88" y="51"/>
                </a:lnTo>
                <a:lnTo>
                  <a:pt x="82" y="53"/>
                </a:lnTo>
                <a:lnTo>
                  <a:pt x="82" y="53"/>
                </a:lnTo>
                <a:lnTo>
                  <a:pt x="86" y="51"/>
                </a:lnTo>
                <a:lnTo>
                  <a:pt x="88" y="47"/>
                </a:lnTo>
                <a:lnTo>
                  <a:pt x="90" y="44"/>
                </a:lnTo>
                <a:lnTo>
                  <a:pt x="90" y="44"/>
                </a:lnTo>
                <a:lnTo>
                  <a:pt x="90" y="35"/>
                </a:lnTo>
                <a:lnTo>
                  <a:pt x="88" y="31"/>
                </a:lnTo>
                <a:lnTo>
                  <a:pt x="84" y="26"/>
                </a:lnTo>
                <a:lnTo>
                  <a:pt x="84" y="26"/>
                </a:lnTo>
                <a:lnTo>
                  <a:pt x="84" y="26"/>
                </a:lnTo>
                <a:lnTo>
                  <a:pt x="84" y="26"/>
                </a:lnTo>
                <a:lnTo>
                  <a:pt x="79" y="27"/>
                </a:lnTo>
                <a:lnTo>
                  <a:pt x="73" y="29"/>
                </a:lnTo>
                <a:lnTo>
                  <a:pt x="68" y="33"/>
                </a:lnTo>
                <a:lnTo>
                  <a:pt x="68" y="33"/>
                </a:lnTo>
                <a:lnTo>
                  <a:pt x="66" y="38"/>
                </a:lnTo>
                <a:lnTo>
                  <a:pt x="66" y="42"/>
                </a:lnTo>
                <a:lnTo>
                  <a:pt x="66" y="46"/>
                </a:lnTo>
                <a:lnTo>
                  <a:pt x="66" y="46"/>
                </a:lnTo>
                <a:lnTo>
                  <a:pt x="62" y="40"/>
                </a:lnTo>
                <a:lnTo>
                  <a:pt x="60" y="37"/>
                </a:lnTo>
                <a:lnTo>
                  <a:pt x="55" y="35"/>
                </a:lnTo>
                <a:lnTo>
                  <a:pt x="55" y="35"/>
                </a:lnTo>
                <a:lnTo>
                  <a:pt x="50" y="35"/>
                </a:lnTo>
                <a:lnTo>
                  <a:pt x="46" y="37"/>
                </a:lnTo>
                <a:lnTo>
                  <a:pt x="42" y="38"/>
                </a:lnTo>
                <a:lnTo>
                  <a:pt x="42" y="38"/>
                </a:lnTo>
                <a:lnTo>
                  <a:pt x="48" y="46"/>
                </a:lnTo>
                <a:lnTo>
                  <a:pt x="48" y="53"/>
                </a:lnTo>
                <a:lnTo>
                  <a:pt x="48" y="57"/>
                </a:lnTo>
                <a:lnTo>
                  <a:pt x="42" y="58"/>
                </a:lnTo>
                <a:lnTo>
                  <a:pt x="42" y="58"/>
                </a:lnTo>
                <a:lnTo>
                  <a:pt x="37" y="57"/>
                </a:lnTo>
                <a:lnTo>
                  <a:pt x="35" y="53"/>
                </a:lnTo>
                <a:lnTo>
                  <a:pt x="33" y="47"/>
                </a:lnTo>
                <a:lnTo>
                  <a:pt x="33" y="47"/>
                </a:lnTo>
                <a:lnTo>
                  <a:pt x="29" y="51"/>
                </a:lnTo>
                <a:lnTo>
                  <a:pt x="26" y="53"/>
                </a:lnTo>
                <a:lnTo>
                  <a:pt x="20" y="51"/>
                </a:lnTo>
                <a:lnTo>
                  <a:pt x="20" y="51"/>
                </a:lnTo>
                <a:lnTo>
                  <a:pt x="17" y="47"/>
                </a:lnTo>
                <a:lnTo>
                  <a:pt x="17" y="42"/>
                </a:lnTo>
                <a:lnTo>
                  <a:pt x="22" y="38"/>
                </a:lnTo>
                <a:lnTo>
                  <a:pt x="31" y="35"/>
                </a:lnTo>
                <a:lnTo>
                  <a:pt x="31" y="35"/>
                </a:lnTo>
                <a:lnTo>
                  <a:pt x="29" y="33"/>
                </a:lnTo>
                <a:lnTo>
                  <a:pt x="28" y="27"/>
                </a:lnTo>
                <a:lnTo>
                  <a:pt x="22" y="24"/>
                </a:lnTo>
                <a:lnTo>
                  <a:pt x="18" y="22"/>
                </a:lnTo>
                <a:lnTo>
                  <a:pt x="15" y="24"/>
                </a:lnTo>
                <a:lnTo>
                  <a:pt x="15" y="24"/>
                </a:lnTo>
                <a:lnTo>
                  <a:pt x="18" y="18"/>
                </a:lnTo>
                <a:lnTo>
                  <a:pt x="20" y="15"/>
                </a:lnTo>
                <a:lnTo>
                  <a:pt x="20" y="9"/>
                </a:lnTo>
                <a:lnTo>
                  <a:pt x="20" y="9"/>
                </a:lnTo>
                <a:lnTo>
                  <a:pt x="18" y="5"/>
                </a:lnTo>
                <a:lnTo>
                  <a:pt x="17" y="2"/>
                </a:lnTo>
                <a:lnTo>
                  <a:pt x="13" y="0"/>
                </a:lnTo>
                <a:lnTo>
                  <a:pt x="0" y="73"/>
                </a:lnTo>
                <a:lnTo>
                  <a:pt x="35" y="88"/>
                </a:lnTo>
                <a:lnTo>
                  <a:pt x="35" y="88"/>
                </a:lnTo>
                <a:lnTo>
                  <a:pt x="46" y="82"/>
                </a:lnTo>
                <a:lnTo>
                  <a:pt x="46" y="82"/>
                </a:lnTo>
                <a:lnTo>
                  <a:pt x="51" y="79"/>
                </a:lnTo>
                <a:lnTo>
                  <a:pt x="59" y="79"/>
                </a:lnTo>
                <a:lnTo>
                  <a:pt x="66" y="80"/>
                </a:lnTo>
                <a:lnTo>
                  <a:pt x="71" y="82"/>
                </a:lnTo>
                <a:lnTo>
                  <a:pt x="71" y="82"/>
                </a:lnTo>
                <a:lnTo>
                  <a:pt x="79" y="86"/>
                </a:lnTo>
                <a:lnTo>
                  <a:pt x="82" y="90"/>
                </a:lnTo>
                <a:lnTo>
                  <a:pt x="84" y="95"/>
                </a:lnTo>
                <a:lnTo>
                  <a:pt x="84" y="99"/>
                </a:lnTo>
                <a:lnTo>
                  <a:pt x="84" y="99"/>
                </a:lnTo>
                <a:lnTo>
                  <a:pt x="84" y="104"/>
                </a:lnTo>
                <a:lnTo>
                  <a:pt x="81" y="110"/>
                </a:lnTo>
                <a:lnTo>
                  <a:pt x="106" y="1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50"/>
          <p:cNvSpPr>
            <a:spLocks/>
          </p:cNvSpPr>
          <p:nvPr userDrawn="1"/>
        </p:nvSpPr>
        <p:spPr bwMode="auto">
          <a:xfrm>
            <a:off x="8520113" y="-917153"/>
            <a:ext cx="142875" cy="25400"/>
          </a:xfrm>
          <a:custGeom>
            <a:avLst/>
            <a:gdLst>
              <a:gd name="T0" fmla="*/ 151 w 180"/>
              <a:gd name="T1" fmla="*/ 28 h 31"/>
              <a:gd name="T2" fmla="*/ 180 w 180"/>
              <a:gd name="T3" fmla="*/ 15 h 31"/>
              <a:gd name="T4" fmla="*/ 151 w 180"/>
              <a:gd name="T5" fmla="*/ 2 h 31"/>
              <a:gd name="T6" fmla="*/ 151 w 180"/>
              <a:gd name="T7" fmla="*/ 2 h 31"/>
              <a:gd name="T8" fmla="*/ 102 w 180"/>
              <a:gd name="T9" fmla="*/ 2 h 31"/>
              <a:gd name="T10" fmla="*/ 23 w 180"/>
              <a:gd name="T11" fmla="*/ 0 h 31"/>
              <a:gd name="T12" fmla="*/ 0 w 180"/>
              <a:gd name="T13" fmla="*/ 31 h 31"/>
              <a:gd name="T14" fmla="*/ 0 w 180"/>
              <a:gd name="T15" fmla="*/ 31 h 31"/>
              <a:gd name="T16" fmla="*/ 151 w 18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 h="31">
                <a:moveTo>
                  <a:pt x="151" y="28"/>
                </a:moveTo>
                <a:lnTo>
                  <a:pt x="180" y="15"/>
                </a:lnTo>
                <a:lnTo>
                  <a:pt x="151" y="2"/>
                </a:lnTo>
                <a:lnTo>
                  <a:pt x="151" y="2"/>
                </a:lnTo>
                <a:lnTo>
                  <a:pt x="102" y="2"/>
                </a:lnTo>
                <a:lnTo>
                  <a:pt x="23" y="0"/>
                </a:lnTo>
                <a:lnTo>
                  <a:pt x="0" y="31"/>
                </a:lnTo>
                <a:lnTo>
                  <a:pt x="0" y="31"/>
                </a:lnTo>
                <a:lnTo>
                  <a:pt x="151"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0" name="Freeform 51"/>
          <p:cNvSpPr>
            <a:spLocks/>
          </p:cNvSpPr>
          <p:nvPr userDrawn="1"/>
        </p:nvSpPr>
        <p:spPr bwMode="auto">
          <a:xfrm>
            <a:off x="8566150" y="-855240"/>
            <a:ext cx="85725" cy="84138"/>
          </a:xfrm>
          <a:custGeom>
            <a:avLst/>
            <a:gdLst>
              <a:gd name="T0" fmla="*/ 55 w 108"/>
              <a:gd name="T1" fmla="*/ 106 h 106"/>
              <a:gd name="T2" fmla="*/ 55 w 108"/>
              <a:gd name="T3" fmla="*/ 106 h 106"/>
              <a:gd name="T4" fmla="*/ 38 w 108"/>
              <a:gd name="T5" fmla="*/ 97 h 106"/>
              <a:gd name="T6" fmla="*/ 26 w 108"/>
              <a:gd name="T7" fmla="*/ 89 h 106"/>
              <a:gd name="T8" fmla="*/ 13 w 108"/>
              <a:gd name="T9" fmla="*/ 80 h 106"/>
              <a:gd name="T10" fmla="*/ 4 w 108"/>
              <a:gd name="T11" fmla="*/ 69 h 106"/>
              <a:gd name="T12" fmla="*/ 4 w 108"/>
              <a:gd name="T13" fmla="*/ 69 h 106"/>
              <a:gd name="T14" fmla="*/ 0 w 108"/>
              <a:gd name="T15" fmla="*/ 62 h 106"/>
              <a:gd name="T16" fmla="*/ 0 w 108"/>
              <a:gd name="T17" fmla="*/ 53 h 106"/>
              <a:gd name="T18" fmla="*/ 0 w 108"/>
              <a:gd name="T19" fmla="*/ 45 h 106"/>
              <a:gd name="T20" fmla="*/ 0 w 108"/>
              <a:gd name="T21" fmla="*/ 36 h 106"/>
              <a:gd name="T22" fmla="*/ 4 w 108"/>
              <a:gd name="T23" fmla="*/ 27 h 106"/>
              <a:gd name="T24" fmla="*/ 7 w 108"/>
              <a:gd name="T25" fmla="*/ 20 h 106"/>
              <a:gd name="T26" fmla="*/ 15 w 108"/>
              <a:gd name="T27" fmla="*/ 13 h 106"/>
              <a:gd name="T28" fmla="*/ 22 w 108"/>
              <a:gd name="T29" fmla="*/ 7 h 106"/>
              <a:gd name="T30" fmla="*/ 22 w 108"/>
              <a:gd name="T31" fmla="*/ 7 h 106"/>
              <a:gd name="T32" fmla="*/ 26 w 108"/>
              <a:gd name="T33" fmla="*/ 11 h 106"/>
              <a:gd name="T34" fmla="*/ 27 w 108"/>
              <a:gd name="T35" fmla="*/ 14 h 106"/>
              <a:gd name="T36" fmla="*/ 27 w 108"/>
              <a:gd name="T37" fmla="*/ 18 h 106"/>
              <a:gd name="T38" fmla="*/ 27 w 108"/>
              <a:gd name="T39" fmla="*/ 18 h 106"/>
              <a:gd name="T40" fmla="*/ 51 w 108"/>
              <a:gd name="T41" fmla="*/ 16 h 106"/>
              <a:gd name="T42" fmla="*/ 51 w 108"/>
              <a:gd name="T43" fmla="*/ 16 h 106"/>
              <a:gd name="T44" fmla="*/ 51 w 108"/>
              <a:gd name="T45" fmla="*/ 9 h 106"/>
              <a:gd name="T46" fmla="*/ 51 w 108"/>
              <a:gd name="T47" fmla="*/ 3 h 106"/>
              <a:gd name="T48" fmla="*/ 49 w 108"/>
              <a:gd name="T49" fmla="*/ 0 h 106"/>
              <a:gd name="T50" fmla="*/ 49 w 108"/>
              <a:gd name="T51" fmla="*/ 0 h 106"/>
              <a:gd name="T52" fmla="*/ 57 w 108"/>
              <a:gd name="T53" fmla="*/ 5 h 106"/>
              <a:gd name="T54" fmla="*/ 59 w 108"/>
              <a:gd name="T55" fmla="*/ 11 h 106"/>
              <a:gd name="T56" fmla="*/ 60 w 108"/>
              <a:gd name="T57" fmla="*/ 16 h 106"/>
              <a:gd name="T58" fmla="*/ 60 w 108"/>
              <a:gd name="T59" fmla="*/ 16 h 106"/>
              <a:gd name="T60" fmla="*/ 82 w 108"/>
              <a:gd name="T61" fmla="*/ 18 h 106"/>
              <a:gd name="T62" fmla="*/ 82 w 108"/>
              <a:gd name="T63" fmla="*/ 18 h 106"/>
              <a:gd name="T64" fmla="*/ 82 w 108"/>
              <a:gd name="T65" fmla="*/ 11 h 106"/>
              <a:gd name="T66" fmla="*/ 79 w 108"/>
              <a:gd name="T67" fmla="*/ 3 h 106"/>
              <a:gd name="T68" fmla="*/ 79 w 108"/>
              <a:gd name="T69" fmla="*/ 3 h 106"/>
              <a:gd name="T70" fmla="*/ 86 w 108"/>
              <a:gd name="T71" fmla="*/ 9 h 106"/>
              <a:gd name="T72" fmla="*/ 93 w 108"/>
              <a:gd name="T73" fmla="*/ 13 h 106"/>
              <a:gd name="T74" fmla="*/ 99 w 108"/>
              <a:gd name="T75" fmla="*/ 20 h 106"/>
              <a:gd name="T76" fmla="*/ 102 w 108"/>
              <a:gd name="T77" fmla="*/ 25 h 106"/>
              <a:gd name="T78" fmla="*/ 106 w 108"/>
              <a:gd name="T79" fmla="*/ 38 h 106"/>
              <a:gd name="T80" fmla="*/ 108 w 108"/>
              <a:gd name="T81" fmla="*/ 49 h 106"/>
              <a:gd name="T82" fmla="*/ 108 w 108"/>
              <a:gd name="T83" fmla="*/ 49 h 106"/>
              <a:gd name="T84" fmla="*/ 106 w 108"/>
              <a:gd name="T85" fmla="*/ 62 h 106"/>
              <a:gd name="T86" fmla="*/ 102 w 108"/>
              <a:gd name="T87" fmla="*/ 73 h 106"/>
              <a:gd name="T88" fmla="*/ 95 w 108"/>
              <a:gd name="T89" fmla="*/ 82 h 106"/>
              <a:gd name="T90" fmla="*/ 86 w 108"/>
              <a:gd name="T91" fmla="*/ 89 h 106"/>
              <a:gd name="T92" fmla="*/ 86 w 108"/>
              <a:gd name="T93" fmla="*/ 89 h 106"/>
              <a:gd name="T94" fmla="*/ 69 w 108"/>
              <a:gd name="T95" fmla="*/ 98 h 106"/>
              <a:gd name="T96" fmla="*/ 55 w 108"/>
              <a:gd name="T97"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8" h="106">
                <a:moveTo>
                  <a:pt x="55" y="106"/>
                </a:moveTo>
                <a:lnTo>
                  <a:pt x="55" y="106"/>
                </a:lnTo>
                <a:lnTo>
                  <a:pt x="38" y="97"/>
                </a:lnTo>
                <a:lnTo>
                  <a:pt x="26" y="89"/>
                </a:lnTo>
                <a:lnTo>
                  <a:pt x="13" y="80"/>
                </a:lnTo>
                <a:lnTo>
                  <a:pt x="4" y="69"/>
                </a:lnTo>
                <a:lnTo>
                  <a:pt x="4" y="69"/>
                </a:lnTo>
                <a:lnTo>
                  <a:pt x="0" y="62"/>
                </a:lnTo>
                <a:lnTo>
                  <a:pt x="0" y="53"/>
                </a:lnTo>
                <a:lnTo>
                  <a:pt x="0" y="45"/>
                </a:lnTo>
                <a:lnTo>
                  <a:pt x="0" y="36"/>
                </a:lnTo>
                <a:lnTo>
                  <a:pt x="4" y="27"/>
                </a:lnTo>
                <a:lnTo>
                  <a:pt x="7" y="20"/>
                </a:lnTo>
                <a:lnTo>
                  <a:pt x="15" y="13"/>
                </a:lnTo>
                <a:lnTo>
                  <a:pt x="22" y="7"/>
                </a:lnTo>
                <a:lnTo>
                  <a:pt x="22" y="7"/>
                </a:lnTo>
                <a:lnTo>
                  <a:pt x="26" y="11"/>
                </a:lnTo>
                <a:lnTo>
                  <a:pt x="27" y="14"/>
                </a:lnTo>
                <a:lnTo>
                  <a:pt x="27" y="18"/>
                </a:lnTo>
                <a:lnTo>
                  <a:pt x="27" y="18"/>
                </a:lnTo>
                <a:lnTo>
                  <a:pt x="51" y="16"/>
                </a:lnTo>
                <a:lnTo>
                  <a:pt x="51" y="16"/>
                </a:lnTo>
                <a:lnTo>
                  <a:pt x="51" y="9"/>
                </a:lnTo>
                <a:lnTo>
                  <a:pt x="51" y="3"/>
                </a:lnTo>
                <a:lnTo>
                  <a:pt x="49" y="0"/>
                </a:lnTo>
                <a:lnTo>
                  <a:pt x="49" y="0"/>
                </a:lnTo>
                <a:lnTo>
                  <a:pt x="57" y="5"/>
                </a:lnTo>
                <a:lnTo>
                  <a:pt x="59" y="11"/>
                </a:lnTo>
                <a:lnTo>
                  <a:pt x="60" y="16"/>
                </a:lnTo>
                <a:lnTo>
                  <a:pt x="60" y="16"/>
                </a:lnTo>
                <a:lnTo>
                  <a:pt x="82" y="18"/>
                </a:lnTo>
                <a:lnTo>
                  <a:pt x="82" y="18"/>
                </a:lnTo>
                <a:lnTo>
                  <a:pt x="82" y="11"/>
                </a:lnTo>
                <a:lnTo>
                  <a:pt x="79" y="3"/>
                </a:lnTo>
                <a:lnTo>
                  <a:pt x="79" y="3"/>
                </a:lnTo>
                <a:lnTo>
                  <a:pt x="86" y="9"/>
                </a:lnTo>
                <a:lnTo>
                  <a:pt x="93" y="13"/>
                </a:lnTo>
                <a:lnTo>
                  <a:pt x="99" y="20"/>
                </a:lnTo>
                <a:lnTo>
                  <a:pt x="102" y="25"/>
                </a:lnTo>
                <a:lnTo>
                  <a:pt x="106" y="38"/>
                </a:lnTo>
                <a:lnTo>
                  <a:pt x="108" y="49"/>
                </a:lnTo>
                <a:lnTo>
                  <a:pt x="108" y="49"/>
                </a:lnTo>
                <a:lnTo>
                  <a:pt x="106" y="62"/>
                </a:lnTo>
                <a:lnTo>
                  <a:pt x="102" y="73"/>
                </a:lnTo>
                <a:lnTo>
                  <a:pt x="95" y="82"/>
                </a:lnTo>
                <a:lnTo>
                  <a:pt x="86" y="89"/>
                </a:lnTo>
                <a:lnTo>
                  <a:pt x="86" y="89"/>
                </a:lnTo>
                <a:lnTo>
                  <a:pt x="69" y="98"/>
                </a:lnTo>
                <a:lnTo>
                  <a:pt x="55" y="1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52"/>
          <p:cNvSpPr>
            <a:spLocks/>
          </p:cNvSpPr>
          <p:nvPr userDrawn="1"/>
        </p:nvSpPr>
        <p:spPr bwMode="auto">
          <a:xfrm>
            <a:off x="8589963" y="-648865"/>
            <a:ext cx="1588" cy="1588"/>
          </a:xfrm>
          <a:custGeom>
            <a:avLst/>
            <a:gdLst>
              <a:gd name="T0" fmla="*/ 4 w 4"/>
              <a:gd name="T1" fmla="*/ 2 h 2"/>
              <a:gd name="T2" fmla="*/ 4 w 4"/>
              <a:gd name="T3" fmla="*/ 2 h 2"/>
              <a:gd name="T4" fmla="*/ 2 w 4"/>
              <a:gd name="T5" fmla="*/ 0 h 2"/>
              <a:gd name="T6" fmla="*/ 2 w 4"/>
              <a:gd name="T7" fmla="*/ 0 h 2"/>
              <a:gd name="T8" fmla="*/ 0 w 4"/>
              <a:gd name="T9" fmla="*/ 0 h 2"/>
              <a:gd name="T10" fmla="*/ 0 w 4"/>
              <a:gd name="T11" fmla="*/ 0 h 2"/>
              <a:gd name="T12" fmla="*/ 4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4" y="2"/>
                </a:moveTo>
                <a:lnTo>
                  <a:pt x="4" y="2"/>
                </a:lnTo>
                <a:lnTo>
                  <a:pt x="2" y="0"/>
                </a:lnTo>
                <a:lnTo>
                  <a:pt x="2" y="0"/>
                </a:lnTo>
                <a:lnTo>
                  <a:pt x="0" y="0"/>
                </a:lnTo>
                <a:lnTo>
                  <a:pt x="0" y="0"/>
                </a:lnTo>
                <a:lnTo>
                  <a:pt x="4"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53"/>
          <p:cNvSpPr>
            <a:spLocks/>
          </p:cNvSpPr>
          <p:nvPr userDrawn="1"/>
        </p:nvSpPr>
        <p:spPr bwMode="auto">
          <a:xfrm>
            <a:off x="8405813" y="-885403"/>
            <a:ext cx="15875" cy="9525"/>
          </a:xfrm>
          <a:custGeom>
            <a:avLst/>
            <a:gdLst>
              <a:gd name="T0" fmla="*/ 20 w 20"/>
              <a:gd name="T1" fmla="*/ 10 h 11"/>
              <a:gd name="T2" fmla="*/ 20 w 20"/>
              <a:gd name="T3" fmla="*/ 10 h 11"/>
              <a:gd name="T4" fmla="*/ 19 w 20"/>
              <a:gd name="T5" fmla="*/ 10 h 11"/>
              <a:gd name="T6" fmla="*/ 11 w 20"/>
              <a:gd name="T7" fmla="*/ 11 h 11"/>
              <a:gd name="T8" fmla="*/ 2 w 20"/>
              <a:gd name="T9" fmla="*/ 11 h 11"/>
              <a:gd name="T10" fmla="*/ 2 w 20"/>
              <a:gd name="T11" fmla="*/ 11 h 11"/>
              <a:gd name="T12" fmla="*/ 0 w 20"/>
              <a:gd name="T13" fmla="*/ 8 h 11"/>
              <a:gd name="T14" fmla="*/ 0 w 20"/>
              <a:gd name="T15" fmla="*/ 0 h 11"/>
              <a:gd name="T16" fmla="*/ 0 w 20"/>
              <a:gd name="T17" fmla="*/ 0 h 11"/>
              <a:gd name="T18" fmla="*/ 4 w 20"/>
              <a:gd name="T19" fmla="*/ 0 h 11"/>
              <a:gd name="T20" fmla="*/ 11 w 20"/>
              <a:gd name="T21" fmla="*/ 2 h 11"/>
              <a:gd name="T22" fmla="*/ 17 w 20"/>
              <a:gd name="T23" fmla="*/ 4 h 11"/>
              <a:gd name="T24" fmla="*/ 20 w 20"/>
              <a:gd name="T25"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11">
                <a:moveTo>
                  <a:pt x="20" y="10"/>
                </a:moveTo>
                <a:lnTo>
                  <a:pt x="20" y="10"/>
                </a:lnTo>
                <a:lnTo>
                  <a:pt x="19" y="10"/>
                </a:lnTo>
                <a:lnTo>
                  <a:pt x="11" y="11"/>
                </a:lnTo>
                <a:lnTo>
                  <a:pt x="2" y="11"/>
                </a:lnTo>
                <a:lnTo>
                  <a:pt x="2" y="11"/>
                </a:lnTo>
                <a:lnTo>
                  <a:pt x="0" y="8"/>
                </a:lnTo>
                <a:lnTo>
                  <a:pt x="0" y="0"/>
                </a:lnTo>
                <a:lnTo>
                  <a:pt x="0" y="0"/>
                </a:lnTo>
                <a:lnTo>
                  <a:pt x="4" y="0"/>
                </a:lnTo>
                <a:lnTo>
                  <a:pt x="11" y="2"/>
                </a:lnTo>
                <a:lnTo>
                  <a:pt x="17" y="4"/>
                </a:lnTo>
                <a:lnTo>
                  <a:pt x="2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54"/>
          <p:cNvSpPr>
            <a:spLocks/>
          </p:cNvSpPr>
          <p:nvPr userDrawn="1"/>
        </p:nvSpPr>
        <p:spPr bwMode="auto">
          <a:xfrm>
            <a:off x="8197850" y="-917153"/>
            <a:ext cx="492125" cy="579438"/>
          </a:xfrm>
          <a:custGeom>
            <a:avLst/>
            <a:gdLst>
              <a:gd name="T0" fmla="*/ 592 w 619"/>
              <a:gd name="T1" fmla="*/ 245 h 729"/>
              <a:gd name="T2" fmla="*/ 588 w 619"/>
              <a:gd name="T3" fmla="*/ 150 h 729"/>
              <a:gd name="T4" fmla="*/ 513 w 619"/>
              <a:gd name="T5" fmla="*/ 57 h 729"/>
              <a:gd name="T6" fmla="*/ 446 w 619"/>
              <a:gd name="T7" fmla="*/ 150 h 729"/>
              <a:gd name="T8" fmla="*/ 460 w 619"/>
              <a:gd name="T9" fmla="*/ 243 h 729"/>
              <a:gd name="T10" fmla="*/ 490 w 619"/>
              <a:gd name="T11" fmla="*/ 256 h 729"/>
              <a:gd name="T12" fmla="*/ 506 w 619"/>
              <a:gd name="T13" fmla="*/ 240 h 729"/>
              <a:gd name="T14" fmla="*/ 568 w 619"/>
              <a:gd name="T15" fmla="*/ 250 h 729"/>
              <a:gd name="T16" fmla="*/ 533 w 619"/>
              <a:gd name="T17" fmla="*/ 345 h 729"/>
              <a:gd name="T18" fmla="*/ 429 w 619"/>
              <a:gd name="T19" fmla="*/ 291 h 729"/>
              <a:gd name="T20" fmla="*/ 417 w 619"/>
              <a:gd name="T21" fmla="*/ 198 h 729"/>
              <a:gd name="T22" fmla="*/ 418 w 619"/>
              <a:gd name="T23" fmla="*/ 183 h 729"/>
              <a:gd name="T24" fmla="*/ 375 w 619"/>
              <a:gd name="T25" fmla="*/ 121 h 729"/>
              <a:gd name="T26" fmla="*/ 424 w 619"/>
              <a:gd name="T27" fmla="*/ 77 h 729"/>
              <a:gd name="T28" fmla="*/ 353 w 619"/>
              <a:gd name="T29" fmla="*/ 28 h 729"/>
              <a:gd name="T30" fmla="*/ 247 w 619"/>
              <a:gd name="T31" fmla="*/ 33 h 729"/>
              <a:gd name="T32" fmla="*/ 225 w 619"/>
              <a:gd name="T33" fmla="*/ 73 h 729"/>
              <a:gd name="T34" fmla="*/ 243 w 619"/>
              <a:gd name="T35" fmla="*/ 104 h 729"/>
              <a:gd name="T36" fmla="*/ 292 w 619"/>
              <a:gd name="T37" fmla="*/ 88 h 729"/>
              <a:gd name="T38" fmla="*/ 219 w 619"/>
              <a:gd name="T39" fmla="*/ 115 h 729"/>
              <a:gd name="T40" fmla="*/ 190 w 619"/>
              <a:gd name="T41" fmla="*/ 110 h 729"/>
              <a:gd name="T42" fmla="*/ 258 w 619"/>
              <a:gd name="T43" fmla="*/ 112 h 729"/>
              <a:gd name="T44" fmla="*/ 261 w 619"/>
              <a:gd name="T45" fmla="*/ 128 h 729"/>
              <a:gd name="T46" fmla="*/ 238 w 619"/>
              <a:gd name="T47" fmla="*/ 152 h 729"/>
              <a:gd name="T48" fmla="*/ 259 w 619"/>
              <a:gd name="T49" fmla="*/ 192 h 729"/>
              <a:gd name="T50" fmla="*/ 133 w 619"/>
              <a:gd name="T51" fmla="*/ 276 h 729"/>
              <a:gd name="T52" fmla="*/ 53 w 619"/>
              <a:gd name="T53" fmla="*/ 252 h 729"/>
              <a:gd name="T54" fmla="*/ 42 w 619"/>
              <a:gd name="T55" fmla="*/ 267 h 729"/>
              <a:gd name="T56" fmla="*/ 51 w 619"/>
              <a:gd name="T57" fmla="*/ 287 h 729"/>
              <a:gd name="T58" fmla="*/ 2 w 619"/>
              <a:gd name="T59" fmla="*/ 305 h 729"/>
              <a:gd name="T60" fmla="*/ 58 w 619"/>
              <a:gd name="T61" fmla="*/ 313 h 729"/>
              <a:gd name="T62" fmla="*/ 37 w 619"/>
              <a:gd name="T63" fmla="*/ 331 h 729"/>
              <a:gd name="T64" fmla="*/ 53 w 619"/>
              <a:gd name="T65" fmla="*/ 345 h 729"/>
              <a:gd name="T66" fmla="*/ 104 w 619"/>
              <a:gd name="T67" fmla="*/ 345 h 729"/>
              <a:gd name="T68" fmla="*/ 117 w 619"/>
              <a:gd name="T69" fmla="*/ 347 h 729"/>
              <a:gd name="T70" fmla="*/ 163 w 619"/>
              <a:gd name="T71" fmla="*/ 309 h 729"/>
              <a:gd name="T72" fmla="*/ 214 w 619"/>
              <a:gd name="T73" fmla="*/ 300 h 729"/>
              <a:gd name="T74" fmla="*/ 283 w 619"/>
              <a:gd name="T75" fmla="*/ 325 h 729"/>
              <a:gd name="T76" fmla="*/ 417 w 619"/>
              <a:gd name="T77" fmla="*/ 386 h 729"/>
              <a:gd name="T78" fmla="*/ 466 w 619"/>
              <a:gd name="T79" fmla="*/ 492 h 729"/>
              <a:gd name="T80" fmla="*/ 464 w 619"/>
              <a:gd name="T81" fmla="*/ 517 h 729"/>
              <a:gd name="T82" fmla="*/ 512 w 619"/>
              <a:gd name="T83" fmla="*/ 526 h 729"/>
              <a:gd name="T84" fmla="*/ 526 w 619"/>
              <a:gd name="T85" fmla="*/ 627 h 729"/>
              <a:gd name="T86" fmla="*/ 462 w 619"/>
              <a:gd name="T87" fmla="*/ 638 h 729"/>
              <a:gd name="T88" fmla="*/ 491 w 619"/>
              <a:gd name="T89" fmla="*/ 651 h 729"/>
              <a:gd name="T90" fmla="*/ 479 w 619"/>
              <a:gd name="T91" fmla="*/ 663 h 729"/>
              <a:gd name="T92" fmla="*/ 475 w 619"/>
              <a:gd name="T93" fmla="*/ 711 h 729"/>
              <a:gd name="T94" fmla="*/ 502 w 619"/>
              <a:gd name="T95" fmla="*/ 693 h 729"/>
              <a:gd name="T96" fmla="*/ 513 w 619"/>
              <a:gd name="T97" fmla="*/ 700 h 729"/>
              <a:gd name="T98" fmla="*/ 544 w 619"/>
              <a:gd name="T99" fmla="*/ 720 h 729"/>
              <a:gd name="T100" fmla="*/ 554 w 619"/>
              <a:gd name="T101" fmla="*/ 678 h 729"/>
              <a:gd name="T102" fmla="*/ 586 w 619"/>
              <a:gd name="T103" fmla="*/ 689 h 729"/>
              <a:gd name="T104" fmla="*/ 590 w 619"/>
              <a:gd name="T105" fmla="*/ 625 h 729"/>
              <a:gd name="T106" fmla="*/ 603 w 619"/>
              <a:gd name="T107" fmla="*/ 598 h 729"/>
              <a:gd name="T108" fmla="*/ 599 w 619"/>
              <a:gd name="T109" fmla="*/ 552 h 729"/>
              <a:gd name="T110" fmla="*/ 574 w 619"/>
              <a:gd name="T111" fmla="*/ 508 h 729"/>
              <a:gd name="T112" fmla="*/ 532 w 619"/>
              <a:gd name="T113" fmla="*/ 462 h 729"/>
              <a:gd name="T114" fmla="*/ 532 w 619"/>
              <a:gd name="T115" fmla="*/ 419 h 729"/>
              <a:gd name="T116" fmla="*/ 539 w 619"/>
              <a:gd name="T117" fmla="*/ 377 h 729"/>
              <a:gd name="T118" fmla="*/ 618 w 619"/>
              <a:gd name="T119" fmla="*/ 316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9" h="729">
                <a:moveTo>
                  <a:pt x="603" y="280"/>
                </a:moveTo>
                <a:lnTo>
                  <a:pt x="603" y="280"/>
                </a:lnTo>
                <a:lnTo>
                  <a:pt x="612" y="282"/>
                </a:lnTo>
                <a:lnTo>
                  <a:pt x="619" y="280"/>
                </a:lnTo>
                <a:lnTo>
                  <a:pt x="619" y="280"/>
                </a:lnTo>
                <a:lnTo>
                  <a:pt x="618" y="269"/>
                </a:lnTo>
                <a:lnTo>
                  <a:pt x="616" y="252"/>
                </a:lnTo>
                <a:lnTo>
                  <a:pt x="616" y="252"/>
                </a:lnTo>
                <a:lnTo>
                  <a:pt x="610" y="252"/>
                </a:lnTo>
                <a:lnTo>
                  <a:pt x="605" y="252"/>
                </a:lnTo>
                <a:lnTo>
                  <a:pt x="599" y="250"/>
                </a:lnTo>
                <a:lnTo>
                  <a:pt x="592" y="245"/>
                </a:lnTo>
                <a:lnTo>
                  <a:pt x="592" y="245"/>
                </a:lnTo>
                <a:lnTo>
                  <a:pt x="588" y="238"/>
                </a:lnTo>
                <a:lnTo>
                  <a:pt x="588" y="238"/>
                </a:lnTo>
                <a:lnTo>
                  <a:pt x="577" y="223"/>
                </a:lnTo>
                <a:lnTo>
                  <a:pt x="565" y="212"/>
                </a:lnTo>
                <a:lnTo>
                  <a:pt x="552" y="203"/>
                </a:lnTo>
                <a:lnTo>
                  <a:pt x="541" y="196"/>
                </a:lnTo>
                <a:lnTo>
                  <a:pt x="541" y="196"/>
                </a:lnTo>
                <a:lnTo>
                  <a:pt x="559" y="185"/>
                </a:lnTo>
                <a:lnTo>
                  <a:pt x="572" y="174"/>
                </a:lnTo>
                <a:lnTo>
                  <a:pt x="581" y="165"/>
                </a:lnTo>
                <a:lnTo>
                  <a:pt x="585" y="157"/>
                </a:lnTo>
                <a:lnTo>
                  <a:pt x="585" y="157"/>
                </a:lnTo>
                <a:lnTo>
                  <a:pt x="588" y="150"/>
                </a:lnTo>
                <a:lnTo>
                  <a:pt x="592" y="139"/>
                </a:lnTo>
                <a:lnTo>
                  <a:pt x="592" y="128"/>
                </a:lnTo>
                <a:lnTo>
                  <a:pt x="592" y="115"/>
                </a:lnTo>
                <a:lnTo>
                  <a:pt x="588" y="103"/>
                </a:lnTo>
                <a:lnTo>
                  <a:pt x="583" y="90"/>
                </a:lnTo>
                <a:lnTo>
                  <a:pt x="574" y="79"/>
                </a:lnTo>
                <a:lnTo>
                  <a:pt x="566" y="73"/>
                </a:lnTo>
                <a:lnTo>
                  <a:pt x="559" y="68"/>
                </a:lnTo>
                <a:lnTo>
                  <a:pt x="559" y="68"/>
                </a:lnTo>
                <a:lnTo>
                  <a:pt x="548" y="62"/>
                </a:lnTo>
                <a:lnTo>
                  <a:pt x="535" y="59"/>
                </a:lnTo>
                <a:lnTo>
                  <a:pt x="524" y="57"/>
                </a:lnTo>
                <a:lnTo>
                  <a:pt x="513" y="57"/>
                </a:lnTo>
                <a:lnTo>
                  <a:pt x="495" y="60"/>
                </a:lnTo>
                <a:lnTo>
                  <a:pt x="481" y="64"/>
                </a:lnTo>
                <a:lnTo>
                  <a:pt x="481" y="64"/>
                </a:lnTo>
                <a:lnTo>
                  <a:pt x="471" y="70"/>
                </a:lnTo>
                <a:lnTo>
                  <a:pt x="462" y="77"/>
                </a:lnTo>
                <a:lnTo>
                  <a:pt x="455" y="84"/>
                </a:lnTo>
                <a:lnTo>
                  <a:pt x="449" y="93"/>
                </a:lnTo>
                <a:lnTo>
                  <a:pt x="446" y="104"/>
                </a:lnTo>
                <a:lnTo>
                  <a:pt x="442" y="115"/>
                </a:lnTo>
                <a:lnTo>
                  <a:pt x="442" y="126"/>
                </a:lnTo>
                <a:lnTo>
                  <a:pt x="442" y="141"/>
                </a:lnTo>
                <a:lnTo>
                  <a:pt x="442" y="141"/>
                </a:lnTo>
                <a:lnTo>
                  <a:pt x="446" y="150"/>
                </a:lnTo>
                <a:lnTo>
                  <a:pt x="449" y="159"/>
                </a:lnTo>
                <a:lnTo>
                  <a:pt x="455" y="168"/>
                </a:lnTo>
                <a:lnTo>
                  <a:pt x="460" y="174"/>
                </a:lnTo>
                <a:lnTo>
                  <a:pt x="477" y="185"/>
                </a:lnTo>
                <a:lnTo>
                  <a:pt x="495" y="196"/>
                </a:lnTo>
                <a:lnTo>
                  <a:pt x="495" y="196"/>
                </a:lnTo>
                <a:lnTo>
                  <a:pt x="481" y="203"/>
                </a:lnTo>
                <a:lnTo>
                  <a:pt x="470" y="214"/>
                </a:lnTo>
                <a:lnTo>
                  <a:pt x="466" y="219"/>
                </a:lnTo>
                <a:lnTo>
                  <a:pt x="464" y="227"/>
                </a:lnTo>
                <a:lnTo>
                  <a:pt x="462" y="234"/>
                </a:lnTo>
                <a:lnTo>
                  <a:pt x="460" y="243"/>
                </a:lnTo>
                <a:lnTo>
                  <a:pt x="460" y="243"/>
                </a:lnTo>
                <a:lnTo>
                  <a:pt x="462" y="254"/>
                </a:lnTo>
                <a:lnTo>
                  <a:pt x="466" y="267"/>
                </a:lnTo>
                <a:lnTo>
                  <a:pt x="468" y="282"/>
                </a:lnTo>
                <a:lnTo>
                  <a:pt x="468" y="291"/>
                </a:lnTo>
                <a:lnTo>
                  <a:pt x="466" y="300"/>
                </a:lnTo>
                <a:lnTo>
                  <a:pt x="466" y="300"/>
                </a:lnTo>
                <a:lnTo>
                  <a:pt x="468" y="300"/>
                </a:lnTo>
                <a:lnTo>
                  <a:pt x="475" y="298"/>
                </a:lnTo>
                <a:lnTo>
                  <a:pt x="484" y="291"/>
                </a:lnTo>
                <a:lnTo>
                  <a:pt x="484" y="291"/>
                </a:lnTo>
                <a:lnTo>
                  <a:pt x="488" y="280"/>
                </a:lnTo>
                <a:lnTo>
                  <a:pt x="490" y="269"/>
                </a:lnTo>
                <a:lnTo>
                  <a:pt x="490" y="256"/>
                </a:lnTo>
                <a:lnTo>
                  <a:pt x="490" y="256"/>
                </a:lnTo>
                <a:lnTo>
                  <a:pt x="493" y="261"/>
                </a:lnTo>
                <a:lnTo>
                  <a:pt x="495" y="271"/>
                </a:lnTo>
                <a:lnTo>
                  <a:pt x="495" y="278"/>
                </a:lnTo>
                <a:lnTo>
                  <a:pt x="493" y="285"/>
                </a:lnTo>
                <a:lnTo>
                  <a:pt x="493" y="285"/>
                </a:lnTo>
                <a:lnTo>
                  <a:pt x="501" y="282"/>
                </a:lnTo>
                <a:lnTo>
                  <a:pt x="504" y="278"/>
                </a:lnTo>
                <a:lnTo>
                  <a:pt x="508" y="274"/>
                </a:lnTo>
                <a:lnTo>
                  <a:pt x="508" y="274"/>
                </a:lnTo>
                <a:lnTo>
                  <a:pt x="510" y="261"/>
                </a:lnTo>
                <a:lnTo>
                  <a:pt x="510" y="249"/>
                </a:lnTo>
                <a:lnTo>
                  <a:pt x="506" y="240"/>
                </a:lnTo>
                <a:lnTo>
                  <a:pt x="504" y="232"/>
                </a:lnTo>
                <a:lnTo>
                  <a:pt x="504" y="232"/>
                </a:lnTo>
                <a:lnTo>
                  <a:pt x="502" y="225"/>
                </a:lnTo>
                <a:lnTo>
                  <a:pt x="504" y="218"/>
                </a:lnTo>
                <a:lnTo>
                  <a:pt x="510" y="210"/>
                </a:lnTo>
                <a:lnTo>
                  <a:pt x="515" y="207"/>
                </a:lnTo>
                <a:lnTo>
                  <a:pt x="515" y="207"/>
                </a:lnTo>
                <a:lnTo>
                  <a:pt x="533" y="216"/>
                </a:lnTo>
                <a:lnTo>
                  <a:pt x="533" y="216"/>
                </a:lnTo>
                <a:lnTo>
                  <a:pt x="541" y="221"/>
                </a:lnTo>
                <a:lnTo>
                  <a:pt x="552" y="230"/>
                </a:lnTo>
                <a:lnTo>
                  <a:pt x="563" y="243"/>
                </a:lnTo>
                <a:lnTo>
                  <a:pt x="568" y="250"/>
                </a:lnTo>
                <a:lnTo>
                  <a:pt x="572" y="260"/>
                </a:lnTo>
                <a:lnTo>
                  <a:pt x="572" y="260"/>
                </a:lnTo>
                <a:lnTo>
                  <a:pt x="577" y="271"/>
                </a:lnTo>
                <a:lnTo>
                  <a:pt x="579" y="282"/>
                </a:lnTo>
                <a:lnTo>
                  <a:pt x="579" y="291"/>
                </a:lnTo>
                <a:lnTo>
                  <a:pt x="579" y="300"/>
                </a:lnTo>
                <a:lnTo>
                  <a:pt x="576" y="313"/>
                </a:lnTo>
                <a:lnTo>
                  <a:pt x="572" y="320"/>
                </a:lnTo>
                <a:lnTo>
                  <a:pt x="572" y="320"/>
                </a:lnTo>
                <a:lnTo>
                  <a:pt x="565" y="329"/>
                </a:lnTo>
                <a:lnTo>
                  <a:pt x="557" y="338"/>
                </a:lnTo>
                <a:lnTo>
                  <a:pt x="546" y="344"/>
                </a:lnTo>
                <a:lnTo>
                  <a:pt x="533" y="345"/>
                </a:lnTo>
                <a:lnTo>
                  <a:pt x="533" y="345"/>
                </a:lnTo>
                <a:lnTo>
                  <a:pt x="532" y="345"/>
                </a:lnTo>
                <a:lnTo>
                  <a:pt x="532" y="345"/>
                </a:lnTo>
                <a:lnTo>
                  <a:pt x="517" y="345"/>
                </a:lnTo>
                <a:lnTo>
                  <a:pt x="517" y="345"/>
                </a:lnTo>
                <a:lnTo>
                  <a:pt x="504" y="342"/>
                </a:lnTo>
                <a:lnTo>
                  <a:pt x="504" y="342"/>
                </a:lnTo>
                <a:lnTo>
                  <a:pt x="493" y="338"/>
                </a:lnTo>
                <a:lnTo>
                  <a:pt x="493" y="338"/>
                </a:lnTo>
                <a:lnTo>
                  <a:pt x="482" y="333"/>
                </a:lnTo>
                <a:lnTo>
                  <a:pt x="466" y="322"/>
                </a:lnTo>
                <a:lnTo>
                  <a:pt x="448" y="309"/>
                </a:lnTo>
                <a:lnTo>
                  <a:pt x="429" y="291"/>
                </a:lnTo>
                <a:lnTo>
                  <a:pt x="429" y="291"/>
                </a:lnTo>
                <a:lnTo>
                  <a:pt x="406" y="261"/>
                </a:lnTo>
                <a:lnTo>
                  <a:pt x="389" y="241"/>
                </a:lnTo>
                <a:lnTo>
                  <a:pt x="389" y="241"/>
                </a:lnTo>
                <a:lnTo>
                  <a:pt x="398" y="245"/>
                </a:lnTo>
                <a:lnTo>
                  <a:pt x="406" y="245"/>
                </a:lnTo>
                <a:lnTo>
                  <a:pt x="415" y="245"/>
                </a:lnTo>
                <a:lnTo>
                  <a:pt x="415" y="245"/>
                </a:lnTo>
                <a:lnTo>
                  <a:pt x="417" y="229"/>
                </a:lnTo>
                <a:lnTo>
                  <a:pt x="417" y="212"/>
                </a:lnTo>
                <a:lnTo>
                  <a:pt x="417" y="212"/>
                </a:lnTo>
                <a:lnTo>
                  <a:pt x="417" y="198"/>
                </a:lnTo>
                <a:lnTo>
                  <a:pt x="417" y="198"/>
                </a:lnTo>
                <a:lnTo>
                  <a:pt x="411" y="198"/>
                </a:lnTo>
                <a:lnTo>
                  <a:pt x="398" y="194"/>
                </a:lnTo>
                <a:lnTo>
                  <a:pt x="393" y="192"/>
                </a:lnTo>
                <a:lnTo>
                  <a:pt x="386" y="188"/>
                </a:lnTo>
                <a:lnTo>
                  <a:pt x="380" y="185"/>
                </a:lnTo>
                <a:lnTo>
                  <a:pt x="376" y="179"/>
                </a:lnTo>
                <a:lnTo>
                  <a:pt x="376" y="179"/>
                </a:lnTo>
                <a:lnTo>
                  <a:pt x="382" y="181"/>
                </a:lnTo>
                <a:lnTo>
                  <a:pt x="387" y="183"/>
                </a:lnTo>
                <a:lnTo>
                  <a:pt x="395" y="185"/>
                </a:lnTo>
                <a:lnTo>
                  <a:pt x="395" y="185"/>
                </a:lnTo>
                <a:lnTo>
                  <a:pt x="411" y="183"/>
                </a:lnTo>
                <a:lnTo>
                  <a:pt x="418" y="183"/>
                </a:lnTo>
                <a:lnTo>
                  <a:pt x="418" y="183"/>
                </a:lnTo>
                <a:lnTo>
                  <a:pt x="420" y="166"/>
                </a:lnTo>
                <a:lnTo>
                  <a:pt x="420" y="152"/>
                </a:lnTo>
                <a:lnTo>
                  <a:pt x="420" y="152"/>
                </a:lnTo>
                <a:lnTo>
                  <a:pt x="420" y="137"/>
                </a:lnTo>
                <a:lnTo>
                  <a:pt x="420" y="137"/>
                </a:lnTo>
                <a:lnTo>
                  <a:pt x="409" y="137"/>
                </a:lnTo>
                <a:lnTo>
                  <a:pt x="396" y="135"/>
                </a:lnTo>
                <a:lnTo>
                  <a:pt x="396" y="135"/>
                </a:lnTo>
                <a:lnTo>
                  <a:pt x="384" y="130"/>
                </a:lnTo>
                <a:lnTo>
                  <a:pt x="378" y="126"/>
                </a:lnTo>
                <a:lnTo>
                  <a:pt x="375" y="121"/>
                </a:lnTo>
                <a:lnTo>
                  <a:pt x="375" y="121"/>
                </a:lnTo>
                <a:lnTo>
                  <a:pt x="380" y="123"/>
                </a:lnTo>
                <a:lnTo>
                  <a:pt x="395" y="126"/>
                </a:lnTo>
                <a:lnTo>
                  <a:pt x="395" y="126"/>
                </a:lnTo>
                <a:lnTo>
                  <a:pt x="404" y="126"/>
                </a:lnTo>
                <a:lnTo>
                  <a:pt x="413" y="124"/>
                </a:lnTo>
                <a:lnTo>
                  <a:pt x="420" y="124"/>
                </a:lnTo>
                <a:lnTo>
                  <a:pt x="422" y="123"/>
                </a:lnTo>
                <a:lnTo>
                  <a:pt x="422" y="123"/>
                </a:lnTo>
                <a:lnTo>
                  <a:pt x="422" y="93"/>
                </a:lnTo>
                <a:lnTo>
                  <a:pt x="422" y="93"/>
                </a:lnTo>
                <a:lnTo>
                  <a:pt x="424" y="86"/>
                </a:lnTo>
                <a:lnTo>
                  <a:pt x="424" y="77"/>
                </a:lnTo>
                <a:lnTo>
                  <a:pt x="424" y="77"/>
                </a:lnTo>
                <a:lnTo>
                  <a:pt x="418" y="77"/>
                </a:lnTo>
                <a:lnTo>
                  <a:pt x="407" y="75"/>
                </a:lnTo>
                <a:lnTo>
                  <a:pt x="395" y="70"/>
                </a:lnTo>
                <a:lnTo>
                  <a:pt x="389" y="66"/>
                </a:lnTo>
                <a:lnTo>
                  <a:pt x="382" y="60"/>
                </a:lnTo>
                <a:lnTo>
                  <a:pt x="382" y="60"/>
                </a:lnTo>
                <a:lnTo>
                  <a:pt x="380" y="57"/>
                </a:lnTo>
                <a:lnTo>
                  <a:pt x="380" y="53"/>
                </a:lnTo>
                <a:lnTo>
                  <a:pt x="382" y="46"/>
                </a:lnTo>
                <a:lnTo>
                  <a:pt x="382" y="46"/>
                </a:lnTo>
                <a:lnTo>
                  <a:pt x="349" y="31"/>
                </a:lnTo>
                <a:lnTo>
                  <a:pt x="349" y="31"/>
                </a:lnTo>
                <a:lnTo>
                  <a:pt x="353" y="28"/>
                </a:lnTo>
                <a:lnTo>
                  <a:pt x="356" y="22"/>
                </a:lnTo>
                <a:lnTo>
                  <a:pt x="356" y="18"/>
                </a:lnTo>
                <a:lnTo>
                  <a:pt x="356" y="18"/>
                </a:lnTo>
                <a:lnTo>
                  <a:pt x="354" y="13"/>
                </a:lnTo>
                <a:lnTo>
                  <a:pt x="349" y="9"/>
                </a:lnTo>
                <a:lnTo>
                  <a:pt x="343" y="8"/>
                </a:lnTo>
                <a:lnTo>
                  <a:pt x="336" y="8"/>
                </a:lnTo>
                <a:lnTo>
                  <a:pt x="336" y="8"/>
                </a:lnTo>
                <a:lnTo>
                  <a:pt x="329" y="9"/>
                </a:lnTo>
                <a:lnTo>
                  <a:pt x="325" y="13"/>
                </a:lnTo>
                <a:lnTo>
                  <a:pt x="320" y="18"/>
                </a:lnTo>
                <a:lnTo>
                  <a:pt x="280" y="0"/>
                </a:lnTo>
                <a:lnTo>
                  <a:pt x="247" y="33"/>
                </a:lnTo>
                <a:lnTo>
                  <a:pt x="247" y="33"/>
                </a:lnTo>
                <a:lnTo>
                  <a:pt x="245" y="35"/>
                </a:lnTo>
                <a:lnTo>
                  <a:pt x="245" y="39"/>
                </a:lnTo>
                <a:lnTo>
                  <a:pt x="245" y="42"/>
                </a:lnTo>
                <a:lnTo>
                  <a:pt x="245" y="42"/>
                </a:lnTo>
                <a:lnTo>
                  <a:pt x="245" y="44"/>
                </a:lnTo>
                <a:lnTo>
                  <a:pt x="243" y="46"/>
                </a:lnTo>
                <a:lnTo>
                  <a:pt x="243" y="46"/>
                </a:lnTo>
                <a:lnTo>
                  <a:pt x="234" y="57"/>
                </a:lnTo>
                <a:lnTo>
                  <a:pt x="234" y="57"/>
                </a:lnTo>
                <a:lnTo>
                  <a:pt x="228" y="66"/>
                </a:lnTo>
                <a:lnTo>
                  <a:pt x="228" y="66"/>
                </a:lnTo>
                <a:lnTo>
                  <a:pt x="225" y="73"/>
                </a:lnTo>
                <a:lnTo>
                  <a:pt x="223" y="79"/>
                </a:lnTo>
                <a:lnTo>
                  <a:pt x="223" y="79"/>
                </a:lnTo>
                <a:lnTo>
                  <a:pt x="221" y="81"/>
                </a:lnTo>
                <a:lnTo>
                  <a:pt x="221" y="84"/>
                </a:lnTo>
                <a:lnTo>
                  <a:pt x="225" y="92"/>
                </a:lnTo>
                <a:lnTo>
                  <a:pt x="234" y="99"/>
                </a:lnTo>
                <a:lnTo>
                  <a:pt x="234" y="101"/>
                </a:lnTo>
                <a:lnTo>
                  <a:pt x="234" y="101"/>
                </a:lnTo>
                <a:lnTo>
                  <a:pt x="236" y="99"/>
                </a:lnTo>
                <a:lnTo>
                  <a:pt x="238" y="99"/>
                </a:lnTo>
                <a:lnTo>
                  <a:pt x="238" y="99"/>
                </a:lnTo>
                <a:lnTo>
                  <a:pt x="243" y="104"/>
                </a:lnTo>
                <a:lnTo>
                  <a:pt x="243" y="104"/>
                </a:lnTo>
                <a:lnTo>
                  <a:pt x="245" y="101"/>
                </a:lnTo>
                <a:lnTo>
                  <a:pt x="248" y="95"/>
                </a:lnTo>
                <a:lnTo>
                  <a:pt x="248" y="95"/>
                </a:lnTo>
                <a:lnTo>
                  <a:pt x="254" y="88"/>
                </a:lnTo>
                <a:lnTo>
                  <a:pt x="261" y="82"/>
                </a:lnTo>
                <a:lnTo>
                  <a:pt x="261" y="82"/>
                </a:lnTo>
                <a:lnTo>
                  <a:pt x="269" y="79"/>
                </a:lnTo>
                <a:lnTo>
                  <a:pt x="276" y="79"/>
                </a:lnTo>
                <a:lnTo>
                  <a:pt x="276" y="79"/>
                </a:lnTo>
                <a:lnTo>
                  <a:pt x="283" y="79"/>
                </a:lnTo>
                <a:lnTo>
                  <a:pt x="289" y="82"/>
                </a:lnTo>
                <a:lnTo>
                  <a:pt x="289" y="82"/>
                </a:lnTo>
                <a:lnTo>
                  <a:pt x="292" y="88"/>
                </a:lnTo>
                <a:lnTo>
                  <a:pt x="294" y="95"/>
                </a:lnTo>
                <a:lnTo>
                  <a:pt x="294" y="103"/>
                </a:lnTo>
                <a:lnTo>
                  <a:pt x="294" y="108"/>
                </a:lnTo>
                <a:lnTo>
                  <a:pt x="294" y="108"/>
                </a:lnTo>
                <a:lnTo>
                  <a:pt x="290" y="104"/>
                </a:lnTo>
                <a:lnTo>
                  <a:pt x="290" y="104"/>
                </a:lnTo>
                <a:lnTo>
                  <a:pt x="285" y="103"/>
                </a:lnTo>
                <a:lnTo>
                  <a:pt x="276" y="101"/>
                </a:lnTo>
                <a:lnTo>
                  <a:pt x="265" y="101"/>
                </a:lnTo>
                <a:lnTo>
                  <a:pt x="254" y="103"/>
                </a:lnTo>
                <a:lnTo>
                  <a:pt x="254" y="103"/>
                </a:lnTo>
                <a:lnTo>
                  <a:pt x="241" y="108"/>
                </a:lnTo>
                <a:lnTo>
                  <a:pt x="219" y="115"/>
                </a:lnTo>
                <a:lnTo>
                  <a:pt x="219" y="115"/>
                </a:lnTo>
                <a:lnTo>
                  <a:pt x="214" y="117"/>
                </a:lnTo>
                <a:lnTo>
                  <a:pt x="208" y="117"/>
                </a:lnTo>
                <a:lnTo>
                  <a:pt x="205" y="113"/>
                </a:lnTo>
                <a:lnTo>
                  <a:pt x="203" y="110"/>
                </a:lnTo>
                <a:lnTo>
                  <a:pt x="203" y="110"/>
                </a:lnTo>
                <a:lnTo>
                  <a:pt x="203" y="104"/>
                </a:lnTo>
                <a:lnTo>
                  <a:pt x="203" y="101"/>
                </a:lnTo>
                <a:lnTo>
                  <a:pt x="205" y="97"/>
                </a:lnTo>
                <a:lnTo>
                  <a:pt x="205" y="97"/>
                </a:lnTo>
                <a:lnTo>
                  <a:pt x="199" y="101"/>
                </a:lnTo>
                <a:lnTo>
                  <a:pt x="194" y="104"/>
                </a:lnTo>
                <a:lnTo>
                  <a:pt x="190" y="110"/>
                </a:lnTo>
                <a:lnTo>
                  <a:pt x="190" y="110"/>
                </a:lnTo>
                <a:lnTo>
                  <a:pt x="190" y="117"/>
                </a:lnTo>
                <a:lnTo>
                  <a:pt x="192" y="124"/>
                </a:lnTo>
                <a:lnTo>
                  <a:pt x="195" y="128"/>
                </a:lnTo>
                <a:lnTo>
                  <a:pt x="201" y="132"/>
                </a:lnTo>
                <a:lnTo>
                  <a:pt x="201" y="132"/>
                </a:lnTo>
                <a:lnTo>
                  <a:pt x="208" y="132"/>
                </a:lnTo>
                <a:lnTo>
                  <a:pt x="217" y="130"/>
                </a:lnTo>
                <a:lnTo>
                  <a:pt x="234" y="123"/>
                </a:lnTo>
                <a:lnTo>
                  <a:pt x="234" y="123"/>
                </a:lnTo>
                <a:lnTo>
                  <a:pt x="250" y="113"/>
                </a:lnTo>
                <a:lnTo>
                  <a:pt x="250" y="113"/>
                </a:lnTo>
                <a:lnTo>
                  <a:pt x="258" y="112"/>
                </a:lnTo>
                <a:lnTo>
                  <a:pt x="263" y="110"/>
                </a:lnTo>
                <a:lnTo>
                  <a:pt x="270" y="112"/>
                </a:lnTo>
                <a:lnTo>
                  <a:pt x="278" y="113"/>
                </a:lnTo>
                <a:lnTo>
                  <a:pt x="278" y="113"/>
                </a:lnTo>
                <a:lnTo>
                  <a:pt x="285" y="119"/>
                </a:lnTo>
                <a:lnTo>
                  <a:pt x="289" y="121"/>
                </a:lnTo>
                <a:lnTo>
                  <a:pt x="289" y="121"/>
                </a:lnTo>
                <a:lnTo>
                  <a:pt x="285" y="126"/>
                </a:lnTo>
                <a:lnTo>
                  <a:pt x="281" y="130"/>
                </a:lnTo>
                <a:lnTo>
                  <a:pt x="274" y="130"/>
                </a:lnTo>
                <a:lnTo>
                  <a:pt x="274" y="130"/>
                </a:lnTo>
                <a:lnTo>
                  <a:pt x="267" y="130"/>
                </a:lnTo>
                <a:lnTo>
                  <a:pt x="261" y="128"/>
                </a:lnTo>
                <a:lnTo>
                  <a:pt x="256" y="124"/>
                </a:lnTo>
                <a:lnTo>
                  <a:pt x="254" y="121"/>
                </a:lnTo>
                <a:lnTo>
                  <a:pt x="254" y="121"/>
                </a:lnTo>
                <a:lnTo>
                  <a:pt x="250" y="128"/>
                </a:lnTo>
                <a:lnTo>
                  <a:pt x="250" y="128"/>
                </a:lnTo>
                <a:lnTo>
                  <a:pt x="248" y="132"/>
                </a:lnTo>
                <a:lnTo>
                  <a:pt x="248" y="135"/>
                </a:lnTo>
                <a:lnTo>
                  <a:pt x="250" y="137"/>
                </a:lnTo>
                <a:lnTo>
                  <a:pt x="248" y="141"/>
                </a:lnTo>
                <a:lnTo>
                  <a:pt x="248" y="141"/>
                </a:lnTo>
                <a:lnTo>
                  <a:pt x="247" y="143"/>
                </a:lnTo>
                <a:lnTo>
                  <a:pt x="245" y="146"/>
                </a:lnTo>
                <a:lnTo>
                  <a:pt x="238" y="152"/>
                </a:lnTo>
                <a:lnTo>
                  <a:pt x="238" y="152"/>
                </a:lnTo>
                <a:lnTo>
                  <a:pt x="227" y="157"/>
                </a:lnTo>
                <a:lnTo>
                  <a:pt x="219" y="159"/>
                </a:lnTo>
                <a:lnTo>
                  <a:pt x="219" y="159"/>
                </a:lnTo>
                <a:lnTo>
                  <a:pt x="227" y="176"/>
                </a:lnTo>
                <a:lnTo>
                  <a:pt x="227" y="176"/>
                </a:lnTo>
                <a:lnTo>
                  <a:pt x="232" y="187"/>
                </a:lnTo>
                <a:lnTo>
                  <a:pt x="236" y="194"/>
                </a:lnTo>
                <a:lnTo>
                  <a:pt x="239" y="199"/>
                </a:lnTo>
                <a:lnTo>
                  <a:pt x="239" y="199"/>
                </a:lnTo>
                <a:lnTo>
                  <a:pt x="247" y="198"/>
                </a:lnTo>
                <a:lnTo>
                  <a:pt x="259" y="192"/>
                </a:lnTo>
                <a:lnTo>
                  <a:pt x="259" y="192"/>
                </a:lnTo>
                <a:lnTo>
                  <a:pt x="269" y="185"/>
                </a:lnTo>
                <a:lnTo>
                  <a:pt x="274" y="177"/>
                </a:lnTo>
                <a:lnTo>
                  <a:pt x="274" y="177"/>
                </a:lnTo>
                <a:lnTo>
                  <a:pt x="267" y="194"/>
                </a:lnTo>
                <a:lnTo>
                  <a:pt x="261" y="203"/>
                </a:lnTo>
                <a:lnTo>
                  <a:pt x="254" y="210"/>
                </a:lnTo>
                <a:lnTo>
                  <a:pt x="248" y="216"/>
                </a:lnTo>
                <a:lnTo>
                  <a:pt x="248" y="216"/>
                </a:lnTo>
                <a:lnTo>
                  <a:pt x="225" y="232"/>
                </a:lnTo>
                <a:lnTo>
                  <a:pt x="192" y="250"/>
                </a:lnTo>
                <a:lnTo>
                  <a:pt x="172" y="261"/>
                </a:lnTo>
                <a:lnTo>
                  <a:pt x="153" y="269"/>
                </a:lnTo>
                <a:lnTo>
                  <a:pt x="133" y="276"/>
                </a:lnTo>
                <a:lnTo>
                  <a:pt x="113" y="280"/>
                </a:lnTo>
                <a:lnTo>
                  <a:pt x="113" y="280"/>
                </a:lnTo>
                <a:lnTo>
                  <a:pt x="108" y="278"/>
                </a:lnTo>
                <a:lnTo>
                  <a:pt x="100" y="276"/>
                </a:lnTo>
                <a:lnTo>
                  <a:pt x="88" y="267"/>
                </a:lnTo>
                <a:lnTo>
                  <a:pt x="75" y="258"/>
                </a:lnTo>
                <a:lnTo>
                  <a:pt x="68" y="249"/>
                </a:lnTo>
                <a:lnTo>
                  <a:pt x="68" y="249"/>
                </a:lnTo>
                <a:lnTo>
                  <a:pt x="66" y="249"/>
                </a:lnTo>
                <a:lnTo>
                  <a:pt x="62" y="247"/>
                </a:lnTo>
                <a:lnTo>
                  <a:pt x="58" y="249"/>
                </a:lnTo>
                <a:lnTo>
                  <a:pt x="53" y="252"/>
                </a:lnTo>
                <a:lnTo>
                  <a:pt x="53" y="252"/>
                </a:lnTo>
                <a:lnTo>
                  <a:pt x="49" y="252"/>
                </a:lnTo>
                <a:lnTo>
                  <a:pt x="42" y="252"/>
                </a:lnTo>
                <a:lnTo>
                  <a:pt x="31" y="254"/>
                </a:lnTo>
                <a:lnTo>
                  <a:pt x="27" y="258"/>
                </a:lnTo>
                <a:lnTo>
                  <a:pt x="24" y="261"/>
                </a:lnTo>
                <a:lnTo>
                  <a:pt x="24" y="261"/>
                </a:lnTo>
                <a:lnTo>
                  <a:pt x="24" y="263"/>
                </a:lnTo>
                <a:lnTo>
                  <a:pt x="29" y="263"/>
                </a:lnTo>
                <a:lnTo>
                  <a:pt x="35" y="261"/>
                </a:lnTo>
                <a:lnTo>
                  <a:pt x="42" y="263"/>
                </a:lnTo>
                <a:lnTo>
                  <a:pt x="42" y="263"/>
                </a:lnTo>
                <a:lnTo>
                  <a:pt x="44" y="265"/>
                </a:lnTo>
                <a:lnTo>
                  <a:pt x="42" y="267"/>
                </a:lnTo>
                <a:lnTo>
                  <a:pt x="40" y="269"/>
                </a:lnTo>
                <a:lnTo>
                  <a:pt x="40" y="272"/>
                </a:lnTo>
                <a:lnTo>
                  <a:pt x="40" y="272"/>
                </a:lnTo>
                <a:lnTo>
                  <a:pt x="40" y="274"/>
                </a:lnTo>
                <a:lnTo>
                  <a:pt x="44" y="278"/>
                </a:lnTo>
                <a:lnTo>
                  <a:pt x="53" y="282"/>
                </a:lnTo>
                <a:lnTo>
                  <a:pt x="71" y="289"/>
                </a:lnTo>
                <a:lnTo>
                  <a:pt x="71" y="289"/>
                </a:lnTo>
                <a:lnTo>
                  <a:pt x="73" y="291"/>
                </a:lnTo>
                <a:lnTo>
                  <a:pt x="73" y="293"/>
                </a:lnTo>
                <a:lnTo>
                  <a:pt x="73" y="293"/>
                </a:lnTo>
                <a:lnTo>
                  <a:pt x="60" y="291"/>
                </a:lnTo>
                <a:lnTo>
                  <a:pt x="51" y="287"/>
                </a:lnTo>
                <a:lnTo>
                  <a:pt x="38" y="282"/>
                </a:lnTo>
                <a:lnTo>
                  <a:pt x="38" y="282"/>
                </a:lnTo>
                <a:lnTo>
                  <a:pt x="29" y="280"/>
                </a:lnTo>
                <a:lnTo>
                  <a:pt x="24" y="280"/>
                </a:lnTo>
                <a:lnTo>
                  <a:pt x="22" y="283"/>
                </a:lnTo>
                <a:lnTo>
                  <a:pt x="20" y="287"/>
                </a:lnTo>
                <a:lnTo>
                  <a:pt x="20" y="287"/>
                </a:lnTo>
                <a:lnTo>
                  <a:pt x="18" y="289"/>
                </a:lnTo>
                <a:lnTo>
                  <a:pt x="16" y="289"/>
                </a:lnTo>
                <a:lnTo>
                  <a:pt x="11" y="293"/>
                </a:lnTo>
                <a:lnTo>
                  <a:pt x="7" y="294"/>
                </a:lnTo>
                <a:lnTo>
                  <a:pt x="4" y="300"/>
                </a:lnTo>
                <a:lnTo>
                  <a:pt x="2" y="305"/>
                </a:lnTo>
                <a:lnTo>
                  <a:pt x="0" y="314"/>
                </a:lnTo>
                <a:lnTo>
                  <a:pt x="0" y="314"/>
                </a:lnTo>
                <a:lnTo>
                  <a:pt x="4" y="313"/>
                </a:lnTo>
                <a:lnTo>
                  <a:pt x="9" y="307"/>
                </a:lnTo>
                <a:lnTo>
                  <a:pt x="15" y="303"/>
                </a:lnTo>
                <a:lnTo>
                  <a:pt x="18" y="302"/>
                </a:lnTo>
                <a:lnTo>
                  <a:pt x="18" y="303"/>
                </a:lnTo>
                <a:lnTo>
                  <a:pt x="18" y="303"/>
                </a:lnTo>
                <a:lnTo>
                  <a:pt x="22" y="311"/>
                </a:lnTo>
                <a:lnTo>
                  <a:pt x="27" y="314"/>
                </a:lnTo>
                <a:lnTo>
                  <a:pt x="35" y="314"/>
                </a:lnTo>
                <a:lnTo>
                  <a:pt x="42" y="314"/>
                </a:lnTo>
                <a:lnTo>
                  <a:pt x="58" y="313"/>
                </a:lnTo>
                <a:lnTo>
                  <a:pt x="66" y="313"/>
                </a:lnTo>
                <a:lnTo>
                  <a:pt x="69" y="313"/>
                </a:lnTo>
                <a:lnTo>
                  <a:pt x="69" y="313"/>
                </a:lnTo>
                <a:lnTo>
                  <a:pt x="69" y="314"/>
                </a:lnTo>
                <a:lnTo>
                  <a:pt x="69" y="314"/>
                </a:lnTo>
                <a:lnTo>
                  <a:pt x="66" y="316"/>
                </a:lnTo>
                <a:lnTo>
                  <a:pt x="53" y="318"/>
                </a:lnTo>
                <a:lnTo>
                  <a:pt x="46" y="320"/>
                </a:lnTo>
                <a:lnTo>
                  <a:pt x="38" y="324"/>
                </a:lnTo>
                <a:lnTo>
                  <a:pt x="37" y="325"/>
                </a:lnTo>
                <a:lnTo>
                  <a:pt x="35" y="329"/>
                </a:lnTo>
                <a:lnTo>
                  <a:pt x="37" y="331"/>
                </a:lnTo>
                <a:lnTo>
                  <a:pt x="37" y="331"/>
                </a:lnTo>
                <a:lnTo>
                  <a:pt x="33" y="335"/>
                </a:lnTo>
                <a:lnTo>
                  <a:pt x="29" y="342"/>
                </a:lnTo>
                <a:lnTo>
                  <a:pt x="27" y="345"/>
                </a:lnTo>
                <a:lnTo>
                  <a:pt x="27" y="351"/>
                </a:lnTo>
                <a:lnTo>
                  <a:pt x="29" y="356"/>
                </a:lnTo>
                <a:lnTo>
                  <a:pt x="35" y="364"/>
                </a:lnTo>
                <a:lnTo>
                  <a:pt x="35" y="364"/>
                </a:lnTo>
                <a:lnTo>
                  <a:pt x="37" y="353"/>
                </a:lnTo>
                <a:lnTo>
                  <a:pt x="40" y="347"/>
                </a:lnTo>
                <a:lnTo>
                  <a:pt x="42" y="345"/>
                </a:lnTo>
                <a:lnTo>
                  <a:pt x="46" y="345"/>
                </a:lnTo>
                <a:lnTo>
                  <a:pt x="46" y="345"/>
                </a:lnTo>
                <a:lnTo>
                  <a:pt x="53" y="345"/>
                </a:lnTo>
                <a:lnTo>
                  <a:pt x="58" y="349"/>
                </a:lnTo>
                <a:lnTo>
                  <a:pt x="64" y="349"/>
                </a:lnTo>
                <a:lnTo>
                  <a:pt x="71" y="345"/>
                </a:lnTo>
                <a:lnTo>
                  <a:pt x="71" y="345"/>
                </a:lnTo>
                <a:lnTo>
                  <a:pt x="79" y="340"/>
                </a:lnTo>
                <a:lnTo>
                  <a:pt x="84" y="336"/>
                </a:lnTo>
                <a:lnTo>
                  <a:pt x="95" y="333"/>
                </a:lnTo>
                <a:lnTo>
                  <a:pt x="95" y="333"/>
                </a:lnTo>
                <a:lnTo>
                  <a:pt x="95" y="336"/>
                </a:lnTo>
                <a:lnTo>
                  <a:pt x="99" y="342"/>
                </a:lnTo>
                <a:lnTo>
                  <a:pt x="99" y="342"/>
                </a:lnTo>
                <a:lnTo>
                  <a:pt x="102" y="344"/>
                </a:lnTo>
                <a:lnTo>
                  <a:pt x="104" y="345"/>
                </a:lnTo>
                <a:lnTo>
                  <a:pt x="104" y="345"/>
                </a:lnTo>
                <a:lnTo>
                  <a:pt x="104" y="345"/>
                </a:lnTo>
                <a:lnTo>
                  <a:pt x="102" y="351"/>
                </a:lnTo>
                <a:lnTo>
                  <a:pt x="99" y="356"/>
                </a:lnTo>
                <a:lnTo>
                  <a:pt x="95" y="360"/>
                </a:lnTo>
                <a:lnTo>
                  <a:pt x="95" y="360"/>
                </a:lnTo>
                <a:lnTo>
                  <a:pt x="97" y="360"/>
                </a:lnTo>
                <a:lnTo>
                  <a:pt x="102" y="360"/>
                </a:lnTo>
                <a:lnTo>
                  <a:pt x="108" y="358"/>
                </a:lnTo>
                <a:lnTo>
                  <a:pt x="111" y="355"/>
                </a:lnTo>
                <a:lnTo>
                  <a:pt x="115" y="349"/>
                </a:lnTo>
                <a:lnTo>
                  <a:pt x="115" y="349"/>
                </a:lnTo>
                <a:lnTo>
                  <a:pt x="117" y="347"/>
                </a:lnTo>
                <a:lnTo>
                  <a:pt x="119" y="347"/>
                </a:lnTo>
                <a:lnTo>
                  <a:pt x="124" y="347"/>
                </a:lnTo>
                <a:lnTo>
                  <a:pt x="124" y="347"/>
                </a:lnTo>
                <a:lnTo>
                  <a:pt x="128" y="345"/>
                </a:lnTo>
                <a:lnTo>
                  <a:pt x="130" y="344"/>
                </a:lnTo>
                <a:lnTo>
                  <a:pt x="130" y="338"/>
                </a:lnTo>
                <a:lnTo>
                  <a:pt x="130" y="333"/>
                </a:lnTo>
                <a:lnTo>
                  <a:pt x="130" y="329"/>
                </a:lnTo>
                <a:lnTo>
                  <a:pt x="132" y="327"/>
                </a:lnTo>
                <a:lnTo>
                  <a:pt x="132" y="327"/>
                </a:lnTo>
                <a:lnTo>
                  <a:pt x="139" y="322"/>
                </a:lnTo>
                <a:lnTo>
                  <a:pt x="146" y="316"/>
                </a:lnTo>
                <a:lnTo>
                  <a:pt x="163" y="309"/>
                </a:lnTo>
                <a:lnTo>
                  <a:pt x="163" y="309"/>
                </a:lnTo>
                <a:lnTo>
                  <a:pt x="161" y="316"/>
                </a:lnTo>
                <a:lnTo>
                  <a:pt x="161" y="324"/>
                </a:lnTo>
                <a:lnTo>
                  <a:pt x="164" y="333"/>
                </a:lnTo>
                <a:lnTo>
                  <a:pt x="205" y="322"/>
                </a:lnTo>
                <a:lnTo>
                  <a:pt x="205" y="322"/>
                </a:lnTo>
                <a:lnTo>
                  <a:pt x="203" y="313"/>
                </a:lnTo>
                <a:lnTo>
                  <a:pt x="205" y="305"/>
                </a:lnTo>
                <a:lnTo>
                  <a:pt x="210" y="296"/>
                </a:lnTo>
                <a:lnTo>
                  <a:pt x="216" y="287"/>
                </a:lnTo>
                <a:lnTo>
                  <a:pt x="216" y="287"/>
                </a:lnTo>
                <a:lnTo>
                  <a:pt x="216" y="291"/>
                </a:lnTo>
                <a:lnTo>
                  <a:pt x="214" y="300"/>
                </a:lnTo>
                <a:lnTo>
                  <a:pt x="214" y="311"/>
                </a:lnTo>
                <a:lnTo>
                  <a:pt x="214" y="316"/>
                </a:lnTo>
                <a:lnTo>
                  <a:pt x="216" y="318"/>
                </a:lnTo>
                <a:lnTo>
                  <a:pt x="256" y="309"/>
                </a:lnTo>
                <a:lnTo>
                  <a:pt x="256" y="309"/>
                </a:lnTo>
                <a:lnTo>
                  <a:pt x="254" y="303"/>
                </a:lnTo>
                <a:lnTo>
                  <a:pt x="254" y="296"/>
                </a:lnTo>
                <a:lnTo>
                  <a:pt x="258" y="283"/>
                </a:lnTo>
                <a:lnTo>
                  <a:pt x="258" y="283"/>
                </a:lnTo>
                <a:lnTo>
                  <a:pt x="261" y="298"/>
                </a:lnTo>
                <a:lnTo>
                  <a:pt x="269" y="311"/>
                </a:lnTo>
                <a:lnTo>
                  <a:pt x="278" y="322"/>
                </a:lnTo>
                <a:lnTo>
                  <a:pt x="283" y="325"/>
                </a:lnTo>
                <a:lnTo>
                  <a:pt x="289" y="329"/>
                </a:lnTo>
                <a:lnTo>
                  <a:pt x="289" y="329"/>
                </a:lnTo>
                <a:lnTo>
                  <a:pt x="311" y="338"/>
                </a:lnTo>
                <a:lnTo>
                  <a:pt x="334" y="345"/>
                </a:lnTo>
                <a:lnTo>
                  <a:pt x="391" y="362"/>
                </a:lnTo>
                <a:lnTo>
                  <a:pt x="391" y="362"/>
                </a:lnTo>
                <a:lnTo>
                  <a:pt x="407" y="367"/>
                </a:lnTo>
                <a:lnTo>
                  <a:pt x="420" y="373"/>
                </a:lnTo>
                <a:lnTo>
                  <a:pt x="420" y="373"/>
                </a:lnTo>
                <a:lnTo>
                  <a:pt x="424" y="375"/>
                </a:lnTo>
                <a:lnTo>
                  <a:pt x="424" y="377"/>
                </a:lnTo>
                <a:lnTo>
                  <a:pt x="422" y="382"/>
                </a:lnTo>
                <a:lnTo>
                  <a:pt x="417" y="386"/>
                </a:lnTo>
                <a:lnTo>
                  <a:pt x="417" y="386"/>
                </a:lnTo>
                <a:lnTo>
                  <a:pt x="424" y="391"/>
                </a:lnTo>
                <a:lnTo>
                  <a:pt x="438" y="400"/>
                </a:lnTo>
                <a:lnTo>
                  <a:pt x="438" y="400"/>
                </a:lnTo>
                <a:lnTo>
                  <a:pt x="448" y="409"/>
                </a:lnTo>
                <a:lnTo>
                  <a:pt x="453" y="420"/>
                </a:lnTo>
                <a:lnTo>
                  <a:pt x="459" y="435"/>
                </a:lnTo>
                <a:lnTo>
                  <a:pt x="462" y="450"/>
                </a:lnTo>
                <a:lnTo>
                  <a:pt x="462" y="450"/>
                </a:lnTo>
                <a:lnTo>
                  <a:pt x="466" y="462"/>
                </a:lnTo>
                <a:lnTo>
                  <a:pt x="466" y="475"/>
                </a:lnTo>
                <a:lnTo>
                  <a:pt x="466" y="486"/>
                </a:lnTo>
                <a:lnTo>
                  <a:pt x="466" y="492"/>
                </a:lnTo>
                <a:lnTo>
                  <a:pt x="464" y="493"/>
                </a:lnTo>
                <a:lnTo>
                  <a:pt x="464" y="493"/>
                </a:lnTo>
                <a:lnTo>
                  <a:pt x="460" y="497"/>
                </a:lnTo>
                <a:lnTo>
                  <a:pt x="457" y="499"/>
                </a:lnTo>
                <a:lnTo>
                  <a:pt x="451" y="501"/>
                </a:lnTo>
                <a:lnTo>
                  <a:pt x="440" y="504"/>
                </a:lnTo>
                <a:lnTo>
                  <a:pt x="444" y="519"/>
                </a:lnTo>
                <a:lnTo>
                  <a:pt x="444" y="519"/>
                </a:lnTo>
                <a:lnTo>
                  <a:pt x="451" y="519"/>
                </a:lnTo>
                <a:lnTo>
                  <a:pt x="459" y="517"/>
                </a:lnTo>
                <a:lnTo>
                  <a:pt x="466" y="515"/>
                </a:lnTo>
                <a:lnTo>
                  <a:pt x="466" y="515"/>
                </a:lnTo>
                <a:lnTo>
                  <a:pt x="464" y="517"/>
                </a:lnTo>
                <a:lnTo>
                  <a:pt x="464" y="517"/>
                </a:lnTo>
                <a:lnTo>
                  <a:pt x="459" y="526"/>
                </a:lnTo>
                <a:lnTo>
                  <a:pt x="457" y="534"/>
                </a:lnTo>
                <a:lnTo>
                  <a:pt x="473" y="545"/>
                </a:lnTo>
                <a:lnTo>
                  <a:pt x="473" y="545"/>
                </a:lnTo>
                <a:lnTo>
                  <a:pt x="481" y="526"/>
                </a:lnTo>
                <a:lnTo>
                  <a:pt x="484" y="521"/>
                </a:lnTo>
                <a:lnTo>
                  <a:pt x="488" y="517"/>
                </a:lnTo>
                <a:lnTo>
                  <a:pt x="488" y="517"/>
                </a:lnTo>
                <a:lnTo>
                  <a:pt x="491" y="517"/>
                </a:lnTo>
                <a:lnTo>
                  <a:pt x="497" y="519"/>
                </a:lnTo>
                <a:lnTo>
                  <a:pt x="504" y="523"/>
                </a:lnTo>
                <a:lnTo>
                  <a:pt x="512" y="526"/>
                </a:lnTo>
                <a:lnTo>
                  <a:pt x="521" y="534"/>
                </a:lnTo>
                <a:lnTo>
                  <a:pt x="528" y="543"/>
                </a:lnTo>
                <a:lnTo>
                  <a:pt x="535" y="552"/>
                </a:lnTo>
                <a:lnTo>
                  <a:pt x="541" y="563"/>
                </a:lnTo>
                <a:lnTo>
                  <a:pt x="541" y="563"/>
                </a:lnTo>
                <a:lnTo>
                  <a:pt x="543" y="572"/>
                </a:lnTo>
                <a:lnTo>
                  <a:pt x="544" y="581"/>
                </a:lnTo>
                <a:lnTo>
                  <a:pt x="544" y="590"/>
                </a:lnTo>
                <a:lnTo>
                  <a:pt x="543" y="601"/>
                </a:lnTo>
                <a:lnTo>
                  <a:pt x="541" y="610"/>
                </a:lnTo>
                <a:lnTo>
                  <a:pt x="537" y="618"/>
                </a:lnTo>
                <a:lnTo>
                  <a:pt x="532" y="623"/>
                </a:lnTo>
                <a:lnTo>
                  <a:pt x="526" y="627"/>
                </a:lnTo>
                <a:lnTo>
                  <a:pt x="526" y="627"/>
                </a:lnTo>
                <a:lnTo>
                  <a:pt x="521" y="627"/>
                </a:lnTo>
                <a:lnTo>
                  <a:pt x="517" y="625"/>
                </a:lnTo>
                <a:lnTo>
                  <a:pt x="504" y="620"/>
                </a:lnTo>
                <a:lnTo>
                  <a:pt x="493" y="614"/>
                </a:lnTo>
                <a:lnTo>
                  <a:pt x="490" y="614"/>
                </a:lnTo>
                <a:lnTo>
                  <a:pt x="486" y="618"/>
                </a:lnTo>
                <a:lnTo>
                  <a:pt x="486" y="618"/>
                </a:lnTo>
                <a:lnTo>
                  <a:pt x="484" y="620"/>
                </a:lnTo>
                <a:lnTo>
                  <a:pt x="479" y="623"/>
                </a:lnTo>
                <a:lnTo>
                  <a:pt x="470" y="629"/>
                </a:lnTo>
                <a:lnTo>
                  <a:pt x="466" y="632"/>
                </a:lnTo>
                <a:lnTo>
                  <a:pt x="462" y="638"/>
                </a:lnTo>
                <a:lnTo>
                  <a:pt x="462" y="645"/>
                </a:lnTo>
                <a:lnTo>
                  <a:pt x="464" y="654"/>
                </a:lnTo>
                <a:lnTo>
                  <a:pt x="464" y="654"/>
                </a:lnTo>
                <a:lnTo>
                  <a:pt x="473" y="645"/>
                </a:lnTo>
                <a:lnTo>
                  <a:pt x="477" y="641"/>
                </a:lnTo>
                <a:lnTo>
                  <a:pt x="481" y="641"/>
                </a:lnTo>
                <a:lnTo>
                  <a:pt x="481" y="641"/>
                </a:lnTo>
                <a:lnTo>
                  <a:pt x="482" y="643"/>
                </a:lnTo>
                <a:lnTo>
                  <a:pt x="482" y="645"/>
                </a:lnTo>
                <a:lnTo>
                  <a:pt x="486" y="649"/>
                </a:lnTo>
                <a:lnTo>
                  <a:pt x="486" y="649"/>
                </a:lnTo>
                <a:lnTo>
                  <a:pt x="488" y="651"/>
                </a:lnTo>
                <a:lnTo>
                  <a:pt x="491" y="651"/>
                </a:lnTo>
                <a:lnTo>
                  <a:pt x="502" y="651"/>
                </a:lnTo>
                <a:lnTo>
                  <a:pt x="512" y="649"/>
                </a:lnTo>
                <a:lnTo>
                  <a:pt x="515" y="649"/>
                </a:lnTo>
                <a:lnTo>
                  <a:pt x="517" y="651"/>
                </a:lnTo>
                <a:lnTo>
                  <a:pt x="517" y="651"/>
                </a:lnTo>
                <a:lnTo>
                  <a:pt x="517" y="652"/>
                </a:lnTo>
                <a:lnTo>
                  <a:pt x="515" y="652"/>
                </a:lnTo>
                <a:lnTo>
                  <a:pt x="510" y="652"/>
                </a:lnTo>
                <a:lnTo>
                  <a:pt x="510" y="652"/>
                </a:lnTo>
                <a:lnTo>
                  <a:pt x="491" y="656"/>
                </a:lnTo>
                <a:lnTo>
                  <a:pt x="484" y="660"/>
                </a:lnTo>
                <a:lnTo>
                  <a:pt x="479" y="663"/>
                </a:lnTo>
                <a:lnTo>
                  <a:pt x="479" y="663"/>
                </a:lnTo>
                <a:lnTo>
                  <a:pt x="479" y="665"/>
                </a:lnTo>
                <a:lnTo>
                  <a:pt x="479" y="669"/>
                </a:lnTo>
                <a:lnTo>
                  <a:pt x="479" y="669"/>
                </a:lnTo>
                <a:lnTo>
                  <a:pt x="475" y="674"/>
                </a:lnTo>
                <a:lnTo>
                  <a:pt x="470" y="678"/>
                </a:lnTo>
                <a:lnTo>
                  <a:pt x="466" y="683"/>
                </a:lnTo>
                <a:lnTo>
                  <a:pt x="464" y="689"/>
                </a:lnTo>
                <a:lnTo>
                  <a:pt x="464" y="694"/>
                </a:lnTo>
                <a:lnTo>
                  <a:pt x="464" y="694"/>
                </a:lnTo>
                <a:lnTo>
                  <a:pt x="466" y="702"/>
                </a:lnTo>
                <a:lnTo>
                  <a:pt x="470" y="705"/>
                </a:lnTo>
                <a:lnTo>
                  <a:pt x="475" y="711"/>
                </a:lnTo>
                <a:lnTo>
                  <a:pt x="475" y="711"/>
                </a:lnTo>
                <a:lnTo>
                  <a:pt x="475" y="707"/>
                </a:lnTo>
                <a:lnTo>
                  <a:pt x="477" y="702"/>
                </a:lnTo>
                <a:lnTo>
                  <a:pt x="479" y="694"/>
                </a:lnTo>
                <a:lnTo>
                  <a:pt x="479" y="691"/>
                </a:lnTo>
                <a:lnTo>
                  <a:pt x="482" y="691"/>
                </a:lnTo>
                <a:lnTo>
                  <a:pt x="482" y="691"/>
                </a:lnTo>
                <a:lnTo>
                  <a:pt x="484" y="691"/>
                </a:lnTo>
                <a:lnTo>
                  <a:pt x="488" y="693"/>
                </a:lnTo>
                <a:lnTo>
                  <a:pt x="490" y="696"/>
                </a:lnTo>
                <a:lnTo>
                  <a:pt x="493" y="696"/>
                </a:lnTo>
                <a:lnTo>
                  <a:pt x="493" y="696"/>
                </a:lnTo>
                <a:lnTo>
                  <a:pt x="497" y="696"/>
                </a:lnTo>
                <a:lnTo>
                  <a:pt x="502" y="693"/>
                </a:lnTo>
                <a:lnTo>
                  <a:pt x="513" y="682"/>
                </a:lnTo>
                <a:lnTo>
                  <a:pt x="524" y="672"/>
                </a:lnTo>
                <a:lnTo>
                  <a:pt x="528" y="669"/>
                </a:lnTo>
                <a:lnTo>
                  <a:pt x="532" y="669"/>
                </a:lnTo>
                <a:lnTo>
                  <a:pt x="532" y="669"/>
                </a:lnTo>
                <a:lnTo>
                  <a:pt x="533" y="671"/>
                </a:lnTo>
                <a:lnTo>
                  <a:pt x="532" y="672"/>
                </a:lnTo>
                <a:lnTo>
                  <a:pt x="524" y="678"/>
                </a:lnTo>
                <a:lnTo>
                  <a:pt x="517" y="685"/>
                </a:lnTo>
                <a:lnTo>
                  <a:pt x="513" y="689"/>
                </a:lnTo>
                <a:lnTo>
                  <a:pt x="512" y="694"/>
                </a:lnTo>
                <a:lnTo>
                  <a:pt x="512" y="694"/>
                </a:lnTo>
                <a:lnTo>
                  <a:pt x="513" y="700"/>
                </a:lnTo>
                <a:lnTo>
                  <a:pt x="515" y="704"/>
                </a:lnTo>
                <a:lnTo>
                  <a:pt x="519" y="707"/>
                </a:lnTo>
                <a:lnTo>
                  <a:pt x="521" y="711"/>
                </a:lnTo>
                <a:lnTo>
                  <a:pt x="521" y="711"/>
                </a:lnTo>
                <a:lnTo>
                  <a:pt x="523" y="715"/>
                </a:lnTo>
                <a:lnTo>
                  <a:pt x="526" y="720"/>
                </a:lnTo>
                <a:lnTo>
                  <a:pt x="530" y="724"/>
                </a:lnTo>
                <a:lnTo>
                  <a:pt x="535" y="725"/>
                </a:lnTo>
                <a:lnTo>
                  <a:pt x="546" y="729"/>
                </a:lnTo>
                <a:lnTo>
                  <a:pt x="552" y="729"/>
                </a:lnTo>
                <a:lnTo>
                  <a:pt x="552" y="729"/>
                </a:lnTo>
                <a:lnTo>
                  <a:pt x="550" y="725"/>
                </a:lnTo>
                <a:lnTo>
                  <a:pt x="544" y="720"/>
                </a:lnTo>
                <a:lnTo>
                  <a:pt x="539" y="713"/>
                </a:lnTo>
                <a:lnTo>
                  <a:pt x="539" y="711"/>
                </a:lnTo>
                <a:lnTo>
                  <a:pt x="539" y="707"/>
                </a:lnTo>
                <a:lnTo>
                  <a:pt x="539" y="707"/>
                </a:lnTo>
                <a:lnTo>
                  <a:pt x="541" y="705"/>
                </a:lnTo>
                <a:lnTo>
                  <a:pt x="544" y="707"/>
                </a:lnTo>
                <a:lnTo>
                  <a:pt x="548" y="707"/>
                </a:lnTo>
                <a:lnTo>
                  <a:pt x="552" y="705"/>
                </a:lnTo>
                <a:lnTo>
                  <a:pt x="552" y="705"/>
                </a:lnTo>
                <a:lnTo>
                  <a:pt x="552" y="702"/>
                </a:lnTo>
                <a:lnTo>
                  <a:pt x="552" y="691"/>
                </a:lnTo>
                <a:lnTo>
                  <a:pt x="552" y="685"/>
                </a:lnTo>
                <a:lnTo>
                  <a:pt x="554" y="678"/>
                </a:lnTo>
                <a:lnTo>
                  <a:pt x="559" y="671"/>
                </a:lnTo>
                <a:lnTo>
                  <a:pt x="566" y="662"/>
                </a:lnTo>
                <a:lnTo>
                  <a:pt x="566" y="662"/>
                </a:lnTo>
                <a:lnTo>
                  <a:pt x="570" y="667"/>
                </a:lnTo>
                <a:lnTo>
                  <a:pt x="574" y="669"/>
                </a:lnTo>
                <a:lnTo>
                  <a:pt x="581" y="671"/>
                </a:lnTo>
                <a:lnTo>
                  <a:pt x="581" y="671"/>
                </a:lnTo>
                <a:lnTo>
                  <a:pt x="583" y="672"/>
                </a:lnTo>
                <a:lnTo>
                  <a:pt x="585" y="674"/>
                </a:lnTo>
                <a:lnTo>
                  <a:pt x="585" y="682"/>
                </a:lnTo>
                <a:lnTo>
                  <a:pt x="585" y="691"/>
                </a:lnTo>
                <a:lnTo>
                  <a:pt x="585" y="691"/>
                </a:lnTo>
                <a:lnTo>
                  <a:pt x="586" y="689"/>
                </a:lnTo>
                <a:lnTo>
                  <a:pt x="590" y="683"/>
                </a:lnTo>
                <a:lnTo>
                  <a:pt x="594" y="674"/>
                </a:lnTo>
                <a:lnTo>
                  <a:pt x="594" y="663"/>
                </a:lnTo>
                <a:lnTo>
                  <a:pt x="594" y="663"/>
                </a:lnTo>
                <a:lnTo>
                  <a:pt x="597" y="662"/>
                </a:lnTo>
                <a:lnTo>
                  <a:pt x="601" y="654"/>
                </a:lnTo>
                <a:lnTo>
                  <a:pt x="601" y="654"/>
                </a:lnTo>
                <a:lnTo>
                  <a:pt x="603" y="651"/>
                </a:lnTo>
                <a:lnTo>
                  <a:pt x="601" y="649"/>
                </a:lnTo>
                <a:lnTo>
                  <a:pt x="596" y="643"/>
                </a:lnTo>
                <a:lnTo>
                  <a:pt x="594" y="640"/>
                </a:lnTo>
                <a:lnTo>
                  <a:pt x="592" y="634"/>
                </a:lnTo>
                <a:lnTo>
                  <a:pt x="590" y="625"/>
                </a:lnTo>
                <a:lnTo>
                  <a:pt x="590" y="614"/>
                </a:lnTo>
                <a:lnTo>
                  <a:pt x="590" y="614"/>
                </a:lnTo>
                <a:lnTo>
                  <a:pt x="590" y="610"/>
                </a:lnTo>
                <a:lnTo>
                  <a:pt x="588" y="609"/>
                </a:lnTo>
                <a:lnTo>
                  <a:pt x="583" y="605"/>
                </a:lnTo>
                <a:lnTo>
                  <a:pt x="583" y="605"/>
                </a:lnTo>
                <a:lnTo>
                  <a:pt x="579" y="599"/>
                </a:lnTo>
                <a:lnTo>
                  <a:pt x="579" y="598"/>
                </a:lnTo>
                <a:lnTo>
                  <a:pt x="581" y="598"/>
                </a:lnTo>
                <a:lnTo>
                  <a:pt x="581" y="598"/>
                </a:lnTo>
                <a:lnTo>
                  <a:pt x="588" y="599"/>
                </a:lnTo>
                <a:lnTo>
                  <a:pt x="596" y="599"/>
                </a:lnTo>
                <a:lnTo>
                  <a:pt x="603" y="598"/>
                </a:lnTo>
                <a:lnTo>
                  <a:pt x="603" y="598"/>
                </a:lnTo>
                <a:lnTo>
                  <a:pt x="603" y="576"/>
                </a:lnTo>
                <a:lnTo>
                  <a:pt x="605" y="565"/>
                </a:lnTo>
                <a:lnTo>
                  <a:pt x="603" y="559"/>
                </a:lnTo>
                <a:lnTo>
                  <a:pt x="603" y="559"/>
                </a:lnTo>
                <a:lnTo>
                  <a:pt x="596" y="559"/>
                </a:lnTo>
                <a:lnTo>
                  <a:pt x="588" y="557"/>
                </a:lnTo>
                <a:lnTo>
                  <a:pt x="585" y="556"/>
                </a:lnTo>
                <a:lnTo>
                  <a:pt x="581" y="552"/>
                </a:lnTo>
                <a:lnTo>
                  <a:pt x="581" y="552"/>
                </a:lnTo>
                <a:lnTo>
                  <a:pt x="586" y="552"/>
                </a:lnTo>
                <a:lnTo>
                  <a:pt x="594" y="552"/>
                </a:lnTo>
                <a:lnTo>
                  <a:pt x="599" y="552"/>
                </a:lnTo>
                <a:lnTo>
                  <a:pt x="603" y="548"/>
                </a:lnTo>
                <a:lnTo>
                  <a:pt x="603" y="548"/>
                </a:lnTo>
                <a:lnTo>
                  <a:pt x="603" y="530"/>
                </a:lnTo>
                <a:lnTo>
                  <a:pt x="601" y="517"/>
                </a:lnTo>
                <a:lnTo>
                  <a:pt x="601" y="514"/>
                </a:lnTo>
                <a:lnTo>
                  <a:pt x="599" y="512"/>
                </a:lnTo>
                <a:lnTo>
                  <a:pt x="599" y="512"/>
                </a:lnTo>
                <a:lnTo>
                  <a:pt x="592" y="514"/>
                </a:lnTo>
                <a:lnTo>
                  <a:pt x="586" y="514"/>
                </a:lnTo>
                <a:lnTo>
                  <a:pt x="581" y="512"/>
                </a:lnTo>
                <a:lnTo>
                  <a:pt x="576" y="510"/>
                </a:lnTo>
                <a:lnTo>
                  <a:pt x="576" y="510"/>
                </a:lnTo>
                <a:lnTo>
                  <a:pt x="574" y="508"/>
                </a:lnTo>
                <a:lnTo>
                  <a:pt x="572" y="504"/>
                </a:lnTo>
                <a:lnTo>
                  <a:pt x="572" y="499"/>
                </a:lnTo>
                <a:lnTo>
                  <a:pt x="570" y="495"/>
                </a:lnTo>
                <a:lnTo>
                  <a:pt x="570" y="493"/>
                </a:lnTo>
                <a:lnTo>
                  <a:pt x="568" y="492"/>
                </a:lnTo>
                <a:lnTo>
                  <a:pt x="568" y="492"/>
                </a:lnTo>
                <a:lnTo>
                  <a:pt x="557" y="488"/>
                </a:lnTo>
                <a:lnTo>
                  <a:pt x="546" y="482"/>
                </a:lnTo>
                <a:lnTo>
                  <a:pt x="541" y="477"/>
                </a:lnTo>
                <a:lnTo>
                  <a:pt x="535" y="473"/>
                </a:lnTo>
                <a:lnTo>
                  <a:pt x="535" y="473"/>
                </a:lnTo>
                <a:lnTo>
                  <a:pt x="532" y="468"/>
                </a:lnTo>
                <a:lnTo>
                  <a:pt x="532" y="462"/>
                </a:lnTo>
                <a:lnTo>
                  <a:pt x="532" y="459"/>
                </a:lnTo>
                <a:lnTo>
                  <a:pt x="532" y="459"/>
                </a:lnTo>
                <a:lnTo>
                  <a:pt x="541" y="462"/>
                </a:lnTo>
                <a:lnTo>
                  <a:pt x="544" y="462"/>
                </a:lnTo>
                <a:lnTo>
                  <a:pt x="550" y="461"/>
                </a:lnTo>
                <a:lnTo>
                  <a:pt x="552" y="431"/>
                </a:lnTo>
                <a:lnTo>
                  <a:pt x="552" y="431"/>
                </a:lnTo>
                <a:lnTo>
                  <a:pt x="548" y="431"/>
                </a:lnTo>
                <a:lnTo>
                  <a:pt x="541" y="430"/>
                </a:lnTo>
                <a:lnTo>
                  <a:pt x="541" y="430"/>
                </a:lnTo>
                <a:lnTo>
                  <a:pt x="537" y="426"/>
                </a:lnTo>
                <a:lnTo>
                  <a:pt x="533" y="422"/>
                </a:lnTo>
                <a:lnTo>
                  <a:pt x="532" y="419"/>
                </a:lnTo>
                <a:lnTo>
                  <a:pt x="532" y="419"/>
                </a:lnTo>
                <a:lnTo>
                  <a:pt x="535" y="420"/>
                </a:lnTo>
                <a:lnTo>
                  <a:pt x="543" y="422"/>
                </a:lnTo>
                <a:lnTo>
                  <a:pt x="543" y="422"/>
                </a:lnTo>
                <a:lnTo>
                  <a:pt x="550" y="422"/>
                </a:lnTo>
                <a:lnTo>
                  <a:pt x="554" y="420"/>
                </a:lnTo>
                <a:lnTo>
                  <a:pt x="557" y="387"/>
                </a:lnTo>
                <a:lnTo>
                  <a:pt x="557" y="387"/>
                </a:lnTo>
                <a:lnTo>
                  <a:pt x="552" y="387"/>
                </a:lnTo>
                <a:lnTo>
                  <a:pt x="546" y="386"/>
                </a:lnTo>
                <a:lnTo>
                  <a:pt x="541" y="384"/>
                </a:lnTo>
                <a:lnTo>
                  <a:pt x="539" y="378"/>
                </a:lnTo>
                <a:lnTo>
                  <a:pt x="539" y="377"/>
                </a:lnTo>
                <a:lnTo>
                  <a:pt x="539" y="377"/>
                </a:lnTo>
                <a:lnTo>
                  <a:pt x="552" y="373"/>
                </a:lnTo>
                <a:lnTo>
                  <a:pt x="563" y="367"/>
                </a:lnTo>
                <a:lnTo>
                  <a:pt x="572" y="360"/>
                </a:lnTo>
                <a:lnTo>
                  <a:pt x="579" y="353"/>
                </a:lnTo>
                <a:lnTo>
                  <a:pt x="586" y="344"/>
                </a:lnTo>
                <a:lnTo>
                  <a:pt x="592" y="333"/>
                </a:lnTo>
                <a:lnTo>
                  <a:pt x="597" y="324"/>
                </a:lnTo>
                <a:lnTo>
                  <a:pt x="599" y="313"/>
                </a:lnTo>
                <a:lnTo>
                  <a:pt x="599" y="313"/>
                </a:lnTo>
                <a:lnTo>
                  <a:pt x="608" y="316"/>
                </a:lnTo>
                <a:lnTo>
                  <a:pt x="614" y="316"/>
                </a:lnTo>
                <a:lnTo>
                  <a:pt x="618" y="316"/>
                </a:lnTo>
                <a:lnTo>
                  <a:pt x="618" y="316"/>
                </a:lnTo>
                <a:lnTo>
                  <a:pt x="619" y="303"/>
                </a:lnTo>
                <a:lnTo>
                  <a:pt x="619" y="289"/>
                </a:lnTo>
                <a:lnTo>
                  <a:pt x="619" y="289"/>
                </a:lnTo>
                <a:lnTo>
                  <a:pt x="610" y="287"/>
                </a:lnTo>
                <a:lnTo>
                  <a:pt x="607" y="285"/>
                </a:lnTo>
                <a:lnTo>
                  <a:pt x="603" y="2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pic>
        <p:nvPicPr>
          <p:cNvPr id="104" name="Picture 51" descr="työkykyohjelman logo">
            <a:extLst>
              <a:ext uri="{FF2B5EF4-FFF2-40B4-BE49-F238E27FC236}">
                <a16:creationId xmlns:a16="http://schemas.microsoft.com/office/drawing/2014/main" id="{F07F2CD9-BDD8-2848-B9FD-12A39B1606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59599" y="4363971"/>
            <a:ext cx="3132881" cy="625542"/>
          </a:xfrm>
          <a:prstGeom prst="rect">
            <a:avLst/>
          </a:prstGeom>
        </p:spPr>
      </p:pic>
    </p:spTree>
    <p:extLst>
      <p:ext uri="{BB962C8B-B14F-4D97-AF65-F5344CB8AC3E}">
        <p14:creationId xmlns:p14="http://schemas.microsoft.com/office/powerpoint/2010/main" val="263525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Otsikko ja sisältö tyhjä">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32785" y="1410997"/>
            <a:ext cx="8224354"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p:ph type="title"/>
          </p:nvPr>
        </p:nvSpPr>
        <p:spPr>
          <a:xfrm>
            <a:off x="432785" y="235340"/>
            <a:ext cx="8224354"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12051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Kuvapaikka vaak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0" y="0"/>
            <a:ext cx="9144000" cy="4371950"/>
          </a:xfrm>
        </p:spPr>
        <p:txBody>
          <a:bodyPr/>
          <a:lstStyle/>
          <a:p>
            <a:pPr lvl="0"/>
            <a:r>
              <a:rPr lang="fi-FI"/>
              <a:t>Muokkaa tekstin perustyylejä</a:t>
            </a:r>
          </a:p>
        </p:txBody>
      </p:sp>
      <p:sp>
        <p:nvSpPr>
          <p:cNvPr id="8" name="Otsikko 7"/>
          <p:cNvSpPr>
            <a:spLocks noGrp="1"/>
          </p:cNvSpPr>
          <p:nvPr>
            <p:ph type="title"/>
          </p:nvPr>
        </p:nvSpPr>
        <p:spPr>
          <a:xfrm>
            <a:off x="432785" y="4371949"/>
            <a:ext cx="4211223" cy="607895"/>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15" name="Content Placeholder 9"/>
          <p:cNvSpPr>
            <a:spLocks noGrp="1"/>
          </p:cNvSpPr>
          <p:nvPr>
            <p:ph idx="13"/>
          </p:nvPr>
        </p:nvSpPr>
        <p:spPr>
          <a:xfrm>
            <a:off x="4860032" y="4518180"/>
            <a:ext cx="4283968" cy="461665"/>
          </a:xfrm>
        </p:spPr>
        <p:txBody>
          <a:bodyPr>
            <a:noAutofit/>
          </a:bodyPr>
          <a:lstStyle/>
          <a:p>
            <a:pPr marL="0" lvl="0" indent="0">
              <a:buNone/>
            </a:pPr>
            <a:r>
              <a:rPr lang="fi-FI" sz="1200"/>
              <a:t>Muokkaa tekstin perustyylejä</a:t>
            </a:r>
          </a:p>
        </p:txBody>
      </p:sp>
    </p:spTree>
    <p:extLst>
      <p:ext uri="{BB962C8B-B14F-4D97-AF65-F5344CB8AC3E}">
        <p14:creationId xmlns:p14="http://schemas.microsoft.com/office/powerpoint/2010/main" val="3639948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813272" y="0"/>
            <a:ext cx="6336704" cy="5143500"/>
          </a:xfrm>
        </p:spPr>
        <p:txBody>
          <a:bodyPr/>
          <a:lstStyle/>
          <a:p>
            <a:pPr lvl="0"/>
            <a:r>
              <a:rPr lang="fi-FI"/>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a:t>Muokkaa tekstin perustyylejä</a:t>
            </a:r>
          </a:p>
          <a:p>
            <a:pPr lvl="1"/>
            <a:r>
              <a:rPr lang="fi-FI" sz="1400"/>
              <a:t>toinen taso</a:t>
            </a:r>
          </a:p>
          <a:p>
            <a:pPr lvl="2"/>
            <a:r>
              <a:rPr lang="fi-FI" sz="1400"/>
              <a:t>kolmas taso</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27.5.2022</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597611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3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6" name="Freeform 61"/>
            <p:cNvSpPr>
              <a:spLocks/>
            </p:cNvSpPr>
            <p:nvPr userDrawn="1"/>
          </p:nvSpPr>
          <p:spPr bwMode="auto">
            <a:xfrm flipH="1">
              <a:off x="1354507" y="0"/>
              <a:ext cx="7789492" cy="5143501"/>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747668554"/>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4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chemeClr val="tx1"/>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037628315"/>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4_Lopetus VN">
    <p:spTree>
      <p:nvGrpSpPr>
        <p:cNvPr id="1" name=""/>
        <p:cNvGrpSpPr/>
        <p:nvPr/>
      </p:nvGrpSpPr>
      <p:grpSpPr>
        <a:xfrm>
          <a:off x="0" y="0"/>
          <a:ext cx="0" cy="0"/>
          <a:chOff x="0" y="0"/>
          <a:chExt cx="0" cy="0"/>
        </a:xfrm>
      </p:grpSpPr>
      <p:grpSp>
        <p:nvGrpSpPr>
          <p:cNvPr id="105" name="Group 104" descr="kaarielementti"/>
          <p:cNvGrpSpPr/>
          <p:nvPr userDrawn="1"/>
        </p:nvGrpSpPr>
        <p:grpSpPr>
          <a:xfrm>
            <a:off x="-1" y="0"/>
            <a:ext cx="9143999" cy="5143501"/>
            <a:chOff x="-1" y="0"/>
            <a:chExt cx="9143999" cy="5143501"/>
          </a:xfrm>
        </p:grpSpPr>
        <p:sp>
          <p:nvSpPr>
            <p:cNvPr id="100" name="Freeform 8"/>
            <p:cNvSpPr>
              <a:spLocks/>
            </p:cNvSpPr>
            <p:nvPr userDrawn="1"/>
          </p:nvSpPr>
          <p:spPr bwMode="auto">
            <a:xfrm flipH="1">
              <a:off x="1436706" y="0"/>
              <a:ext cx="7707292" cy="5143500"/>
            </a:xfrm>
            <a:custGeom>
              <a:avLst/>
              <a:gdLst>
                <a:gd name="T0" fmla="*/ 3309 w 4863"/>
                <a:gd name="T1" fmla="*/ 0 h 3240"/>
                <a:gd name="T2" fmla="*/ 0 w 4863"/>
                <a:gd name="T3" fmla="*/ 0 h 3240"/>
                <a:gd name="T4" fmla="*/ 0 w 4863"/>
                <a:gd name="T5" fmla="*/ 3240 h 3240"/>
                <a:gd name="T6" fmla="*/ 4276 w 4863"/>
                <a:gd name="T7" fmla="*/ 3240 h 3240"/>
                <a:gd name="T8" fmla="*/ 4276 w 4863"/>
                <a:gd name="T9" fmla="*/ 3240 h 3240"/>
                <a:gd name="T10" fmla="*/ 4327 w 4863"/>
                <a:gd name="T11" fmla="*/ 3176 h 3240"/>
                <a:gd name="T12" fmla="*/ 4374 w 4863"/>
                <a:gd name="T13" fmla="*/ 3116 h 3240"/>
                <a:gd name="T14" fmla="*/ 4417 w 4863"/>
                <a:gd name="T15" fmla="*/ 3060 h 3240"/>
                <a:gd name="T16" fmla="*/ 4455 w 4863"/>
                <a:gd name="T17" fmla="*/ 3006 h 3240"/>
                <a:gd name="T18" fmla="*/ 4490 w 4863"/>
                <a:gd name="T19" fmla="*/ 2953 h 3240"/>
                <a:gd name="T20" fmla="*/ 4524 w 4863"/>
                <a:gd name="T21" fmla="*/ 2903 h 3240"/>
                <a:gd name="T22" fmla="*/ 4554 w 4863"/>
                <a:gd name="T23" fmla="*/ 2851 h 3240"/>
                <a:gd name="T24" fmla="*/ 4585 w 4863"/>
                <a:gd name="T25" fmla="*/ 2799 h 3240"/>
                <a:gd name="T26" fmla="*/ 4614 w 4863"/>
                <a:gd name="T27" fmla="*/ 2747 h 3240"/>
                <a:gd name="T28" fmla="*/ 4645 w 4863"/>
                <a:gd name="T29" fmla="*/ 2692 h 3240"/>
                <a:gd name="T30" fmla="*/ 4707 w 4863"/>
                <a:gd name="T31" fmla="*/ 2576 h 3240"/>
                <a:gd name="T32" fmla="*/ 4778 w 4863"/>
                <a:gd name="T33" fmla="*/ 2445 h 3240"/>
                <a:gd name="T34" fmla="*/ 4818 w 4863"/>
                <a:gd name="T35" fmla="*/ 2372 h 3240"/>
                <a:gd name="T36" fmla="*/ 4863 w 4863"/>
                <a:gd name="T37" fmla="*/ 2293 h 3240"/>
                <a:gd name="T38" fmla="*/ 4863 w 4863"/>
                <a:gd name="T39" fmla="*/ 2293 h 3240"/>
                <a:gd name="T40" fmla="*/ 4789 w 4863"/>
                <a:gd name="T41" fmla="*/ 2239 h 3240"/>
                <a:gd name="T42" fmla="*/ 4719 w 4863"/>
                <a:gd name="T43" fmla="*/ 2184 h 3240"/>
                <a:gd name="T44" fmla="*/ 4652 w 4863"/>
                <a:gd name="T45" fmla="*/ 2127 h 3240"/>
                <a:gd name="T46" fmla="*/ 4585 w 4863"/>
                <a:gd name="T47" fmla="*/ 2069 h 3240"/>
                <a:gd name="T48" fmla="*/ 4522 w 4863"/>
                <a:gd name="T49" fmla="*/ 2010 h 3240"/>
                <a:gd name="T50" fmla="*/ 4461 w 4863"/>
                <a:gd name="T51" fmla="*/ 1951 h 3240"/>
                <a:gd name="T52" fmla="*/ 4401 w 4863"/>
                <a:gd name="T53" fmla="*/ 1889 h 3240"/>
                <a:gd name="T54" fmla="*/ 4343 w 4863"/>
                <a:gd name="T55" fmla="*/ 1827 h 3240"/>
                <a:gd name="T56" fmla="*/ 4288 w 4863"/>
                <a:gd name="T57" fmla="*/ 1763 h 3240"/>
                <a:gd name="T58" fmla="*/ 4234 w 4863"/>
                <a:gd name="T59" fmla="*/ 1699 h 3240"/>
                <a:gd name="T60" fmla="*/ 4182 w 4863"/>
                <a:gd name="T61" fmla="*/ 1632 h 3240"/>
                <a:gd name="T62" fmla="*/ 4131 w 4863"/>
                <a:gd name="T63" fmla="*/ 1565 h 3240"/>
                <a:gd name="T64" fmla="*/ 4081 w 4863"/>
                <a:gd name="T65" fmla="*/ 1497 h 3240"/>
                <a:gd name="T66" fmla="*/ 4034 w 4863"/>
                <a:gd name="T67" fmla="*/ 1428 h 3240"/>
                <a:gd name="T68" fmla="*/ 3986 w 4863"/>
                <a:gd name="T69" fmla="*/ 1358 h 3240"/>
                <a:gd name="T70" fmla="*/ 3941 w 4863"/>
                <a:gd name="T71" fmla="*/ 1286 h 3240"/>
                <a:gd name="T72" fmla="*/ 3897 w 4863"/>
                <a:gd name="T73" fmla="*/ 1214 h 3240"/>
                <a:gd name="T74" fmla="*/ 3854 w 4863"/>
                <a:gd name="T75" fmla="*/ 1140 h 3240"/>
                <a:gd name="T76" fmla="*/ 3811 w 4863"/>
                <a:gd name="T77" fmla="*/ 1065 h 3240"/>
                <a:gd name="T78" fmla="*/ 3771 w 4863"/>
                <a:gd name="T79" fmla="*/ 989 h 3240"/>
                <a:gd name="T80" fmla="*/ 3730 w 4863"/>
                <a:gd name="T81" fmla="*/ 912 h 3240"/>
                <a:gd name="T82" fmla="*/ 3689 w 4863"/>
                <a:gd name="T83" fmla="*/ 835 h 3240"/>
                <a:gd name="T84" fmla="*/ 3650 w 4863"/>
                <a:gd name="T85" fmla="*/ 755 h 3240"/>
                <a:gd name="T86" fmla="*/ 3611 w 4863"/>
                <a:gd name="T87" fmla="*/ 675 h 3240"/>
                <a:gd name="T88" fmla="*/ 3573 w 4863"/>
                <a:gd name="T89" fmla="*/ 594 h 3240"/>
                <a:gd name="T90" fmla="*/ 3535 w 4863"/>
                <a:gd name="T91" fmla="*/ 512 h 3240"/>
                <a:gd name="T92" fmla="*/ 3460 w 4863"/>
                <a:gd name="T93" fmla="*/ 345 h 3240"/>
                <a:gd name="T94" fmla="*/ 3385 w 4863"/>
                <a:gd name="T95" fmla="*/ 174 h 3240"/>
                <a:gd name="T96" fmla="*/ 3309 w 4863"/>
                <a:gd name="T97" fmla="*/ 0 h 3240"/>
                <a:gd name="T98" fmla="*/ 3309 w 4863"/>
                <a:gd name="T99" fmla="*/ 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63" h="3240">
                  <a:moveTo>
                    <a:pt x="3309" y="0"/>
                  </a:moveTo>
                  <a:lnTo>
                    <a:pt x="0" y="0"/>
                  </a:lnTo>
                  <a:lnTo>
                    <a:pt x="0" y="3240"/>
                  </a:lnTo>
                  <a:lnTo>
                    <a:pt x="4276" y="3240"/>
                  </a:lnTo>
                  <a:lnTo>
                    <a:pt x="4276" y="3240"/>
                  </a:lnTo>
                  <a:lnTo>
                    <a:pt x="4327" y="3176"/>
                  </a:lnTo>
                  <a:lnTo>
                    <a:pt x="4374" y="3116"/>
                  </a:lnTo>
                  <a:lnTo>
                    <a:pt x="4417" y="3060"/>
                  </a:lnTo>
                  <a:lnTo>
                    <a:pt x="4455" y="3006"/>
                  </a:lnTo>
                  <a:lnTo>
                    <a:pt x="4490" y="2953"/>
                  </a:lnTo>
                  <a:lnTo>
                    <a:pt x="4524" y="2903"/>
                  </a:lnTo>
                  <a:lnTo>
                    <a:pt x="4554" y="2851"/>
                  </a:lnTo>
                  <a:lnTo>
                    <a:pt x="4585" y="2799"/>
                  </a:lnTo>
                  <a:lnTo>
                    <a:pt x="4614" y="2747"/>
                  </a:lnTo>
                  <a:lnTo>
                    <a:pt x="4645" y="2692"/>
                  </a:lnTo>
                  <a:lnTo>
                    <a:pt x="4707" y="2576"/>
                  </a:lnTo>
                  <a:lnTo>
                    <a:pt x="4778" y="2445"/>
                  </a:lnTo>
                  <a:lnTo>
                    <a:pt x="4818" y="2372"/>
                  </a:lnTo>
                  <a:lnTo>
                    <a:pt x="4863" y="2293"/>
                  </a:lnTo>
                  <a:lnTo>
                    <a:pt x="4863" y="2293"/>
                  </a:lnTo>
                  <a:lnTo>
                    <a:pt x="4789" y="2239"/>
                  </a:lnTo>
                  <a:lnTo>
                    <a:pt x="4719" y="2184"/>
                  </a:lnTo>
                  <a:lnTo>
                    <a:pt x="4652" y="2127"/>
                  </a:lnTo>
                  <a:lnTo>
                    <a:pt x="4585" y="2069"/>
                  </a:lnTo>
                  <a:lnTo>
                    <a:pt x="4522" y="2010"/>
                  </a:lnTo>
                  <a:lnTo>
                    <a:pt x="4461" y="1951"/>
                  </a:lnTo>
                  <a:lnTo>
                    <a:pt x="4401" y="1889"/>
                  </a:lnTo>
                  <a:lnTo>
                    <a:pt x="4343" y="1827"/>
                  </a:lnTo>
                  <a:lnTo>
                    <a:pt x="4288" y="1763"/>
                  </a:lnTo>
                  <a:lnTo>
                    <a:pt x="4234" y="1699"/>
                  </a:lnTo>
                  <a:lnTo>
                    <a:pt x="4182" y="1632"/>
                  </a:lnTo>
                  <a:lnTo>
                    <a:pt x="4131" y="1565"/>
                  </a:lnTo>
                  <a:lnTo>
                    <a:pt x="4081" y="1497"/>
                  </a:lnTo>
                  <a:lnTo>
                    <a:pt x="4034" y="1428"/>
                  </a:lnTo>
                  <a:lnTo>
                    <a:pt x="3986" y="1358"/>
                  </a:lnTo>
                  <a:lnTo>
                    <a:pt x="3941" y="1286"/>
                  </a:lnTo>
                  <a:lnTo>
                    <a:pt x="3897" y="1214"/>
                  </a:lnTo>
                  <a:lnTo>
                    <a:pt x="3854" y="1140"/>
                  </a:lnTo>
                  <a:lnTo>
                    <a:pt x="3811" y="1065"/>
                  </a:lnTo>
                  <a:lnTo>
                    <a:pt x="3771" y="989"/>
                  </a:lnTo>
                  <a:lnTo>
                    <a:pt x="3730" y="912"/>
                  </a:lnTo>
                  <a:lnTo>
                    <a:pt x="3689" y="835"/>
                  </a:lnTo>
                  <a:lnTo>
                    <a:pt x="3650" y="755"/>
                  </a:lnTo>
                  <a:lnTo>
                    <a:pt x="3611" y="675"/>
                  </a:lnTo>
                  <a:lnTo>
                    <a:pt x="3573" y="594"/>
                  </a:lnTo>
                  <a:lnTo>
                    <a:pt x="3535" y="512"/>
                  </a:lnTo>
                  <a:lnTo>
                    <a:pt x="3460" y="345"/>
                  </a:lnTo>
                  <a:lnTo>
                    <a:pt x="3385" y="174"/>
                  </a:lnTo>
                  <a:lnTo>
                    <a:pt x="3309" y="0"/>
                  </a:lnTo>
                  <a:lnTo>
                    <a:pt x="330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6"/>
            <p:cNvSpPr>
              <a:spLocks/>
            </p:cNvSpPr>
            <p:nvPr userDrawn="1"/>
          </p:nvSpPr>
          <p:spPr bwMode="auto">
            <a:xfrm flipH="1">
              <a:off x="-1" y="2641600"/>
              <a:ext cx="1453361" cy="1671638"/>
            </a:xfrm>
            <a:custGeom>
              <a:avLst/>
              <a:gdLst>
                <a:gd name="T0" fmla="*/ 919 w 919"/>
                <a:gd name="T1" fmla="*/ 0 h 1053"/>
                <a:gd name="T2" fmla="*/ 919 w 919"/>
                <a:gd name="T3" fmla="*/ 0 h 1053"/>
                <a:gd name="T4" fmla="*/ 858 w 919"/>
                <a:gd name="T5" fmla="*/ 29 h 1053"/>
                <a:gd name="T6" fmla="*/ 798 w 919"/>
                <a:gd name="T7" fmla="*/ 62 h 1053"/>
                <a:gd name="T8" fmla="*/ 738 w 919"/>
                <a:gd name="T9" fmla="*/ 97 h 1053"/>
                <a:gd name="T10" fmla="*/ 678 w 919"/>
                <a:gd name="T11" fmla="*/ 133 h 1053"/>
                <a:gd name="T12" fmla="*/ 620 w 919"/>
                <a:gd name="T13" fmla="*/ 171 h 1053"/>
                <a:gd name="T14" fmla="*/ 561 w 919"/>
                <a:gd name="T15" fmla="*/ 210 h 1053"/>
                <a:gd name="T16" fmla="*/ 502 w 919"/>
                <a:gd name="T17" fmla="*/ 251 h 1053"/>
                <a:gd name="T18" fmla="*/ 445 w 919"/>
                <a:gd name="T19" fmla="*/ 294 h 1053"/>
                <a:gd name="T20" fmla="*/ 331 w 919"/>
                <a:gd name="T21" fmla="*/ 378 h 1053"/>
                <a:gd name="T22" fmla="*/ 219 w 919"/>
                <a:gd name="T23" fmla="*/ 465 h 1053"/>
                <a:gd name="T24" fmla="*/ 108 w 919"/>
                <a:gd name="T25" fmla="*/ 549 h 1053"/>
                <a:gd name="T26" fmla="*/ 53 w 919"/>
                <a:gd name="T27" fmla="*/ 589 h 1053"/>
                <a:gd name="T28" fmla="*/ 0 w 919"/>
                <a:gd name="T29" fmla="*/ 629 h 1053"/>
                <a:gd name="T30" fmla="*/ 0 w 919"/>
                <a:gd name="T31" fmla="*/ 629 h 1053"/>
                <a:gd name="T32" fmla="*/ 0 w 919"/>
                <a:gd name="T33" fmla="*/ 629 h 1053"/>
                <a:gd name="T34" fmla="*/ 53 w 919"/>
                <a:gd name="T35" fmla="*/ 667 h 1053"/>
                <a:gd name="T36" fmla="*/ 107 w 919"/>
                <a:gd name="T37" fmla="*/ 704 h 1053"/>
                <a:gd name="T38" fmla="*/ 161 w 919"/>
                <a:gd name="T39" fmla="*/ 739 h 1053"/>
                <a:gd name="T40" fmla="*/ 217 w 919"/>
                <a:gd name="T41" fmla="*/ 774 h 1053"/>
                <a:gd name="T42" fmla="*/ 273 w 919"/>
                <a:gd name="T43" fmla="*/ 808 h 1053"/>
                <a:gd name="T44" fmla="*/ 330 w 919"/>
                <a:gd name="T45" fmla="*/ 839 h 1053"/>
                <a:gd name="T46" fmla="*/ 386 w 919"/>
                <a:gd name="T47" fmla="*/ 870 h 1053"/>
                <a:gd name="T48" fmla="*/ 444 w 919"/>
                <a:gd name="T49" fmla="*/ 899 h 1053"/>
                <a:gd name="T50" fmla="*/ 502 w 919"/>
                <a:gd name="T51" fmla="*/ 926 h 1053"/>
                <a:gd name="T52" fmla="*/ 561 w 919"/>
                <a:gd name="T53" fmla="*/ 951 h 1053"/>
                <a:gd name="T54" fmla="*/ 620 w 919"/>
                <a:gd name="T55" fmla="*/ 973 h 1053"/>
                <a:gd name="T56" fmla="*/ 678 w 919"/>
                <a:gd name="T57" fmla="*/ 994 h 1053"/>
                <a:gd name="T58" fmla="*/ 738 w 919"/>
                <a:gd name="T59" fmla="*/ 1012 h 1053"/>
                <a:gd name="T60" fmla="*/ 798 w 919"/>
                <a:gd name="T61" fmla="*/ 1028 h 1053"/>
                <a:gd name="T62" fmla="*/ 858 w 919"/>
                <a:gd name="T63" fmla="*/ 1042 h 1053"/>
                <a:gd name="T64" fmla="*/ 889 w 919"/>
                <a:gd name="T65" fmla="*/ 1048 h 1053"/>
                <a:gd name="T66" fmla="*/ 919 w 919"/>
                <a:gd name="T67" fmla="*/ 1053 h 1053"/>
                <a:gd name="T68" fmla="*/ 919 w 919"/>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9" h="1053">
                  <a:moveTo>
                    <a:pt x="919" y="0"/>
                  </a:moveTo>
                  <a:lnTo>
                    <a:pt x="919" y="0"/>
                  </a:lnTo>
                  <a:lnTo>
                    <a:pt x="858" y="29"/>
                  </a:lnTo>
                  <a:lnTo>
                    <a:pt x="798" y="62"/>
                  </a:lnTo>
                  <a:lnTo>
                    <a:pt x="738" y="97"/>
                  </a:lnTo>
                  <a:lnTo>
                    <a:pt x="678" y="133"/>
                  </a:lnTo>
                  <a:lnTo>
                    <a:pt x="620" y="171"/>
                  </a:lnTo>
                  <a:lnTo>
                    <a:pt x="561" y="210"/>
                  </a:lnTo>
                  <a:lnTo>
                    <a:pt x="502" y="251"/>
                  </a:lnTo>
                  <a:lnTo>
                    <a:pt x="445" y="294"/>
                  </a:lnTo>
                  <a:lnTo>
                    <a:pt x="331" y="378"/>
                  </a:lnTo>
                  <a:lnTo>
                    <a:pt x="219" y="465"/>
                  </a:lnTo>
                  <a:lnTo>
                    <a:pt x="108" y="549"/>
                  </a:lnTo>
                  <a:lnTo>
                    <a:pt x="53" y="589"/>
                  </a:lnTo>
                  <a:lnTo>
                    <a:pt x="0" y="629"/>
                  </a:lnTo>
                  <a:lnTo>
                    <a:pt x="0" y="629"/>
                  </a:lnTo>
                  <a:lnTo>
                    <a:pt x="0" y="629"/>
                  </a:lnTo>
                  <a:lnTo>
                    <a:pt x="53" y="667"/>
                  </a:lnTo>
                  <a:lnTo>
                    <a:pt x="107" y="704"/>
                  </a:lnTo>
                  <a:lnTo>
                    <a:pt x="161" y="739"/>
                  </a:lnTo>
                  <a:lnTo>
                    <a:pt x="217" y="774"/>
                  </a:lnTo>
                  <a:lnTo>
                    <a:pt x="273" y="808"/>
                  </a:lnTo>
                  <a:lnTo>
                    <a:pt x="330" y="839"/>
                  </a:lnTo>
                  <a:lnTo>
                    <a:pt x="386" y="870"/>
                  </a:lnTo>
                  <a:lnTo>
                    <a:pt x="444" y="899"/>
                  </a:lnTo>
                  <a:lnTo>
                    <a:pt x="502" y="926"/>
                  </a:lnTo>
                  <a:lnTo>
                    <a:pt x="561" y="951"/>
                  </a:lnTo>
                  <a:lnTo>
                    <a:pt x="620" y="973"/>
                  </a:lnTo>
                  <a:lnTo>
                    <a:pt x="678" y="994"/>
                  </a:lnTo>
                  <a:lnTo>
                    <a:pt x="738" y="1012"/>
                  </a:lnTo>
                  <a:lnTo>
                    <a:pt x="798" y="1028"/>
                  </a:lnTo>
                  <a:lnTo>
                    <a:pt x="858" y="1042"/>
                  </a:lnTo>
                  <a:lnTo>
                    <a:pt x="889" y="1048"/>
                  </a:lnTo>
                  <a:lnTo>
                    <a:pt x="919" y="1053"/>
                  </a:lnTo>
                  <a:lnTo>
                    <a:pt x="919"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AutoShape 3"/>
            <p:cNvSpPr>
              <a:spLocks noChangeAspect="1" noChangeArrowheads="1" noTextEdit="1"/>
            </p:cNvSpPr>
            <p:nvPr userDrawn="1"/>
          </p:nvSpPr>
          <p:spPr bwMode="auto">
            <a:xfrm flipH="1">
              <a:off x="-1" y="0"/>
              <a:ext cx="9143999"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5"/>
            <p:cNvSpPr>
              <a:spLocks/>
            </p:cNvSpPr>
            <p:nvPr userDrawn="1"/>
          </p:nvSpPr>
          <p:spPr bwMode="auto">
            <a:xfrm flipH="1">
              <a:off x="-1" y="3640138"/>
              <a:ext cx="2425959" cy="1503363"/>
            </a:xfrm>
            <a:custGeom>
              <a:avLst/>
              <a:gdLst>
                <a:gd name="T0" fmla="*/ 1534 w 1534"/>
                <a:gd name="T1" fmla="*/ 947 h 947"/>
                <a:gd name="T2" fmla="*/ 1534 w 1534"/>
                <a:gd name="T3" fmla="*/ 491 h 947"/>
                <a:gd name="T4" fmla="*/ 1534 w 1534"/>
                <a:gd name="T5" fmla="*/ 491 h 947"/>
                <a:gd name="T6" fmla="*/ 1297 w 1534"/>
                <a:gd name="T7" fmla="*/ 382 h 947"/>
                <a:gd name="T8" fmla="*/ 1181 w 1534"/>
                <a:gd name="T9" fmla="*/ 327 h 947"/>
                <a:gd name="T10" fmla="*/ 1123 w 1534"/>
                <a:gd name="T11" fmla="*/ 299 h 947"/>
                <a:gd name="T12" fmla="*/ 1065 w 1534"/>
                <a:gd name="T13" fmla="*/ 270 h 947"/>
                <a:gd name="T14" fmla="*/ 1008 w 1534"/>
                <a:gd name="T15" fmla="*/ 241 h 947"/>
                <a:gd name="T16" fmla="*/ 950 w 1534"/>
                <a:gd name="T17" fmla="*/ 210 h 947"/>
                <a:gd name="T18" fmla="*/ 894 w 1534"/>
                <a:gd name="T19" fmla="*/ 179 h 947"/>
                <a:gd name="T20" fmla="*/ 837 w 1534"/>
                <a:gd name="T21" fmla="*/ 146 h 947"/>
                <a:gd name="T22" fmla="*/ 781 w 1534"/>
                <a:gd name="T23" fmla="*/ 111 h 947"/>
                <a:gd name="T24" fmla="*/ 725 w 1534"/>
                <a:gd name="T25" fmla="*/ 76 h 947"/>
                <a:gd name="T26" fmla="*/ 670 w 1534"/>
                <a:gd name="T27" fmla="*/ 39 h 947"/>
                <a:gd name="T28" fmla="*/ 615 w 1534"/>
                <a:gd name="T29" fmla="*/ 0 h 947"/>
                <a:gd name="T30" fmla="*/ 615 w 1534"/>
                <a:gd name="T31" fmla="*/ 0 h 947"/>
                <a:gd name="T32" fmla="*/ 572 w 1534"/>
                <a:gd name="T33" fmla="*/ 70 h 947"/>
                <a:gd name="T34" fmla="*/ 530 w 1534"/>
                <a:gd name="T35" fmla="*/ 137 h 947"/>
                <a:gd name="T36" fmla="*/ 488 w 1534"/>
                <a:gd name="T37" fmla="*/ 202 h 947"/>
                <a:gd name="T38" fmla="*/ 446 w 1534"/>
                <a:gd name="T39" fmla="*/ 265 h 947"/>
                <a:gd name="T40" fmla="*/ 365 w 1534"/>
                <a:gd name="T41" fmla="*/ 386 h 947"/>
                <a:gd name="T42" fmla="*/ 285 w 1534"/>
                <a:gd name="T43" fmla="*/ 502 h 947"/>
                <a:gd name="T44" fmla="*/ 208 w 1534"/>
                <a:gd name="T45" fmla="*/ 614 h 947"/>
                <a:gd name="T46" fmla="*/ 171 w 1534"/>
                <a:gd name="T47" fmla="*/ 669 h 947"/>
                <a:gd name="T48" fmla="*/ 135 w 1534"/>
                <a:gd name="T49" fmla="*/ 724 h 947"/>
                <a:gd name="T50" fmla="*/ 100 w 1534"/>
                <a:gd name="T51" fmla="*/ 779 h 947"/>
                <a:gd name="T52" fmla="*/ 66 w 1534"/>
                <a:gd name="T53" fmla="*/ 835 h 947"/>
                <a:gd name="T54" fmla="*/ 32 w 1534"/>
                <a:gd name="T55" fmla="*/ 890 h 947"/>
                <a:gd name="T56" fmla="*/ 0 w 1534"/>
                <a:gd name="T57" fmla="*/ 947 h 947"/>
                <a:gd name="T58" fmla="*/ 1534 w 1534"/>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34" h="947">
                  <a:moveTo>
                    <a:pt x="1534" y="947"/>
                  </a:moveTo>
                  <a:lnTo>
                    <a:pt x="1534" y="491"/>
                  </a:lnTo>
                  <a:lnTo>
                    <a:pt x="1534" y="491"/>
                  </a:lnTo>
                  <a:lnTo>
                    <a:pt x="1297" y="382"/>
                  </a:lnTo>
                  <a:lnTo>
                    <a:pt x="1181" y="327"/>
                  </a:lnTo>
                  <a:lnTo>
                    <a:pt x="1123" y="299"/>
                  </a:lnTo>
                  <a:lnTo>
                    <a:pt x="1065" y="270"/>
                  </a:lnTo>
                  <a:lnTo>
                    <a:pt x="1008" y="241"/>
                  </a:lnTo>
                  <a:lnTo>
                    <a:pt x="950" y="210"/>
                  </a:lnTo>
                  <a:lnTo>
                    <a:pt x="894" y="179"/>
                  </a:lnTo>
                  <a:lnTo>
                    <a:pt x="837" y="146"/>
                  </a:lnTo>
                  <a:lnTo>
                    <a:pt x="781" y="111"/>
                  </a:lnTo>
                  <a:lnTo>
                    <a:pt x="725" y="76"/>
                  </a:lnTo>
                  <a:lnTo>
                    <a:pt x="670" y="39"/>
                  </a:lnTo>
                  <a:lnTo>
                    <a:pt x="615" y="0"/>
                  </a:lnTo>
                  <a:lnTo>
                    <a:pt x="615" y="0"/>
                  </a:lnTo>
                  <a:lnTo>
                    <a:pt x="572" y="70"/>
                  </a:lnTo>
                  <a:lnTo>
                    <a:pt x="530" y="137"/>
                  </a:lnTo>
                  <a:lnTo>
                    <a:pt x="488" y="202"/>
                  </a:lnTo>
                  <a:lnTo>
                    <a:pt x="446" y="265"/>
                  </a:lnTo>
                  <a:lnTo>
                    <a:pt x="365" y="386"/>
                  </a:lnTo>
                  <a:lnTo>
                    <a:pt x="285" y="502"/>
                  </a:lnTo>
                  <a:lnTo>
                    <a:pt x="208" y="614"/>
                  </a:lnTo>
                  <a:lnTo>
                    <a:pt x="171" y="669"/>
                  </a:lnTo>
                  <a:lnTo>
                    <a:pt x="135" y="724"/>
                  </a:lnTo>
                  <a:lnTo>
                    <a:pt x="100" y="779"/>
                  </a:lnTo>
                  <a:lnTo>
                    <a:pt x="66" y="835"/>
                  </a:lnTo>
                  <a:lnTo>
                    <a:pt x="32" y="890"/>
                  </a:lnTo>
                  <a:lnTo>
                    <a:pt x="0" y="947"/>
                  </a:lnTo>
                  <a:lnTo>
                    <a:pt x="1534"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7"/>
            <p:cNvSpPr>
              <a:spLocks/>
            </p:cNvSpPr>
            <p:nvPr userDrawn="1"/>
          </p:nvSpPr>
          <p:spPr bwMode="auto">
            <a:xfrm flipH="1">
              <a:off x="624676" y="0"/>
              <a:ext cx="2546150" cy="3640138"/>
            </a:xfrm>
            <a:custGeom>
              <a:avLst/>
              <a:gdLst>
                <a:gd name="T0" fmla="*/ 47 w 1610"/>
                <a:gd name="T1" fmla="*/ 0 h 2293"/>
                <a:gd name="T2" fmla="*/ 28 w 1610"/>
                <a:gd name="T3" fmla="*/ 79 h 2293"/>
                <a:gd name="T4" fmla="*/ 13 w 1610"/>
                <a:gd name="T5" fmla="*/ 158 h 2293"/>
                <a:gd name="T6" fmla="*/ 5 w 1610"/>
                <a:gd name="T7" fmla="*/ 236 h 2293"/>
                <a:gd name="T8" fmla="*/ 0 w 1610"/>
                <a:gd name="T9" fmla="*/ 315 h 2293"/>
                <a:gd name="T10" fmla="*/ 2 w 1610"/>
                <a:gd name="T11" fmla="*/ 394 h 2293"/>
                <a:gd name="T12" fmla="*/ 7 w 1610"/>
                <a:gd name="T13" fmla="*/ 473 h 2293"/>
                <a:gd name="T14" fmla="*/ 16 w 1610"/>
                <a:gd name="T15" fmla="*/ 551 h 2293"/>
                <a:gd name="T16" fmla="*/ 28 w 1610"/>
                <a:gd name="T17" fmla="*/ 630 h 2293"/>
                <a:gd name="T18" fmla="*/ 43 w 1610"/>
                <a:gd name="T19" fmla="*/ 708 h 2293"/>
                <a:gd name="T20" fmla="*/ 81 w 1610"/>
                <a:gd name="T21" fmla="*/ 862 h 2293"/>
                <a:gd name="T22" fmla="*/ 125 w 1610"/>
                <a:gd name="T23" fmla="*/ 1014 h 2293"/>
                <a:gd name="T24" fmla="*/ 196 w 1610"/>
                <a:gd name="T25" fmla="*/ 1236 h 2293"/>
                <a:gd name="T26" fmla="*/ 211 w 1610"/>
                <a:gd name="T27" fmla="*/ 1277 h 2293"/>
                <a:gd name="T28" fmla="*/ 243 w 1610"/>
                <a:gd name="T29" fmla="*/ 1358 h 2293"/>
                <a:gd name="T30" fmla="*/ 281 w 1610"/>
                <a:gd name="T31" fmla="*/ 1437 h 2293"/>
                <a:gd name="T32" fmla="*/ 323 w 1610"/>
                <a:gd name="T33" fmla="*/ 1514 h 2293"/>
                <a:gd name="T34" fmla="*/ 371 w 1610"/>
                <a:gd name="T35" fmla="*/ 1590 h 2293"/>
                <a:gd name="T36" fmla="*/ 422 w 1610"/>
                <a:gd name="T37" fmla="*/ 1662 h 2293"/>
                <a:gd name="T38" fmla="*/ 476 w 1610"/>
                <a:gd name="T39" fmla="*/ 1733 h 2293"/>
                <a:gd name="T40" fmla="*/ 534 w 1610"/>
                <a:gd name="T41" fmla="*/ 1801 h 2293"/>
                <a:gd name="T42" fmla="*/ 593 w 1610"/>
                <a:gd name="T43" fmla="*/ 1869 h 2293"/>
                <a:gd name="T44" fmla="*/ 655 w 1610"/>
                <a:gd name="T45" fmla="*/ 1933 h 2293"/>
                <a:gd name="T46" fmla="*/ 753 w 1610"/>
                <a:gd name="T47" fmla="*/ 2025 h 2293"/>
                <a:gd name="T48" fmla="*/ 885 w 1610"/>
                <a:gd name="T49" fmla="*/ 2139 h 2293"/>
                <a:gd name="T50" fmla="*/ 1019 w 1610"/>
                <a:gd name="T51" fmla="*/ 2244 h 2293"/>
                <a:gd name="T52" fmla="*/ 1086 w 1610"/>
                <a:gd name="T53" fmla="*/ 2293 h 2293"/>
                <a:gd name="T54" fmla="*/ 1112 w 1610"/>
                <a:gd name="T55" fmla="*/ 2266 h 2293"/>
                <a:gd name="T56" fmla="*/ 1163 w 1610"/>
                <a:gd name="T57" fmla="*/ 2210 h 2293"/>
                <a:gd name="T58" fmla="*/ 1211 w 1610"/>
                <a:gd name="T59" fmla="*/ 2151 h 2293"/>
                <a:gd name="T60" fmla="*/ 1255 w 1610"/>
                <a:gd name="T61" fmla="*/ 2090 h 2293"/>
                <a:gd name="T62" fmla="*/ 1296 w 1610"/>
                <a:gd name="T63" fmla="*/ 2027 h 2293"/>
                <a:gd name="T64" fmla="*/ 1334 w 1610"/>
                <a:gd name="T65" fmla="*/ 1963 h 2293"/>
                <a:gd name="T66" fmla="*/ 1369 w 1610"/>
                <a:gd name="T67" fmla="*/ 1898 h 2293"/>
                <a:gd name="T68" fmla="*/ 1402 w 1610"/>
                <a:gd name="T69" fmla="*/ 1830 h 2293"/>
                <a:gd name="T70" fmla="*/ 1431 w 1610"/>
                <a:gd name="T71" fmla="*/ 1762 h 2293"/>
                <a:gd name="T72" fmla="*/ 1458 w 1610"/>
                <a:gd name="T73" fmla="*/ 1692 h 2293"/>
                <a:gd name="T74" fmla="*/ 1482 w 1610"/>
                <a:gd name="T75" fmla="*/ 1620 h 2293"/>
                <a:gd name="T76" fmla="*/ 1515 w 1610"/>
                <a:gd name="T77" fmla="*/ 1511 h 2293"/>
                <a:gd name="T78" fmla="*/ 1549 w 1610"/>
                <a:gd name="T79" fmla="*/ 1362 h 2293"/>
                <a:gd name="T80" fmla="*/ 1575 w 1610"/>
                <a:gd name="T81" fmla="*/ 1211 h 2293"/>
                <a:gd name="T82" fmla="*/ 1593 w 1610"/>
                <a:gd name="T83" fmla="*/ 1058 h 2293"/>
                <a:gd name="T84" fmla="*/ 1604 w 1610"/>
                <a:gd name="T85" fmla="*/ 902 h 2293"/>
                <a:gd name="T86" fmla="*/ 1610 w 1610"/>
                <a:gd name="T87" fmla="*/ 747 h 2293"/>
                <a:gd name="T88" fmla="*/ 1609 w 1610"/>
                <a:gd name="T89" fmla="*/ 593 h 2293"/>
                <a:gd name="T90" fmla="*/ 1604 w 1610"/>
                <a:gd name="T91" fmla="*/ 440 h 2293"/>
                <a:gd name="T92" fmla="*/ 1595 w 1610"/>
                <a:gd name="T93" fmla="*/ 290 h 2293"/>
                <a:gd name="T94" fmla="*/ 1584 w 1610"/>
                <a:gd name="T95" fmla="*/ 143 h 2293"/>
                <a:gd name="T96" fmla="*/ 47 w 1610"/>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0" h="2293">
                  <a:moveTo>
                    <a:pt x="47" y="0"/>
                  </a:moveTo>
                  <a:lnTo>
                    <a:pt x="47" y="0"/>
                  </a:lnTo>
                  <a:lnTo>
                    <a:pt x="37" y="39"/>
                  </a:lnTo>
                  <a:lnTo>
                    <a:pt x="28" y="79"/>
                  </a:lnTo>
                  <a:lnTo>
                    <a:pt x="20" y="118"/>
                  </a:lnTo>
                  <a:lnTo>
                    <a:pt x="13" y="158"/>
                  </a:lnTo>
                  <a:lnTo>
                    <a:pt x="8" y="197"/>
                  </a:lnTo>
                  <a:lnTo>
                    <a:pt x="5" y="236"/>
                  </a:lnTo>
                  <a:lnTo>
                    <a:pt x="3" y="276"/>
                  </a:lnTo>
                  <a:lnTo>
                    <a:pt x="0" y="315"/>
                  </a:lnTo>
                  <a:lnTo>
                    <a:pt x="0" y="354"/>
                  </a:lnTo>
                  <a:lnTo>
                    <a:pt x="2" y="394"/>
                  </a:lnTo>
                  <a:lnTo>
                    <a:pt x="4" y="433"/>
                  </a:lnTo>
                  <a:lnTo>
                    <a:pt x="7" y="473"/>
                  </a:lnTo>
                  <a:lnTo>
                    <a:pt x="11" y="512"/>
                  </a:lnTo>
                  <a:lnTo>
                    <a:pt x="16" y="551"/>
                  </a:lnTo>
                  <a:lnTo>
                    <a:pt x="22" y="591"/>
                  </a:lnTo>
                  <a:lnTo>
                    <a:pt x="28" y="630"/>
                  </a:lnTo>
                  <a:lnTo>
                    <a:pt x="36" y="668"/>
                  </a:lnTo>
                  <a:lnTo>
                    <a:pt x="43" y="708"/>
                  </a:lnTo>
                  <a:lnTo>
                    <a:pt x="60" y="785"/>
                  </a:lnTo>
                  <a:lnTo>
                    <a:pt x="81" y="862"/>
                  </a:lnTo>
                  <a:lnTo>
                    <a:pt x="102" y="938"/>
                  </a:lnTo>
                  <a:lnTo>
                    <a:pt x="125" y="1014"/>
                  </a:lnTo>
                  <a:lnTo>
                    <a:pt x="148" y="1089"/>
                  </a:lnTo>
                  <a:lnTo>
                    <a:pt x="196" y="1236"/>
                  </a:lnTo>
                  <a:lnTo>
                    <a:pt x="196" y="1236"/>
                  </a:lnTo>
                  <a:lnTo>
                    <a:pt x="211" y="1277"/>
                  </a:lnTo>
                  <a:lnTo>
                    <a:pt x="225" y="1319"/>
                  </a:lnTo>
                  <a:lnTo>
                    <a:pt x="243" y="1358"/>
                  </a:lnTo>
                  <a:lnTo>
                    <a:pt x="261" y="1398"/>
                  </a:lnTo>
                  <a:lnTo>
                    <a:pt x="281" y="1437"/>
                  </a:lnTo>
                  <a:lnTo>
                    <a:pt x="301" y="1476"/>
                  </a:lnTo>
                  <a:lnTo>
                    <a:pt x="323" y="1514"/>
                  </a:lnTo>
                  <a:lnTo>
                    <a:pt x="346" y="1551"/>
                  </a:lnTo>
                  <a:lnTo>
                    <a:pt x="371" y="1590"/>
                  </a:lnTo>
                  <a:lnTo>
                    <a:pt x="396" y="1626"/>
                  </a:lnTo>
                  <a:lnTo>
                    <a:pt x="422" y="1662"/>
                  </a:lnTo>
                  <a:lnTo>
                    <a:pt x="448" y="1698"/>
                  </a:lnTo>
                  <a:lnTo>
                    <a:pt x="476" y="1733"/>
                  </a:lnTo>
                  <a:lnTo>
                    <a:pt x="504" y="1767"/>
                  </a:lnTo>
                  <a:lnTo>
                    <a:pt x="534" y="1801"/>
                  </a:lnTo>
                  <a:lnTo>
                    <a:pt x="563" y="1835"/>
                  </a:lnTo>
                  <a:lnTo>
                    <a:pt x="593" y="1869"/>
                  </a:lnTo>
                  <a:lnTo>
                    <a:pt x="624" y="1900"/>
                  </a:lnTo>
                  <a:lnTo>
                    <a:pt x="655" y="1933"/>
                  </a:lnTo>
                  <a:lnTo>
                    <a:pt x="688" y="1963"/>
                  </a:lnTo>
                  <a:lnTo>
                    <a:pt x="753" y="2025"/>
                  </a:lnTo>
                  <a:lnTo>
                    <a:pt x="818" y="2084"/>
                  </a:lnTo>
                  <a:lnTo>
                    <a:pt x="885" y="2139"/>
                  </a:lnTo>
                  <a:lnTo>
                    <a:pt x="952" y="2193"/>
                  </a:lnTo>
                  <a:lnTo>
                    <a:pt x="1019" y="2244"/>
                  </a:lnTo>
                  <a:lnTo>
                    <a:pt x="1086" y="2293"/>
                  </a:lnTo>
                  <a:lnTo>
                    <a:pt x="1086" y="2293"/>
                  </a:lnTo>
                  <a:lnTo>
                    <a:pt x="1086" y="2293"/>
                  </a:lnTo>
                  <a:lnTo>
                    <a:pt x="1112" y="2266"/>
                  </a:lnTo>
                  <a:lnTo>
                    <a:pt x="1138" y="2238"/>
                  </a:lnTo>
                  <a:lnTo>
                    <a:pt x="1163" y="2210"/>
                  </a:lnTo>
                  <a:lnTo>
                    <a:pt x="1187" y="2180"/>
                  </a:lnTo>
                  <a:lnTo>
                    <a:pt x="1211" y="2151"/>
                  </a:lnTo>
                  <a:lnTo>
                    <a:pt x="1234" y="2121"/>
                  </a:lnTo>
                  <a:lnTo>
                    <a:pt x="1255" y="2090"/>
                  </a:lnTo>
                  <a:lnTo>
                    <a:pt x="1275" y="2059"/>
                  </a:lnTo>
                  <a:lnTo>
                    <a:pt x="1296" y="2027"/>
                  </a:lnTo>
                  <a:lnTo>
                    <a:pt x="1316" y="1996"/>
                  </a:lnTo>
                  <a:lnTo>
                    <a:pt x="1334" y="1963"/>
                  </a:lnTo>
                  <a:lnTo>
                    <a:pt x="1352" y="1931"/>
                  </a:lnTo>
                  <a:lnTo>
                    <a:pt x="1369" y="1898"/>
                  </a:lnTo>
                  <a:lnTo>
                    <a:pt x="1386" y="1864"/>
                  </a:lnTo>
                  <a:lnTo>
                    <a:pt x="1402" y="1830"/>
                  </a:lnTo>
                  <a:lnTo>
                    <a:pt x="1417" y="1797"/>
                  </a:lnTo>
                  <a:lnTo>
                    <a:pt x="1431" y="1762"/>
                  </a:lnTo>
                  <a:lnTo>
                    <a:pt x="1445" y="1727"/>
                  </a:lnTo>
                  <a:lnTo>
                    <a:pt x="1458" y="1692"/>
                  </a:lnTo>
                  <a:lnTo>
                    <a:pt x="1471" y="1656"/>
                  </a:lnTo>
                  <a:lnTo>
                    <a:pt x="1482" y="1620"/>
                  </a:lnTo>
                  <a:lnTo>
                    <a:pt x="1493" y="1584"/>
                  </a:lnTo>
                  <a:lnTo>
                    <a:pt x="1515" y="1511"/>
                  </a:lnTo>
                  <a:lnTo>
                    <a:pt x="1533" y="1438"/>
                  </a:lnTo>
                  <a:lnTo>
                    <a:pt x="1549" y="1362"/>
                  </a:lnTo>
                  <a:lnTo>
                    <a:pt x="1563" y="1287"/>
                  </a:lnTo>
                  <a:lnTo>
                    <a:pt x="1575" y="1211"/>
                  </a:lnTo>
                  <a:lnTo>
                    <a:pt x="1585" y="1134"/>
                  </a:lnTo>
                  <a:lnTo>
                    <a:pt x="1593" y="1058"/>
                  </a:lnTo>
                  <a:lnTo>
                    <a:pt x="1600" y="980"/>
                  </a:lnTo>
                  <a:lnTo>
                    <a:pt x="1604" y="902"/>
                  </a:lnTo>
                  <a:lnTo>
                    <a:pt x="1607" y="825"/>
                  </a:lnTo>
                  <a:lnTo>
                    <a:pt x="1610" y="747"/>
                  </a:lnTo>
                  <a:lnTo>
                    <a:pt x="1610" y="671"/>
                  </a:lnTo>
                  <a:lnTo>
                    <a:pt x="1609" y="593"/>
                  </a:lnTo>
                  <a:lnTo>
                    <a:pt x="1607" y="516"/>
                  </a:lnTo>
                  <a:lnTo>
                    <a:pt x="1604" y="440"/>
                  </a:lnTo>
                  <a:lnTo>
                    <a:pt x="1600" y="365"/>
                  </a:lnTo>
                  <a:lnTo>
                    <a:pt x="1595" y="290"/>
                  </a:lnTo>
                  <a:lnTo>
                    <a:pt x="1589" y="216"/>
                  </a:lnTo>
                  <a:lnTo>
                    <a:pt x="1584" y="143"/>
                  </a:lnTo>
                  <a:lnTo>
                    <a:pt x="1569" y="0"/>
                  </a:lnTo>
                  <a:lnTo>
                    <a:pt x="47"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9"/>
            <p:cNvSpPr>
              <a:spLocks/>
            </p:cNvSpPr>
            <p:nvPr userDrawn="1"/>
          </p:nvSpPr>
          <p:spPr bwMode="auto">
            <a:xfrm flipH="1">
              <a:off x="-1" y="0"/>
              <a:ext cx="1453361" cy="3640138"/>
            </a:xfrm>
            <a:custGeom>
              <a:avLst/>
              <a:gdLst>
                <a:gd name="T0" fmla="*/ 919 w 919"/>
                <a:gd name="T1" fmla="*/ 1753 h 2293"/>
                <a:gd name="T2" fmla="*/ 919 w 919"/>
                <a:gd name="T3" fmla="*/ 0 h 2293"/>
                <a:gd name="T4" fmla="*/ 241 w 919"/>
                <a:gd name="T5" fmla="*/ 0 h 2293"/>
                <a:gd name="T6" fmla="*/ 241 w 919"/>
                <a:gd name="T7" fmla="*/ 0 h 2293"/>
                <a:gd name="T8" fmla="*/ 248 w 919"/>
                <a:gd name="T9" fmla="*/ 70 h 2293"/>
                <a:gd name="T10" fmla="*/ 255 w 919"/>
                <a:gd name="T11" fmla="*/ 141 h 2293"/>
                <a:gd name="T12" fmla="*/ 261 w 919"/>
                <a:gd name="T13" fmla="*/ 212 h 2293"/>
                <a:gd name="T14" fmla="*/ 264 w 919"/>
                <a:gd name="T15" fmla="*/ 282 h 2293"/>
                <a:gd name="T16" fmla="*/ 267 w 919"/>
                <a:gd name="T17" fmla="*/ 353 h 2293"/>
                <a:gd name="T18" fmla="*/ 271 w 919"/>
                <a:gd name="T19" fmla="*/ 424 h 2293"/>
                <a:gd name="T20" fmla="*/ 272 w 919"/>
                <a:gd name="T21" fmla="*/ 496 h 2293"/>
                <a:gd name="T22" fmla="*/ 273 w 919"/>
                <a:gd name="T23" fmla="*/ 567 h 2293"/>
                <a:gd name="T24" fmla="*/ 272 w 919"/>
                <a:gd name="T25" fmla="*/ 639 h 2293"/>
                <a:gd name="T26" fmla="*/ 271 w 919"/>
                <a:gd name="T27" fmla="*/ 710 h 2293"/>
                <a:gd name="T28" fmla="*/ 270 w 919"/>
                <a:gd name="T29" fmla="*/ 782 h 2293"/>
                <a:gd name="T30" fmla="*/ 266 w 919"/>
                <a:gd name="T31" fmla="*/ 854 h 2293"/>
                <a:gd name="T32" fmla="*/ 262 w 919"/>
                <a:gd name="T33" fmla="*/ 925 h 2293"/>
                <a:gd name="T34" fmla="*/ 257 w 919"/>
                <a:gd name="T35" fmla="*/ 997 h 2293"/>
                <a:gd name="T36" fmla="*/ 252 w 919"/>
                <a:gd name="T37" fmla="*/ 1069 h 2293"/>
                <a:gd name="T38" fmla="*/ 244 w 919"/>
                <a:gd name="T39" fmla="*/ 1141 h 2293"/>
                <a:gd name="T40" fmla="*/ 236 w 919"/>
                <a:gd name="T41" fmla="*/ 1213 h 2293"/>
                <a:gd name="T42" fmla="*/ 228 w 919"/>
                <a:gd name="T43" fmla="*/ 1285 h 2293"/>
                <a:gd name="T44" fmla="*/ 218 w 919"/>
                <a:gd name="T45" fmla="*/ 1357 h 2293"/>
                <a:gd name="T46" fmla="*/ 206 w 919"/>
                <a:gd name="T47" fmla="*/ 1429 h 2293"/>
                <a:gd name="T48" fmla="*/ 195 w 919"/>
                <a:gd name="T49" fmla="*/ 1502 h 2293"/>
                <a:gd name="T50" fmla="*/ 183 w 919"/>
                <a:gd name="T51" fmla="*/ 1574 h 2293"/>
                <a:gd name="T52" fmla="*/ 168 w 919"/>
                <a:gd name="T53" fmla="*/ 1646 h 2293"/>
                <a:gd name="T54" fmla="*/ 153 w 919"/>
                <a:gd name="T55" fmla="*/ 1718 h 2293"/>
                <a:gd name="T56" fmla="*/ 138 w 919"/>
                <a:gd name="T57" fmla="*/ 1790 h 2293"/>
                <a:gd name="T58" fmla="*/ 122 w 919"/>
                <a:gd name="T59" fmla="*/ 1862 h 2293"/>
                <a:gd name="T60" fmla="*/ 104 w 919"/>
                <a:gd name="T61" fmla="*/ 1934 h 2293"/>
                <a:gd name="T62" fmla="*/ 84 w 919"/>
                <a:gd name="T63" fmla="*/ 2006 h 2293"/>
                <a:gd name="T64" fmla="*/ 65 w 919"/>
                <a:gd name="T65" fmla="*/ 2078 h 2293"/>
                <a:gd name="T66" fmla="*/ 44 w 919"/>
                <a:gd name="T67" fmla="*/ 2150 h 2293"/>
                <a:gd name="T68" fmla="*/ 22 w 919"/>
                <a:gd name="T69" fmla="*/ 2221 h 2293"/>
                <a:gd name="T70" fmla="*/ 0 w 919"/>
                <a:gd name="T71" fmla="*/ 2293 h 2293"/>
                <a:gd name="T72" fmla="*/ 0 w 919"/>
                <a:gd name="T73" fmla="*/ 2293 h 2293"/>
                <a:gd name="T74" fmla="*/ 53 w 919"/>
                <a:gd name="T75" fmla="*/ 2255 h 2293"/>
                <a:gd name="T76" fmla="*/ 108 w 919"/>
                <a:gd name="T77" fmla="*/ 2216 h 2293"/>
                <a:gd name="T78" fmla="*/ 162 w 919"/>
                <a:gd name="T79" fmla="*/ 2179 h 2293"/>
                <a:gd name="T80" fmla="*/ 219 w 919"/>
                <a:gd name="T81" fmla="*/ 2142 h 2293"/>
                <a:gd name="T82" fmla="*/ 274 w 919"/>
                <a:gd name="T83" fmla="*/ 2106 h 2293"/>
                <a:gd name="T84" fmla="*/ 331 w 919"/>
                <a:gd name="T85" fmla="*/ 2071 h 2293"/>
                <a:gd name="T86" fmla="*/ 387 w 919"/>
                <a:gd name="T87" fmla="*/ 2036 h 2293"/>
                <a:gd name="T88" fmla="*/ 445 w 919"/>
                <a:gd name="T89" fmla="*/ 2001 h 2293"/>
                <a:gd name="T90" fmla="*/ 502 w 919"/>
                <a:gd name="T91" fmla="*/ 1969 h 2293"/>
                <a:gd name="T92" fmla="*/ 561 w 919"/>
                <a:gd name="T93" fmla="*/ 1935 h 2293"/>
                <a:gd name="T94" fmla="*/ 620 w 919"/>
                <a:gd name="T95" fmla="*/ 1904 h 2293"/>
                <a:gd name="T96" fmla="*/ 678 w 919"/>
                <a:gd name="T97" fmla="*/ 1872 h 2293"/>
                <a:gd name="T98" fmla="*/ 738 w 919"/>
                <a:gd name="T99" fmla="*/ 1842 h 2293"/>
                <a:gd name="T100" fmla="*/ 798 w 919"/>
                <a:gd name="T101" fmla="*/ 1811 h 2293"/>
                <a:gd name="T102" fmla="*/ 858 w 919"/>
                <a:gd name="T103" fmla="*/ 1782 h 2293"/>
                <a:gd name="T104" fmla="*/ 919 w 919"/>
                <a:gd name="T105" fmla="*/ 1753 h 2293"/>
                <a:gd name="T106" fmla="*/ 919 w 919"/>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9" h="2293">
                  <a:moveTo>
                    <a:pt x="919" y="1753"/>
                  </a:moveTo>
                  <a:lnTo>
                    <a:pt x="919" y="0"/>
                  </a:lnTo>
                  <a:lnTo>
                    <a:pt x="241" y="0"/>
                  </a:lnTo>
                  <a:lnTo>
                    <a:pt x="241" y="0"/>
                  </a:lnTo>
                  <a:lnTo>
                    <a:pt x="248" y="70"/>
                  </a:lnTo>
                  <a:lnTo>
                    <a:pt x="255" y="141"/>
                  </a:lnTo>
                  <a:lnTo>
                    <a:pt x="261" y="212"/>
                  </a:lnTo>
                  <a:lnTo>
                    <a:pt x="264" y="282"/>
                  </a:lnTo>
                  <a:lnTo>
                    <a:pt x="267" y="353"/>
                  </a:lnTo>
                  <a:lnTo>
                    <a:pt x="271" y="424"/>
                  </a:lnTo>
                  <a:lnTo>
                    <a:pt x="272" y="496"/>
                  </a:lnTo>
                  <a:lnTo>
                    <a:pt x="273" y="567"/>
                  </a:lnTo>
                  <a:lnTo>
                    <a:pt x="272" y="639"/>
                  </a:lnTo>
                  <a:lnTo>
                    <a:pt x="271" y="710"/>
                  </a:lnTo>
                  <a:lnTo>
                    <a:pt x="270" y="782"/>
                  </a:lnTo>
                  <a:lnTo>
                    <a:pt x="266" y="854"/>
                  </a:lnTo>
                  <a:lnTo>
                    <a:pt x="262" y="925"/>
                  </a:lnTo>
                  <a:lnTo>
                    <a:pt x="257" y="997"/>
                  </a:lnTo>
                  <a:lnTo>
                    <a:pt x="252" y="1069"/>
                  </a:lnTo>
                  <a:lnTo>
                    <a:pt x="244" y="1141"/>
                  </a:lnTo>
                  <a:lnTo>
                    <a:pt x="236" y="1213"/>
                  </a:lnTo>
                  <a:lnTo>
                    <a:pt x="228" y="1285"/>
                  </a:lnTo>
                  <a:lnTo>
                    <a:pt x="218" y="1357"/>
                  </a:lnTo>
                  <a:lnTo>
                    <a:pt x="206" y="1429"/>
                  </a:lnTo>
                  <a:lnTo>
                    <a:pt x="195" y="1502"/>
                  </a:lnTo>
                  <a:lnTo>
                    <a:pt x="183" y="1574"/>
                  </a:lnTo>
                  <a:lnTo>
                    <a:pt x="168" y="1646"/>
                  </a:lnTo>
                  <a:lnTo>
                    <a:pt x="153" y="1718"/>
                  </a:lnTo>
                  <a:lnTo>
                    <a:pt x="138" y="1790"/>
                  </a:lnTo>
                  <a:lnTo>
                    <a:pt x="122" y="1862"/>
                  </a:lnTo>
                  <a:lnTo>
                    <a:pt x="104" y="1934"/>
                  </a:lnTo>
                  <a:lnTo>
                    <a:pt x="84" y="2006"/>
                  </a:lnTo>
                  <a:lnTo>
                    <a:pt x="65" y="2078"/>
                  </a:lnTo>
                  <a:lnTo>
                    <a:pt x="44" y="2150"/>
                  </a:lnTo>
                  <a:lnTo>
                    <a:pt x="22" y="2221"/>
                  </a:lnTo>
                  <a:lnTo>
                    <a:pt x="0" y="2293"/>
                  </a:lnTo>
                  <a:lnTo>
                    <a:pt x="0" y="2293"/>
                  </a:lnTo>
                  <a:lnTo>
                    <a:pt x="53" y="2255"/>
                  </a:lnTo>
                  <a:lnTo>
                    <a:pt x="108" y="2216"/>
                  </a:lnTo>
                  <a:lnTo>
                    <a:pt x="162" y="2179"/>
                  </a:lnTo>
                  <a:lnTo>
                    <a:pt x="219" y="2142"/>
                  </a:lnTo>
                  <a:lnTo>
                    <a:pt x="274" y="2106"/>
                  </a:lnTo>
                  <a:lnTo>
                    <a:pt x="331" y="2071"/>
                  </a:lnTo>
                  <a:lnTo>
                    <a:pt x="387" y="2036"/>
                  </a:lnTo>
                  <a:lnTo>
                    <a:pt x="445" y="2001"/>
                  </a:lnTo>
                  <a:lnTo>
                    <a:pt x="502" y="1969"/>
                  </a:lnTo>
                  <a:lnTo>
                    <a:pt x="561" y="1935"/>
                  </a:lnTo>
                  <a:lnTo>
                    <a:pt x="620" y="1904"/>
                  </a:lnTo>
                  <a:lnTo>
                    <a:pt x="678" y="1872"/>
                  </a:lnTo>
                  <a:lnTo>
                    <a:pt x="738" y="1842"/>
                  </a:lnTo>
                  <a:lnTo>
                    <a:pt x="798" y="1811"/>
                  </a:lnTo>
                  <a:lnTo>
                    <a:pt x="858" y="1782"/>
                  </a:lnTo>
                  <a:lnTo>
                    <a:pt x="919" y="1753"/>
                  </a:lnTo>
                  <a:lnTo>
                    <a:pt x="919"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10"/>
            <p:cNvSpPr>
              <a:spLocks/>
            </p:cNvSpPr>
            <p:nvPr userDrawn="1"/>
          </p:nvSpPr>
          <p:spPr bwMode="auto">
            <a:xfrm flipH="1">
              <a:off x="-1" y="3640138"/>
              <a:ext cx="1453361" cy="857250"/>
            </a:xfrm>
            <a:custGeom>
              <a:avLst/>
              <a:gdLst>
                <a:gd name="T0" fmla="*/ 919 w 919"/>
                <a:gd name="T1" fmla="*/ 378 h 540"/>
                <a:gd name="T2" fmla="*/ 919 w 919"/>
                <a:gd name="T3" fmla="*/ 378 h 540"/>
                <a:gd name="T4" fmla="*/ 858 w 919"/>
                <a:gd name="T5" fmla="*/ 368 h 540"/>
                <a:gd name="T6" fmla="*/ 798 w 919"/>
                <a:gd name="T7" fmla="*/ 356 h 540"/>
                <a:gd name="T8" fmla="*/ 738 w 919"/>
                <a:gd name="T9" fmla="*/ 342 h 540"/>
                <a:gd name="T10" fmla="*/ 678 w 919"/>
                <a:gd name="T11" fmla="*/ 327 h 540"/>
                <a:gd name="T12" fmla="*/ 620 w 919"/>
                <a:gd name="T13" fmla="*/ 309 h 540"/>
                <a:gd name="T14" fmla="*/ 561 w 919"/>
                <a:gd name="T15" fmla="*/ 290 h 540"/>
                <a:gd name="T16" fmla="*/ 502 w 919"/>
                <a:gd name="T17" fmla="*/ 270 h 540"/>
                <a:gd name="T18" fmla="*/ 444 w 919"/>
                <a:gd name="T19" fmla="*/ 247 h 540"/>
                <a:gd name="T20" fmla="*/ 386 w 919"/>
                <a:gd name="T21" fmla="*/ 223 h 540"/>
                <a:gd name="T22" fmla="*/ 330 w 919"/>
                <a:gd name="T23" fmla="*/ 196 h 540"/>
                <a:gd name="T24" fmla="*/ 273 w 919"/>
                <a:gd name="T25" fmla="*/ 167 h 540"/>
                <a:gd name="T26" fmla="*/ 217 w 919"/>
                <a:gd name="T27" fmla="*/ 138 h 540"/>
                <a:gd name="T28" fmla="*/ 161 w 919"/>
                <a:gd name="T29" fmla="*/ 107 h 540"/>
                <a:gd name="T30" fmla="*/ 107 w 919"/>
                <a:gd name="T31" fmla="*/ 73 h 540"/>
                <a:gd name="T32" fmla="*/ 53 w 919"/>
                <a:gd name="T33" fmla="*/ 37 h 540"/>
                <a:gd name="T34" fmla="*/ 0 w 919"/>
                <a:gd name="T35" fmla="*/ 0 h 540"/>
                <a:gd name="T36" fmla="*/ 0 w 919"/>
                <a:gd name="T37" fmla="*/ 0 h 540"/>
                <a:gd name="T38" fmla="*/ 55 w 919"/>
                <a:gd name="T39" fmla="*/ 39 h 540"/>
                <a:gd name="T40" fmla="*/ 110 w 919"/>
                <a:gd name="T41" fmla="*/ 79 h 540"/>
                <a:gd name="T42" fmla="*/ 166 w 919"/>
                <a:gd name="T43" fmla="*/ 116 h 540"/>
                <a:gd name="T44" fmla="*/ 222 w 919"/>
                <a:gd name="T45" fmla="*/ 153 h 540"/>
                <a:gd name="T46" fmla="*/ 279 w 919"/>
                <a:gd name="T47" fmla="*/ 190 h 540"/>
                <a:gd name="T48" fmla="*/ 335 w 919"/>
                <a:gd name="T49" fmla="*/ 225 h 540"/>
                <a:gd name="T50" fmla="*/ 393 w 919"/>
                <a:gd name="T51" fmla="*/ 260 h 540"/>
                <a:gd name="T52" fmla="*/ 450 w 919"/>
                <a:gd name="T53" fmla="*/ 295 h 540"/>
                <a:gd name="T54" fmla="*/ 508 w 919"/>
                <a:gd name="T55" fmla="*/ 327 h 540"/>
                <a:gd name="T56" fmla="*/ 566 w 919"/>
                <a:gd name="T57" fmla="*/ 360 h 540"/>
                <a:gd name="T58" fmla="*/ 624 w 919"/>
                <a:gd name="T59" fmla="*/ 392 h 540"/>
                <a:gd name="T60" fmla="*/ 682 w 919"/>
                <a:gd name="T61" fmla="*/ 423 h 540"/>
                <a:gd name="T62" fmla="*/ 741 w 919"/>
                <a:gd name="T63" fmla="*/ 453 h 540"/>
                <a:gd name="T64" fmla="*/ 800 w 919"/>
                <a:gd name="T65" fmla="*/ 482 h 540"/>
                <a:gd name="T66" fmla="*/ 859 w 919"/>
                <a:gd name="T67" fmla="*/ 512 h 540"/>
                <a:gd name="T68" fmla="*/ 919 w 919"/>
                <a:gd name="T69" fmla="*/ 540 h 540"/>
                <a:gd name="T70" fmla="*/ 919 w 919"/>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9" h="540">
                  <a:moveTo>
                    <a:pt x="919" y="378"/>
                  </a:moveTo>
                  <a:lnTo>
                    <a:pt x="919" y="378"/>
                  </a:lnTo>
                  <a:lnTo>
                    <a:pt x="858" y="368"/>
                  </a:lnTo>
                  <a:lnTo>
                    <a:pt x="798" y="356"/>
                  </a:lnTo>
                  <a:lnTo>
                    <a:pt x="738" y="342"/>
                  </a:lnTo>
                  <a:lnTo>
                    <a:pt x="678" y="327"/>
                  </a:lnTo>
                  <a:lnTo>
                    <a:pt x="620" y="309"/>
                  </a:lnTo>
                  <a:lnTo>
                    <a:pt x="561" y="290"/>
                  </a:lnTo>
                  <a:lnTo>
                    <a:pt x="502" y="270"/>
                  </a:lnTo>
                  <a:lnTo>
                    <a:pt x="444" y="247"/>
                  </a:lnTo>
                  <a:lnTo>
                    <a:pt x="386" y="223"/>
                  </a:lnTo>
                  <a:lnTo>
                    <a:pt x="330" y="196"/>
                  </a:lnTo>
                  <a:lnTo>
                    <a:pt x="273" y="167"/>
                  </a:lnTo>
                  <a:lnTo>
                    <a:pt x="217" y="138"/>
                  </a:lnTo>
                  <a:lnTo>
                    <a:pt x="161" y="107"/>
                  </a:lnTo>
                  <a:lnTo>
                    <a:pt x="107" y="73"/>
                  </a:lnTo>
                  <a:lnTo>
                    <a:pt x="53" y="37"/>
                  </a:lnTo>
                  <a:lnTo>
                    <a:pt x="0" y="0"/>
                  </a:lnTo>
                  <a:lnTo>
                    <a:pt x="0" y="0"/>
                  </a:lnTo>
                  <a:lnTo>
                    <a:pt x="55" y="39"/>
                  </a:lnTo>
                  <a:lnTo>
                    <a:pt x="110" y="79"/>
                  </a:lnTo>
                  <a:lnTo>
                    <a:pt x="166" y="116"/>
                  </a:lnTo>
                  <a:lnTo>
                    <a:pt x="222" y="153"/>
                  </a:lnTo>
                  <a:lnTo>
                    <a:pt x="279" y="190"/>
                  </a:lnTo>
                  <a:lnTo>
                    <a:pt x="335" y="225"/>
                  </a:lnTo>
                  <a:lnTo>
                    <a:pt x="393" y="260"/>
                  </a:lnTo>
                  <a:lnTo>
                    <a:pt x="450" y="295"/>
                  </a:lnTo>
                  <a:lnTo>
                    <a:pt x="508" y="327"/>
                  </a:lnTo>
                  <a:lnTo>
                    <a:pt x="566" y="360"/>
                  </a:lnTo>
                  <a:lnTo>
                    <a:pt x="624" y="392"/>
                  </a:lnTo>
                  <a:lnTo>
                    <a:pt x="682" y="423"/>
                  </a:lnTo>
                  <a:lnTo>
                    <a:pt x="741" y="453"/>
                  </a:lnTo>
                  <a:lnTo>
                    <a:pt x="800" y="482"/>
                  </a:lnTo>
                  <a:lnTo>
                    <a:pt x="859" y="512"/>
                  </a:lnTo>
                  <a:lnTo>
                    <a:pt x="919" y="540"/>
                  </a:lnTo>
                  <a:lnTo>
                    <a:pt x="919"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11"/>
            <p:cNvSpPr>
              <a:spLocks/>
            </p:cNvSpPr>
            <p:nvPr userDrawn="1"/>
          </p:nvSpPr>
          <p:spPr bwMode="auto">
            <a:xfrm flipH="1">
              <a:off x="1453360" y="0"/>
              <a:ext cx="2913048" cy="3640138"/>
            </a:xfrm>
            <a:custGeom>
              <a:avLst/>
              <a:gdLst>
                <a:gd name="T0" fmla="*/ 1069 w 1842"/>
                <a:gd name="T1" fmla="*/ 1236 h 2293"/>
                <a:gd name="T2" fmla="*/ 1047 w 1842"/>
                <a:gd name="T3" fmla="*/ 1163 h 2293"/>
                <a:gd name="T4" fmla="*/ 1028 w 1842"/>
                <a:gd name="T5" fmla="*/ 1089 h 2293"/>
                <a:gd name="T6" fmla="*/ 1009 w 1842"/>
                <a:gd name="T7" fmla="*/ 1014 h 2293"/>
                <a:gd name="T8" fmla="*/ 996 w 1842"/>
                <a:gd name="T9" fmla="*/ 938 h 2293"/>
                <a:gd name="T10" fmla="*/ 983 w 1842"/>
                <a:gd name="T11" fmla="*/ 862 h 2293"/>
                <a:gd name="T12" fmla="*/ 974 w 1842"/>
                <a:gd name="T13" fmla="*/ 785 h 2293"/>
                <a:gd name="T14" fmla="*/ 969 w 1842"/>
                <a:gd name="T15" fmla="*/ 708 h 2293"/>
                <a:gd name="T16" fmla="*/ 965 w 1842"/>
                <a:gd name="T17" fmla="*/ 630 h 2293"/>
                <a:gd name="T18" fmla="*/ 965 w 1842"/>
                <a:gd name="T19" fmla="*/ 551 h 2293"/>
                <a:gd name="T20" fmla="*/ 968 w 1842"/>
                <a:gd name="T21" fmla="*/ 473 h 2293"/>
                <a:gd name="T22" fmla="*/ 973 w 1842"/>
                <a:gd name="T23" fmla="*/ 394 h 2293"/>
                <a:gd name="T24" fmla="*/ 982 w 1842"/>
                <a:gd name="T25" fmla="*/ 315 h 2293"/>
                <a:gd name="T26" fmla="*/ 995 w 1842"/>
                <a:gd name="T27" fmla="*/ 236 h 2293"/>
                <a:gd name="T28" fmla="*/ 1009 w 1842"/>
                <a:gd name="T29" fmla="*/ 158 h 2293"/>
                <a:gd name="T30" fmla="*/ 1028 w 1842"/>
                <a:gd name="T31" fmla="*/ 79 h 2293"/>
                <a:gd name="T32" fmla="*/ 1048 w 1842"/>
                <a:gd name="T33" fmla="*/ 0 h 2293"/>
                <a:gd name="T34" fmla="*/ 0 w 1842"/>
                <a:gd name="T35" fmla="*/ 0 h 2293"/>
                <a:gd name="T36" fmla="*/ 79 w 1842"/>
                <a:gd name="T37" fmla="*/ 174 h 2293"/>
                <a:gd name="T38" fmla="*/ 162 w 1842"/>
                <a:gd name="T39" fmla="*/ 345 h 2293"/>
                <a:gd name="T40" fmla="*/ 253 w 1842"/>
                <a:gd name="T41" fmla="*/ 512 h 2293"/>
                <a:gd name="T42" fmla="*/ 348 w 1842"/>
                <a:gd name="T43" fmla="*/ 675 h 2293"/>
                <a:gd name="T44" fmla="*/ 447 w 1842"/>
                <a:gd name="T45" fmla="*/ 835 h 2293"/>
                <a:gd name="T46" fmla="*/ 552 w 1842"/>
                <a:gd name="T47" fmla="*/ 989 h 2293"/>
                <a:gd name="T48" fmla="*/ 662 w 1842"/>
                <a:gd name="T49" fmla="*/ 1140 h 2293"/>
                <a:gd name="T50" fmla="*/ 777 w 1842"/>
                <a:gd name="T51" fmla="*/ 1286 h 2293"/>
                <a:gd name="T52" fmla="*/ 895 w 1842"/>
                <a:gd name="T53" fmla="*/ 1428 h 2293"/>
                <a:gd name="T54" fmla="*/ 1018 w 1842"/>
                <a:gd name="T55" fmla="*/ 1565 h 2293"/>
                <a:gd name="T56" fmla="*/ 1146 w 1842"/>
                <a:gd name="T57" fmla="*/ 1699 h 2293"/>
                <a:gd name="T58" fmla="*/ 1277 w 1842"/>
                <a:gd name="T59" fmla="*/ 1827 h 2293"/>
                <a:gd name="T60" fmla="*/ 1413 w 1842"/>
                <a:gd name="T61" fmla="*/ 1951 h 2293"/>
                <a:gd name="T62" fmla="*/ 1552 w 1842"/>
                <a:gd name="T63" fmla="*/ 2069 h 2293"/>
                <a:gd name="T64" fmla="*/ 1695 w 1842"/>
                <a:gd name="T65" fmla="*/ 2184 h 2293"/>
                <a:gd name="T66" fmla="*/ 1842 w 1842"/>
                <a:gd name="T67" fmla="*/ 2293 h 2293"/>
                <a:gd name="T68" fmla="*/ 1809 w 1842"/>
                <a:gd name="T69" fmla="*/ 2269 h 2293"/>
                <a:gd name="T70" fmla="*/ 1745 w 1842"/>
                <a:gd name="T71" fmla="*/ 2219 h 2293"/>
                <a:gd name="T72" fmla="*/ 1683 w 1842"/>
                <a:gd name="T73" fmla="*/ 2167 h 2293"/>
                <a:gd name="T74" fmla="*/ 1623 w 1842"/>
                <a:gd name="T75" fmla="*/ 2112 h 2293"/>
                <a:gd name="T76" fmla="*/ 1564 w 1842"/>
                <a:gd name="T77" fmla="*/ 2054 h 2293"/>
                <a:gd name="T78" fmla="*/ 1509 w 1842"/>
                <a:gd name="T79" fmla="*/ 1995 h 2293"/>
                <a:gd name="T80" fmla="*/ 1454 w 1842"/>
                <a:gd name="T81" fmla="*/ 1933 h 2293"/>
                <a:gd name="T82" fmla="*/ 1402 w 1842"/>
                <a:gd name="T83" fmla="*/ 1869 h 2293"/>
                <a:gd name="T84" fmla="*/ 1354 w 1842"/>
                <a:gd name="T85" fmla="*/ 1801 h 2293"/>
                <a:gd name="T86" fmla="*/ 1306 w 1842"/>
                <a:gd name="T87" fmla="*/ 1733 h 2293"/>
                <a:gd name="T88" fmla="*/ 1262 w 1842"/>
                <a:gd name="T89" fmla="*/ 1662 h 2293"/>
                <a:gd name="T90" fmla="*/ 1222 w 1842"/>
                <a:gd name="T91" fmla="*/ 1590 h 2293"/>
                <a:gd name="T92" fmla="*/ 1182 w 1842"/>
                <a:gd name="T93" fmla="*/ 1514 h 2293"/>
                <a:gd name="T94" fmla="*/ 1147 w 1842"/>
                <a:gd name="T95" fmla="*/ 1437 h 2293"/>
                <a:gd name="T96" fmla="*/ 1113 w 1842"/>
                <a:gd name="T97" fmla="*/ 1358 h 2293"/>
                <a:gd name="T98" fmla="*/ 1084 w 1842"/>
                <a:gd name="T99" fmla="*/ 1277 h 2293"/>
                <a:gd name="T100" fmla="*/ 1069 w 1842"/>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42" h="2293">
                  <a:moveTo>
                    <a:pt x="1069" y="1236"/>
                  </a:moveTo>
                  <a:lnTo>
                    <a:pt x="1069" y="1236"/>
                  </a:lnTo>
                  <a:lnTo>
                    <a:pt x="1058" y="1199"/>
                  </a:lnTo>
                  <a:lnTo>
                    <a:pt x="1047" y="1163"/>
                  </a:lnTo>
                  <a:lnTo>
                    <a:pt x="1037" y="1126"/>
                  </a:lnTo>
                  <a:lnTo>
                    <a:pt x="1028" y="1089"/>
                  </a:lnTo>
                  <a:lnTo>
                    <a:pt x="1018" y="1051"/>
                  </a:lnTo>
                  <a:lnTo>
                    <a:pt x="1009" y="1014"/>
                  </a:lnTo>
                  <a:lnTo>
                    <a:pt x="1003" y="975"/>
                  </a:lnTo>
                  <a:lnTo>
                    <a:pt x="996" y="938"/>
                  </a:lnTo>
                  <a:lnTo>
                    <a:pt x="989" y="900"/>
                  </a:lnTo>
                  <a:lnTo>
                    <a:pt x="983" y="862"/>
                  </a:lnTo>
                  <a:lnTo>
                    <a:pt x="979" y="824"/>
                  </a:lnTo>
                  <a:lnTo>
                    <a:pt x="974" y="785"/>
                  </a:lnTo>
                  <a:lnTo>
                    <a:pt x="971" y="746"/>
                  </a:lnTo>
                  <a:lnTo>
                    <a:pt x="969" y="708"/>
                  </a:lnTo>
                  <a:lnTo>
                    <a:pt x="967" y="668"/>
                  </a:lnTo>
                  <a:lnTo>
                    <a:pt x="965" y="630"/>
                  </a:lnTo>
                  <a:lnTo>
                    <a:pt x="965" y="591"/>
                  </a:lnTo>
                  <a:lnTo>
                    <a:pt x="965" y="551"/>
                  </a:lnTo>
                  <a:lnTo>
                    <a:pt x="967" y="512"/>
                  </a:lnTo>
                  <a:lnTo>
                    <a:pt x="968" y="473"/>
                  </a:lnTo>
                  <a:lnTo>
                    <a:pt x="971" y="433"/>
                  </a:lnTo>
                  <a:lnTo>
                    <a:pt x="973" y="394"/>
                  </a:lnTo>
                  <a:lnTo>
                    <a:pt x="978" y="354"/>
                  </a:lnTo>
                  <a:lnTo>
                    <a:pt x="982" y="315"/>
                  </a:lnTo>
                  <a:lnTo>
                    <a:pt x="988" y="276"/>
                  </a:lnTo>
                  <a:lnTo>
                    <a:pt x="995" y="236"/>
                  </a:lnTo>
                  <a:lnTo>
                    <a:pt x="1002" y="197"/>
                  </a:lnTo>
                  <a:lnTo>
                    <a:pt x="1009" y="158"/>
                  </a:lnTo>
                  <a:lnTo>
                    <a:pt x="1017" y="118"/>
                  </a:lnTo>
                  <a:lnTo>
                    <a:pt x="1028" y="79"/>
                  </a:lnTo>
                  <a:lnTo>
                    <a:pt x="1038" y="39"/>
                  </a:lnTo>
                  <a:lnTo>
                    <a:pt x="1048" y="0"/>
                  </a:lnTo>
                  <a:lnTo>
                    <a:pt x="0" y="0"/>
                  </a:lnTo>
                  <a:lnTo>
                    <a:pt x="0" y="0"/>
                  </a:lnTo>
                  <a:lnTo>
                    <a:pt x="38" y="88"/>
                  </a:lnTo>
                  <a:lnTo>
                    <a:pt x="79" y="174"/>
                  </a:lnTo>
                  <a:lnTo>
                    <a:pt x="121" y="260"/>
                  </a:lnTo>
                  <a:lnTo>
                    <a:pt x="162" y="345"/>
                  </a:lnTo>
                  <a:lnTo>
                    <a:pt x="208" y="430"/>
                  </a:lnTo>
                  <a:lnTo>
                    <a:pt x="253" y="512"/>
                  </a:lnTo>
                  <a:lnTo>
                    <a:pt x="299" y="594"/>
                  </a:lnTo>
                  <a:lnTo>
                    <a:pt x="348" y="675"/>
                  </a:lnTo>
                  <a:lnTo>
                    <a:pt x="397" y="755"/>
                  </a:lnTo>
                  <a:lnTo>
                    <a:pt x="447" y="835"/>
                  </a:lnTo>
                  <a:lnTo>
                    <a:pt x="499" y="912"/>
                  </a:lnTo>
                  <a:lnTo>
                    <a:pt x="552" y="989"/>
                  </a:lnTo>
                  <a:lnTo>
                    <a:pt x="606" y="1065"/>
                  </a:lnTo>
                  <a:lnTo>
                    <a:pt x="662" y="1140"/>
                  </a:lnTo>
                  <a:lnTo>
                    <a:pt x="719" y="1214"/>
                  </a:lnTo>
                  <a:lnTo>
                    <a:pt x="777" y="1286"/>
                  </a:lnTo>
                  <a:lnTo>
                    <a:pt x="836" y="1358"/>
                  </a:lnTo>
                  <a:lnTo>
                    <a:pt x="895" y="1428"/>
                  </a:lnTo>
                  <a:lnTo>
                    <a:pt x="956" y="1497"/>
                  </a:lnTo>
                  <a:lnTo>
                    <a:pt x="1018" y="1565"/>
                  </a:lnTo>
                  <a:lnTo>
                    <a:pt x="1082" y="1632"/>
                  </a:lnTo>
                  <a:lnTo>
                    <a:pt x="1146" y="1699"/>
                  </a:lnTo>
                  <a:lnTo>
                    <a:pt x="1212" y="1763"/>
                  </a:lnTo>
                  <a:lnTo>
                    <a:pt x="1277" y="1827"/>
                  </a:lnTo>
                  <a:lnTo>
                    <a:pt x="1345" y="1889"/>
                  </a:lnTo>
                  <a:lnTo>
                    <a:pt x="1413" y="1951"/>
                  </a:lnTo>
                  <a:lnTo>
                    <a:pt x="1482" y="2010"/>
                  </a:lnTo>
                  <a:lnTo>
                    <a:pt x="1552" y="2069"/>
                  </a:lnTo>
                  <a:lnTo>
                    <a:pt x="1623" y="2127"/>
                  </a:lnTo>
                  <a:lnTo>
                    <a:pt x="1695" y="2184"/>
                  </a:lnTo>
                  <a:lnTo>
                    <a:pt x="1767" y="2239"/>
                  </a:lnTo>
                  <a:lnTo>
                    <a:pt x="1842" y="2293"/>
                  </a:lnTo>
                  <a:lnTo>
                    <a:pt x="1842" y="2293"/>
                  </a:lnTo>
                  <a:lnTo>
                    <a:pt x="1809" y="2269"/>
                  </a:lnTo>
                  <a:lnTo>
                    <a:pt x="1776" y="2244"/>
                  </a:lnTo>
                  <a:lnTo>
                    <a:pt x="1745" y="2219"/>
                  </a:lnTo>
                  <a:lnTo>
                    <a:pt x="1713" y="2193"/>
                  </a:lnTo>
                  <a:lnTo>
                    <a:pt x="1683" y="2167"/>
                  </a:lnTo>
                  <a:lnTo>
                    <a:pt x="1652" y="2139"/>
                  </a:lnTo>
                  <a:lnTo>
                    <a:pt x="1623" y="2112"/>
                  </a:lnTo>
                  <a:lnTo>
                    <a:pt x="1593" y="2084"/>
                  </a:lnTo>
                  <a:lnTo>
                    <a:pt x="1564" y="2054"/>
                  </a:lnTo>
                  <a:lnTo>
                    <a:pt x="1536" y="2025"/>
                  </a:lnTo>
                  <a:lnTo>
                    <a:pt x="1509" y="1995"/>
                  </a:lnTo>
                  <a:lnTo>
                    <a:pt x="1482" y="1963"/>
                  </a:lnTo>
                  <a:lnTo>
                    <a:pt x="1454" y="1933"/>
                  </a:lnTo>
                  <a:lnTo>
                    <a:pt x="1428" y="1900"/>
                  </a:lnTo>
                  <a:lnTo>
                    <a:pt x="1402" y="1869"/>
                  </a:lnTo>
                  <a:lnTo>
                    <a:pt x="1378" y="1835"/>
                  </a:lnTo>
                  <a:lnTo>
                    <a:pt x="1354" y="1801"/>
                  </a:lnTo>
                  <a:lnTo>
                    <a:pt x="1330" y="1767"/>
                  </a:lnTo>
                  <a:lnTo>
                    <a:pt x="1306" y="1733"/>
                  </a:lnTo>
                  <a:lnTo>
                    <a:pt x="1285" y="1698"/>
                  </a:lnTo>
                  <a:lnTo>
                    <a:pt x="1262" y="1662"/>
                  </a:lnTo>
                  <a:lnTo>
                    <a:pt x="1242" y="1626"/>
                  </a:lnTo>
                  <a:lnTo>
                    <a:pt x="1222" y="1590"/>
                  </a:lnTo>
                  <a:lnTo>
                    <a:pt x="1201" y="1551"/>
                  </a:lnTo>
                  <a:lnTo>
                    <a:pt x="1182" y="1514"/>
                  </a:lnTo>
                  <a:lnTo>
                    <a:pt x="1164" y="1476"/>
                  </a:lnTo>
                  <a:lnTo>
                    <a:pt x="1147" y="1437"/>
                  </a:lnTo>
                  <a:lnTo>
                    <a:pt x="1130" y="1398"/>
                  </a:lnTo>
                  <a:lnTo>
                    <a:pt x="1113" y="1358"/>
                  </a:lnTo>
                  <a:lnTo>
                    <a:pt x="1099" y="1319"/>
                  </a:lnTo>
                  <a:lnTo>
                    <a:pt x="1084" y="1277"/>
                  </a:lnTo>
                  <a:lnTo>
                    <a:pt x="1069" y="1236"/>
                  </a:lnTo>
                  <a:lnTo>
                    <a:pt x="1069"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4" name="Freeform 12"/>
            <p:cNvSpPr>
              <a:spLocks/>
            </p:cNvSpPr>
            <p:nvPr userDrawn="1"/>
          </p:nvSpPr>
          <p:spPr bwMode="auto">
            <a:xfrm flipH="1">
              <a:off x="1453360" y="3640138"/>
              <a:ext cx="1605181" cy="1503363"/>
            </a:xfrm>
            <a:custGeom>
              <a:avLst/>
              <a:gdLst>
                <a:gd name="T0" fmla="*/ 605 w 1015"/>
                <a:gd name="T1" fmla="*/ 947 h 947"/>
                <a:gd name="T2" fmla="*/ 605 w 1015"/>
                <a:gd name="T3" fmla="*/ 947 h 947"/>
                <a:gd name="T4" fmla="*/ 635 w 1015"/>
                <a:gd name="T5" fmla="*/ 890 h 947"/>
                <a:gd name="T6" fmla="*/ 666 w 1015"/>
                <a:gd name="T7" fmla="*/ 832 h 947"/>
                <a:gd name="T8" fmla="*/ 695 w 1015"/>
                <a:gd name="T9" fmla="*/ 775 h 947"/>
                <a:gd name="T10" fmla="*/ 725 w 1015"/>
                <a:gd name="T11" fmla="*/ 716 h 947"/>
                <a:gd name="T12" fmla="*/ 753 w 1015"/>
                <a:gd name="T13" fmla="*/ 658 h 947"/>
                <a:gd name="T14" fmla="*/ 780 w 1015"/>
                <a:gd name="T15" fmla="*/ 599 h 947"/>
                <a:gd name="T16" fmla="*/ 806 w 1015"/>
                <a:gd name="T17" fmla="*/ 541 h 947"/>
                <a:gd name="T18" fmla="*/ 832 w 1015"/>
                <a:gd name="T19" fmla="*/ 481 h 947"/>
                <a:gd name="T20" fmla="*/ 858 w 1015"/>
                <a:gd name="T21" fmla="*/ 423 h 947"/>
                <a:gd name="T22" fmla="*/ 881 w 1015"/>
                <a:gd name="T23" fmla="*/ 363 h 947"/>
                <a:gd name="T24" fmla="*/ 906 w 1015"/>
                <a:gd name="T25" fmla="*/ 302 h 947"/>
                <a:gd name="T26" fmla="*/ 929 w 1015"/>
                <a:gd name="T27" fmla="*/ 243 h 947"/>
                <a:gd name="T28" fmla="*/ 952 w 1015"/>
                <a:gd name="T29" fmla="*/ 182 h 947"/>
                <a:gd name="T30" fmla="*/ 973 w 1015"/>
                <a:gd name="T31" fmla="*/ 121 h 947"/>
                <a:gd name="T32" fmla="*/ 994 w 1015"/>
                <a:gd name="T33" fmla="*/ 61 h 947"/>
                <a:gd name="T34" fmla="*/ 1015 w 1015"/>
                <a:gd name="T35" fmla="*/ 0 h 947"/>
                <a:gd name="T36" fmla="*/ 1015 w 1015"/>
                <a:gd name="T37" fmla="*/ 0 h 947"/>
                <a:gd name="T38" fmla="*/ 1015 w 1015"/>
                <a:gd name="T39" fmla="*/ 0 h 947"/>
                <a:gd name="T40" fmla="*/ 942 w 1015"/>
                <a:gd name="T41" fmla="*/ 53 h 947"/>
                <a:gd name="T42" fmla="*/ 871 w 1015"/>
                <a:gd name="T43" fmla="*/ 107 h 947"/>
                <a:gd name="T44" fmla="*/ 802 w 1015"/>
                <a:gd name="T45" fmla="*/ 161 h 947"/>
                <a:gd name="T46" fmla="*/ 734 w 1015"/>
                <a:gd name="T47" fmla="*/ 217 h 947"/>
                <a:gd name="T48" fmla="*/ 667 w 1015"/>
                <a:gd name="T49" fmla="*/ 273 h 947"/>
                <a:gd name="T50" fmla="*/ 600 w 1015"/>
                <a:gd name="T51" fmla="*/ 329 h 947"/>
                <a:gd name="T52" fmla="*/ 535 w 1015"/>
                <a:gd name="T53" fmla="*/ 388 h 947"/>
                <a:gd name="T54" fmla="*/ 472 w 1015"/>
                <a:gd name="T55" fmla="*/ 446 h 947"/>
                <a:gd name="T56" fmla="*/ 408 w 1015"/>
                <a:gd name="T57" fmla="*/ 507 h 947"/>
                <a:gd name="T58" fmla="*/ 346 w 1015"/>
                <a:gd name="T59" fmla="*/ 567 h 947"/>
                <a:gd name="T60" fmla="*/ 285 w 1015"/>
                <a:gd name="T61" fmla="*/ 629 h 947"/>
                <a:gd name="T62" fmla="*/ 227 w 1015"/>
                <a:gd name="T63" fmla="*/ 691 h 947"/>
                <a:gd name="T64" fmla="*/ 168 w 1015"/>
                <a:gd name="T65" fmla="*/ 754 h 947"/>
                <a:gd name="T66" fmla="*/ 110 w 1015"/>
                <a:gd name="T67" fmla="*/ 818 h 947"/>
                <a:gd name="T68" fmla="*/ 54 w 1015"/>
                <a:gd name="T69" fmla="*/ 882 h 947"/>
                <a:gd name="T70" fmla="*/ 0 w 1015"/>
                <a:gd name="T71" fmla="*/ 947 h 947"/>
                <a:gd name="T72" fmla="*/ 605 w 1015"/>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5" h="947">
                  <a:moveTo>
                    <a:pt x="605" y="947"/>
                  </a:moveTo>
                  <a:lnTo>
                    <a:pt x="605" y="947"/>
                  </a:lnTo>
                  <a:lnTo>
                    <a:pt x="635" y="890"/>
                  </a:lnTo>
                  <a:lnTo>
                    <a:pt x="666" y="832"/>
                  </a:lnTo>
                  <a:lnTo>
                    <a:pt x="695" y="775"/>
                  </a:lnTo>
                  <a:lnTo>
                    <a:pt x="725" y="716"/>
                  </a:lnTo>
                  <a:lnTo>
                    <a:pt x="753" y="658"/>
                  </a:lnTo>
                  <a:lnTo>
                    <a:pt x="780" y="599"/>
                  </a:lnTo>
                  <a:lnTo>
                    <a:pt x="806" y="541"/>
                  </a:lnTo>
                  <a:lnTo>
                    <a:pt x="832" y="481"/>
                  </a:lnTo>
                  <a:lnTo>
                    <a:pt x="858" y="423"/>
                  </a:lnTo>
                  <a:lnTo>
                    <a:pt x="881" y="363"/>
                  </a:lnTo>
                  <a:lnTo>
                    <a:pt x="906" y="302"/>
                  </a:lnTo>
                  <a:lnTo>
                    <a:pt x="929" y="243"/>
                  </a:lnTo>
                  <a:lnTo>
                    <a:pt x="952" y="182"/>
                  </a:lnTo>
                  <a:lnTo>
                    <a:pt x="973" y="121"/>
                  </a:lnTo>
                  <a:lnTo>
                    <a:pt x="994" y="61"/>
                  </a:lnTo>
                  <a:lnTo>
                    <a:pt x="1015" y="0"/>
                  </a:lnTo>
                  <a:lnTo>
                    <a:pt x="1015" y="0"/>
                  </a:lnTo>
                  <a:lnTo>
                    <a:pt x="1015" y="0"/>
                  </a:lnTo>
                  <a:lnTo>
                    <a:pt x="942" y="53"/>
                  </a:lnTo>
                  <a:lnTo>
                    <a:pt x="871" y="107"/>
                  </a:lnTo>
                  <a:lnTo>
                    <a:pt x="802" y="161"/>
                  </a:lnTo>
                  <a:lnTo>
                    <a:pt x="734" y="217"/>
                  </a:lnTo>
                  <a:lnTo>
                    <a:pt x="667" y="273"/>
                  </a:lnTo>
                  <a:lnTo>
                    <a:pt x="600" y="329"/>
                  </a:lnTo>
                  <a:lnTo>
                    <a:pt x="535" y="388"/>
                  </a:lnTo>
                  <a:lnTo>
                    <a:pt x="472" y="446"/>
                  </a:lnTo>
                  <a:lnTo>
                    <a:pt x="408" y="507"/>
                  </a:lnTo>
                  <a:lnTo>
                    <a:pt x="346" y="567"/>
                  </a:lnTo>
                  <a:lnTo>
                    <a:pt x="285" y="629"/>
                  </a:lnTo>
                  <a:lnTo>
                    <a:pt x="227" y="691"/>
                  </a:lnTo>
                  <a:lnTo>
                    <a:pt x="168" y="754"/>
                  </a:lnTo>
                  <a:lnTo>
                    <a:pt x="110" y="818"/>
                  </a:lnTo>
                  <a:lnTo>
                    <a:pt x="54" y="882"/>
                  </a:lnTo>
                  <a:lnTo>
                    <a:pt x="0" y="947"/>
                  </a:lnTo>
                  <a:lnTo>
                    <a:pt x="605"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95" name="Otsikko 1"/>
          <p:cNvSpPr>
            <a:spLocks noGrp="1"/>
          </p:cNvSpPr>
          <p:nvPr userDrawn="1">
            <p:ph type="ctrTitle" hasCustomPrompt="1"/>
          </p:nvPr>
        </p:nvSpPr>
        <p:spPr>
          <a:xfrm>
            <a:off x="4251079" y="1755757"/>
            <a:ext cx="4634027" cy="1400175"/>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96" name="Alaotsikko 2"/>
          <p:cNvSpPr>
            <a:spLocks noGrp="1"/>
          </p:cNvSpPr>
          <p:nvPr userDrawn="1">
            <p:ph type="subTitle" idx="1"/>
          </p:nvPr>
        </p:nvSpPr>
        <p:spPr>
          <a:xfrm>
            <a:off x="4251079" y="3413108"/>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5" name="Picture 14" descr="työkykyohjelman logo">
            <a:extLst>
              <a:ext uri="{FF2B5EF4-FFF2-40B4-BE49-F238E27FC236}">
                <a16:creationId xmlns:a16="http://schemas.microsoft.com/office/drawing/2014/main" id="{CCC6C89A-EB61-4042-B19C-8A683577C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3"/>
          </a:xfrm>
          <a:prstGeom prst="rect">
            <a:avLst/>
          </a:prstGeom>
        </p:spPr>
      </p:pic>
    </p:spTree>
    <p:extLst>
      <p:ext uri="{BB962C8B-B14F-4D97-AF65-F5344CB8AC3E}">
        <p14:creationId xmlns:p14="http://schemas.microsoft.com/office/powerpoint/2010/main" val="2858176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A30FA0C6-A111-4253-B206-D2860F52602B}" type="datetime1">
              <a:rPr lang="fi-FI" smtClean="0"/>
              <a:t>27.5.2022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147837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Pääotsikko Teema">
    <p:spTree>
      <p:nvGrpSpPr>
        <p:cNvPr id="1" name=""/>
        <p:cNvGrpSpPr/>
        <p:nvPr/>
      </p:nvGrpSpPr>
      <p:grpSpPr>
        <a:xfrm>
          <a:off x="0" y="0"/>
          <a:ext cx="0" cy="0"/>
          <a:chOff x="0" y="0"/>
          <a:chExt cx="0" cy="0"/>
        </a:xfrm>
      </p:grpSpPr>
      <p:grpSp>
        <p:nvGrpSpPr>
          <p:cNvPr id="2" name="Group 1" descr="taustakuva"/>
          <p:cNvGrpSpPr/>
          <p:nvPr userDrawn="1"/>
        </p:nvGrpSpPr>
        <p:grpSpPr>
          <a:xfrm>
            <a:off x="5103813" y="0"/>
            <a:ext cx="4038600" cy="5143501"/>
            <a:chOff x="5103813" y="0"/>
            <a:chExt cx="4038600" cy="5143501"/>
          </a:xfrm>
        </p:grpSpPr>
        <p:sp>
          <p:nvSpPr>
            <p:cNvPr id="67" name="Freeform 62"/>
            <p:cNvSpPr>
              <a:spLocks/>
            </p:cNvSpPr>
            <p:nvPr userDrawn="1"/>
          </p:nvSpPr>
          <p:spPr bwMode="auto">
            <a:xfrm>
              <a:off x="6265863" y="0"/>
              <a:ext cx="2301875" cy="2160588"/>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a:off x="7700963" y="1171575"/>
              <a:ext cx="1441450" cy="1657350"/>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a:off x="5773738" y="2160588"/>
              <a:ext cx="3368675"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a:off x="7700963" y="0"/>
              <a:ext cx="1441450" cy="2160588"/>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a:off x="5600701" y="0"/>
              <a:ext cx="2100263" cy="2160588"/>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FFB85E"/>
            </a:solidFill>
            <a:ln>
              <a:noFill/>
            </a:ln>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a:off x="7700963" y="2160588"/>
              <a:ext cx="1441450"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a:off x="5103813" y="2160588"/>
              <a:ext cx="2597150"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chemeClr val="tx1">
                    <a:lumMod val="85000"/>
                    <a:lumOff val="15000"/>
                  </a:schemeClr>
                </a:solidFill>
              </a:defRPr>
            </a:lvl1pPr>
          </a:lstStyle>
          <a:p>
            <a:r>
              <a:rPr lang="fi-FI"/>
              <a:t>Muokkaa perustyyl. napsautt.</a:t>
            </a:r>
            <a:endParaRPr lang="fi-FI" dirty="0"/>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4" name="Picture 13" descr="työkykyohjelman logo">
            <a:extLst>
              <a:ext uri="{FF2B5EF4-FFF2-40B4-BE49-F238E27FC236}">
                <a16:creationId xmlns:a16="http://schemas.microsoft.com/office/drawing/2014/main" id="{178ED2CD-2483-5F40-8C43-0CE3EDDC76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2282030290"/>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143000" y="1228726"/>
            <a:ext cx="6858000" cy="1425179"/>
          </a:xfrm>
        </p:spPr>
        <p:txBody>
          <a:bodyPr anchor="b"/>
          <a:lstStyle>
            <a:lvl1pPr algn="ctr">
              <a:lnSpc>
                <a:spcPct val="90000"/>
              </a:lnSpc>
              <a:defRPr sz="4500" spc="-225" baseline="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143000" y="2840182"/>
            <a:ext cx="6858000" cy="737755"/>
          </a:xfrm>
        </p:spPr>
        <p:txBody>
          <a:bodyPr/>
          <a:lstStyle>
            <a:lvl1pPr marL="0" indent="0" algn="ctr">
              <a:buNone/>
              <a:defRPr sz="225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fi-FI" dirty="0"/>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143000" y="3882196"/>
            <a:ext cx="6858000" cy="516623"/>
          </a:xfrm>
        </p:spPr>
        <p:txBody>
          <a:bodyPr/>
          <a:lstStyle>
            <a:lvl1pPr algn="ctr">
              <a:buNone/>
              <a:defRPr sz="1463" spc="-45"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169217" y="263626"/>
            <a:ext cx="713303" cy="365043"/>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561122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3C6F176F-CB2E-4E55-AE03-25ABB84AF002}"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36201057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46826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11195962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0" y="462371"/>
            <a:ext cx="7174523" cy="524447"/>
          </a:xfrm>
        </p:spPr>
        <p:txBody>
          <a:bodyPr/>
          <a:lstStyle>
            <a:lvl1pPr>
              <a:defRPr sz="15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089212"/>
            <a:ext cx="3618358" cy="215359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4682680" y="1089212"/>
            <a:ext cx="3618358" cy="215359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a:extLst>
              <a:ext uri="{FF2B5EF4-FFF2-40B4-BE49-F238E27FC236}">
                <a16:creationId xmlns:a16="http://schemas.microsoft.com/office/drawing/2014/main" id="{B9B96D50-2B07-424D-9880-DF9CFBF56FA5}"/>
              </a:ext>
            </a:extLst>
          </p:cNvPr>
          <p:cNvSpPr>
            <a:spLocks noGrp="1"/>
          </p:cNvSpPr>
          <p:nvPr>
            <p:ph type="body" sz="quarter" idx="15"/>
          </p:nvPr>
        </p:nvSpPr>
        <p:spPr>
          <a:xfrm>
            <a:off x="567928" y="3314182"/>
            <a:ext cx="7729538" cy="1415045"/>
          </a:xfrm>
        </p:spPr>
        <p:txBody>
          <a:bodyPr/>
          <a:lstStyle>
            <a:lvl1pPr>
              <a:defRPr sz="1200"/>
            </a:lvl1pPr>
            <a:lvl2pPr>
              <a:defRPr sz="1200"/>
            </a:lvl2pPr>
            <a:lvl3pPr>
              <a:defRPr sz="1200"/>
            </a:lvl3pPr>
            <a:lvl4pPr>
              <a:defRPr sz="1200"/>
            </a:lvl4pPr>
            <a:lvl5pPr>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3450998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4572000" y="0"/>
            <a:ext cx="4572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0" y="462371"/>
            <a:ext cx="3618358" cy="790128"/>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91FF7175-5AFB-4390-AD34-84CF86D3ECFA}"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dirty="0"/>
              <a:t> </a:t>
            </a:r>
          </a:p>
        </p:txBody>
      </p:sp>
    </p:spTree>
    <p:extLst>
      <p:ext uri="{BB962C8B-B14F-4D97-AF65-F5344CB8AC3E}">
        <p14:creationId xmlns:p14="http://schemas.microsoft.com/office/powerpoint/2010/main" val="20871663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uvatekstillinen kuva 2">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4572000" y="0"/>
            <a:ext cx="4572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0" y="462371"/>
            <a:ext cx="3618358" cy="790128"/>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B9A9A6-55ED-4141-BA5B-8C911548385B}"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dirty="0"/>
              <a:t> </a:t>
            </a:r>
          </a:p>
        </p:txBody>
      </p:sp>
    </p:spTree>
    <p:extLst>
      <p:ext uri="{BB962C8B-B14F-4D97-AF65-F5344CB8AC3E}">
        <p14:creationId xmlns:p14="http://schemas.microsoft.com/office/powerpoint/2010/main" val="32936122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uvatekstillinen kuva 3">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0" y="0"/>
            <a:ext cx="4572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161311" y="844560"/>
            <a:ext cx="3618358" cy="790128"/>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161311" y="1772409"/>
            <a:ext cx="3618358" cy="271029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79EC99A1-5FD2-4440-93D5-5119EEDACFEA}"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38523800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itaatti">
    <p:bg>
      <p:bgPr>
        <a:solidFill>
          <a:srgbClr val="F7F7F7"/>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631032" y="1610916"/>
            <a:ext cx="7886700" cy="2075259"/>
          </a:xfrm>
        </p:spPr>
        <p:txBody>
          <a:bodyPr anchor="ctr" anchorCtr="0"/>
          <a:lstStyle>
            <a:lvl1pPr algn="ctr">
              <a:defRPr sz="3000" b="0">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p>
            <a:fld id="{D7297192-3AFC-4136-8CA4-848E2DA45B55}" type="datetime1">
              <a:rPr lang="fi-FI" smtClean="0"/>
              <a:t>27.5.2022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7913155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Osan ylätunniste">
    <p:bg>
      <p:bgPr>
        <a:solidFill>
          <a:srgbClr val="091C38"/>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631032" y="1528761"/>
            <a:ext cx="7886700" cy="2075259"/>
          </a:xfrm>
        </p:spPr>
        <p:txBody>
          <a:bodyPr anchor="ctr" anchorCtr="0"/>
          <a:lstStyle>
            <a:lvl1pPr algn="ctr">
              <a:defRPr sz="4050">
                <a:solidFill>
                  <a:schemeClr val="bg1"/>
                </a:solidFill>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lvl1pPr>
              <a:defRPr>
                <a:solidFill>
                  <a:schemeClr val="bg1"/>
                </a:solidFill>
              </a:defRPr>
            </a:lvl1pPr>
          </a:lstStyle>
          <a:p>
            <a:fld id="{E2CC5C45-E91C-4B4F-BB0B-9196716D918D}" type="datetime1">
              <a:rPr lang="fi-FI" smtClean="0"/>
              <a:t>27.5.2022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lvl1pPr>
              <a:defRPr>
                <a:solidFill>
                  <a:schemeClr val="bg1"/>
                </a:solidFill>
              </a:defRPr>
            </a:lvl1pPr>
          </a:lstStyle>
          <a:p>
            <a:endParaRPr lang="fi-FI">
              <a:solidFill>
                <a:schemeClr val="bg1"/>
              </a:solidFill>
            </a:endParaRPr>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a:p>
        </p:txBody>
      </p:sp>
      <p:pic>
        <p:nvPicPr>
          <p:cNvPr id="6" name="Kuva 5">
            <a:extLst>
              <a:ext uri="{FF2B5EF4-FFF2-40B4-BE49-F238E27FC236}">
                <a16:creationId xmlns:a16="http://schemas.microsoft.com/office/drawing/2014/main" id="{C0D43BC4-6382-46B8-93A2-F0FF691C06C8}"/>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169217" y="263626"/>
            <a:ext cx="713303" cy="365043"/>
          </a:xfrm>
          <a:prstGeom prst="rect">
            <a:avLst/>
          </a:prstGeom>
        </p:spPr>
      </p:pic>
    </p:spTree>
    <p:extLst>
      <p:ext uri="{BB962C8B-B14F-4D97-AF65-F5344CB8AC3E}">
        <p14:creationId xmlns:p14="http://schemas.microsoft.com/office/powerpoint/2010/main" val="618798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Kuva">
    <p:bg>
      <p:bgPr>
        <a:solidFill>
          <a:srgbClr val="091C38"/>
        </a:solidFill>
        <a:effectLst/>
      </p:bgPr>
    </p:bg>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D23CD958-2103-4625-A068-CD99C6FC7B19}"/>
              </a:ext>
            </a:extLst>
          </p:cNvPr>
          <p:cNvSpPr>
            <a:spLocks noGrp="1"/>
          </p:cNvSpPr>
          <p:nvPr>
            <p:ph type="pic" idx="13"/>
          </p:nvPr>
        </p:nvSpPr>
        <p:spPr>
          <a:xfrm>
            <a:off x="0" y="0"/>
            <a:ext cx="9144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10" name="Tekstin paikkamerkki 11">
            <a:extLst>
              <a:ext uri="{FF2B5EF4-FFF2-40B4-BE49-F238E27FC236}">
                <a16:creationId xmlns:a16="http://schemas.microsoft.com/office/drawing/2014/main" id="{21DDCA56-1AE5-4AD1-AB89-F6AE84886EC6}"/>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dirty="0"/>
              <a:t> </a:t>
            </a:r>
          </a:p>
        </p:txBody>
      </p:sp>
    </p:spTree>
    <p:extLst>
      <p:ext uri="{BB962C8B-B14F-4D97-AF65-F5344CB8AC3E}">
        <p14:creationId xmlns:p14="http://schemas.microsoft.com/office/powerpoint/2010/main" val="220347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Pääotsikko VN">
    <p:spTree>
      <p:nvGrpSpPr>
        <p:cNvPr id="1" name=""/>
        <p:cNvGrpSpPr/>
        <p:nvPr/>
      </p:nvGrpSpPr>
      <p:grpSpPr>
        <a:xfrm>
          <a:off x="0" y="0"/>
          <a:ext cx="0" cy="0"/>
          <a:chOff x="0" y="0"/>
          <a:chExt cx="0" cy="0"/>
        </a:xfrm>
      </p:grpSpPr>
      <p:pic>
        <p:nvPicPr>
          <p:cNvPr id="60" name="Picture 59" descr="taustakuv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7" y="0"/>
            <a:ext cx="9139646" cy="5143500"/>
          </a:xfrm>
          <a:prstGeom prst="rect">
            <a:avLst/>
          </a:prstGeom>
        </p:spPr>
      </p:pic>
      <p:sp>
        <p:nvSpPr>
          <p:cNvPr id="10" name="Otsikko 1"/>
          <p:cNvSpPr>
            <a:spLocks noGrp="1"/>
          </p:cNvSpPr>
          <p:nvPr userDrawn="1">
            <p:ph type="ctrTitle"/>
          </p:nvPr>
        </p:nvSpPr>
        <p:spPr>
          <a:xfrm>
            <a:off x="683568" y="1844374"/>
            <a:ext cx="5832648" cy="2095528"/>
          </a:xfrm>
        </p:spPr>
        <p:txBody>
          <a:bodyPr anchor="b" anchorCtr="0">
            <a:noAutofit/>
          </a:bodyPr>
          <a:lstStyle>
            <a:lvl1pPr algn="l">
              <a:defRPr sz="4000">
                <a:solidFill>
                  <a:srgbClr val="FFFFFF"/>
                </a:solidFill>
              </a:defRPr>
            </a:lvl1pPr>
          </a:lstStyle>
          <a:p>
            <a:r>
              <a:rPr lang="fi-FI"/>
              <a:t>Muokkaa perustyyl. napsautt.</a:t>
            </a:r>
            <a:endParaRPr lang="fi-FI" dirty="0"/>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52" name="Picture 51">
            <a:extLst>
              <a:ext uri="{FF2B5EF4-FFF2-40B4-BE49-F238E27FC236}">
                <a16:creationId xmlns:a16="http://schemas.microsoft.com/office/drawing/2014/main" id="{F07F2CD9-BDD8-2848-B9FD-12A39B1606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04248" y="4550883"/>
            <a:ext cx="2196777" cy="438630"/>
          </a:xfrm>
          <a:prstGeom prst="rect">
            <a:avLst/>
          </a:prstGeom>
        </p:spPr>
      </p:pic>
    </p:spTree>
    <p:extLst>
      <p:ext uri="{BB962C8B-B14F-4D97-AF65-F5344CB8AC3E}">
        <p14:creationId xmlns:p14="http://schemas.microsoft.com/office/powerpoint/2010/main" val="13367412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5797E4D7-4DF3-42F7-A8B1-E81360052CE5}"/>
              </a:ext>
            </a:extLst>
          </p:cNvPr>
          <p:cNvSpPr>
            <a:spLocks noGrp="1"/>
          </p:cNvSpPr>
          <p:nvPr>
            <p:ph type="dt" sz="half" idx="10"/>
          </p:nvPr>
        </p:nvSpPr>
        <p:spPr/>
        <p:txBody>
          <a:bodyPr/>
          <a:lstStyle/>
          <a:p>
            <a:fld id="{8B676868-773B-4B8E-BC24-C655EFE1EDBB}" type="datetime1">
              <a:rPr lang="fi-FI" smtClean="0"/>
              <a:t>27.5.2022</a:t>
            </a:fld>
            <a:endParaRPr lang="fi-FI"/>
          </a:p>
        </p:txBody>
      </p:sp>
      <p:sp>
        <p:nvSpPr>
          <p:cNvPr id="4" name="Alatunnisteen paikkamerkki 3">
            <a:extLst>
              <a:ext uri="{FF2B5EF4-FFF2-40B4-BE49-F238E27FC236}">
                <a16:creationId xmlns:a16="http://schemas.microsoft.com/office/drawing/2014/main" id="{115DA5D9-220B-4CA2-AF56-616A41B79E7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0AACDB7-CE3E-4B32-A3E7-5CF3FA8C9C45}"/>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11571152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aksi puolt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155032"/>
            <a:ext cx="3618358" cy="343145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C053EB66-16C4-472A-A647-84CE06C568F2}"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5160936" y="1155032"/>
            <a:ext cx="3618358" cy="343145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cxnSp>
        <p:nvCxnSpPr>
          <p:cNvPr id="10" name="Suora yhdysviiva 9">
            <a:extLst>
              <a:ext uri="{FF2B5EF4-FFF2-40B4-BE49-F238E27FC236}">
                <a16:creationId xmlns:a16="http://schemas.microsoft.com/office/drawing/2014/main" id="{0563E2E7-1BA7-4130-A672-9E267191D58E}"/>
              </a:ext>
            </a:extLst>
          </p:cNvPr>
          <p:cNvCxnSpPr/>
          <p:nvPr userDrawn="1"/>
        </p:nvCxnSpPr>
        <p:spPr>
          <a:xfrm>
            <a:off x="4568434" y="632223"/>
            <a:ext cx="0" cy="3896915"/>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41043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Kaksi puolta 2222">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19FEC92C-174E-4179-8CE9-188C6F909342}" type="datetime1">
              <a:rPr lang="fi-FI" smtClean="0"/>
              <a:t>27.5.2022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cxnSp>
        <p:nvCxnSpPr>
          <p:cNvPr id="8" name="Suora yhdysviiva 7">
            <a:extLst>
              <a:ext uri="{FF2B5EF4-FFF2-40B4-BE49-F238E27FC236}">
                <a16:creationId xmlns:a16="http://schemas.microsoft.com/office/drawing/2014/main" id="{DD64F63E-AF67-4904-BBB8-20132117223D}"/>
              </a:ext>
            </a:extLst>
          </p:cNvPr>
          <p:cNvCxnSpPr/>
          <p:nvPr userDrawn="1"/>
        </p:nvCxnSpPr>
        <p:spPr>
          <a:xfrm>
            <a:off x="4568434" y="632223"/>
            <a:ext cx="0" cy="3896915"/>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1362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A30FA0C6-A111-4253-B206-D2860F52602B}" type="datetime1">
              <a:rPr lang="fi-FI" smtClean="0"/>
              <a:t>27.5.2022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15441079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Logo">
    <p:bg>
      <p:bgPr>
        <a:solidFill>
          <a:schemeClr val="accent1"/>
        </a:solidFill>
        <a:effectLst/>
      </p:bgPr>
    </p:bg>
    <p:spTree>
      <p:nvGrpSpPr>
        <p:cNvPr id="1" name=""/>
        <p:cNvGrpSpPr/>
        <p:nvPr/>
      </p:nvGrpSpPr>
      <p:grpSpPr>
        <a:xfrm>
          <a:off x="0" y="0"/>
          <a:ext cx="0" cy="0"/>
          <a:chOff x="0" y="0"/>
          <a:chExt cx="0" cy="0"/>
        </a:xfrm>
      </p:grpSpPr>
      <p:pic>
        <p:nvPicPr>
          <p:cNvPr id="8" name="Kuva 7">
            <a:extLst>
              <a:ext uri="{FF2B5EF4-FFF2-40B4-BE49-F238E27FC236}">
                <a16:creationId xmlns:a16="http://schemas.microsoft.com/office/drawing/2014/main" id="{164FA8FB-C45D-45D2-AE31-CF915268B8A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4126" y="1635680"/>
            <a:ext cx="3346271" cy="1712930"/>
          </a:xfrm>
          <a:prstGeom prst="rect">
            <a:avLst/>
          </a:prstGeom>
        </p:spPr>
      </p:pic>
    </p:spTree>
    <p:extLst>
      <p:ext uri="{BB962C8B-B14F-4D97-AF65-F5344CB8AC3E}">
        <p14:creationId xmlns:p14="http://schemas.microsoft.com/office/powerpoint/2010/main" val="39002828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143000" y="1228727"/>
            <a:ext cx="6858000" cy="1425179"/>
          </a:xfrm>
        </p:spPr>
        <p:txBody>
          <a:bodyPr anchor="b"/>
          <a:lstStyle>
            <a:lvl1pPr algn="ctr">
              <a:lnSpc>
                <a:spcPct val="90000"/>
              </a:lnSpc>
              <a:defRPr sz="4500" spc="-225" baseline="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143000" y="2840183"/>
            <a:ext cx="6858000" cy="737755"/>
          </a:xfrm>
        </p:spPr>
        <p:txBody>
          <a:bodyPr/>
          <a:lstStyle>
            <a:lvl1pPr marL="0" indent="0" algn="ctr">
              <a:buNone/>
              <a:defRPr sz="2250">
                <a:solidFill>
                  <a:schemeClr val="bg1"/>
                </a:solidFill>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fi-FI"/>
              <a:t>Muokkaa alaotsikon perustyyliä napsautt.</a:t>
            </a:r>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143000" y="3882197"/>
            <a:ext cx="6858000" cy="516623"/>
          </a:xfrm>
        </p:spPr>
        <p:txBody>
          <a:bodyPr/>
          <a:lstStyle>
            <a:lvl1pPr algn="ctr">
              <a:buNone/>
              <a:defRPr sz="1463" spc="-45"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169218" y="263627"/>
            <a:ext cx="713303" cy="365043"/>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a:p>
        </p:txBody>
      </p:sp>
    </p:spTree>
    <p:extLst>
      <p:ext uri="{BB962C8B-B14F-4D97-AF65-F5344CB8AC3E}">
        <p14:creationId xmlns:p14="http://schemas.microsoft.com/office/powerpoint/2010/main" val="2124176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3C6F176F-CB2E-4E55-AE03-25ABB84AF002}"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31022875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1" y="1390220"/>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4682681" y="1390220"/>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8973222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1" y="462372"/>
            <a:ext cx="7174523" cy="524447"/>
          </a:xfrm>
        </p:spPr>
        <p:txBody>
          <a:bodyPr/>
          <a:lstStyle>
            <a:lvl1pPr>
              <a:defRPr sz="1500"/>
            </a:lvl1p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1" y="1089213"/>
            <a:ext cx="3618358" cy="215359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4682681" y="1089213"/>
            <a:ext cx="3618358" cy="215359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0" name="Tekstin paikkamerkki 9">
            <a:extLst>
              <a:ext uri="{FF2B5EF4-FFF2-40B4-BE49-F238E27FC236}">
                <a16:creationId xmlns:a16="http://schemas.microsoft.com/office/drawing/2014/main" id="{B9B96D50-2B07-424D-9880-DF9CFBF56FA5}"/>
              </a:ext>
            </a:extLst>
          </p:cNvPr>
          <p:cNvSpPr>
            <a:spLocks noGrp="1"/>
          </p:cNvSpPr>
          <p:nvPr>
            <p:ph type="body" sz="quarter" idx="15"/>
          </p:nvPr>
        </p:nvSpPr>
        <p:spPr>
          <a:xfrm>
            <a:off x="567928" y="3314183"/>
            <a:ext cx="7729538" cy="1415045"/>
          </a:xfrm>
        </p:spPr>
        <p:txBody>
          <a:bodyPr/>
          <a:lstStyle>
            <a:lvl1pPr>
              <a:defRPr sz="1200"/>
            </a:lvl1pPr>
            <a:lvl2pPr>
              <a:defRPr sz="1200"/>
            </a:lvl2pPr>
            <a:lvl3pPr>
              <a:defRPr sz="1200"/>
            </a:lvl3pPr>
            <a:lvl4pPr>
              <a:defRPr sz="1200"/>
            </a:lvl4pPr>
            <a:lvl5pPr>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4017761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4572000" y="0"/>
            <a:ext cx="4572000" cy="5143500"/>
          </a:xfrm>
          <a:solidFill>
            <a:schemeClr val="bg1">
              <a:lumMod val="95000"/>
            </a:schemeClr>
          </a:solidFill>
        </p:spPr>
        <p:txBody>
          <a:bodyPr anchor="ctr" anchorCtr="0"/>
          <a:lstStyle>
            <a:lvl1pPr marL="0" indent="0" algn="ctr">
              <a:buNone/>
              <a:defRPr sz="1500" b="1" i="1"/>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1" y="462371"/>
            <a:ext cx="3618358" cy="790128"/>
          </a:xfrm>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1" y="1390220"/>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91FF7175-5AFB-4390-AD34-84CF86D3ECFA}"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a:t> </a:t>
            </a:r>
          </a:p>
        </p:txBody>
      </p:sp>
    </p:spTree>
    <p:extLst>
      <p:ext uri="{BB962C8B-B14F-4D97-AF65-F5344CB8AC3E}">
        <p14:creationId xmlns:p14="http://schemas.microsoft.com/office/powerpoint/2010/main" val="3520775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9933166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uvatekstillinen kuva 2">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4572000" y="0"/>
            <a:ext cx="4572000" cy="5143500"/>
          </a:xfrm>
          <a:solidFill>
            <a:schemeClr val="bg1">
              <a:lumMod val="95000"/>
            </a:schemeClr>
          </a:solidFill>
        </p:spPr>
        <p:txBody>
          <a:bodyPr anchor="ctr" anchorCtr="0"/>
          <a:lstStyle>
            <a:lvl1pPr marL="0" indent="0" algn="ctr">
              <a:buNone/>
              <a:defRPr sz="1500" b="1" i="1"/>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1" y="462371"/>
            <a:ext cx="3618358" cy="790128"/>
          </a:xfrm>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1" y="1390220"/>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B9A9A6-55ED-4141-BA5B-8C911548385B}"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a:t> </a:t>
            </a:r>
          </a:p>
        </p:txBody>
      </p:sp>
    </p:spTree>
    <p:extLst>
      <p:ext uri="{BB962C8B-B14F-4D97-AF65-F5344CB8AC3E}">
        <p14:creationId xmlns:p14="http://schemas.microsoft.com/office/powerpoint/2010/main" val="23439216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uvatekstillinen kuva 3">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0" y="0"/>
            <a:ext cx="4572000" cy="5143500"/>
          </a:xfrm>
          <a:solidFill>
            <a:schemeClr val="bg1">
              <a:lumMod val="95000"/>
            </a:schemeClr>
          </a:solidFill>
        </p:spPr>
        <p:txBody>
          <a:bodyPr anchor="ctr" anchorCtr="0"/>
          <a:lstStyle>
            <a:lvl1pPr marL="0" indent="0" algn="ctr">
              <a:buNone/>
              <a:defRPr sz="1500" b="1" i="1"/>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161311" y="844560"/>
            <a:ext cx="3618358" cy="790128"/>
          </a:xfrm>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161311" y="1772410"/>
            <a:ext cx="3618358" cy="271029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79EC99A1-5FD2-4440-93D5-5119EEDACFEA}"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34316650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itaatti">
    <p:bg>
      <p:bgPr>
        <a:solidFill>
          <a:srgbClr val="F7F7F7"/>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631032" y="1610917"/>
            <a:ext cx="7886700" cy="2075259"/>
          </a:xfrm>
        </p:spPr>
        <p:txBody>
          <a:bodyPr anchor="ctr" anchorCtr="0"/>
          <a:lstStyle>
            <a:lvl1pPr algn="ctr">
              <a:defRPr sz="3000" b="0">
                <a:latin typeface="+mj-lt"/>
              </a:defRPr>
            </a:lvl1pPr>
          </a:lstStyle>
          <a:p>
            <a:r>
              <a:rPr lang="fi-FI"/>
              <a:t>Muokkaa ots. perustyyl. napsautt.</a:t>
            </a:r>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p>
            <a:fld id="{D7297192-3AFC-4136-8CA4-848E2DA45B55}" type="datetime1">
              <a:rPr lang="fi-FI" smtClean="0"/>
              <a:t>27.5.2022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23473328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Osan ylätunniste">
    <p:bg>
      <p:bgPr>
        <a:solidFill>
          <a:srgbClr val="091C38"/>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631032" y="1528762"/>
            <a:ext cx="7886700" cy="2075259"/>
          </a:xfrm>
        </p:spPr>
        <p:txBody>
          <a:bodyPr anchor="ctr" anchorCtr="0"/>
          <a:lstStyle>
            <a:lvl1pPr algn="ctr">
              <a:defRPr sz="4050">
                <a:solidFill>
                  <a:schemeClr val="bg1"/>
                </a:solidFill>
                <a:latin typeface="+mj-lt"/>
              </a:defRPr>
            </a:lvl1pPr>
          </a:lstStyle>
          <a:p>
            <a:r>
              <a:rPr lang="fi-FI"/>
              <a:t>Muokkaa ots. perustyyl. napsautt.</a:t>
            </a:r>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lvl1pPr>
              <a:defRPr>
                <a:solidFill>
                  <a:schemeClr val="bg1"/>
                </a:solidFill>
              </a:defRPr>
            </a:lvl1pPr>
          </a:lstStyle>
          <a:p>
            <a:fld id="{E2CC5C45-E91C-4B4F-BB0B-9196716D918D}" type="datetime1">
              <a:rPr lang="fi-FI" smtClean="0"/>
              <a:t>27.5.2022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lvl1pPr>
              <a:defRPr>
                <a:solidFill>
                  <a:schemeClr val="bg1"/>
                </a:solidFill>
              </a:defRPr>
            </a:lvl1pPr>
          </a:lstStyle>
          <a:p>
            <a:endParaRPr lang="fi-FI">
              <a:solidFill>
                <a:schemeClr val="bg1"/>
              </a:solidFill>
            </a:endParaRPr>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a:p>
        </p:txBody>
      </p:sp>
      <p:pic>
        <p:nvPicPr>
          <p:cNvPr id="6" name="Kuva 5">
            <a:extLst>
              <a:ext uri="{FF2B5EF4-FFF2-40B4-BE49-F238E27FC236}">
                <a16:creationId xmlns:a16="http://schemas.microsoft.com/office/drawing/2014/main" id="{C0D43BC4-6382-46B8-93A2-F0FF691C06C8}"/>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169218" y="263627"/>
            <a:ext cx="713303" cy="365043"/>
          </a:xfrm>
          <a:prstGeom prst="rect">
            <a:avLst/>
          </a:prstGeom>
        </p:spPr>
      </p:pic>
    </p:spTree>
    <p:extLst>
      <p:ext uri="{BB962C8B-B14F-4D97-AF65-F5344CB8AC3E}">
        <p14:creationId xmlns:p14="http://schemas.microsoft.com/office/powerpoint/2010/main" val="6109534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Kuva">
    <p:bg>
      <p:bgPr>
        <a:solidFill>
          <a:srgbClr val="091C38"/>
        </a:solidFill>
        <a:effectLst/>
      </p:bgPr>
    </p:bg>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D23CD958-2103-4625-A068-CD99C6FC7B19}"/>
              </a:ext>
            </a:extLst>
          </p:cNvPr>
          <p:cNvSpPr>
            <a:spLocks noGrp="1"/>
          </p:cNvSpPr>
          <p:nvPr>
            <p:ph type="pic" idx="13"/>
          </p:nvPr>
        </p:nvSpPr>
        <p:spPr>
          <a:xfrm>
            <a:off x="0" y="0"/>
            <a:ext cx="9144000" cy="5143500"/>
          </a:xfrm>
          <a:solidFill>
            <a:schemeClr val="bg1">
              <a:lumMod val="95000"/>
            </a:schemeClr>
          </a:solidFill>
        </p:spPr>
        <p:txBody>
          <a:bodyPr anchor="ctr" anchorCtr="0"/>
          <a:lstStyle>
            <a:lvl1pPr marL="0" indent="0" algn="ctr">
              <a:buNone/>
              <a:defRPr sz="1500" b="1" i="1"/>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fi-FI"/>
              <a:t>Lisää kuva napsauttamalla kuvaketta</a:t>
            </a:r>
          </a:p>
        </p:txBody>
      </p:sp>
      <p:sp>
        <p:nvSpPr>
          <p:cNvPr id="10" name="Tekstin paikkamerkki 11">
            <a:extLst>
              <a:ext uri="{FF2B5EF4-FFF2-40B4-BE49-F238E27FC236}">
                <a16:creationId xmlns:a16="http://schemas.microsoft.com/office/drawing/2014/main" id="{21DDCA56-1AE5-4AD1-AB89-F6AE84886EC6}"/>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a:t> </a:t>
            </a:r>
          </a:p>
        </p:txBody>
      </p:sp>
    </p:spTree>
    <p:extLst>
      <p:ext uri="{BB962C8B-B14F-4D97-AF65-F5344CB8AC3E}">
        <p14:creationId xmlns:p14="http://schemas.microsoft.com/office/powerpoint/2010/main" val="10349950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5797E4D7-4DF3-42F7-A8B1-E81360052CE5}"/>
              </a:ext>
            </a:extLst>
          </p:cNvPr>
          <p:cNvSpPr>
            <a:spLocks noGrp="1"/>
          </p:cNvSpPr>
          <p:nvPr>
            <p:ph type="dt" sz="half" idx="10"/>
          </p:nvPr>
        </p:nvSpPr>
        <p:spPr/>
        <p:txBody>
          <a:bodyPr/>
          <a:lstStyle/>
          <a:p>
            <a:fld id="{8B676868-773B-4B8E-BC24-C655EFE1EDBB}" type="datetime1">
              <a:rPr lang="fi-FI" smtClean="0"/>
              <a:t>27.5.2022</a:t>
            </a:fld>
            <a:endParaRPr lang="fi-FI"/>
          </a:p>
        </p:txBody>
      </p:sp>
      <p:sp>
        <p:nvSpPr>
          <p:cNvPr id="4" name="Alatunnisteen paikkamerkki 3">
            <a:extLst>
              <a:ext uri="{FF2B5EF4-FFF2-40B4-BE49-F238E27FC236}">
                <a16:creationId xmlns:a16="http://schemas.microsoft.com/office/drawing/2014/main" id="{115DA5D9-220B-4CA2-AF56-616A41B79E7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0AACDB7-CE3E-4B32-A3E7-5CF3FA8C9C45}"/>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29428986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Kaksi puolt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1" y="1155033"/>
            <a:ext cx="3618358" cy="343145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C053EB66-16C4-472A-A647-84CE06C568F2}"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5160936" y="1155033"/>
            <a:ext cx="3618358" cy="343145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cxnSp>
        <p:nvCxnSpPr>
          <p:cNvPr id="10" name="Suora yhdysviiva 9">
            <a:extLst>
              <a:ext uri="{FF2B5EF4-FFF2-40B4-BE49-F238E27FC236}">
                <a16:creationId xmlns:a16="http://schemas.microsoft.com/office/drawing/2014/main" id="{0563E2E7-1BA7-4130-A672-9E267191D58E}"/>
              </a:ext>
            </a:extLst>
          </p:cNvPr>
          <p:cNvCxnSpPr/>
          <p:nvPr userDrawn="1"/>
        </p:nvCxnSpPr>
        <p:spPr>
          <a:xfrm>
            <a:off x="4568434" y="632224"/>
            <a:ext cx="0" cy="3896915"/>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17351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Kaksi puolta 2222">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19FEC92C-174E-4179-8CE9-188C6F909342}" type="datetime1">
              <a:rPr lang="fi-FI" smtClean="0"/>
              <a:t>27.5.2022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cxnSp>
        <p:nvCxnSpPr>
          <p:cNvPr id="8" name="Suora yhdysviiva 7">
            <a:extLst>
              <a:ext uri="{FF2B5EF4-FFF2-40B4-BE49-F238E27FC236}">
                <a16:creationId xmlns:a16="http://schemas.microsoft.com/office/drawing/2014/main" id="{DD64F63E-AF67-4904-BBB8-20132117223D}"/>
              </a:ext>
            </a:extLst>
          </p:cNvPr>
          <p:cNvCxnSpPr/>
          <p:nvPr userDrawn="1"/>
        </p:nvCxnSpPr>
        <p:spPr>
          <a:xfrm>
            <a:off x="4568434" y="632224"/>
            <a:ext cx="0" cy="3896915"/>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7048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A30FA0C6-A111-4253-B206-D2860F52602B}" type="datetime1">
              <a:rPr lang="fi-FI" smtClean="0"/>
              <a:t>27.5.2022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316603380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Logo">
    <p:bg>
      <p:bgPr>
        <a:solidFill>
          <a:schemeClr val="accent1"/>
        </a:solidFill>
        <a:effectLst/>
      </p:bgPr>
    </p:bg>
    <p:spTree>
      <p:nvGrpSpPr>
        <p:cNvPr id="1" name=""/>
        <p:cNvGrpSpPr/>
        <p:nvPr/>
      </p:nvGrpSpPr>
      <p:grpSpPr>
        <a:xfrm>
          <a:off x="0" y="0"/>
          <a:ext cx="0" cy="0"/>
          <a:chOff x="0" y="0"/>
          <a:chExt cx="0" cy="0"/>
        </a:xfrm>
      </p:grpSpPr>
      <p:pic>
        <p:nvPicPr>
          <p:cNvPr id="8" name="Kuva 7">
            <a:extLst>
              <a:ext uri="{FF2B5EF4-FFF2-40B4-BE49-F238E27FC236}">
                <a16:creationId xmlns:a16="http://schemas.microsoft.com/office/drawing/2014/main" id="{164FA8FB-C45D-45D2-AE31-CF915268B8A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4127" y="1635681"/>
            <a:ext cx="3346271" cy="1712930"/>
          </a:xfrm>
          <a:prstGeom prst="rect">
            <a:avLst/>
          </a:prstGeom>
        </p:spPr>
      </p:pic>
    </p:spTree>
    <p:extLst>
      <p:ext uri="{BB962C8B-B14F-4D97-AF65-F5344CB8AC3E}">
        <p14:creationId xmlns:p14="http://schemas.microsoft.com/office/powerpoint/2010/main" val="324693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240282997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userDrawn="1">
  <p:cSld name="13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66" name="Freeform 61"/>
            <p:cNvSpPr>
              <a:spLocks/>
            </p:cNvSpPr>
            <p:nvPr userDrawn="1"/>
          </p:nvSpPr>
          <p:spPr bwMode="auto">
            <a:xfrm flipH="1">
              <a:off x="1354507" y="0"/>
              <a:ext cx="7789492" cy="5143501"/>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grpSp>
      <p:sp>
        <p:nvSpPr>
          <p:cNvPr id="7" name="Otsikko 1"/>
          <p:cNvSpPr>
            <a:spLocks noGrp="1"/>
          </p:cNvSpPr>
          <p:nvPr userDrawn="1">
            <p:ph type="ctrTitle" hasCustomPrompt="1"/>
          </p:nvPr>
        </p:nvSpPr>
        <p:spPr>
          <a:xfrm>
            <a:off x="4251080" y="1563639"/>
            <a:ext cx="4634027" cy="1687040"/>
          </a:xfrm>
        </p:spPr>
        <p:txBody>
          <a:bodyPr anchor="b" anchorCtr="0">
            <a:noAutofit/>
          </a:bodyPr>
          <a:lstStyle>
            <a:lvl1pPr algn="l">
              <a:defRPr sz="4000">
                <a:solidFill>
                  <a:srgbClr val="FFFFFF"/>
                </a:solidFill>
              </a:defRPr>
            </a:lvl1pPr>
          </a:lstStyle>
          <a:p>
            <a:r>
              <a:rPr lang="fi-FI"/>
              <a:t>Esityksen </a:t>
            </a:r>
            <a:br>
              <a:rPr lang="fi-FI"/>
            </a:br>
            <a:r>
              <a:rPr lang="fi-FI"/>
              <a:t>päättävä teksti</a:t>
            </a:r>
          </a:p>
        </p:txBody>
      </p:sp>
      <p:sp>
        <p:nvSpPr>
          <p:cNvPr id="8" name="Alaotsikko 2"/>
          <p:cNvSpPr>
            <a:spLocks noGrp="1"/>
          </p:cNvSpPr>
          <p:nvPr userDrawn="1">
            <p:ph type="subTitle" idx="1"/>
          </p:nvPr>
        </p:nvSpPr>
        <p:spPr>
          <a:xfrm>
            <a:off x="4251080" y="3507854"/>
            <a:ext cx="4595595" cy="1318882"/>
          </a:xfrm>
        </p:spPr>
        <p:txBody>
          <a:bodyPr>
            <a:normAutofit/>
          </a:bodyPr>
          <a:lstStyle>
            <a:lvl1pPr marL="0" indent="0" algn="l">
              <a:spcBef>
                <a:spcPts val="0"/>
              </a:spcBef>
              <a:buNone/>
              <a:defRPr sz="1800">
                <a:solidFill>
                  <a:srgbClr val="FFFFFF"/>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fi-FI"/>
              <a:t>Muokkaa alaotsikon perustyyliä </a:t>
            </a:r>
            <a:r>
              <a:rPr lang="fi-FI" err="1"/>
              <a:t>napsautt</a:t>
            </a:r>
            <a:r>
              <a:rPr lang="fi-FI"/>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3" y="4466250"/>
            <a:ext cx="2412801" cy="481764"/>
          </a:xfrm>
          <a:prstGeom prst="rect">
            <a:avLst/>
          </a:prstGeom>
        </p:spPr>
      </p:pic>
    </p:spTree>
    <p:extLst>
      <p:ext uri="{BB962C8B-B14F-4D97-AF65-F5344CB8AC3E}">
        <p14:creationId xmlns:p14="http://schemas.microsoft.com/office/powerpoint/2010/main" val="2904105670"/>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143000" y="1228726"/>
            <a:ext cx="6858000" cy="1425179"/>
          </a:xfrm>
        </p:spPr>
        <p:txBody>
          <a:bodyPr anchor="b"/>
          <a:lstStyle>
            <a:lvl1pPr algn="ctr">
              <a:lnSpc>
                <a:spcPct val="90000"/>
              </a:lnSpc>
              <a:defRPr sz="4500" spc="-225" baseline="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143000" y="2840182"/>
            <a:ext cx="6858000" cy="737755"/>
          </a:xfrm>
        </p:spPr>
        <p:txBody>
          <a:bodyPr/>
          <a:lstStyle>
            <a:lvl1pPr marL="0" indent="0" algn="ctr">
              <a:buNone/>
              <a:defRPr sz="225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fi-FI" dirty="0"/>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143000" y="3882196"/>
            <a:ext cx="6858000" cy="516623"/>
          </a:xfrm>
        </p:spPr>
        <p:txBody>
          <a:bodyPr/>
          <a:lstStyle>
            <a:lvl1pPr algn="ctr">
              <a:buNone/>
              <a:defRPr sz="1463" spc="-45"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169217" y="263626"/>
            <a:ext cx="713303" cy="365043"/>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9202202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3C6F176F-CB2E-4E55-AE03-25ABB84AF002}"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2726100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46826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224142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0" y="462371"/>
            <a:ext cx="7174523" cy="524447"/>
          </a:xfrm>
        </p:spPr>
        <p:txBody>
          <a:bodyPr/>
          <a:lstStyle>
            <a:lvl1pPr>
              <a:defRPr sz="15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089212"/>
            <a:ext cx="3618358" cy="215359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4682680" y="1089212"/>
            <a:ext cx="3618358" cy="215359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a:extLst>
              <a:ext uri="{FF2B5EF4-FFF2-40B4-BE49-F238E27FC236}">
                <a16:creationId xmlns:a16="http://schemas.microsoft.com/office/drawing/2014/main" id="{B9B96D50-2B07-424D-9880-DF9CFBF56FA5}"/>
              </a:ext>
            </a:extLst>
          </p:cNvPr>
          <p:cNvSpPr>
            <a:spLocks noGrp="1"/>
          </p:cNvSpPr>
          <p:nvPr>
            <p:ph type="body" sz="quarter" idx="15"/>
          </p:nvPr>
        </p:nvSpPr>
        <p:spPr>
          <a:xfrm>
            <a:off x="567928" y="3314182"/>
            <a:ext cx="7729538" cy="1415045"/>
          </a:xfrm>
        </p:spPr>
        <p:txBody>
          <a:bodyPr/>
          <a:lstStyle>
            <a:lvl1pPr>
              <a:defRPr sz="1200"/>
            </a:lvl1pPr>
            <a:lvl2pPr>
              <a:defRPr sz="1200"/>
            </a:lvl2pPr>
            <a:lvl3pPr>
              <a:defRPr sz="1200"/>
            </a:lvl3pPr>
            <a:lvl4pPr>
              <a:defRPr sz="1200"/>
            </a:lvl4pPr>
            <a:lvl5pPr>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10719189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4572000" y="0"/>
            <a:ext cx="4572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0" y="462371"/>
            <a:ext cx="3618358" cy="790128"/>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91FF7175-5AFB-4390-AD34-84CF86D3ECFA}"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dirty="0"/>
              <a:t> </a:t>
            </a:r>
          </a:p>
        </p:txBody>
      </p:sp>
    </p:spTree>
    <p:extLst>
      <p:ext uri="{BB962C8B-B14F-4D97-AF65-F5344CB8AC3E}">
        <p14:creationId xmlns:p14="http://schemas.microsoft.com/office/powerpoint/2010/main" val="263261519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Kuvatekstillinen kuva 2">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4572000" y="0"/>
            <a:ext cx="4572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67880" y="462371"/>
            <a:ext cx="3618358" cy="790128"/>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390219"/>
            <a:ext cx="3618358" cy="3196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B9A9A6-55ED-4141-BA5B-8C911548385B}"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dirty="0"/>
              <a:t> </a:t>
            </a:r>
          </a:p>
        </p:txBody>
      </p:sp>
    </p:spTree>
    <p:extLst>
      <p:ext uri="{BB962C8B-B14F-4D97-AF65-F5344CB8AC3E}">
        <p14:creationId xmlns:p14="http://schemas.microsoft.com/office/powerpoint/2010/main" val="5402065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Kuvatekstillinen kuva 3">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0" y="0"/>
            <a:ext cx="4572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5161311" y="844560"/>
            <a:ext cx="3618358" cy="790128"/>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161311" y="1772409"/>
            <a:ext cx="3618358" cy="271029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79EC99A1-5FD2-4440-93D5-5119EEDACFEA}"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10096962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itaatti">
    <p:bg>
      <p:bgPr>
        <a:solidFill>
          <a:srgbClr val="F7F7F7"/>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631032" y="1610916"/>
            <a:ext cx="7886700" cy="2075259"/>
          </a:xfrm>
        </p:spPr>
        <p:txBody>
          <a:bodyPr anchor="ctr" anchorCtr="0"/>
          <a:lstStyle>
            <a:lvl1pPr algn="ctr">
              <a:defRPr sz="3000" b="0">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p>
            <a:fld id="{D7297192-3AFC-4136-8CA4-848E2DA45B55}" type="datetime1">
              <a:rPr lang="fi-FI" smtClean="0"/>
              <a:t>27.5.2022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91080702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Osan ylätunniste">
    <p:bg>
      <p:bgPr>
        <a:solidFill>
          <a:srgbClr val="091C38"/>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631032" y="1528761"/>
            <a:ext cx="7886700" cy="2075259"/>
          </a:xfrm>
        </p:spPr>
        <p:txBody>
          <a:bodyPr anchor="ctr" anchorCtr="0"/>
          <a:lstStyle>
            <a:lvl1pPr algn="ctr">
              <a:defRPr sz="4050">
                <a:solidFill>
                  <a:schemeClr val="bg1"/>
                </a:solidFill>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lvl1pPr>
              <a:defRPr>
                <a:solidFill>
                  <a:schemeClr val="bg1"/>
                </a:solidFill>
              </a:defRPr>
            </a:lvl1pPr>
          </a:lstStyle>
          <a:p>
            <a:fld id="{E2CC5C45-E91C-4B4F-BB0B-9196716D918D}" type="datetime1">
              <a:rPr lang="fi-FI" smtClean="0"/>
              <a:t>27.5.2022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lvl1pPr>
              <a:defRPr>
                <a:solidFill>
                  <a:schemeClr val="bg1"/>
                </a:solidFill>
              </a:defRPr>
            </a:lvl1pPr>
          </a:lstStyle>
          <a:p>
            <a:endParaRPr lang="fi-FI">
              <a:solidFill>
                <a:schemeClr val="bg1"/>
              </a:solidFill>
            </a:endParaRPr>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a:p>
        </p:txBody>
      </p:sp>
      <p:pic>
        <p:nvPicPr>
          <p:cNvPr id="6" name="Kuva 5">
            <a:extLst>
              <a:ext uri="{FF2B5EF4-FFF2-40B4-BE49-F238E27FC236}">
                <a16:creationId xmlns:a16="http://schemas.microsoft.com/office/drawing/2014/main" id="{C0D43BC4-6382-46B8-93A2-F0FF691C06C8}"/>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169217" y="263626"/>
            <a:ext cx="713303" cy="365043"/>
          </a:xfrm>
          <a:prstGeom prst="rect">
            <a:avLst/>
          </a:prstGeom>
        </p:spPr>
      </p:pic>
    </p:spTree>
    <p:extLst>
      <p:ext uri="{BB962C8B-B14F-4D97-AF65-F5344CB8AC3E}">
        <p14:creationId xmlns:p14="http://schemas.microsoft.com/office/powerpoint/2010/main" val="382468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Otsikko ja sisältö VN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312469535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Kuva">
    <p:bg>
      <p:bgPr>
        <a:solidFill>
          <a:srgbClr val="091C38"/>
        </a:solidFill>
        <a:effectLst/>
      </p:bgPr>
    </p:bg>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D23CD958-2103-4625-A068-CD99C6FC7B19}"/>
              </a:ext>
            </a:extLst>
          </p:cNvPr>
          <p:cNvSpPr>
            <a:spLocks noGrp="1"/>
          </p:cNvSpPr>
          <p:nvPr>
            <p:ph type="pic" idx="13"/>
          </p:nvPr>
        </p:nvSpPr>
        <p:spPr>
          <a:xfrm>
            <a:off x="0" y="0"/>
            <a:ext cx="9144000" cy="5143500"/>
          </a:xfrm>
          <a:solidFill>
            <a:schemeClr val="bg1">
              <a:lumMod val="95000"/>
            </a:schemeClr>
          </a:solidFill>
        </p:spPr>
        <p:txBody>
          <a:bodyPr anchor="ctr" anchorCtr="0"/>
          <a:lstStyle>
            <a:lvl1pPr marL="0" indent="0" algn="ctr">
              <a:buNone/>
              <a:defRPr sz="1500" b="1" i="1"/>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p>
        </p:txBody>
      </p:sp>
      <p:sp>
        <p:nvSpPr>
          <p:cNvPr id="10" name="Tekstin paikkamerkki 11">
            <a:extLst>
              <a:ext uri="{FF2B5EF4-FFF2-40B4-BE49-F238E27FC236}">
                <a16:creationId xmlns:a16="http://schemas.microsoft.com/office/drawing/2014/main" id="{21DDCA56-1AE5-4AD1-AB89-F6AE84886EC6}"/>
              </a:ext>
              <a:ext uri="{C183D7F6-B498-43B3-948B-1728B52AA6E4}">
                <adec:decorative xmlns:adec="http://schemas.microsoft.com/office/drawing/2017/decorative" val="1"/>
              </a:ext>
            </a:extLst>
          </p:cNvPr>
          <p:cNvSpPr>
            <a:spLocks noGrp="1"/>
          </p:cNvSpPr>
          <p:nvPr>
            <p:ph type="body" sz="quarter" idx="14" hasCustomPrompt="1"/>
          </p:nvPr>
        </p:nvSpPr>
        <p:spPr>
          <a:xfrm>
            <a:off x="8170200" y="264600"/>
            <a:ext cx="712800" cy="364500"/>
          </a:xfrm>
          <a:blipFill>
            <a:blip r:embed="rId2"/>
            <a:stretch>
              <a:fillRect/>
            </a:stretch>
          </a:blipFill>
        </p:spPr>
        <p:txBody>
          <a:bodyPr anchor="ctr" anchorCtr="0"/>
          <a:lstStyle>
            <a:lvl1pPr algn="ctr">
              <a:buNone/>
              <a:defRPr sz="150"/>
            </a:lvl1pPr>
          </a:lstStyle>
          <a:p>
            <a:pPr lvl="0"/>
            <a:r>
              <a:rPr lang="fi-FI" dirty="0"/>
              <a:t> </a:t>
            </a:r>
          </a:p>
        </p:txBody>
      </p:sp>
    </p:spTree>
    <p:extLst>
      <p:ext uri="{BB962C8B-B14F-4D97-AF65-F5344CB8AC3E}">
        <p14:creationId xmlns:p14="http://schemas.microsoft.com/office/powerpoint/2010/main" val="192429184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5797E4D7-4DF3-42F7-A8B1-E81360052CE5}"/>
              </a:ext>
            </a:extLst>
          </p:cNvPr>
          <p:cNvSpPr>
            <a:spLocks noGrp="1"/>
          </p:cNvSpPr>
          <p:nvPr>
            <p:ph type="dt" sz="half" idx="10"/>
          </p:nvPr>
        </p:nvSpPr>
        <p:spPr/>
        <p:txBody>
          <a:bodyPr/>
          <a:lstStyle/>
          <a:p>
            <a:fld id="{8B676868-773B-4B8E-BC24-C655EFE1EDBB}" type="datetime1">
              <a:rPr lang="fi-FI" smtClean="0"/>
              <a:t>27.5.2022</a:t>
            </a:fld>
            <a:endParaRPr lang="fi-FI"/>
          </a:p>
        </p:txBody>
      </p:sp>
      <p:sp>
        <p:nvSpPr>
          <p:cNvPr id="4" name="Alatunnisteen paikkamerkki 3">
            <a:extLst>
              <a:ext uri="{FF2B5EF4-FFF2-40B4-BE49-F238E27FC236}">
                <a16:creationId xmlns:a16="http://schemas.microsoft.com/office/drawing/2014/main" id="{115DA5D9-220B-4CA2-AF56-616A41B79E7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0AACDB7-CE3E-4B32-A3E7-5CF3FA8C9C45}"/>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547357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Kaksi puolt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567880" y="1155032"/>
            <a:ext cx="3618358" cy="343145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C053EB66-16C4-472A-A647-84CE06C568F2}" type="datetime1">
              <a:rPr lang="fi-FI" smtClean="0"/>
              <a:t>27.5.2022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5160936" y="1155032"/>
            <a:ext cx="3618358" cy="343145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cxnSp>
        <p:nvCxnSpPr>
          <p:cNvPr id="10" name="Suora yhdysviiva 9">
            <a:extLst>
              <a:ext uri="{FF2B5EF4-FFF2-40B4-BE49-F238E27FC236}">
                <a16:creationId xmlns:a16="http://schemas.microsoft.com/office/drawing/2014/main" id="{0563E2E7-1BA7-4130-A672-9E267191D58E}"/>
              </a:ext>
            </a:extLst>
          </p:cNvPr>
          <p:cNvCxnSpPr/>
          <p:nvPr userDrawn="1"/>
        </p:nvCxnSpPr>
        <p:spPr>
          <a:xfrm>
            <a:off x="4568434" y="632223"/>
            <a:ext cx="0" cy="3896915"/>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62456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Kaksi puolta 2222">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19FEC92C-174E-4179-8CE9-188C6F909342}" type="datetime1">
              <a:rPr lang="fi-FI" smtClean="0"/>
              <a:t>27.5.2022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cxnSp>
        <p:nvCxnSpPr>
          <p:cNvPr id="8" name="Suora yhdysviiva 7">
            <a:extLst>
              <a:ext uri="{FF2B5EF4-FFF2-40B4-BE49-F238E27FC236}">
                <a16:creationId xmlns:a16="http://schemas.microsoft.com/office/drawing/2014/main" id="{DD64F63E-AF67-4904-BBB8-20132117223D}"/>
              </a:ext>
            </a:extLst>
          </p:cNvPr>
          <p:cNvCxnSpPr/>
          <p:nvPr userDrawn="1"/>
        </p:nvCxnSpPr>
        <p:spPr>
          <a:xfrm>
            <a:off x="4568434" y="632223"/>
            <a:ext cx="0" cy="3896915"/>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580049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A30FA0C6-A111-4253-B206-D2860F52602B}" type="datetime1">
              <a:rPr lang="fi-FI" smtClean="0"/>
              <a:t>27.5.2022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39699017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Logo">
    <p:bg>
      <p:bgPr>
        <a:solidFill>
          <a:schemeClr val="accent1"/>
        </a:solidFill>
        <a:effectLst/>
      </p:bgPr>
    </p:bg>
    <p:spTree>
      <p:nvGrpSpPr>
        <p:cNvPr id="1" name=""/>
        <p:cNvGrpSpPr/>
        <p:nvPr/>
      </p:nvGrpSpPr>
      <p:grpSpPr>
        <a:xfrm>
          <a:off x="0" y="0"/>
          <a:ext cx="0" cy="0"/>
          <a:chOff x="0" y="0"/>
          <a:chExt cx="0" cy="0"/>
        </a:xfrm>
      </p:grpSpPr>
      <p:pic>
        <p:nvPicPr>
          <p:cNvPr id="8" name="Kuva 7">
            <a:extLst>
              <a:ext uri="{FF2B5EF4-FFF2-40B4-BE49-F238E27FC236}">
                <a16:creationId xmlns:a16="http://schemas.microsoft.com/office/drawing/2014/main" id="{164FA8FB-C45D-45D2-AE31-CF915268B8A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4126" y="1635680"/>
            <a:ext cx="3346271" cy="1712930"/>
          </a:xfrm>
          <a:prstGeom prst="rect">
            <a:avLst/>
          </a:prstGeom>
        </p:spPr>
      </p:pic>
    </p:spTree>
    <p:extLst>
      <p:ext uri="{BB962C8B-B14F-4D97-AF65-F5344CB8AC3E}">
        <p14:creationId xmlns:p14="http://schemas.microsoft.com/office/powerpoint/2010/main" val="302294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100151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1" name="Picture 10" descr="työkykyohjelman logo">
            <a:extLst>
              <a:ext uri="{FF2B5EF4-FFF2-40B4-BE49-F238E27FC236}">
                <a16:creationId xmlns:a16="http://schemas.microsoft.com/office/drawing/2014/main" id="{80809B85-DEF6-2A45-9E8D-29AF28A4B7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198073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04441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image" Target="../media/image7.png"/><Relationship Id="rId2" Type="http://schemas.openxmlformats.org/officeDocument/2006/relationships/slideLayout" Target="../slideLayouts/slideLayout21.xml"/><Relationship Id="rId16"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image" Target="../media/image7.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theme" Target="../theme/theme3.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image" Target="../media/image7.png"/><Relationship Id="rId2" Type="http://schemas.openxmlformats.org/officeDocument/2006/relationships/slideLayout" Target="../slideLayouts/slideLayout52.xml"/><Relationship Id="rId16" Type="http://schemas.openxmlformats.org/officeDocument/2006/relationships/theme" Target="../theme/theme4.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slideLayout" Target="../slideLayouts/slideLayout6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09600" y="234000"/>
            <a:ext cx="8077199" cy="974270"/>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609600" y="1411201"/>
            <a:ext cx="8077199" cy="32487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4063746363"/>
      </p:ext>
    </p:extLst>
  </p:cSld>
  <p:clrMap bg1="lt1" tx1="dk1" bg2="lt2" tx2="dk2" accent1="accent1" accent2="accent2" accent3="accent3" accent4="accent4" accent5="accent5" accent6="accent6" hlink="hlink" folHlink="folHlink"/>
  <p:sldLayoutIdLst>
    <p:sldLayoutId id="2147483773" r:id="rId1"/>
    <p:sldLayoutId id="2147483779" r:id="rId2"/>
    <p:sldLayoutId id="2147483690" r:id="rId3"/>
    <p:sldLayoutId id="2147483776" r:id="rId4"/>
    <p:sldLayoutId id="2147483792" r:id="rId5"/>
    <p:sldLayoutId id="2147483783" r:id="rId6"/>
    <p:sldLayoutId id="2147483786" r:id="rId7"/>
    <p:sldLayoutId id="2147483775" r:id="rId8"/>
    <p:sldLayoutId id="2147483787" r:id="rId9"/>
    <p:sldLayoutId id="2147483778" r:id="rId10"/>
    <p:sldLayoutId id="2147483791" r:id="rId11"/>
    <p:sldLayoutId id="2147483789" r:id="rId12"/>
    <p:sldLayoutId id="2147483747" r:id="rId13"/>
    <p:sldLayoutId id="2147483780" r:id="rId14"/>
    <p:sldLayoutId id="2147483781" r:id="rId15"/>
    <p:sldLayoutId id="2147483777" r:id="rId16"/>
    <p:sldLayoutId id="2147483788" r:id="rId17"/>
    <p:sldLayoutId id="2147483691" r:id="rId18"/>
    <p:sldLayoutId id="2147483848" r:id="rId19"/>
  </p:sldLayoutIdLst>
  <p:hf hdr="0" ftr="0"/>
  <p:txStyles>
    <p:titleStyle>
      <a:lvl1pPr algn="l" defTabSz="914400" rtl="0" eaLnBrk="1" latinLnBrk="0" hangingPunct="1">
        <a:spcBef>
          <a:spcPct val="0"/>
        </a:spcBef>
        <a:buNone/>
        <a:defRPr sz="3200" b="1" kern="1200">
          <a:solidFill>
            <a:schemeClr val="tx1">
              <a:lumMod val="85000"/>
              <a:lumOff val="15000"/>
            </a:schemeClr>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567880" y="462371"/>
            <a:ext cx="6321293" cy="79012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567880" y="1390219"/>
            <a:ext cx="8003069" cy="3196263"/>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567881" y="4824454"/>
            <a:ext cx="907305" cy="216653"/>
          </a:xfrm>
          <a:prstGeom prst="rect">
            <a:avLst/>
          </a:prstGeom>
        </p:spPr>
        <p:txBody>
          <a:bodyPr vert="horz" lIns="0" tIns="0" rIns="0" bIns="0" rtlCol="0" anchor="ctr" anchorCtr="0">
            <a:noAutofit/>
          </a:bodyPr>
          <a:lstStyle>
            <a:lvl1pPr algn="l">
              <a:defRPr sz="750">
                <a:solidFill>
                  <a:schemeClr val="tx1"/>
                </a:solidFill>
              </a:defRPr>
            </a:lvl1pPr>
          </a:lstStyle>
          <a:p>
            <a:fld id="{04E92DE8-7986-4919-BE09-14B0AE0A9401}" type="datetime1">
              <a:rPr lang="fi-FI" smtClean="0"/>
              <a:t>27.5.2022</a:t>
            </a:fld>
            <a:endParaRPr lang="fi-FI" dirty="0"/>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1475185" y="4824454"/>
            <a:ext cx="3086100" cy="216653"/>
          </a:xfrm>
          <a:prstGeom prst="rect">
            <a:avLst/>
          </a:prstGeom>
        </p:spPr>
        <p:txBody>
          <a:bodyPr vert="horz" lIns="0" tIns="0" rIns="0" bIns="0" rtlCol="0" anchor="ctr" anchorCtr="0">
            <a:noAutofit/>
          </a:bodyPr>
          <a:lstStyle>
            <a:lvl1pPr algn="ctr">
              <a:defRPr sz="750">
                <a:solidFill>
                  <a:schemeClr val="tx1"/>
                </a:solidFill>
              </a:defRPr>
            </a:lvl1pPr>
          </a:lstStyle>
          <a:p>
            <a:endParaRPr lang="fi-FI" dirty="0"/>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8245116" y="4824454"/>
            <a:ext cx="651665" cy="216653"/>
          </a:xfrm>
          <a:prstGeom prst="rect">
            <a:avLst/>
          </a:prstGeom>
        </p:spPr>
        <p:txBody>
          <a:bodyPr vert="horz" lIns="0" tIns="0" rIns="0" bIns="0" rtlCol="0" anchor="ctr" anchorCtr="0">
            <a:noAutofit/>
          </a:bodyPr>
          <a:lstStyle>
            <a:lvl1pPr algn="r">
              <a:defRPr sz="750">
                <a:solidFill>
                  <a:schemeClr val="tx1"/>
                </a:solidFill>
              </a:defRPr>
            </a:lvl1pPr>
          </a:lstStyle>
          <a:p>
            <a:fld id="{03D2D5F4-4871-4469-8343-ED7F6811B37D}" type="slidenum">
              <a:rPr lang="fi-FI" smtClean="0"/>
              <a:pPr/>
              <a:t>‹#›</a:t>
            </a:fld>
            <a:endParaRPr lang="fi-FI" dirty="0"/>
          </a:p>
        </p:txBody>
      </p:sp>
      <p:pic>
        <p:nvPicPr>
          <p:cNvPr id="10" name="Kuva 9">
            <a:extLst>
              <a:ext uri="{FF2B5EF4-FFF2-40B4-BE49-F238E27FC236}">
                <a16:creationId xmlns:a16="http://schemas.microsoft.com/office/drawing/2014/main" id="{E34623DF-BFEA-4FB4-84D4-AE62F0672082}"/>
              </a:ext>
              <a:ext uri="{C183D7F6-B498-43B3-948B-1728B52AA6E4}">
                <adec:decorative xmlns:adec="http://schemas.microsoft.com/office/drawing/2017/decorative" val="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169198" y="263617"/>
            <a:ext cx="713342" cy="365063"/>
          </a:xfrm>
          <a:prstGeom prst="rect">
            <a:avLst/>
          </a:prstGeom>
        </p:spPr>
      </p:pic>
    </p:spTree>
    <p:extLst>
      <p:ext uri="{BB962C8B-B14F-4D97-AF65-F5344CB8AC3E}">
        <p14:creationId xmlns:p14="http://schemas.microsoft.com/office/powerpoint/2010/main" val="1966927886"/>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Lst>
  <p:hf hdr="0" ftr="0" dt="0"/>
  <p:txStyles>
    <p:titleStyle>
      <a:lvl1pPr algn="l" defTabSz="685800" rtl="0" eaLnBrk="1" latinLnBrk="0" hangingPunct="1">
        <a:lnSpc>
          <a:spcPct val="100000"/>
        </a:lnSpc>
        <a:spcBef>
          <a:spcPct val="0"/>
        </a:spcBef>
        <a:buNone/>
        <a:defRPr sz="2250" b="1" kern="1200">
          <a:solidFill>
            <a:schemeClr val="tx1"/>
          </a:solidFill>
          <a:latin typeface="+mj-lt"/>
          <a:ea typeface="+mj-ea"/>
          <a:cs typeface="+mj-cs"/>
        </a:defRPr>
      </a:lvl1pPr>
    </p:titleStyle>
    <p:bodyStyle>
      <a:lvl1pPr marL="201216"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1pPr>
      <a:lvl2pPr marL="470297"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2pPr>
      <a:lvl3pPr marL="739379"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3pPr>
      <a:lvl4pPr marL="1008460"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4pPr>
      <a:lvl5pPr marL="1277541"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567881" y="462371"/>
            <a:ext cx="6321293" cy="79012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567881" y="1390220"/>
            <a:ext cx="8003069" cy="3196263"/>
          </a:xfrm>
          <a:prstGeom prst="rect">
            <a:avLst/>
          </a:prstGeom>
        </p:spPr>
        <p:txBody>
          <a:bodyPr vert="horz" lIns="0" tIns="0" rIns="0" bIns="0" rtlCol="0" anchor="t" anchorCtr="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567881" y="4824455"/>
            <a:ext cx="907305" cy="216653"/>
          </a:xfrm>
          <a:prstGeom prst="rect">
            <a:avLst/>
          </a:prstGeom>
        </p:spPr>
        <p:txBody>
          <a:bodyPr vert="horz" lIns="0" tIns="0" rIns="0" bIns="0" rtlCol="0" anchor="ctr" anchorCtr="0">
            <a:noAutofit/>
          </a:bodyPr>
          <a:lstStyle>
            <a:lvl1pPr algn="l">
              <a:defRPr sz="750">
                <a:solidFill>
                  <a:schemeClr val="tx1"/>
                </a:solidFill>
              </a:defRPr>
            </a:lvl1pPr>
          </a:lstStyle>
          <a:p>
            <a:fld id="{04E92DE8-7986-4919-BE09-14B0AE0A9401}" type="datetime1">
              <a:rPr lang="fi-FI" smtClean="0"/>
              <a:t>27.5.2022</a:t>
            </a:fld>
            <a:endParaRPr lang="fi-FI"/>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1475185" y="4824455"/>
            <a:ext cx="3086100" cy="216653"/>
          </a:xfrm>
          <a:prstGeom prst="rect">
            <a:avLst/>
          </a:prstGeom>
        </p:spPr>
        <p:txBody>
          <a:bodyPr vert="horz" lIns="0" tIns="0" rIns="0" bIns="0" rtlCol="0" anchor="ctr" anchorCtr="0">
            <a:noAutofit/>
          </a:bodyPr>
          <a:lstStyle>
            <a:lvl1pPr algn="ctr">
              <a:defRPr sz="750">
                <a:solidFill>
                  <a:schemeClr val="tx1"/>
                </a:solidFill>
              </a:defRPr>
            </a:lvl1pPr>
          </a:lstStyle>
          <a:p>
            <a:endParaRPr lang="fi-FI"/>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8245117" y="4824455"/>
            <a:ext cx="651665" cy="216653"/>
          </a:xfrm>
          <a:prstGeom prst="rect">
            <a:avLst/>
          </a:prstGeom>
        </p:spPr>
        <p:txBody>
          <a:bodyPr vert="horz" lIns="0" tIns="0" rIns="0" bIns="0" rtlCol="0" anchor="ctr" anchorCtr="0">
            <a:noAutofit/>
          </a:bodyPr>
          <a:lstStyle>
            <a:lvl1pPr algn="r">
              <a:defRPr sz="750">
                <a:solidFill>
                  <a:schemeClr val="tx1"/>
                </a:solidFill>
              </a:defRPr>
            </a:lvl1pPr>
          </a:lstStyle>
          <a:p>
            <a:fld id="{03D2D5F4-4871-4469-8343-ED7F6811B37D}" type="slidenum">
              <a:rPr lang="fi-FI" smtClean="0"/>
              <a:pPr/>
              <a:t>‹#›</a:t>
            </a:fld>
            <a:endParaRPr lang="fi-FI"/>
          </a:p>
        </p:txBody>
      </p:sp>
      <p:pic>
        <p:nvPicPr>
          <p:cNvPr id="10" name="Kuva 9">
            <a:extLst>
              <a:ext uri="{FF2B5EF4-FFF2-40B4-BE49-F238E27FC236}">
                <a16:creationId xmlns:a16="http://schemas.microsoft.com/office/drawing/2014/main" id="{E34623DF-BFEA-4FB4-84D4-AE62F0672082}"/>
              </a:ext>
              <a:ext uri="{C183D7F6-B498-43B3-948B-1728B52AA6E4}">
                <adec:decorative xmlns:adec="http://schemas.microsoft.com/office/drawing/2017/decorative" val="1"/>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169199" y="263618"/>
            <a:ext cx="713342" cy="365063"/>
          </a:xfrm>
          <a:prstGeom prst="rect">
            <a:avLst/>
          </a:prstGeom>
        </p:spPr>
      </p:pic>
    </p:spTree>
    <p:extLst>
      <p:ext uri="{BB962C8B-B14F-4D97-AF65-F5344CB8AC3E}">
        <p14:creationId xmlns:p14="http://schemas.microsoft.com/office/powerpoint/2010/main" val="4026541570"/>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Lst>
  <p:hf hdr="0" ftr="0" dt="0"/>
  <p:txStyles>
    <p:titleStyle>
      <a:lvl1pPr algn="l" defTabSz="685783" rtl="0" eaLnBrk="1" latinLnBrk="0" hangingPunct="1">
        <a:lnSpc>
          <a:spcPct val="100000"/>
        </a:lnSpc>
        <a:spcBef>
          <a:spcPct val="0"/>
        </a:spcBef>
        <a:buNone/>
        <a:defRPr sz="2250" b="1" kern="1200">
          <a:solidFill>
            <a:schemeClr val="tx1"/>
          </a:solidFill>
          <a:latin typeface="+mj-lt"/>
          <a:ea typeface="+mj-ea"/>
          <a:cs typeface="+mj-cs"/>
        </a:defRPr>
      </a:lvl1pPr>
    </p:titleStyle>
    <p:bodyStyle>
      <a:lvl1pPr marL="201211" indent="-201211" algn="l" defTabSz="685783"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1pPr>
      <a:lvl2pPr marL="470285" indent="-201211" algn="l" defTabSz="685783"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2pPr>
      <a:lvl3pPr marL="739361" indent="-201211" algn="l" defTabSz="685783"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3pPr>
      <a:lvl4pPr marL="1008435" indent="-201211" algn="l" defTabSz="685783"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4pPr>
      <a:lvl5pPr marL="1277509" indent="-201211" algn="l" defTabSz="685783"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i-FI"/>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567880" y="462371"/>
            <a:ext cx="6321293" cy="79012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567880" y="1390219"/>
            <a:ext cx="8003069" cy="3196263"/>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567881" y="4824454"/>
            <a:ext cx="907305" cy="216653"/>
          </a:xfrm>
          <a:prstGeom prst="rect">
            <a:avLst/>
          </a:prstGeom>
        </p:spPr>
        <p:txBody>
          <a:bodyPr vert="horz" lIns="0" tIns="0" rIns="0" bIns="0" rtlCol="0" anchor="ctr" anchorCtr="0">
            <a:noAutofit/>
          </a:bodyPr>
          <a:lstStyle>
            <a:lvl1pPr algn="l">
              <a:defRPr sz="750">
                <a:solidFill>
                  <a:schemeClr val="tx1"/>
                </a:solidFill>
              </a:defRPr>
            </a:lvl1pPr>
          </a:lstStyle>
          <a:p>
            <a:fld id="{04E92DE8-7986-4919-BE09-14B0AE0A9401}" type="datetime1">
              <a:rPr lang="fi-FI" smtClean="0"/>
              <a:t>27.5.2022</a:t>
            </a:fld>
            <a:endParaRPr lang="fi-FI" dirty="0"/>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1475185" y="4824454"/>
            <a:ext cx="3086100" cy="216653"/>
          </a:xfrm>
          <a:prstGeom prst="rect">
            <a:avLst/>
          </a:prstGeom>
        </p:spPr>
        <p:txBody>
          <a:bodyPr vert="horz" lIns="0" tIns="0" rIns="0" bIns="0" rtlCol="0" anchor="ctr" anchorCtr="0">
            <a:noAutofit/>
          </a:bodyPr>
          <a:lstStyle>
            <a:lvl1pPr algn="ctr">
              <a:defRPr sz="750">
                <a:solidFill>
                  <a:schemeClr val="tx1"/>
                </a:solidFill>
              </a:defRPr>
            </a:lvl1pPr>
          </a:lstStyle>
          <a:p>
            <a:endParaRPr lang="fi-FI" dirty="0"/>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8245116" y="4824454"/>
            <a:ext cx="651665" cy="216653"/>
          </a:xfrm>
          <a:prstGeom prst="rect">
            <a:avLst/>
          </a:prstGeom>
        </p:spPr>
        <p:txBody>
          <a:bodyPr vert="horz" lIns="0" tIns="0" rIns="0" bIns="0" rtlCol="0" anchor="ctr" anchorCtr="0">
            <a:noAutofit/>
          </a:bodyPr>
          <a:lstStyle>
            <a:lvl1pPr algn="r">
              <a:defRPr sz="750">
                <a:solidFill>
                  <a:schemeClr val="tx1"/>
                </a:solidFill>
              </a:defRPr>
            </a:lvl1pPr>
          </a:lstStyle>
          <a:p>
            <a:fld id="{03D2D5F4-4871-4469-8343-ED7F6811B37D}" type="slidenum">
              <a:rPr lang="fi-FI" smtClean="0"/>
              <a:pPr/>
              <a:t>‹#›</a:t>
            </a:fld>
            <a:endParaRPr lang="fi-FI" dirty="0"/>
          </a:p>
        </p:txBody>
      </p:sp>
      <p:pic>
        <p:nvPicPr>
          <p:cNvPr id="10" name="Kuva 9">
            <a:extLst>
              <a:ext uri="{FF2B5EF4-FFF2-40B4-BE49-F238E27FC236}">
                <a16:creationId xmlns:a16="http://schemas.microsoft.com/office/drawing/2014/main" id="{E34623DF-BFEA-4FB4-84D4-AE62F0672082}"/>
              </a:ext>
              <a:ext uri="{C183D7F6-B498-43B3-948B-1728B52AA6E4}">
                <adec:decorative xmlns:adec="http://schemas.microsoft.com/office/drawing/2017/decorative" val="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169198" y="263617"/>
            <a:ext cx="713342" cy="365063"/>
          </a:xfrm>
          <a:prstGeom prst="rect">
            <a:avLst/>
          </a:prstGeom>
        </p:spPr>
      </p:pic>
    </p:spTree>
    <p:extLst>
      <p:ext uri="{BB962C8B-B14F-4D97-AF65-F5344CB8AC3E}">
        <p14:creationId xmlns:p14="http://schemas.microsoft.com/office/powerpoint/2010/main" val="2987750212"/>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Lst>
  <p:hf hdr="0" ftr="0" dt="0"/>
  <p:txStyles>
    <p:titleStyle>
      <a:lvl1pPr algn="l" defTabSz="685800" rtl="0" eaLnBrk="1" latinLnBrk="0" hangingPunct="1">
        <a:lnSpc>
          <a:spcPct val="100000"/>
        </a:lnSpc>
        <a:spcBef>
          <a:spcPct val="0"/>
        </a:spcBef>
        <a:buNone/>
        <a:defRPr sz="2250" b="1" kern="1200">
          <a:solidFill>
            <a:schemeClr val="tx1"/>
          </a:solidFill>
          <a:latin typeface="+mj-lt"/>
          <a:ea typeface="+mj-ea"/>
          <a:cs typeface="+mj-cs"/>
        </a:defRPr>
      </a:lvl1pPr>
    </p:titleStyle>
    <p:bodyStyle>
      <a:lvl1pPr marL="201216"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1pPr>
      <a:lvl2pPr marL="470297"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2pPr>
      <a:lvl3pPr marL="739379"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3pPr>
      <a:lvl4pPr marL="1008460"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4pPr>
      <a:lvl5pPr marL="1277541" indent="-201216" algn="l" defTabSz="685800" rtl="0" eaLnBrk="1" latinLnBrk="0" hangingPunct="1">
        <a:lnSpc>
          <a:spcPct val="100000"/>
        </a:lnSpc>
        <a:spcBef>
          <a:spcPts val="0"/>
        </a:spcBef>
        <a:buFont typeface="Arial" panose="020B0604020202020204" pitchFamily="34" charset="0"/>
        <a:buChar char="•"/>
        <a:defRPr sz="1463"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s://espoo365-my.sharepoint.com/personal/sari_armila_espoo_fi/Documents/Tiedostot/Ty%C3%B6kykytiimin%20asiakkaan%20tunnistaminen.pptx?web=1"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teams.microsoft.com/l/file/582FD6E0-05C1-489E-B811-EC589C535F9B?tenantId=6bb04228-cfa5-4213-9f39-172454d82584&amp;fileType=docx&amp;objectUrl=https%3A%2F%2Fespoo365.sharepoint.com%2Fsites%2FTykykyhanke2020-2022%2FShared%20Documents%2FGeneral%2FInnokyl%C3%A4%2FTaulukko_Ty%C3%B6kyvyn%20arvion%20ja%20tuen%20palvelujen%20toimijoiden%20roolit%20.docx&amp;baseUrl=https%3A%2F%2Fespoo365.sharepoint.com%2Fsites%2FTykykyhanke2020-2022&amp;serviceName=teams&amp;threadId=19:1cc65a2afac8459c8548f1e259ec8d4d@thread.tacv2&amp;groupId=0d9ef9a3-287d-4f30-863b-0d92ebdd77d7"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318"/>
            <a:ext cx="5832648" cy="2095528"/>
          </a:xfrm>
        </p:spPr>
        <p:txBody>
          <a:bodyPr/>
          <a:lstStyle/>
          <a:p>
            <a:r>
              <a:rPr lang="fi-FI" dirty="0">
                <a:latin typeface="Arial Narrow"/>
              </a:rPr>
              <a:t>Työkykytiimin toimintamallien kuvaus</a:t>
            </a:r>
          </a:p>
        </p:txBody>
      </p:sp>
      <p:sp>
        <p:nvSpPr>
          <p:cNvPr id="3" name="Subtitle 2"/>
          <p:cNvSpPr>
            <a:spLocks noGrp="1"/>
          </p:cNvSpPr>
          <p:nvPr>
            <p:ph type="subTitle" idx="1"/>
          </p:nvPr>
        </p:nvSpPr>
        <p:spPr/>
        <p:txBody>
          <a:bodyPr vert="horz" lIns="91440" tIns="45720" rIns="91440" bIns="45720" rtlCol="0" anchor="t">
            <a:normAutofit/>
          </a:bodyPr>
          <a:lstStyle/>
          <a:p>
            <a:r>
              <a:rPr lang="fi-FI" dirty="0">
                <a:solidFill>
                  <a:schemeClr val="bg1"/>
                </a:solidFill>
              </a:rPr>
              <a:t>Espoon työkykyhanke</a:t>
            </a:r>
          </a:p>
          <a:p>
            <a:r>
              <a:rPr lang="fi-FI" dirty="0">
                <a:solidFill>
                  <a:schemeClr val="bg1"/>
                </a:solidFill>
              </a:rPr>
              <a:t>2. Versio 31.5.2022</a:t>
            </a:r>
          </a:p>
        </p:txBody>
      </p:sp>
    </p:spTree>
    <p:extLst>
      <p:ext uri="{BB962C8B-B14F-4D97-AF65-F5344CB8AC3E}">
        <p14:creationId xmlns:p14="http://schemas.microsoft.com/office/powerpoint/2010/main" val="3449440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BFA8D3FF-674F-4988-BD51-7D9C5E4E26C2}"/>
              </a:ext>
            </a:extLst>
          </p:cNvPr>
          <p:cNvSpPr>
            <a:spLocks noGrp="1"/>
          </p:cNvSpPr>
          <p:nvPr>
            <p:ph idx="1"/>
          </p:nvPr>
        </p:nvSpPr>
        <p:spPr/>
        <p:txBody>
          <a:bodyPr>
            <a:normAutofit fontScale="92500" lnSpcReduction="10000"/>
          </a:bodyPr>
          <a:lstStyle/>
          <a:p>
            <a:pPr marL="6350" indent="0">
              <a:buNone/>
            </a:pPr>
            <a:r>
              <a:rPr lang="fi-FI" dirty="0"/>
              <a:t>Keskeiset tehtävät syksyn -22 aikana:</a:t>
            </a:r>
          </a:p>
          <a:p>
            <a:pPr marL="457200" indent="-457200">
              <a:buFont typeface="+mj-lt"/>
              <a:buAutoNum type="arabicParenR"/>
            </a:pPr>
            <a:r>
              <a:rPr lang="fi-FI" i="1" dirty="0"/>
              <a:t>Asiakasohjauksen ja kokonaispalvelutarpeen kartoittamisen tehostaminen verkostoyhteistyössä. </a:t>
            </a:r>
          </a:p>
          <a:p>
            <a:pPr marL="457200" indent="-457200">
              <a:buFont typeface="+mj-lt"/>
              <a:buAutoNum type="arabicParenR"/>
            </a:pPr>
            <a:r>
              <a:rPr lang="fi-FI" i="1" dirty="0"/>
              <a:t>Hankkeen viestinnän käynnistäminen asiakkaille ja päättäjille. </a:t>
            </a:r>
          </a:p>
          <a:p>
            <a:pPr marL="457200" indent="-457200">
              <a:buFont typeface="+mj-lt"/>
              <a:buAutoNum type="arabicParenR"/>
            </a:pPr>
            <a:r>
              <a:rPr lang="fi-FI" i="1" dirty="0"/>
              <a:t>Ostopalvelujen käyttöönotto: Työkykytiimin lääkärituki ja erikoislääkäreiden konsultaatiot. </a:t>
            </a:r>
          </a:p>
          <a:p>
            <a:pPr marL="457200" indent="-457200">
              <a:buFont typeface="+mj-lt"/>
              <a:buAutoNum type="arabicParenR"/>
            </a:pPr>
            <a:r>
              <a:rPr lang="fi-FI" i="1" dirty="0"/>
              <a:t>Työkyvyntuen tarpeiden syvemmän ymmärryksen saavuttaminen kokemusasiantuntijan ja asiakasosallisuuden avulla. </a:t>
            </a:r>
          </a:p>
          <a:p>
            <a:pPr marL="457200" indent="-457200">
              <a:buFont typeface="+mj-lt"/>
              <a:buAutoNum type="arabicParenR"/>
            </a:pPr>
            <a:r>
              <a:rPr lang="fi-FI" i="1" dirty="0"/>
              <a:t>Asiakasosallisuuden laajentamisen toteuttaminen.</a:t>
            </a:r>
          </a:p>
          <a:p>
            <a:endParaRPr lang="fi-FI" dirty="0"/>
          </a:p>
          <a:p>
            <a:endParaRPr lang="fi-FI" dirty="0"/>
          </a:p>
        </p:txBody>
      </p:sp>
      <p:sp>
        <p:nvSpPr>
          <p:cNvPr id="3" name="Otsikko 2">
            <a:extLst>
              <a:ext uri="{FF2B5EF4-FFF2-40B4-BE49-F238E27FC236}">
                <a16:creationId xmlns:a16="http://schemas.microsoft.com/office/drawing/2014/main" id="{B4497439-33C4-4362-9D7F-F697E7DA8254}"/>
              </a:ext>
            </a:extLst>
          </p:cNvPr>
          <p:cNvSpPr>
            <a:spLocks noGrp="1"/>
          </p:cNvSpPr>
          <p:nvPr>
            <p:ph type="title"/>
          </p:nvPr>
        </p:nvSpPr>
        <p:spPr/>
        <p:txBody>
          <a:bodyPr/>
          <a:lstStyle/>
          <a:p>
            <a:r>
              <a:rPr lang="fi-FI" dirty="0">
                <a:latin typeface="Arial Narrow"/>
              </a:rPr>
              <a:t>Toteutussuunnitelma</a:t>
            </a:r>
            <a:endParaRPr lang="fi-FI" b="0" dirty="0"/>
          </a:p>
        </p:txBody>
      </p:sp>
    </p:spTree>
    <p:extLst>
      <p:ext uri="{BB962C8B-B14F-4D97-AF65-F5344CB8AC3E}">
        <p14:creationId xmlns:p14="http://schemas.microsoft.com/office/powerpoint/2010/main" val="3284164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79F1960B-F58C-4C12-A1FA-1E459A50D0FF}"/>
              </a:ext>
            </a:extLst>
          </p:cNvPr>
          <p:cNvSpPr>
            <a:spLocks noGrp="1"/>
          </p:cNvSpPr>
          <p:nvPr>
            <p:ph idx="1"/>
          </p:nvPr>
        </p:nvSpPr>
        <p:spPr/>
        <p:txBody>
          <a:bodyPr vert="horz" lIns="91440" tIns="45720" rIns="91440" bIns="45720" rtlCol="0" anchor="t">
            <a:normAutofit fontScale="85000" lnSpcReduction="10000"/>
          </a:bodyPr>
          <a:lstStyle/>
          <a:p>
            <a:pPr marL="267970" indent="-267970"/>
            <a:r>
              <a:rPr lang="fi-FI" dirty="0"/>
              <a:t>Seurataan systemaattisesti hankkeeseen ohjattuja asiakasmääriä </a:t>
            </a:r>
            <a:endParaRPr lang="fi-FI" dirty="0">
              <a:ea typeface="+mn-lt"/>
              <a:cs typeface="+mn-lt"/>
            </a:endParaRPr>
          </a:p>
          <a:p>
            <a:pPr marL="267970" indent="-267970"/>
            <a:r>
              <a:rPr lang="fi-FI" dirty="0">
                <a:cs typeface="Arial"/>
              </a:rPr>
              <a:t>Toteutetaan hankkeen arviointisuunnitelman asiakasvaikutukset seurannan yhteydessä. Haastatellaan 10-20 asiakasta prosessin sujuvuudesta suunnitelman tekemiseen ja toteuttamiseen liittyvistä näkökohdista. Tehtyjä suunnitelmia auditoidaan 6-12 kk niiden tekemisen jälkeen ja arvioidaan miten hyvin ne ovat käytännössä toteutuneet (asiakkaan suostumuksella) </a:t>
            </a:r>
          </a:p>
          <a:p>
            <a:pPr marL="267970" indent="-267970"/>
            <a:r>
              <a:rPr lang="fi-FI" dirty="0">
                <a:cs typeface="Arial"/>
              </a:rPr>
              <a:t>Kerätään potentiaaliset asiakkaat kuntakokeilusta. Asiakkaat, joilla tarve monialaiseen tukeen ja suunnitelman laadintaan,  </a:t>
            </a:r>
            <a:r>
              <a:rPr lang="fi-FI" dirty="0" err="1">
                <a:cs typeface="Arial"/>
              </a:rPr>
              <a:t>So</a:t>
            </a:r>
            <a:r>
              <a:rPr lang="fi-FI" dirty="0">
                <a:cs typeface="Arial"/>
              </a:rPr>
              <a:t>-Te palveluiden monipuolinen tarve. </a:t>
            </a:r>
          </a:p>
          <a:p>
            <a:pPr marL="267970" indent="-267970"/>
            <a:r>
              <a:rPr lang="fi-FI" dirty="0">
                <a:cs typeface="Arial"/>
              </a:rPr>
              <a:t>Keräämme näkemyksiä verkoston ammattilaisilta sekä asiakkailta palveluista. Seurantatapa on määrittymässä tarkemmin. </a:t>
            </a:r>
          </a:p>
          <a:p>
            <a:pPr marL="267970" indent="-267970"/>
            <a:endParaRPr lang="fi-FI" dirty="0">
              <a:cs typeface="Arial"/>
            </a:endParaRPr>
          </a:p>
        </p:txBody>
      </p:sp>
      <p:sp>
        <p:nvSpPr>
          <p:cNvPr id="3" name="Otsikko 2">
            <a:extLst>
              <a:ext uri="{FF2B5EF4-FFF2-40B4-BE49-F238E27FC236}">
                <a16:creationId xmlns:a16="http://schemas.microsoft.com/office/drawing/2014/main" id="{D0786F29-0C7C-4C36-9355-0003849379AB}"/>
              </a:ext>
            </a:extLst>
          </p:cNvPr>
          <p:cNvSpPr>
            <a:spLocks noGrp="1"/>
          </p:cNvSpPr>
          <p:nvPr>
            <p:ph type="title"/>
          </p:nvPr>
        </p:nvSpPr>
        <p:spPr/>
        <p:txBody>
          <a:bodyPr/>
          <a:lstStyle/>
          <a:p>
            <a:r>
              <a:rPr lang="fi-FI" dirty="0"/>
              <a:t>Toteutuksen seuranta. </a:t>
            </a:r>
          </a:p>
        </p:txBody>
      </p:sp>
    </p:spTree>
    <p:extLst>
      <p:ext uri="{BB962C8B-B14F-4D97-AF65-F5344CB8AC3E}">
        <p14:creationId xmlns:p14="http://schemas.microsoft.com/office/powerpoint/2010/main" val="3392715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D176F3-1031-4FC6-A6BE-4ABDFADD06B6}"/>
              </a:ext>
            </a:extLst>
          </p:cNvPr>
          <p:cNvSpPr>
            <a:spLocks noGrp="1"/>
          </p:cNvSpPr>
          <p:nvPr>
            <p:ph type="ctrTitle"/>
          </p:nvPr>
        </p:nvSpPr>
        <p:spPr/>
        <p:txBody>
          <a:bodyPr/>
          <a:lstStyle/>
          <a:p>
            <a:r>
              <a:rPr lang="fi-FI" dirty="0"/>
              <a:t>Asiakasvastaava toimintamalli</a:t>
            </a:r>
          </a:p>
        </p:txBody>
      </p:sp>
      <p:sp>
        <p:nvSpPr>
          <p:cNvPr id="3" name="Alaotsikko 2">
            <a:extLst>
              <a:ext uri="{FF2B5EF4-FFF2-40B4-BE49-F238E27FC236}">
                <a16:creationId xmlns:a16="http://schemas.microsoft.com/office/drawing/2014/main" id="{92EAFD79-7998-4C88-A199-4D8ECEA75AF1}"/>
              </a:ext>
            </a:extLst>
          </p:cNvPr>
          <p:cNvSpPr>
            <a:spLocks noGrp="1"/>
          </p:cNvSpPr>
          <p:nvPr>
            <p:ph type="subTitle" idx="1"/>
          </p:nvPr>
        </p:nvSpPr>
        <p:spPr/>
        <p:txBody>
          <a:bodyPr/>
          <a:lstStyle/>
          <a:p>
            <a:r>
              <a:rPr lang="fi-FI" dirty="0"/>
              <a:t>Espoon työkykyhanke</a:t>
            </a:r>
          </a:p>
          <a:p>
            <a:r>
              <a:rPr lang="fi-FI" dirty="0"/>
              <a:t>1-2. versio</a:t>
            </a:r>
          </a:p>
        </p:txBody>
      </p:sp>
    </p:spTree>
    <p:extLst>
      <p:ext uri="{BB962C8B-B14F-4D97-AF65-F5344CB8AC3E}">
        <p14:creationId xmlns:p14="http://schemas.microsoft.com/office/powerpoint/2010/main" val="1780459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EA4CF36-F10C-450C-A089-B2067DC1C898}"/>
              </a:ext>
            </a:extLst>
          </p:cNvPr>
          <p:cNvSpPr>
            <a:spLocks noGrp="1"/>
          </p:cNvSpPr>
          <p:nvPr>
            <p:ph idx="1"/>
          </p:nvPr>
        </p:nvSpPr>
        <p:spPr/>
        <p:txBody>
          <a:bodyPr>
            <a:normAutofit fontScale="62500" lnSpcReduction="20000"/>
          </a:bodyPr>
          <a:lstStyle/>
          <a:p>
            <a:pPr marL="0" indent="0">
              <a:buNone/>
            </a:pPr>
            <a:r>
              <a:rPr lang="fi-FI" dirty="0"/>
              <a:t>Vastuutyöntekijä/asiakasvastaava koordinoi asiakkaan terveydentilan ja työkyvyn arvion sekä työkyvyn suunnitelman toteutumista saattaen asiakasta. Vastuutyöntekijä tukee asiakkaan ja verkoston yhteistyötä. </a:t>
            </a:r>
          </a:p>
          <a:p>
            <a:pPr marL="0" indent="0">
              <a:buNone/>
            </a:pPr>
            <a:r>
              <a:rPr lang="fi-FI" dirty="0"/>
              <a:t>Työkyvyn tuen asiakassuunnitelma</a:t>
            </a:r>
          </a:p>
          <a:p>
            <a:pPr lvl="1"/>
            <a:r>
              <a:rPr lang="fi-FI" dirty="0"/>
              <a:t>Asiakkaalla voi olla asiakkuus usealla eri toimijalla, joista jokainen kirjaa työkyvyn tuen suunnitelman omaan järjestelmään. Tieto tehdyn suunnitelman sisällöstä välitetään  verkostolle siten, että kaikki asiakkaan palvelupolkuun osallistuvat tietävät asiakkaan ja hänen tietojensa siirtymät. Tällä tavoin toteutamme suunnitelmallisen palvelutoimintojen sarjan. </a:t>
            </a:r>
          </a:p>
          <a:p>
            <a:pPr lvl="1"/>
            <a:r>
              <a:rPr lang="fi-FI" dirty="0">
                <a:cs typeface="Arial"/>
              </a:rPr>
              <a:t>Tarvittaessa yhteinen suunnitelma käydään läpi verkostotapaamisessa ja tehdään jatkosuunnitelma. </a:t>
            </a:r>
          </a:p>
          <a:p>
            <a:pPr lvl="1"/>
            <a:r>
              <a:rPr lang="fi-FI" dirty="0">
                <a:cs typeface="Arial"/>
              </a:rPr>
              <a:t>Terveydentilan ja työkyvyn arvion palautteessa ( Kuntakokeilussa oma palautelomake) välitetään terveys/hoito/asiakas suunnitelmasta työkykyyn liittyvät oleelliset terveystekijät, jotka on hyvä ottaa huomioon työllistymisen suunnitelmissa. </a:t>
            </a:r>
          </a:p>
          <a:p>
            <a:r>
              <a:rPr lang="fi-FI" dirty="0"/>
              <a:t>Seuranta</a:t>
            </a:r>
          </a:p>
          <a:p>
            <a:pPr lvl="1"/>
            <a:r>
              <a:rPr lang="fi-FI" dirty="0"/>
              <a:t>Seurannasta sovitaan verkoston kesken tai informoidaan jatkosuunnitelmasta palautteen yhteydessä. </a:t>
            </a:r>
          </a:p>
          <a:p>
            <a:endParaRPr lang="fi-FI" dirty="0"/>
          </a:p>
          <a:p>
            <a:pPr lvl="1"/>
            <a:endParaRPr lang="fi-FI" sz="2000" dirty="0">
              <a:cs typeface="Arial"/>
            </a:endParaRPr>
          </a:p>
          <a:p>
            <a:pPr lvl="1"/>
            <a:endParaRPr lang="fi-FI" sz="2000" dirty="0">
              <a:cs typeface="Arial"/>
            </a:endParaRPr>
          </a:p>
          <a:p>
            <a:pPr lvl="1"/>
            <a:endParaRPr lang="fi-FI" sz="2000" dirty="0">
              <a:cs typeface="Arial"/>
            </a:endParaRPr>
          </a:p>
          <a:p>
            <a:pPr lvl="1"/>
            <a:endParaRPr lang="fi-FI" sz="2000" dirty="0">
              <a:cs typeface="Arial"/>
            </a:endParaRPr>
          </a:p>
          <a:p>
            <a:pPr lvl="1"/>
            <a:endParaRPr lang="fi-FI" dirty="0"/>
          </a:p>
          <a:p>
            <a:endParaRPr lang="fi-FI" dirty="0"/>
          </a:p>
        </p:txBody>
      </p:sp>
      <p:sp>
        <p:nvSpPr>
          <p:cNvPr id="3" name="Otsikko 2">
            <a:extLst>
              <a:ext uri="{FF2B5EF4-FFF2-40B4-BE49-F238E27FC236}">
                <a16:creationId xmlns:a16="http://schemas.microsoft.com/office/drawing/2014/main" id="{39CEA532-35ED-412C-BEF0-CA0C4001ACE9}"/>
              </a:ext>
            </a:extLst>
          </p:cNvPr>
          <p:cNvSpPr>
            <a:spLocks noGrp="1"/>
          </p:cNvSpPr>
          <p:nvPr>
            <p:ph type="title"/>
          </p:nvPr>
        </p:nvSpPr>
        <p:spPr/>
        <p:txBody>
          <a:bodyPr/>
          <a:lstStyle/>
          <a:p>
            <a:r>
              <a:rPr lang="fi-FI" dirty="0"/>
              <a:t>Asiakasvastaava</a:t>
            </a:r>
          </a:p>
        </p:txBody>
      </p:sp>
    </p:spTree>
    <p:extLst>
      <p:ext uri="{BB962C8B-B14F-4D97-AF65-F5344CB8AC3E}">
        <p14:creationId xmlns:p14="http://schemas.microsoft.com/office/powerpoint/2010/main" val="2500063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F442CCE-C1FD-43BD-A44E-B3284215F2DF}"/>
              </a:ext>
            </a:extLst>
          </p:cNvPr>
          <p:cNvSpPr>
            <a:spLocks noGrp="1"/>
          </p:cNvSpPr>
          <p:nvPr>
            <p:ph idx="1"/>
          </p:nvPr>
        </p:nvSpPr>
        <p:spPr/>
        <p:txBody>
          <a:bodyPr>
            <a:normAutofit fontScale="92500"/>
          </a:bodyPr>
          <a:lstStyle/>
          <a:p>
            <a:pPr marL="267970" lvl="0" indent="-267970">
              <a:buClr>
                <a:srgbClr val="F18700"/>
              </a:buClr>
            </a:pPr>
            <a:r>
              <a:rPr lang="fi-FI" dirty="0">
                <a:solidFill>
                  <a:prstClr val="black"/>
                </a:solidFill>
              </a:rPr>
              <a:t>Miten asiakas- ja palveluohjaus tapahtuu? </a:t>
            </a:r>
          </a:p>
          <a:p>
            <a:pPr marL="0" lvl="0" indent="0">
              <a:buClr>
                <a:srgbClr val="F18700"/>
              </a:buClr>
              <a:buNone/>
            </a:pPr>
            <a:r>
              <a:rPr lang="fi-FI" sz="1100" dirty="0">
                <a:solidFill>
                  <a:prstClr val="black"/>
                </a:solidFill>
                <a:cs typeface="Arial"/>
              </a:rPr>
              <a:t>Asiakkaan ohjaus terveydentilan ja työkyvyn arvioon tapahtuu aina asiakkaan suostumuksella. Lähettävällä taholla käydyssä keskustelussa kartoitetaan ja todetaan tarve terveydentilan ja työkyvyn arviolle sekä tuelle. Työkyvyn arvion tarpeen tunnistamiseen kiinnitetään huomiota työllisyyspalveluissa sekä kaikissa sote-palveluissa. (Ks. Työkyvyn tuen tiimin toimintamalli).  Asiakas ohjataan palveluun lähetteellä, joka toimii tiedonjakamisen välineenä monialaisessa verkoston yhteistyössä. Lähetteeseen kirjataan terveys- ja sosiaaliset tekijät, jotka tulleet esille työllistymiskeskustelussa ja joihin toivotaan vastausta. Tarvittaessa asiakasohjaus hoidetaan verkostotapaamisessa. </a:t>
            </a:r>
          </a:p>
          <a:p>
            <a:pPr marL="0" lvl="0" indent="0">
              <a:buClr>
                <a:srgbClr val="F18700"/>
              </a:buClr>
              <a:buNone/>
            </a:pPr>
            <a:r>
              <a:rPr lang="fi-FI" sz="1100" dirty="0">
                <a:solidFill>
                  <a:prstClr val="black"/>
                </a:solidFill>
                <a:cs typeface="Arial"/>
              </a:rPr>
              <a:t>Asiakas voidaan ohjata palveluun myös välittämällä  yhteystiedot Työkykytiimille, josta asiakas kutsutaan terveystarkastukseen. Terveystarkastukseen ohjauksessa kannustetaan asiakasta täyttämään Omaolo sähköinen terveystarkastus ja lähettämään tarvittaessa palvelun kautta yhteydenottopyyntö työkykytiimille. </a:t>
            </a:r>
          </a:p>
          <a:p>
            <a:pPr marL="267970" lvl="0" indent="-267970">
              <a:buClr>
                <a:srgbClr val="F18700"/>
              </a:buClr>
            </a:pPr>
            <a:r>
              <a:rPr lang="fi-FI" dirty="0">
                <a:solidFill>
                  <a:prstClr val="black"/>
                </a:solidFill>
              </a:rPr>
              <a:t>Miten palvelut yhteen sovitetaan?</a:t>
            </a:r>
          </a:p>
          <a:p>
            <a:pPr marL="0" lvl="0" indent="0">
              <a:buClr>
                <a:srgbClr val="F18700"/>
              </a:buClr>
              <a:buNone/>
            </a:pPr>
            <a:r>
              <a:rPr lang="fi-FI" sz="1100" dirty="0">
                <a:solidFill>
                  <a:prstClr val="black"/>
                </a:solidFill>
              </a:rPr>
              <a:t>Palveluita koordinoidaan, palvelut ja ammattilaisten toiminta, työnjako ja vastuut jaetaan ja sovitaan. Asiakasta saatetaan palvelupolulla vastuuhenkilön toimesta. Verkosto ottaa yhteisen vastuun asiakkaasta, jolloin hänen asioitaan voidaan ratkoa kokonaisuutena. Päällekkäisen palvelutarpeen aikana tiedonjakamisesta huolehditaan asiakkaan ja verkoston kesken. Terveydentilan ja työkykyarvion (työkykytiimin asiakkuuden) ajan vastuu tiedonjakamisesta on terveydenhoitajalla tai työparilla terveydenhoitaja/sosiaaliohjaaja.  </a:t>
            </a:r>
          </a:p>
          <a:p>
            <a:pPr marL="267970" indent="-267970"/>
            <a:endParaRPr lang="fi-FI" sz="1200" dirty="0"/>
          </a:p>
          <a:p>
            <a:pPr marL="267970" indent="-267970"/>
            <a:endParaRPr lang="fi-FI" sz="1200" dirty="0"/>
          </a:p>
          <a:p>
            <a:pPr marL="267970" indent="-267970"/>
            <a:endParaRPr lang="fi-FI" sz="1200" dirty="0"/>
          </a:p>
          <a:p>
            <a:pPr marL="267970" indent="-267970"/>
            <a:endParaRPr lang="fi-FI" sz="1200" dirty="0">
              <a:cs typeface="Arial"/>
            </a:endParaRPr>
          </a:p>
          <a:p>
            <a:pPr marL="267970" lvl="0" indent="-267970">
              <a:buClr>
                <a:srgbClr val="F18700"/>
              </a:buClr>
            </a:pPr>
            <a:endParaRPr lang="fi-FI" dirty="0">
              <a:solidFill>
                <a:prstClr val="black"/>
              </a:solidFill>
              <a:cs typeface="Arial"/>
            </a:endParaRPr>
          </a:p>
          <a:p>
            <a:endParaRPr lang="fi-FI" dirty="0"/>
          </a:p>
        </p:txBody>
      </p:sp>
      <p:sp>
        <p:nvSpPr>
          <p:cNvPr id="3" name="Otsikko 2">
            <a:extLst>
              <a:ext uri="{FF2B5EF4-FFF2-40B4-BE49-F238E27FC236}">
                <a16:creationId xmlns:a16="http://schemas.microsoft.com/office/drawing/2014/main" id="{87A51008-3DF9-4406-AD15-7AED676EC668}"/>
              </a:ext>
            </a:extLst>
          </p:cNvPr>
          <p:cNvSpPr>
            <a:spLocks noGrp="1"/>
          </p:cNvSpPr>
          <p:nvPr>
            <p:ph type="title"/>
          </p:nvPr>
        </p:nvSpPr>
        <p:spPr/>
        <p:txBody>
          <a:bodyPr/>
          <a:lstStyle/>
          <a:p>
            <a:r>
              <a:rPr lang="fi-FI" dirty="0"/>
              <a:t>Asiakasvastaava </a:t>
            </a:r>
          </a:p>
        </p:txBody>
      </p:sp>
    </p:spTree>
    <p:extLst>
      <p:ext uri="{BB962C8B-B14F-4D97-AF65-F5344CB8AC3E}">
        <p14:creationId xmlns:p14="http://schemas.microsoft.com/office/powerpoint/2010/main" val="889043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7301C573-DB53-43D8-930F-C4F2AB5F7658}"/>
              </a:ext>
            </a:extLst>
          </p:cNvPr>
          <p:cNvSpPr>
            <a:spLocks noGrp="1"/>
          </p:cNvSpPr>
          <p:nvPr>
            <p:ph idx="1"/>
          </p:nvPr>
        </p:nvSpPr>
        <p:spPr/>
        <p:txBody>
          <a:bodyPr vert="horz" lIns="91440" tIns="45720" rIns="91440" bIns="45720" rtlCol="0" anchor="t">
            <a:normAutofit/>
          </a:bodyPr>
          <a:lstStyle/>
          <a:p>
            <a:pPr marL="267970" indent="-267970"/>
            <a:r>
              <a:rPr lang="fi-FI" dirty="0"/>
              <a:t>Kuka toimii asiakasvastaavana? </a:t>
            </a:r>
          </a:p>
          <a:p>
            <a:pPr marL="0" indent="0">
              <a:buNone/>
            </a:pPr>
            <a:r>
              <a:rPr lang="fi-FI" sz="1100" dirty="0"/>
              <a:t>Asiakkaalla säilyy vastuutyöntekijä/ asiakasvastaava lähettävällä taholla, mikäli ns. pääasiakkuus siellä säilyy myös työkykyarvion prosessin ajan. Työllisyys Espoon omavalmentaja, Te-asiantuntija tai aikuissosiaalityön sosiaaliohjaaja tai sosiaalityöntekijä  on asiakkaan asiakasvastaava, mikäli asiakkuus palvelussa. </a:t>
            </a:r>
          </a:p>
          <a:p>
            <a:pPr marL="0" indent="0">
              <a:buNone/>
            </a:pPr>
            <a:r>
              <a:rPr lang="fi-FI" sz="1100" dirty="0"/>
              <a:t>Terveydentilan ja työkyvyn arvion prosessin ajan vastuutyöntekijäksi nimetään tarvittaessa työkykytiimin terveydenhoitaja, joka koordinoi prosessin etenemisestä. Mikäli asiakkaalla on sosiaalisen tuen tarve, toimii työkykytiimin sosiaaliohjaaja vastuutyöparina ja linkkinä aikuissosiaalityöhön, jossa ensisijaisesti sosiaalinen kuntoutus- ja työllisyystiimiin työllisyysohjaajaan. Työkykytiimin vastuutyöntekijä huolehtii, että pääasiallisen asiakkuuden vastuutyöntekijä saa tiedon asiakkaan prosessin kulusta ja kutsuu tarvittaessa verkostotapaamisen koolle. Verkostotapaaminen voi olla tarpeen mikäli esim. tulee tarvetta päällekkäisen tuen tai palvelun luomiselle. Tämä voi olla esimerkiksi kuntouttavan työtoiminnan tai sosiaalisen kuntoutuksen jakso työkyvyn arvioinnin tukena. </a:t>
            </a:r>
          </a:p>
          <a:p>
            <a:pPr marL="0" indent="0">
              <a:buNone/>
            </a:pPr>
            <a:r>
              <a:rPr lang="fi-FI" sz="1100" dirty="0"/>
              <a:t>Työkykyarvion ja siinä laaditun suunnitelman (sis. Tarvittaessa lääkärin lausunnon ja edeltävät tutkimukset) valmistuttua asiakkuus Työkykytiimissä päättyy ja </a:t>
            </a:r>
            <a:r>
              <a:rPr lang="fi-FI" sz="1100" dirty="0" err="1"/>
              <a:t>vastuutyöntekijyys</a:t>
            </a:r>
            <a:r>
              <a:rPr lang="fi-FI" sz="1100" dirty="0"/>
              <a:t> palautuu lähettävälle taholle tai siirtyy seuraavalle toimijataholle saattaen vaihtaen niin, että tieto siirtyy samalla. Tieto voi olla esimerkiksi palaute terveydentilan ja työkyvyn arviosta sekä työkyvyn tuen suunnitelma. Tarvittaessa siirtyminen toteutetaan  yhteisen verkostotapaamisen kautta. </a:t>
            </a:r>
          </a:p>
          <a:p>
            <a:pPr marL="0" indent="0">
              <a:buNone/>
            </a:pPr>
            <a:endParaRPr lang="fi-FI" sz="1100" dirty="0">
              <a:highlight>
                <a:srgbClr val="FFFF00"/>
              </a:highlight>
              <a:cs typeface="Arial"/>
            </a:endParaRPr>
          </a:p>
          <a:p>
            <a:pPr marL="267970" indent="-267970"/>
            <a:endParaRPr lang="fi-FI" dirty="0">
              <a:cs typeface="Arial"/>
            </a:endParaRPr>
          </a:p>
        </p:txBody>
      </p:sp>
      <p:sp>
        <p:nvSpPr>
          <p:cNvPr id="3" name="Otsikko 2">
            <a:extLst>
              <a:ext uri="{FF2B5EF4-FFF2-40B4-BE49-F238E27FC236}">
                <a16:creationId xmlns:a16="http://schemas.microsoft.com/office/drawing/2014/main" id="{79041ADD-2B22-4AC4-B326-08D008B7AF55}"/>
              </a:ext>
            </a:extLst>
          </p:cNvPr>
          <p:cNvSpPr>
            <a:spLocks noGrp="1"/>
          </p:cNvSpPr>
          <p:nvPr>
            <p:ph type="title"/>
          </p:nvPr>
        </p:nvSpPr>
        <p:spPr/>
        <p:txBody>
          <a:bodyPr/>
          <a:lstStyle/>
          <a:p>
            <a:r>
              <a:rPr lang="fi-FI" dirty="0"/>
              <a:t>Asiakasvastaava </a:t>
            </a:r>
          </a:p>
        </p:txBody>
      </p:sp>
    </p:spTree>
    <p:extLst>
      <p:ext uri="{BB962C8B-B14F-4D97-AF65-F5344CB8AC3E}">
        <p14:creationId xmlns:p14="http://schemas.microsoft.com/office/powerpoint/2010/main" val="1867804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D6B041A9-D5A4-41D2-A18B-4854536736D8}"/>
              </a:ext>
            </a:extLst>
          </p:cNvPr>
          <p:cNvSpPr>
            <a:spLocks noGrp="1"/>
          </p:cNvSpPr>
          <p:nvPr>
            <p:ph idx="1"/>
          </p:nvPr>
        </p:nvSpPr>
        <p:spPr/>
        <p:txBody>
          <a:bodyPr vert="horz" lIns="91440" tIns="45720" rIns="91440" bIns="45720" rtlCol="0" anchor="t">
            <a:normAutofit fontScale="92500"/>
          </a:bodyPr>
          <a:lstStyle/>
          <a:p>
            <a:pPr marL="267970" indent="-267970"/>
            <a:r>
              <a:rPr lang="fi-FI" sz="1200" dirty="0">
                <a:cs typeface="Arial"/>
              </a:rPr>
              <a:t>Monialaisen toimijaverkoston välisen vuoropuhelun ideaalitilanne olisi yhteinen tietojärjestelmä, jossa nähtävillä asiakkaan tilanne ja eteneminen. Yhteisen tietojärjestelmän puuttuessa korostuu tarve vastuutyöntekijän roolin selkeyttämiseen sekä verkoston väliseen yhteistyöhön ja tiedonvaihtoon asiakkaan prosessin edetessä. Kaikilla toimijoilla tulee olla tieto vastuutyöntekijästä. Vuoropuhelussa pyrkimys kiinnittää erityishuomiota rajapintoihin. Verkoston Case-tiimit kokoontuvat viikoittain. Verkoston yhteistyössä huomioidaan asiakkaan osallisuuden tukeminen. </a:t>
            </a:r>
          </a:p>
          <a:p>
            <a:pPr marL="267970" indent="-267970"/>
            <a:r>
              <a:rPr lang="fi-FI" sz="1200" dirty="0">
                <a:cs typeface="Arial"/>
              </a:rPr>
              <a:t>Luodaan viestintälinkki ammattilaisten välille tukemaan verkostotyötä. Asiakkaan verkoston ammattilaisten viestintälinkiksi on perustettu oma </a:t>
            </a:r>
            <a:r>
              <a:rPr lang="fi-FI" sz="1200" dirty="0" err="1">
                <a:cs typeface="Arial"/>
              </a:rPr>
              <a:t>So+Te+Työ</a:t>
            </a:r>
            <a:r>
              <a:rPr lang="fi-FI" sz="1200" dirty="0">
                <a:cs typeface="Arial"/>
              </a:rPr>
              <a:t> </a:t>
            </a:r>
            <a:r>
              <a:rPr lang="fi-FI" sz="1200" dirty="0" err="1">
                <a:cs typeface="Arial"/>
              </a:rPr>
              <a:t>Teams</a:t>
            </a:r>
            <a:r>
              <a:rPr lang="fi-FI" sz="1200" dirty="0">
                <a:cs typeface="Arial"/>
              </a:rPr>
              <a:t>- ryhmä, josta löytyy helposti eri organisaatioissa toimivat ammattilaiset konsultaatiota sekä yleistä tiedonvaihtoa varten. Konsultaatiot toteutetaan ilman asiakastietoja. </a:t>
            </a:r>
          </a:p>
          <a:p>
            <a:pPr marL="267970" indent="-267970"/>
            <a:r>
              <a:rPr lang="fi-FI" sz="1200" dirty="0">
                <a:cs typeface="Arial"/>
              </a:rPr>
              <a:t>Suunnitellaan viestintä ja markkinointi niin, että ammattilaiset verkostossa sekä yhteistyökumppanit ja sidosryhmät tuntevat hankkeen tavoitteet sekä saavat tietoa, miten hanke etenee ja millaisia kehittämiskokonaisuuksia on suunniteltu toteutettaviksi. Hyvin toteutetun viestinnän avulla voidaan vahvistaa, että ammattilaiset tuntevat palvelut ja toimintamallit ja osaavat kertoa niistä myös asiakkaille.  Asukkaille välitetään tietoa saatavilla olevista palveluista. Tätä varten suunnitelmissa on tulostettavaa materiaalia sekä Espoo.fi sivuille infoa. Kuulemme ja keräämme asiakkaiden sekä kokemusasiantuntijan näkemyksiä palveluista, jotta ymmärrämme saavatko asiakkaat tarvitsemansa palvelut ja oliko niistä heille hyötyä. </a:t>
            </a:r>
          </a:p>
          <a:p>
            <a:pPr marL="0" indent="0">
              <a:buNone/>
            </a:pPr>
            <a:endParaRPr lang="fi-FI" sz="1200" dirty="0">
              <a:cs typeface="Arial"/>
            </a:endParaRPr>
          </a:p>
          <a:p>
            <a:pPr marL="267970" indent="-267970"/>
            <a:endParaRPr lang="fi-FI" sz="1200" dirty="0">
              <a:cs typeface="Arial"/>
            </a:endParaRPr>
          </a:p>
          <a:p>
            <a:pPr marL="267970" indent="-267970"/>
            <a:endParaRPr lang="fi-FI" dirty="0">
              <a:cs typeface="Arial"/>
            </a:endParaRPr>
          </a:p>
          <a:p>
            <a:pPr marL="0" indent="0">
              <a:buNone/>
            </a:pPr>
            <a:endParaRPr lang="fi-FI" dirty="0">
              <a:cs typeface="Arial"/>
            </a:endParaRPr>
          </a:p>
        </p:txBody>
      </p:sp>
      <p:sp>
        <p:nvSpPr>
          <p:cNvPr id="3" name="Otsikko 2">
            <a:extLst>
              <a:ext uri="{FF2B5EF4-FFF2-40B4-BE49-F238E27FC236}">
                <a16:creationId xmlns:a16="http://schemas.microsoft.com/office/drawing/2014/main" id="{D53B87E0-AC35-40D3-BC37-424554C3D89D}"/>
              </a:ext>
            </a:extLst>
          </p:cNvPr>
          <p:cNvSpPr>
            <a:spLocks noGrp="1"/>
          </p:cNvSpPr>
          <p:nvPr>
            <p:ph type="title"/>
          </p:nvPr>
        </p:nvSpPr>
        <p:spPr/>
        <p:txBody>
          <a:bodyPr/>
          <a:lstStyle/>
          <a:p>
            <a:r>
              <a:rPr lang="fi-FI" dirty="0">
                <a:latin typeface="Arial Narrow"/>
              </a:rPr>
              <a:t>Vuoropuhelun suunnittelu</a:t>
            </a:r>
            <a:endParaRPr lang="fi-FI" dirty="0"/>
          </a:p>
        </p:txBody>
      </p:sp>
    </p:spTree>
    <p:extLst>
      <p:ext uri="{BB962C8B-B14F-4D97-AF65-F5344CB8AC3E}">
        <p14:creationId xmlns:p14="http://schemas.microsoft.com/office/powerpoint/2010/main" val="3279232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17A970-203D-4694-B3E0-9984F6734F35}"/>
              </a:ext>
            </a:extLst>
          </p:cNvPr>
          <p:cNvSpPr>
            <a:spLocks noGrp="1"/>
          </p:cNvSpPr>
          <p:nvPr>
            <p:ph type="ctrTitle"/>
          </p:nvPr>
        </p:nvSpPr>
        <p:spPr>
          <a:xfrm>
            <a:off x="683568" y="1347614"/>
            <a:ext cx="6336704" cy="2095528"/>
          </a:xfrm>
        </p:spPr>
        <p:txBody>
          <a:bodyPr/>
          <a:lstStyle/>
          <a:p>
            <a:r>
              <a:rPr lang="fi-FI" dirty="0">
                <a:latin typeface="Arial Narrow"/>
              </a:rPr>
              <a:t>Monialainen työkyvyn  arvion ja tuen palvelu</a:t>
            </a:r>
            <a:br>
              <a:rPr lang="fi-FI" dirty="0"/>
            </a:br>
            <a:r>
              <a:rPr lang="fi-FI" dirty="0">
                <a:latin typeface="Arial Narrow"/>
              </a:rPr>
              <a:t>- työkykytiimin </a:t>
            </a:r>
            <a:r>
              <a:rPr lang="fi-FI">
                <a:latin typeface="Arial Narrow"/>
              </a:rPr>
              <a:t>toimintamalli </a:t>
            </a:r>
            <a:endParaRPr lang="fi-FI" b="0" i="1" dirty="0"/>
          </a:p>
        </p:txBody>
      </p:sp>
      <p:sp>
        <p:nvSpPr>
          <p:cNvPr id="3" name="Alaotsikko 2">
            <a:extLst>
              <a:ext uri="{FF2B5EF4-FFF2-40B4-BE49-F238E27FC236}">
                <a16:creationId xmlns:a16="http://schemas.microsoft.com/office/drawing/2014/main" id="{5AED5CB5-8DB0-4466-B5CC-8BB30D3CEBB9}"/>
              </a:ext>
            </a:extLst>
          </p:cNvPr>
          <p:cNvSpPr>
            <a:spLocks noGrp="1"/>
          </p:cNvSpPr>
          <p:nvPr>
            <p:ph type="subTitle" idx="1"/>
          </p:nvPr>
        </p:nvSpPr>
        <p:spPr/>
        <p:txBody>
          <a:bodyPr/>
          <a:lstStyle/>
          <a:p>
            <a:r>
              <a:rPr lang="fi-FI" dirty="0"/>
              <a:t>Espoon työkykyhanke</a:t>
            </a:r>
          </a:p>
          <a:p>
            <a:r>
              <a:rPr lang="fi-FI" dirty="0"/>
              <a:t>2. </a:t>
            </a:r>
            <a:r>
              <a:rPr lang="fi-FI"/>
              <a:t>versio</a:t>
            </a:r>
            <a:endParaRPr lang="fi-FI" dirty="0"/>
          </a:p>
        </p:txBody>
      </p:sp>
    </p:spTree>
    <p:extLst>
      <p:ext uri="{BB962C8B-B14F-4D97-AF65-F5344CB8AC3E}">
        <p14:creationId xmlns:p14="http://schemas.microsoft.com/office/powerpoint/2010/main" val="4162692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C7C3E3B3-3D4E-4F93-93E6-1A920F4623E0}"/>
              </a:ext>
            </a:extLst>
          </p:cNvPr>
          <p:cNvSpPr>
            <a:spLocks noGrp="1"/>
          </p:cNvSpPr>
          <p:nvPr>
            <p:ph idx="1"/>
          </p:nvPr>
        </p:nvSpPr>
        <p:spPr>
          <a:xfrm>
            <a:off x="611560" y="1419622"/>
            <a:ext cx="8208912" cy="3600400"/>
          </a:xfrm>
        </p:spPr>
        <p:txBody>
          <a:bodyPr vert="horz" lIns="91440" tIns="45720" rIns="91440" bIns="45720" rtlCol="0" anchor="t">
            <a:normAutofit fontScale="25000" lnSpcReduction="20000"/>
          </a:bodyPr>
          <a:lstStyle/>
          <a:p>
            <a:pPr marL="0" indent="0">
              <a:buNone/>
            </a:pPr>
            <a:r>
              <a:rPr lang="fi-FI" sz="4800" i="1" dirty="0"/>
              <a:t>Työkyvyn tuen tiimi arvioi yhdessä asiakkaan ja monialaisen verkoston kanssa työttömän asiakkaan terveydentilaa ja työkykyä. Arvion perusteella laaditaan työkyvyn tuen suunnitelma. </a:t>
            </a:r>
            <a:endParaRPr lang="fi-FI" sz="4800" b="1" i="1" dirty="0"/>
          </a:p>
          <a:p>
            <a:pPr marL="267970" indent="-267970"/>
            <a:r>
              <a:rPr lang="fi-FI" sz="3600" dirty="0">
                <a:ea typeface="+mn-lt"/>
                <a:cs typeface="+mn-lt"/>
              </a:rPr>
              <a:t>Espoon työkykyhankkeessa rakennetaan työkyvyn tuen palvelumallia koko Länsi-Uusimaan hyödynnettäväksi. Työkyvyn tuen palvelu tarkoittaa työllisyys- ja sote-palveluiden kokonaisuutta, selkeitä asiakaspolkuja ja sovittuja työtapoja, joiden avulla päästään nopeasti auttamaan työtöntä henkilöä hänen tarpeidensa mukaan. Kunnan puolelta mukana on sosiaali- ja terveystoimi sekä työllisyyspalvelut. Keskeiset kumppanit ovat Kela ja TE-toimisto. </a:t>
            </a:r>
          </a:p>
          <a:p>
            <a:pPr marL="267970" indent="-267970"/>
            <a:r>
              <a:rPr lang="fi-FI" sz="3600" dirty="0">
                <a:ea typeface="+mn-lt"/>
                <a:cs typeface="+mn-lt"/>
              </a:rPr>
              <a:t>Hankkeen fokuksessa on vaikeasti työllistyvät henkilöt. Lisäksi hankkeessa rakennetaan prosessi varhaiseen tunnistamiseen ja ongelmien ehkäisyyn. </a:t>
            </a:r>
          </a:p>
          <a:p>
            <a:pPr marL="267970" indent="-267970"/>
            <a:r>
              <a:rPr lang="fi-FI" sz="3600" dirty="0"/>
              <a:t>Espoon työllisyyden Kuntakokeilu on alkanut maaliskuussa 2021. Yksi sen tavoitteista on kehittää työttömien sote-palveluja. Espoo on yhdessä rakentamassa Länsi-Uudenmaan kuntien kanssa yhteistä sote-keskusta. Tämän kokonaisuuden keskeisiä toimenpiteitä ovat mm. paljon palveluja tarvitsevan asiakkaan sekä matalan kynnyksen palveluiden palvelumalli ja työkykyohjelma. </a:t>
            </a:r>
            <a:endParaRPr lang="fi-FI" sz="3600" dirty="0">
              <a:cs typeface="Arial"/>
            </a:endParaRPr>
          </a:p>
          <a:p>
            <a:pPr marL="267970" indent="-267970"/>
            <a:r>
              <a:rPr lang="fi-FI" sz="3600" dirty="0"/>
              <a:t>Työkykyhankkeen Työkykytiimi on aloittanut työnsä alkuvuodesta 2021, varsinainen hankkeen asiakastyö on päässyt alkamaan maaliskuussa 2021 Työllisyyden kuntakokeilun alkaessa. Työkykytiimin kanssa tiiviisti hankeyhteistyötä tekevän kuntakokeilun ja aikuissosiaalityön, erityisesti sosiaalisen kuntoutuksen ja työllisyyden tiimin kanssa on rakennettu yhteistyön malleja ja sovittu käytänteistä.  </a:t>
            </a:r>
            <a:endParaRPr lang="fi-FI" sz="3600" dirty="0">
              <a:cs typeface="Arial"/>
            </a:endParaRPr>
          </a:p>
          <a:p>
            <a:pPr marL="267970" indent="-267970"/>
            <a:r>
              <a:rPr lang="fi-FI" sz="3600" dirty="0"/>
              <a:t>Tiimi on vastaanottanut asiakkaita monialaiseen terveydentilan ja työkyvyn arvioon, joka sisältää tarvittaessa sosiaalisen tilanteen kartoituksen sekä kattavan sosiaalisen selvityksen. Työkykytiimi  on antanut konsultaatiotukea  kuntakokeilun omavalmentajille asiakkaiden auttamiseksi sekä perehdyttänyt uusia omavalmentajia työttömän terveydentilan ja työkyvyn arvion ja tuen tarpeen tunnistamisessa. </a:t>
            </a:r>
            <a:endParaRPr lang="fi-FI" sz="3600" dirty="0">
              <a:cs typeface="Arial"/>
            </a:endParaRPr>
          </a:p>
          <a:p>
            <a:pPr marL="267970" indent="-267970"/>
            <a:r>
              <a:rPr lang="fi-FI" sz="3600" dirty="0"/>
              <a:t>Toimintamallia, prosesseja ja vastuita on kuvattu työkykyhankkeen ja tiimin toimintaa kuvaavaan Työkirjaan, joka on aloitettu edeltävän </a:t>
            </a:r>
            <a:r>
              <a:rPr lang="fi-FI" sz="3600" dirty="0" err="1"/>
              <a:t>Typ</a:t>
            </a:r>
            <a:r>
              <a:rPr lang="fi-FI" sz="3600" dirty="0"/>
              <a:t>- terveydenhoitajien työnkuvauksen ja  toimintamallin kuvaamisella. Työkirja toimii käsikirjana ja tukivälineenä hankkeen kehittämistyössä. Työkirjaa päivitetään tarpeiden muuttuessa ja toimintamallien kehittymisen mukaan. </a:t>
            </a:r>
            <a:endParaRPr lang="fi-FI" sz="3600" dirty="0">
              <a:cs typeface="Arial"/>
            </a:endParaRPr>
          </a:p>
          <a:p>
            <a:pPr marL="0" indent="0">
              <a:buNone/>
            </a:pPr>
            <a:r>
              <a:rPr lang="fi-FI" sz="4000" dirty="0"/>
              <a:t>  </a:t>
            </a:r>
          </a:p>
        </p:txBody>
      </p:sp>
      <p:sp>
        <p:nvSpPr>
          <p:cNvPr id="3" name="Otsikko 2">
            <a:extLst>
              <a:ext uri="{FF2B5EF4-FFF2-40B4-BE49-F238E27FC236}">
                <a16:creationId xmlns:a16="http://schemas.microsoft.com/office/drawing/2014/main" id="{D7CC7BF6-DC44-4179-B938-67372BF815D3}"/>
              </a:ext>
            </a:extLst>
          </p:cNvPr>
          <p:cNvSpPr>
            <a:spLocks noGrp="1"/>
          </p:cNvSpPr>
          <p:nvPr>
            <p:ph type="title"/>
          </p:nvPr>
        </p:nvSpPr>
        <p:spPr>
          <a:xfrm>
            <a:off x="611560" y="235340"/>
            <a:ext cx="7739615" cy="974270"/>
          </a:xfrm>
        </p:spPr>
        <p:txBody>
          <a:bodyPr/>
          <a:lstStyle/>
          <a:p>
            <a:r>
              <a:rPr lang="fi-FI" dirty="0"/>
              <a:t>Toimintamalli lyhyesti</a:t>
            </a:r>
          </a:p>
        </p:txBody>
      </p:sp>
    </p:spTree>
    <p:extLst>
      <p:ext uri="{BB962C8B-B14F-4D97-AF65-F5344CB8AC3E}">
        <p14:creationId xmlns:p14="http://schemas.microsoft.com/office/powerpoint/2010/main" val="3577669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3F973BAE-3D0F-4920-839D-D091A8AA8CD8}"/>
              </a:ext>
            </a:extLst>
          </p:cNvPr>
          <p:cNvSpPr>
            <a:spLocks noGrp="1"/>
          </p:cNvSpPr>
          <p:nvPr>
            <p:ph idx="1"/>
          </p:nvPr>
        </p:nvSpPr>
        <p:spPr>
          <a:xfrm>
            <a:off x="611560" y="1419622"/>
            <a:ext cx="7739615" cy="3393001"/>
          </a:xfrm>
        </p:spPr>
        <p:txBody>
          <a:bodyPr vert="horz" lIns="91440" tIns="45720" rIns="91440" bIns="45720" rtlCol="0" anchor="t">
            <a:normAutofit/>
          </a:bodyPr>
          <a:lstStyle/>
          <a:p>
            <a:pPr marL="0" indent="0">
              <a:buClr>
                <a:srgbClr val="F18700"/>
              </a:buClr>
              <a:buNone/>
            </a:pPr>
            <a:r>
              <a:rPr lang="fi-FI" sz="1100" dirty="0"/>
              <a:t>Pääosin työkykyhankkeen asiakkaat tulevat Työllisyyden kuntakokeilusta, johon siirtyi Te-palveluilta n.20 000 asiakasta. Asiakasvirtaa tulee jatkossa myös normaalia työnhakijaksi ilmoittautumisen reittiä. </a:t>
            </a:r>
          </a:p>
          <a:p>
            <a:pPr marL="0" indent="0">
              <a:buClr>
                <a:srgbClr val="F18700"/>
              </a:buClr>
              <a:buNone/>
            </a:pPr>
            <a:r>
              <a:rPr lang="fi-FI" sz="1100" dirty="0"/>
              <a:t>Erityisesti huomioitavaa myös työkykyhankkeessa on, että Työllisyys Espoon asiakkaista noin puolet on vieraskielisiä. Työkykyhankkeen tavoitteena on rakentaa toimiva prosessi työttömien sote-palveluille kytkemällä työllisyyskokeilu ja sote-keskushankkeet yhteen. </a:t>
            </a:r>
          </a:p>
          <a:p>
            <a:pPr marL="0" indent="0">
              <a:buClr>
                <a:srgbClr val="F18700"/>
              </a:buClr>
              <a:buNone/>
            </a:pPr>
            <a:r>
              <a:rPr lang="fi-FI" sz="1100" dirty="0"/>
              <a:t>Tavoitteena on kohdistaa työttömien sote-palvelut paremmin ja tunnistaa tarpeet varhaisemmassa vaiheessa. Hankkeen toinen tavoite on, että paljon eri sote-palveluja tarvitseville (PPT)  asiakkaille on tehty yksilöllisen tarpeen mukainen (terveys-, hoito- ja asiakassuunnitelma) ja nimetä vastuutyöntekijä koordinoimaan prosessia. Asiakkaita on arvioitu olevan n.2 000. Tämä määrä on asetettu työkykytiimin hankkeen ajan tavoitteeksi.  Näistä vaikeasti työllistyville, joilla on monia eri toimintakyky ja terveysongelmia, tehdään kattava työkyvyn arviointi ja suunnitellaan tarvittavat jatkotoimet. Asiakkaita arvioidaan olevan n.500. </a:t>
            </a:r>
          </a:p>
          <a:p>
            <a:pPr marL="0" indent="0">
              <a:buClr>
                <a:srgbClr val="F18700"/>
              </a:buClr>
              <a:buNone/>
            </a:pPr>
            <a:r>
              <a:rPr lang="fi-FI" sz="1100" dirty="0"/>
              <a:t>Työkykytiimin asiakkaaksi voi ohjautua myös muualta verkoston toimijoiden kautta tai asiakas itsenäisesti. Asiakastyön lisäksi yhteistyöverkoston moni ammattilainen tarvitsee tukea ja konsultaatioapua työssään, pohtiessaan asiakkaiden työllistymisen tuen tarpeita sekä jo edeltävästi tehtyjen tai aloitettujen meneillään olevien työkykyarvioiden ja suunnitelmien tilannepäivityksissä sekä tarpeessa ottaa nämä huomioon työllistymisen suunnitelmissa. </a:t>
            </a:r>
            <a:endParaRPr lang="fi-FI" sz="1100" dirty="0">
              <a:highlight>
                <a:srgbClr val="FFFF00"/>
              </a:highlight>
              <a:cs typeface="Arial"/>
            </a:endParaRPr>
          </a:p>
        </p:txBody>
      </p:sp>
      <p:sp>
        <p:nvSpPr>
          <p:cNvPr id="3" name="Otsikko 2">
            <a:extLst>
              <a:ext uri="{FF2B5EF4-FFF2-40B4-BE49-F238E27FC236}">
                <a16:creationId xmlns:a16="http://schemas.microsoft.com/office/drawing/2014/main" id="{FB767D5B-0DCE-2448-87EC-43C7D838D525}"/>
              </a:ext>
            </a:extLst>
          </p:cNvPr>
          <p:cNvSpPr>
            <a:spLocks noGrp="1"/>
          </p:cNvSpPr>
          <p:nvPr>
            <p:ph type="title"/>
          </p:nvPr>
        </p:nvSpPr>
        <p:spPr/>
        <p:txBody>
          <a:bodyPr/>
          <a:lstStyle/>
          <a:p>
            <a:r>
              <a:rPr lang="fi-FI" dirty="0">
                <a:solidFill>
                  <a:prstClr val="black"/>
                </a:solidFill>
              </a:rPr>
              <a:t>Toimintaympäristö</a:t>
            </a:r>
            <a:endParaRPr lang="fi-FI" dirty="0"/>
          </a:p>
        </p:txBody>
      </p:sp>
    </p:spTree>
    <p:extLst>
      <p:ext uri="{BB962C8B-B14F-4D97-AF65-F5344CB8AC3E}">
        <p14:creationId xmlns:p14="http://schemas.microsoft.com/office/powerpoint/2010/main" val="4033800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solidFill>
                  <a:schemeClr val="tx1"/>
                </a:solidFill>
              </a:rPr>
              <a:t>Työkyvyn tuen palvelukokonaisuus</a:t>
            </a:r>
          </a:p>
        </p:txBody>
      </p:sp>
      <p:sp>
        <p:nvSpPr>
          <p:cNvPr id="3" name="Alaotsikko 2"/>
          <p:cNvSpPr>
            <a:spLocks noGrp="1"/>
          </p:cNvSpPr>
          <p:nvPr>
            <p:ph type="subTitle" idx="1"/>
          </p:nvPr>
        </p:nvSpPr>
        <p:spPr/>
        <p:txBody>
          <a:bodyPr/>
          <a:lstStyle/>
          <a:p>
            <a:r>
              <a:rPr lang="fi-FI" dirty="0">
                <a:solidFill>
                  <a:schemeClr val="tx1"/>
                </a:solidFill>
              </a:rPr>
              <a:t>Espoon työkykyhanke</a:t>
            </a:r>
          </a:p>
        </p:txBody>
      </p:sp>
    </p:spTree>
    <p:extLst>
      <p:ext uri="{BB962C8B-B14F-4D97-AF65-F5344CB8AC3E}">
        <p14:creationId xmlns:p14="http://schemas.microsoft.com/office/powerpoint/2010/main" val="4217006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A655DFE-174C-4538-8E9F-9465913AEC79}"/>
              </a:ext>
            </a:extLst>
          </p:cNvPr>
          <p:cNvSpPr>
            <a:spLocks noGrp="1"/>
          </p:cNvSpPr>
          <p:nvPr>
            <p:ph idx="1"/>
          </p:nvPr>
        </p:nvSpPr>
        <p:spPr/>
        <p:txBody>
          <a:bodyPr>
            <a:normAutofit fontScale="92500" lnSpcReduction="10000"/>
          </a:bodyPr>
          <a:lstStyle/>
          <a:p>
            <a:r>
              <a:rPr lang="fi-FI" sz="1200" dirty="0"/>
              <a:t>Hankkeen valmisteluvaiheessa käydyissä keskusteluissa on todettu, että ehkäisevä terveydenhuolto ei toteudu riittävän tehokkaasti työttömien osalta. Asiakkaan sosiaali- ja terveysongelmiin puututaan vasta viiveellä. Varsinkin työttömyyden pitkittyessä asiakkaan usein moninaisia ongelmia ratkotaan yksi kerrallaan, pahimmillaan kokonaan yhteensovittamatta. Asiakkaan saama palvelu ei vastaa tarpeeseen. Ammattilaisilla on todettu olevan haasteita tunnistaa työttömän työkyvyn arvion ja tuen tarpeita. Tarve monialaiselle terveydentilan ja työkyvyn arviolle ja tuelle on tunnistettu ja todettu ja puute sote-palveluvalikoimassa on ollut ilmeinen. </a:t>
            </a:r>
          </a:p>
          <a:p>
            <a:r>
              <a:rPr lang="fi-FI" sz="1200" dirty="0"/>
              <a:t>Toimintamallia on lähdetty rakentamaan entisen </a:t>
            </a:r>
            <a:r>
              <a:rPr lang="fi-FI" sz="1200" dirty="0" err="1"/>
              <a:t>Typ-</a:t>
            </a:r>
            <a:r>
              <a:rPr lang="fi-FI" sz="1200" dirty="0"/>
              <a:t> terveydenhoitajien työnkuvan ja toimintamallin pohjalta kattamaan koko Espoon työttömien terveydentilan ja työkyvyn arvion ja tuen tarpeita. Espoossa ei ollut edeltävästi työttömien terveystarkastuksen koko kaupungin kattavaa toimintamallia. </a:t>
            </a:r>
          </a:p>
          <a:p>
            <a:r>
              <a:rPr lang="fi-FI" sz="1200" dirty="0"/>
              <a:t>Ensivaiheessa monialainen terveydentilan ja työkyvyn arvion ja tuen palvelu on päädytty kohdentamaan kaikkein vaikeimmassa työmarkkinatilanteessa oleville Espoolaisille. Asiakasohjaus on suunniteltu tulevan Työllisyyden kuntakokeilun työhön kuntouttavilta palveluilta, jossa on n.5000 asiakasta. Kuntakokeilun toiminnan alkuvaiheen käynnistyshaasteiden ja työkykyhankkeen suuren asiakassuunnitelmien määrätavoitteen vuoksi tähän on tehty  muutosta jo kevään 2021 aikana suuntaamalla ensivaiheen ohjausta myös matalammalla kynnyksellä terveystarkastukseen ohjaukseen, jossa otettu käyttöön myös sähköinen terveystarkastus Omaolo. Omaolon kautta asiakkaalla on mahdollisuus lähettää yhteydenottopyyntö Työkykytiimille. Toiminnan tavoitteena parempi asiakkaiden saavutettavuus sekä varhaisempi ongelmiin puuttuminen. Samalla parannetaan ammattilaisten osaamista työkyvyn arvion ja tuen tarpeen tunnistamisessa. </a:t>
            </a:r>
          </a:p>
        </p:txBody>
      </p:sp>
      <p:sp>
        <p:nvSpPr>
          <p:cNvPr id="3" name="Otsikko 2">
            <a:extLst>
              <a:ext uri="{FF2B5EF4-FFF2-40B4-BE49-F238E27FC236}">
                <a16:creationId xmlns:a16="http://schemas.microsoft.com/office/drawing/2014/main" id="{2AB64CFC-45E3-FB4A-8BF9-76178BD8D69A}"/>
              </a:ext>
            </a:extLst>
          </p:cNvPr>
          <p:cNvSpPr>
            <a:spLocks noGrp="1"/>
          </p:cNvSpPr>
          <p:nvPr>
            <p:ph type="title"/>
          </p:nvPr>
        </p:nvSpPr>
        <p:spPr/>
        <p:txBody>
          <a:bodyPr/>
          <a:lstStyle/>
          <a:p>
            <a:r>
              <a:rPr lang="fi-FI" dirty="0"/>
              <a:t>Asiakaskohderyhmä ja asiakasymmärrys</a:t>
            </a:r>
          </a:p>
        </p:txBody>
      </p:sp>
    </p:spTree>
    <p:extLst>
      <p:ext uri="{BB962C8B-B14F-4D97-AF65-F5344CB8AC3E}">
        <p14:creationId xmlns:p14="http://schemas.microsoft.com/office/powerpoint/2010/main" val="3975780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A8167AC4-EA64-4A13-B8EF-3312B5EB8B64}"/>
              </a:ext>
            </a:extLst>
          </p:cNvPr>
          <p:cNvSpPr>
            <a:spLocks noGrp="1"/>
          </p:cNvSpPr>
          <p:nvPr>
            <p:ph idx="1"/>
          </p:nvPr>
        </p:nvSpPr>
        <p:spPr/>
        <p:txBody>
          <a:bodyPr vert="horz" lIns="91440" tIns="45720" rIns="91440" bIns="45720" rtlCol="0" anchor="t">
            <a:normAutofit fontScale="77500" lnSpcReduction="20000"/>
          </a:bodyPr>
          <a:lstStyle/>
          <a:p>
            <a:pPr marL="267970" indent="-267970"/>
            <a:r>
              <a:rPr lang="fi-FI" sz="1300" dirty="0"/>
              <a:t>Työtön työnhakija, jolla toiminta- ja työkykyä heikentäviä terveydentilaan ja/tai sosiaaliseen elämäntilanteeseen liittyviä haasteita.</a:t>
            </a:r>
            <a:endParaRPr lang="fi-FI" sz="1300" dirty="0">
              <a:cs typeface="Arial"/>
            </a:endParaRPr>
          </a:p>
          <a:p>
            <a:pPr marL="267970" indent="-267970"/>
            <a:r>
              <a:rPr lang="fi-FI" sz="1300" dirty="0"/>
              <a:t>Asiakkaan kokonaistilanne on epäselvä eikä yksittäisistä palveluista ole löytynyt ratkaisua sen edistämiseksi. Työllistymisen esteille ei löydy selkeää syytä. </a:t>
            </a:r>
            <a:endParaRPr lang="fi-FI" sz="1300" dirty="0">
              <a:cs typeface="Arial"/>
            </a:endParaRPr>
          </a:p>
          <a:p>
            <a:pPr marL="267970" indent="-267970"/>
            <a:r>
              <a:rPr lang="fi-FI" sz="1300" dirty="0"/>
              <a:t>Asiakkaalla on tarve monialaiselle tuelle sekä monelle eri sote-palvelulle. Hän tarvitsee koordinoivaa tukea, ehkä jopa rinnalla kulkijaa edetäkseen palveluissa. </a:t>
            </a:r>
            <a:endParaRPr lang="fi-FI" sz="1300" dirty="0">
              <a:cs typeface="Arial"/>
            </a:endParaRPr>
          </a:p>
          <a:p>
            <a:pPr marL="267970" indent="-267970"/>
            <a:r>
              <a:rPr lang="fi-FI" sz="1300" dirty="0"/>
              <a:t>Työikäinen vuosia työttömänä ollut asiakas. Taustalla useita työttömyyspätkiä sekä keskenjääneitä opintoja tai puuttuva peruskoulutus. </a:t>
            </a:r>
            <a:endParaRPr lang="fi-FI" sz="1300" dirty="0">
              <a:cs typeface="Arial"/>
            </a:endParaRPr>
          </a:p>
          <a:p>
            <a:pPr marL="267970" indent="-267970"/>
            <a:r>
              <a:rPr lang="fi-FI" sz="1300" dirty="0"/>
              <a:t>Työtön työnhakija, joka ei ole pitkään aikaan käynyt terveystarkastuksessa ja oma terveydentila tai elämäntilanne huolestuttaa. </a:t>
            </a:r>
            <a:endParaRPr lang="fi-FI" sz="1300" dirty="0">
              <a:cs typeface="Arial"/>
            </a:endParaRPr>
          </a:p>
          <a:p>
            <a:pPr marL="267970" indent="-267970"/>
            <a:r>
              <a:rPr lang="fi-FI" sz="1300" dirty="0"/>
              <a:t>Asiakas on suostuvainen terveydentilan ja työkyvyn arvioon.</a:t>
            </a:r>
            <a:endParaRPr lang="fi-FI" sz="1300" dirty="0">
              <a:cs typeface="Arial"/>
            </a:endParaRPr>
          </a:p>
          <a:p>
            <a:pPr marL="718820" lvl="1" indent="-261620"/>
            <a:r>
              <a:rPr lang="fi-FI" sz="1300" dirty="0">
                <a:hlinkClick r:id="rId2"/>
              </a:rPr>
              <a:t>Työkykytiimin asiakkaan tunnistaminen </a:t>
            </a:r>
            <a:endParaRPr lang="fi-FI" sz="1300" dirty="0">
              <a:cs typeface="Arial"/>
            </a:endParaRPr>
          </a:p>
          <a:p>
            <a:pPr marL="267970" indent="-267970"/>
            <a:r>
              <a:rPr lang="fi-FI" sz="1300" b="1" dirty="0"/>
              <a:t>Työkykytiimi auttaa </a:t>
            </a:r>
            <a:r>
              <a:rPr lang="fi-FI" sz="1300" dirty="0"/>
              <a:t>myös, jos</a:t>
            </a:r>
            <a:endParaRPr lang="fi-FI" sz="1300" dirty="0">
              <a:cs typeface="Arial"/>
            </a:endParaRPr>
          </a:p>
          <a:p>
            <a:pPr marL="718820" lvl="1" indent="-267970"/>
            <a:r>
              <a:rPr lang="fi-FI" sz="1100" dirty="0"/>
              <a:t>Ammattilainen tarvitsee tukea työhönsä ja haluaa selvittää asiakkaan kokonaistilannetta sekä pohtia asiakkaalle tarjottavia mahdollisuuksia ja vaihtoehtoja Työkykytiimin jäsenen kanssa. </a:t>
            </a:r>
            <a:endParaRPr lang="fi-FI" sz="1100" dirty="0">
              <a:cs typeface="Arial"/>
            </a:endParaRPr>
          </a:p>
          <a:p>
            <a:pPr marL="0" indent="0">
              <a:buNone/>
            </a:pPr>
            <a:endParaRPr lang="fi-FI" sz="1300" dirty="0"/>
          </a:p>
          <a:p>
            <a:pPr marL="267970" indent="-267970"/>
            <a:endParaRPr lang="fi-FI" sz="1300" dirty="0">
              <a:cs typeface="Arial"/>
            </a:endParaRPr>
          </a:p>
          <a:p>
            <a:pPr marL="267970" indent="-267970"/>
            <a:endParaRPr lang="fi-FI" dirty="0">
              <a:cs typeface="Arial"/>
            </a:endParaRPr>
          </a:p>
          <a:p>
            <a:pPr marL="267970" indent="-267970"/>
            <a:endParaRPr lang="fi-FI" dirty="0">
              <a:cs typeface="Arial"/>
            </a:endParaRPr>
          </a:p>
        </p:txBody>
      </p:sp>
      <p:sp>
        <p:nvSpPr>
          <p:cNvPr id="3" name="Otsikko 2">
            <a:extLst>
              <a:ext uri="{FF2B5EF4-FFF2-40B4-BE49-F238E27FC236}">
                <a16:creationId xmlns:a16="http://schemas.microsoft.com/office/drawing/2014/main" id="{34567C75-AB17-EA47-AE23-BDDBB8B02005}"/>
              </a:ext>
            </a:extLst>
          </p:cNvPr>
          <p:cNvSpPr>
            <a:spLocks noGrp="1"/>
          </p:cNvSpPr>
          <p:nvPr>
            <p:ph type="title"/>
          </p:nvPr>
        </p:nvSpPr>
        <p:spPr/>
        <p:txBody>
          <a:bodyPr/>
          <a:lstStyle/>
          <a:p>
            <a:r>
              <a:rPr lang="fi-FI" dirty="0"/>
              <a:t>Työkykytiimin asiakas</a:t>
            </a:r>
          </a:p>
        </p:txBody>
      </p:sp>
    </p:spTree>
    <p:extLst>
      <p:ext uri="{BB962C8B-B14F-4D97-AF65-F5344CB8AC3E}">
        <p14:creationId xmlns:p14="http://schemas.microsoft.com/office/powerpoint/2010/main" val="1185138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a:cs typeface="Arial"/>
              </a:rPr>
              <a:t>Asiakkaiden ohjautuminen työkykytiimiin </a:t>
            </a:r>
            <a:endParaRPr lang="fi-FI" dirty="0"/>
          </a:p>
        </p:txBody>
      </p:sp>
      <p:sp>
        <p:nvSpPr>
          <p:cNvPr id="5" name="Sisällön paikkamerkki 4"/>
          <p:cNvSpPr>
            <a:spLocks noGrp="1"/>
          </p:cNvSpPr>
          <p:nvPr>
            <p:ph idx="1"/>
          </p:nvPr>
        </p:nvSpPr>
        <p:spPr>
          <a:xfrm>
            <a:off x="432784" y="1209610"/>
            <a:ext cx="7955640" cy="3522380"/>
          </a:xfrm>
        </p:spPr>
        <p:txBody>
          <a:bodyPr vert="horz" lIns="91440" tIns="45720" rIns="91440" bIns="45720" rtlCol="0" anchor="t">
            <a:normAutofit fontScale="77500" lnSpcReduction="20000"/>
          </a:bodyPr>
          <a:lstStyle/>
          <a:p>
            <a:pPr marL="0" indent="0">
              <a:buNone/>
            </a:pPr>
            <a:endParaRPr lang="fi-FI" sz="1500" b="1" dirty="0">
              <a:cs typeface="Arial"/>
            </a:endParaRPr>
          </a:p>
          <a:p>
            <a:pPr marL="0" indent="0">
              <a:buNone/>
            </a:pPr>
            <a:r>
              <a:rPr lang="fi-FI" sz="1200" dirty="0">
                <a:cs typeface="Arial"/>
              </a:rPr>
              <a:t>Asiakkaat ohjautuvat pääasiassa </a:t>
            </a:r>
            <a:r>
              <a:rPr lang="fi-FI" sz="1300" b="1" dirty="0">
                <a:cs typeface="Arial"/>
              </a:rPr>
              <a:t>Työllisyys Espoon kuntakokeilusta</a:t>
            </a:r>
            <a:r>
              <a:rPr lang="fi-FI" sz="1200" dirty="0">
                <a:cs typeface="Arial"/>
              </a:rPr>
              <a:t>, mutta myös </a:t>
            </a:r>
            <a:r>
              <a:rPr lang="fi-FI" sz="1200" dirty="0" err="1">
                <a:cs typeface="Arial"/>
              </a:rPr>
              <a:t>Te-toimistosta</a:t>
            </a:r>
            <a:r>
              <a:rPr lang="fi-FI" sz="1200" dirty="0">
                <a:cs typeface="Arial"/>
              </a:rPr>
              <a:t>, Kelasta,  Aikuissosiaalityöstä, Terveyspalveluista, Oppilaitoksista, Kuntoutuspalveluista sekä järjestöiltä.  Asiakkaat ohjautuvat joko lähetteellä tai konsultoinnin kautta suoraan terveydentilan ja työkyvyn arvioon tai yhteydenottopyynnöllä ( Omaolo) terveystarkastukseen, josta tarvittaessa ohjataan kattavaan arvioon. Terveydentilan ja työkyvyn arvioon ohjatessa pyritään siirtämään arvion kannalta oleelliset tiedot lähetettä käyttäen. </a:t>
            </a:r>
          </a:p>
          <a:p>
            <a:pPr marL="267970" lvl="0" indent="-267970">
              <a:buClr>
                <a:srgbClr val="F18700"/>
              </a:buClr>
            </a:pPr>
            <a:r>
              <a:rPr lang="fi-FI" sz="1200" dirty="0">
                <a:solidFill>
                  <a:prstClr val="black"/>
                </a:solidFill>
                <a:ea typeface="+mn-lt"/>
                <a:cs typeface="Arial"/>
              </a:rPr>
              <a:t>Työllisyys Espoossa  omavalmentaja  sekä Te-palveluissa asiantuntija voi tunnistaa työkyvyn arvion ja tuen tarpeita </a:t>
            </a:r>
            <a:r>
              <a:rPr lang="fi-FI" sz="1200" b="1" dirty="0">
                <a:solidFill>
                  <a:prstClr val="black"/>
                </a:solidFill>
                <a:ea typeface="+mn-lt"/>
                <a:cs typeface="Arial"/>
              </a:rPr>
              <a:t>keskustelemalla asiakkaan kanssa  ja myös tarkastelemalla: </a:t>
            </a:r>
            <a:endParaRPr lang="fi-FI" sz="1200" b="1" dirty="0">
              <a:solidFill>
                <a:prstClr val="black"/>
              </a:solidFill>
              <a:cs typeface="Arial"/>
            </a:endParaRPr>
          </a:p>
          <a:p>
            <a:pPr marL="718820" lvl="1" indent="-261620">
              <a:buClr>
                <a:srgbClr val="F18700"/>
              </a:buClr>
              <a:buFont typeface="Wingdings" panose="020B0604020202020204" pitchFamily="34" charset="0"/>
              <a:buChar char="Ø"/>
            </a:pPr>
            <a:r>
              <a:rPr lang="fi-FI" sz="1200" dirty="0">
                <a:solidFill>
                  <a:prstClr val="black"/>
                </a:solidFill>
                <a:ea typeface="+mn-lt"/>
                <a:cs typeface="Arial"/>
              </a:rPr>
              <a:t>asiakkaan</a:t>
            </a:r>
            <a:r>
              <a:rPr lang="fi-FI" sz="1200" b="1" dirty="0">
                <a:solidFill>
                  <a:prstClr val="black"/>
                </a:solidFill>
                <a:ea typeface="+mn-lt"/>
                <a:cs typeface="Arial"/>
              </a:rPr>
              <a:t> työhistoriaa</a:t>
            </a:r>
            <a:r>
              <a:rPr lang="fi-FI" sz="1200" dirty="0">
                <a:solidFill>
                  <a:prstClr val="black"/>
                </a:solidFill>
                <a:ea typeface="+mn-lt"/>
                <a:cs typeface="Arial"/>
              </a:rPr>
              <a:t> (onko rikkonainen, vähäinen työhistoria tai työhistoriaa lainkaan) </a:t>
            </a:r>
            <a:endParaRPr lang="fi-FI" sz="1200" dirty="0">
              <a:solidFill>
                <a:prstClr val="black"/>
              </a:solidFill>
              <a:cs typeface="Arial"/>
            </a:endParaRPr>
          </a:p>
          <a:p>
            <a:pPr marL="718820" lvl="1" indent="-261620">
              <a:buClr>
                <a:srgbClr val="F18700"/>
              </a:buClr>
              <a:buFont typeface="Wingdings" panose="020B0604020202020204" pitchFamily="34" charset="0"/>
              <a:buChar char="Ø"/>
            </a:pPr>
            <a:r>
              <a:rPr lang="fi-FI" sz="1200" b="1" dirty="0">
                <a:solidFill>
                  <a:prstClr val="black"/>
                </a:solidFill>
                <a:ea typeface="+mn-lt"/>
                <a:cs typeface="Arial"/>
              </a:rPr>
              <a:t>koulutusta</a:t>
            </a:r>
            <a:r>
              <a:rPr lang="fi-FI" sz="1200" dirty="0">
                <a:solidFill>
                  <a:prstClr val="black"/>
                </a:solidFill>
                <a:ea typeface="+mn-lt"/>
                <a:cs typeface="Arial"/>
              </a:rPr>
              <a:t> (onko kesken jääneitä opintoja, onko saanut suoritettua ammattitutkinnon, onko saanut opiskeluaikana koulusta tukea opintoihinsa, ja jos niin millaista) </a:t>
            </a:r>
            <a:endParaRPr lang="fi-FI" sz="1200" dirty="0">
              <a:solidFill>
                <a:prstClr val="black"/>
              </a:solidFill>
              <a:cs typeface="Arial"/>
            </a:endParaRPr>
          </a:p>
          <a:p>
            <a:pPr marL="718820" lvl="1" indent="-261620">
              <a:buClr>
                <a:srgbClr val="F18700"/>
              </a:buClr>
              <a:buFont typeface="Wingdings" panose="020B0604020202020204" pitchFamily="34" charset="0"/>
              <a:buChar char="Ø"/>
            </a:pPr>
            <a:r>
              <a:rPr lang="fi-FI" sz="1200" b="1" dirty="0">
                <a:solidFill>
                  <a:prstClr val="black"/>
                </a:solidFill>
                <a:ea typeface="+mn-lt"/>
                <a:cs typeface="Arial"/>
              </a:rPr>
              <a:t>osallistumista työllisyyttä edistäviin palveluihin</a:t>
            </a:r>
            <a:r>
              <a:rPr lang="fi-FI" sz="1200" dirty="0">
                <a:solidFill>
                  <a:prstClr val="black"/>
                </a:solidFill>
                <a:ea typeface="+mn-lt"/>
                <a:cs typeface="Arial"/>
              </a:rPr>
              <a:t> (ovatko ne keskeytyneet, palvelusta tullut palaute) </a:t>
            </a:r>
          </a:p>
          <a:p>
            <a:pPr marL="718820" lvl="1" indent="-261620">
              <a:buClr>
                <a:srgbClr val="F18700"/>
              </a:buClr>
              <a:buFont typeface="Wingdings" panose="020B0604020202020204" pitchFamily="34" charset="0"/>
              <a:buChar char="Ø"/>
            </a:pPr>
            <a:r>
              <a:rPr lang="fi-FI" sz="1200" dirty="0">
                <a:solidFill>
                  <a:prstClr val="black"/>
                </a:solidFill>
                <a:ea typeface="+mn-lt"/>
                <a:cs typeface="Arial"/>
              </a:rPr>
              <a:t>onko asiakaspalvelujärjestelmässä</a:t>
            </a:r>
            <a:r>
              <a:rPr lang="fi-FI" sz="1200" b="1" dirty="0">
                <a:solidFill>
                  <a:prstClr val="black"/>
                </a:solidFill>
                <a:ea typeface="+mn-lt"/>
                <a:cs typeface="Arial"/>
              </a:rPr>
              <a:t> merkintää asiakkaan terveysrajoitteista tai kuntoutuksesta </a:t>
            </a:r>
          </a:p>
          <a:p>
            <a:pPr marL="718820" lvl="1" indent="-261620">
              <a:buClr>
                <a:srgbClr val="F18700"/>
              </a:buClr>
              <a:buFont typeface="Wingdings" panose="020B0604020202020204" pitchFamily="34" charset="0"/>
              <a:buChar char="Ø"/>
            </a:pPr>
            <a:r>
              <a:rPr lang="fi-FI" sz="1200" b="1" dirty="0">
                <a:cs typeface="Arial"/>
              </a:rPr>
              <a:t>Omavalmentaja ohjaa mahdollisuuksien mukaan täyttämään Kykyviisari- itsearviointi kyselyn sekä Omaolo sähköisen terveystarkastuksen.  Omaolon terveystarkastuksen  täyttämiseen ohjataan omavalmentajan sekä kuntouttavan työpajojen ohjaajien kautta, sekä Työllisyyden kuntakokeilun alkupalveluissa, joissa kartoitetaan asiakkaan työkyvyn tuen tarvetta. </a:t>
            </a:r>
          </a:p>
          <a:p>
            <a:pPr marL="267970" lvl="0" indent="-267970">
              <a:buClr>
                <a:srgbClr val="F18700"/>
              </a:buClr>
            </a:pPr>
            <a:r>
              <a:rPr lang="fi-FI" sz="1200" dirty="0">
                <a:solidFill>
                  <a:prstClr val="black"/>
                </a:solidFill>
                <a:ea typeface="+mn-lt"/>
                <a:cs typeface="Arial"/>
              </a:rPr>
              <a:t>Mikäli asiakas on osallistunut Työllisyys Espoon psykologin ohjaukseen, niin asiakkaan ammatinvalintaohjaustiedoissa saattaa myös olla jotakin huomioitavaa työkyvyn tuen tarpeiden tunnistamisessa. </a:t>
            </a:r>
            <a:endParaRPr lang="fi-FI" sz="1200" dirty="0">
              <a:solidFill>
                <a:prstClr val="black"/>
              </a:solidFill>
              <a:cs typeface="Arial"/>
            </a:endParaRPr>
          </a:p>
          <a:p>
            <a:pPr marL="0" indent="0">
              <a:buNone/>
            </a:pPr>
            <a:endParaRPr lang="fi-FI" sz="1200" dirty="0">
              <a:cs typeface="Arial"/>
            </a:endParaRPr>
          </a:p>
          <a:p>
            <a:pPr marL="0" indent="0">
              <a:buNone/>
            </a:pPr>
            <a:endParaRPr lang="fi-FI" sz="1100" dirty="0">
              <a:cs typeface="Arial"/>
            </a:endParaRPr>
          </a:p>
        </p:txBody>
      </p:sp>
    </p:spTree>
    <p:extLst>
      <p:ext uri="{BB962C8B-B14F-4D97-AF65-F5344CB8AC3E}">
        <p14:creationId xmlns:p14="http://schemas.microsoft.com/office/powerpoint/2010/main" val="1519246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1A9067B-AE4F-4ED6-B4FC-5795BC9365BA}"/>
              </a:ext>
            </a:extLst>
          </p:cNvPr>
          <p:cNvSpPr>
            <a:spLocks noGrp="1"/>
          </p:cNvSpPr>
          <p:nvPr>
            <p:ph idx="1"/>
          </p:nvPr>
        </p:nvSpPr>
        <p:spPr/>
        <p:txBody>
          <a:bodyPr>
            <a:normAutofit fontScale="85000" lnSpcReduction="10000"/>
          </a:bodyPr>
          <a:lstStyle/>
          <a:p>
            <a:pPr marL="267970" lvl="0" indent="-267970">
              <a:buClr>
                <a:srgbClr val="F18700"/>
              </a:buClr>
            </a:pPr>
            <a:r>
              <a:rPr lang="fi-FI" sz="1100" b="1" dirty="0">
                <a:solidFill>
                  <a:prstClr val="black"/>
                </a:solidFill>
                <a:ea typeface="+mn-lt"/>
                <a:cs typeface="Arial"/>
              </a:rPr>
              <a:t>Sosiaali- ja Terveyspalveluissa puututaan ongelmatilanteisiin</a:t>
            </a:r>
            <a:r>
              <a:rPr lang="fi-FI" sz="1100" dirty="0">
                <a:solidFill>
                  <a:prstClr val="black"/>
                </a:solidFill>
                <a:ea typeface="+mn-lt"/>
                <a:cs typeface="Arial"/>
              </a:rPr>
              <a:t>. (Asiakas hakee toistuvasti sairaslomajaksoja  kuntouttavan työtoiminnan tai työkokeilun jaksolla.) </a:t>
            </a:r>
          </a:p>
          <a:p>
            <a:pPr marL="267970" lvl="0" indent="-267970">
              <a:buClr>
                <a:srgbClr val="F18700"/>
              </a:buClr>
            </a:pPr>
            <a:r>
              <a:rPr lang="fi-FI" sz="1100" dirty="0">
                <a:solidFill>
                  <a:prstClr val="black"/>
                </a:solidFill>
                <a:ea typeface="+mn-lt"/>
                <a:cs typeface="Arial"/>
              </a:rPr>
              <a:t>Asiakkaan pitkittyneen työttömyyden</a:t>
            </a:r>
            <a:r>
              <a:rPr lang="fi-FI" sz="1100" b="1" dirty="0">
                <a:solidFill>
                  <a:prstClr val="black"/>
                </a:solidFill>
                <a:ea typeface="+mn-lt"/>
                <a:cs typeface="Arial"/>
              </a:rPr>
              <a:t> taustasyitä selvitetään kysymällä</a:t>
            </a:r>
            <a:r>
              <a:rPr lang="fi-FI" sz="1100" dirty="0">
                <a:solidFill>
                  <a:prstClr val="black"/>
                </a:solidFill>
                <a:ea typeface="+mn-lt"/>
                <a:cs typeface="Arial"/>
              </a:rPr>
              <a:t> asiakaskohtaamisissa. Mikäli esille nousee toimintakyky- ja terveyshaasteita ohjataan työkyvyn tuen arvioon. Kysymyksiin sisällytetään Kykyviisari itsearviokyselyn kysymys B4 ja B5</a:t>
            </a:r>
            <a:endParaRPr lang="fi-FI" sz="1100" dirty="0">
              <a:solidFill>
                <a:prstClr val="black"/>
              </a:solidFill>
              <a:cs typeface="Arial"/>
            </a:endParaRPr>
          </a:p>
          <a:p>
            <a:pPr marL="267970" lvl="0" indent="-267970">
              <a:buClr>
                <a:srgbClr val="F18700"/>
              </a:buClr>
            </a:pPr>
            <a:r>
              <a:rPr lang="fi-FI" sz="1100" b="1" dirty="0">
                <a:solidFill>
                  <a:prstClr val="black"/>
                </a:solidFill>
                <a:ea typeface="+mn-lt"/>
                <a:cs typeface="Arial"/>
              </a:rPr>
              <a:t>PPT asiakaskohtaamisissa</a:t>
            </a:r>
            <a:r>
              <a:rPr lang="fi-FI" sz="1100" dirty="0">
                <a:solidFill>
                  <a:prstClr val="black"/>
                </a:solidFill>
                <a:ea typeface="+mn-lt"/>
                <a:cs typeface="Arial"/>
              </a:rPr>
              <a:t>  sekä </a:t>
            </a:r>
            <a:r>
              <a:rPr lang="fi-FI" sz="1100" b="1" dirty="0">
                <a:solidFill>
                  <a:prstClr val="black"/>
                </a:solidFill>
                <a:ea typeface="+mn-lt"/>
                <a:cs typeface="Arial"/>
              </a:rPr>
              <a:t>matalan kynnyksen palvelussa  </a:t>
            </a:r>
            <a:r>
              <a:rPr lang="fi-FI" sz="1100" dirty="0">
                <a:solidFill>
                  <a:prstClr val="black"/>
                </a:solidFill>
                <a:ea typeface="+mn-lt"/>
                <a:cs typeface="Arial"/>
              </a:rPr>
              <a:t>kartoitetaan sekä nostetaan esille tarve työkyvyn tuen arviolle. Keväällä -22 pilotoidaan prosessia työkykytiimin ja terveysaseman yhteistyössä. </a:t>
            </a:r>
            <a:endParaRPr lang="fi-FI" sz="1100" dirty="0">
              <a:solidFill>
                <a:prstClr val="black"/>
              </a:solidFill>
              <a:cs typeface="Arial"/>
            </a:endParaRPr>
          </a:p>
          <a:p>
            <a:pPr marL="267970" lvl="0" indent="-267970">
              <a:buClr>
                <a:srgbClr val="F18700"/>
              </a:buClr>
            </a:pPr>
            <a:r>
              <a:rPr lang="fi-FI" sz="1100" dirty="0">
                <a:solidFill>
                  <a:prstClr val="black"/>
                </a:solidFill>
                <a:ea typeface="+mn-lt"/>
                <a:cs typeface="Arial"/>
              </a:rPr>
              <a:t>Työtön asiakas </a:t>
            </a:r>
            <a:r>
              <a:rPr lang="fi-FI" sz="1100" b="1" dirty="0">
                <a:solidFill>
                  <a:prstClr val="black"/>
                </a:solidFill>
                <a:ea typeface="+mn-lt"/>
                <a:cs typeface="Arial"/>
              </a:rPr>
              <a:t>ohjataan tekemään Omaolo sähköinen terveystarkastus tai konsultoidaan työkykytiimiä. </a:t>
            </a:r>
          </a:p>
          <a:p>
            <a:pPr marL="267970" lvl="0" indent="-267970">
              <a:buClr>
                <a:srgbClr val="F18700"/>
              </a:buClr>
            </a:pPr>
            <a:r>
              <a:rPr lang="fi-FI" sz="1100" b="1" dirty="0">
                <a:solidFill>
                  <a:prstClr val="black"/>
                </a:solidFill>
                <a:ea typeface="+mn-lt"/>
                <a:cs typeface="Arial"/>
              </a:rPr>
              <a:t>Kykyviisari itsearviokysely tulossa käyttöön aikuissosiaalityön työllisyysohjaajien työn tueksi. </a:t>
            </a:r>
            <a:endParaRPr lang="fi-FI" sz="1100" dirty="0">
              <a:solidFill>
                <a:prstClr val="black"/>
              </a:solidFill>
              <a:ea typeface="+mn-lt"/>
              <a:cs typeface="Arial"/>
            </a:endParaRPr>
          </a:p>
          <a:p>
            <a:pPr marL="267970" indent="-267970">
              <a:buClr>
                <a:srgbClr val="F18700"/>
              </a:buClr>
            </a:pPr>
            <a:r>
              <a:rPr lang="fi-FI" sz="1100" b="1" dirty="0">
                <a:ea typeface="+mn-lt"/>
                <a:cs typeface="+mn-lt"/>
              </a:rPr>
              <a:t>Kelasta asiakas voi ohjautua työkykytiimille</a:t>
            </a:r>
            <a:r>
              <a:rPr lang="fi-FI" sz="1100" dirty="0">
                <a:ea typeface="+mn-lt"/>
                <a:cs typeface="+mn-lt"/>
              </a:rPr>
              <a:t> esim. jos kuntoutusta ei arvioida vielä oikea-aikaiseksi ja asiakas tarvitsee sosiaali- ja terveydenhuollon palveluja ennen Kelan kuntoutuspalveluja. Osa asiakkaista, jotka tarvitsevat Kelan erityispalveluja voisivat hyötyä työkyvyn tuen tiimistä.  </a:t>
            </a:r>
            <a:endParaRPr lang="fi-FI" sz="1100" dirty="0">
              <a:cs typeface="Arial"/>
            </a:endParaRPr>
          </a:p>
          <a:p>
            <a:pPr marL="267970" indent="-267970">
              <a:buClr>
                <a:srgbClr val="F18700"/>
              </a:buClr>
            </a:pPr>
            <a:r>
              <a:rPr lang="fi-FI" sz="1100" b="1" dirty="0">
                <a:cs typeface="Arial"/>
              </a:rPr>
              <a:t>Asiakas voi ohjautua työkykytiimille </a:t>
            </a:r>
            <a:r>
              <a:rPr lang="fi-FI" sz="1100" dirty="0">
                <a:cs typeface="Arial"/>
              </a:rPr>
              <a:t>myös</a:t>
            </a:r>
            <a:r>
              <a:rPr lang="fi-FI" sz="1100" b="1" dirty="0">
                <a:cs typeface="Arial"/>
              </a:rPr>
              <a:t> itsenäisesti</a:t>
            </a:r>
            <a:r>
              <a:rPr lang="fi-FI" sz="1100" dirty="0">
                <a:cs typeface="Arial"/>
              </a:rPr>
              <a:t>, täyttämällä Omaolo sähköisen terveystarkastuksen tai vaihtoehtoisesti ottamalla yhteyttä puhelimitse. Työttömällä on lakisääteinen oikeus terveystarkastukseen, jonka </a:t>
            </a:r>
            <a:r>
              <a:rPr lang="fi-FI" sz="1100" dirty="0"/>
              <a:t>perusteella voit tarvittaessa päästä myös perusteelliseen terveydentilan ja työkyvyn arvioon.</a:t>
            </a:r>
          </a:p>
          <a:p>
            <a:pPr marL="267970" indent="-267970">
              <a:buClr>
                <a:srgbClr val="F18700"/>
              </a:buClr>
            </a:pPr>
            <a:r>
              <a:rPr lang="fi-FI" sz="1100" b="1" dirty="0">
                <a:ea typeface="+mn-lt"/>
                <a:cs typeface="+mn-lt"/>
              </a:rPr>
              <a:t>Viestinnän avulla</a:t>
            </a:r>
            <a:r>
              <a:rPr lang="fi-FI" sz="1100" dirty="0">
                <a:ea typeface="+mn-lt"/>
                <a:cs typeface="+mn-lt"/>
              </a:rPr>
              <a:t> tehostetaan asiakastiedotusta mm. Espoo.fi sivuille tietoa työttömän terveystarkastuksesta sekä mahdollisuudesta terveydentilan ja työkyvyn arvioon ja tukeen. Tuotetaan viestintämateriaalia myös jaettavaksi palveluissa, joissa asiakkaita liikkuu. </a:t>
            </a:r>
            <a:endParaRPr lang="fi-FI" sz="1100" dirty="0">
              <a:cs typeface="Arial"/>
            </a:endParaRPr>
          </a:p>
          <a:p>
            <a:pPr marL="267970" lvl="0" indent="-267970">
              <a:buClr>
                <a:srgbClr val="F18700"/>
              </a:buClr>
            </a:pPr>
            <a:endParaRPr lang="fi-FI" sz="1100" dirty="0">
              <a:solidFill>
                <a:prstClr val="black"/>
              </a:solidFill>
              <a:cs typeface="Arial"/>
            </a:endParaRPr>
          </a:p>
          <a:p>
            <a:endParaRPr lang="fi-FI" dirty="0"/>
          </a:p>
        </p:txBody>
      </p:sp>
      <p:sp>
        <p:nvSpPr>
          <p:cNvPr id="3" name="Otsikko 2">
            <a:extLst>
              <a:ext uri="{FF2B5EF4-FFF2-40B4-BE49-F238E27FC236}">
                <a16:creationId xmlns:a16="http://schemas.microsoft.com/office/drawing/2014/main" id="{B91C9B98-937D-4E80-B299-11C82336BF91}"/>
              </a:ext>
            </a:extLst>
          </p:cNvPr>
          <p:cNvSpPr>
            <a:spLocks noGrp="1"/>
          </p:cNvSpPr>
          <p:nvPr>
            <p:ph type="title"/>
          </p:nvPr>
        </p:nvSpPr>
        <p:spPr/>
        <p:txBody>
          <a:bodyPr/>
          <a:lstStyle/>
          <a:p>
            <a:r>
              <a:rPr lang="fi-FI" dirty="0"/>
              <a:t>Työkykytiimin käytäntö </a:t>
            </a:r>
          </a:p>
        </p:txBody>
      </p:sp>
    </p:spTree>
    <p:extLst>
      <p:ext uri="{BB962C8B-B14F-4D97-AF65-F5344CB8AC3E}">
        <p14:creationId xmlns:p14="http://schemas.microsoft.com/office/powerpoint/2010/main" val="3496237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9F8079D3-565C-41C7-9FD8-CD2A92E6450E}"/>
              </a:ext>
            </a:extLst>
          </p:cNvPr>
          <p:cNvSpPr>
            <a:spLocks noGrp="1"/>
          </p:cNvSpPr>
          <p:nvPr>
            <p:ph idx="1"/>
          </p:nvPr>
        </p:nvSpPr>
        <p:spPr/>
        <p:txBody>
          <a:bodyPr vert="horz" lIns="91440" tIns="45720" rIns="91440" bIns="45720" rtlCol="0" anchor="t">
            <a:normAutofit/>
          </a:bodyPr>
          <a:lstStyle/>
          <a:p>
            <a:pPr marL="0" lvl="0" indent="0">
              <a:buClr>
                <a:srgbClr val="F18700"/>
              </a:buClr>
              <a:buNone/>
            </a:pPr>
            <a:r>
              <a:rPr lang="fi-FI" dirty="0">
                <a:solidFill>
                  <a:prstClr val="black"/>
                </a:solidFill>
                <a:cs typeface="Arial"/>
                <a:hlinkClick r:id="rId2"/>
              </a:rPr>
              <a:t>Tiimin resurssit ja roolit</a:t>
            </a:r>
            <a:endParaRPr lang="fi-FI" dirty="0">
              <a:solidFill>
                <a:prstClr val="black"/>
              </a:solidFill>
              <a:cs typeface="Arial"/>
            </a:endParaRPr>
          </a:p>
          <a:p>
            <a:pPr marL="0" indent="0">
              <a:buClr>
                <a:srgbClr val="F18700"/>
              </a:buClr>
              <a:buNone/>
            </a:pPr>
            <a:r>
              <a:rPr lang="fi-FI" sz="1100" dirty="0">
                <a:cs typeface="Arial"/>
              </a:rPr>
              <a:t>Työkykytiimiin kuuluu neljä terveydenhoitaja/työkykykoordinaattoria, terveydenhoitaja, sosiaaliohjaaja, sairaanhoitaja, tiimin keskeinen kumppani on Kelan asiantuntija.  Syksyllä 2021 aloittaa työkykytiimin lääkärituki, työterveys-/yleislääketieteen erikoislääkäri, joka on paikalla 1 päivänä viikossa sekä kattavia työkykyarvioita varten </a:t>
            </a:r>
            <a:r>
              <a:rPr lang="fi-FI" sz="1100" dirty="0">
                <a:ea typeface="+mn-lt"/>
                <a:cs typeface="+mn-lt"/>
              </a:rPr>
              <a:t>erikoisalojen lääkäreiden vastaanottokäyntejä työkykytiimin lähetteellä</a:t>
            </a:r>
            <a:r>
              <a:rPr lang="fi-FI" sz="1100" dirty="0">
                <a:cs typeface="Arial"/>
              </a:rPr>
              <a:t> (hankinnassa ostopalveluna, tavoite syksyn -21 aikana, </a:t>
            </a:r>
            <a:r>
              <a:rPr lang="fi-FI" sz="1100">
                <a:cs typeface="Arial"/>
              </a:rPr>
              <a:t>tarjouspyyntö jätetty), </a:t>
            </a:r>
            <a:r>
              <a:rPr lang="fi-FI" sz="1100" dirty="0">
                <a:cs typeface="Arial"/>
              </a:rPr>
              <a:t>työkykyarvioinneissa hyödynnetään Terveyskeskuksien kokenutta lääkäriresurssia, joille aikavaraukset tehdään työkykytiimistä palveluvastaavien kautta. </a:t>
            </a:r>
          </a:p>
          <a:p>
            <a:pPr marL="0" lvl="0" indent="0">
              <a:buClr>
                <a:srgbClr val="F18700"/>
              </a:buClr>
              <a:buNone/>
            </a:pPr>
            <a:r>
              <a:rPr lang="fi-FI" sz="1100" dirty="0">
                <a:solidFill>
                  <a:prstClr val="black"/>
                </a:solidFill>
                <a:cs typeface="Arial"/>
              </a:rPr>
              <a:t>Työkykytiimi toimii tiiviissä yhteistyössä ja vastaa hankkeen tavoitteiden toteutumisesta yhdessä aikuissosiaalityön, terveysasemalla työskentelevän sosiaaliohjaajan sekä erityisesti sosiaalisen kuntoutuksen ja työllisyyden tiimin kolmen työllisyysohjaajan kanssa. Työkykytiimin sosiaaliohjaaja toimii pääsääntöisesti yhteistyölinkkinä sekä työparina  aikuissosiaalityölle. </a:t>
            </a:r>
          </a:p>
          <a:p>
            <a:pPr marL="0" lvl="0" indent="0">
              <a:buClr>
                <a:srgbClr val="F18700"/>
              </a:buClr>
              <a:buNone/>
            </a:pPr>
            <a:r>
              <a:rPr lang="fi-FI" sz="1100" dirty="0">
                <a:solidFill>
                  <a:prstClr val="black"/>
                </a:solidFill>
                <a:cs typeface="Arial"/>
              </a:rPr>
              <a:t>Tiimillä on tiivis yhteistyö Työllisyyden kuntakokeilun omavalmentajien kanssa. Omavalmentaja toimii arvion prosessin ajan asiakkaan vastuutyöntekijänä taustalla ja seuraa prosessin etenemisestä. Omavalmentaja saa palautteen arvion jälkeen työllistymisen jatkosuunnitelmaan varten. </a:t>
            </a:r>
          </a:p>
          <a:p>
            <a:pPr marL="0" lvl="0" indent="0">
              <a:buClr>
                <a:srgbClr val="F18700"/>
              </a:buClr>
              <a:buNone/>
            </a:pPr>
            <a:endParaRPr lang="fi-FI" sz="1100" dirty="0">
              <a:solidFill>
                <a:prstClr val="black"/>
              </a:solidFill>
              <a:cs typeface="Arial"/>
            </a:endParaRPr>
          </a:p>
          <a:p>
            <a:pPr marL="0" lvl="0" indent="0">
              <a:buClr>
                <a:srgbClr val="F18700"/>
              </a:buClr>
              <a:buNone/>
            </a:pPr>
            <a:endParaRPr lang="fi-FI" dirty="0"/>
          </a:p>
        </p:txBody>
      </p:sp>
      <p:sp>
        <p:nvSpPr>
          <p:cNvPr id="3" name="Otsikko 2">
            <a:extLst>
              <a:ext uri="{FF2B5EF4-FFF2-40B4-BE49-F238E27FC236}">
                <a16:creationId xmlns:a16="http://schemas.microsoft.com/office/drawing/2014/main" id="{445E3A33-F4CC-431F-BBCA-2A223827EC45}"/>
              </a:ext>
            </a:extLst>
          </p:cNvPr>
          <p:cNvSpPr>
            <a:spLocks noGrp="1"/>
          </p:cNvSpPr>
          <p:nvPr>
            <p:ph type="title"/>
          </p:nvPr>
        </p:nvSpPr>
        <p:spPr/>
        <p:txBody>
          <a:bodyPr/>
          <a:lstStyle/>
          <a:p>
            <a:r>
              <a:rPr lang="fi-FI" dirty="0"/>
              <a:t>Työkykytiimin käytäntö</a:t>
            </a:r>
          </a:p>
        </p:txBody>
      </p:sp>
      <p:sp>
        <p:nvSpPr>
          <p:cNvPr id="6" name="Suorakulmio 5">
            <a:extLst>
              <a:ext uri="{FF2B5EF4-FFF2-40B4-BE49-F238E27FC236}">
                <a16:creationId xmlns:a16="http://schemas.microsoft.com/office/drawing/2014/main" id="{674F772C-3E4B-46D9-B348-0033D5C778C8}"/>
              </a:ext>
            </a:extLst>
          </p:cNvPr>
          <p:cNvSpPr/>
          <p:nvPr/>
        </p:nvSpPr>
        <p:spPr>
          <a:xfrm>
            <a:off x="539552" y="1851670"/>
            <a:ext cx="7488832" cy="261610"/>
          </a:xfrm>
          <a:prstGeom prst="rect">
            <a:avLst/>
          </a:prstGeom>
        </p:spPr>
        <p:txBody>
          <a:bodyPr wrap="square">
            <a:spAutoFit/>
          </a:bodyPr>
          <a:lstStyle/>
          <a:p>
            <a:pPr lvl="0">
              <a:spcBef>
                <a:spcPts val="1400"/>
              </a:spcBef>
              <a:buClr>
                <a:srgbClr val="F18700"/>
              </a:buClr>
            </a:pPr>
            <a:r>
              <a:rPr lang="fi-FI" sz="1100" dirty="0">
                <a:solidFill>
                  <a:prstClr val="black"/>
                </a:solidFill>
                <a:cs typeface="Arial"/>
              </a:rPr>
              <a:t>.</a:t>
            </a:r>
          </a:p>
        </p:txBody>
      </p:sp>
    </p:spTree>
    <p:extLst>
      <p:ext uri="{BB962C8B-B14F-4D97-AF65-F5344CB8AC3E}">
        <p14:creationId xmlns:p14="http://schemas.microsoft.com/office/powerpoint/2010/main" val="2044615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uva, joka sisältää kohteen pöytä&#10;&#10;Kuvaus luotu automaattisesti">
            <a:extLst>
              <a:ext uri="{FF2B5EF4-FFF2-40B4-BE49-F238E27FC236}">
                <a16:creationId xmlns:a16="http://schemas.microsoft.com/office/drawing/2014/main" id="{327B3D62-8E5A-4E5A-BDB1-EDD69BC684E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0488" y="50900"/>
            <a:ext cx="8963025" cy="5041700"/>
          </a:xfrm>
          <a:prstGeom prst="rect">
            <a:avLst/>
          </a:prstGeom>
          <a:solidFill>
            <a:srgbClr val="FFFFFF"/>
          </a:solidFill>
        </p:spPr>
      </p:pic>
    </p:spTree>
    <p:extLst>
      <p:ext uri="{BB962C8B-B14F-4D97-AF65-F5344CB8AC3E}">
        <p14:creationId xmlns:p14="http://schemas.microsoft.com/office/powerpoint/2010/main" val="458120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07F35E63-150A-4DA8-9AA3-DC22F37398A0}"/>
              </a:ext>
            </a:extLst>
          </p:cNvPr>
          <p:cNvSpPr>
            <a:spLocks noGrp="1"/>
          </p:cNvSpPr>
          <p:nvPr>
            <p:ph idx="1"/>
          </p:nvPr>
        </p:nvSpPr>
        <p:spPr>
          <a:xfrm>
            <a:off x="432785" y="1419622"/>
            <a:ext cx="7739615" cy="3393001"/>
          </a:xfrm>
        </p:spPr>
        <p:txBody>
          <a:bodyPr vert="horz" lIns="91440" tIns="45720" rIns="91440" bIns="45720" rtlCol="0" anchor="t">
            <a:normAutofit fontScale="25000" lnSpcReduction="20000"/>
          </a:bodyPr>
          <a:lstStyle/>
          <a:p>
            <a:r>
              <a:rPr lang="fi-FI" sz="4000" dirty="0"/>
              <a:t>Asiakkaat ohjautuva työkykyarvioon Kuntakokeilun omavalmentajilta sekä aikuissosiaalityöstä lähetteen/saatteen kautta, </a:t>
            </a:r>
            <a:r>
              <a:rPr lang="fi-FI" sz="4000" dirty="0" err="1"/>
              <a:t>joilloin</a:t>
            </a:r>
            <a:r>
              <a:rPr lang="fi-FI" sz="4000" dirty="0"/>
              <a:t> samassa pyydetään suostumus ja välitetään esitiedot, kuten asiakkaan koulutus- ja työurasta, mahdolliset sosiaaliset haasteet sekä työkykyarvioon lähettämisen syy. </a:t>
            </a:r>
          </a:p>
          <a:p>
            <a:r>
              <a:rPr lang="fi-FI" sz="4000" dirty="0"/>
              <a:t>Työ- ja toimintakyvyn arviointiin  on käytössä Kykyviisari, Omaolo sähköinen terveystarkastus, haastattelu – tapaamiset vastaanotolla, Vastaanotolla terveydentilan ja sosiaalisen tilanteen kartoitus,  täytetään Life Care fraasin terveys- ja hoitosuunnitelma, täytetään mittarit BDI, sekä Audit-kyselyt tarvittaessa. </a:t>
            </a:r>
            <a:endParaRPr lang="fi-FI" sz="4000" dirty="0">
              <a:cs typeface="Arial"/>
            </a:endParaRPr>
          </a:p>
          <a:p>
            <a:pPr marL="267970" indent="-267970"/>
            <a:r>
              <a:rPr lang="fi-FI" sz="4000" dirty="0"/>
              <a:t>Sosiaalisen kuntoutuksen ja työllisyyden edistämisen tiimin työllisyysohjaajan kautta sosiaalinen kuntoutus, sosiaalisen toimintakyvyn  arviointia varten.  Työllisyysohjaajalla käytössä sama PTA kuin aikuissosiaalityössä, mutta painotetaan työllisyys ja työkykyisyys näkökulmaa. Asiakkaan kokemus työkyvystä otetaan esille keskustelussa. Kykyviisari </a:t>
            </a:r>
            <a:r>
              <a:rPr lang="fi-FI" sz="4000" dirty="0" err="1"/>
              <a:t>tulóssa</a:t>
            </a:r>
            <a:r>
              <a:rPr lang="fi-FI" sz="4000" dirty="0"/>
              <a:t> käyttöön.  Aikuissosiaalityössä työ painottuu akuutin tilanteen hoitamiseen. </a:t>
            </a:r>
            <a:endParaRPr lang="fi-FI" sz="4000" dirty="0">
              <a:cs typeface="Arial"/>
            </a:endParaRPr>
          </a:p>
          <a:p>
            <a:pPr marL="267970" indent="-267970"/>
            <a:r>
              <a:rPr lang="fi-FI" sz="4000" dirty="0"/>
              <a:t>Kuntakokeilun omavalmentaja käy keskustelun asiakkaan kokonaistilanteesta. Eteneminen motivoivan haastattelun keinoin asiakkaan kertoman mukaan. Tietoa asiakkaan työhistoriasta saadaan Ura-järjestelmästä.  Selvitetään tarvittaessa edeltäviä b-lausuntoja ja mahdollisia kuntoutusselvityksiä Urasta tai Kelan työkykyneuvojalta. Kykyviisari tulossa käyttöön, tällä hetkellä käyttö vielä vähäistä. Kuntouttavaa työtoimintaa aloitetaan hyödyntämään työkyvyn arvion ja tuen keinona myös monialaisesti. Tällöin kiinnitetään huomioita esim. sekä fyysiseen että psyykkiseen toimintakykyyn. </a:t>
            </a:r>
          </a:p>
          <a:p>
            <a:pPr marL="267970" indent="-267970"/>
            <a:r>
              <a:rPr lang="fi-FI" sz="4000" dirty="0">
                <a:cs typeface="Arial"/>
              </a:rPr>
              <a:t>Kuntouttava työtoiminta sekä sosiaalinen kuntoutus toimii tarvittaessa käytännön työ- ja toimintakyvyn arvioinnin menetelmänä. Tätä suunnitellaan tarkemmin syksyn aikana. Esim. 1-3kk arviojakso osana työkykyarvion prosessia. </a:t>
            </a:r>
          </a:p>
          <a:p>
            <a:pPr marL="267970" indent="-267970"/>
            <a:r>
              <a:rPr lang="fi-FI" sz="4000" dirty="0"/>
              <a:t>Motivoivan haastattelun keinot käytössä kaikilla toimijatahoilla. </a:t>
            </a:r>
            <a:endParaRPr lang="fi-FI" sz="4000" dirty="0">
              <a:cs typeface="Arial"/>
            </a:endParaRPr>
          </a:p>
          <a:p>
            <a:pPr marL="267970" indent="-267970"/>
            <a:r>
              <a:rPr lang="fi-FI" sz="4000" dirty="0"/>
              <a:t>Kykyviisari itsearviotestin kysymys B4  otetaan mukaan jokaiseen asiakaskohtaamiseen sote- ja työllisyyspalveluissa. </a:t>
            </a:r>
            <a:endParaRPr lang="fi-FI" sz="4000" dirty="0">
              <a:cs typeface="Arial"/>
            </a:endParaRPr>
          </a:p>
          <a:p>
            <a:pPr marL="718820" lvl="1" indent="-267970"/>
            <a:r>
              <a:rPr lang="fi-FI" sz="2600" dirty="0"/>
              <a:t>B4. Oletetaan, että työkykysi on parhaimmillaan saanut 10 pistettä. Minkä pistemäärän antaisit nykyiselle työkyvyllesi? </a:t>
            </a:r>
            <a:endParaRPr lang="fi-FI" sz="2600" dirty="0">
              <a:cs typeface="Arial"/>
            </a:endParaRPr>
          </a:p>
          <a:p>
            <a:pPr marL="718820" lvl="1" indent="-267970"/>
            <a:r>
              <a:rPr lang="fi-FI" sz="2600" dirty="0"/>
              <a:t>Vastaus asteikolla 0 – en pysty lainkaan työhön – 10 – työkykyni on parhaimmillaan </a:t>
            </a:r>
            <a:endParaRPr lang="fi-FI" sz="2600" dirty="0">
              <a:cs typeface="Arial"/>
            </a:endParaRPr>
          </a:p>
          <a:p>
            <a:pPr marL="267970" indent="-267970"/>
            <a:endParaRPr lang="fi-FI" dirty="0">
              <a:cs typeface="Arial"/>
            </a:endParaRPr>
          </a:p>
          <a:p>
            <a:pPr marL="267970" indent="-267970"/>
            <a:endParaRPr lang="fi-FI" dirty="0">
              <a:cs typeface="Arial"/>
            </a:endParaRPr>
          </a:p>
          <a:p>
            <a:pPr marL="267970" indent="-267970"/>
            <a:endParaRPr lang="fi-FI" dirty="0">
              <a:cs typeface="Arial"/>
            </a:endParaRPr>
          </a:p>
        </p:txBody>
      </p:sp>
      <p:sp>
        <p:nvSpPr>
          <p:cNvPr id="3" name="Otsikko 2">
            <a:extLst>
              <a:ext uri="{FF2B5EF4-FFF2-40B4-BE49-F238E27FC236}">
                <a16:creationId xmlns:a16="http://schemas.microsoft.com/office/drawing/2014/main" id="{6C82E998-FAA2-498C-A0A3-AB350B514481}"/>
              </a:ext>
            </a:extLst>
          </p:cNvPr>
          <p:cNvSpPr>
            <a:spLocks noGrp="1"/>
          </p:cNvSpPr>
          <p:nvPr>
            <p:ph type="title"/>
          </p:nvPr>
        </p:nvSpPr>
        <p:spPr/>
        <p:txBody>
          <a:bodyPr/>
          <a:lstStyle/>
          <a:p>
            <a:r>
              <a:rPr lang="fi-FI" dirty="0"/>
              <a:t>Työkykytiimin käytäntö </a:t>
            </a:r>
          </a:p>
        </p:txBody>
      </p:sp>
    </p:spTree>
    <p:extLst>
      <p:ext uri="{BB962C8B-B14F-4D97-AF65-F5344CB8AC3E}">
        <p14:creationId xmlns:p14="http://schemas.microsoft.com/office/powerpoint/2010/main" val="4162217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120101D-8707-4EA4-9990-F822B489C629}"/>
              </a:ext>
            </a:extLst>
          </p:cNvPr>
          <p:cNvSpPr>
            <a:spLocks noGrp="1"/>
          </p:cNvSpPr>
          <p:nvPr>
            <p:ph idx="1"/>
          </p:nvPr>
        </p:nvSpPr>
        <p:spPr>
          <a:xfrm>
            <a:off x="432785" y="1103266"/>
            <a:ext cx="7739615" cy="4040234"/>
          </a:xfrm>
        </p:spPr>
        <p:txBody>
          <a:bodyPr vert="horz" lIns="91440" tIns="45720" rIns="91440" bIns="45720" rtlCol="0" anchor="t">
            <a:normAutofit fontScale="55000" lnSpcReduction="20000"/>
          </a:bodyPr>
          <a:lstStyle/>
          <a:p>
            <a:r>
              <a:rPr lang="fi-FI" sz="1800" dirty="0">
                <a:cs typeface="Arial"/>
              </a:rPr>
              <a:t>Moniammatillisuus toteutuu verkostotapaamisissa, joissa asiakas mukana. Yhteisessä verkostossa välittyy yhteinen tieto. Verkostotapaamisissa kartoitetaan tilannetta, laaditaan arvio palveluiden tarpeesta ja ajankohtaisuudesta.  Sovitaan miten edetään, asiakkaan asioiden hoito ja koordinointivastuu siirretään saattaen vaihtaen eri organisaatioiden (toimijoiden) välillä. </a:t>
            </a:r>
          </a:p>
          <a:p>
            <a:pPr marL="267970" indent="-267970"/>
            <a:r>
              <a:rPr lang="fi-FI" sz="1800" dirty="0">
                <a:cs typeface="Arial"/>
              </a:rPr>
              <a:t>Monialaisessa yhteistyössä huolehditaan, että kaikilla toimijoilla on selkeä käsitys tavoitteista, joita kohden asiakkaan palvelupolulla edetään. </a:t>
            </a:r>
          </a:p>
          <a:p>
            <a:pPr marL="267970" indent="-267970"/>
            <a:r>
              <a:rPr lang="fi-FI" sz="1800" dirty="0">
                <a:cs typeface="Arial"/>
              </a:rPr>
              <a:t>Verkostotapaamisia tukemaan aloitettu t</a:t>
            </a:r>
            <a:r>
              <a:rPr lang="fi-FI" sz="1800" dirty="0">
                <a:ea typeface="+mn-lt"/>
                <a:cs typeface="+mn-lt"/>
              </a:rPr>
              <a:t>yökykytiimin säännölliset viikko kokoontumiset toukokuussa, jossa tiimin välinen konsultaatio mahdollisuus. Toteutetaan tässä vaiheessa Skypessä.</a:t>
            </a:r>
          </a:p>
          <a:p>
            <a:pPr marL="267970" indent="-267970"/>
            <a:r>
              <a:rPr lang="fi-FI" sz="1800" dirty="0">
                <a:cs typeface="Arial"/>
              </a:rPr>
              <a:t>Asiakkaan suostumuksella ammattilaisten väliset konsultaatiot, jos suostumusta ei ole nimetön konsultaatio. </a:t>
            </a:r>
          </a:p>
          <a:p>
            <a:pPr marL="267970" indent="-267970"/>
            <a:r>
              <a:rPr lang="fi-FI" sz="1800" dirty="0">
                <a:cs typeface="Arial"/>
              </a:rPr>
              <a:t>Asiakkaalle nimetään ajankohtaisesta palvelusta vastuutyöntekijä.  Asiakkaalla voi olla vastuutyöntekijä usealla toimijataholla samanaikaisesti,</a:t>
            </a:r>
          </a:p>
          <a:p>
            <a:pPr marL="267970" indent="-267970"/>
            <a:r>
              <a:rPr lang="fi-FI" sz="1800" dirty="0">
                <a:cs typeface="Arial"/>
              </a:rPr>
              <a:t>Kuntakokeilun, aikuissosiaalityön sekä työkykytiimin yhteistyössä ajankohtaisen koordinoinnin päävastuu ja käsitys kokonaisuudesta on sen toimijan vastuutyöntekijällä, jossa palvelu meneillään, mutta ns. pääasiallisen asiakkuuden ollessa edellisessä palvelussa on yhteistyö tiivistä ja  vastuutyöntekijä on tietoinen miten prosessi etenee. Ajankohtaisen palvelun vastuutyöntekijä kutsuu esim. verkostotapaamiset koolle. </a:t>
            </a:r>
            <a:endParaRPr lang="fi-FI" sz="1800" dirty="0"/>
          </a:p>
          <a:p>
            <a:pPr marL="267970" indent="-267970"/>
            <a:r>
              <a:rPr lang="fi-FI" sz="1800" dirty="0">
                <a:cs typeface="Arial"/>
              </a:rPr>
              <a:t>Tiimin toiminnassa toteutetaan verkostoyhteistyön toimintamallia myöskin ilman fyysisiä tapaamisia, tällöin painotetaan tiedon jakamista verkoston toimijoiden välillä,  esim. tehdyt suunnitelmat jaetaan verkostolle. Muissa organisaatioissa toimivat vastuutyöntekijät pysyvät ajan tasalla asiakkaan tilanteesta. </a:t>
            </a:r>
          </a:p>
          <a:p>
            <a:pPr marL="267970" indent="-267970"/>
            <a:r>
              <a:rPr lang="fi-FI" sz="1800" dirty="0">
                <a:cs typeface="Arial"/>
              </a:rPr>
              <a:t>Terveydentilan ja työkyvyn arvion ja tuen suunnitelma käydään läpi tarvittaessa  yhdessä asiakkaan ja verkoston kanssa. Palaute terveydentilan ja työkyvyn arviosta ja tuen tarpeesta voidaan välittää myös Kuntakokeilun palautelomakkeella</a:t>
            </a:r>
            <a:r>
              <a:rPr lang="fi-FI" sz="1800">
                <a:cs typeface="Arial"/>
              </a:rPr>
              <a:t>, Te-palvelun </a:t>
            </a:r>
            <a:r>
              <a:rPr lang="fi-FI" sz="1800" dirty="0">
                <a:cs typeface="Arial"/>
              </a:rPr>
              <a:t>palautelomakkeella tai suojatulla sähköpostilla lähettävälle tai  asiakkaan kanssa palveluita jatkossa hoitavalle taholle. </a:t>
            </a:r>
          </a:p>
          <a:p>
            <a:pPr marL="267970" indent="-267970"/>
            <a:endParaRPr lang="fi-FI" sz="1800" dirty="0"/>
          </a:p>
          <a:p>
            <a:pPr marL="267970" indent="-267970"/>
            <a:endParaRPr lang="fi-FI" sz="1200" dirty="0">
              <a:cs typeface="Arial"/>
            </a:endParaRPr>
          </a:p>
          <a:p>
            <a:endParaRPr lang="fi-FI" b="1" dirty="0">
              <a:cs typeface="Arial"/>
            </a:endParaRPr>
          </a:p>
          <a:p>
            <a:endParaRPr lang="fi-FI" dirty="0">
              <a:cs typeface="Arial"/>
            </a:endParaRPr>
          </a:p>
        </p:txBody>
      </p:sp>
      <p:sp>
        <p:nvSpPr>
          <p:cNvPr id="3" name="Otsikko 2">
            <a:extLst>
              <a:ext uri="{FF2B5EF4-FFF2-40B4-BE49-F238E27FC236}">
                <a16:creationId xmlns:a16="http://schemas.microsoft.com/office/drawing/2014/main" id="{C9BCF6EB-351C-40C1-A390-27A436C51A99}"/>
              </a:ext>
            </a:extLst>
          </p:cNvPr>
          <p:cNvSpPr>
            <a:spLocks noGrp="1"/>
          </p:cNvSpPr>
          <p:nvPr>
            <p:ph type="title"/>
          </p:nvPr>
        </p:nvSpPr>
        <p:spPr>
          <a:xfrm>
            <a:off x="432785" y="-2052"/>
            <a:ext cx="7739615" cy="974270"/>
          </a:xfrm>
        </p:spPr>
        <p:txBody>
          <a:bodyPr/>
          <a:lstStyle/>
          <a:p>
            <a:r>
              <a:rPr lang="fi-FI" dirty="0"/>
              <a:t>Työkykytiimin käytäntö </a:t>
            </a:r>
          </a:p>
        </p:txBody>
      </p:sp>
    </p:spTree>
    <p:extLst>
      <p:ext uri="{BB962C8B-B14F-4D97-AF65-F5344CB8AC3E}">
        <p14:creationId xmlns:p14="http://schemas.microsoft.com/office/powerpoint/2010/main" val="3146865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Työkyvyn tuen palvelukokonaisuus</a:t>
            </a:r>
          </a:p>
        </p:txBody>
      </p:sp>
      <p:sp>
        <p:nvSpPr>
          <p:cNvPr id="3" name="Sisällön paikkamerkki 2"/>
          <p:cNvSpPr>
            <a:spLocks noGrp="1"/>
          </p:cNvSpPr>
          <p:nvPr>
            <p:ph idx="1"/>
          </p:nvPr>
        </p:nvSpPr>
        <p:spPr/>
        <p:txBody>
          <a:bodyPr vert="horz" lIns="91440" tIns="45720" rIns="91440" bIns="45720" rtlCol="0" anchor="t">
            <a:normAutofit/>
          </a:bodyPr>
          <a:lstStyle/>
          <a:p>
            <a:pPr marL="267970" indent="-267970"/>
            <a:r>
              <a:rPr lang="fi-FI" sz="1500" dirty="0">
                <a:cs typeface="Arial"/>
              </a:rPr>
              <a:t>Työ- ja toimintakyvyn arviota ja tukea tarvitsevan pitkäaikaistyöttömän palvelukokonaisuus. Tavoitteena työ- ja toimintakyvyn paraneminen ja työllistyminen, työttömyyden vähentyminen. Asiakkaalle selkeä ja yhtenäinen palvelupolku, jonka tuotoksena työkyvyn tuen suunnitelma. </a:t>
            </a:r>
          </a:p>
          <a:p>
            <a:pPr marL="267970" indent="-267970"/>
            <a:r>
              <a:rPr lang="fi-FI" sz="1500" dirty="0">
                <a:cs typeface="Arial"/>
              </a:rPr>
              <a:t>Työkykyhanke toteutetaan kiinteässä yhteistyössä Työllisyyden Kuntakokeilun kanssa. Asiakkaat ohjautuvat työkykyhankkeen työkyvyn arvion ja tuen palveluun pääosin Kuntakokeilusta. Kuntakokeilun piirissä on yli 20.000 asiakasta, joista TE-toimiston arvion mukaan n. 2000 henkilöä ovat vaikeasti työllistyviä. Kuntakokeilun kaikista asiakkaista n. 50% on vieraskielisiä. Vaikeasti työllistyvistä n.500:lla on monia työkykyyn vaikuttavia toimintakyky- ja terveysongelmia. Yleisesti sote-palveluissa työttömien sote-palvelutarpeet tunnistetaan heikosti, asiakkaat ohjautuvat palveluihin myöhään ja palvelupolut ovat hajanaiset. </a:t>
            </a:r>
          </a:p>
        </p:txBody>
      </p:sp>
    </p:spTree>
    <p:extLst>
      <p:ext uri="{BB962C8B-B14F-4D97-AF65-F5344CB8AC3E}">
        <p14:creationId xmlns:p14="http://schemas.microsoft.com/office/powerpoint/2010/main" val="281429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800" dirty="0"/>
              <a:t>Työkyvyn tuen palvelukokonaisuus</a:t>
            </a:r>
            <a:endParaRPr lang="fi-FI" sz="2800" dirty="0">
              <a:solidFill>
                <a:srgbClr val="FF0000"/>
              </a:solidFill>
            </a:endParaRPr>
          </a:p>
        </p:txBody>
      </p:sp>
      <p:sp>
        <p:nvSpPr>
          <p:cNvPr id="3" name="Sisällön paikkamerkki 2"/>
          <p:cNvSpPr>
            <a:spLocks noGrp="1"/>
          </p:cNvSpPr>
          <p:nvPr>
            <p:ph idx="1"/>
          </p:nvPr>
        </p:nvSpPr>
        <p:spPr/>
        <p:txBody>
          <a:bodyPr vert="horz" lIns="91440" tIns="45720" rIns="91440" bIns="45720" rtlCol="0" anchor="t">
            <a:normAutofit/>
          </a:bodyPr>
          <a:lstStyle/>
          <a:p>
            <a:pPr marL="267970" indent="-267970"/>
            <a:r>
              <a:rPr lang="fi-FI" sz="1500" dirty="0">
                <a:cs typeface="Arial"/>
              </a:rPr>
              <a:t>Hankkeessa on tehty yksilöllisen tarpeen mukaisia (terveys-, hoito- tai asiakas)suunnitelmia sekä työkyvynarviointeja.  Hankkeessa on otettu käyttöön seurantamittariston ensimmäinen versio, jota </a:t>
            </a:r>
            <a:r>
              <a:rPr lang="fi-FI" sz="1500">
                <a:cs typeface="Arial"/>
              </a:rPr>
              <a:t>kehitetään edelleen.</a:t>
            </a:r>
            <a:r>
              <a:rPr lang="fi-FI" sz="1500" dirty="0">
                <a:cs typeface="Arial"/>
              </a:rPr>
              <a:t> </a:t>
            </a:r>
          </a:p>
          <a:p>
            <a:pPr marL="267970" indent="-267970"/>
            <a:r>
              <a:rPr lang="fi-FI" sz="1500" dirty="0">
                <a:cs typeface="Arial"/>
              </a:rPr>
              <a:t>Palvelukokonaisuuden perusrakenteet ovat olemassa.  Asiakkaita ohjautuu työkykytiimille. Ohjauksia on tehty kuntakokeilun lisäksi aikuissosiaalityöstä sekä asiakkaita on itseohjautunut </a:t>
            </a:r>
            <a:r>
              <a:rPr lang="fi-FI" sz="1500" dirty="0" err="1">
                <a:cs typeface="Arial"/>
              </a:rPr>
              <a:t>OmaOlon</a:t>
            </a:r>
            <a:r>
              <a:rPr lang="fi-FI" sz="1500" dirty="0">
                <a:cs typeface="Arial"/>
              </a:rPr>
              <a:t> sähköisen terveystarkastuksen kautta. </a:t>
            </a:r>
          </a:p>
          <a:p>
            <a:pPr marL="267970" indent="-267970"/>
            <a:r>
              <a:rPr lang="fi-FI" sz="1500" dirty="0">
                <a:cs typeface="Arial"/>
              </a:rPr>
              <a:t>Työkykytiimille ohjaus on tehty kynnyksettömäksi, eli työkykytiimissä kartoitetaan tarvittaessa asiakkaan tilanne tarkemmin ohjauksen jälkeen. Itseohjautuvien asiakkaiden kokonaistilanteen selvittelyssä käytetään tukena alkukartoituksen haastattelukyselyä, jossa kartoitetaan myös asiakkaan olemassa olevaa verkostoa. </a:t>
            </a:r>
          </a:p>
          <a:p>
            <a:pPr marL="267970" indent="-267970"/>
            <a:endParaRPr lang="fi-FI" sz="1500" dirty="0">
              <a:cs typeface="Arial"/>
            </a:endParaRPr>
          </a:p>
        </p:txBody>
      </p:sp>
    </p:spTree>
    <p:extLst>
      <p:ext uri="{BB962C8B-B14F-4D97-AF65-F5344CB8AC3E}">
        <p14:creationId xmlns:p14="http://schemas.microsoft.com/office/powerpoint/2010/main" val="2380033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ounded Rectangle 60">
            <a:extLst>
              <a:ext uri="{FF2B5EF4-FFF2-40B4-BE49-F238E27FC236}">
                <a16:creationId xmlns:a16="http://schemas.microsoft.com/office/drawing/2014/main" id="{D13CAA05-D038-FC43-B5C5-B7F5400D58C1}"/>
              </a:ext>
            </a:extLst>
          </p:cNvPr>
          <p:cNvSpPr/>
          <p:nvPr/>
        </p:nvSpPr>
        <p:spPr>
          <a:xfrm>
            <a:off x="251520" y="2499742"/>
            <a:ext cx="1800000" cy="332637"/>
          </a:xfrm>
          <a:prstGeom prst="roundRect">
            <a:avLst>
              <a:gd name="adj" fmla="val 2678"/>
            </a:avLst>
          </a:prstGeom>
          <a:solidFill>
            <a:schemeClr val="bg2">
              <a:lumMod val="10000"/>
              <a:lumOff val="9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73" name="Straight Connector 72">
            <a:extLst>
              <a:ext uri="{FF2B5EF4-FFF2-40B4-BE49-F238E27FC236}">
                <a16:creationId xmlns:a16="http://schemas.microsoft.com/office/drawing/2014/main" id="{7913251F-846A-E84D-82D8-898056AF3AF1}"/>
              </a:ext>
            </a:extLst>
          </p:cNvPr>
          <p:cNvCxnSpPr>
            <a:cxnSpLocks/>
          </p:cNvCxnSpPr>
          <p:nvPr/>
        </p:nvCxnSpPr>
        <p:spPr>
          <a:xfrm>
            <a:off x="6781287" y="3403971"/>
            <a:ext cx="155040" cy="0"/>
          </a:xfrm>
          <a:prstGeom prst="line">
            <a:avLst/>
          </a:prstGeom>
          <a:ln w="31750" cap="rnd" cmpd="sng">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7A9FF093-BB44-B144-8C86-224833CAFD53}"/>
              </a:ext>
            </a:extLst>
          </p:cNvPr>
          <p:cNvCxnSpPr>
            <a:cxnSpLocks/>
          </p:cNvCxnSpPr>
          <p:nvPr/>
        </p:nvCxnSpPr>
        <p:spPr>
          <a:xfrm flipV="1">
            <a:off x="4914547" y="1676403"/>
            <a:ext cx="0" cy="2191491"/>
          </a:xfrm>
          <a:prstGeom prst="line">
            <a:avLst/>
          </a:prstGeom>
          <a:ln w="31750"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153AFE9-B420-1246-80E6-7B8E6249729E}"/>
              </a:ext>
            </a:extLst>
          </p:cNvPr>
          <p:cNvCxnSpPr>
            <a:cxnSpLocks/>
          </p:cNvCxnSpPr>
          <p:nvPr/>
        </p:nvCxnSpPr>
        <p:spPr>
          <a:xfrm>
            <a:off x="2009218" y="3795886"/>
            <a:ext cx="155040" cy="0"/>
          </a:xfrm>
          <a:prstGeom prst="line">
            <a:avLst/>
          </a:prstGeom>
          <a:ln w="31750" cap="rnd" cmpd="sng">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7" name="Rounded Rectangle 26">
            <a:extLst>
              <a:ext uri="{FF2B5EF4-FFF2-40B4-BE49-F238E27FC236}">
                <a16:creationId xmlns:a16="http://schemas.microsoft.com/office/drawing/2014/main" id="{FA5A6F37-D354-4344-AA19-96BCEEDFA1D7}"/>
              </a:ext>
            </a:extLst>
          </p:cNvPr>
          <p:cNvSpPr/>
          <p:nvPr/>
        </p:nvSpPr>
        <p:spPr>
          <a:xfrm>
            <a:off x="2330843" y="2643758"/>
            <a:ext cx="890820" cy="719773"/>
          </a:xfrm>
          <a:prstGeom prst="roundRect">
            <a:avLst>
              <a:gd name="adj" fmla="val 7103"/>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8" name="Rounded Rectangle 27">
            <a:extLst>
              <a:ext uri="{FF2B5EF4-FFF2-40B4-BE49-F238E27FC236}">
                <a16:creationId xmlns:a16="http://schemas.microsoft.com/office/drawing/2014/main" id="{69042809-1D7F-D04C-9B27-C57283B21662}"/>
              </a:ext>
            </a:extLst>
          </p:cNvPr>
          <p:cNvSpPr/>
          <p:nvPr/>
        </p:nvSpPr>
        <p:spPr>
          <a:xfrm>
            <a:off x="3349835" y="2643758"/>
            <a:ext cx="1435793" cy="425047"/>
          </a:xfrm>
          <a:prstGeom prst="roundRect">
            <a:avLst>
              <a:gd name="adj" fmla="val 4461"/>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Slide Number Placeholder 1">
            <a:extLst>
              <a:ext uri="{FF2B5EF4-FFF2-40B4-BE49-F238E27FC236}">
                <a16:creationId xmlns:a16="http://schemas.microsoft.com/office/drawing/2014/main" id="{D87F17CC-C4F2-4947-BAB7-AEDB7AD9533F}"/>
              </a:ext>
            </a:extLst>
          </p:cNvPr>
          <p:cNvSpPr>
            <a:spLocks noGrp="1"/>
          </p:cNvSpPr>
          <p:nvPr>
            <p:ph type="sldNum" sz="quarter" idx="12"/>
          </p:nvPr>
        </p:nvSpPr>
        <p:spPr>
          <a:xfrm>
            <a:off x="8245117" y="4608431"/>
            <a:ext cx="651665" cy="21665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D2D5F4-4871-4469-8343-ED7F6811B37D}" type="slidenum">
              <a:rPr kumimoji="0" lang="fi-FI" sz="75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i-FI" sz="75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 name="Rectangle 2">
            <a:extLst>
              <a:ext uri="{FF2B5EF4-FFF2-40B4-BE49-F238E27FC236}">
                <a16:creationId xmlns:a16="http://schemas.microsoft.com/office/drawing/2014/main" id="{89ACA4DA-DD22-6441-A075-52694A300A4E}"/>
              </a:ext>
            </a:extLst>
          </p:cNvPr>
          <p:cNvSpPr/>
          <p:nvPr/>
        </p:nvSpPr>
        <p:spPr>
          <a:xfrm>
            <a:off x="264878" y="195486"/>
            <a:ext cx="6971418" cy="276999"/>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Monialainen terveydentilan ja työkyvyn arvion ja tuen polku </a:t>
            </a:r>
            <a:endParaRPr kumimoji="0" lang="en-FI" sz="18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Tekstiruutu 18">
            <a:extLst>
              <a:ext uri="{FF2B5EF4-FFF2-40B4-BE49-F238E27FC236}">
                <a16:creationId xmlns:a16="http://schemas.microsoft.com/office/drawing/2014/main" id="{ABE450FC-29C5-744E-AA8D-368D58C9FF14}"/>
              </a:ext>
            </a:extLst>
          </p:cNvPr>
          <p:cNvSpPr txBox="1"/>
          <p:nvPr/>
        </p:nvSpPr>
        <p:spPr>
          <a:xfrm>
            <a:off x="250825" y="555526"/>
            <a:ext cx="1944688" cy="153888"/>
          </a:xfrm>
          <a:prstGeom prst="rect">
            <a:avLst/>
          </a:prstGeom>
          <a:noFill/>
        </p:spPr>
        <p:txBody>
          <a:bodyPr wrap="square" lIns="0" tIns="0" rIns="0" bIns="0" rtlCol="0" anchor="t">
            <a:spAutoFit/>
          </a:bodyPr>
          <a:lstStyle/>
          <a:p>
            <a:pPr marL="133350" marR="0" lvl="0" indent="-127000" algn="l" defTabSz="914378"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Arial" panose="020B0604020202020204"/>
                <a:ea typeface="+mn-ea"/>
                <a:cs typeface="+mn-cs"/>
              </a:rPr>
              <a:t>1.	Tuen tarpeen tunnistaminen </a:t>
            </a:r>
          </a:p>
        </p:txBody>
      </p:sp>
      <p:sp>
        <p:nvSpPr>
          <p:cNvPr id="6" name="Tekstiruutu 22">
            <a:extLst>
              <a:ext uri="{FF2B5EF4-FFF2-40B4-BE49-F238E27FC236}">
                <a16:creationId xmlns:a16="http://schemas.microsoft.com/office/drawing/2014/main" id="{F3C20D59-00D9-6147-87D3-4D04798275E4}"/>
              </a:ext>
            </a:extLst>
          </p:cNvPr>
          <p:cNvSpPr txBox="1"/>
          <p:nvPr/>
        </p:nvSpPr>
        <p:spPr>
          <a:xfrm>
            <a:off x="2573944" y="555526"/>
            <a:ext cx="1782155" cy="307777"/>
          </a:xfrm>
          <a:prstGeom prst="rect">
            <a:avLst/>
          </a:prstGeom>
          <a:noFill/>
        </p:spPr>
        <p:txBody>
          <a:bodyPr wrap="square" lIns="0" tIns="0" rIns="0" bIns="0" rtlCol="0" anchor="t">
            <a:spAutoFit/>
          </a:bodyPr>
          <a:lstStyle/>
          <a:p>
            <a:pPr marL="133350" marR="0" lvl="0" indent="-133350" algn="l" defTabSz="914378"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Arial" panose="020B0604020202020204"/>
                <a:ea typeface="+mn-ea"/>
                <a:cs typeface="+mn-cs"/>
              </a:rPr>
              <a:t>2. Tuen tarpeen selvittäminen ja tavoitteiden asettaminen</a:t>
            </a:r>
          </a:p>
        </p:txBody>
      </p:sp>
      <p:sp>
        <p:nvSpPr>
          <p:cNvPr id="7" name="Tekstiruutu 24">
            <a:extLst>
              <a:ext uri="{FF2B5EF4-FFF2-40B4-BE49-F238E27FC236}">
                <a16:creationId xmlns:a16="http://schemas.microsoft.com/office/drawing/2014/main" id="{9FB5000E-A0B2-E045-BAF0-99DA04C3F7FA}"/>
              </a:ext>
            </a:extLst>
          </p:cNvPr>
          <p:cNvSpPr txBox="1"/>
          <p:nvPr/>
        </p:nvSpPr>
        <p:spPr>
          <a:xfrm>
            <a:off x="5076032" y="555526"/>
            <a:ext cx="1778586" cy="307777"/>
          </a:xfrm>
          <a:prstGeom prst="rect">
            <a:avLst/>
          </a:prstGeom>
          <a:noFill/>
        </p:spPr>
        <p:txBody>
          <a:bodyPr wrap="square" lIns="0" tIns="0" rIns="0" bIns="0" rtlCol="0" anchor="t">
            <a:spAutoFit/>
          </a:bodyPr>
          <a:lstStyle/>
          <a:p>
            <a:pPr marL="133350" marR="0" lvl="0" indent="-133350" algn="l" defTabSz="914378"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Arial" panose="020B0604020202020204"/>
                <a:ea typeface="+mn-ea"/>
                <a:cs typeface="+mn-cs"/>
              </a:rPr>
              <a:t>3.	Tuen suunnittelu ja yhteistyön koordinointi</a:t>
            </a:r>
            <a:endParaRPr kumimoji="0" lang="fi-FI" sz="1000" b="1" i="0" u="none" strike="noStrike" kern="1200" cap="none" spc="0" normalizeH="0" baseline="0" noProof="0" dirty="0">
              <a:ln>
                <a:noFill/>
              </a:ln>
              <a:solidFill>
                <a:prstClr val="black"/>
              </a:solidFill>
              <a:effectLst/>
              <a:uLnTx/>
              <a:uFillTx/>
              <a:latin typeface="Arial" panose="020B0604020202020204"/>
              <a:ea typeface="+mn-ea"/>
              <a:cs typeface="Arial"/>
            </a:endParaRPr>
          </a:p>
        </p:txBody>
      </p:sp>
      <p:sp>
        <p:nvSpPr>
          <p:cNvPr id="8" name="Tekstiruutu 23">
            <a:extLst>
              <a:ext uri="{FF2B5EF4-FFF2-40B4-BE49-F238E27FC236}">
                <a16:creationId xmlns:a16="http://schemas.microsoft.com/office/drawing/2014/main" id="{005D439F-8395-0B45-A433-7020A6E26BB3}"/>
              </a:ext>
            </a:extLst>
          </p:cNvPr>
          <p:cNvSpPr txBox="1"/>
          <p:nvPr/>
        </p:nvSpPr>
        <p:spPr>
          <a:xfrm>
            <a:off x="7092950" y="555526"/>
            <a:ext cx="1778586" cy="307777"/>
          </a:xfrm>
          <a:prstGeom prst="rect">
            <a:avLst/>
          </a:prstGeom>
          <a:noFill/>
        </p:spPr>
        <p:txBody>
          <a:bodyPr wrap="square" lIns="0" tIns="0" rIns="0" bIns="0" rtlCol="0" anchor="t">
            <a:spAutoFit/>
          </a:bodyPr>
          <a:lstStyle/>
          <a:p>
            <a:pPr marL="133350" marR="0" lvl="0" indent="-133350" algn="l" defTabSz="914378"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Arial" panose="020B0604020202020204"/>
                <a:ea typeface="+mn-ea"/>
                <a:cs typeface="+mn-cs"/>
              </a:rPr>
              <a:t>4. Seuranta ja </a:t>
            </a:r>
            <a:br>
              <a:rPr kumimoji="0" lang="fi-FI" sz="1000" b="1"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1000" b="1" i="0" u="none" strike="noStrike" kern="1200" cap="none" spc="0" normalizeH="0" baseline="0" noProof="0" dirty="0">
                <a:ln>
                  <a:noFill/>
                </a:ln>
                <a:solidFill>
                  <a:prstClr val="black"/>
                </a:solidFill>
                <a:effectLst/>
                <a:uLnTx/>
                <a:uFillTx/>
                <a:latin typeface="Arial" panose="020B0604020202020204"/>
                <a:ea typeface="+mn-ea"/>
                <a:cs typeface="+mn-cs"/>
              </a:rPr>
              <a:t>jatkosuunnitelma</a:t>
            </a:r>
            <a:endParaRPr kumimoji="0" lang="fi-FI" sz="1000" b="1" i="0" u="none" strike="noStrike" kern="1200" cap="none" spc="0" normalizeH="0" baseline="0" noProof="0" dirty="0">
              <a:ln>
                <a:noFill/>
              </a:ln>
              <a:solidFill>
                <a:prstClr val="black"/>
              </a:solidFill>
              <a:effectLst/>
              <a:uLnTx/>
              <a:uFillTx/>
              <a:latin typeface="Arial" panose="020B0604020202020204"/>
              <a:ea typeface="+mn-ea"/>
              <a:cs typeface="Arial"/>
            </a:endParaRPr>
          </a:p>
        </p:txBody>
      </p:sp>
      <p:sp>
        <p:nvSpPr>
          <p:cNvPr id="10" name="Rounded Rectangle 9">
            <a:extLst>
              <a:ext uri="{FF2B5EF4-FFF2-40B4-BE49-F238E27FC236}">
                <a16:creationId xmlns:a16="http://schemas.microsoft.com/office/drawing/2014/main" id="{B3DA70BD-80E7-8749-8789-E028D86019F6}"/>
              </a:ext>
            </a:extLst>
          </p:cNvPr>
          <p:cNvSpPr/>
          <p:nvPr/>
        </p:nvSpPr>
        <p:spPr>
          <a:xfrm>
            <a:off x="2330843" y="924988"/>
            <a:ext cx="2454785" cy="1543710"/>
          </a:xfrm>
          <a:prstGeom prst="roundRect">
            <a:avLst>
              <a:gd name="adj" fmla="val 3230"/>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1" name="Rounded Rectangle 10">
            <a:extLst>
              <a:ext uri="{FF2B5EF4-FFF2-40B4-BE49-F238E27FC236}">
                <a16:creationId xmlns:a16="http://schemas.microsoft.com/office/drawing/2014/main" id="{DF9C1AEB-10D9-6B4F-AFEB-E0B2025487BB}"/>
              </a:ext>
            </a:extLst>
          </p:cNvPr>
          <p:cNvSpPr/>
          <p:nvPr/>
        </p:nvSpPr>
        <p:spPr>
          <a:xfrm>
            <a:off x="5076032" y="915566"/>
            <a:ext cx="1800224" cy="1944215"/>
          </a:xfrm>
          <a:prstGeom prst="roundRect">
            <a:avLst>
              <a:gd name="adj" fmla="val 3359"/>
            </a:avLst>
          </a:prstGeom>
          <a:solidFill>
            <a:schemeClr val="accent2"/>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3" name="Rounded Rectangle 12">
            <a:extLst>
              <a:ext uri="{FF2B5EF4-FFF2-40B4-BE49-F238E27FC236}">
                <a16:creationId xmlns:a16="http://schemas.microsoft.com/office/drawing/2014/main" id="{57D7FD68-8479-7A46-80DA-62CBFDA6DB77}"/>
              </a:ext>
            </a:extLst>
          </p:cNvPr>
          <p:cNvSpPr/>
          <p:nvPr/>
        </p:nvSpPr>
        <p:spPr>
          <a:xfrm>
            <a:off x="7092256" y="922004"/>
            <a:ext cx="1800224" cy="2585844"/>
          </a:xfrm>
          <a:prstGeom prst="roundRect">
            <a:avLst>
              <a:gd name="adj" fmla="val 4402"/>
            </a:avLst>
          </a:prstGeom>
          <a:solidFill>
            <a:schemeClr val="accent2">
              <a:lumMod val="40000"/>
              <a:lumOff val="6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6" name="Rounded Rectangle 15">
            <a:extLst>
              <a:ext uri="{FF2B5EF4-FFF2-40B4-BE49-F238E27FC236}">
                <a16:creationId xmlns:a16="http://schemas.microsoft.com/office/drawing/2014/main" id="{59304B81-57BA-954D-9002-2F625D3DD33B}"/>
              </a:ext>
            </a:extLst>
          </p:cNvPr>
          <p:cNvSpPr/>
          <p:nvPr/>
        </p:nvSpPr>
        <p:spPr>
          <a:xfrm>
            <a:off x="258709" y="922005"/>
            <a:ext cx="1800000" cy="1406777"/>
          </a:xfrm>
          <a:prstGeom prst="roundRect">
            <a:avLst>
              <a:gd name="adj" fmla="val 2882"/>
            </a:avLst>
          </a:prstGeom>
          <a:solidFill>
            <a:schemeClr val="bg2">
              <a:lumMod val="10000"/>
              <a:lumOff val="9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7" name="TextBox 16">
            <a:extLst>
              <a:ext uri="{FF2B5EF4-FFF2-40B4-BE49-F238E27FC236}">
                <a16:creationId xmlns:a16="http://schemas.microsoft.com/office/drawing/2014/main" id="{E1C2352F-6376-0349-A5A6-C0493A19CB41}"/>
              </a:ext>
            </a:extLst>
          </p:cNvPr>
          <p:cNvSpPr txBox="1"/>
          <p:nvPr/>
        </p:nvSpPr>
        <p:spPr>
          <a:xfrm>
            <a:off x="323528" y="1000600"/>
            <a:ext cx="1622239" cy="1277273"/>
          </a:xfrm>
          <a:prstGeom prst="rect">
            <a:avLst/>
          </a:prstGeom>
          <a:noFill/>
        </p:spPr>
        <p:txBody>
          <a:bodyPr wrap="none" lIns="0" tIns="0" rIns="0" bIns="0" rtlCol="0">
            <a:spAutoFit/>
          </a:bodyPr>
          <a:lstStyle/>
          <a:p>
            <a:pPr marL="88900" marR="0" lvl="0" indent="-82550" algn="l" defTabSz="914378" rtl="0" eaLnBrk="1" fontAlgn="auto" latinLnBrk="0" hangingPunct="1">
              <a:lnSpc>
                <a:spcPct val="100000"/>
              </a:lnSpc>
              <a:spcBef>
                <a:spcPts val="0"/>
              </a:spcBef>
              <a:spcAft>
                <a:spcPts val="0"/>
              </a:spcAft>
              <a:buClr>
                <a:srgbClr val="0050BB"/>
              </a:buClr>
              <a:buSzPct val="120000"/>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Huoli työkyvystä</a:t>
            </a:r>
          </a:p>
          <a:p>
            <a:pPr marL="0" marR="0" lvl="0" indent="0" algn="l" defTabSz="914378" rtl="0" eaLnBrk="1" fontAlgn="auto" latinLnBrk="0" hangingPunct="1">
              <a:lnSpc>
                <a:spcPct val="100000"/>
              </a:lnSpc>
              <a:spcBef>
                <a:spcPts val="0"/>
              </a:spcBef>
              <a:spcAft>
                <a:spcPts val="0"/>
              </a:spcAft>
              <a:buClr>
                <a:srgbClr val="0050BB"/>
              </a:buClr>
              <a:buSzPct val="120000"/>
              <a:buFontTx/>
              <a:buNone/>
              <a:tabLst/>
              <a:defRPr/>
            </a:pPr>
            <a:endParaRPr kumimoji="0" lang="fi-FI" sz="300" b="1" i="0" u="none" strike="noStrike" kern="1200" cap="none" spc="0" normalizeH="0" baseline="0" noProof="0" dirty="0">
              <a:ln>
                <a:noFill/>
              </a:ln>
              <a:solidFill>
                <a:prstClr val="black"/>
              </a:solidFill>
              <a:effectLst/>
              <a:uLnTx/>
              <a:uFillTx/>
              <a:latin typeface="Arial" panose="020B0604020202020204"/>
              <a:ea typeface="+mn-ea"/>
              <a:cs typeface="+mn-cs"/>
            </a:endParaRP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Työllisyyspalveluissa </a:t>
            </a: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Te-palveluissa </a:t>
            </a: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Sosiaalipalveluissa</a:t>
            </a: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Kelan palveluissa</a:t>
            </a: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Terveyspalveluissa</a:t>
            </a: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Matalan kynnyksen palveluissa </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(L-U Sote)</a:t>
            </a: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Koulutus- ja kuntoutuspalveluissa</a:t>
            </a:r>
          </a:p>
          <a:p>
            <a:pPr marL="88900" marR="0" lvl="0" indent="-8255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t>Asiakkaalla itsellään</a:t>
            </a:r>
          </a:p>
        </p:txBody>
      </p:sp>
      <p:sp>
        <p:nvSpPr>
          <p:cNvPr id="18" name="Rounded Rectangle 17">
            <a:extLst>
              <a:ext uri="{FF2B5EF4-FFF2-40B4-BE49-F238E27FC236}">
                <a16:creationId xmlns:a16="http://schemas.microsoft.com/office/drawing/2014/main" id="{2B2FCE60-F937-0142-AAAC-1A01FF354047}"/>
              </a:ext>
            </a:extLst>
          </p:cNvPr>
          <p:cNvSpPr/>
          <p:nvPr/>
        </p:nvSpPr>
        <p:spPr>
          <a:xfrm>
            <a:off x="252194" y="3003798"/>
            <a:ext cx="1800000" cy="1188000"/>
          </a:xfrm>
          <a:prstGeom prst="roundRect">
            <a:avLst>
              <a:gd name="adj" fmla="val 2678"/>
            </a:avLst>
          </a:prstGeom>
          <a:solidFill>
            <a:schemeClr val="bg2">
              <a:lumMod val="10000"/>
              <a:lumOff val="9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9" name="Rectangle 18">
            <a:extLst>
              <a:ext uri="{FF2B5EF4-FFF2-40B4-BE49-F238E27FC236}">
                <a16:creationId xmlns:a16="http://schemas.microsoft.com/office/drawing/2014/main" id="{C91FA136-2FE4-474B-B3F4-0854F4D9DC7B}"/>
              </a:ext>
            </a:extLst>
          </p:cNvPr>
          <p:cNvSpPr/>
          <p:nvPr/>
        </p:nvSpPr>
        <p:spPr>
          <a:xfrm>
            <a:off x="328030" y="3068779"/>
            <a:ext cx="1630654" cy="1077218"/>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Lähetteen kirjaus työkykytiimille</a:t>
            </a:r>
          </a:p>
          <a:p>
            <a:pPr marL="0" marR="0" lvl="0" indent="0" algn="l" defTabSz="914378" rtl="0" eaLnBrk="1" fontAlgn="auto" latinLnBrk="0" hangingPunct="1">
              <a:lnSpc>
                <a:spcPct val="100000"/>
              </a:lnSpc>
              <a:spcBef>
                <a:spcPts val="0"/>
              </a:spcBef>
              <a:spcAft>
                <a:spcPts val="0"/>
              </a:spcAft>
              <a:buClrTx/>
              <a:buSzTx/>
              <a:buFontTx/>
              <a:buNone/>
              <a:tabLst/>
              <a:defRPr/>
            </a:pPr>
            <a:endParaRPr kumimoji="0" lang="fi-FI" sz="300" b="1" i="0" u="none" strike="noStrike" kern="1200" cap="none" spc="0" normalizeH="0" baseline="0" noProof="0" dirty="0">
              <a:ln>
                <a:noFill/>
              </a:ln>
              <a:solidFill>
                <a:prstClr val="black"/>
              </a:solidFill>
              <a:effectLst/>
              <a:uLnTx/>
              <a:uFillTx/>
              <a:latin typeface="Arial" panose="020B0604020202020204"/>
              <a:ea typeface="+mn-ea"/>
              <a:cs typeface="+mn-cs"/>
            </a:endParaRP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ammattilainen </a:t>
            </a: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t>asiakkaan kirjallisella suostumuksella</a:t>
            </a: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sähköisesti</a:t>
            </a: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Suostumus kirjataan Life Care</a:t>
            </a: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endParaRPr kumimoji="0" lang="fi-FI" sz="300" b="1"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Asiakas</a:t>
            </a:r>
          </a:p>
          <a:p>
            <a:pPr marL="92075" marR="0" lvl="0" indent="-92075"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t>Omaolon yhteydenotto</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puhelimitse/sähköisesti </a:t>
            </a:r>
          </a:p>
        </p:txBody>
      </p:sp>
      <p:sp>
        <p:nvSpPr>
          <p:cNvPr id="20" name="Rounded Rectangle 19">
            <a:extLst>
              <a:ext uri="{FF2B5EF4-FFF2-40B4-BE49-F238E27FC236}">
                <a16:creationId xmlns:a16="http://schemas.microsoft.com/office/drawing/2014/main" id="{72AF3A27-090C-134A-BF40-A0710F455AA8}"/>
              </a:ext>
            </a:extLst>
          </p:cNvPr>
          <p:cNvSpPr/>
          <p:nvPr/>
        </p:nvSpPr>
        <p:spPr>
          <a:xfrm>
            <a:off x="1475853" y="843558"/>
            <a:ext cx="647875" cy="776501"/>
          </a:xfrm>
          <a:prstGeom prst="roundRect">
            <a:avLst>
              <a:gd name="adj" fmla="val 6520"/>
            </a:avLst>
          </a:prstGeom>
          <a:solidFill>
            <a:schemeClr val="bg2">
              <a:lumMod val="10000"/>
              <a:lumOff val="90000"/>
            </a:schemeClr>
          </a:solidFill>
          <a:ln w="38100" cap="rnd">
            <a:solidFill>
              <a:schemeClr val="bg1"/>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1" name="Rectangle 20">
            <a:extLst>
              <a:ext uri="{FF2B5EF4-FFF2-40B4-BE49-F238E27FC236}">
                <a16:creationId xmlns:a16="http://schemas.microsoft.com/office/drawing/2014/main" id="{7C298F5D-766F-A547-8769-8C7408A2C542}"/>
              </a:ext>
            </a:extLst>
          </p:cNvPr>
          <p:cNvSpPr/>
          <p:nvPr/>
        </p:nvSpPr>
        <p:spPr>
          <a:xfrm>
            <a:off x="1551715" y="929431"/>
            <a:ext cx="494309" cy="615553"/>
          </a:xfrm>
          <a:prstGeom prst="rect">
            <a:avLst/>
          </a:prstGeom>
        </p:spPr>
        <p:txBody>
          <a:bodyPr wrap="square" lIns="0" tIns="0" rIns="0" bIns="0">
            <a:spAutoFit/>
          </a:bodyPr>
          <a:lstStyle/>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Omaolo</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Kyky-</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Viisari</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t>Asiakas </a:t>
            </a:r>
            <a:b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b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t>itse </a:t>
            </a:r>
            <a:endParaRPr kumimoji="0" lang="fi-FI" sz="800" b="1" i="1" u="none" strike="noStrike" kern="1200" cap="none" spc="0" normalizeH="0" baseline="0" noProof="0" dirty="0">
              <a:ln>
                <a:noFill/>
              </a:ln>
              <a:solidFill>
                <a:srgbClr val="0050BB"/>
              </a:solidFill>
              <a:effectLst/>
              <a:uLnTx/>
              <a:uFillTx/>
              <a:latin typeface="Arial" panose="020B0604020202020204"/>
              <a:ea typeface="+mn-ea"/>
              <a:cs typeface="Arial"/>
            </a:endParaRPr>
          </a:p>
        </p:txBody>
      </p:sp>
      <p:sp>
        <p:nvSpPr>
          <p:cNvPr id="24" name="Rounded Rectangle 23">
            <a:extLst>
              <a:ext uri="{FF2B5EF4-FFF2-40B4-BE49-F238E27FC236}">
                <a16:creationId xmlns:a16="http://schemas.microsoft.com/office/drawing/2014/main" id="{ECD382DE-689C-AE42-83E1-EF4E709A6446}"/>
              </a:ext>
            </a:extLst>
          </p:cNvPr>
          <p:cNvSpPr/>
          <p:nvPr/>
        </p:nvSpPr>
        <p:spPr>
          <a:xfrm>
            <a:off x="251050" y="4321373"/>
            <a:ext cx="1800000" cy="532566"/>
          </a:xfrm>
          <a:prstGeom prst="roundRect">
            <a:avLst>
              <a:gd name="adj" fmla="val 6520"/>
            </a:avLst>
          </a:prstGeom>
          <a:noFill/>
          <a:ln>
            <a:solidFill>
              <a:schemeClr val="accent1"/>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5" name="Rectangle 24">
            <a:extLst>
              <a:ext uri="{FF2B5EF4-FFF2-40B4-BE49-F238E27FC236}">
                <a16:creationId xmlns:a16="http://schemas.microsoft.com/office/drawing/2014/main" id="{979E314E-3655-EB45-A610-983913112551}"/>
              </a:ext>
            </a:extLst>
          </p:cNvPr>
          <p:cNvSpPr/>
          <p:nvPr/>
        </p:nvSpPr>
        <p:spPr>
          <a:xfrm>
            <a:off x="611560" y="4397991"/>
            <a:ext cx="1384255" cy="369332"/>
          </a:xfrm>
          <a:prstGeom prst="rect">
            <a:avLst/>
          </a:prstGeom>
        </p:spPr>
        <p:txBody>
          <a:bodyPr wrap="squar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err="1">
                <a:ln>
                  <a:noFill/>
                </a:ln>
                <a:solidFill>
                  <a:prstClr val="black"/>
                </a:solidFill>
                <a:effectLst/>
                <a:uLnTx/>
                <a:uFillTx/>
                <a:latin typeface="Arial" panose="020B0604020202020204"/>
                <a:ea typeface="+mn-ea"/>
                <a:cs typeface="+mn-cs"/>
              </a:rPr>
              <a:t>Asiakkuus</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 säilyy lähettävällä taholla, jos asiakkaalla on vastuuhenkilö.</a:t>
            </a:r>
          </a:p>
        </p:txBody>
      </p:sp>
      <p:sp>
        <p:nvSpPr>
          <p:cNvPr id="26" name="Rectangle 25">
            <a:extLst>
              <a:ext uri="{FF2B5EF4-FFF2-40B4-BE49-F238E27FC236}">
                <a16:creationId xmlns:a16="http://schemas.microsoft.com/office/drawing/2014/main" id="{A2736122-34A9-D94A-896D-51EA41223973}"/>
              </a:ext>
            </a:extLst>
          </p:cNvPr>
          <p:cNvSpPr/>
          <p:nvPr/>
        </p:nvSpPr>
        <p:spPr>
          <a:xfrm>
            <a:off x="347907" y="4299942"/>
            <a:ext cx="264390" cy="553998"/>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3600" b="1" i="0" u="none" strike="noStrike" kern="1200" cap="none" spc="0" normalizeH="0" baseline="0" noProof="0" dirty="0">
                <a:ln>
                  <a:noFill/>
                </a:ln>
                <a:solidFill>
                  <a:srgbClr val="0050BB"/>
                </a:solidFill>
                <a:effectLst/>
                <a:uLnTx/>
                <a:uFillTx/>
                <a:latin typeface="Arial" panose="020B0604020202020204"/>
                <a:ea typeface="+mn-ea"/>
                <a:cs typeface="+mn-cs"/>
              </a:rPr>
              <a:t>!</a:t>
            </a:r>
            <a:endParaRPr kumimoji="0" lang="en-FI" sz="3600" b="1" i="0" u="none" strike="noStrike" kern="1200" cap="none" spc="0" normalizeH="0" baseline="0" noProof="0" dirty="0">
              <a:ln>
                <a:noFill/>
              </a:ln>
              <a:solidFill>
                <a:srgbClr val="0050BB"/>
              </a:solidFill>
              <a:effectLst/>
              <a:uLnTx/>
              <a:uFillTx/>
              <a:latin typeface="Arial" panose="020B0604020202020204"/>
              <a:ea typeface="+mn-ea"/>
              <a:cs typeface="+mn-cs"/>
            </a:endParaRPr>
          </a:p>
        </p:txBody>
      </p:sp>
      <p:cxnSp>
        <p:nvCxnSpPr>
          <p:cNvPr id="48" name="Straight Connector 47">
            <a:extLst>
              <a:ext uri="{FF2B5EF4-FFF2-40B4-BE49-F238E27FC236}">
                <a16:creationId xmlns:a16="http://schemas.microsoft.com/office/drawing/2014/main" id="{F1A5BBBC-AD75-8040-A9FA-6461181D88B7}"/>
              </a:ext>
            </a:extLst>
          </p:cNvPr>
          <p:cNvCxnSpPr>
            <a:cxnSpLocks/>
          </p:cNvCxnSpPr>
          <p:nvPr/>
        </p:nvCxnSpPr>
        <p:spPr>
          <a:xfrm flipH="1" flipV="1">
            <a:off x="2160000" y="1671886"/>
            <a:ext cx="15084" cy="2124000"/>
          </a:xfrm>
          <a:prstGeom prst="line">
            <a:avLst/>
          </a:prstGeom>
          <a:ln w="31750"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9059478-28A9-0246-8116-487A1F7FFE8E}"/>
              </a:ext>
            </a:extLst>
          </p:cNvPr>
          <p:cNvSpPr/>
          <p:nvPr/>
        </p:nvSpPr>
        <p:spPr>
          <a:xfrm>
            <a:off x="2455397" y="1000600"/>
            <a:ext cx="1539506" cy="907941"/>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Työkykytiimi</a:t>
            </a:r>
          </a:p>
          <a:p>
            <a:pPr marL="0" marR="0" lvl="0" indent="0" algn="l" defTabSz="914378" rtl="0" eaLnBrk="1" fontAlgn="auto" latinLnBrk="0" hangingPunct="1">
              <a:lnSpc>
                <a:spcPct val="100000"/>
              </a:lnSpc>
              <a:spcBef>
                <a:spcPts val="0"/>
              </a:spcBef>
              <a:spcAft>
                <a:spcPts val="0"/>
              </a:spcAft>
              <a:buClrTx/>
              <a:buSzTx/>
              <a:buFontTx/>
              <a:buNone/>
              <a:tabLst/>
              <a:defRPr/>
            </a:pPr>
            <a:endParaRPr kumimoji="0" lang="fi-FI" sz="300" b="1" i="0" u="none" strike="noStrike" kern="1200" cap="none" spc="0" normalizeH="0" baseline="0" noProof="0" dirty="0">
              <a:ln>
                <a:noFill/>
              </a:ln>
              <a:solidFill>
                <a:prstClr val="black"/>
              </a:solidFill>
              <a:effectLst/>
              <a:uLnTx/>
              <a:uFillTx/>
              <a:latin typeface="Arial" panose="020B0604020202020204"/>
              <a:ea typeface="+mn-ea"/>
              <a:cs typeface="+mn-cs"/>
            </a:endParaRPr>
          </a:p>
          <a:p>
            <a:pPr marL="88900" marR="0" lvl="0" indent="-88900" algn="l" defTabSz="91437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Terveydenhoitaja/</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työkykykoordinaattori</a:t>
            </a:r>
          </a:p>
          <a:p>
            <a:pPr marL="88900" marR="0" lvl="0" indent="-88900" algn="l" defTabSz="91437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Sairaanhoitaja </a:t>
            </a:r>
          </a:p>
          <a:p>
            <a:pPr marL="88900" marR="0" lvl="0" indent="-88900" algn="l" defTabSz="91437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Sosiaaliohjaaja </a:t>
            </a:r>
          </a:p>
          <a:p>
            <a:pPr marL="88900" marR="0" lvl="0" indent="-88900" algn="l" defTabSz="91437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Lääkäri</a:t>
            </a:r>
          </a:p>
          <a:p>
            <a:pPr marL="88900" marR="0" lvl="0" indent="-88900" algn="l" defTabSz="91437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Kelan asiantuntija</a:t>
            </a:r>
          </a:p>
        </p:txBody>
      </p:sp>
      <p:sp>
        <p:nvSpPr>
          <p:cNvPr id="4" name="Rectangle 3">
            <a:extLst>
              <a:ext uri="{FF2B5EF4-FFF2-40B4-BE49-F238E27FC236}">
                <a16:creationId xmlns:a16="http://schemas.microsoft.com/office/drawing/2014/main" id="{11C0F463-8A74-A348-95E7-22D0D443172D}"/>
              </a:ext>
            </a:extLst>
          </p:cNvPr>
          <p:cNvSpPr/>
          <p:nvPr/>
        </p:nvSpPr>
        <p:spPr>
          <a:xfrm>
            <a:off x="3345096" y="1935291"/>
            <a:ext cx="1394345" cy="492443"/>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srgbClr val="0050BB"/>
                </a:solidFill>
                <a:effectLst/>
                <a:uLnTx/>
                <a:uFillTx/>
                <a:latin typeface="Arial" panose="020B0604020202020204"/>
                <a:ea typeface="+mn-ea"/>
                <a:cs typeface="+mn-cs"/>
              </a:rPr>
              <a:t>&gt;&gt; </a:t>
            </a: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Työkyvyn arviointi ajankohtainen </a:t>
            </a:r>
            <a:r>
              <a:rPr kumimoji="0" lang="fi-FI" sz="800" b="1" i="0" u="none" strike="noStrike" kern="1200" cap="none" spc="0" normalizeH="0" baseline="0" noProof="0" dirty="0">
                <a:ln>
                  <a:noFill/>
                </a:ln>
                <a:solidFill>
                  <a:srgbClr val="0050BB"/>
                </a:solidFill>
                <a:effectLst/>
                <a:uLnTx/>
                <a:uFillTx/>
                <a:latin typeface="Arial" panose="020B0604020202020204"/>
                <a:ea typeface="+mn-ea"/>
                <a:cs typeface="+mn-cs"/>
              </a:rPr>
              <a:t>&gt;&gt; </a:t>
            </a: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 </a:t>
            </a:r>
            <a:b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nimetään vastuuhenkilö työkykytiimistä </a:t>
            </a:r>
          </a:p>
        </p:txBody>
      </p:sp>
      <p:sp>
        <p:nvSpPr>
          <p:cNvPr id="9" name="Rectangle 8">
            <a:extLst>
              <a:ext uri="{FF2B5EF4-FFF2-40B4-BE49-F238E27FC236}">
                <a16:creationId xmlns:a16="http://schemas.microsoft.com/office/drawing/2014/main" id="{2A054788-01D1-AA40-8C24-5B29544CFB88}"/>
              </a:ext>
            </a:extLst>
          </p:cNvPr>
          <p:cNvSpPr/>
          <p:nvPr/>
        </p:nvSpPr>
        <p:spPr>
          <a:xfrm>
            <a:off x="2454284" y="1935291"/>
            <a:ext cx="789386" cy="369332"/>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srgbClr val="0050BB"/>
                </a:solidFill>
                <a:effectLst/>
                <a:uLnTx/>
                <a:uFillTx/>
                <a:latin typeface="Arial" panose="020B0604020202020204"/>
                <a:ea typeface="+mn-ea"/>
                <a:cs typeface="+mn-cs"/>
              </a:rPr>
              <a:t>&gt;&gt; </a:t>
            </a: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Työkyvyn arviointi ei ajankohtainen </a:t>
            </a:r>
            <a:endParaRPr kumimoji="0" lang="fi-FI" sz="800" b="1" i="0" u="none" strike="noStrike" kern="1200" cap="none" spc="0" normalizeH="0" baseline="0" noProof="0" dirty="0">
              <a:ln>
                <a:noFill/>
              </a:ln>
              <a:solidFill>
                <a:prstClr val="black"/>
              </a:solidFill>
              <a:effectLst/>
              <a:uLnTx/>
              <a:uFillTx/>
              <a:latin typeface="Arial" panose="020B0604020202020204"/>
              <a:ea typeface="+mn-ea"/>
              <a:cs typeface="Arial"/>
            </a:endParaRPr>
          </a:p>
        </p:txBody>
      </p:sp>
      <p:sp>
        <p:nvSpPr>
          <p:cNvPr id="12" name="Rectangle 11">
            <a:extLst>
              <a:ext uri="{FF2B5EF4-FFF2-40B4-BE49-F238E27FC236}">
                <a16:creationId xmlns:a16="http://schemas.microsoft.com/office/drawing/2014/main" id="{479AFE63-C5D4-784F-A8CD-7214AB85E720}"/>
              </a:ext>
            </a:extLst>
          </p:cNvPr>
          <p:cNvSpPr/>
          <p:nvPr/>
        </p:nvSpPr>
        <p:spPr>
          <a:xfrm>
            <a:off x="2387480" y="2691567"/>
            <a:ext cx="779147" cy="615553"/>
          </a:xfrm>
          <a:prstGeom prst="rect">
            <a:avLst/>
          </a:prstGeom>
        </p:spPr>
        <p:txBody>
          <a:bodyPr wrap="squar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Tilanne selkiytyy, asiointi jatkuu toisaalla </a:t>
            </a: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t>asiakkaan</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 tarpeen mukaan</a:t>
            </a:r>
          </a:p>
        </p:txBody>
      </p:sp>
      <p:sp>
        <p:nvSpPr>
          <p:cNvPr id="35" name="Right Arrow 34">
            <a:extLst>
              <a:ext uri="{FF2B5EF4-FFF2-40B4-BE49-F238E27FC236}">
                <a16:creationId xmlns:a16="http://schemas.microsoft.com/office/drawing/2014/main" id="{A76A78F6-09BA-2D4F-8EE5-351A6BDC0BE4}"/>
              </a:ext>
            </a:extLst>
          </p:cNvPr>
          <p:cNvSpPr/>
          <p:nvPr/>
        </p:nvSpPr>
        <p:spPr>
          <a:xfrm rot="5400000">
            <a:off x="2728190" y="2481734"/>
            <a:ext cx="108000" cy="1440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5" name="Rectangle 14">
            <a:extLst>
              <a:ext uri="{FF2B5EF4-FFF2-40B4-BE49-F238E27FC236}">
                <a16:creationId xmlns:a16="http://schemas.microsoft.com/office/drawing/2014/main" id="{1E11B819-B011-734B-9F4B-A7611935093B}"/>
              </a:ext>
            </a:extLst>
          </p:cNvPr>
          <p:cNvSpPr/>
          <p:nvPr/>
        </p:nvSpPr>
        <p:spPr>
          <a:xfrm>
            <a:off x="3402608" y="2678459"/>
            <a:ext cx="1303128" cy="369332"/>
          </a:xfrm>
          <a:prstGeom prst="rect">
            <a:avLst/>
          </a:prstGeom>
        </p:spPr>
        <p:txBody>
          <a:bodyPr wrap="squar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Verkosto-tapaaminen* tai Case-tiimi – työkykytiimi + työllisyysohjaaja(t)</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endParaRPr>
          </a:p>
        </p:txBody>
      </p:sp>
      <p:sp>
        <p:nvSpPr>
          <p:cNvPr id="44" name="Right Arrow 43">
            <a:extLst>
              <a:ext uri="{FF2B5EF4-FFF2-40B4-BE49-F238E27FC236}">
                <a16:creationId xmlns:a16="http://schemas.microsoft.com/office/drawing/2014/main" id="{5FC9EED6-419C-F84A-A5CC-F06E278F36AE}"/>
              </a:ext>
            </a:extLst>
          </p:cNvPr>
          <p:cNvSpPr/>
          <p:nvPr/>
        </p:nvSpPr>
        <p:spPr>
          <a:xfrm rot="5400000">
            <a:off x="4003911" y="2481734"/>
            <a:ext cx="108000" cy="1440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7" name="Rounded Rectangle 46">
            <a:extLst>
              <a:ext uri="{FF2B5EF4-FFF2-40B4-BE49-F238E27FC236}">
                <a16:creationId xmlns:a16="http://schemas.microsoft.com/office/drawing/2014/main" id="{FA2CDEB1-199D-5F44-B2E6-FB6357F3FA6B}"/>
              </a:ext>
            </a:extLst>
          </p:cNvPr>
          <p:cNvSpPr/>
          <p:nvPr/>
        </p:nvSpPr>
        <p:spPr>
          <a:xfrm>
            <a:off x="2277765" y="3737777"/>
            <a:ext cx="3590376" cy="1135177"/>
          </a:xfrm>
          <a:prstGeom prst="roundRect">
            <a:avLst>
              <a:gd name="adj" fmla="val 4995"/>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9" name="Rectangle 28">
            <a:extLst>
              <a:ext uri="{FF2B5EF4-FFF2-40B4-BE49-F238E27FC236}">
                <a16:creationId xmlns:a16="http://schemas.microsoft.com/office/drawing/2014/main" id="{A917A592-C315-4548-AC74-DCB6E1BFAB22}"/>
              </a:ext>
            </a:extLst>
          </p:cNvPr>
          <p:cNvSpPr/>
          <p:nvPr/>
        </p:nvSpPr>
        <p:spPr>
          <a:xfrm>
            <a:off x="2355619" y="3961221"/>
            <a:ext cx="3440518" cy="863863"/>
          </a:xfrm>
          <a:prstGeom prst="rect">
            <a:avLst/>
          </a:prstGeom>
        </p:spPr>
        <p:txBody>
          <a:bodyPr wrap="square" lIns="0" tIns="0" rIns="0" bIns="0" numCol="2">
            <a:spAutoFit/>
          </a:bodyPr>
          <a:lstStyle/>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Kykyviisari / Oma olo</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panose="020B0604020202020204"/>
            </a:endParaRP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Life Care fraasi täytetään</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panose="020B0604020202020204"/>
            </a:endParaRP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Terveydentilan, työ- ja toimintakyvyn kartoitus / taustatiedon kerääminen, kuntoutukset ja tutkimukset</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panose="020B0604020202020204"/>
            </a:endParaRP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Lääkärin konsultaatio tarvittaessa</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endParaRP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Sosiaalinen selvitys ja ohjaus tarvittaessa</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Kelan</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 konsultaatio tarvittaessa (edeltävät palvelut/etuudet, </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vaihtoehtojen kartoitus)</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Tavoitteet suunnitelmalle </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Arial"/>
              </a:rPr>
              <a:t>yhdessä asiakkaan kanssa</a:t>
            </a:r>
            <a:endParaRPr kumimoji="0" lang="fi-FI" sz="800" b="1" i="1" u="none" strike="noStrike" kern="1200" cap="none" spc="0" normalizeH="0" baseline="0" noProof="0" dirty="0">
              <a:ln>
                <a:noFill/>
              </a:ln>
              <a:solidFill>
                <a:srgbClr val="0050BB"/>
              </a:solidFill>
              <a:effectLst/>
              <a:uLnTx/>
              <a:uFillTx/>
              <a:latin typeface="Arial" panose="020B0604020202020204"/>
              <a:ea typeface="+mn-lt"/>
              <a:cs typeface="Arial" panose="020B0604020202020204"/>
            </a:endParaRPr>
          </a:p>
        </p:txBody>
      </p:sp>
      <p:sp>
        <p:nvSpPr>
          <p:cNvPr id="30" name="Rectangle 29">
            <a:extLst>
              <a:ext uri="{FF2B5EF4-FFF2-40B4-BE49-F238E27FC236}">
                <a16:creationId xmlns:a16="http://schemas.microsoft.com/office/drawing/2014/main" id="{CEDF2623-848C-1B42-A070-856B50091658}"/>
              </a:ext>
            </a:extLst>
          </p:cNvPr>
          <p:cNvSpPr/>
          <p:nvPr/>
        </p:nvSpPr>
        <p:spPr>
          <a:xfrm>
            <a:off x="5189384" y="1000600"/>
            <a:ext cx="1623316" cy="1769715"/>
          </a:xfrm>
          <a:prstGeom prst="rect">
            <a:avLst/>
          </a:prstGeom>
        </p:spPr>
        <p:txBody>
          <a:bodyPr wrap="squar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Työkyvyn arvioinnin ja </a:t>
            </a:r>
            <a:b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tuen suunnittelu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i-FI" sz="3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Tarvittavat lääkärin tapaamiset/ konsultaatiot – työkykytiimin vastuutyöntekijä varaa</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Tutkimukset</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panose="020B0604020202020204"/>
              </a:rPr>
              <a:t>Kuntoutuspalvelut – arviot ja tuki (fysioterapia/toimintaterapia)</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panose="020B0604020202020204"/>
              </a:rPr>
              <a:t>Mielenterveys- ja päihdepalvelut – arviot ja tuki  </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Hoito/kuntoutus</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panose="020B0604020202020204"/>
              </a:rPr>
              <a:t> </a:t>
            </a:r>
            <a:r>
              <a:rPr kumimoji="0" lang="fi-FI" sz="800" b="1" i="0" u="none" strike="noStrike" kern="1200" cap="none" spc="0" normalizeH="0" baseline="0" noProof="0" dirty="0">
                <a:ln>
                  <a:noFill/>
                </a:ln>
                <a:solidFill>
                  <a:srgbClr val="0050BB"/>
                </a:solidFill>
                <a:effectLst/>
                <a:uLnTx/>
                <a:uFillTx/>
                <a:latin typeface="Arial" panose="020B0604020202020204"/>
                <a:ea typeface="+mn-ea"/>
                <a:cs typeface="+mn-cs"/>
              </a:rPr>
              <a:t>&gt;&gt; </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B-lausunto</a:t>
            </a:r>
          </a:p>
          <a:p>
            <a:pPr marL="88900" marR="0" lvl="0" indent="-88900" algn="l" defTabSz="685800"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Kuntouttava työtoiminta/ sosiaalinen kuntoutus arvioinnin välineenä tarvittaessa</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endParaRPr>
          </a:p>
        </p:txBody>
      </p:sp>
      <p:sp>
        <p:nvSpPr>
          <p:cNvPr id="33" name="Up-down Arrow 32">
            <a:extLst>
              <a:ext uri="{FF2B5EF4-FFF2-40B4-BE49-F238E27FC236}">
                <a16:creationId xmlns:a16="http://schemas.microsoft.com/office/drawing/2014/main" id="{E57BF78E-49E4-3245-94D5-975497EC7262}"/>
              </a:ext>
            </a:extLst>
          </p:cNvPr>
          <p:cNvSpPr/>
          <p:nvPr/>
        </p:nvSpPr>
        <p:spPr>
          <a:xfrm>
            <a:off x="3275856" y="3110485"/>
            <a:ext cx="143158" cy="558225"/>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63" name="Up-down Arrow 62">
            <a:extLst>
              <a:ext uri="{FF2B5EF4-FFF2-40B4-BE49-F238E27FC236}">
                <a16:creationId xmlns:a16="http://schemas.microsoft.com/office/drawing/2014/main" id="{1E54E629-20C7-6440-B2D0-FEE67349848A}"/>
              </a:ext>
            </a:extLst>
          </p:cNvPr>
          <p:cNvSpPr/>
          <p:nvPr/>
        </p:nvSpPr>
        <p:spPr>
          <a:xfrm>
            <a:off x="5910459" y="2903941"/>
            <a:ext cx="126000" cy="180000"/>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64" name="Rounded Rectangle 63">
            <a:extLst>
              <a:ext uri="{FF2B5EF4-FFF2-40B4-BE49-F238E27FC236}">
                <a16:creationId xmlns:a16="http://schemas.microsoft.com/office/drawing/2014/main" id="{06E01513-1F2D-8A41-9C69-98B747EBD6F5}"/>
              </a:ext>
            </a:extLst>
          </p:cNvPr>
          <p:cNvSpPr/>
          <p:nvPr/>
        </p:nvSpPr>
        <p:spPr>
          <a:xfrm>
            <a:off x="5073378" y="3126329"/>
            <a:ext cx="1800813" cy="381525"/>
          </a:xfrm>
          <a:prstGeom prst="roundRect">
            <a:avLst>
              <a:gd name="adj" fmla="val 12056"/>
            </a:avLst>
          </a:prstGeom>
          <a:solidFill>
            <a:schemeClr val="accent2"/>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66" name="Rectangle 65">
            <a:extLst>
              <a:ext uri="{FF2B5EF4-FFF2-40B4-BE49-F238E27FC236}">
                <a16:creationId xmlns:a16="http://schemas.microsoft.com/office/drawing/2014/main" id="{B51C1587-4F5F-FD4A-BB16-08D7994364C9}"/>
              </a:ext>
            </a:extLst>
          </p:cNvPr>
          <p:cNvSpPr/>
          <p:nvPr/>
        </p:nvSpPr>
        <p:spPr>
          <a:xfrm>
            <a:off x="5189923" y="3189625"/>
            <a:ext cx="1686872" cy="246221"/>
          </a:xfrm>
          <a:prstGeom prst="rect">
            <a:avLst/>
          </a:prstGeom>
        </p:spPr>
        <p:txBody>
          <a:bodyPr wrap="squar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Verkosto</a:t>
            </a: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Arial"/>
              </a:rPr>
              <a:t>tapaaminen</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a:t>
            </a:r>
            <a:br>
              <a:rPr kumimoji="0" lang="fi-FI" sz="800" b="1"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Monialainen yhteistyö tarvittaessa</a:t>
            </a:r>
          </a:p>
        </p:txBody>
      </p:sp>
      <p:sp>
        <p:nvSpPr>
          <p:cNvPr id="67" name="Rectangle 66">
            <a:extLst>
              <a:ext uri="{FF2B5EF4-FFF2-40B4-BE49-F238E27FC236}">
                <a16:creationId xmlns:a16="http://schemas.microsoft.com/office/drawing/2014/main" id="{21DEEC61-F504-CB48-B307-D058825E394D}"/>
              </a:ext>
            </a:extLst>
          </p:cNvPr>
          <p:cNvSpPr/>
          <p:nvPr/>
        </p:nvSpPr>
        <p:spPr>
          <a:xfrm>
            <a:off x="7209176" y="1000600"/>
            <a:ext cx="1610165" cy="2431435"/>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Yhteinen asiakassuunnitelma kootaan eri toimijoiden työkyvyn </a:t>
            </a:r>
            <a:r>
              <a:rPr kumimoji="0" lang="fi-FI" sz="800" b="1" i="0" u="none" strike="noStrike" kern="1200" cap="none" spc="0" normalizeH="0" baseline="0" dirty="0">
                <a:ln>
                  <a:noFill/>
                </a:ln>
                <a:solidFill>
                  <a:prstClr val="black"/>
                </a:solidFill>
                <a:effectLst/>
                <a:uLnTx/>
                <a:uFillTx/>
                <a:latin typeface="Arial" panose="020B0604020202020204"/>
                <a:ea typeface="+mn-ea"/>
                <a:cs typeface="+mn-cs"/>
              </a:rPr>
              <a:t>tuen suunnitelmista </a:t>
            </a:r>
            <a:r>
              <a:rPr kumimoji="0" lang="fi-FI" sz="800" b="0" i="0" u="none" strike="noStrike" kern="1200" cap="none" spc="0" normalizeH="0" baseline="0" dirty="0">
                <a:ln>
                  <a:noFill/>
                </a:ln>
                <a:solidFill>
                  <a:prstClr val="black"/>
                </a:solidFill>
                <a:effectLst/>
                <a:uLnTx/>
                <a:uFillTx/>
                <a:latin typeface="Arial" panose="020B0604020202020204"/>
                <a:ea typeface="+mn-ea"/>
                <a:cs typeface="+mn-cs"/>
              </a:rPr>
              <a:t>(esim. hoito/kuntoutussuunnitelma)</a:t>
            </a:r>
          </a:p>
          <a:p>
            <a:pPr marL="0" marR="0" lvl="0" indent="0" algn="l" defTabSz="914378" rtl="0" eaLnBrk="1" fontAlgn="auto" latinLnBrk="0" hangingPunct="1">
              <a:lnSpc>
                <a:spcPct val="100000"/>
              </a:lnSpc>
              <a:spcBef>
                <a:spcPts val="0"/>
              </a:spcBef>
              <a:spcAft>
                <a:spcPts val="0"/>
              </a:spcAft>
              <a:buClr>
                <a:srgbClr val="0050BB"/>
              </a:buClr>
              <a:buSzPct val="120000"/>
              <a:buFontTx/>
              <a:buNone/>
              <a:tabLst/>
              <a:defRPr/>
            </a:pPr>
            <a:endParaRPr kumimoji="0" lang="fi-FI" sz="300" b="1" i="0" u="none" strike="noStrike" kern="1200" cap="none" spc="0" normalizeH="0" baseline="0" dirty="0">
              <a:ln>
                <a:noFill/>
              </a:ln>
              <a:solidFill>
                <a:prstClr val="black"/>
              </a:solidFill>
              <a:effectLst/>
              <a:uLnTx/>
              <a:uFillTx/>
              <a:latin typeface="Arial" panose="020B0604020202020204"/>
              <a:ea typeface="+mn-ea"/>
              <a:cs typeface="+mn-cs"/>
            </a:endParaRP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dirty="0">
                <a:ln>
                  <a:noFill/>
                </a:ln>
                <a:solidFill>
                  <a:prstClr val="black"/>
                </a:solidFill>
                <a:effectLst/>
                <a:uLnTx/>
                <a:uFillTx/>
                <a:latin typeface="Arial" panose="020B0604020202020204"/>
                <a:ea typeface="+mn-ea"/>
                <a:cs typeface="+mn-cs"/>
              </a:rPr>
              <a:t>Jatkosuunnitelma</a:t>
            </a:r>
            <a:r>
              <a:rPr kumimoji="0" lang="fi-FI" sz="800" b="0" i="0" u="none" strike="noStrike" kern="1200" cap="none" spc="0" normalizeH="0" baseline="0" dirty="0">
                <a:ln>
                  <a:noFill/>
                </a:ln>
                <a:solidFill>
                  <a:prstClr val="black"/>
                </a:solidFill>
                <a:effectLst/>
                <a:uLnTx/>
                <a:uFillTx/>
                <a:latin typeface="Arial" panose="020B0604020202020204"/>
                <a:ea typeface="+mn-ea"/>
                <a:cs typeface="+mn-cs"/>
              </a:rPr>
              <a:t> tehdään </a:t>
            </a:r>
            <a:r>
              <a:rPr kumimoji="0" lang="fi-FI" sz="800" b="1" i="1" u="none" strike="noStrike" kern="1200" cap="none" spc="0" normalizeH="0" baseline="0" dirty="0">
                <a:ln>
                  <a:noFill/>
                </a:ln>
                <a:solidFill>
                  <a:srgbClr val="0050BB"/>
                </a:solidFill>
                <a:effectLst/>
                <a:uLnTx/>
                <a:uFillTx/>
                <a:latin typeface="Arial" panose="020B0604020202020204"/>
                <a:ea typeface="+mn-ea"/>
                <a:cs typeface="+mn-cs"/>
              </a:rPr>
              <a:t>yhdessä asiakkaan kanssa</a:t>
            </a:r>
          </a:p>
          <a:p>
            <a:pPr marL="0" marR="0" lvl="0" indent="0" algn="l" defTabSz="914378" rtl="0" eaLnBrk="1" fontAlgn="auto" latinLnBrk="0" hangingPunct="1">
              <a:lnSpc>
                <a:spcPct val="100000"/>
              </a:lnSpc>
              <a:spcBef>
                <a:spcPts val="0"/>
              </a:spcBef>
              <a:spcAft>
                <a:spcPts val="0"/>
              </a:spcAft>
              <a:buClr>
                <a:srgbClr val="0050BB"/>
              </a:buClr>
              <a:buSzPct val="120000"/>
              <a:buFontTx/>
              <a:buNone/>
              <a:tabLst/>
              <a:defRPr/>
            </a:pPr>
            <a:endParaRPr kumimoji="0" lang="fi-FI" sz="300" b="1"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378" rtl="0" eaLnBrk="1" fontAlgn="auto" latinLnBrk="0" hangingPunct="1">
              <a:lnSpc>
                <a:spcPct val="100000"/>
              </a:lnSpc>
              <a:spcBef>
                <a:spcPts val="0"/>
              </a:spcBef>
              <a:spcAft>
                <a:spcPts val="0"/>
              </a:spcAft>
              <a:buClr>
                <a:srgbClr val="0050BB"/>
              </a:buClr>
              <a:buSzPct val="120000"/>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Palautelomake omavalmentajalle/Te-palveluille/ yhteenveto vastuuhenkilöille</a:t>
            </a: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Tarvittavat lääkärinlausunnot</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endParaRP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Sovitaan seurannasta (mm. Kelan palveluissa eteneminen ja jatkosuunnitelmat)  </a:t>
            </a: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Asiakas ohjataan lähettävälle/seuraavalle taholle tarvittaessa vaihtaen vastuuhenkilöä </a:t>
            </a:r>
          </a:p>
          <a:p>
            <a:pPr marL="88900" marR="0" lvl="0" indent="-88900" algn="l" defTabSz="914378" rtl="0" eaLnBrk="1" fontAlgn="auto" latinLnBrk="0" hangingPunct="1">
              <a:lnSpc>
                <a:spcPct val="100000"/>
              </a:lnSpc>
              <a:spcBef>
                <a:spcPts val="0"/>
              </a:spcBef>
              <a:spcAft>
                <a:spcPts val="0"/>
              </a:spcAft>
              <a:buClr>
                <a:srgbClr val="0050BB"/>
              </a:buClr>
              <a:buSzPct val="120000"/>
              <a:buFont typeface="Arial" panose="020B0604020202020204" pitchFamily="34" charset="0"/>
              <a:buChar char="•"/>
              <a:tabLst/>
              <a:defRPr/>
            </a:pPr>
            <a:r>
              <a:rPr kumimoji="0" lang="fi-FI" sz="800" b="0" i="0" u="none" strike="noStrike" kern="1200" cap="none" spc="0" normalizeH="0" baseline="0" noProof="0" dirty="0" err="1">
                <a:ln>
                  <a:noFill/>
                </a:ln>
                <a:solidFill>
                  <a:prstClr val="black"/>
                </a:solidFill>
                <a:effectLst/>
                <a:uLnTx/>
                <a:uFillTx/>
                <a:latin typeface="Arial" panose="020B0604020202020204"/>
                <a:ea typeface="+mn-ea"/>
                <a:cs typeface="Arial"/>
              </a:rPr>
              <a:t>Asiakkuus</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 työkykytiimissä päättyy</a:t>
            </a:r>
          </a:p>
        </p:txBody>
      </p:sp>
      <p:sp>
        <p:nvSpPr>
          <p:cNvPr id="69" name="Rounded Rectangle 68">
            <a:extLst>
              <a:ext uri="{FF2B5EF4-FFF2-40B4-BE49-F238E27FC236}">
                <a16:creationId xmlns:a16="http://schemas.microsoft.com/office/drawing/2014/main" id="{E3205078-4CC7-9D47-9764-E45E2500D6A7}"/>
              </a:ext>
            </a:extLst>
          </p:cNvPr>
          <p:cNvSpPr/>
          <p:nvPr/>
        </p:nvSpPr>
        <p:spPr>
          <a:xfrm>
            <a:off x="3470222" y="3231025"/>
            <a:ext cx="1310666" cy="426252"/>
          </a:xfrm>
          <a:prstGeom prst="roundRect">
            <a:avLst>
              <a:gd name="adj" fmla="val 4461"/>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70" name="Rectangle 69">
            <a:extLst>
              <a:ext uri="{FF2B5EF4-FFF2-40B4-BE49-F238E27FC236}">
                <a16:creationId xmlns:a16="http://schemas.microsoft.com/office/drawing/2014/main" id="{D9C7560F-8A89-B147-A539-B0183E90F86E}"/>
              </a:ext>
            </a:extLst>
          </p:cNvPr>
          <p:cNvSpPr/>
          <p:nvPr/>
        </p:nvSpPr>
        <p:spPr>
          <a:xfrm>
            <a:off x="3547727" y="3261563"/>
            <a:ext cx="1215353" cy="369332"/>
          </a:xfrm>
          <a:prstGeom prst="rect">
            <a:avLst/>
          </a:prstGeom>
        </p:spPr>
        <p:txBody>
          <a:bodyPr wrap="squar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mn-cs"/>
              </a:rPr>
              <a:t>Yhteinen suunnitelma</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 opiskelun ja työllistymisen  edistämiseksi</a:t>
            </a:r>
          </a:p>
        </p:txBody>
      </p:sp>
      <p:sp>
        <p:nvSpPr>
          <p:cNvPr id="22" name="Rectangle 21">
            <a:extLst>
              <a:ext uri="{FF2B5EF4-FFF2-40B4-BE49-F238E27FC236}">
                <a16:creationId xmlns:a16="http://schemas.microsoft.com/office/drawing/2014/main" id="{B70A4B40-8620-374C-886C-7D3851B4C436}"/>
              </a:ext>
            </a:extLst>
          </p:cNvPr>
          <p:cNvSpPr/>
          <p:nvPr/>
        </p:nvSpPr>
        <p:spPr>
          <a:xfrm>
            <a:off x="3785239" y="1277908"/>
            <a:ext cx="725504" cy="501754"/>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0" i="1" u="none" strike="noStrike" kern="1200" cap="none" spc="0" normalizeH="0" baseline="0" noProof="0" dirty="0">
                <a:ln>
                  <a:noFill/>
                </a:ln>
                <a:solidFill>
                  <a:prstClr val="black"/>
                </a:solidFill>
                <a:effectLst/>
                <a:uLnTx/>
                <a:uFillTx/>
                <a:latin typeface="Arial" panose="020B0604020202020204"/>
                <a:ea typeface="+mn-ea"/>
                <a:cs typeface="+mn-cs"/>
              </a:rPr>
              <a:t>Käsittelee konsultaation/</a:t>
            </a:r>
            <a:br>
              <a:rPr kumimoji="0" lang="fi-FI" sz="800" b="0" i="1"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0" i="1" u="none" strike="noStrike" kern="1200" cap="none" spc="0" normalizeH="0" baseline="0" noProof="0" dirty="0">
                <a:ln>
                  <a:noFill/>
                </a:ln>
                <a:solidFill>
                  <a:prstClr val="black"/>
                </a:solidFill>
                <a:effectLst/>
                <a:uLnTx/>
                <a:uFillTx/>
                <a:latin typeface="Arial" panose="020B0604020202020204"/>
                <a:ea typeface="+mn-ea"/>
                <a:cs typeface="+mn-cs"/>
              </a:rPr>
              <a:t>lähetteen </a:t>
            </a:r>
            <a:br>
              <a:rPr kumimoji="0" lang="fi-FI" sz="800" b="0" i="1" u="none" strike="noStrike" kern="1200" cap="none" spc="0" normalizeH="0" baseline="0" noProof="0" dirty="0">
                <a:ln>
                  <a:noFill/>
                </a:ln>
                <a:solidFill>
                  <a:prstClr val="black"/>
                </a:solidFill>
                <a:effectLst/>
                <a:uLnTx/>
                <a:uFillTx/>
                <a:latin typeface="Arial" panose="020B0604020202020204"/>
                <a:ea typeface="+mn-ea"/>
                <a:cs typeface="+mn-cs"/>
              </a:rPr>
            </a:br>
            <a:r>
              <a:rPr kumimoji="0" lang="fi-FI" sz="800" b="0" i="1" u="none" strike="noStrike" kern="1200" cap="none" spc="0" normalizeH="0" baseline="0" noProof="0" dirty="0">
                <a:ln>
                  <a:noFill/>
                </a:ln>
                <a:solidFill>
                  <a:prstClr val="black"/>
                </a:solidFill>
                <a:effectLst/>
                <a:uLnTx/>
                <a:uFillTx/>
                <a:latin typeface="Arial" panose="020B0604020202020204"/>
                <a:ea typeface="+mn-ea"/>
                <a:cs typeface="+mn-cs"/>
              </a:rPr>
              <a:t>tiimissä</a:t>
            </a:r>
          </a:p>
        </p:txBody>
      </p:sp>
      <p:sp>
        <p:nvSpPr>
          <p:cNvPr id="23" name="Right Brace 22">
            <a:extLst>
              <a:ext uri="{FF2B5EF4-FFF2-40B4-BE49-F238E27FC236}">
                <a16:creationId xmlns:a16="http://schemas.microsoft.com/office/drawing/2014/main" id="{1ADC1792-93EE-084A-AB4B-940026470B89}"/>
              </a:ext>
            </a:extLst>
          </p:cNvPr>
          <p:cNvSpPr/>
          <p:nvPr/>
        </p:nvSpPr>
        <p:spPr>
          <a:xfrm>
            <a:off x="3612752" y="1165103"/>
            <a:ext cx="97333" cy="698181"/>
          </a:xfrm>
          <a:prstGeom prst="rightBrace">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solidFill>
                  <a:srgbClr val="0050BB">
                    <a:lumMod val="40000"/>
                    <a:lumOff val="60000"/>
                  </a:srgbClr>
                </a:solidFill>
              </a:ln>
              <a:solidFill>
                <a:srgbClr val="091C38">
                  <a:lumMod val="75000"/>
                  <a:lumOff val="25000"/>
                </a:srgbClr>
              </a:solidFill>
              <a:effectLst/>
              <a:uLnTx/>
              <a:uFillTx/>
              <a:latin typeface="Arial" panose="020B0604020202020204"/>
              <a:ea typeface="+mn-ea"/>
              <a:cs typeface="+mn-cs"/>
            </a:endParaRPr>
          </a:p>
        </p:txBody>
      </p:sp>
      <p:sp>
        <p:nvSpPr>
          <p:cNvPr id="31" name="Rectangle 30">
            <a:extLst>
              <a:ext uri="{FF2B5EF4-FFF2-40B4-BE49-F238E27FC236}">
                <a16:creationId xmlns:a16="http://schemas.microsoft.com/office/drawing/2014/main" id="{3C1D6A4A-2620-A64C-82B3-115F278117F1}"/>
              </a:ext>
            </a:extLst>
          </p:cNvPr>
          <p:cNvSpPr/>
          <p:nvPr/>
        </p:nvSpPr>
        <p:spPr>
          <a:xfrm>
            <a:off x="2368018" y="3800471"/>
            <a:ext cx="3284102" cy="123111"/>
          </a:xfrm>
          <a:prstGeom prst="rect">
            <a:avLst/>
          </a:prstGeom>
        </p:spPr>
        <p:txBody>
          <a:bodyPr wrap="square" lIns="0" tIns="0" rIns="0" bIns="0">
            <a:spAutoFit/>
          </a:bodyPr>
          <a:lstStyle/>
          <a:p>
            <a:pPr marL="88900" marR="0" lvl="0" indent="-88900" algn="l" defTabSz="685800"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Tapaaminen työkykytiimissä terveydenhoitaja/sosiaaliohjaaja</a:t>
            </a:r>
          </a:p>
        </p:txBody>
      </p:sp>
      <p:sp>
        <p:nvSpPr>
          <p:cNvPr id="57" name="Right Arrow 56">
            <a:extLst>
              <a:ext uri="{FF2B5EF4-FFF2-40B4-BE49-F238E27FC236}">
                <a16:creationId xmlns:a16="http://schemas.microsoft.com/office/drawing/2014/main" id="{0804FA6F-9B15-094C-997F-D3A7A5C60D08}"/>
              </a:ext>
            </a:extLst>
          </p:cNvPr>
          <p:cNvSpPr/>
          <p:nvPr/>
        </p:nvSpPr>
        <p:spPr>
          <a:xfrm rot="5400000">
            <a:off x="4003911" y="3086177"/>
            <a:ext cx="108000" cy="1440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0" name="Rectangle 39">
            <a:extLst>
              <a:ext uri="{FF2B5EF4-FFF2-40B4-BE49-F238E27FC236}">
                <a16:creationId xmlns:a16="http://schemas.microsoft.com/office/drawing/2014/main" id="{68C013BF-47DC-9743-8B4C-DB68B5E9C981}"/>
              </a:ext>
            </a:extLst>
          </p:cNvPr>
          <p:cNvSpPr/>
          <p:nvPr/>
        </p:nvSpPr>
        <p:spPr>
          <a:xfrm>
            <a:off x="8748464" y="4608431"/>
            <a:ext cx="216024" cy="1779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58" name="Rounded Rectangle 57">
            <a:extLst>
              <a:ext uri="{FF2B5EF4-FFF2-40B4-BE49-F238E27FC236}">
                <a16:creationId xmlns:a16="http://schemas.microsoft.com/office/drawing/2014/main" id="{AAB40D08-AACA-8D49-A66F-B4E0E2AB97CC}"/>
              </a:ext>
            </a:extLst>
          </p:cNvPr>
          <p:cNvSpPr/>
          <p:nvPr/>
        </p:nvSpPr>
        <p:spPr>
          <a:xfrm>
            <a:off x="6100705" y="3736098"/>
            <a:ext cx="2792470" cy="1136855"/>
          </a:xfrm>
          <a:prstGeom prst="roundRect">
            <a:avLst>
              <a:gd name="adj" fmla="val 6520"/>
            </a:avLst>
          </a:prstGeom>
          <a:noFill/>
          <a:ln>
            <a:solidFill>
              <a:schemeClr val="accent2"/>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59" name="Rectangle 58">
            <a:extLst>
              <a:ext uri="{FF2B5EF4-FFF2-40B4-BE49-F238E27FC236}">
                <a16:creationId xmlns:a16="http://schemas.microsoft.com/office/drawing/2014/main" id="{3189357C-918B-9342-96DE-C9DB0B6DDDEA}"/>
              </a:ext>
            </a:extLst>
          </p:cNvPr>
          <p:cNvSpPr/>
          <p:nvPr/>
        </p:nvSpPr>
        <p:spPr>
          <a:xfrm>
            <a:off x="6197014" y="3806336"/>
            <a:ext cx="2642872" cy="1015663"/>
          </a:xfrm>
          <a:prstGeom prst="rect">
            <a:avLst/>
          </a:prstGeom>
        </p:spPr>
        <p:txBody>
          <a:bodyPr wrap="square" lIns="0" tIns="0" rIns="0" bIns="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Arial"/>
              </a:rPr>
              <a:t>*Verkostotapaaminen</a:t>
            </a:r>
            <a:br>
              <a:rPr kumimoji="0" lang="fi-FI" sz="800" b="1"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Arial"/>
              </a:rPr>
              <a:t>Monialainen yhteistyö tarvittaessa: </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br>
            <a:endParaRPr kumimoji="0" lang="fi-FI" sz="200" b="0" i="0" u="none" strike="noStrike" kern="1200" cap="none" spc="0" normalizeH="0" baseline="0" noProof="0" dirty="0">
              <a:ln>
                <a:noFill/>
              </a:ln>
              <a:solidFill>
                <a:prstClr val="black"/>
              </a:solidFill>
              <a:effectLst/>
              <a:uLnTx/>
              <a:uFillTx/>
              <a:latin typeface="Arial" panose="020B0604020202020204"/>
              <a:ea typeface="+mn-ea"/>
              <a:cs typeface="Aria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Arvioidaan ajankohtaisen palvelun tarve – </a:t>
            </a:r>
            <a:b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800" b="1" i="1" u="none" strike="noStrike" kern="1200" cap="none" spc="0" normalizeH="0" baseline="0" noProof="0" dirty="0">
                <a:ln>
                  <a:noFill/>
                </a:ln>
                <a:solidFill>
                  <a:srgbClr val="0050BB"/>
                </a:solidFill>
                <a:effectLst/>
                <a:uLnTx/>
                <a:uFillTx/>
                <a:latin typeface="Arial" panose="020B0604020202020204"/>
                <a:ea typeface="+mn-ea"/>
                <a:cs typeface="Arial"/>
              </a:rPr>
              <a:t>Asiakas</a:t>
            </a: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Arial"/>
              </a:rPr>
              <a:t>, Työkykytiimi, Kela, Sosiaalinen kuntoutus ja työllisyyden edistäminen tiimi, (sosiaalipalvelut), omavalmentaja. Työkykytiimin vastuuhenkilö koordinoi asiakkaan arvion ja tuen polkua ja ohjaa tarvittaessa uudelle vastuuhenkilölle saattaen vaihtaen.</a:t>
            </a:r>
            <a:endPar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62" name="Right Arrow 61">
            <a:extLst>
              <a:ext uri="{FF2B5EF4-FFF2-40B4-BE49-F238E27FC236}">
                <a16:creationId xmlns:a16="http://schemas.microsoft.com/office/drawing/2014/main" id="{EA3EDF90-56EE-6A41-888E-FE92D475CA26}"/>
              </a:ext>
            </a:extLst>
          </p:cNvPr>
          <p:cNvSpPr/>
          <p:nvPr/>
        </p:nvSpPr>
        <p:spPr>
          <a:xfrm rot="5400000">
            <a:off x="1059189" y="2841774"/>
            <a:ext cx="108000" cy="1440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72" name="Right Arrow 71">
            <a:extLst>
              <a:ext uri="{FF2B5EF4-FFF2-40B4-BE49-F238E27FC236}">
                <a16:creationId xmlns:a16="http://schemas.microsoft.com/office/drawing/2014/main" id="{7EED190D-315B-964E-8E74-04F80907B4D9}"/>
              </a:ext>
            </a:extLst>
          </p:cNvPr>
          <p:cNvSpPr/>
          <p:nvPr/>
        </p:nvSpPr>
        <p:spPr>
          <a:xfrm>
            <a:off x="4899462" y="1621277"/>
            <a:ext cx="162000" cy="1440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75" name="Right Arrow 74">
            <a:extLst>
              <a:ext uri="{FF2B5EF4-FFF2-40B4-BE49-F238E27FC236}">
                <a16:creationId xmlns:a16="http://schemas.microsoft.com/office/drawing/2014/main" id="{39506039-36DD-474E-9AF0-B2AF1DCF5B80}"/>
              </a:ext>
            </a:extLst>
          </p:cNvPr>
          <p:cNvSpPr/>
          <p:nvPr/>
        </p:nvSpPr>
        <p:spPr>
          <a:xfrm>
            <a:off x="6923067" y="1620053"/>
            <a:ext cx="162000" cy="144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79" name="Straight Connector 78">
            <a:extLst>
              <a:ext uri="{FF2B5EF4-FFF2-40B4-BE49-F238E27FC236}">
                <a16:creationId xmlns:a16="http://schemas.microsoft.com/office/drawing/2014/main" id="{E4BF53E4-2CB0-CE4B-AD52-144365F06436}"/>
              </a:ext>
            </a:extLst>
          </p:cNvPr>
          <p:cNvCxnSpPr>
            <a:cxnSpLocks/>
          </p:cNvCxnSpPr>
          <p:nvPr/>
        </p:nvCxnSpPr>
        <p:spPr>
          <a:xfrm flipV="1">
            <a:off x="6936327" y="1672594"/>
            <a:ext cx="0" cy="1731377"/>
          </a:xfrm>
          <a:prstGeom prst="line">
            <a:avLst/>
          </a:prstGeom>
          <a:ln w="31750"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B042824-9492-7843-A3F5-5F6DF115BD21}"/>
              </a:ext>
            </a:extLst>
          </p:cNvPr>
          <p:cNvCxnSpPr>
            <a:cxnSpLocks/>
          </p:cNvCxnSpPr>
          <p:nvPr/>
        </p:nvCxnSpPr>
        <p:spPr>
          <a:xfrm>
            <a:off x="3275856" y="1935292"/>
            <a:ext cx="0" cy="4924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C432B5D-3D85-6949-BB68-E7E3F8AB0E7D}"/>
              </a:ext>
            </a:extLst>
          </p:cNvPr>
          <p:cNvSpPr/>
          <p:nvPr/>
        </p:nvSpPr>
        <p:spPr>
          <a:xfrm>
            <a:off x="342614" y="2551220"/>
            <a:ext cx="1565920" cy="246221"/>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a:ea typeface="+mn-ea"/>
                <a:cs typeface="+mn-cs"/>
              </a:rPr>
              <a:t>Työkykytiimin konsultaatio</a:t>
            </a:r>
          </a:p>
          <a:p>
            <a:pPr marL="0" marR="0" lvl="0" indent="0" algn="l" defTabSz="914378" rtl="0" eaLnBrk="1" fontAlgn="auto" latinLnBrk="0" hangingPunct="1">
              <a:lnSpc>
                <a:spcPct val="100000"/>
              </a:lnSpc>
              <a:spcBef>
                <a:spcPts val="0"/>
              </a:spcBef>
              <a:spcAft>
                <a:spcPts val="0"/>
              </a:spcAft>
              <a:buClr>
                <a:srgbClr val="0050BB"/>
              </a:buClr>
              <a:buSzPct val="120000"/>
              <a:buFontTx/>
              <a:buNone/>
              <a:tabLst/>
              <a:defRPr/>
            </a:pPr>
            <a:r>
              <a:rPr kumimoji="0" lang="fi-FI" sz="800" b="0" i="0" u="none" strike="noStrike" kern="1200" cap="none" spc="0" normalizeH="0" baseline="0" noProof="0" dirty="0">
                <a:ln>
                  <a:noFill/>
                </a:ln>
                <a:solidFill>
                  <a:prstClr val="black"/>
                </a:solidFill>
                <a:effectLst/>
                <a:uLnTx/>
                <a:uFillTx/>
                <a:latin typeface="Arial" panose="020B0604020202020204"/>
                <a:ea typeface="+mn-ea"/>
                <a:cs typeface="+mn-cs"/>
              </a:rPr>
              <a:t>puhelimitse/sähköisesti </a:t>
            </a:r>
          </a:p>
        </p:txBody>
      </p:sp>
      <p:sp>
        <p:nvSpPr>
          <p:cNvPr id="68" name="Right Arrow 67">
            <a:extLst>
              <a:ext uri="{FF2B5EF4-FFF2-40B4-BE49-F238E27FC236}">
                <a16:creationId xmlns:a16="http://schemas.microsoft.com/office/drawing/2014/main" id="{CCE6BF1F-9F34-B94A-80C7-34F3E7A6FB81}"/>
              </a:ext>
            </a:extLst>
          </p:cNvPr>
          <p:cNvSpPr/>
          <p:nvPr/>
        </p:nvSpPr>
        <p:spPr>
          <a:xfrm rot="5400000">
            <a:off x="1063693" y="2350771"/>
            <a:ext cx="108000" cy="1440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74" name="Right Arrow 73">
            <a:extLst>
              <a:ext uri="{FF2B5EF4-FFF2-40B4-BE49-F238E27FC236}">
                <a16:creationId xmlns:a16="http://schemas.microsoft.com/office/drawing/2014/main" id="{DABCCBA2-B418-D043-80AB-AB3397A033A9}"/>
              </a:ext>
            </a:extLst>
          </p:cNvPr>
          <p:cNvSpPr/>
          <p:nvPr/>
        </p:nvSpPr>
        <p:spPr>
          <a:xfrm>
            <a:off x="2143265" y="1610328"/>
            <a:ext cx="162000" cy="14401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06906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ound Same-side Corner of Rectangle 100">
            <a:extLst>
              <a:ext uri="{FF2B5EF4-FFF2-40B4-BE49-F238E27FC236}">
                <a16:creationId xmlns:a16="http://schemas.microsoft.com/office/drawing/2014/main" id="{2193C69B-EAE8-584D-BBA6-8E24DE1EB1E3}"/>
              </a:ext>
            </a:extLst>
          </p:cNvPr>
          <p:cNvSpPr/>
          <p:nvPr/>
        </p:nvSpPr>
        <p:spPr>
          <a:xfrm rot="16200000">
            <a:off x="2288039" y="4349816"/>
            <a:ext cx="589404" cy="314391"/>
          </a:xfrm>
          <a:prstGeom prst="round2Same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02" name="Round Same-side Corner of Rectangle 101">
            <a:extLst>
              <a:ext uri="{FF2B5EF4-FFF2-40B4-BE49-F238E27FC236}">
                <a16:creationId xmlns:a16="http://schemas.microsoft.com/office/drawing/2014/main" id="{C9E064BA-F8A3-5240-B5A8-76E53ED379AF}"/>
              </a:ext>
            </a:extLst>
          </p:cNvPr>
          <p:cNvSpPr/>
          <p:nvPr/>
        </p:nvSpPr>
        <p:spPr>
          <a:xfrm rot="5400000">
            <a:off x="2703087" y="4055725"/>
            <a:ext cx="589406" cy="902572"/>
          </a:xfrm>
          <a:prstGeom prst="round2SameRect">
            <a:avLst>
              <a:gd name="adj1" fmla="val 9897"/>
              <a:gd name="adj2" fmla="val 0"/>
            </a:avLst>
          </a:prstGeom>
          <a:solidFill>
            <a:srgbClr val="FFB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99" name="Round Same-side Corner of Rectangle 98">
            <a:extLst>
              <a:ext uri="{FF2B5EF4-FFF2-40B4-BE49-F238E27FC236}">
                <a16:creationId xmlns:a16="http://schemas.microsoft.com/office/drawing/2014/main" id="{CB6ACBB6-B901-FE41-A90E-B44206158263}"/>
              </a:ext>
            </a:extLst>
          </p:cNvPr>
          <p:cNvSpPr/>
          <p:nvPr/>
        </p:nvSpPr>
        <p:spPr>
          <a:xfrm rot="16200000">
            <a:off x="132758" y="4348954"/>
            <a:ext cx="589296" cy="314391"/>
          </a:xfrm>
          <a:prstGeom prst="round2Same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00" name="Round Same-side Corner of Rectangle 99">
            <a:extLst>
              <a:ext uri="{FF2B5EF4-FFF2-40B4-BE49-F238E27FC236}">
                <a16:creationId xmlns:a16="http://schemas.microsoft.com/office/drawing/2014/main" id="{5D463E41-C2C7-F844-8529-016C0040AA83}"/>
              </a:ext>
            </a:extLst>
          </p:cNvPr>
          <p:cNvSpPr/>
          <p:nvPr/>
        </p:nvSpPr>
        <p:spPr>
          <a:xfrm rot="5400000">
            <a:off x="533273" y="4055005"/>
            <a:ext cx="589576" cy="902572"/>
          </a:xfrm>
          <a:prstGeom prst="round2SameRect">
            <a:avLst>
              <a:gd name="adj1" fmla="val 9897"/>
              <a:gd name="adj2" fmla="val 0"/>
            </a:avLst>
          </a:prstGeom>
          <a:solidFill>
            <a:srgbClr val="FFB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91" name="Rounded Rectangle 90">
            <a:extLst>
              <a:ext uri="{FF2B5EF4-FFF2-40B4-BE49-F238E27FC236}">
                <a16:creationId xmlns:a16="http://schemas.microsoft.com/office/drawing/2014/main" id="{4CB1FEFE-85C7-8C4F-AF46-D6C4CF0E65AD}"/>
              </a:ext>
            </a:extLst>
          </p:cNvPr>
          <p:cNvSpPr/>
          <p:nvPr/>
        </p:nvSpPr>
        <p:spPr>
          <a:xfrm>
            <a:off x="1592331" y="3120645"/>
            <a:ext cx="1290827" cy="324000"/>
          </a:xfrm>
          <a:prstGeom prst="roundRect">
            <a:avLst>
              <a:gd name="adj" fmla="val 12056"/>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92" name="Rounded Rectangle 91">
            <a:extLst>
              <a:ext uri="{FF2B5EF4-FFF2-40B4-BE49-F238E27FC236}">
                <a16:creationId xmlns:a16="http://schemas.microsoft.com/office/drawing/2014/main" id="{746E5D4D-6932-0B47-8B1B-973BF8528CEC}"/>
              </a:ext>
            </a:extLst>
          </p:cNvPr>
          <p:cNvSpPr/>
          <p:nvPr/>
        </p:nvSpPr>
        <p:spPr>
          <a:xfrm>
            <a:off x="1592331" y="3476393"/>
            <a:ext cx="1290827" cy="324000"/>
          </a:xfrm>
          <a:prstGeom prst="roundRect">
            <a:avLst>
              <a:gd name="adj" fmla="val 12056"/>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93" name="Rounded Rectangle 92">
            <a:extLst>
              <a:ext uri="{FF2B5EF4-FFF2-40B4-BE49-F238E27FC236}">
                <a16:creationId xmlns:a16="http://schemas.microsoft.com/office/drawing/2014/main" id="{A33114E2-93DB-1B4E-9A94-4F1F460A1EE0}"/>
              </a:ext>
            </a:extLst>
          </p:cNvPr>
          <p:cNvSpPr/>
          <p:nvPr/>
        </p:nvSpPr>
        <p:spPr>
          <a:xfrm>
            <a:off x="1592331" y="2766595"/>
            <a:ext cx="1290827" cy="324000"/>
          </a:xfrm>
          <a:prstGeom prst="roundRect">
            <a:avLst>
              <a:gd name="adj" fmla="val 12056"/>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94" name="Rounded Rectangle 93">
            <a:extLst>
              <a:ext uri="{FF2B5EF4-FFF2-40B4-BE49-F238E27FC236}">
                <a16:creationId xmlns:a16="http://schemas.microsoft.com/office/drawing/2014/main" id="{E4F44147-9AC2-E74E-92B6-021887AB9966}"/>
              </a:ext>
            </a:extLst>
          </p:cNvPr>
          <p:cNvSpPr/>
          <p:nvPr/>
        </p:nvSpPr>
        <p:spPr>
          <a:xfrm>
            <a:off x="267197" y="3120645"/>
            <a:ext cx="1290827" cy="324000"/>
          </a:xfrm>
          <a:prstGeom prst="roundRect">
            <a:avLst>
              <a:gd name="adj" fmla="val 12056"/>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95" name="Rounded Rectangle 94">
            <a:extLst>
              <a:ext uri="{FF2B5EF4-FFF2-40B4-BE49-F238E27FC236}">
                <a16:creationId xmlns:a16="http://schemas.microsoft.com/office/drawing/2014/main" id="{8EAE75AB-D6D2-4246-A74E-3D5343D95180}"/>
              </a:ext>
            </a:extLst>
          </p:cNvPr>
          <p:cNvSpPr/>
          <p:nvPr/>
        </p:nvSpPr>
        <p:spPr>
          <a:xfrm>
            <a:off x="267197" y="3476393"/>
            <a:ext cx="1290827" cy="324000"/>
          </a:xfrm>
          <a:prstGeom prst="roundRect">
            <a:avLst>
              <a:gd name="adj" fmla="val 12056"/>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96" name="Rounded Rectangle 95">
            <a:extLst>
              <a:ext uri="{FF2B5EF4-FFF2-40B4-BE49-F238E27FC236}">
                <a16:creationId xmlns:a16="http://schemas.microsoft.com/office/drawing/2014/main" id="{E9CADF90-D7C4-C744-8793-972C18A72C26}"/>
              </a:ext>
            </a:extLst>
          </p:cNvPr>
          <p:cNvSpPr/>
          <p:nvPr/>
        </p:nvSpPr>
        <p:spPr>
          <a:xfrm>
            <a:off x="267197" y="2766595"/>
            <a:ext cx="1290827" cy="324000"/>
          </a:xfrm>
          <a:prstGeom prst="roundRect">
            <a:avLst>
              <a:gd name="adj" fmla="val 12056"/>
            </a:avLst>
          </a:prstGeom>
          <a:solidFill>
            <a:schemeClr val="accent1">
              <a:lumMod val="20000"/>
              <a:lumOff val="8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9" name="Rounded Rectangle 88">
            <a:extLst>
              <a:ext uri="{FF2B5EF4-FFF2-40B4-BE49-F238E27FC236}">
                <a16:creationId xmlns:a16="http://schemas.microsoft.com/office/drawing/2014/main" id="{257971BD-2976-334C-827F-7DE538E8E339}"/>
              </a:ext>
            </a:extLst>
          </p:cNvPr>
          <p:cNvSpPr/>
          <p:nvPr/>
        </p:nvSpPr>
        <p:spPr>
          <a:xfrm>
            <a:off x="267197" y="1756558"/>
            <a:ext cx="1290827" cy="324000"/>
          </a:xfrm>
          <a:prstGeom prst="roundRect">
            <a:avLst>
              <a:gd name="adj" fmla="val 12056"/>
            </a:avLst>
          </a:prstGeom>
          <a:solidFill>
            <a:schemeClr val="accent1">
              <a:lumMod val="40000"/>
              <a:lumOff val="6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90" name="Rounded Rectangle 89">
            <a:extLst>
              <a:ext uri="{FF2B5EF4-FFF2-40B4-BE49-F238E27FC236}">
                <a16:creationId xmlns:a16="http://schemas.microsoft.com/office/drawing/2014/main" id="{506AA828-2A10-9748-BE09-1A9AC1CEC3C1}"/>
              </a:ext>
            </a:extLst>
          </p:cNvPr>
          <p:cNvSpPr/>
          <p:nvPr/>
        </p:nvSpPr>
        <p:spPr>
          <a:xfrm>
            <a:off x="267197" y="2108463"/>
            <a:ext cx="1290827" cy="324000"/>
          </a:xfrm>
          <a:prstGeom prst="roundRect">
            <a:avLst>
              <a:gd name="adj" fmla="val 12056"/>
            </a:avLst>
          </a:prstGeom>
          <a:solidFill>
            <a:schemeClr val="accent1">
              <a:lumMod val="40000"/>
              <a:lumOff val="6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6" name="Rounded Rectangle 25">
            <a:extLst>
              <a:ext uri="{FF2B5EF4-FFF2-40B4-BE49-F238E27FC236}">
                <a16:creationId xmlns:a16="http://schemas.microsoft.com/office/drawing/2014/main" id="{44CE4F01-4D7C-6746-8BD1-ACB0F53E7291}"/>
              </a:ext>
            </a:extLst>
          </p:cNvPr>
          <p:cNvSpPr/>
          <p:nvPr/>
        </p:nvSpPr>
        <p:spPr>
          <a:xfrm>
            <a:off x="267197" y="1039016"/>
            <a:ext cx="1290827" cy="324000"/>
          </a:xfrm>
          <a:prstGeom prst="roundRect">
            <a:avLst>
              <a:gd name="adj" fmla="val 12056"/>
            </a:avLst>
          </a:prstGeom>
          <a:solidFill>
            <a:schemeClr val="accent1">
              <a:lumMod val="40000"/>
              <a:lumOff val="6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8" name="Rounded Rectangle 87">
            <a:extLst>
              <a:ext uri="{FF2B5EF4-FFF2-40B4-BE49-F238E27FC236}">
                <a16:creationId xmlns:a16="http://schemas.microsoft.com/office/drawing/2014/main" id="{2B42B5EE-E500-864F-ADFF-6B597B344D79}"/>
              </a:ext>
            </a:extLst>
          </p:cNvPr>
          <p:cNvSpPr/>
          <p:nvPr/>
        </p:nvSpPr>
        <p:spPr>
          <a:xfrm>
            <a:off x="267197" y="1399056"/>
            <a:ext cx="1290827" cy="324000"/>
          </a:xfrm>
          <a:prstGeom prst="roundRect">
            <a:avLst>
              <a:gd name="adj" fmla="val 12056"/>
            </a:avLst>
          </a:prstGeom>
          <a:solidFill>
            <a:schemeClr val="accent1">
              <a:lumMod val="40000"/>
              <a:lumOff val="6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7" name="Rounded Rectangle 86">
            <a:extLst>
              <a:ext uri="{FF2B5EF4-FFF2-40B4-BE49-F238E27FC236}">
                <a16:creationId xmlns:a16="http://schemas.microsoft.com/office/drawing/2014/main" id="{E91EA816-1DFA-E44F-892B-A82C9DF461C0}"/>
              </a:ext>
            </a:extLst>
          </p:cNvPr>
          <p:cNvSpPr/>
          <p:nvPr/>
        </p:nvSpPr>
        <p:spPr>
          <a:xfrm>
            <a:off x="1592331" y="1039016"/>
            <a:ext cx="1290827" cy="683997"/>
          </a:xfrm>
          <a:prstGeom prst="roundRect">
            <a:avLst>
              <a:gd name="adj" fmla="val 6520"/>
            </a:avLst>
          </a:prstGeom>
          <a:solidFill>
            <a:schemeClr val="accent1">
              <a:lumMod val="40000"/>
              <a:lumOff val="6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1" name="Rounded Rectangle 80">
            <a:extLst>
              <a:ext uri="{FF2B5EF4-FFF2-40B4-BE49-F238E27FC236}">
                <a16:creationId xmlns:a16="http://schemas.microsoft.com/office/drawing/2014/main" id="{0A6E51EC-462F-1249-820A-7777A13A5DE7}"/>
              </a:ext>
            </a:extLst>
          </p:cNvPr>
          <p:cNvSpPr/>
          <p:nvPr/>
        </p:nvSpPr>
        <p:spPr>
          <a:xfrm>
            <a:off x="5690567" y="4212363"/>
            <a:ext cx="1028897" cy="589297"/>
          </a:xfrm>
          <a:prstGeom prst="roundRect">
            <a:avLst>
              <a:gd name="adj" fmla="val 12056"/>
            </a:avLst>
          </a:prstGeom>
          <a:solidFill>
            <a:srgbClr val="FFB95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2" name="Rounded Rectangle 81">
            <a:extLst>
              <a:ext uri="{FF2B5EF4-FFF2-40B4-BE49-F238E27FC236}">
                <a16:creationId xmlns:a16="http://schemas.microsoft.com/office/drawing/2014/main" id="{2D9B796C-FD90-1647-B234-77F0D3F5A0F4}"/>
              </a:ext>
            </a:extLst>
          </p:cNvPr>
          <p:cNvSpPr/>
          <p:nvPr/>
        </p:nvSpPr>
        <p:spPr>
          <a:xfrm>
            <a:off x="6788000" y="4212363"/>
            <a:ext cx="1028897" cy="589297"/>
          </a:xfrm>
          <a:prstGeom prst="roundRect">
            <a:avLst>
              <a:gd name="adj" fmla="val 12056"/>
            </a:avLst>
          </a:prstGeom>
          <a:solidFill>
            <a:srgbClr val="FFB95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3" name="Rounded Rectangle 82">
            <a:extLst>
              <a:ext uri="{FF2B5EF4-FFF2-40B4-BE49-F238E27FC236}">
                <a16:creationId xmlns:a16="http://schemas.microsoft.com/office/drawing/2014/main" id="{CBBC5497-8F63-1C4B-8E6E-40FB40EC6ECB}"/>
              </a:ext>
            </a:extLst>
          </p:cNvPr>
          <p:cNvSpPr/>
          <p:nvPr/>
        </p:nvSpPr>
        <p:spPr>
          <a:xfrm>
            <a:off x="1336804" y="4212363"/>
            <a:ext cx="1028897" cy="589297"/>
          </a:xfrm>
          <a:prstGeom prst="roundRect">
            <a:avLst>
              <a:gd name="adj" fmla="val 12056"/>
            </a:avLst>
          </a:prstGeom>
          <a:solidFill>
            <a:srgbClr val="FFB95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Slide Number Placeholder 1">
            <a:extLst>
              <a:ext uri="{FF2B5EF4-FFF2-40B4-BE49-F238E27FC236}">
                <a16:creationId xmlns:a16="http://schemas.microsoft.com/office/drawing/2014/main" id="{6C5EB236-464D-8E4A-B05A-B6D2558D90C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D2D5F4-4871-4469-8343-ED7F6811B37D}" type="slidenum">
              <a:rPr kumimoji="0" lang="fi-FI" sz="75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i-FI" sz="75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4" name="Rectangle 3">
            <a:extLst>
              <a:ext uri="{FF2B5EF4-FFF2-40B4-BE49-F238E27FC236}">
                <a16:creationId xmlns:a16="http://schemas.microsoft.com/office/drawing/2014/main" id="{5B58D40A-84B0-7E4C-9828-B3F612277611}"/>
              </a:ext>
            </a:extLst>
          </p:cNvPr>
          <p:cNvSpPr/>
          <p:nvPr/>
        </p:nvSpPr>
        <p:spPr>
          <a:xfrm>
            <a:off x="255629" y="206519"/>
            <a:ext cx="5256584" cy="276999"/>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Pitkittyneesti työttömän asiakkaan verkosto </a:t>
            </a:r>
          </a:p>
        </p:txBody>
      </p:sp>
      <p:sp>
        <p:nvSpPr>
          <p:cNvPr id="5" name="Rounded Rectangle 4">
            <a:extLst>
              <a:ext uri="{FF2B5EF4-FFF2-40B4-BE49-F238E27FC236}">
                <a16:creationId xmlns:a16="http://schemas.microsoft.com/office/drawing/2014/main" id="{731FE49F-385B-6347-AF27-A5161B719CBF}"/>
              </a:ext>
            </a:extLst>
          </p:cNvPr>
          <p:cNvSpPr/>
          <p:nvPr/>
        </p:nvSpPr>
        <p:spPr>
          <a:xfrm>
            <a:off x="3290480" y="777895"/>
            <a:ext cx="2088232" cy="3024186"/>
          </a:xfrm>
          <a:prstGeom prst="roundRect">
            <a:avLst>
              <a:gd name="adj" fmla="val 3149"/>
            </a:avLst>
          </a:prstGeom>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rPr>
              <a:t>            </a:t>
            </a:r>
          </a:p>
        </p:txBody>
      </p:sp>
      <p:sp>
        <p:nvSpPr>
          <p:cNvPr id="14" name="Round Same-side Corner of Rectangle 13">
            <a:extLst>
              <a:ext uri="{FF2B5EF4-FFF2-40B4-BE49-F238E27FC236}">
                <a16:creationId xmlns:a16="http://schemas.microsoft.com/office/drawing/2014/main" id="{BC1B0956-EA46-5E49-BC3A-5398190CD26F}"/>
              </a:ext>
            </a:extLst>
          </p:cNvPr>
          <p:cNvSpPr/>
          <p:nvPr/>
        </p:nvSpPr>
        <p:spPr>
          <a:xfrm rot="16200000">
            <a:off x="3359795" y="4349816"/>
            <a:ext cx="593973" cy="314391"/>
          </a:xfrm>
          <a:prstGeom prst="round2Same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5" name="Round Same-side Corner of Rectangle 14">
            <a:extLst>
              <a:ext uri="{FF2B5EF4-FFF2-40B4-BE49-F238E27FC236}">
                <a16:creationId xmlns:a16="http://schemas.microsoft.com/office/drawing/2014/main" id="{CA5EFB14-5AE6-9446-AE35-206F5D0AAB56}"/>
              </a:ext>
            </a:extLst>
          </p:cNvPr>
          <p:cNvSpPr/>
          <p:nvPr/>
        </p:nvSpPr>
        <p:spPr>
          <a:xfrm rot="5400000">
            <a:off x="3776554" y="4055725"/>
            <a:ext cx="593973" cy="902572"/>
          </a:xfrm>
          <a:prstGeom prst="round2SameRect">
            <a:avLst>
              <a:gd name="adj1" fmla="val 9897"/>
              <a:gd name="adj2" fmla="val 0"/>
            </a:avLst>
          </a:prstGeom>
          <a:solidFill>
            <a:srgbClr val="FFB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0" name="Rounded Rectangle 19">
            <a:extLst>
              <a:ext uri="{FF2B5EF4-FFF2-40B4-BE49-F238E27FC236}">
                <a16:creationId xmlns:a16="http://schemas.microsoft.com/office/drawing/2014/main" id="{FB6AE809-56DC-CF41-8A64-6A722CC0FA29}"/>
              </a:ext>
            </a:extLst>
          </p:cNvPr>
          <p:cNvSpPr/>
          <p:nvPr/>
        </p:nvSpPr>
        <p:spPr>
          <a:xfrm>
            <a:off x="4592860" y="4212363"/>
            <a:ext cx="1028897" cy="589297"/>
          </a:xfrm>
          <a:prstGeom prst="roundRect">
            <a:avLst>
              <a:gd name="adj" fmla="val 12056"/>
            </a:avLst>
          </a:prstGeom>
          <a:solidFill>
            <a:srgbClr val="FFB95D"/>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30" name="Rounded Rectangle 29">
            <a:extLst>
              <a:ext uri="{FF2B5EF4-FFF2-40B4-BE49-F238E27FC236}">
                <a16:creationId xmlns:a16="http://schemas.microsoft.com/office/drawing/2014/main" id="{4A4D6671-2F36-6444-B54F-3208A5F85D0E}"/>
              </a:ext>
            </a:extLst>
          </p:cNvPr>
          <p:cNvSpPr/>
          <p:nvPr/>
        </p:nvSpPr>
        <p:spPr>
          <a:xfrm>
            <a:off x="1592331" y="1756558"/>
            <a:ext cx="1290827" cy="673782"/>
          </a:xfrm>
          <a:prstGeom prst="roundRect">
            <a:avLst>
              <a:gd name="adj" fmla="val 6520"/>
            </a:avLst>
          </a:prstGeom>
          <a:solidFill>
            <a:schemeClr val="accent1">
              <a:lumMod val="40000"/>
              <a:lumOff val="60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44" name="Rounded Rectangle 43">
            <a:extLst>
              <a:ext uri="{FF2B5EF4-FFF2-40B4-BE49-F238E27FC236}">
                <a16:creationId xmlns:a16="http://schemas.microsoft.com/office/drawing/2014/main" id="{3DCCCB55-5734-F84E-B473-DD96DDDA122A}"/>
              </a:ext>
            </a:extLst>
          </p:cNvPr>
          <p:cNvSpPr/>
          <p:nvPr/>
        </p:nvSpPr>
        <p:spPr>
          <a:xfrm>
            <a:off x="5807430" y="2417765"/>
            <a:ext cx="1429200" cy="432000"/>
          </a:xfrm>
          <a:prstGeom prst="roundRect">
            <a:avLst>
              <a:gd name="adj" fmla="val 12056"/>
            </a:avLst>
          </a:prstGeom>
          <a:solidFill>
            <a:srgbClr val="F692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7" name="Round Same-side Corner of Rectangle 46">
            <a:extLst>
              <a:ext uri="{FF2B5EF4-FFF2-40B4-BE49-F238E27FC236}">
                <a16:creationId xmlns:a16="http://schemas.microsoft.com/office/drawing/2014/main" id="{ED8A5468-4D11-9948-88CD-C822AF5FBB66}"/>
              </a:ext>
            </a:extLst>
          </p:cNvPr>
          <p:cNvSpPr/>
          <p:nvPr/>
        </p:nvSpPr>
        <p:spPr>
          <a:xfrm rot="16200000">
            <a:off x="5736638" y="2950019"/>
            <a:ext cx="432000" cy="314391"/>
          </a:xfrm>
          <a:prstGeom prst="round2Same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8" name="Round Same-side Corner of Rectangle 47">
            <a:extLst>
              <a:ext uri="{FF2B5EF4-FFF2-40B4-BE49-F238E27FC236}">
                <a16:creationId xmlns:a16="http://schemas.microsoft.com/office/drawing/2014/main" id="{3C1A868E-1824-FA44-A811-51CC282993D1}"/>
              </a:ext>
            </a:extLst>
          </p:cNvPr>
          <p:cNvSpPr/>
          <p:nvPr/>
        </p:nvSpPr>
        <p:spPr>
          <a:xfrm rot="5400000">
            <a:off x="6361478" y="2465440"/>
            <a:ext cx="432000" cy="1283549"/>
          </a:xfrm>
          <a:prstGeom prst="round2SameRect">
            <a:avLst>
              <a:gd name="adj1" fmla="val 9897"/>
              <a:gd name="adj2" fmla="val 0"/>
            </a:avLst>
          </a:prstGeom>
          <a:solidFill>
            <a:srgbClr val="F69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49" name="Rounded Rectangle 48">
            <a:extLst>
              <a:ext uri="{FF2B5EF4-FFF2-40B4-BE49-F238E27FC236}">
                <a16:creationId xmlns:a16="http://schemas.microsoft.com/office/drawing/2014/main" id="{9AC8D485-1D93-B942-B1B7-852BEE6E0BFF}"/>
              </a:ext>
            </a:extLst>
          </p:cNvPr>
          <p:cNvSpPr/>
          <p:nvPr/>
        </p:nvSpPr>
        <p:spPr>
          <a:xfrm>
            <a:off x="5788832" y="3368393"/>
            <a:ext cx="1422536" cy="432000"/>
          </a:xfrm>
          <a:prstGeom prst="roundRect">
            <a:avLst>
              <a:gd name="adj" fmla="val 12056"/>
            </a:avLst>
          </a:prstGeom>
          <a:solidFill>
            <a:srgbClr val="F692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50" name="Rectangle 49">
            <a:extLst>
              <a:ext uri="{FF2B5EF4-FFF2-40B4-BE49-F238E27FC236}">
                <a16:creationId xmlns:a16="http://schemas.microsoft.com/office/drawing/2014/main" id="{B2C47AA7-19AF-594F-ADFE-8B4BA01FCC6F}"/>
              </a:ext>
            </a:extLst>
          </p:cNvPr>
          <p:cNvSpPr/>
          <p:nvPr/>
        </p:nvSpPr>
        <p:spPr>
          <a:xfrm>
            <a:off x="3379851" y="929814"/>
            <a:ext cx="1910477" cy="2462213"/>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2400" b="0" i="0" u="none" strike="noStrike" kern="1200" cap="none" spc="0" normalizeH="0" baseline="0" noProof="0" dirty="0">
                <a:ln>
                  <a:noFill/>
                </a:ln>
                <a:solidFill>
                  <a:prstClr val="white"/>
                </a:solidFill>
                <a:effectLst/>
                <a:uLnTx/>
                <a:uFillTx/>
                <a:latin typeface="Arial" panose="020B0604020202020204"/>
                <a:ea typeface="+mn-ea"/>
                <a:cs typeface="Arial"/>
              </a:rPr>
              <a:t>Työkykytiimi</a:t>
            </a:r>
          </a:p>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fi-FI" sz="600" b="0" i="0" u="none" strike="noStrike" kern="1200" cap="none" spc="0" normalizeH="0" baseline="0" noProof="0" dirty="0">
              <a:ln>
                <a:noFill/>
              </a:ln>
              <a:solidFill>
                <a:prstClr val="white"/>
              </a:solidFill>
              <a:effectLst/>
              <a:uLnTx/>
              <a:uFillTx/>
              <a:latin typeface="Arial" panose="020B0604020202020204"/>
              <a:ea typeface="+mn-ea"/>
              <a:cs typeface="Arial"/>
            </a:endParaRP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t>Monialainen </a:t>
            </a:r>
            <a:b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t>terveydentilan </a:t>
            </a:r>
            <a:b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t>ja työkyvyn </a:t>
            </a:r>
            <a:b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t>arviointi ja tuki</a:t>
            </a:r>
            <a:br>
              <a:rPr kumimoji="0" lang="fi-FI" sz="1200" b="0" i="0" u="none" strike="noStrike" kern="1200" cap="none" spc="0" normalizeH="0" baseline="0" noProof="0" dirty="0">
                <a:ln>
                  <a:noFill/>
                </a:ln>
                <a:solidFill>
                  <a:prstClr val="white"/>
                </a:solidFill>
                <a:effectLst/>
                <a:uLnTx/>
                <a:uFillTx/>
                <a:latin typeface="Arial" panose="020B0604020202020204"/>
                <a:ea typeface="+mn-ea"/>
                <a:cs typeface="Arial"/>
              </a:rPr>
            </a:br>
            <a:endParaRPr kumimoji="0" lang="fi-FI" sz="600" b="0" i="0" u="none" strike="noStrike" kern="1200" cap="none" spc="0" normalizeH="0" baseline="0" noProof="0" dirty="0">
              <a:ln>
                <a:noFill/>
              </a:ln>
              <a:solidFill>
                <a:prstClr val="white"/>
              </a:solidFill>
              <a:effectLst/>
              <a:uLnTx/>
              <a:uFillTx/>
              <a:latin typeface="Arial" panose="020B0604020202020204"/>
              <a:ea typeface="+mn-ea"/>
              <a:cs typeface="Arial"/>
            </a:endParaRP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white"/>
                </a:solidFill>
                <a:effectLst/>
                <a:uLnTx/>
                <a:uFillTx/>
                <a:latin typeface="Arial" panose="020B0604020202020204"/>
                <a:ea typeface="+mn-ea"/>
                <a:cs typeface="Arial"/>
              </a:rPr>
              <a:t>Työkykykoordinaattori/ terveydenhoitaja, </a:t>
            </a:r>
            <a:br>
              <a:rPr kumimoji="0" lang="fi-FI" sz="100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1000" b="0" i="0" u="none" strike="noStrike" kern="1200" cap="none" spc="0" normalizeH="0" baseline="0" noProof="0" dirty="0">
                <a:ln>
                  <a:noFill/>
                </a:ln>
                <a:solidFill>
                  <a:prstClr val="white"/>
                </a:solidFill>
                <a:effectLst/>
                <a:uLnTx/>
                <a:uFillTx/>
                <a:latin typeface="Arial" panose="020B0604020202020204"/>
                <a:ea typeface="+mn-ea"/>
                <a:cs typeface="Arial"/>
              </a:rPr>
              <a:t>sairaanhoitaja, </a:t>
            </a:r>
            <a:br>
              <a:rPr kumimoji="0" lang="fi-FI" sz="100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1000" b="0" i="0" u="none" strike="noStrike" kern="1200" cap="none" spc="0" normalizeH="0" baseline="0" noProof="0" dirty="0">
                <a:ln>
                  <a:noFill/>
                </a:ln>
                <a:solidFill>
                  <a:prstClr val="white"/>
                </a:solidFill>
                <a:effectLst/>
                <a:uLnTx/>
                <a:uFillTx/>
                <a:latin typeface="Arial" panose="020B0604020202020204"/>
                <a:ea typeface="+mn-ea"/>
                <a:cs typeface="Arial"/>
              </a:rPr>
              <a:t>sosiaaliohjaaja</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white"/>
                </a:solidFill>
                <a:effectLst/>
                <a:uLnTx/>
                <a:uFillTx/>
                <a:latin typeface="Arial" panose="020B0604020202020204"/>
                <a:ea typeface="+mn-ea"/>
                <a:cs typeface="Arial"/>
              </a:rPr>
              <a:t>Kelan asiantuntija</a:t>
            </a:r>
          </a:p>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fi-FI" sz="600" b="0" i="0" u="none" strike="noStrike" kern="1200" cap="none" spc="0" normalizeH="0" baseline="0" noProof="0" dirty="0">
              <a:ln>
                <a:noFill/>
              </a:ln>
              <a:solidFill>
                <a:prstClr val="white"/>
              </a:solidFill>
              <a:effectLst/>
              <a:uLnTx/>
              <a:uFillTx/>
              <a:latin typeface="Arial" panose="020B0604020202020204"/>
              <a:ea typeface="+mn-ea"/>
              <a:cs typeface="Arial"/>
            </a:endParaRP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000" b="0" i="1" u="none" strike="noStrike" kern="1200" cap="none" spc="0" normalizeH="0" baseline="0" noProof="0" dirty="0">
                <a:ln>
                  <a:noFill/>
                </a:ln>
                <a:solidFill>
                  <a:prstClr val="white"/>
                </a:solidFill>
                <a:effectLst/>
                <a:uLnTx/>
                <a:uFillTx/>
                <a:latin typeface="Arial" panose="020B0604020202020204"/>
                <a:ea typeface="+mn-ea"/>
                <a:cs typeface="Arial"/>
              </a:rPr>
              <a:t>Työterveyshuollon </a:t>
            </a:r>
            <a:br>
              <a:rPr kumimoji="0" lang="fi-FI" sz="1000" b="0" i="1"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1000" b="0" i="1" u="none" strike="noStrike" kern="1200" cap="none" spc="0" normalizeH="0" baseline="0" noProof="0" dirty="0">
                <a:ln>
                  <a:noFill/>
                </a:ln>
                <a:solidFill>
                  <a:prstClr val="white"/>
                </a:solidFill>
                <a:effectLst/>
                <a:uLnTx/>
                <a:uFillTx/>
                <a:latin typeface="Arial" panose="020B0604020202020204"/>
                <a:ea typeface="+mn-ea"/>
                <a:cs typeface="Arial"/>
              </a:rPr>
              <a:t>erikoislääkäri </a:t>
            </a:r>
          </a:p>
        </p:txBody>
      </p:sp>
      <p:sp>
        <p:nvSpPr>
          <p:cNvPr id="55" name="Rectangle 54">
            <a:extLst>
              <a:ext uri="{FF2B5EF4-FFF2-40B4-BE49-F238E27FC236}">
                <a16:creationId xmlns:a16="http://schemas.microsoft.com/office/drawing/2014/main" id="{3EFD1CE1-04C7-A047-8E7A-22A58B306AE5}"/>
              </a:ext>
            </a:extLst>
          </p:cNvPr>
          <p:cNvSpPr/>
          <p:nvPr/>
        </p:nvSpPr>
        <p:spPr>
          <a:xfrm>
            <a:off x="469363" y="4333887"/>
            <a:ext cx="621253" cy="346249"/>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ESH arviointi </a:t>
            </a:r>
            <a:b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konsultointi </a:t>
            </a:r>
            <a:b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tutkimukset</a:t>
            </a:r>
          </a:p>
        </p:txBody>
      </p:sp>
      <p:sp>
        <p:nvSpPr>
          <p:cNvPr id="57" name="Rectangle 56">
            <a:extLst>
              <a:ext uri="{FF2B5EF4-FFF2-40B4-BE49-F238E27FC236}">
                <a16:creationId xmlns:a16="http://schemas.microsoft.com/office/drawing/2014/main" id="{BBF6E095-033C-554C-85FC-60FAD45AC078}"/>
              </a:ext>
            </a:extLst>
          </p:cNvPr>
          <p:cNvSpPr/>
          <p:nvPr/>
        </p:nvSpPr>
        <p:spPr>
          <a:xfrm>
            <a:off x="1585280" y="4391595"/>
            <a:ext cx="531944" cy="230832"/>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Kuntoutus-</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palvelut</a:t>
            </a:r>
          </a:p>
        </p:txBody>
      </p:sp>
      <p:sp>
        <p:nvSpPr>
          <p:cNvPr id="59" name="Rectangle 58">
            <a:extLst>
              <a:ext uri="{FF2B5EF4-FFF2-40B4-BE49-F238E27FC236}">
                <a16:creationId xmlns:a16="http://schemas.microsoft.com/office/drawing/2014/main" id="{72DE3535-CC45-6447-99C2-2EB954673C87}"/>
              </a:ext>
            </a:extLst>
          </p:cNvPr>
          <p:cNvSpPr/>
          <p:nvPr/>
        </p:nvSpPr>
        <p:spPr>
          <a:xfrm>
            <a:off x="2589759" y="4333887"/>
            <a:ext cx="720310" cy="346249"/>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Mielenterveys-</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ja</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päihdepalvelut</a:t>
            </a:r>
          </a:p>
        </p:txBody>
      </p:sp>
      <p:sp>
        <p:nvSpPr>
          <p:cNvPr id="61" name="Rectangle 60">
            <a:extLst>
              <a:ext uri="{FF2B5EF4-FFF2-40B4-BE49-F238E27FC236}">
                <a16:creationId xmlns:a16="http://schemas.microsoft.com/office/drawing/2014/main" id="{1A27E6FD-2AD7-414A-AB2E-FCB24D176AFC}"/>
              </a:ext>
            </a:extLst>
          </p:cNvPr>
          <p:cNvSpPr/>
          <p:nvPr/>
        </p:nvSpPr>
        <p:spPr>
          <a:xfrm>
            <a:off x="3787617" y="4391595"/>
            <a:ext cx="429531" cy="230832"/>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Terveys-</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palvelut</a:t>
            </a:r>
          </a:p>
        </p:txBody>
      </p:sp>
      <p:sp>
        <p:nvSpPr>
          <p:cNvPr id="62" name="Rectangle 61">
            <a:extLst>
              <a:ext uri="{FF2B5EF4-FFF2-40B4-BE49-F238E27FC236}">
                <a16:creationId xmlns:a16="http://schemas.microsoft.com/office/drawing/2014/main" id="{80B5166B-1C99-B34C-A9B2-655B9493DF67}"/>
              </a:ext>
            </a:extLst>
          </p:cNvPr>
          <p:cNvSpPr/>
          <p:nvPr/>
        </p:nvSpPr>
        <p:spPr>
          <a:xfrm>
            <a:off x="4649175" y="4276179"/>
            <a:ext cx="916266" cy="461665"/>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LUS ja rakenneuudistus-hankkeet: </a:t>
            </a:r>
            <a:b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MTP-työn jatkuvuus</a:t>
            </a:r>
          </a:p>
        </p:txBody>
      </p:sp>
      <p:sp>
        <p:nvSpPr>
          <p:cNvPr id="63" name="Round Same-side Corner of Rectangle 62">
            <a:extLst>
              <a:ext uri="{FF2B5EF4-FFF2-40B4-BE49-F238E27FC236}">
                <a16:creationId xmlns:a16="http://schemas.microsoft.com/office/drawing/2014/main" id="{1C5BAF5B-0E4B-974A-8F64-01308398E6E4}"/>
              </a:ext>
            </a:extLst>
          </p:cNvPr>
          <p:cNvSpPr/>
          <p:nvPr/>
        </p:nvSpPr>
        <p:spPr>
          <a:xfrm rot="16200000">
            <a:off x="7744687" y="4349816"/>
            <a:ext cx="589848" cy="314391"/>
          </a:xfrm>
          <a:prstGeom prst="round2Same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64" name="Round Same-side Corner of Rectangle 63">
            <a:extLst>
              <a:ext uri="{FF2B5EF4-FFF2-40B4-BE49-F238E27FC236}">
                <a16:creationId xmlns:a16="http://schemas.microsoft.com/office/drawing/2014/main" id="{303F56B5-9DA0-CC49-8416-6CE106814888}"/>
              </a:ext>
            </a:extLst>
          </p:cNvPr>
          <p:cNvSpPr/>
          <p:nvPr/>
        </p:nvSpPr>
        <p:spPr>
          <a:xfrm rot="5400000">
            <a:off x="8145755" y="4055212"/>
            <a:ext cx="589850" cy="903599"/>
          </a:xfrm>
          <a:prstGeom prst="round2SameRect">
            <a:avLst>
              <a:gd name="adj1" fmla="val 9897"/>
              <a:gd name="adj2" fmla="val 0"/>
            </a:avLst>
          </a:prstGeom>
          <a:solidFill>
            <a:srgbClr val="FFB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65" name="Rectangle 64">
            <a:extLst>
              <a:ext uri="{FF2B5EF4-FFF2-40B4-BE49-F238E27FC236}">
                <a16:creationId xmlns:a16="http://schemas.microsoft.com/office/drawing/2014/main" id="{D1F73FCB-6E59-324E-A668-FE1C081828CB}"/>
              </a:ext>
            </a:extLst>
          </p:cNvPr>
          <p:cNvSpPr/>
          <p:nvPr/>
        </p:nvSpPr>
        <p:spPr>
          <a:xfrm>
            <a:off x="6872890" y="4391595"/>
            <a:ext cx="859117" cy="230832"/>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Kolmas sektori/</a:t>
            </a:r>
            <a:b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yksityiset palvelut</a:t>
            </a:r>
          </a:p>
        </p:txBody>
      </p:sp>
      <p:sp>
        <p:nvSpPr>
          <p:cNvPr id="66" name="Rectangle 65">
            <a:extLst>
              <a:ext uri="{FF2B5EF4-FFF2-40B4-BE49-F238E27FC236}">
                <a16:creationId xmlns:a16="http://schemas.microsoft.com/office/drawing/2014/main" id="{B31C303F-5829-7743-9938-8AFDBF6E6EE6}"/>
              </a:ext>
            </a:extLst>
          </p:cNvPr>
          <p:cNvSpPr/>
          <p:nvPr/>
        </p:nvSpPr>
        <p:spPr>
          <a:xfrm>
            <a:off x="5766467" y="4276179"/>
            <a:ext cx="877097" cy="461665"/>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LUS matalan kynnyksen palvelut ja </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PPT asiakkaat</a:t>
            </a:r>
          </a:p>
        </p:txBody>
      </p:sp>
      <p:sp>
        <p:nvSpPr>
          <p:cNvPr id="67" name="Rectangle 66">
            <a:extLst>
              <a:ext uri="{FF2B5EF4-FFF2-40B4-BE49-F238E27FC236}">
                <a16:creationId xmlns:a16="http://schemas.microsoft.com/office/drawing/2014/main" id="{C6BA8FD7-B1F8-2D46-9CDD-7FAFDB493A6E}"/>
              </a:ext>
            </a:extLst>
          </p:cNvPr>
          <p:cNvSpPr/>
          <p:nvPr/>
        </p:nvSpPr>
        <p:spPr>
          <a:xfrm>
            <a:off x="8050229" y="4333887"/>
            <a:ext cx="738848" cy="230832"/>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Yritykset ja järjestöt</a:t>
            </a:r>
          </a:p>
        </p:txBody>
      </p:sp>
      <p:sp>
        <p:nvSpPr>
          <p:cNvPr id="68" name="Rectangle 67">
            <a:extLst>
              <a:ext uri="{FF2B5EF4-FFF2-40B4-BE49-F238E27FC236}">
                <a16:creationId xmlns:a16="http://schemas.microsoft.com/office/drawing/2014/main" id="{A53F2C00-3EDF-F544-9F4A-922DDFADE928}"/>
              </a:ext>
            </a:extLst>
          </p:cNvPr>
          <p:cNvSpPr/>
          <p:nvPr/>
        </p:nvSpPr>
        <p:spPr>
          <a:xfrm>
            <a:off x="1834960" y="1097771"/>
            <a:ext cx="759840" cy="553998"/>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err="1">
                <a:ln>
                  <a:noFill/>
                </a:ln>
                <a:solidFill>
                  <a:prstClr val="black"/>
                </a:solidFill>
                <a:effectLst/>
                <a:uLnTx/>
                <a:uFillTx/>
                <a:latin typeface="Arial" panose="020B0604020202020204"/>
                <a:ea typeface="+mn-ea"/>
                <a:cs typeface="Arial"/>
              </a:rPr>
              <a:t>Aikuis</a:t>
            </a:r>
            <a:r>
              <a:rPr kumimoji="0" lang="fi-FI" sz="1200" b="0" i="0" u="none" strike="noStrike" kern="1200" cap="none" spc="0" normalizeH="0" baseline="0" noProof="0" dirty="0">
                <a:ln>
                  <a:noFill/>
                </a:ln>
                <a:solidFill>
                  <a:prstClr val="black"/>
                </a:solidFill>
                <a:effectLst/>
                <a:uLnTx/>
                <a:uFillTx/>
                <a:latin typeface="Arial" panose="020B0604020202020204"/>
                <a:ea typeface="+mn-ea"/>
                <a:cs typeface="Arial"/>
              </a:rPr>
              <a:t>-</a:t>
            </a:r>
            <a:br>
              <a:rPr kumimoji="0" lang="fi-FI" sz="12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1200" b="0" i="0" u="none" strike="noStrike" kern="1200" cap="none" spc="0" normalizeH="0" baseline="0" noProof="0" dirty="0" err="1">
                <a:ln>
                  <a:noFill/>
                </a:ln>
                <a:solidFill>
                  <a:prstClr val="black"/>
                </a:solidFill>
                <a:effectLst/>
                <a:uLnTx/>
                <a:uFillTx/>
                <a:latin typeface="Arial" panose="020B0604020202020204"/>
                <a:ea typeface="+mn-ea"/>
                <a:cs typeface="Arial"/>
              </a:rPr>
              <a:t>sosiaali</a:t>
            </a:r>
            <a:r>
              <a:rPr kumimoji="0" lang="fi-FI" sz="1200" b="0" i="0" u="none" strike="noStrike" kern="1200" cap="none" spc="0" normalizeH="0" baseline="0" noProof="0" dirty="0">
                <a:ln>
                  <a:noFill/>
                </a:ln>
                <a:solidFill>
                  <a:prstClr val="black"/>
                </a:solidFill>
                <a:effectLst/>
                <a:uLnTx/>
                <a:uFillTx/>
                <a:latin typeface="Arial" panose="020B0604020202020204"/>
                <a:ea typeface="+mn-ea"/>
                <a:cs typeface="Arial"/>
              </a:rPr>
              <a:t>-</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Arial" panose="020B0604020202020204"/>
                <a:ea typeface="+mn-ea"/>
                <a:cs typeface="Arial"/>
              </a:rPr>
              <a:t>palvelut</a:t>
            </a:r>
          </a:p>
        </p:txBody>
      </p:sp>
      <p:sp>
        <p:nvSpPr>
          <p:cNvPr id="69" name="Rectangle 68">
            <a:extLst>
              <a:ext uri="{FF2B5EF4-FFF2-40B4-BE49-F238E27FC236}">
                <a16:creationId xmlns:a16="http://schemas.microsoft.com/office/drawing/2014/main" id="{50BC9082-6278-2A4C-8896-893749FEA9BC}"/>
              </a:ext>
            </a:extLst>
          </p:cNvPr>
          <p:cNvSpPr/>
          <p:nvPr/>
        </p:nvSpPr>
        <p:spPr>
          <a:xfrm>
            <a:off x="1701047" y="1816450"/>
            <a:ext cx="1073395" cy="553998"/>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prstClr val="black"/>
                </a:solidFill>
                <a:effectLst/>
                <a:uLnTx/>
                <a:uFillTx/>
                <a:latin typeface="Arial" panose="020B0604020202020204"/>
                <a:ea typeface="+mn-ea"/>
                <a:cs typeface="Arial"/>
              </a:rPr>
              <a:t>Työllisyys </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prstClr val="black"/>
                </a:solidFill>
                <a:effectLst/>
                <a:uLnTx/>
                <a:uFillTx/>
                <a:latin typeface="Arial" panose="020B0604020202020204"/>
                <a:ea typeface="+mn-ea"/>
                <a:cs typeface="Arial"/>
              </a:rPr>
              <a:t>Espoo</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prstClr val="black"/>
                </a:solidFill>
                <a:effectLst/>
                <a:uLnTx/>
                <a:uFillTx/>
                <a:latin typeface="Arial" panose="020B0604020202020204"/>
                <a:ea typeface="+mn-ea"/>
                <a:cs typeface="Arial"/>
              </a:rPr>
              <a:t>Kuntakokeilu</a:t>
            </a:r>
          </a:p>
        </p:txBody>
      </p:sp>
      <p:sp>
        <p:nvSpPr>
          <p:cNvPr id="70" name="Rectangle 69">
            <a:extLst>
              <a:ext uri="{FF2B5EF4-FFF2-40B4-BE49-F238E27FC236}">
                <a16:creationId xmlns:a16="http://schemas.microsoft.com/office/drawing/2014/main" id="{CC03E8D1-BD75-2A49-87A9-865AFB1082E5}"/>
              </a:ext>
            </a:extLst>
          </p:cNvPr>
          <p:cNvSpPr/>
          <p:nvPr/>
        </p:nvSpPr>
        <p:spPr>
          <a:xfrm>
            <a:off x="503393" y="1143308"/>
            <a:ext cx="809050" cy="115416"/>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Te-palvelut</a:t>
            </a:r>
          </a:p>
        </p:txBody>
      </p:sp>
      <p:sp>
        <p:nvSpPr>
          <p:cNvPr id="71" name="Rectangle 70">
            <a:extLst>
              <a:ext uri="{FF2B5EF4-FFF2-40B4-BE49-F238E27FC236}">
                <a16:creationId xmlns:a16="http://schemas.microsoft.com/office/drawing/2014/main" id="{E3290C9E-FBF5-2748-B346-0115F96EF099}"/>
              </a:ext>
            </a:extLst>
          </p:cNvPr>
          <p:cNvSpPr/>
          <p:nvPr/>
        </p:nvSpPr>
        <p:spPr>
          <a:xfrm>
            <a:off x="363177" y="1445640"/>
            <a:ext cx="1089482" cy="230832"/>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Sosiaalinen kuntoutus ja Työllisyystiimi</a:t>
            </a:r>
          </a:p>
        </p:txBody>
      </p:sp>
      <p:sp>
        <p:nvSpPr>
          <p:cNvPr id="72" name="Rectangle 71">
            <a:extLst>
              <a:ext uri="{FF2B5EF4-FFF2-40B4-BE49-F238E27FC236}">
                <a16:creationId xmlns:a16="http://schemas.microsoft.com/office/drawing/2014/main" id="{5EE70E13-665D-DA4F-87B4-C7A90D7802D4}"/>
              </a:ext>
            </a:extLst>
          </p:cNvPr>
          <p:cNvSpPr/>
          <p:nvPr/>
        </p:nvSpPr>
        <p:spPr>
          <a:xfrm>
            <a:off x="503393" y="1863388"/>
            <a:ext cx="809050" cy="115416"/>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Oma-valmentaja</a:t>
            </a:r>
          </a:p>
        </p:txBody>
      </p:sp>
      <p:sp>
        <p:nvSpPr>
          <p:cNvPr id="73" name="Rectangle 72">
            <a:extLst>
              <a:ext uri="{FF2B5EF4-FFF2-40B4-BE49-F238E27FC236}">
                <a16:creationId xmlns:a16="http://schemas.microsoft.com/office/drawing/2014/main" id="{5B574496-7287-9047-AF53-2907CBD4C4A3}"/>
              </a:ext>
            </a:extLst>
          </p:cNvPr>
          <p:cNvSpPr/>
          <p:nvPr/>
        </p:nvSpPr>
        <p:spPr>
          <a:xfrm>
            <a:off x="508086" y="2155047"/>
            <a:ext cx="809050" cy="230832"/>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Kuntouttava </a:t>
            </a:r>
            <a:b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black"/>
                </a:solidFill>
                <a:effectLst/>
                <a:uLnTx/>
                <a:uFillTx/>
                <a:latin typeface="Arial" panose="020B0604020202020204"/>
                <a:ea typeface="+mn-ea"/>
                <a:cs typeface="Arial"/>
              </a:rPr>
              <a:t>työtoiminta</a:t>
            </a:r>
          </a:p>
        </p:txBody>
      </p:sp>
      <p:sp>
        <p:nvSpPr>
          <p:cNvPr id="74" name="Rectangle 73">
            <a:extLst>
              <a:ext uri="{FF2B5EF4-FFF2-40B4-BE49-F238E27FC236}">
                <a16:creationId xmlns:a16="http://schemas.microsoft.com/office/drawing/2014/main" id="{9BDF78C2-E2B8-7B49-ABFA-3BFF44B900C3}"/>
              </a:ext>
            </a:extLst>
          </p:cNvPr>
          <p:cNvSpPr/>
          <p:nvPr/>
        </p:nvSpPr>
        <p:spPr>
          <a:xfrm>
            <a:off x="620062" y="2813179"/>
            <a:ext cx="585097" cy="230832"/>
          </a:xfrm>
          <a:prstGeom prst="rect">
            <a:avLst/>
          </a:prstGeom>
        </p:spPr>
        <p:txBody>
          <a:bodyPr wrap="non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err="1">
                <a:ln>
                  <a:noFill/>
                </a:ln>
                <a:solidFill>
                  <a:prstClr val="black"/>
                </a:solidFill>
                <a:effectLst/>
                <a:uLnTx/>
                <a:uFillTx/>
                <a:latin typeface="Arial" panose="020B0604020202020204"/>
                <a:ea typeface="+mn-ea"/>
                <a:cs typeface="Arial"/>
              </a:rPr>
              <a:t>Sote</a:t>
            </a: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-palvelut </a:t>
            </a:r>
            <a:b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tiimit</a:t>
            </a:r>
          </a:p>
        </p:txBody>
      </p:sp>
      <p:sp>
        <p:nvSpPr>
          <p:cNvPr id="75" name="Rectangle 74">
            <a:extLst>
              <a:ext uri="{FF2B5EF4-FFF2-40B4-BE49-F238E27FC236}">
                <a16:creationId xmlns:a16="http://schemas.microsoft.com/office/drawing/2014/main" id="{8D2288E6-6528-6C40-9E99-8623B3ABEEB8}"/>
              </a:ext>
            </a:extLst>
          </p:cNvPr>
          <p:cNvSpPr/>
          <p:nvPr/>
        </p:nvSpPr>
        <p:spPr>
          <a:xfrm>
            <a:off x="2050032" y="2821469"/>
            <a:ext cx="375424" cy="207749"/>
          </a:xfrm>
          <a:prstGeom prst="rect">
            <a:avLst/>
          </a:prstGeom>
        </p:spPr>
        <p:txBody>
          <a:bodyPr wrap="none">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Kela</a:t>
            </a:r>
          </a:p>
        </p:txBody>
      </p:sp>
      <p:sp>
        <p:nvSpPr>
          <p:cNvPr id="76" name="Rectangle 75">
            <a:extLst>
              <a:ext uri="{FF2B5EF4-FFF2-40B4-BE49-F238E27FC236}">
                <a16:creationId xmlns:a16="http://schemas.microsoft.com/office/drawing/2014/main" id="{AB62FC81-545A-2847-ABBA-862052D3E7B9}"/>
              </a:ext>
            </a:extLst>
          </p:cNvPr>
          <p:cNvSpPr/>
          <p:nvPr/>
        </p:nvSpPr>
        <p:spPr>
          <a:xfrm>
            <a:off x="606437" y="3167229"/>
            <a:ext cx="612347" cy="230832"/>
          </a:xfrm>
          <a:prstGeom prst="rect">
            <a:avLst/>
          </a:prstGeom>
        </p:spPr>
        <p:txBody>
          <a:bodyPr wrap="non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Työeläke-</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vakuutusyhtiöt</a:t>
            </a:r>
          </a:p>
        </p:txBody>
      </p:sp>
      <p:sp>
        <p:nvSpPr>
          <p:cNvPr id="77" name="Rectangle 76">
            <a:extLst>
              <a:ext uri="{FF2B5EF4-FFF2-40B4-BE49-F238E27FC236}">
                <a16:creationId xmlns:a16="http://schemas.microsoft.com/office/drawing/2014/main" id="{F04D3B2C-E885-8545-8475-B73595BFA32E}"/>
              </a:ext>
            </a:extLst>
          </p:cNvPr>
          <p:cNvSpPr/>
          <p:nvPr/>
        </p:nvSpPr>
        <p:spPr>
          <a:xfrm>
            <a:off x="1986874" y="3168711"/>
            <a:ext cx="501740" cy="230832"/>
          </a:xfrm>
          <a:prstGeom prst="rect">
            <a:avLst/>
          </a:prstGeom>
        </p:spPr>
        <p:txBody>
          <a:bodyPr wrap="non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Työterveys-</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huolto</a:t>
            </a:r>
          </a:p>
        </p:txBody>
      </p:sp>
      <p:sp>
        <p:nvSpPr>
          <p:cNvPr id="78" name="Rectangle 77">
            <a:extLst>
              <a:ext uri="{FF2B5EF4-FFF2-40B4-BE49-F238E27FC236}">
                <a16:creationId xmlns:a16="http://schemas.microsoft.com/office/drawing/2014/main" id="{9EE07D8D-3DE3-A94F-A095-434E88D65B19}"/>
              </a:ext>
            </a:extLst>
          </p:cNvPr>
          <p:cNvSpPr/>
          <p:nvPr/>
        </p:nvSpPr>
        <p:spPr>
          <a:xfrm>
            <a:off x="636092" y="3580685"/>
            <a:ext cx="553036" cy="115416"/>
          </a:xfrm>
          <a:prstGeom prst="rect">
            <a:avLst/>
          </a:prstGeom>
        </p:spPr>
        <p:txBody>
          <a:bodyPr wrap="non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Oppilaitokset</a:t>
            </a:r>
          </a:p>
        </p:txBody>
      </p:sp>
      <p:sp>
        <p:nvSpPr>
          <p:cNvPr id="79" name="Rectangle 78">
            <a:extLst>
              <a:ext uri="{FF2B5EF4-FFF2-40B4-BE49-F238E27FC236}">
                <a16:creationId xmlns:a16="http://schemas.microsoft.com/office/drawing/2014/main" id="{FF744697-4648-1247-840F-F6A0A6872349}"/>
              </a:ext>
            </a:extLst>
          </p:cNvPr>
          <p:cNvSpPr/>
          <p:nvPr/>
        </p:nvSpPr>
        <p:spPr>
          <a:xfrm>
            <a:off x="1916342" y="3580685"/>
            <a:ext cx="642804" cy="115416"/>
          </a:xfrm>
          <a:prstGeom prst="rect">
            <a:avLst/>
          </a:prstGeom>
        </p:spPr>
        <p:txBody>
          <a:bodyPr wrap="non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1" u="none" strike="noStrike" kern="1200" cap="none" spc="0" normalizeH="0" baseline="0" noProof="0" dirty="0">
                <a:ln>
                  <a:noFill/>
                </a:ln>
                <a:solidFill>
                  <a:prstClr val="black"/>
                </a:solidFill>
                <a:effectLst/>
                <a:uLnTx/>
                <a:uFillTx/>
                <a:latin typeface="Arial" panose="020B0604020202020204"/>
                <a:ea typeface="+mn-ea"/>
                <a:cs typeface="Arial"/>
              </a:rPr>
              <a:t>Asumispalvelut</a:t>
            </a:r>
          </a:p>
        </p:txBody>
      </p:sp>
      <p:sp>
        <p:nvSpPr>
          <p:cNvPr id="104" name="Rectangle 103">
            <a:extLst>
              <a:ext uri="{FF2B5EF4-FFF2-40B4-BE49-F238E27FC236}">
                <a16:creationId xmlns:a16="http://schemas.microsoft.com/office/drawing/2014/main" id="{A4938985-6A6D-D042-AB1D-8B3DA322A49F}"/>
              </a:ext>
            </a:extLst>
          </p:cNvPr>
          <p:cNvSpPr/>
          <p:nvPr/>
        </p:nvSpPr>
        <p:spPr>
          <a:xfrm>
            <a:off x="275078" y="2489886"/>
            <a:ext cx="2142762" cy="230832"/>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Työkykytiimille tulevaisuudessa </a:t>
            </a:r>
            <a:b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ohjausta tekevät tahot:</a:t>
            </a:r>
            <a:endParaRPr kumimoji="0" lang="fi-FI" sz="75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5" name="Rectangle 104">
            <a:extLst>
              <a:ext uri="{FF2B5EF4-FFF2-40B4-BE49-F238E27FC236}">
                <a16:creationId xmlns:a16="http://schemas.microsoft.com/office/drawing/2014/main" id="{8ED9B743-2894-8C49-A254-643E2DAE3B62}"/>
              </a:ext>
            </a:extLst>
          </p:cNvPr>
          <p:cNvSpPr/>
          <p:nvPr/>
        </p:nvSpPr>
        <p:spPr>
          <a:xfrm>
            <a:off x="5873072" y="2133714"/>
            <a:ext cx="1852710" cy="230832"/>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Tahot, </a:t>
            </a:r>
            <a:b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joille työkykytiimistä ohjataan:</a:t>
            </a:r>
            <a:endParaRPr kumimoji="0" lang="fi-FI" sz="75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7" name="Rectangle 106">
            <a:extLst>
              <a:ext uri="{FF2B5EF4-FFF2-40B4-BE49-F238E27FC236}">
                <a16:creationId xmlns:a16="http://schemas.microsoft.com/office/drawing/2014/main" id="{0E4D94C2-D4B6-6C4C-B99A-D0B1465E007A}"/>
              </a:ext>
            </a:extLst>
          </p:cNvPr>
          <p:cNvSpPr/>
          <p:nvPr/>
        </p:nvSpPr>
        <p:spPr>
          <a:xfrm>
            <a:off x="259224" y="4011910"/>
            <a:ext cx="8633256" cy="123111"/>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Työkykytiimin ja asiakkaan tuki:</a:t>
            </a:r>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8" name="Rectangle 107">
            <a:extLst>
              <a:ext uri="{FF2B5EF4-FFF2-40B4-BE49-F238E27FC236}">
                <a16:creationId xmlns:a16="http://schemas.microsoft.com/office/drawing/2014/main" id="{AD5D001B-BAF4-C74F-A6FD-9CEF75DE7B4A}"/>
              </a:ext>
            </a:extLst>
          </p:cNvPr>
          <p:cNvSpPr/>
          <p:nvPr/>
        </p:nvSpPr>
        <p:spPr>
          <a:xfrm>
            <a:off x="5875240" y="2466930"/>
            <a:ext cx="1245763" cy="346249"/>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t>Yksityiset ESH-kons./</a:t>
            </a:r>
            <a:b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t>kattavat työkykyarviot </a:t>
            </a:r>
            <a:b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t>osto-palveluna</a:t>
            </a:r>
          </a:p>
        </p:txBody>
      </p:sp>
      <p:sp>
        <p:nvSpPr>
          <p:cNvPr id="110" name="Rectangle 109">
            <a:extLst>
              <a:ext uri="{FF2B5EF4-FFF2-40B4-BE49-F238E27FC236}">
                <a16:creationId xmlns:a16="http://schemas.microsoft.com/office/drawing/2014/main" id="{3F764AA1-3D9D-B842-94D1-4DF81358E3B3}"/>
              </a:ext>
            </a:extLst>
          </p:cNvPr>
          <p:cNvSpPr/>
          <p:nvPr/>
        </p:nvSpPr>
        <p:spPr>
          <a:xfrm>
            <a:off x="5841644" y="2925603"/>
            <a:ext cx="1321332" cy="346249"/>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t>Sosiaalisen </a:t>
            </a:r>
            <a:b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br>
            <a: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t>kuntoutuksen</a:t>
            </a:r>
          </a:p>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t>palvelut</a:t>
            </a:r>
          </a:p>
        </p:txBody>
      </p:sp>
      <p:sp>
        <p:nvSpPr>
          <p:cNvPr id="111" name="Rectangle 110">
            <a:extLst>
              <a:ext uri="{FF2B5EF4-FFF2-40B4-BE49-F238E27FC236}">
                <a16:creationId xmlns:a16="http://schemas.microsoft.com/office/drawing/2014/main" id="{3FC0740F-BD32-C94F-9B35-0529FF52C9FC}"/>
              </a:ext>
            </a:extLst>
          </p:cNvPr>
          <p:cNvSpPr/>
          <p:nvPr/>
        </p:nvSpPr>
        <p:spPr>
          <a:xfrm>
            <a:off x="5839434" y="3471243"/>
            <a:ext cx="1321332" cy="115416"/>
          </a:xfrm>
          <a:prstGeom prst="rect">
            <a:avLst/>
          </a:prstGeom>
        </p:spPr>
        <p:txBody>
          <a:bodyPr wrap="square" lIns="0" tIns="0" rIns="0" bIns="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fi-FI" sz="750" b="0" i="0" u="none" strike="noStrike" kern="1200" cap="none" spc="0" normalizeH="0" baseline="0" noProof="0" dirty="0">
                <a:ln>
                  <a:noFill/>
                </a:ln>
                <a:solidFill>
                  <a:prstClr val="white"/>
                </a:solidFill>
                <a:effectLst/>
                <a:uLnTx/>
                <a:uFillTx/>
                <a:latin typeface="Arial" panose="020B0604020202020204"/>
                <a:ea typeface="+mn-ea"/>
                <a:cs typeface="Arial"/>
              </a:rPr>
              <a:t>Kuntoutuksen palvelut</a:t>
            </a:r>
          </a:p>
        </p:txBody>
      </p:sp>
      <p:sp>
        <p:nvSpPr>
          <p:cNvPr id="124" name="Right Triangle 123">
            <a:extLst>
              <a:ext uri="{FF2B5EF4-FFF2-40B4-BE49-F238E27FC236}">
                <a16:creationId xmlns:a16="http://schemas.microsoft.com/office/drawing/2014/main" id="{E0B52DEF-B085-4041-BC35-FE6A11B61AA8}"/>
              </a:ext>
            </a:extLst>
          </p:cNvPr>
          <p:cNvSpPr/>
          <p:nvPr/>
        </p:nvSpPr>
        <p:spPr>
          <a:xfrm rot="8100000" flipV="1">
            <a:off x="2839844" y="1243572"/>
            <a:ext cx="281009" cy="274885"/>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25" name="Rectangle 124">
            <a:extLst>
              <a:ext uri="{FF2B5EF4-FFF2-40B4-BE49-F238E27FC236}">
                <a16:creationId xmlns:a16="http://schemas.microsoft.com/office/drawing/2014/main" id="{4A59E01D-14AF-FD4A-B3F2-1AD0093DD5A7}"/>
              </a:ext>
            </a:extLst>
          </p:cNvPr>
          <p:cNvSpPr/>
          <p:nvPr/>
        </p:nvSpPr>
        <p:spPr>
          <a:xfrm>
            <a:off x="273222" y="771550"/>
            <a:ext cx="2142762" cy="230832"/>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Työkykytiimille asiakasohjausta tekevät </a:t>
            </a:r>
            <a:b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r>
              <a:rPr kumimoji="0" lang="fi-FI" sz="75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ja työkykyarviota tukevat tahot:</a:t>
            </a:r>
            <a:endParaRPr kumimoji="0" lang="fi-FI" sz="75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1" name="Right Triangle 140">
            <a:extLst>
              <a:ext uri="{FF2B5EF4-FFF2-40B4-BE49-F238E27FC236}">
                <a16:creationId xmlns:a16="http://schemas.microsoft.com/office/drawing/2014/main" id="{B3D45030-EBE8-8641-AA16-E202296C7DC3}"/>
              </a:ext>
            </a:extLst>
          </p:cNvPr>
          <p:cNvSpPr/>
          <p:nvPr/>
        </p:nvSpPr>
        <p:spPr>
          <a:xfrm rot="8100000" flipV="1">
            <a:off x="2839844" y="1956007"/>
            <a:ext cx="281009" cy="274885"/>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42" name="Right Triangle 141">
            <a:extLst>
              <a:ext uri="{FF2B5EF4-FFF2-40B4-BE49-F238E27FC236}">
                <a16:creationId xmlns:a16="http://schemas.microsoft.com/office/drawing/2014/main" id="{BE6BDEDC-831A-A745-86E8-088F4219C50F}"/>
              </a:ext>
            </a:extLst>
          </p:cNvPr>
          <p:cNvSpPr/>
          <p:nvPr/>
        </p:nvSpPr>
        <p:spPr>
          <a:xfrm rot="8100000" flipV="1">
            <a:off x="2846059" y="3149692"/>
            <a:ext cx="281009" cy="274885"/>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43" name="Picture 42" descr="A person riding a bicycle&#10;&#10;Description automatically generated with medium confidence">
            <a:extLst>
              <a:ext uri="{FF2B5EF4-FFF2-40B4-BE49-F238E27FC236}">
                <a16:creationId xmlns:a16="http://schemas.microsoft.com/office/drawing/2014/main" id="{0B0E46B2-1B97-6E4A-8E36-763A143351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820509" y="813647"/>
            <a:ext cx="1364369" cy="1167717"/>
          </a:xfrm>
          <a:prstGeom prst="roundRect">
            <a:avLst>
              <a:gd name="adj" fmla="val 4830"/>
            </a:avLst>
          </a:prstGeom>
          <a:ln w="38100">
            <a:solidFill>
              <a:schemeClr val="accent4"/>
            </a:solidFill>
            <a:extLst>
              <a:ext uri="{C807C97D-BFC1-408E-A445-0C87EB9F89A2}">
                <ask:lineSketchStyleProps xmlns:ask="http://schemas.microsoft.com/office/drawing/2018/sketchyshapes" sd="1219033472">
                  <a:custGeom>
                    <a:avLst/>
                    <a:gdLst>
                      <a:gd name="connsiteX0" fmla="*/ 0 w 1364369"/>
                      <a:gd name="connsiteY0" fmla="*/ 56401 h 1167717"/>
                      <a:gd name="connsiteX1" fmla="*/ 56401 w 1364369"/>
                      <a:gd name="connsiteY1" fmla="*/ 0 h 1167717"/>
                      <a:gd name="connsiteX2" fmla="*/ 694700 w 1364369"/>
                      <a:gd name="connsiteY2" fmla="*/ 0 h 1167717"/>
                      <a:gd name="connsiteX3" fmla="*/ 1307968 w 1364369"/>
                      <a:gd name="connsiteY3" fmla="*/ 0 h 1167717"/>
                      <a:gd name="connsiteX4" fmla="*/ 1364369 w 1364369"/>
                      <a:gd name="connsiteY4" fmla="*/ 56401 h 1167717"/>
                      <a:gd name="connsiteX5" fmla="*/ 1364369 w 1364369"/>
                      <a:gd name="connsiteY5" fmla="*/ 562760 h 1167717"/>
                      <a:gd name="connsiteX6" fmla="*/ 1364369 w 1364369"/>
                      <a:gd name="connsiteY6" fmla="*/ 1111316 h 1167717"/>
                      <a:gd name="connsiteX7" fmla="*/ 1307968 w 1364369"/>
                      <a:gd name="connsiteY7" fmla="*/ 1167717 h 1167717"/>
                      <a:gd name="connsiteX8" fmla="*/ 669669 w 1364369"/>
                      <a:gd name="connsiteY8" fmla="*/ 1167717 h 1167717"/>
                      <a:gd name="connsiteX9" fmla="*/ 56401 w 1364369"/>
                      <a:gd name="connsiteY9" fmla="*/ 1167717 h 1167717"/>
                      <a:gd name="connsiteX10" fmla="*/ 0 w 1364369"/>
                      <a:gd name="connsiteY10" fmla="*/ 1111316 h 1167717"/>
                      <a:gd name="connsiteX11" fmla="*/ 0 w 1364369"/>
                      <a:gd name="connsiteY11" fmla="*/ 573309 h 1167717"/>
                      <a:gd name="connsiteX12" fmla="*/ 0 w 1364369"/>
                      <a:gd name="connsiteY12" fmla="*/ 56401 h 116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64369" h="1167717" fill="none" extrusionOk="0">
                        <a:moveTo>
                          <a:pt x="0" y="56401"/>
                        </a:moveTo>
                        <a:cubicBezTo>
                          <a:pt x="-1014" y="25419"/>
                          <a:pt x="24506" y="-515"/>
                          <a:pt x="56401" y="0"/>
                        </a:cubicBezTo>
                        <a:cubicBezTo>
                          <a:pt x="318026" y="-19109"/>
                          <a:pt x="474725" y="2532"/>
                          <a:pt x="694700" y="0"/>
                        </a:cubicBezTo>
                        <a:cubicBezTo>
                          <a:pt x="914675" y="-2532"/>
                          <a:pt x="1173695" y="6540"/>
                          <a:pt x="1307968" y="0"/>
                        </a:cubicBezTo>
                        <a:cubicBezTo>
                          <a:pt x="1337957" y="2074"/>
                          <a:pt x="1369407" y="28996"/>
                          <a:pt x="1364369" y="56401"/>
                        </a:cubicBezTo>
                        <a:cubicBezTo>
                          <a:pt x="1354535" y="263605"/>
                          <a:pt x="1354506" y="387730"/>
                          <a:pt x="1364369" y="562760"/>
                        </a:cubicBezTo>
                        <a:cubicBezTo>
                          <a:pt x="1374232" y="737790"/>
                          <a:pt x="1357299" y="919388"/>
                          <a:pt x="1364369" y="1111316"/>
                        </a:cubicBezTo>
                        <a:cubicBezTo>
                          <a:pt x="1365287" y="1144283"/>
                          <a:pt x="1338355" y="1168119"/>
                          <a:pt x="1307968" y="1167717"/>
                        </a:cubicBezTo>
                        <a:cubicBezTo>
                          <a:pt x="1049521" y="1178199"/>
                          <a:pt x="835878" y="1189703"/>
                          <a:pt x="669669" y="1167717"/>
                        </a:cubicBezTo>
                        <a:cubicBezTo>
                          <a:pt x="503460" y="1145731"/>
                          <a:pt x="286628" y="1137610"/>
                          <a:pt x="56401" y="1167717"/>
                        </a:cubicBezTo>
                        <a:cubicBezTo>
                          <a:pt x="22805" y="1172629"/>
                          <a:pt x="-1355" y="1140667"/>
                          <a:pt x="0" y="1111316"/>
                        </a:cubicBezTo>
                        <a:cubicBezTo>
                          <a:pt x="-2719" y="882025"/>
                          <a:pt x="24862" y="684283"/>
                          <a:pt x="0" y="573309"/>
                        </a:cubicBezTo>
                        <a:cubicBezTo>
                          <a:pt x="-24862" y="462335"/>
                          <a:pt x="19572" y="192183"/>
                          <a:pt x="0" y="56401"/>
                        </a:cubicBezTo>
                        <a:close/>
                      </a:path>
                      <a:path w="1364369" h="1167717" stroke="0" extrusionOk="0">
                        <a:moveTo>
                          <a:pt x="0" y="56401"/>
                        </a:moveTo>
                        <a:cubicBezTo>
                          <a:pt x="-6223" y="21414"/>
                          <a:pt x="21548" y="1390"/>
                          <a:pt x="56401" y="0"/>
                        </a:cubicBezTo>
                        <a:cubicBezTo>
                          <a:pt x="327709" y="-7331"/>
                          <a:pt x="412836" y="19665"/>
                          <a:pt x="707216" y="0"/>
                        </a:cubicBezTo>
                        <a:cubicBezTo>
                          <a:pt x="1001597" y="-19665"/>
                          <a:pt x="1039549" y="-3416"/>
                          <a:pt x="1307968" y="0"/>
                        </a:cubicBezTo>
                        <a:cubicBezTo>
                          <a:pt x="1338473" y="-352"/>
                          <a:pt x="1369451" y="27680"/>
                          <a:pt x="1364369" y="56401"/>
                        </a:cubicBezTo>
                        <a:cubicBezTo>
                          <a:pt x="1377920" y="301143"/>
                          <a:pt x="1359777" y="432214"/>
                          <a:pt x="1364369" y="562760"/>
                        </a:cubicBezTo>
                        <a:cubicBezTo>
                          <a:pt x="1368961" y="693306"/>
                          <a:pt x="1378611" y="863807"/>
                          <a:pt x="1364369" y="1111316"/>
                        </a:cubicBezTo>
                        <a:cubicBezTo>
                          <a:pt x="1363735" y="1136418"/>
                          <a:pt x="1337632" y="1169781"/>
                          <a:pt x="1307968" y="1167717"/>
                        </a:cubicBezTo>
                        <a:cubicBezTo>
                          <a:pt x="1146018" y="1167175"/>
                          <a:pt x="843622" y="1180966"/>
                          <a:pt x="707216" y="1167717"/>
                        </a:cubicBezTo>
                        <a:cubicBezTo>
                          <a:pt x="570810" y="1154468"/>
                          <a:pt x="289200" y="1142980"/>
                          <a:pt x="56401" y="1167717"/>
                        </a:cubicBezTo>
                        <a:cubicBezTo>
                          <a:pt x="29321" y="1173774"/>
                          <a:pt x="641" y="1149102"/>
                          <a:pt x="0" y="1111316"/>
                        </a:cubicBezTo>
                        <a:cubicBezTo>
                          <a:pt x="3313" y="1004376"/>
                          <a:pt x="19480" y="787042"/>
                          <a:pt x="0" y="615506"/>
                        </a:cubicBezTo>
                        <a:cubicBezTo>
                          <a:pt x="-19480" y="443970"/>
                          <a:pt x="20191" y="240742"/>
                          <a:pt x="0" y="56401"/>
                        </a:cubicBezTo>
                        <a:close/>
                      </a:path>
                    </a:pathLst>
                  </a:custGeom>
                  <ask:type>
                    <ask:lineSketchNone/>
                  </ask:type>
                </ask:lineSketchStyleProps>
              </a:ext>
            </a:extLst>
          </a:ln>
        </p:spPr>
      </p:pic>
      <p:sp>
        <p:nvSpPr>
          <p:cNvPr id="177" name="Rectangle 176">
            <a:extLst>
              <a:ext uri="{FF2B5EF4-FFF2-40B4-BE49-F238E27FC236}">
                <a16:creationId xmlns:a16="http://schemas.microsoft.com/office/drawing/2014/main" id="{73D00D63-2D59-BE43-9801-891014278744}"/>
              </a:ext>
            </a:extLst>
          </p:cNvPr>
          <p:cNvSpPr/>
          <p:nvPr/>
        </p:nvSpPr>
        <p:spPr>
          <a:xfrm>
            <a:off x="8279924" y="813647"/>
            <a:ext cx="651666" cy="1853207"/>
          </a:xfrm>
          <a:prstGeom prst="rect">
            <a:avLst/>
          </a:prstGeom>
        </p:spPr>
        <p:txBody>
          <a:bodyPr wrap="square" lIns="0" tIns="0" rIns="0" bIns="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Työkykytiimille </a:t>
            </a:r>
            <a:b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asiakasohjausta </a:t>
            </a:r>
            <a:b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tekevät ja </a:t>
            </a:r>
            <a:b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työkyyarviota </a:t>
            </a:r>
            <a:b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tukevat tahot</a:t>
            </a:r>
          </a:p>
          <a:p>
            <a:pPr marL="0" marR="0" lvl="0" indent="0" algn="l" defTabSz="914378" rtl="0" eaLnBrk="1" fontAlgn="auto" latinLnBrk="0" hangingPunct="1">
              <a:lnSpc>
                <a:spcPct val="100000"/>
              </a:lnSpc>
              <a:spcBef>
                <a:spcPts val="0"/>
              </a:spcBef>
              <a:spcAft>
                <a:spcPts val="0"/>
              </a:spcAft>
              <a:buClrTx/>
              <a:buSzTx/>
              <a:buFontTx/>
              <a:buNone/>
              <a:tabLst/>
              <a:defRPr/>
            </a:pPr>
            <a:endPar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endParaRP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600" b="0" i="1" u="none" strike="noStrike" kern="1200" cap="none" spc="0" normalizeH="0" baseline="0" noProof="0" dirty="0">
                <a:ln>
                  <a:noFill/>
                </a:ln>
                <a:solidFill>
                  <a:prstClr val="black"/>
                </a:solidFill>
                <a:effectLst/>
                <a:uLnTx/>
                <a:uFillTx/>
                <a:latin typeface="Arial" panose="020B0604020202020204"/>
                <a:ea typeface="+mn-ea"/>
                <a:cs typeface="Arial"/>
              </a:rPr>
              <a:t>Työkykytiimille </a:t>
            </a:r>
            <a:r>
              <a:rPr kumimoji="0" lang="fi-FI" sz="600" b="1" i="1" u="none" strike="noStrike" kern="1200" cap="none" spc="0" normalizeH="0" baseline="0" noProof="0" dirty="0">
                <a:ln>
                  <a:noFill/>
                </a:ln>
                <a:solidFill>
                  <a:prstClr val="black"/>
                </a:solidFill>
                <a:effectLst/>
                <a:uLnTx/>
                <a:uFillTx/>
                <a:latin typeface="Arial" panose="020B0604020202020204"/>
                <a:ea typeface="+mn-ea"/>
                <a:cs typeface="Arial"/>
              </a:rPr>
              <a:t>tulevaisuudessa</a:t>
            </a:r>
            <a:r>
              <a:rPr kumimoji="0" lang="fi-FI" sz="600" b="0" i="1" u="none" strike="noStrike" kern="1200" cap="none" spc="0" normalizeH="0" baseline="0" noProof="0" dirty="0">
                <a:ln>
                  <a:noFill/>
                </a:ln>
                <a:solidFill>
                  <a:prstClr val="black"/>
                </a:solidFill>
                <a:effectLst/>
                <a:uLnTx/>
                <a:uFillTx/>
                <a:latin typeface="Arial" panose="020B0604020202020204"/>
                <a:ea typeface="+mn-ea"/>
                <a:cs typeface="Arial"/>
              </a:rPr>
              <a:t> </a:t>
            </a:r>
            <a:br>
              <a:rPr kumimoji="0" lang="fi-FI" sz="600" b="0" i="1"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600" b="0" i="1" u="none" strike="noStrike" kern="1200" cap="none" spc="0" normalizeH="0" baseline="0" noProof="0" dirty="0">
                <a:ln>
                  <a:noFill/>
                </a:ln>
                <a:solidFill>
                  <a:prstClr val="black"/>
                </a:solidFill>
                <a:effectLst/>
                <a:uLnTx/>
                <a:uFillTx/>
                <a:latin typeface="Arial" panose="020B0604020202020204"/>
                <a:ea typeface="+mn-ea"/>
                <a:cs typeface="Arial"/>
              </a:rPr>
              <a:t>ohjausta tekevät </a:t>
            </a:r>
            <a:br>
              <a:rPr kumimoji="0" lang="fi-FI" sz="600" b="0" i="1"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600" b="0" i="1" u="none" strike="noStrike" kern="1200" cap="none" spc="0" normalizeH="0" baseline="0" noProof="0" dirty="0">
                <a:ln>
                  <a:noFill/>
                </a:ln>
                <a:solidFill>
                  <a:prstClr val="black"/>
                </a:solidFill>
                <a:effectLst/>
                <a:uLnTx/>
                <a:uFillTx/>
                <a:latin typeface="Arial" panose="020B0604020202020204"/>
                <a:ea typeface="+mn-ea"/>
                <a:cs typeface="Arial"/>
              </a:rPr>
              <a:t>tahot</a:t>
            </a:r>
          </a:p>
          <a:p>
            <a:pPr marL="0" marR="0" lvl="0" indent="0" algn="l" defTabSz="914378" rtl="0" eaLnBrk="1" fontAlgn="auto" latinLnBrk="0" hangingPunct="1">
              <a:lnSpc>
                <a:spcPct val="100000"/>
              </a:lnSpc>
              <a:spcBef>
                <a:spcPts val="0"/>
              </a:spcBef>
              <a:spcAft>
                <a:spcPts val="0"/>
              </a:spcAft>
              <a:buClrTx/>
              <a:buSzTx/>
              <a:buFontTx/>
              <a:buNone/>
              <a:tabLst/>
              <a:defRPr/>
            </a:pPr>
            <a:endPar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endParaRP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Tahot, joille työkykytiimistä </a:t>
            </a:r>
            <a:b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b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ohjataan</a:t>
            </a:r>
          </a:p>
          <a:p>
            <a:pPr marL="0" marR="0" lvl="0" indent="0" algn="l" defTabSz="914378" rtl="0" eaLnBrk="1" fontAlgn="auto" latinLnBrk="0" hangingPunct="1">
              <a:lnSpc>
                <a:spcPct val="100000"/>
              </a:lnSpc>
              <a:spcBef>
                <a:spcPts val="0"/>
              </a:spcBef>
              <a:spcAft>
                <a:spcPts val="0"/>
              </a:spcAft>
              <a:buClrTx/>
              <a:buSzTx/>
              <a:buFontTx/>
              <a:buNone/>
              <a:tabLst/>
              <a:defRPr/>
            </a:pPr>
            <a:endPar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endParaRP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Työkykytiimin ja asiakkaan tuki</a:t>
            </a:r>
          </a:p>
          <a:p>
            <a:pPr marL="0" marR="0" lvl="0" indent="0" algn="l" defTabSz="914378" rtl="0" eaLnBrk="1" fontAlgn="auto" latinLnBrk="0" hangingPunct="1">
              <a:lnSpc>
                <a:spcPct val="100000"/>
              </a:lnSpc>
              <a:spcBef>
                <a:spcPts val="0"/>
              </a:spcBef>
              <a:spcAft>
                <a:spcPts val="0"/>
              </a:spcAft>
              <a:buClrTx/>
              <a:buSzTx/>
              <a:buFontTx/>
              <a:buNone/>
              <a:tabLst/>
              <a:defRPr/>
            </a:pPr>
            <a:endPar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endParaRP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rPr>
              <a:t>Nykyiset resurssit</a:t>
            </a: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fi-FI" sz="600" b="0" i="1" u="none" strike="noStrike" kern="1200" cap="none" spc="0" normalizeH="0" baseline="0" noProof="0" dirty="0">
                <a:ln>
                  <a:noFill/>
                </a:ln>
                <a:solidFill>
                  <a:prstClr val="black"/>
                </a:solidFill>
                <a:effectLst/>
                <a:uLnTx/>
                <a:uFillTx/>
                <a:latin typeface="Arial" panose="020B0604020202020204"/>
                <a:ea typeface="+mn-ea"/>
                <a:cs typeface="Arial"/>
              </a:rPr>
              <a:t>Tulevat resurssit</a:t>
            </a:r>
            <a:endParaRPr kumimoji="0" lang="fi-FI" sz="600" b="0" i="0" u="none" strike="noStrike" kern="1200" cap="none" spc="0" normalizeH="0" baseline="0" noProof="0" dirty="0">
              <a:ln>
                <a:noFill/>
              </a:ln>
              <a:solidFill>
                <a:prstClr val="black"/>
              </a:solidFill>
              <a:effectLst/>
              <a:uLnTx/>
              <a:uFillTx/>
              <a:latin typeface="Arial" panose="020B0604020202020204"/>
              <a:ea typeface="+mn-ea"/>
              <a:cs typeface="Arial"/>
            </a:endParaRPr>
          </a:p>
        </p:txBody>
      </p:sp>
      <p:sp>
        <p:nvSpPr>
          <p:cNvPr id="181" name="Rectangle 180">
            <a:extLst>
              <a:ext uri="{FF2B5EF4-FFF2-40B4-BE49-F238E27FC236}">
                <a16:creationId xmlns:a16="http://schemas.microsoft.com/office/drawing/2014/main" id="{4F03785F-103B-C444-BA00-60ACCCAC6827}"/>
              </a:ext>
            </a:extLst>
          </p:cNvPr>
          <p:cNvSpPr/>
          <p:nvPr/>
        </p:nvSpPr>
        <p:spPr>
          <a:xfrm>
            <a:off x="8162905" y="825243"/>
            <a:ext cx="54000" cy="432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82" name="Rectangle 181">
            <a:extLst>
              <a:ext uri="{FF2B5EF4-FFF2-40B4-BE49-F238E27FC236}">
                <a16:creationId xmlns:a16="http://schemas.microsoft.com/office/drawing/2014/main" id="{9C500BA1-EBC0-9042-9AFD-70E9E2664E88}"/>
              </a:ext>
            </a:extLst>
          </p:cNvPr>
          <p:cNvSpPr/>
          <p:nvPr/>
        </p:nvSpPr>
        <p:spPr>
          <a:xfrm>
            <a:off x="8162905" y="1363709"/>
            <a:ext cx="54000" cy="3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83" name="Rectangle 182">
            <a:extLst>
              <a:ext uri="{FF2B5EF4-FFF2-40B4-BE49-F238E27FC236}">
                <a16:creationId xmlns:a16="http://schemas.microsoft.com/office/drawing/2014/main" id="{EFAFFA8A-C1BB-4941-BDB8-CB54FC260937}"/>
              </a:ext>
            </a:extLst>
          </p:cNvPr>
          <p:cNvSpPr/>
          <p:nvPr/>
        </p:nvSpPr>
        <p:spPr>
          <a:xfrm>
            <a:off x="8162905" y="1833307"/>
            <a:ext cx="54000" cy="242379"/>
          </a:xfrm>
          <a:prstGeom prst="rect">
            <a:avLst/>
          </a:prstGeom>
          <a:solidFill>
            <a:srgbClr val="F69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84" name="Rectangle 183">
            <a:extLst>
              <a:ext uri="{FF2B5EF4-FFF2-40B4-BE49-F238E27FC236}">
                <a16:creationId xmlns:a16="http://schemas.microsoft.com/office/drawing/2014/main" id="{2EDFFF2A-9CA1-0F4F-8E5C-CF4F2ED5457C}"/>
              </a:ext>
            </a:extLst>
          </p:cNvPr>
          <p:cNvSpPr/>
          <p:nvPr/>
        </p:nvSpPr>
        <p:spPr>
          <a:xfrm>
            <a:off x="8162905" y="2191285"/>
            <a:ext cx="54000" cy="160158"/>
          </a:xfrm>
          <a:prstGeom prst="rect">
            <a:avLst/>
          </a:prstGeom>
          <a:solidFill>
            <a:srgbClr val="FFB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13" name="Rectangle 112">
            <a:extLst>
              <a:ext uri="{FF2B5EF4-FFF2-40B4-BE49-F238E27FC236}">
                <a16:creationId xmlns:a16="http://schemas.microsoft.com/office/drawing/2014/main" id="{D4C13DA9-ADFC-BD44-AAFD-72AE7DC872A7}"/>
              </a:ext>
            </a:extLst>
          </p:cNvPr>
          <p:cNvSpPr/>
          <p:nvPr/>
        </p:nvSpPr>
        <p:spPr>
          <a:xfrm>
            <a:off x="5873072" y="872106"/>
            <a:ext cx="415006" cy="115416"/>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50" b="1"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Asiakas</a:t>
            </a:r>
            <a:endParaRPr kumimoji="0" lang="en-GB" sz="75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97" name="Right Triangle 96">
            <a:extLst>
              <a:ext uri="{FF2B5EF4-FFF2-40B4-BE49-F238E27FC236}">
                <a16:creationId xmlns:a16="http://schemas.microsoft.com/office/drawing/2014/main" id="{AEA53C58-AFA0-6B4C-9717-6D65FEB00033}"/>
              </a:ext>
            </a:extLst>
          </p:cNvPr>
          <p:cNvSpPr/>
          <p:nvPr/>
        </p:nvSpPr>
        <p:spPr>
          <a:xfrm rot="8100000" flipV="1">
            <a:off x="5320670" y="2987901"/>
            <a:ext cx="281009" cy="274885"/>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srgbClr val="0050BB"/>
              </a:solidFill>
              <a:effectLst/>
              <a:uLnTx/>
              <a:uFillTx/>
              <a:latin typeface="Arial" panose="020B0604020202020204"/>
              <a:ea typeface="+mn-ea"/>
              <a:cs typeface="+mn-cs"/>
            </a:endParaRPr>
          </a:p>
        </p:txBody>
      </p:sp>
      <p:sp>
        <p:nvSpPr>
          <p:cNvPr id="98" name="Right Triangle 97">
            <a:extLst>
              <a:ext uri="{FF2B5EF4-FFF2-40B4-BE49-F238E27FC236}">
                <a16:creationId xmlns:a16="http://schemas.microsoft.com/office/drawing/2014/main" id="{5A4DB681-D265-7B44-A3DA-682174174BC3}"/>
              </a:ext>
            </a:extLst>
          </p:cNvPr>
          <p:cNvSpPr/>
          <p:nvPr/>
        </p:nvSpPr>
        <p:spPr>
          <a:xfrm rot="13500000" flipH="1" flipV="1">
            <a:off x="5564138" y="1267381"/>
            <a:ext cx="281009" cy="274885"/>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srgbClr val="0050BB"/>
              </a:solidFill>
              <a:effectLst/>
              <a:uLnTx/>
              <a:uFillTx/>
              <a:latin typeface="Arial" panose="020B0604020202020204"/>
              <a:ea typeface="+mn-ea"/>
              <a:cs typeface="+mn-cs"/>
            </a:endParaRPr>
          </a:p>
        </p:txBody>
      </p:sp>
      <p:sp>
        <p:nvSpPr>
          <p:cNvPr id="103" name="Right Triangle 102">
            <a:extLst>
              <a:ext uri="{FF2B5EF4-FFF2-40B4-BE49-F238E27FC236}">
                <a16:creationId xmlns:a16="http://schemas.microsoft.com/office/drawing/2014/main" id="{154ADCC8-1086-1340-AA0F-39FDCE016671}"/>
              </a:ext>
            </a:extLst>
          </p:cNvPr>
          <p:cNvSpPr/>
          <p:nvPr/>
        </p:nvSpPr>
        <p:spPr>
          <a:xfrm rot="2700000" flipV="1">
            <a:off x="4194092" y="3998998"/>
            <a:ext cx="281009" cy="274885"/>
          </a:xfrm>
          <a:prstGeom prst="rtTriangle">
            <a:avLst/>
          </a:prstGeom>
          <a:solidFill>
            <a:srgbClr val="FFB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FI" sz="1800" b="0" i="0" u="none" strike="noStrike" kern="1200" cap="none" spc="0" normalizeH="0" baseline="0" noProof="0">
              <a:ln>
                <a:noFill/>
              </a:ln>
              <a:solidFill>
                <a:srgbClr val="0050BB"/>
              </a:solidFill>
              <a:effectLst/>
              <a:uLnTx/>
              <a:uFillTx/>
              <a:latin typeface="Arial" panose="020B0604020202020204"/>
              <a:ea typeface="+mn-ea"/>
              <a:cs typeface="+mn-cs"/>
            </a:endParaRPr>
          </a:p>
        </p:txBody>
      </p:sp>
    </p:spTree>
    <p:extLst>
      <p:ext uri="{BB962C8B-B14F-4D97-AF65-F5344CB8AC3E}">
        <p14:creationId xmlns:p14="http://schemas.microsoft.com/office/powerpoint/2010/main" val="2664852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42">
            <a:extLst>
              <a:ext uri="{FF2B5EF4-FFF2-40B4-BE49-F238E27FC236}">
                <a16:creationId xmlns:a16="http://schemas.microsoft.com/office/drawing/2014/main" id="{8EA4C677-1665-D048-AB32-5D4B95CE4038}"/>
              </a:ext>
            </a:extLst>
          </p:cNvPr>
          <p:cNvSpPr txBox="1"/>
          <p:nvPr/>
        </p:nvSpPr>
        <p:spPr>
          <a:xfrm>
            <a:off x="6022427" y="1858032"/>
            <a:ext cx="2308025" cy="1795426"/>
          </a:xfrm>
          <a:prstGeom prst="rect">
            <a:avLst/>
          </a:prstGeom>
          <a:solidFill>
            <a:schemeClr val="accent3">
              <a:lumMod val="20000"/>
              <a:lumOff val="80000"/>
            </a:schemeClr>
          </a:solidFill>
          <a:ln>
            <a:solidFill>
              <a:schemeClr val="accent3">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lvl="0">
              <a:defRPr sz="10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a:spcAft>
                <a:spcPts val="450"/>
              </a:spcAft>
              <a:defRPr/>
            </a:pPr>
            <a:r>
              <a:rPr lang="fi-FI" dirty="0">
                <a:solidFill>
                  <a:srgbClr val="000000"/>
                </a:solidFill>
              </a:rPr>
              <a:t>Mittarit: </a:t>
            </a:r>
          </a:p>
          <a:p>
            <a:pPr marL="171450" indent="-171450" defTabSz="685800">
              <a:spcAft>
                <a:spcPts val="450"/>
              </a:spcAft>
              <a:buFont typeface="Arial" panose="020B0604020202020204" pitchFamily="34" charset="0"/>
              <a:buChar char="•"/>
              <a:defRPr/>
            </a:pPr>
            <a:r>
              <a:rPr lang="fi-FI" sz="900" b="0" dirty="0"/>
              <a:t>Asiakkaan näkemyksen mukaan palvelut ovat  parantaneet hänen elämänlaatuaan/elämäntilannettaan.</a:t>
            </a:r>
          </a:p>
          <a:p>
            <a:pPr marL="171450" indent="-171450" defTabSz="685800">
              <a:spcAft>
                <a:spcPts val="450"/>
              </a:spcAft>
              <a:buFont typeface="Arial" panose="020B0604020202020204" pitchFamily="34" charset="0"/>
              <a:buChar char="•"/>
              <a:defRPr/>
            </a:pPr>
            <a:r>
              <a:rPr lang="fi-FI" sz="900" b="0" dirty="0"/>
              <a:t>Asiakkaan näkemyksen mukaan palvelut ovat edistäneet hänen terveydentilaa ja työkykyään.</a:t>
            </a:r>
          </a:p>
          <a:p>
            <a:pPr marL="171450" indent="-171450" defTabSz="685800">
              <a:spcAft>
                <a:spcPts val="450"/>
              </a:spcAft>
              <a:buFont typeface="Arial" panose="020B0604020202020204" pitchFamily="34" charset="0"/>
              <a:buChar char="•"/>
              <a:defRPr/>
            </a:pPr>
            <a:endParaRPr lang="fi-FI" sz="900" dirty="0">
              <a:solidFill>
                <a:srgbClr val="000000"/>
              </a:solidFill>
            </a:endParaRPr>
          </a:p>
        </p:txBody>
      </p:sp>
      <p:sp>
        <p:nvSpPr>
          <p:cNvPr id="27" name="TextBox 42">
            <a:extLst>
              <a:ext uri="{FF2B5EF4-FFF2-40B4-BE49-F238E27FC236}">
                <a16:creationId xmlns:a16="http://schemas.microsoft.com/office/drawing/2014/main" id="{5DAB939D-9F5F-6341-8F2E-7C56CE8D9EE0}"/>
              </a:ext>
            </a:extLst>
          </p:cNvPr>
          <p:cNvSpPr txBox="1"/>
          <p:nvPr/>
        </p:nvSpPr>
        <p:spPr>
          <a:xfrm>
            <a:off x="3640974" y="1549599"/>
            <a:ext cx="2378085" cy="2099548"/>
          </a:xfrm>
          <a:prstGeom prst="rect">
            <a:avLst/>
          </a:prstGeom>
          <a:solidFill>
            <a:schemeClr val="accent3">
              <a:lumMod val="20000"/>
              <a:lumOff val="80000"/>
            </a:schemeClr>
          </a:solidFill>
          <a:ln>
            <a:solidFill>
              <a:schemeClr val="accent3">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lvl="0">
              <a:defRPr sz="10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a:spcAft>
                <a:spcPts val="450"/>
              </a:spcAft>
              <a:defRPr/>
            </a:pPr>
            <a:r>
              <a:rPr lang="fi-FI" dirty="0">
                <a:solidFill>
                  <a:srgbClr val="000000"/>
                </a:solidFill>
              </a:rPr>
              <a:t>Mittarit: </a:t>
            </a:r>
          </a:p>
          <a:p>
            <a:pPr marL="171450" indent="-171450" defTabSz="685800">
              <a:spcAft>
                <a:spcPts val="450"/>
              </a:spcAft>
              <a:buFont typeface="Arial" panose="020B0604020202020204" pitchFamily="34" charset="0"/>
              <a:buChar char="•"/>
              <a:defRPr/>
            </a:pPr>
            <a:r>
              <a:rPr lang="fi-FI" b="0" dirty="0"/>
              <a:t>Asiakas on tarpeen mukaisten palveluiden piirissä: tarkistetaan palvelukohtaisesti </a:t>
            </a:r>
          </a:p>
          <a:p>
            <a:pPr defTabSz="685800">
              <a:spcAft>
                <a:spcPts val="450"/>
              </a:spcAft>
              <a:defRPr/>
            </a:pPr>
            <a:endParaRPr lang="fi-FI" sz="800" dirty="0">
              <a:solidFill>
                <a:srgbClr val="000000"/>
              </a:solidFill>
            </a:endParaRPr>
          </a:p>
        </p:txBody>
      </p:sp>
      <p:sp>
        <p:nvSpPr>
          <p:cNvPr id="41" name="Isosceles Triangle 40"/>
          <p:cNvSpPr/>
          <p:nvPr/>
        </p:nvSpPr>
        <p:spPr>
          <a:xfrm rot="10800000">
            <a:off x="650253" y="4884482"/>
            <a:ext cx="7826467" cy="178951"/>
          </a:xfrm>
          <a:prstGeom prst="triangle">
            <a:avLst/>
          </a:prstGeom>
          <a:gradFill flip="none" rotWithShape="1">
            <a:gsLst>
              <a:gs pos="86000">
                <a:srgbClr val="EBFAFF">
                  <a:alpha val="80000"/>
                  <a:lumMod val="70000"/>
                  <a:lumOff val="30000"/>
                </a:srgbClr>
              </a:gs>
              <a:gs pos="0">
                <a:schemeClr val="accent3">
                  <a:lumMod val="20000"/>
                  <a:lumOff val="80000"/>
                  <a:alpha val="80000"/>
                </a:schemeClr>
              </a:gs>
              <a:gs pos="31000">
                <a:srgbClr val="62B5E5">
                  <a:lumMod val="70000"/>
                  <a:lumOff val="30000"/>
                  <a:alpha val="80000"/>
                </a:srgbClr>
              </a:gs>
              <a:gs pos="67000">
                <a:srgbClr val="62B5E5">
                  <a:lumMod val="70000"/>
                  <a:lumOff val="30000"/>
                  <a:alpha val="80000"/>
                </a:srgbClr>
              </a:gs>
            </a:gsLst>
            <a:lin ang="10800000" scaled="1"/>
            <a:tileRect/>
          </a:gradFill>
          <a:ln w="19050" algn="ctr">
            <a:noFill/>
            <a:miter lim="800000"/>
            <a:headEnd/>
            <a:tailEnd/>
          </a:ln>
        </p:spPr>
        <p:txBody>
          <a:bodyPr wrap="square" lIns="66675" tIns="66675" rIns="66675" bIns="66675" rtlCol="0" anchor="t"/>
          <a:lstStyle/>
          <a:p>
            <a:pPr algn="ctr" defTabSz="914378">
              <a:lnSpc>
                <a:spcPct val="106000"/>
              </a:lnSpc>
              <a:defRPr/>
            </a:pPr>
            <a:endParaRPr lang="fi-FI" sz="750" b="1" kern="0">
              <a:solidFill>
                <a:prstClr val="black"/>
              </a:solidFill>
              <a:latin typeface="Arial"/>
            </a:endParaRPr>
          </a:p>
        </p:txBody>
      </p:sp>
      <p:sp>
        <p:nvSpPr>
          <p:cNvPr id="2" name="Title 1"/>
          <p:cNvSpPr>
            <a:spLocks noGrp="1"/>
          </p:cNvSpPr>
          <p:nvPr>
            <p:ph type="title" idx="4294967295"/>
          </p:nvPr>
        </p:nvSpPr>
        <p:spPr>
          <a:xfrm>
            <a:off x="441434" y="81428"/>
            <a:ext cx="7772400" cy="277813"/>
          </a:xfrm>
        </p:spPr>
        <p:txBody>
          <a:bodyPr anchor="t"/>
          <a:lstStyle/>
          <a:p>
            <a:r>
              <a:rPr lang="fi-FI" sz="1800" b="1" dirty="0"/>
              <a:t>Monialainen työkyvyn arvioinnin ja tuen toimintatapa pitkäaikaistyöttömille: Asiakas</a:t>
            </a:r>
            <a:endParaRPr lang="fi-FI" sz="2100" b="1" dirty="0"/>
          </a:p>
        </p:txBody>
      </p:sp>
      <p:sp>
        <p:nvSpPr>
          <p:cNvPr id="64" name="Rectangle 63"/>
          <p:cNvSpPr/>
          <p:nvPr/>
        </p:nvSpPr>
        <p:spPr>
          <a:xfrm>
            <a:off x="5421877" y="112613"/>
            <a:ext cx="1970773" cy="544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fi-FI" sz="1200" dirty="0">
              <a:solidFill>
                <a:srgbClr val="000000"/>
              </a:solidFill>
              <a:latin typeface="Arial"/>
            </a:endParaRPr>
          </a:p>
        </p:txBody>
      </p:sp>
      <p:sp>
        <p:nvSpPr>
          <p:cNvPr id="43" name="TextBox 42"/>
          <p:cNvSpPr txBox="1"/>
          <p:nvPr/>
        </p:nvSpPr>
        <p:spPr>
          <a:xfrm>
            <a:off x="441435" y="1582353"/>
            <a:ext cx="3192672" cy="2099547"/>
          </a:xfrm>
          <a:prstGeom prst="rect">
            <a:avLst/>
          </a:prstGeom>
          <a:solidFill>
            <a:schemeClr val="accent3">
              <a:lumMod val="20000"/>
              <a:lumOff val="80000"/>
            </a:schemeClr>
          </a:solidFill>
          <a:ln>
            <a:solidFill>
              <a:schemeClr val="accent3">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lvl="0">
              <a:defRPr sz="10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a:spcAft>
                <a:spcPts val="450"/>
              </a:spcAft>
              <a:defRPr/>
            </a:pPr>
            <a:r>
              <a:rPr lang="fi-FI" dirty="0">
                <a:solidFill>
                  <a:srgbClr val="000000"/>
                </a:solidFill>
                <a:latin typeface="Arial"/>
              </a:rPr>
              <a:t>Mittarit: </a:t>
            </a:r>
          </a:p>
          <a:p>
            <a:pPr marL="171450" indent="-171450" defTabSz="685800">
              <a:spcAft>
                <a:spcPts val="450"/>
              </a:spcAft>
              <a:buFont typeface="Arial" panose="020B0604020202020204" pitchFamily="34" charset="0"/>
              <a:buChar char="•"/>
              <a:defRPr/>
            </a:pPr>
            <a:r>
              <a:rPr lang="fi-FI" b="0" dirty="0"/>
              <a:t>Asiakas on/ ei ole suunnitelman mukaisessa toiminnassa. </a:t>
            </a:r>
          </a:p>
          <a:p>
            <a:pPr defTabSz="685800">
              <a:spcAft>
                <a:spcPts val="450"/>
              </a:spcAft>
              <a:defRPr/>
            </a:pPr>
            <a:endParaRPr lang="fi-FI" sz="975" b="0" dirty="0">
              <a:solidFill>
                <a:srgbClr val="000000"/>
              </a:solidFill>
              <a:latin typeface="Arial"/>
            </a:endParaRPr>
          </a:p>
        </p:txBody>
      </p:sp>
      <p:sp>
        <p:nvSpPr>
          <p:cNvPr id="61" name="Nuoli oikealle 92"/>
          <p:cNvSpPr/>
          <p:nvPr/>
        </p:nvSpPr>
        <p:spPr>
          <a:xfrm>
            <a:off x="441435" y="538993"/>
            <a:ext cx="8035285" cy="216000"/>
          </a:xfrm>
          <a:prstGeom prst="rightArrow">
            <a:avLst>
              <a:gd name="adj1" fmla="val 100000"/>
              <a:gd name="adj2" fmla="val 50000"/>
            </a:avLst>
          </a:prstGeom>
          <a:solidFill>
            <a:schemeClr val="accent3">
              <a:lumMod val="60000"/>
              <a:lumOff val="40000"/>
            </a:schemeClr>
          </a:solidFill>
          <a:ln>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i-FI" sz="1200" b="1" dirty="0">
                <a:solidFill>
                  <a:srgbClr val="000000"/>
                </a:solidFill>
                <a:latin typeface="Arial"/>
              </a:rPr>
              <a:t>Työllisyys Espoo</a:t>
            </a:r>
          </a:p>
        </p:txBody>
      </p:sp>
      <p:sp>
        <p:nvSpPr>
          <p:cNvPr id="62" name="Nuoli oikealle 92"/>
          <p:cNvSpPr/>
          <p:nvPr/>
        </p:nvSpPr>
        <p:spPr>
          <a:xfrm>
            <a:off x="441435" y="755065"/>
            <a:ext cx="8035285" cy="219487"/>
          </a:xfrm>
          <a:prstGeom prst="rightArrow">
            <a:avLst>
              <a:gd name="adj1" fmla="val 100000"/>
              <a:gd name="adj2" fmla="val 50000"/>
            </a:avLst>
          </a:prstGeom>
          <a:solidFill>
            <a:schemeClr val="accent3">
              <a:lumMod val="20000"/>
              <a:lumOff val="80000"/>
            </a:schemeClr>
          </a:solidFill>
          <a:ln>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lvl="2" defTabSz="685800">
              <a:defRPr/>
            </a:pPr>
            <a:r>
              <a:rPr lang="fi-FI" sz="1200" b="1" dirty="0">
                <a:solidFill>
                  <a:srgbClr val="000000"/>
                </a:solidFill>
                <a:latin typeface="Arial"/>
              </a:rPr>
              <a:t>Perusterveydenhuollon palvelut</a:t>
            </a:r>
          </a:p>
        </p:txBody>
      </p:sp>
      <p:sp>
        <p:nvSpPr>
          <p:cNvPr id="3" name="Nuoli oikealle 2">
            <a:extLst>
              <a:ext uri="{FF2B5EF4-FFF2-40B4-BE49-F238E27FC236}">
                <a16:creationId xmlns:a16="http://schemas.microsoft.com/office/drawing/2014/main" id="{9E014325-E8C0-0E47-A7A5-526860B6070D}"/>
              </a:ext>
            </a:extLst>
          </p:cNvPr>
          <p:cNvSpPr/>
          <p:nvPr/>
        </p:nvSpPr>
        <p:spPr>
          <a:xfrm>
            <a:off x="441434" y="913204"/>
            <a:ext cx="8631621" cy="12297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fi-FI" sz="1350" dirty="0">
              <a:solidFill>
                <a:prstClr val="white"/>
              </a:solidFill>
              <a:latin typeface="Arial"/>
            </a:endParaRPr>
          </a:p>
        </p:txBody>
      </p:sp>
      <p:sp>
        <p:nvSpPr>
          <p:cNvPr id="5" name="Tekstiruutu 4">
            <a:extLst>
              <a:ext uri="{FF2B5EF4-FFF2-40B4-BE49-F238E27FC236}">
                <a16:creationId xmlns:a16="http://schemas.microsoft.com/office/drawing/2014/main" id="{16D8B7D3-4B5C-FF4C-A2F8-CB43E9867088}"/>
              </a:ext>
            </a:extLst>
          </p:cNvPr>
          <p:cNvSpPr txBox="1"/>
          <p:nvPr/>
        </p:nvSpPr>
        <p:spPr>
          <a:xfrm>
            <a:off x="748832" y="1273522"/>
            <a:ext cx="2844448" cy="415498"/>
          </a:xfrm>
          <a:prstGeom prst="rect">
            <a:avLst/>
          </a:prstGeom>
          <a:noFill/>
        </p:spPr>
        <p:txBody>
          <a:bodyPr wrap="square" rtlCol="0">
            <a:spAutoFit/>
          </a:bodyPr>
          <a:lstStyle/>
          <a:p>
            <a:pPr defTabSz="685800">
              <a:defRPr/>
            </a:pPr>
            <a:r>
              <a:rPr lang="fi-FI" sz="1050" dirty="0">
                <a:solidFill>
                  <a:prstClr val="white"/>
                </a:solidFill>
                <a:latin typeface="Arial"/>
              </a:rPr>
              <a:t>Tavoite 1: Asiakas työllistyy, siirtyy opiskelemaan tai eläkkeelle </a:t>
            </a:r>
            <a:endParaRPr lang="en-FI" sz="1050" dirty="0">
              <a:solidFill>
                <a:prstClr val="white"/>
              </a:solidFill>
              <a:latin typeface="Arial"/>
            </a:endParaRPr>
          </a:p>
        </p:txBody>
      </p:sp>
      <p:sp>
        <p:nvSpPr>
          <p:cNvPr id="70" name="Tekstiruutu 69">
            <a:extLst>
              <a:ext uri="{FF2B5EF4-FFF2-40B4-BE49-F238E27FC236}">
                <a16:creationId xmlns:a16="http://schemas.microsoft.com/office/drawing/2014/main" id="{9E1E54E7-1CD5-D84B-BA3B-791752D1FFD3}"/>
              </a:ext>
            </a:extLst>
          </p:cNvPr>
          <p:cNvSpPr txBox="1"/>
          <p:nvPr/>
        </p:nvSpPr>
        <p:spPr>
          <a:xfrm>
            <a:off x="3593280" y="1256859"/>
            <a:ext cx="2585389" cy="415498"/>
          </a:xfrm>
          <a:prstGeom prst="rect">
            <a:avLst/>
          </a:prstGeom>
          <a:noFill/>
        </p:spPr>
        <p:txBody>
          <a:bodyPr wrap="square" rtlCol="0">
            <a:spAutoFit/>
          </a:bodyPr>
          <a:lstStyle/>
          <a:p>
            <a:pPr defTabSz="685800">
              <a:defRPr/>
            </a:pPr>
            <a:r>
              <a:rPr lang="fi-FI" sz="1050" dirty="0">
                <a:solidFill>
                  <a:prstClr val="white"/>
                </a:solidFill>
                <a:latin typeface="Arial"/>
              </a:rPr>
              <a:t>Tavoite 2: Asiakas saa yksilöllisen tarpeensa mukaiset palvelut</a:t>
            </a:r>
          </a:p>
        </p:txBody>
      </p:sp>
      <p:sp>
        <p:nvSpPr>
          <p:cNvPr id="23" name="Tekstiruutu 22">
            <a:extLst>
              <a:ext uri="{FF2B5EF4-FFF2-40B4-BE49-F238E27FC236}">
                <a16:creationId xmlns:a16="http://schemas.microsoft.com/office/drawing/2014/main" id="{58AB0D7B-E204-A746-9C85-0972FB17B201}"/>
              </a:ext>
            </a:extLst>
          </p:cNvPr>
          <p:cNvSpPr txBox="1"/>
          <p:nvPr/>
        </p:nvSpPr>
        <p:spPr>
          <a:xfrm>
            <a:off x="5981600" y="1245859"/>
            <a:ext cx="2296491" cy="761747"/>
          </a:xfrm>
          <a:prstGeom prst="rect">
            <a:avLst/>
          </a:prstGeom>
          <a:noFill/>
        </p:spPr>
        <p:txBody>
          <a:bodyPr wrap="square" rtlCol="0">
            <a:spAutoFit/>
          </a:bodyPr>
          <a:lstStyle/>
          <a:p>
            <a:pPr defTabSz="685800">
              <a:defRPr/>
            </a:pPr>
            <a:r>
              <a:rPr lang="fi-FI" sz="1050" dirty="0">
                <a:solidFill>
                  <a:prstClr val="white"/>
                </a:solidFill>
                <a:latin typeface="Arial"/>
              </a:rPr>
              <a:t>3. Palvelut edistävät asiakkaan terveydentilaa työ- ja toimintakykyä sekä elämänlaatua </a:t>
            </a:r>
          </a:p>
          <a:p>
            <a:pPr defTabSz="685800">
              <a:defRPr/>
            </a:pPr>
            <a:r>
              <a:rPr lang="fi-FI" sz="1050" dirty="0">
                <a:solidFill>
                  <a:prstClr val="white"/>
                </a:solidFill>
                <a:latin typeface="Arial"/>
              </a:rPr>
              <a:t> </a:t>
            </a:r>
          </a:p>
        </p:txBody>
      </p:sp>
      <p:sp>
        <p:nvSpPr>
          <p:cNvPr id="74" name="Nuoli oikealle 92">
            <a:extLst>
              <a:ext uri="{FF2B5EF4-FFF2-40B4-BE49-F238E27FC236}">
                <a16:creationId xmlns:a16="http://schemas.microsoft.com/office/drawing/2014/main" id="{D82F85AB-43A0-E143-AF2C-8244A110C934}"/>
              </a:ext>
            </a:extLst>
          </p:cNvPr>
          <p:cNvSpPr/>
          <p:nvPr/>
        </p:nvSpPr>
        <p:spPr>
          <a:xfrm>
            <a:off x="441435" y="1000624"/>
            <a:ext cx="8013863" cy="216000"/>
          </a:xfrm>
          <a:prstGeom prst="rightArrow">
            <a:avLst>
              <a:gd name="adj1" fmla="val 100000"/>
              <a:gd name="adj2" fmla="val 50000"/>
            </a:avLst>
          </a:prstGeom>
          <a:solidFill>
            <a:schemeClr val="accent3">
              <a:lumMod val="75000"/>
            </a:schemeClr>
          </a:solidFill>
          <a:ln>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0" lvl="8" algn="ctr" defTabSz="685800">
              <a:defRPr/>
            </a:pPr>
            <a:r>
              <a:rPr lang="fi-FI" sz="1200" b="1" dirty="0">
                <a:solidFill>
                  <a:prstClr val="white"/>
                </a:solidFill>
                <a:latin typeface="Arial"/>
              </a:rPr>
              <a:t>Sosiaalipalvelut</a:t>
            </a:r>
          </a:p>
        </p:txBody>
      </p:sp>
      <p:sp>
        <p:nvSpPr>
          <p:cNvPr id="26" name="TextBox 50">
            <a:extLst>
              <a:ext uri="{FF2B5EF4-FFF2-40B4-BE49-F238E27FC236}">
                <a16:creationId xmlns:a16="http://schemas.microsoft.com/office/drawing/2014/main" id="{C16BA836-2A15-0A44-AA64-10731BC4F663}"/>
              </a:ext>
            </a:extLst>
          </p:cNvPr>
          <p:cNvSpPr txBox="1"/>
          <p:nvPr/>
        </p:nvSpPr>
        <p:spPr>
          <a:xfrm>
            <a:off x="441434" y="3641768"/>
            <a:ext cx="7889017" cy="1229774"/>
          </a:xfrm>
          <a:prstGeom prst="rect">
            <a:avLst/>
          </a:prstGeom>
          <a:solidFill>
            <a:schemeClr val="accent3">
              <a:lumMod val="40000"/>
              <a:lumOff val="6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fi-FI"/>
            </a:defPPr>
            <a:lvl1pPr lvl="0">
              <a:defRPr sz="1000" b="1">
                <a:solidFill>
                  <a:schemeClr val="tx1"/>
                </a:solidFill>
              </a:defRPr>
            </a:lvl1pPr>
          </a:lstStyle>
          <a:p>
            <a:pPr defTabSz="685800">
              <a:spcAft>
                <a:spcPts val="450"/>
              </a:spcAft>
              <a:defRPr/>
            </a:pPr>
            <a:endParaRPr lang="fi-FI" sz="950" i="1" dirty="0">
              <a:solidFill>
                <a:srgbClr val="000000"/>
              </a:solidFill>
              <a:latin typeface="Arial"/>
            </a:endParaRPr>
          </a:p>
          <a:p>
            <a:pPr defTabSz="685800">
              <a:spcAft>
                <a:spcPts val="450"/>
              </a:spcAft>
              <a:defRPr/>
            </a:pPr>
            <a:r>
              <a:rPr lang="fi-FI" sz="950" i="1" dirty="0">
                <a:solidFill>
                  <a:srgbClr val="000000"/>
                </a:solidFill>
                <a:latin typeface="Arial"/>
              </a:rPr>
              <a:t>Mistä informaatiota saadaan?</a:t>
            </a:r>
            <a:endParaRPr lang="fi-FI" sz="950" dirty="0"/>
          </a:p>
          <a:p>
            <a:pPr marL="171450" indent="-171450" defTabSz="685800">
              <a:spcAft>
                <a:spcPts val="450"/>
              </a:spcAft>
              <a:buFont typeface="Arial" panose="020B0604020202020204" pitchFamily="34" charset="0"/>
              <a:buChar char="•"/>
              <a:defRPr/>
            </a:pPr>
            <a:r>
              <a:rPr lang="fi-FI" b="0" dirty="0"/>
              <a:t>Asiakas- tai potilastietojärjestelmä.</a:t>
            </a:r>
          </a:p>
          <a:p>
            <a:pPr marL="171450" indent="-171450" defTabSz="685800">
              <a:spcAft>
                <a:spcPts val="450"/>
              </a:spcAft>
              <a:buFont typeface="Arial" panose="020B0604020202020204" pitchFamily="34" charset="0"/>
              <a:buChar char="•"/>
              <a:defRPr/>
            </a:pPr>
            <a:r>
              <a:rPr lang="fi-FI" b="0" dirty="0"/>
              <a:t>Kysely asiakkaalle tai tilanteen kartoitus suunnitelman tarkistamisen yhteydessä.</a:t>
            </a:r>
          </a:p>
          <a:p>
            <a:pPr defTabSz="685800">
              <a:spcAft>
                <a:spcPts val="450"/>
              </a:spcAft>
              <a:defRPr/>
            </a:pPr>
            <a:endParaRPr lang="fi-FI" sz="975" b="0" dirty="0">
              <a:solidFill>
                <a:srgbClr val="000000"/>
              </a:solidFill>
              <a:latin typeface="Arial"/>
            </a:endParaRPr>
          </a:p>
        </p:txBody>
      </p:sp>
      <p:grpSp>
        <p:nvGrpSpPr>
          <p:cNvPr id="60" name="Group 94">
            <a:extLst>
              <a:ext uri="{FF2B5EF4-FFF2-40B4-BE49-F238E27FC236}">
                <a16:creationId xmlns:a16="http://schemas.microsoft.com/office/drawing/2014/main" id="{3AA20ECD-AB9B-4BE2-A29C-30D222F875E5}"/>
              </a:ext>
            </a:extLst>
          </p:cNvPr>
          <p:cNvGrpSpPr/>
          <p:nvPr/>
        </p:nvGrpSpPr>
        <p:grpSpPr>
          <a:xfrm>
            <a:off x="4251211" y="4573433"/>
            <a:ext cx="614105" cy="571835"/>
            <a:chOff x="7650945" y="5892496"/>
            <a:chExt cx="504000" cy="504000"/>
          </a:xfrm>
        </p:grpSpPr>
        <p:sp>
          <p:nvSpPr>
            <p:cNvPr id="63" name="Oval 95">
              <a:extLst>
                <a:ext uri="{FF2B5EF4-FFF2-40B4-BE49-F238E27FC236}">
                  <a16:creationId xmlns:a16="http://schemas.microsoft.com/office/drawing/2014/main" id="{F999C901-436D-4465-B61C-4BA2FA50B923}"/>
                </a:ext>
              </a:extLst>
            </p:cNvPr>
            <p:cNvSpPr/>
            <p:nvPr/>
          </p:nvSpPr>
          <p:spPr bwMode="gray">
            <a:xfrm>
              <a:off x="7650945" y="5892496"/>
              <a:ext cx="504000" cy="504000"/>
            </a:xfrm>
            <a:prstGeom prst="ellipse">
              <a:avLst/>
            </a:prstGeom>
            <a:solidFill>
              <a:sysClr val="window" lastClr="FFFFFF"/>
            </a:solidFill>
            <a:ln w="19050" algn="ctr">
              <a:noFill/>
              <a:miter lim="800000"/>
              <a:headEnd/>
              <a:tailEnd/>
            </a:ln>
          </p:spPr>
          <p:txBody>
            <a:bodyPr wrap="square" lIns="66675" tIns="66675" rIns="66675" bIns="66675" rtlCol="0" anchor="ctr"/>
            <a:lstStyle/>
            <a:p>
              <a:pPr algn="ctr" defTabSz="914378">
                <a:lnSpc>
                  <a:spcPct val="106000"/>
                </a:lnSpc>
                <a:defRPr/>
              </a:pPr>
              <a:endParaRPr lang="fi-FI" sz="1200" b="1" kern="0" dirty="0">
                <a:solidFill>
                  <a:prstClr val="white"/>
                </a:solidFill>
                <a:latin typeface="Verdana"/>
              </a:endParaRPr>
            </a:p>
          </p:txBody>
        </p:sp>
        <p:pic>
          <p:nvPicPr>
            <p:cNvPr id="65" name="Picture 96">
              <a:extLst>
                <a:ext uri="{FF2B5EF4-FFF2-40B4-BE49-F238E27FC236}">
                  <a16:creationId xmlns:a16="http://schemas.microsoft.com/office/drawing/2014/main" id="{9976CB29-43A0-4AF0-B9AD-8157AF11E2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2945" y="5964496"/>
              <a:ext cx="360000" cy="360000"/>
            </a:xfrm>
            <a:prstGeom prst="rect">
              <a:avLst/>
            </a:prstGeom>
          </p:spPr>
        </p:pic>
      </p:grpSp>
    </p:spTree>
    <p:extLst>
      <p:ext uri="{BB962C8B-B14F-4D97-AF65-F5344CB8AC3E}">
        <p14:creationId xmlns:p14="http://schemas.microsoft.com/office/powerpoint/2010/main" val="1994442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50">
            <a:extLst>
              <a:ext uri="{FF2B5EF4-FFF2-40B4-BE49-F238E27FC236}">
                <a16:creationId xmlns:a16="http://schemas.microsoft.com/office/drawing/2014/main" id="{DACEF306-4A14-6E4E-BBA5-C46ACA408BFA}"/>
              </a:ext>
            </a:extLst>
          </p:cNvPr>
          <p:cNvSpPr txBox="1"/>
          <p:nvPr/>
        </p:nvSpPr>
        <p:spPr>
          <a:xfrm>
            <a:off x="4358934" y="3482657"/>
            <a:ext cx="1930096" cy="1382392"/>
          </a:xfrm>
          <a:prstGeom prst="rect">
            <a:avLst/>
          </a:prstGeom>
          <a:solidFill>
            <a:schemeClr val="accent3">
              <a:lumMod val="40000"/>
              <a:lumOff val="6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fi-FI"/>
            </a:defPPr>
            <a:lvl1pPr lvl="0">
              <a:defRPr sz="1000" b="1">
                <a:solidFill>
                  <a:schemeClr val="tx1"/>
                </a:solidFill>
              </a:defRPr>
            </a:lvl1pPr>
          </a:lstStyle>
          <a:p>
            <a:pPr defTabSz="685800">
              <a:spcAft>
                <a:spcPts val="450"/>
              </a:spcAft>
              <a:defRPr/>
            </a:pPr>
            <a:endParaRPr lang="fi-FI" sz="950" i="1" dirty="0">
              <a:solidFill>
                <a:srgbClr val="000000"/>
              </a:solidFill>
              <a:latin typeface="Arial"/>
            </a:endParaRPr>
          </a:p>
          <a:p>
            <a:pPr defTabSz="685800">
              <a:spcAft>
                <a:spcPts val="450"/>
              </a:spcAft>
              <a:defRPr/>
            </a:pPr>
            <a:r>
              <a:rPr lang="fi-FI" sz="950" i="1" dirty="0">
                <a:solidFill>
                  <a:srgbClr val="000000"/>
                </a:solidFill>
                <a:latin typeface="Arial"/>
              </a:rPr>
              <a:t>Mistä informaatiota saadaan?</a:t>
            </a:r>
            <a:endParaRPr lang="fi-FI" sz="950" dirty="0"/>
          </a:p>
          <a:p>
            <a:pPr marL="171450" indent="-171450">
              <a:buFont typeface="Arial" panose="020B0604020202020204" pitchFamily="34" charset="0"/>
              <a:buChar char="•"/>
            </a:pPr>
            <a:r>
              <a:rPr lang="fi-FI" b="0" dirty="0"/>
              <a:t>Ammattilaisten yhteisarvioinnit </a:t>
            </a:r>
          </a:p>
          <a:p>
            <a:pPr marL="171450" indent="-171450">
              <a:buFont typeface="Arial" panose="020B0604020202020204" pitchFamily="34" charset="0"/>
              <a:buChar char="•"/>
            </a:pPr>
            <a:endParaRPr lang="fi-FI" b="0" dirty="0"/>
          </a:p>
          <a:p>
            <a:pPr marL="171450" indent="-171450">
              <a:buFont typeface="Arial" panose="020B0604020202020204" pitchFamily="34" charset="0"/>
              <a:buChar char="•"/>
            </a:pPr>
            <a:r>
              <a:rPr lang="fi-FI" b="0" dirty="0"/>
              <a:t>Kyselyt  </a:t>
            </a:r>
          </a:p>
          <a:p>
            <a:pPr marL="171450" indent="-171450" defTabSz="685800">
              <a:spcAft>
                <a:spcPts val="450"/>
              </a:spcAft>
              <a:buFont typeface="Arial" panose="020B0604020202020204" pitchFamily="34" charset="0"/>
              <a:buChar char="•"/>
              <a:defRPr/>
            </a:pPr>
            <a:endParaRPr lang="fi-FI" b="0" dirty="0"/>
          </a:p>
          <a:p>
            <a:pPr defTabSz="685800">
              <a:spcAft>
                <a:spcPts val="450"/>
              </a:spcAft>
              <a:defRPr/>
            </a:pPr>
            <a:endParaRPr lang="fi-FI" sz="975" b="0" dirty="0">
              <a:solidFill>
                <a:srgbClr val="000000"/>
              </a:solidFill>
              <a:latin typeface="Arial"/>
            </a:endParaRPr>
          </a:p>
        </p:txBody>
      </p:sp>
      <p:sp>
        <p:nvSpPr>
          <p:cNvPr id="28" name="TextBox 42">
            <a:extLst>
              <a:ext uri="{FF2B5EF4-FFF2-40B4-BE49-F238E27FC236}">
                <a16:creationId xmlns:a16="http://schemas.microsoft.com/office/drawing/2014/main" id="{8EA4C677-1665-D048-AB32-5D4B95CE4038}"/>
              </a:ext>
            </a:extLst>
          </p:cNvPr>
          <p:cNvSpPr txBox="1"/>
          <p:nvPr/>
        </p:nvSpPr>
        <p:spPr>
          <a:xfrm>
            <a:off x="6279411" y="1826909"/>
            <a:ext cx="2051040" cy="1655748"/>
          </a:xfrm>
          <a:prstGeom prst="rect">
            <a:avLst/>
          </a:prstGeom>
          <a:solidFill>
            <a:schemeClr val="accent3">
              <a:lumMod val="20000"/>
              <a:lumOff val="80000"/>
            </a:schemeClr>
          </a:solidFill>
          <a:ln>
            <a:solidFill>
              <a:schemeClr val="accent3">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fi-FI"/>
            </a:defPPr>
            <a:lvl1pPr lvl="0">
              <a:defRPr sz="10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a:spcAft>
                <a:spcPts val="450"/>
              </a:spcAft>
              <a:defRPr/>
            </a:pPr>
            <a:r>
              <a:rPr lang="fi-FI" dirty="0">
                <a:solidFill>
                  <a:srgbClr val="000000"/>
                </a:solidFill>
              </a:rPr>
              <a:t>Mittarit: </a:t>
            </a:r>
          </a:p>
          <a:p>
            <a:pPr marL="171450" indent="-171450" defTabSz="685800">
              <a:spcAft>
                <a:spcPts val="450"/>
              </a:spcAft>
              <a:buFont typeface="Arial" panose="020B0604020202020204" pitchFamily="34" charset="0"/>
              <a:buChar char="•"/>
              <a:defRPr/>
            </a:pPr>
            <a:r>
              <a:rPr lang="fi-FI" b="0" dirty="0"/>
              <a:t>Asiakas saa hoito- ja/tai kuntoutussuunnitelman.</a:t>
            </a:r>
          </a:p>
          <a:p>
            <a:pPr marL="171450" indent="-171450" defTabSz="685800">
              <a:spcAft>
                <a:spcPts val="450"/>
              </a:spcAft>
              <a:buFont typeface="Arial" panose="020B0604020202020204" pitchFamily="34" charset="0"/>
              <a:buChar char="•"/>
              <a:defRPr/>
            </a:pPr>
            <a:r>
              <a:rPr lang="fi-FI" b="0" dirty="0"/>
              <a:t>Asiakas saa lausunnon esim. kuntoutus- tai eläkehakemusta varten. </a:t>
            </a:r>
          </a:p>
          <a:p>
            <a:pPr marL="171450" indent="-171450" defTabSz="685800">
              <a:spcAft>
                <a:spcPts val="450"/>
              </a:spcAft>
              <a:buFont typeface="Arial" panose="020B0604020202020204" pitchFamily="34" charset="0"/>
              <a:buChar char="•"/>
              <a:defRPr/>
            </a:pPr>
            <a:r>
              <a:rPr lang="fi-FI" b="0" dirty="0">
                <a:cs typeface="Arial"/>
              </a:rPr>
              <a:t>Asiakas etenee suunnitelman mukaisesti palveluissa. </a:t>
            </a:r>
            <a:endParaRPr lang="fi-FI" b="0" dirty="0"/>
          </a:p>
          <a:p>
            <a:pPr marL="171450" indent="-171450" defTabSz="685800">
              <a:spcAft>
                <a:spcPts val="450"/>
              </a:spcAft>
              <a:buFont typeface="Arial" panose="020B0604020202020204" pitchFamily="34" charset="0"/>
              <a:buChar char="•"/>
              <a:defRPr/>
            </a:pPr>
            <a:r>
              <a:rPr lang="fi-FI" b="0" dirty="0"/>
              <a:t>Palvelujen yksikkökustannukset. </a:t>
            </a:r>
            <a:endParaRPr lang="fi-FI" b="0" dirty="0">
              <a:cs typeface="Arial"/>
            </a:endParaRPr>
          </a:p>
          <a:p>
            <a:pPr marL="171450" indent="-171450" defTabSz="685800">
              <a:spcAft>
                <a:spcPts val="450"/>
              </a:spcAft>
              <a:buFont typeface="Arial" panose="020B0604020202020204" pitchFamily="34" charset="0"/>
              <a:buChar char="•"/>
              <a:defRPr/>
            </a:pPr>
            <a:endParaRPr lang="fi-FI" sz="900" dirty="0">
              <a:solidFill>
                <a:srgbClr val="000000"/>
              </a:solidFill>
            </a:endParaRPr>
          </a:p>
        </p:txBody>
      </p:sp>
      <p:sp>
        <p:nvSpPr>
          <p:cNvPr id="27" name="TextBox 42">
            <a:extLst>
              <a:ext uri="{FF2B5EF4-FFF2-40B4-BE49-F238E27FC236}">
                <a16:creationId xmlns:a16="http://schemas.microsoft.com/office/drawing/2014/main" id="{5DAB939D-9F5F-6341-8F2E-7C56CE8D9EE0}"/>
              </a:ext>
            </a:extLst>
          </p:cNvPr>
          <p:cNvSpPr txBox="1"/>
          <p:nvPr/>
        </p:nvSpPr>
        <p:spPr>
          <a:xfrm>
            <a:off x="2414718" y="1542076"/>
            <a:ext cx="1920477" cy="1933680"/>
          </a:xfrm>
          <a:prstGeom prst="rect">
            <a:avLst/>
          </a:prstGeom>
          <a:solidFill>
            <a:schemeClr val="accent3">
              <a:lumMod val="20000"/>
              <a:lumOff val="80000"/>
            </a:schemeClr>
          </a:solidFill>
          <a:ln>
            <a:solidFill>
              <a:schemeClr val="accent3">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lvl="0">
              <a:defRPr sz="10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a:spcAft>
                <a:spcPts val="450"/>
              </a:spcAft>
              <a:defRPr/>
            </a:pPr>
            <a:r>
              <a:rPr lang="fi-FI" dirty="0">
                <a:solidFill>
                  <a:srgbClr val="000000"/>
                </a:solidFill>
              </a:rPr>
              <a:t>Mittarit: </a:t>
            </a:r>
          </a:p>
          <a:p>
            <a:pPr marL="171450" indent="-171450" defTabSz="685800">
              <a:spcAft>
                <a:spcPts val="450"/>
              </a:spcAft>
              <a:buFont typeface="Arial" panose="020B0604020202020204" pitchFamily="34" charset="0"/>
              <a:buChar char="•"/>
              <a:defRPr/>
            </a:pPr>
            <a:r>
              <a:rPr lang="fi-FI" b="0" dirty="0"/>
              <a:t>Palveluihin pääsee jonottamatta / matalalla kynnyksellä (ensiarvio/ palvelutarvearvio).</a:t>
            </a:r>
          </a:p>
          <a:p>
            <a:pPr defTabSz="685800">
              <a:spcAft>
                <a:spcPts val="450"/>
              </a:spcAft>
              <a:defRPr/>
            </a:pPr>
            <a:endParaRPr lang="fi-FI" sz="800" dirty="0">
              <a:solidFill>
                <a:srgbClr val="000000"/>
              </a:solidFill>
            </a:endParaRPr>
          </a:p>
        </p:txBody>
      </p:sp>
      <p:sp>
        <p:nvSpPr>
          <p:cNvPr id="41" name="Isosceles Triangle 40"/>
          <p:cNvSpPr/>
          <p:nvPr/>
        </p:nvSpPr>
        <p:spPr>
          <a:xfrm rot="10800000">
            <a:off x="650253" y="4884482"/>
            <a:ext cx="7826467" cy="178951"/>
          </a:xfrm>
          <a:prstGeom prst="triangle">
            <a:avLst/>
          </a:prstGeom>
          <a:gradFill flip="none" rotWithShape="1">
            <a:gsLst>
              <a:gs pos="86000">
                <a:srgbClr val="EBFAFF">
                  <a:alpha val="80000"/>
                  <a:lumMod val="70000"/>
                  <a:lumOff val="30000"/>
                </a:srgbClr>
              </a:gs>
              <a:gs pos="0">
                <a:schemeClr val="accent3">
                  <a:lumMod val="20000"/>
                  <a:lumOff val="80000"/>
                  <a:alpha val="80000"/>
                </a:schemeClr>
              </a:gs>
              <a:gs pos="31000">
                <a:srgbClr val="62B5E5">
                  <a:lumMod val="70000"/>
                  <a:lumOff val="30000"/>
                  <a:alpha val="80000"/>
                </a:srgbClr>
              </a:gs>
              <a:gs pos="67000">
                <a:srgbClr val="62B5E5">
                  <a:lumMod val="70000"/>
                  <a:lumOff val="30000"/>
                  <a:alpha val="80000"/>
                </a:srgbClr>
              </a:gs>
            </a:gsLst>
            <a:lin ang="10800000" scaled="1"/>
            <a:tileRect/>
          </a:gradFill>
          <a:ln w="19050" algn="ctr">
            <a:noFill/>
            <a:miter lim="800000"/>
            <a:headEnd/>
            <a:tailEnd/>
          </a:ln>
        </p:spPr>
        <p:txBody>
          <a:bodyPr wrap="square" lIns="66675" tIns="66675" rIns="66675" bIns="66675" rtlCol="0" anchor="t"/>
          <a:lstStyle/>
          <a:p>
            <a:pPr algn="ctr" defTabSz="914378">
              <a:lnSpc>
                <a:spcPct val="106000"/>
              </a:lnSpc>
              <a:defRPr/>
            </a:pPr>
            <a:endParaRPr lang="fi-FI" sz="750" b="1" kern="0">
              <a:solidFill>
                <a:prstClr val="black"/>
              </a:solidFill>
              <a:latin typeface="Arial"/>
            </a:endParaRPr>
          </a:p>
        </p:txBody>
      </p:sp>
      <p:sp>
        <p:nvSpPr>
          <p:cNvPr id="2" name="Title 1"/>
          <p:cNvSpPr>
            <a:spLocks noGrp="1"/>
          </p:cNvSpPr>
          <p:nvPr>
            <p:ph type="title" idx="4294967295"/>
          </p:nvPr>
        </p:nvSpPr>
        <p:spPr>
          <a:xfrm>
            <a:off x="441434" y="81428"/>
            <a:ext cx="7772400" cy="277813"/>
          </a:xfrm>
        </p:spPr>
        <p:txBody>
          <a:bodyPr anchor="t"/>
          <a:lstStyle/>
          <a:p>
            <a:r>
              <a:rPr lang="fi-FI" sz="1800" b="1" dirty="0"/>
              <a:t>Monialainen työkyvyn arvioinnin ja tuen toimintatapa pitkäaikaistyöttömille: Palvelut</a:t>
            </a:r>
            <a:endParaRPr lang="fi-FI" sz="2100" b="1" dirty="0"/>
          </a:p>
        </p:txBody>
      </p:sp>
      <p:sp>
        <p:nvSpPr>
          <p:cNvPr id="64" name="Rectangle 63"/>
          <p:cNvSpPr/>
          <p:nvPr/>
        </p:nvSpPr>
        <p:spPr>
          <a:xfrm>
            <a:off x="5421877" y="112613"/>
            <a:ext cx="1970773" cy="544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fi-FI" sz="1200" dirty="0">
              <a:solidFill>
                <a:srgbClr val="000000"/>
              </a:solidFill>
              <a:latin typeface="Arial"/>
            </a:endParaRPr>
          </a:p>
        </p:txBody>
      </p:sp>
      <p:sp>
        <p:nvSpPr>
          <p:cNvPr id="43" name="TextBox 42"/>
          <p:cNvSpPr txBox="1"/>
          <p:nvPr/>
        </p:nvSpPr>
        <p:spPr>
          <a:xfrm>
            <a:off x="441435" y="1881558"/>
            <a:ext cx="1949544" cy="1601099"/>
          </a:xfrm>
          <a:prstGeom prst="rect">
            <a:avLst/>
          </a:prstGeom>
          <a:solidFill>
            <a:schemeClr val="accent3">
              <a:lumMod val="20000"/>
              <a:lumOff val="80000"/>
            </a:schemeClr>
          </a:solidFill>
          <a:ln>
            <a:solidFill>
              <a:schemeClr val="accent3">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lvl="0">
              <a:defRPr sz="10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a:spcAft>
                <a:spcPts val="450"/>
              </a:spcAft>
              <a:defRPr/>
            </a:pPr>
            <a:r>
              <a:rPr lang="fi-FI" dirty="0">
                <a:solidFill>
                  <a:srgbClr val="000000"/>
                </a:solidFill>
                <a:latin typeface="Arial"/>
              </a:rPr>
              <a:t>Mittarit: </a:t>
            </a:r>
          </a:p>
          <a:p>
            <a:pPr defTabSz="685800">
              <a:spcAft>
                <a:spcPts val="450"/>
              </a:spcAft>
              <a:defRPr/>
            </a:pPr>
            <a:r>
              <a:rPr lang="fi-FI" b="0" dirty="0"/>
              <a:t>Asiakkaan kokemus: </a:t>
            </a:r>
          </a:p>
          <a:p>
            <a:pPr marL="171450" indent="-171450" defTabSz="685800">
              <a:spcAft>
                <a:spcPts val="450"/>
              </a:spcAft>
              <a:buFont typeface="Arial" panose="020B0604020202020204" pitchFamily="34" charset="0"/>
              <a:buChar char="•"/>
              <a:defRPr/>
            </a:pPr>
            <a:r>
              <a:rPr lang="fi-FI" b="0" i="1" dirty="0"/>
              <a:t>Asiakaslähtöisyys</a:t>
            </a:r>
          </a:p>
          <a:p>
            <a:pPr marL="171450" indent="-171450" defTabSz="685800">
              <a:spcAft>
                <a:spcPts val="450"/>
              </a:spcAft>
              <a:buFont typeface="Arial" panose="020B0604020202020204" pitchFamily="34" charset="0"/>
              <a:buChar char="•"/>
              <a:defRPr/>
            </a:pPr>
            <a:r>
              <a:rPr lang="fi-FI" b="0" i="1" dirty="0"/>
              <a:t>Asiakkaan näkemysten kuuleminen</a:t>
            </a:r>
          </a:p>
          <a:p>
            <a:pPr marL="171450" indent="-171450" defTabSz="685800">
              <a:spcAft>
                <a:spcPts val="450"/>
              </a:spcAft>
              <a:buFont typeface="Arial" panose="020B0604020202020204" pitchFamily="34" charset="0"/>
              <a:buChar char="•"/>
              <a:defRPr/>
            </a:pPr>
            <a:r>
              <a:rPr lang="fi-FI" b="0" i="1" dirty="0"/>
              <a:t>Asiakkaan kohtaaminen.</a:t>
            </a:r>
          </a:p>
          <a:p>
            <a:pPr defTabSz="685800">
              <a:spcAft>
                <a:spcPts val="450"/>
              </a:spcAft>
              <a:defRPr/>
            </a:pPr>
            <a:endParaRPr lang="fi-FI" sz="975" b="0" dirty="0">
              <a:solidFill>
                <a:srgbClr val="000000"/>
              </a:solidFill>
              <a:latin typeface="Arial"/>
            </a:endParaRPr>
          </a:p>
        </p:txBody>
      </p:sp>
      <p:sp>
        <p:nvSpPr>
          <p:cNvPr id="61" name="Nuoli oikealle 92"/>
          <p:cNvSpPr/>
          <p:nvPr/>
        </p:nvSpPr>
        <p:spPr>
          <a:xfrm>
            <a:off x="441435" y="538993"/>
            <a:ext cx="8035285" cy="216000"/>
          </a:xfrm>
          <a:prstGeom prst="rightArrow">
            <a:avLst>
              <a:gd name="adj1" fmla="val 100000"/>
              <a:gd name="adj2" fmla="val 50000"/>
            </a:avLst>
          </a:prstGeom>
          <a:solidFill>
            <a:schemeClr val="accent3">
              <a:lumMod val="60000"/>
              <a:lumOff val="40000"/>
            </a:schemeClr>
          </a:solidFill>
          <a:ln>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i-FI" sz="1200" b="1" dirty="0">
                <a:solidFill>
                  <a:srgbClr val="000000"/>
                </a:solidFill>
                <a:latin typeface="Arial"/>
              </a:rPr>
              <a:t>Työllisyys Espoo</a:t>
            </a:r>
          </a:p>
        </p:txBody>
      </p:sp>
      <p:sp>
        <p:nvSpPr>
          <p:cNvPr id="62" name="Nuoli oikealle 92"/>
          <p:cNvSpPr/>
          <p:nvPr/>
        </p:nvSpPr>
        <p:spPr>
          <a:xfrm>
            <a:off x="441435" y="755065"/>
            <a:ext cx="8035285" cy="219487"/>
          </a:xfrm>
          <a:prstGeom prst="rightArrow">
            <a:avLst>
              <a:gd name="adj1" fmla="val 100000"/>
              <a:gd name="adj2" fmla="val 50000"/>
            </a:avLst>
          </a:prstGeom>
          <a:solidFill>
            <a:schemeClr val="accent3">
              <a:lumMod val="20000"/>
              <a:lumOff val="80000"/>
            </a:schemeClr>
          </a:solidFill>
          <a:ln>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lvl="2" defTabSz="685800">
              <a:defRPr/>
            </a:pPr>
            <a:r>
              <a:rPr lang="fi-FI" sz="1200" b="1" dirty="0">
                <a:solidFill>
                  <a:srgbClr val="000000"/>
                </a:solidFill>
                <a:latin typeface="Arial"/>
              </a:rPr>
              <a:t>Perusterveydenhuollon palvelut</a:t>
            </a:r>
          </a:p>
        </p:txBody>
      </p:sp>
      <p:sp>
        <p:nvSpPr>
          <p:cNvPr id="3" name="Nuoli oikealle 2">
            <a:extLst>
              <a:ext uri="{FF2B5EF4-FFF2-40B4-BE49-F238E27FC236}">
                <a16:creationId xmlns:a16="http://schemas.microsoft.com/office/drawing/2014/main" id="{9E014325-E8C0-0E47-A7A5-526860B6070D}"/>
              </a:ext>
            </a:extLst>
          </p:cNvPr>
          <p:cNvSpPr/>
          <p:nvPr/>
        </p:nvSpPr>
        <p:spPr>
          <a:xfrm>
            <a:off x="441434" y="927045"/>
            <a:ext cx="8631621" cy="12297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fi-FI" sz="1350" dirty="0">
              <a:solidFill>
                <a:prstClr val="white"/>
              </a:solidFill>
              <a:latin typeface="Arial"/>
            </a:endParaRPr>
          </a:p>
        </p:txBody>
      </p:sp>
      <p:sp>
        <p:nvSpPr>
          <p:cNvPr id="5" name="Tekstiruutu 4">
            <a:extLst>
              <a:ext uri="{FF2B5EF4-FFF2-40B4-BE49-F238E27FC236}">
                <a16:creationId xmlns:a16="http://schemas.microsoft.com/office/drawing/2014/main" id="{16D8B7D3-4B5C-FF4C-A2F8-CB43E9867088}"/>
              </a:ext>
            </a:extLst>
          </p:cNvPr>
          <p:cNvSpPr txBox="1"/>
          <p:nvPr/>
        </p:nvSpPr>
        <p:spPr>
          <a:xfrm>
            <a:off x="501101" y="1242696"/>
            <a:ext cx="1881727" cy="577081"/>
          </a:xfrm>
          <a:prstGeom prst="rect">
            <a:avLst/>
          </a:prstGeom>
          <a:noFill/>
        </p:spPr>
        <p:txBody>
          <a:bodyPr wrap="square" rtlCol="0">
            <a:spAutoFit/>
          </a:bodyPr>
          <a:lstStyle/>
          <a:p>
            <a:pPr lvl="0" defTabSz="685800">
              <a:defRPr/>
            </a:pPr>
            <a:r>
              <a:rPr lang="fi-FI" sz="1050" dirty="0">
                <a:solidFill>
                  <a:prstClr val="white"/>
                </a:solidFill>
                <a:latin typeface="Arial"/>
              </a:rPr>
              <a:t>Tavoite 1. Palvelut ovat asiakaslähtöisiä ja lähtevät asiakkaan tarpeista. </a:t>
            </a:r>
          </a:p>
        </p:txBody>
      </p:sp>
      <p:sp>
        <p:nvSpPr>
          <p:cNvPr id="70" name="Tekstiruutu 69">
            <a:extLst>
              <a:ext uri="{FF2B5EF4-FFF2-40B4-BE49-F238E27FC236}">
                <a16:creationId xmlns:a16="http://schemas.microsoft.com/office/drawing/2014/main" id="{9E1E54E7-1CD5-D84B-BA3B-791752D1FFD3}"/>
              </a:ext>
            </a:extLst>
          </p:cNvPr>
          <p:cNvSpPr txBox="1"/>
          <p:nvPr/>
        </p:nvSpPr>
        <p:spPr>
          <a:xfrm>
            <a:off x="2406567" y="1252674"/>
            <a:ext cx="1682293" cy="738664"/>
          </a:xfrm>
          <a:prstGeom prst="rect">
            <a:avLst/>
          </a:prstGeom>
          <a:noFill/>
        </p:spPr>
        <p:txBody>
          <a:bodyPr wrap="square" rtlCol="0">
            <a:spAutoFit/>
          </a:bodyPr>
          <a:lstStyle/>
          <a:p>
            <a:pPr defTabSz="685800">
              <a:defRPr/>
            </a:pPr>
            <a:r>
              <a:rPr lang="fi-FI" sz="1050" dirty="0">
                <a:solidFill>
                  <a:schemeClr val="bg1"/>
                </a:solidFill>
                <a:latin typeface="Arial"/>
              </a:rPr>
              <a:t>Tavoite 2: </a:t>
            </a:r>
            <a:r>
              <a:rPr lang="fi-FI" sz="1050" dirty="0">
                <a:solidFill>
                  <a:schemeClr val="bg1"/>
                </a:solidFill>
              </a:rPr>
              <a:t>Palvelut ovat oikea-aikaisia ja helposti saatavilla.</a:t>
            </a:r>
          </a:p>
          <a:p>
            <a:pPr defTabSz="685800">
              <a:defRPr/>
            </a:pPr>
            <a:endParaRPr lang="fi-FI" sz="1050" dirty="0">
              <a:solidFill>
                <a:prstClr val="white"/>
              </a:solidFill>
              <a:latin typeface="Arial"/>
            </a:endParaRPr>
          </a:p>
        </p:txBody>
      </p:sp>
      <p:sp>
        <p:nvSpPr>
          <p:cNvPr id="23" name="Tekstiruutu 22">
            <a:extLst>
              <a:ext uri="{FF2B5EF4-FFF2-40B4-BE49-F238E27FC236}">
                <a16:creationId xmlns:a16="http://schemas.microsoft.com/office/drawing/2014/main" id="{58AB0D7B-E204-A746-9C85-0972FB17B201}"/>
              </a:ext>
            </a:extLst>
          </p:cNvPr>
          <p:cNvSpPr txBox="1"/>
          <p:nvPr/>
        </p:nvSpPr>
        <p:spPr>
          <a:xfrm>
            <a:off x="4269914" y="1229564"/>
            <a:ext cx="2051040" cy="577081"/>
          </a:xfrm>
          <a:prstGeom prst="rect">
            <a:avLst/>
          </a:prstGeom>
          <a:noFill/>
        </p:spPr>
        <p:txBody>
          <a:bodyPr wrap="square" rtlCol="0">
            <a:spAutoFit/>
          </a:bodyPr>
          <a:lstStyle/>
          <a:p>
            <a:pPr defTabSz="685800">
              <a:defRPr/>
            </a:pPr>
            <a:r>
              <a:rPr lang="fi-FI" sz="1050" dirty="0">
                <a:solidFill>
                  <a:prstClr val="white"/>
                </a:solidFill>
                <a:latin typeface="Arial"/>
              </a:rPr>
              <a:t>Tavoite 3. Palvelut ovat yhteen sovitettuja</a:t>
            </a:r>
          </a:p>
          <a:p>
            <a:pPr defTabSz="685800">
              <a:defRPr/>
            </a:pPr>
            <a:r>
              <a:rPr lang="fi-FI" sz="1050" dirty="0">
                <a:solidFill>
                  <a:prstClr val="white"/>
                </a:solidFill>
                <a:latin typeface="Arial"/>
              </a:rPr>
              <a:t> </a:t>
            </a:r>
          </a:p>
        </p:txBody>
      </p:sp>
      <p:sp>
        <p:nvSpPr>
          <p:cNvPr id="74" name="Nuoli oikealle 92">
            <a:extLst>
              <a:ext uri="{FF2B5EF4-FFF2-40B4-BE49-F238E27FC236}">
                <a16:creationId xmlns:a16="http://schemas.microsoft.com/office/drawing/2014/main" id="{D82F85AB-43A0-E143-AF2C-8244A110C934}"/>
              </a:ext>
            </a:extLst>
          </p:cNvPr>
          <p:cNvSpPr/>
          <p:nvPr/>
        </p:nvSpPr>
        <p:spPr>
          <a:xfrm>
            <a:off x="441435" y="1000624"/>
            <a:ext cx="8013863" cy="216000"/>
          </a:xfrm>
          <a:prstGeom prst="rightArrow">
            <a:avLst>
              <a:gd name="adj1" fmla="val 100000"/>
              <a:gd name="adj2" fmla="val 50000"/>
            </a:avLst>
          </a:prstGeom>
          <a:solidFill>
            <a:schemeClr val="accent3">
              <a:lumMod val="75000"/>
            </a:schemeClr>
          </a:solidFill>
          <a:ln>
            <a:solidFill>
              <a:schemeClr val="accent3">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0" lvl="8" algn="ctr" defTabSz="685800">
              <a:defRPr/>
            </a:pPr>
            <a:r>
              <a:rPr lang="fi-FI" sz="1200" b="1" dirty="0">
                <a:solidFill>
                  <a:prstClr val="white"/>
                </a:solidFill>
                <a:latin typeface="Arial"/>
              </a:rPr>
              <a:t>Sosiaalipalvelut</a:t>
            </a:r>
          </a:p>
        </p:txBody>
      </p:sp>
      <p:sp>
        <p:nvSpPr>
          <p:cNvPr id="26" name="TextBox 50">
            <a:extLst>
              <a:ext uri="{FF2B5EF4-FFF2-40B4-BE49-F238E27FC236}">
                <a16:creationId xmlns:a16="http://schemas.microsoft.com/office/drawing/2014/main" id="{C16BA836-2A15-0A44-AA64-10731BC4F663}"/>
              </a:ext>
            </a:extLst>
          </p:cNvPr>
          <p:cNvSpPr txBox="1"/>
          <p:nvPr/>
        </p:nvSpPr>
        <p:spPr>
          <a:xfrm>
            <a:off x="441435" y="3475756"/>
            <a:ext cx="1973283" cy="1395786"/>
          </a:xfrm>
          <a:prstGeom prst="rect">
            <a:avLst/>
          </a:prstGeom>
          <a:solidFill>
            <a:schemeClr val="accent3">
              <a:lumMod val="40000"/>
              <a:lumOff val="6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fi-FI"/>
            </a:defPPr>
            <a:lvl1pPr lvl="0">
              <a:defRPr sz="1000" b="1">
                <a:solidFill>
                  <a:schemeClr val="tx1"/>
                </a:solidFill>
              </a:defRPr>
            </a:lvl1pPr>
          </a:lstStyle>
          <a:p>
            <a:pPr defTabSz="685800">
              <a:spcAft>
                <a:spcPts val="450"/>
              </a:spcAft>
              <a:defRPr/>
            </a:pPr>
            <a:endParaRPr lang="fi-FI" sz="950" i="1" dirty="0">
              <a:solidFill>
                <a:srgbClr val="000000"/>
              </a:solidFill>
              <a:latin typeface="Arial"/>
            </a:endParaRPr>
          </a:p>
          <a:p>
            <a:pPr defTabSz="685800">
              <a:spcAft>
                <a:spcPts val="450"/>
              </a:spcAft>
              <a:defRPr/>
            </a:pPr>
            <a:r>
              <a:rPr lang="fi-FI" sz="950" i="1" dirty="0">
                <a:solidFill>
                  <a:srgbClr val="000000"/>
                </a:solidFill>
                <a:latin typeface="Arial"/>
              </a:rPr>
              <a:t>Mistä informaatiota saadaan?</a:t>
            </a:r>
            <a:endParaRPr lang="fi-FI" sz="950" dirty="0"/>
          </a:p>
          <a:p>
            <a:pPr marL="171450" indent="-171450">
              <a:buFont typeface="Arial" panose="020B0604020202020204" pitchFamily="34" charset="0"/>
              <a:buChar char="•"/>
            </a:pPr>
            <a:r>
              <a:rPr lang="fi-FI" b="0" dirty="0"/>
              <a:t>Asiakaspalautteet</a:t>
            </a:r>
          </a:p>
          <a:p>
            <a:pPr marL="171450" indent="-171450">
              <a:buFont typeface="Arial" panose="020B0604020202020204" pitchFamily="34" charset="0"/>
              <a:buChar char="•"/>
            </a:pPr>
            <a:r>
              <a:rPr lang="fi-FI" b="0" dirty="0"/>
              <a:t>Kyselyt </a:t>
            </a:r>
          </a:p>
          <a:p>
            <a:pPr marL="171450" indent="-171450">
              <a:buFont typeface="Arial" panose="020B0604020202020204" pitchFamily="34" charset="0"/>
              <a:buChar char="•"/>
            </a:pPr>
            <a:r>
              <a:rPr lang="fi-FI" b="0" dirty="0"/>
              <a:t>Suorat kysymykset seuranta/palaute tapaamisessa</a:t>
            </a:r>
          </a:p>
          <a:p>
            <a:pPr marL="171450" indent="-171450" defTabSz="685800">
              <a:spcAft>
                <a:spcPts val="450"/>
              </a:spcAft>
              <a:buFont typeface="Arial" panose="020B0604020202020204" pitchFamily="34" charset="0"/>
              <a:buChar char="•"/>
              <a:defRPr/>
            </a:pPr>
            <a:endParaRPr lang="fi-FI" b="0" dirty="0"/>
          </a:p>
          <a:p>
            <a:pPr defTabSz="685800">
              <a:spcAft>
                <a:spcPts val="450"/>
              </a:spcAft>
              <a:defRPr/>
            </a:pPr>
            <a:endParaRPr lang="fi-FI" sz="975" b="0" dirty="0">
              <a:solidFill>
                <a:srgbClr val="000000"/>
              </a:solidFill>
              <a:latin typeface="Arial"/>
            </a:endParaRPr>
          </a:p>
        </p:txBody>
      </p:sp>
      <p:sp>
        <p:nvSpPr>
          <p:cNvPr id="19" name="TextBox 42">
            <a:extLst>
              <a:ext uri="{FF2B5EF4-FFF2-40B4-BE49-F238E27FC236}">
                <a16:creationId xmlns:a16="http://schemas.microsoft.com/office/drawing/2014/main" id="{7617F8A3-AB24-8C4F-90F9-2E0E14BF773A}"/>
              </a:ext>
            </a:extLst>
          </p:cNvPr>
          <p:cNvSpPr txBox="1"/>
          <p:nvPr/>
        </p:nvSpPr>
        <p:spPr>
          <a:xfrm>
            <a:off x="4358934" y="1875203"/>
            <a:ext cx="1920477" cy="1600553"/>
          </a:xfrm>
          <a:prstGeom prst="rect">
            <a:avLst/>
          </a:prstGeom>
          <a:solidFill>
            <a:schemeClr val="accent3">
              <a:lumMod val="20000"/>
              <a:lumOff val="80000"/>
            </a:schemeClr>
          </a:solidFill>
          <a:ln>
            <a:solidFill>
              <a:schemeClr val="accent3">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lvl="0">
              <a:defRPr sz="10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85800">
              <a:spcAft>
                <a:spcPts val="450"/>
              </a:spcAft>
              <a:defRPr/>
            </a:pPr>
            <a:r>
              <a:rPr lang="fi-FI" dirty="0">
                <a:solidFill>
                  <a:srgbClr val="000000"/>
                </a:solidFill>
              </a:rPr>
              <a:t>Mittarit: </a:t>
            </a:r>
          </a:p>
          <a:p>
            <a:pPr marL="171450" indent="-171450" defTabSz="685800">
              <a:spcAft>
                <a:spcPts val="450"/>
              </a:spcAft>
              <a:buFont typeface="Arial" panose="020B0604020202020204" pitchFamily="34" charset="0"/>
              <a:buChar char="•"/>
              <a:defRPr/>
            </a:pPr>
            <a:r>
              <a:rPr lang="fi-FI" b="0" dirty="0"/>
              <a:t>Tieto siirtyy ammattilaisten välillä. </a:t>
            </a:r>
          </a:p>
          <a:p>
            <a:pPr marL="171450" indent="-171450" defTabSz="685800">
              <a:spcAft>
                <a:spcPts val="450"/>
              </a:spcAft>
              <a:buFont typeface="Arial" panose="020B0604020202020204" pitchFamily="34" charset="0"/>
              <a:buChar char="•"/>
              <a:defRPr/>
            </a:pPr>
            <a:r>
              <a:rPr lang="fi-FI" b="0" dirty="0"/>
              <a:t>Voimassaoleva asiakassuunnitelma.</a:t>
            </a:r>
          </a:p>
          <a:p>
            <a:pPr defTabSz="685800">
              <a:spcAft>
                <a:spcPts val="450"/>
              </a:spcAft>
              <a:defRPr/>
            </a:pPr>
            <a:endParaRPr lang="fi-FI" sz="800" dirty="0">
              <a:solidFill>
                <a:srgbClr val="000000"/>
              </a:solidFill>
            </a:endParaRPr>
          </a:p>
        </p:txBody>
      </p:sp>
      <p:sp>
        <p:nvSpPr>
          <p:cNvPr id="20" name="Tekstiruutu 19">
            <a:extLst>
              <a:ext uri="{FF2B5EF4-FFF2-40B4-BE49-F238E27FC236}">
                <a16:creationId xmlns:a16="http://schemas.microsoft.com/office/drawing/2014/main" id="{877F494A-416F-6447-B7CF-3E95951556D2}"/>
              </a:ext>
            </a:extLst>
          </p:cNvPr>
          <p:cNvSpPr txBox="1"/>
          <p:nvPr/>
        </p:nvSpPr>
        <p:spPr>
          <a:xfrm>
            <a:off x="6269986" y="1240596"/>
            <a:ext cx="2051040" cy="577081"/>
          </a:xfrm>
          <a:prstGeom prst="rect">
            <a:avLst/>
          </a:prstGeom>
          <a:noFill/>
        </p:spPr>
        <p:txBody>
          <a:bodyPr wrap="square" rtlCol="0">
            <a:spAutoFit/>
          </a:bodyPr>
          <a:lstStyle/>
          <a:p>
            <a:pPr defTabSz="685800">
              <a:defRPr/>
            </a:pPr>
            <a:r>
              <a:rPr lang="fi-FI" sz="1050" dirty="0">
                <a:solidFill>
                  <a:schemeClr val="bg1"/>
                </a:solidFill>
              </a:rPr>
              <a:t>Tavoite 4. Palvelut ovat tehokkaita ja kustannusvaikuttavia </a:t>
            </a:r>
            <a:endParaRPr lang="fi-FI" sz="1050" dirty="0">
              <a:solidFill>
                <a:schemeClr val="bg1"/>
              </a:solidFill>
              <a:latin typeface="Arial"/>
            </a:endParaRPr>
          </a:p>
        </p:txBody>
      </p:sp>
      <p:sp>
        <p:nvSpPr>
          <p:cNvPr id="21" name="TextBox 50">
            <a:extLst>
              <a:ext uri="{FF2B5EF4-FFF2-40B4-BE49-F238E27FC236}">
                <a16:creationId xmlns:a16="http://schemas.microsoft.com/office/drawing/2014/main" id="{2AEA16C2-6F39-FB44-A6E8-0CCC8D2EADE6}"/>
              </a:ext>
            </a:extLst>
          </p:cNvPr>
          <p:cNvSpPr txBox="1"/>
          <p:nvPr/>
        </p:nvSpPr>
        <p:spPr>
          <a:xfrm>
            <a:off x="2406567" y="3475756"/>
            <a:ext cx="1928628" cy="1408726"/>
          </a:xfrm>
          <a:prstGeom prst="rect">
            <a:avLst/>
          </a:prstGeom>
          <a:solidFill>
            <a:schemeClr val="accent3">
              <a:lumMod val="40000"/>
              <a:lumOff val="6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fi-FI"/>
            </a:defPPr>
            <a:lvl1pPr lvl="0">
              <a:defRPr sz="1000" b="1">
                <a:solidFill>
                  <a:schemeClr val="tx1"/>
                </a:solidFill>
              </a:defRPr>
            </a:lvl1pPr>
          </a:lstStyle>
          <a:p>
            <a:pPr defTabSz="685800">
              <a:spcAft>
                <a:spcPts val="450"/>
              </a:spcAft>
              <a:defRPr/>
            </a:pPr>
            <a:endParaRPr lang="fi-FI" sz="950" i="1" dirty="0">
              <a:solidFill>
                <a:srgbClr val="000000"/>
              </a:solidFill>
              <a:latin typeface="Arial"/>
            </a:endParaRPr>
          </a:p>
          <a:p>
            <a:pPr defTabSz="685800">
              <a:spcAft>
                <a:spcPts val="450"/>
              </a:spcAft>
              <a:defRPr/>
            </a:pPr>
            <a:r>
              <a:rPr lang="fi-FI" sz="950" i="1" dirty="0">
                <a:solidFill>
                  <a:srgbClr val="000000"/>
                </a:solidFill>
                <a:latin typeface="Arial"/>
              </a:rPr>
              <a:t>Mistä informaatiota saadaan?</a:t>
            </a:r>
            <a:endParaRPr lang="fi-FI" sz="950" dirty="0"/>
          </a:p>
          <a:p>
            <a:pPr marL="171450" indent="-171450">
              <a:buFont typeface="Arial" panose="020B0604020202020204" pitchFamily="34" charset="0"/>
              <a:buChar char="•"/>
            </a:pPr>
            <a:r>
              <a:rPr lang="fi-FI" b="0" dirty="0"/>
              <a:t>Asiakaspalautteet</a:t>
            </a:r>
          </a:p>
          <a:p>
            <a:pPr marL="171450" indent="-171450">
              <a:buFont typeface="Arial" panose="020B0604020202020204" pitchFamily="34" charset="0"/>
              <a:buChar char="•"/>
            </a:pPr>
            <a:r>
              <a:rPr lang="fi-FI" b="0" dirty="0"/>
              <a:t>Asiakas- ja potilastietojärjestelmä. </a:t>
            </a:r>
          </a:p>
          <a:p>
            <a:pPr marL="171450" indent="-171450">
              <a:buFont typeface="Arial" panose="020B0604020202020204" pitchFamily="34" charset="0"/>
              <a:buChar char="•"/>
            </a:pPr>
            <a:r>
              <a:rPr lang="fi-FI" b="0" dirty="0"/>
              <a:t>Asiakkaan eteneminen palveluissa, siirtymäviiveet palvelujen välillä. </a:t>
            </a:r>
          </a:p>
          <a:p>
            <a:pPr marL="171450" indent="-171450" defTabSz="685800">
              <a:spcAft>
                <a:spcPts val="450"/>
              </a:spcAft>
              <a:buFont typeface="Arial" panose="020B0604020202020204" pitchFamily="34" charset="0"/>
              <a:buChar char="•"/>
              <a:defRPr/>
            </a:pPr>
            <a:endParaRPr lang="fi-FI" b="0" dirty="0"/>
          </a:p>
          <a:p>
            <a:pPr defTabSz="685800">
              <a:spcAft>
                <a:spcPts val="450"/>
              </a:spcAft>
              <a:defRPr/>
            </a:pPr>
            <a:endParaRPr lang="fi-FI" sz="975" b="0" dirty="0">
              <a:solidFill>
                <a:srgbClr val="000000"/>
              </a:solidFill>
              <a:latin typeface="Arial"/>
            </a:endParaRPr>
          </a:p>
        </p:txBody>
      </p:sp>
      <p:sp>
        <p:nvSpPr>
          <p:cNvPr id="24" name="TextBox 50">
            <a:extLst>
              <a:ext uri="{FF2B5EF4-FFF2-40B4-BE49-F238E27FC236}">
                <a16:creationId xmlns:a16="http://schemas.microsoft.com/office/drawing/2014/main" id="{641AF34E-570F-AB43-B415-9ADE2CB48D50}"/>
              </a:ext>
            </a:extLst>
          </p:cNvPr>
          <p:cNvSpPr txBox="1"/>
          <p:nvPr/>
        </p:nvSpPr>
        <p:spPr>
          <a:xfrm>
            <a:off x="6289030" y="3491889"/>
            <a:ext cx="2031996" cy="1373160"/>
          </a:xfrm>
          <a:prstGeom prst="rect">
            <a:avLst/>
          </a:prstGeom>
          <a:solidFill>
            <a:schemeClr val="accent3">
              <a:lumMod val="40000"/>
              <a:lumOff val="6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fi-FI"/>
            </a:defPPr>
            <a:lvl1pPr lvl="0">
              <a:defRPr sz="1000" b="1">
                <a:solidFill>
                  <a:schemeClr val="tx1"/>
                </a:solidFill>
              </a:defRPr>
            </a:lvl1pPr>
          </a:lstStyle>
          <a:p>
            <a:pPr defTabSz="685800">
              <a:spcAft>
                <a:spcPts val="450"/>
              </a:spcAft>
              <a:defRPr/>
            </a:pPr>
            <a:endParaRPr lang="fi-FI" sz="950" i="1" dirty="0">
              <a:solidFill>
                <a:srgbClr val="000000"/>
              </a:solidFill>
              <a:latin typeface="Arial"/>
            </a:endParaRPr>
          </a:p>
          <a:p>
            <a:pPr defTabSz="685800">
              <a:spcAft>
                <a:spcPts val="450"/>
              </a:spcAft>
              <a:defRPr/>
            </a:pPr>
            <a:r>
              <a:rPr lang="fi-FI" sz="950" i="1" dirty="0">
                <a:solidFill>
                  <a:srgbClr val="000000"/>
                </a:solidFill>
                <a:latin typeface="Arial"/>
              </a:rPr>
              <a:t>Mistä informaatiota saadaan?</a:t>
            </a:r>
            <a:endParaRPr lang="fi-FI" sz="950" dirty="0"/>
          </a:p>
          <a:p>
            <a:pPr marL="171450" indent="-171450">
              <a:buFont typeface="Arial" panose="020B0604020202020204" pitchFamily="34" charset="0"/>
              <a:buChar char="•"/>
            </a:pPr>
            <a:r>
              <a:rPr lang="fi-FI" b="0" dirty="0"/>
              <a:t>Rekisteriaineisto </a:t>
            </a:r>
            <a:endParaRPr lang="fi-FI" b="0">
              <a:cs typeface="Arial"/>
            </a:endParaRPr>
          </a:p>
          <a:p>
            <a:pPr marL="171450" indent="-171450">
              <a:buFont typeface="Arial" panose="020B0604020202020204" pitchFamily="34" charset="0"/>
              <a:buChar char="•"/>
            </a:pPr>
            <a:r>
              <a:rPr lang="fi-FI" b="0" dirty="0"/>
              <a:t>Palvelukuvaukset </a:t>
            </a:r>
            <a:endParaRPr lang="fi-FI" b="0"/>
          </a:p>
          <a:p>
            <a:pPr marL="171450" indent="-171450">
              <a:buFont typeface="Arial" panose="020B0604020202020204" pitchFamily="34" charset="0"/>
              <a:buChar char="•"/>
            </a:pPr>
            <a:r>
              <a:rPr lang="fi-FI" b="0" dirty="0">
                <a:cs typeface="Arial"/>
              </a:rPr>
              <a:t>Ostopalveluissa tuotetut työkykyarviot. </a:t>
            </a:r>
          </a:p>
          <a:p>
            <a:pPr marL="171450" indent="-171450" defTabSz="685800">
              <a:spcAft>
                <a:spcPts val="450"/>
              </a:spcAft>
              <a:buFont typeface="Arial" panose="020B0604020202020204" pitchFamily="34" charset="0"/>
              <a:buChar char="•"/>
              <a:defRPr/>
            </a:pPr>
            <a:endParaRPr lang="fi-FI" b="0" dirty="0"/>
          </a:p>
          <a:p>
            <a:pPr defTabSz="685800">
              <a:spcAft>
                <a:spcPts val="450"/>
              </a:spcAft>
              <a:defRPr/>
            </a:pPr>
            <a:endParaRPr lang="fi-FI" sz="975" b="0" dirty="0">
              <a:solidFill>
                <a:srgbClr val="000000"/>
              </a:solidFill>
              <a:latin typeface="Arial"/>
            </a:endParaRPr>
          </a:p>
        </p:txBody>
      </p:sp>
      <p:grpSp>
        <p:nvGrpSpPr>
          <p:cNvPr id="60" name="Group 94">
            <a:extLst>
              <a:ext uri="{FF2B5EF4-FFF2-40B4-BE49-F238E27FC236}">
                <a16:creationId xmlns:a16="http://schemas.microsoft.com/office/drawing/2014/main" id="{3AA20ECD-AB9B-4BE2-A29C-30D222F875E5}"/>
              </a:ext>
            </a:extLst>
          </p:cNvPr>
          <p:cNvGrpSpPr/>
          <p:nvPr/>
        </p:nvGrpSpPr>
        <p:grpSpPr>
          <a:xfrm>
            <a:off x="4251211" y="4573433"/>
            <a:ext cx="614105" cy="571835"/>
            <a:chOff x="7650945" y="5892496"/>
            <a:chExt cx="504000" cy="504000"/>
          </a:xfrm>
        </p:grpSpPr>
        <p:sp>
          <p:nvSpPr>
            <p:cNvPr id="63" name="Oval 95">
              <a:extLst>
                <a:ext uri="{FF2B5EF4-FFF2-40B4-BE49-F238E27FC236}">
                  <a16:creationId xmlns:a16="http://schemas.microsoft.com/office/drawing/2014/main" id="{F999C901-436D-4465-B61C-4BA2FA50B923}"/>
                </a:ext>
              </a:extLst>
            </p:cNvPr>
            <p:cNvSpPr/>
            <p:nvPr/>
          </p:nvSpPr>
          <p:spPr bwMode="gray">
            <a:xfrm>
              <a:off x="7650945" y="5892496"/>
              <a:ext cx="504000" cy="504000"/>
            </a:xfrm>
            <a:prstGeom prst="ellipse">
              <a:avLst/>
            </a:prstGeom>
            <a:solidFill>
              <a:sysClr val="window" lastClr="FFFFFF"/>
            </a:solidFill>
            <a:ln w="19050" algn="ctr">
              <a:noFill/>
              <a:miter lim="800000"/>
              <a:headEnd/>
              <a:tailEnd/>
            </a:ln>
          </p:spPr>
          <p:txBody>
            <a:bodyPr wrap="square" lIns="66675" tIns="66675" rIns="66675" bIns="66675" rtlCol="0" anchor="ctr"/>
            <a:lstStyle/>
            <a:p>
              <a:pPr algn="ctr" defTabSz="914378">
                <a:lnSpc>
                  <a:spcPct val="106000"/>
                </a:lnSpc>
                <a:defRPr/>
              </a:pPr>
              <a:endParaRPr lang="fi-FI" sz="1200" b="1" kern="0" dirty="0">
                <a:solidFill>
                  <a:prstClr val="white"/>
                </a:solidFill>
                <a:latin typeface="Verdana"/>
              </a:endParaRPr>
            </a:p>
          </p:txBody>
        </p:sp>
        <p:pic>
          <p:nvPicPr>
            <p:cNvPr id="65" name="Picture 96">
              <a:extLst>
                <a:ext uri="{FF2B5EF4-FFF2-40B4-BE49-F238E27FC236}">
                  <a16:creationId xmlns:a16="http://schemas.microsoft.com/office/drawing/2014/main" id="{9976CB29-43A0-4AF0-B9AD-8157AF11E2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2945" y="5964496"/>
              <a:ext cx="360000" cy="360000"/>
            </a:xfrm>
            <a:prstGeom prst="rect">
              <a:avLst/>
            </a:prstGeom>
          </p:spPr>
        </p:pic>
      </p:grpSp>
    </p:spTree>
    <p:extLst>
      <p:ext uri="{BB962C8B-B14F-4D97-AF65-F5344CB8AC3E}">
        <p14:creationId xmlns:p14="http://schemas.microsoft.com/office/powerpoint/2010/main" val="2508882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BFA8D3FF-674F-4988-BD51-7D9C5E4E26C2}"/>
              </a:ext>
            </a:extLst>
          </p:cNvPr>
          <p:cNvSpPr>
            <a:spLocks noGrp="1"/>
          </p:cNvSpPr>
          <p:nvPr>
            <p:ph idx="1"/>
          </p:nvPr>
        </p:nvSpPr>
        <p:spPr/>
        <p:txBody>
          <a:bodyPr vert="horz" lIns="91440" tIns="45720" rIns="91440" bIns="45720" rtlCol="0" anchor="t">
            <a:normAutofit/>
          </a:bodyPr>
          <a:lstStyle/>
          <a:p>
            <a:pPr marL="267970" indent="-267970"/>
            <a:r>
              <a:rPr lang="fi-FI" dirty="0"/>
              <a:t>Espoon työkykyhanke pohjautuu osana terveysasematoimintaa toimivan työkykytiimin kehittämiseen. </a:t>
            </a:r>
          </a:p>
          <a:p>
            <a:pPr marL="718820" lvl="1" indent="-261620">
              <a:buFont typeface="Wingdings" pitchFamily="2" charset="2"/>
              <a:buChar char="Ø"/>
            </a:pPr>
            <a:r>
              <a:rPr lang="fi-FI" dirty="0"/>
              <a:t>Asiakkaita on ohjattu työkykytiimille koko hankkeen keston ajan. </a:t>
            </a:r>
            <a:endParaRPr lang="fi-FI" dirty="0">
              <a:cs typeface="Arial"/>
            </a:endParaRPr>
          </a:p>
          <a:p>
            <a:pPr marL="267970" indent="-267970"/>
            <a:r>
              <a:rPr lang="fi-FI" dirty="0"/>
              <a:t>Toimeenpanon ensimmäiset keskeiset vaiheet ovat olleet työkykytiimin yhteistyön rakentaminen Kuntakokeilun, aikuissosiaalityön, avokuntoutuspalveluiden, päihde- ja mielenterveyspalveluiden sekä muiden sidosryhmien kuten järjestöjen  kanssa. </a:t>
            </a:r>
            <a:endParaRPr lang="fi-FI" dirty="0">
              <a:cs typeface="Arial"/>
            </a:endParaRPr>
          </a:p>
        </p:txBody>
      </p:sp>
      <p:sp>
        <p:nvSpPr>
          <p:cNvPr id="3" name="Otsikko 2">
            <a:extLst>
              <a:ext uri="{FF2B5EF4-FFF2-40B4-BE49-F238E27FC236}">
                <a16:creationId xmlns:a16="http://schemas.microsoft.com/office/drawing/2014/main" id="{B4497439-33C4-4362-9D7F-F697E7DA8254}"/>
              </a:ext>
            </a:extLst>
          </p:cNvPr>
          <p:cNvSpPr>
            <a:spLocks noGrp="1"/>
          </p:cNvSpPr>
          <p:nvPr>
            <p:ph type="title"/>
          </p:nvPr>
        </p:nvSpPr>
        <p:spPr/>
        <p:txBody>
          <a:bodyPr/>
          <a:lstStyle/>
          <a:p>
            <a:r>
              <a:rPr lang="fi-FI" dirty="0">
                <a:latin typeface="Arial Narrow"/>
              </a:rPr>
              <a:t>Toteutussuunnitelma</a:t>
            </a:r>
            <a:endParaRPr lang="fi-FI" b="0" dirty="0"/>
          </a:p>
        </p:txBody>
      </p:sp>
    </p:spTree>
    <p:extLst>
      <p:ext uri="{BB962C8B-B14F-4D97-AF65-F5344CB8AC3E}">
        <p14:creationId xmlns:p14="http://schemas.microsoft.com/office/powerpoint/2010/main" val="2424691109"/>
      </p:ext>
    </p:extLst>
  </p:cSld>
  <p:clrMapOvr>
    <a:masterClrMapping/>
  </p:clrMapOvr>
</p:sld>
</file>

<file path=ppt/theme/theme1.xml><?xml version="1.0" encoding="utf-8"?>
<a:theme xmlns:a="http://schemas.openxmlformats.org/drawingml/2006/main" name="VN-uudistukset-ppt_01/2020">
  <a:themeElements>
    <a:clrScheme name="VN-tyollisyys">
      <a:dk1>
        <a:sysClr val="windowText" lastClr="000000"/>
      </a:dk1>
      <a:lt1>
        <a:srgbClr val="FFFFFF"/>
      </a:lt1>
      <a:dk2>
        <a:srgbClr val="365ABD"/>
      </a:dk2>
      <a:lt2>
        <a:srgbClr val="9B9183"/>
      </a:lt2>
      <a:accent1>
        <a:srgbClr val="F18700"/>
      </a:accent1>
      <a:accent2>
        <a:srgbClr val="00A79F"/>
      </a:accent2>
      <a:accent3>
        <a:srgbClr val="2699D6"/>
      </a:accent3>
      <a:accent4>
        <a:srgbClr val="D90066"/>
      </a:accent4>
      <a:accent5>
        <a:srgbClr val="8C4091"/>
      </a:accent5>
      <a:accent6>
        <a:srgbClr val="76B82A"/>
      </a:accent6>
      <a:hlink>
        <a:srgbClr val="00A9E0"/>
      </a:hlink>
      <a:folHlink>
        <a:srgbClr val="002F6C"/>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N-tyollisyys.potx" id="{5A4FD749-049F-4662-B84B-9278351C808F}" vid="{43428384-F227-48C4-92C5-42AE54B5AC71}"/>
    </a:ext>
  </a:extLst>
</a:theme>
</file>

<file path=ppt/theme/theme2.xml><?xml version="1.0" encoding="utf-8"?>
<a:theme xmlns:a="http://schemas.openxmlformats.org/drawingml/2006/main" name="Espoo">
  <a:themeElements>
    <a:clrScheme name="Espoon kaupunki">
      <a:dk1>
        <a:sysClr val="windowText" lastClr="000000"/>
      </a:dk1>
      <a:lt1>
        <a:sysClr val="window" lastClr="FFFFFF"/>
      </a:lt1>
      <a:dk2>
        <a:srgbClr val="091C38"/>
      </a:dk2>
      <a:lt2>
        <a:srgbClr val="C9D4DD"/>
      </a:lt2>
      <a:accent1>
        <a:srgbClr val="0047B6"/>
      </a:accent1>
      <a:accent2>
        <a:srgbClr val="FFC386"/>
      </a:accent2>
      <a:accent3>
        <a:srgbClr val="014B30"/>
      </a:accent3>
      <a:accent4>
        <a:srgbClr val="FF4F57"/>
      </a:accent4>
      <a:accent5>
        <a:srgbClr val="FCA5C7"/>
      </a:accent5>
      <a:accent6>
        <a:srgbClr val="FDE6DB"/>
      </a:accent6>
      <a:hlink>
        <a:srgbClr val="0047B6"/>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47B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01 Espoon PowerPoint-malli.potx" id="{394720CF-70F8-4820-B853-02F48B92462B}" vid="{8CA3B158-F224-42C4-910A-4984F556E2D9}"/>
    </a:ext>
  </a:extLst>
</a:theme>
</file>

<file path=ppt/theme/theme3.xml><?xml version="1.0" encoding="utf-8"?>
<a:theme xmlns:a="http://schemas.openxmlformats.org/drawingml/2006/main" name="1_Espoo">
  <a:themeElements>
    <a:clrScheme name="Espoo excel">
      <a:dk1>
        <a:sysClr val="windowText" lastClr="000000"/>
      </a:dk1>
      <a:lt1>
        <a:sysClr val="window" lastClr="FFFFFF"/>
      </a:lt1>
      <a:dk2>
        <a:srgbClr val="C9D4DD"/>
      </a:dk2>
      <a:lt2>
        <a:srgbClr val="091C38"/>
      </a:lt2>
      <a:accent1>
        <a:srgbClr val="0050BB"/>
      </a:accent1>
      <a:accent2>
        <a:srgbClr val="FFC386"/>
      </a:accent2>
      <a:accent3>
        <a:srgbClr val="014B30"/>
      </a:accent3>
      <a:accent4>
        <a:srgbClr val="FF4F57"/>
      </a:accent4>
      <a:accent5>
        <a:srgbClr val="FCA5C7"/>
      </a:accent5>
      <a:accent6>
        <a:srgbClr val="FDE6DB"/>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47B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Espoo_esitysmallipohja" id="{CEB87822-BFA0-4520-8563-13F7B04A9023}" vid="{9EF0A56E-54D2-476B-A236-3B8DBAA5C6A4}"/>
    </a:ext>
  </a:extLst>
</a:theme>
</file>

<file path=ppt/theme/theme4.xml><?xml version="1.0" encoding="utf-8"?>
<a:theme xmlns:a="http://schemas.openxmlformats.org/drawingml/2006/main" name="2_Espoo">
  <a:themeElements>
    <a:clrScheme name="Espoon kaupunki">
      <a:dk1>
        <a:sysClr val="windowText" lastClr="000000"/>
      </a:dk1>
      <a:lt1>
        <a:sysClr val="window" lastClr="FFFFFF"/>
      </a:lt1>
      <a:dk2>
        <a:srgbClr val="091C38"/>
      </a:dk2>
      <a:lt2>
        <a:srgbClr val="C9D4DD"/>
      </a:lt2>
      <a:accent1>
        <a:srgbClr val="0047B6"/>
      </a:accent1>
      <a:accent2>
        <a:srgbClr val="FFC386"/>
      </a:accent2>
      <a:accent3>
        <a:srgbClr val="014B30"/>
      </a:accent3>
      <a:accent4>
        <a:srgbClr val="FF4F57"/>
      </a:accent4>
      <a:accent5>
        <a:srgbClr val="FCA5C7"/>
      </a:accent5>
      <a:accent6>
        <a:srgbClr val="FDE6DB"/>
      </a:accent6>
      <a:hlink>
        <a:srgbClr val="0047B6"/>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47B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01 Espoon PowerPoint-malli.potx" id="{394720CF-70F8-4820-B853-02F48B92462B}" vid="{8CA3B158-F224-42C4-910A-4984F556E2D9}"/>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33E81F565B2F24BB81CF5CD0AC2215B" ma:contentTypeVersion="6" ma:contentTypeDescription="Create a new document." ma:contentTypeScope="" ma:versionID="53da0d7d93a050c0c739fa9eb3704dc7">
  <xsd:schema xmlns:xsd="http://www.w3.org/2001/XMLSchema" xmlns:xs="http://www.w3.org/2001/XMLSchema" xmlns:p="http://schemas.microsoft.com/office/2006/metadata/properties" xmlns:ns2="ca6dc472-fdfb-4e2b-847c-464ac8844f01" xmlns:ns3="ce07db84-98fb-480a-9878-e2cfc5e15bb1" targetNamespace="http://schemas.microsoft.com/office/2006/metadata/properties" ma:root="true" ma:fieldsID="658287f7928107efd6327b41bb6b595a" ns2:_="" ns3:_="">
    <xsd:import namespace="ca6dc472-fdfb-4e2b-847c-464ac8844f01"/>
    <xsd:import namespace="ce07db84-98fb-480a-9878-e2cfc5e15bb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6dc472-fdfb-4e2b-847c-464ac8844f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e07db84-98fb-480a-9878-e2cfc5e15bb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82C7D2-20E2-481C-9889-BF57F585B372}">
  <ds:schemaRefs>
    <ds:schemaRef ds:uri="http://schemas.microsoft.com/sharepoint/v3/contenttype/forms"/>
  </ds:schemaRefs>
</ds:datastoreItem>
</file>

<file path=customXml/itemProps2.xml><?xml version="1.0" encoding="utf-8"?>
<ds:datastoreItem xmlns:ds="http://schemas.openxmlformats.org/officeDocument/2006/customXml" ds:itemID="{6474E1D3-9C42-4B92-98D0-A2FAEAF04F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6dc472-fdfb-4e2b-847c-464ac8844f01"/>
    <ds:schemaRef ds:uri="ce07db84-98fb-480a-9878-e2cfc5e15b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874D746-1CEF-475A-BBBF-813009898AF8}">
  <ds:schemaRefs>
    <ds:schemaRef ds:uri="http://purl.org/dc/dcmitype/"/>
    <ds:schemaRef ds:uri="http://schemas.microsoft.com/office/2006/documentManagement/types"/>
    <ds:schemaRef ds:uri="http://purl.org/dc/terms/"/>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ce07db84-98fb-480a-9878-e2cfc5e15bb1"/>
    <ds:schemaRef ds:uri="ca6dc472-fdfb-4e2b-847c-464ac8844f01"/>
  </ds:schemaRefs>
</ds:datastoreItem>
</file>

<file path=docProps/app.xml><?xml version="1.0" encoding="utf-8"?>
<Properties xmlns="http://schemas.openxmlformats.org/officeDocument/2006/extended-properties" xmlns:vt="http://schemas.openxmlformats.org/officeDocument/2006/docPropsVTypes">
  <Template>VN esityspohja, työllisyys (1)</Template>
  <TotalTime>0</TotalTime>
  <Words>3757</Words>
  <Application>Microsoft Office PowerPoint</Application>
  <PresentationFormat>Näytössä katseltava esitys (16:9)</PresentationFormat>
  <Paragraphs>343</Paragraphs>
  <Slides>27</Slides>
  <Notes>4</Notes>
  <HiddenSlides>0</HiddenSlides>
  <MMClips>0</MMClips>
  <ScaleCrop>false</ScaleCrop>
  <HeadingPairs>
    <vt:vector size="6" baseType="variant">
      <vt:variant>
        <vt:lpstr>Käytetyt fontit</vt:lpstr>
      </vt:variant>
      <vt:variant>
        <vt:i4>5</vt:i4>
      </vt:variant>
      <vt:variant>
        <vt:lpstr>Teema</vt:lpstr>
      </vt:variant>
      <vt:variant>
        <vt:i4>4</vt:i4>
      </vt:variant>
      <vt:variant>
        <vt:lpstr>Dian otsikot</vt:lpstr>
      </vt:variant>
      <vt:variant>
        <vt:i4>27</vt:i4>
      </vt:variant>
    </vt:vector>
  </HeadingPairs>
  <TitlesOfParts>
    <vt:vector size="36" baseType="lpstr">
      <vt:lpstr>Arial</vt:lpstr>
      <vt:lpstr>Arial Narrow</vt:lpstr>
      <vt:lpstr>Calibri</vt:lpstr>
      <vt:lpstr>Verdana</vt:lpstr>
      <vt:lpstr>Wingdings</vt:lpstr>
      <vt:lpstr>VN-uudistukset-ppt_01/2020</vt:lpstr>
      <vt:lpstr>Espoo</vt:lpstr>
      <vt:lpstr>1_Espoo</vt:lpstr>
      <vt:lpstr>2_Espoo</vt:lpstr>
      <vt:lpstr>Työkykytiimin toimintamallien kuvaus</vt:lpstr>
      <vt:lpstr>Työkyvyn tuen palvelukokonaisuus</vt:lpstr>
      <vt:lpstr>Työkyvyn tuen palvelukokonaisuus</vt:lpstr>
      <vt:lpstr>Työkyvyn tuen palvelukokonaisuus</vt:lpstr>
      <vt:lpstr>PowerPoint-esitys</vt:lpstr>
      <vt:lpstr>PowerPoint-esitys</vt:lpstr>
      <vt:lpstr>Monialainen työkyvyn arvioinnin ja tuen toimintatapa pitkäaikaistyöttömille: Asiakas</vt:lpstr>
      <vt:lpstr>Monialainen työkyvyn arvioinnin ja tuen toimintatapa pitkäaikaistyöttömille: Palvelut</vt:lpstr>
      <vt:lpstr>Toteutussuunnitelma</vt:lpstr>
      <vt:lpstr>Toteutussuunnitelma</vt:lpstr>
      <vt:lpstr>Toteutuksen seuranta. </vt:lpstr>
      <vt:lpstr>Asiakasvastaava toimintamalli</vt:lpstr>
      <vt:lpstr>Asiakasvastaava</vt:lpstr>
      <vt:lpstr>Asiakasvastaava </vt:lpstr>
      <vt:lpstr>Asiakasvastaava </vt:lpstr>
      <vt:lpstr>Vuoropuhelun suunnittelu</vt:lpstr>
      <vt:lpstr>Monialainen työkyvyn  arvion ja tuen palvelu - työkykytiimin toimintamalli </vt:lpstr>
      <vt:lpstr>Toimintamalli lyhyesti</vt:lpstr>
      <vt:lpstr>Toimintaympäristö</vt:lpstr>
      <vt:lpstr>Asiakaskohderyhmä ja asiakasymmärrys</vt:lpstr>
      <vt:lpstr>Työkykytiimin asiakas</vt:lpstr>
      <vt:lpstr>Asiakkaiden ohjautuminen työkykytiimiin </vt:lpstr>
      <vt:lpstr>Työkykytiimin käytäntö </vt:lpstr>
      <vt:lpstr>Työkykytiimin käytäntö</vt:lpstr>
      <vt:lpstr>PowerPoint-esitys</vt:lpstr>
      <vt:lpstr>Työkykytiimin käytäntö </vt:lpstr>
      <vt:lpstr>Työkykytiimin käytäntö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Otsikko kahdella rivillä</dc:title>
  <dc:creator/>
  <cp:lastModifiedBy/>
  <cp:revision>138</cp:revision>
  <dcterms:created xsi:type="dcterms:W3CDTF">2020-10-06T11:24:12Z</dcterms:created>
  <dcterms:modified xsi:type="dcterms:W3CDTF">2022-05-27T10:08:02Z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0x010100833E81F565B2F24BB81CF5CD0AC2215B</vt:lpwstr>
  </property>
</Properties>
</file>