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1" r:id="rId2"/>
    <p:sldId id="509" r:id="rId3"/>
    <p:sldId id="510" r:id="rId4"/>
    <p:sldId id="499" r:id="rId5"/>
    <p:sldId id="502" r:id="rId6"/>
    <p:sldId id="503" r:id="rId7"/>
    <p:sldId id="496" r:id="rId8"/>
    <p:sldId id="497" r:id="rId9"/>
    <p:sldId id="500" r:id="rId10"/>
    <p:sldId id="505" r:id="rId11"/>
    <p:sldId id="504" r:id="rId12"/>
    <p:sldId id="506" r:id="rId13"/>
    <p:sldId id="507" r:id="rId14"/>
    <p:sldId id="508" r:id="rId15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E00"/>
    <a:srgbClr val="FFB85E"/>
    <a:srgbClr val="5E9322"/>
    <a:srgbClr val="AEDF74"/>
    <a:srgbClr val="A769A8"/>
    <a:srgbClr val="CAA5CB"/>
    <a:srgbClr val="954B97"/>
    <a:srgbClr val="8C4091"/>
    <a:srgbClr val="C382C8"/>
    <a:srgbClr val="2B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8" autoAdjust="0"/>
    <p:restoredTop sz="93960" autoAdjust="0"/>
  </p:normalViewPr>
  <p:slideViewPr>
    <p:cSldViewPr showGuides="1">
      <p:cViewPr varScale="1">
        <p:scale>
          <a:sx n="107" d="100"/>
          <a:sy n="107" d="100"/>
        </p:scale>
        <p:origin x="893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0" y="44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5.4.2022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5.4.2022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0" descr="Taustakuva"/>
          <p:cNvGrpSpPr>
            <a:grpSpLocks noChangeAspect="1"/>
          </p:cNvGrpSpPr>
          <p:nvPr userDrawn="1"/>
        </p:nvGrpSpPr>
        <p:grpSpPr bwMode="auto">
          <a:xfrm>
            <a:off x="3175" y="0"/>
            <a:ext cx="9140825" cy="5143500"/>
            <a:chOff x="1" y="0"/>
            <a:chExt cx="5758" cy="3240"/>
          </a:xfrm>
        </p:grpSpPr>
        <p:sp>
          <p:nvSpPr>
            <p:cNvPr id="59" name="AutoShape 5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1" y="0"/>
              <a:ext cx="4850" cy="3240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3947" y="0"/>
              <a:ext cx="1450" cy="1361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4851" y="738"/>
              <a:ext cx="908" cy="1044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3637" y="1361"/>
              <a:ext cx="2122" cy="1879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4851" y="0"/>
              <a:ext cx="908" cy="1361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66"/>
            <p:cNvSpPr>
              <a:spLocks/>
            </p:cNvSpPr>
            <p:nvPr userDrawn="1"/>
          </p:nvSpPr>
          <p:spPr bwMode="auto">
            <a:xfrm>
              <a:off x="3528" y="0"/>
              <a:ext cx="1323" cy="1361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67"/>
            <p:cNvSpPr>
              <a:spLocks/>
            </p:cNvSpPr>
            <p:nvPr userDrawn="1"/>
          </p:nvSpPr>
          <p:spPr bwMode="auto">
            <a:xfrm>
              <a:off x="4851" y="1361"/>
              <a:ext cx="908" cy="537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68"/>
            <p:cNvSpPr>
              <a:spLocks/>
            </p:cNvSpPr>
            <p:nvPr userDrawn="1"/>
          </p:nvSpPr>
          <p:spPr bwMode="auto">
            <a:xfrm>
              <a:off x="3215" y="1361"/>
              <a:ext cx="1636" cy="1879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347614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" name="Picture 2" descr="työkykyohjelman logo">
            <a:extLst>
              <a:ext uri="{FF2B5EF4-FFF2-40B4-BE49-F238E27FC236}">
                <a16:creationId xmlns:a16="http://schemas.microsoft.com/office/drawing/2014/main" id="{6A75AB53-7407-FB4F-88DB-E4EB86078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descr="kaarielementti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8243671" cy="33930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8243671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8243671" cy="33930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8243671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7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 descr="kaarielementti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 descr="kaarielementti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4" name="Picture 51" descr="työkykyohjelman logo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99" y="4363971"/>
            <a:ext cx="3132881" cy="6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19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4371949"/>
            <a:ext cx="4211223" cy="60789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4860032" y="4518180"/>
            <a:ext cx="4283968" cy="461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20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3994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13272" y="0"/>
            <a:ext cx="6336704" cy="5143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51521" y="207920"/>
            <a:ext cx="2160240" cy="1427726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251521" y="1739485"/>
            <a:ext cx="2160240" cy="3240360"/>
          </a:xfrm>
        </p:spPr>
        <p:txBody>
          <a:bodyPr>
            <a:normAutofit/>
          </a:bodyPr>
          <a:lstStyle/>
          <a:p>
            <a:pPr lvl="0"/>
            <a:r>
              <a:rPr lang="fi-FI" sz="1400"/>
              <a:t>Muokkaa tekstin perustyylejä</a:t>
            </a:r>
          </a:p>
          <a:p>
            <a:pPr lvl="1"/>
            <a:r>
              <a:rPr lang="fi-FI" sz="1400"/>
              <a:t>toinen taso</a:t>
            </a:r>
          </a:p>
          <a:p>
            <a:pPr lvl="2"/>
            <a:r>
              <a:rPr lang="fi-FI" sz="1400"/>
              <a:t>kolmas taso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5.4.2022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9144000" cy="51435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 flipH="1">
              <a:off x="1354507" y="0"/>
              <a:ext cx="7789492" cy="5143501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563638"/>
            <a:ext cx="4634027" cy="1687040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507853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6250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6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9144000" cy="51435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563638"/>
            <a:ext cx="4634027" cy="1687040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507853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6250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2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 descr="kaarielementti"/>
          <p:cNvGrpSpPr/>
          <p:nvPr userDrawn="1"/>
        </p:nvGrpSpPr>
        <p:grpSpPr>
          <a:xfrm>
            <a:off x="-1" y="0"/>
            <a:ext cx="9143999" cy="5143501"/>
            <a:chOff x="-1" y="0"/>
            <a:chExt cx="9143999" cy="5143501"/>
          </a:xfrm>
        </p:grpSpPr>
        <p:sp>
          <p:nvSpPr>
            <p:cNvPr id="100" name="Freeform 8"/>
            <p:cNvSpPr>
              <a:spLocks/>
            </p:cNvSpPr>
            <p:nvPr userDrawn="1"/>
          </p:nvSpPr>
          <p:spPr bwMode="auto">
            <a:xfrm flipH="1">
              <a:off x="1436706" y="0"/>
              <a:ext cx="7707292" cy="5143500"/>
            </a:xfrm>
            <a:custGeom>
              <a:avLst/>
              <a:gdLst>
                <a:gd name="T0" fmla="*/ 3309 w 4863"/>
                <a:gd name="T1" fmla="*/ 0 h 3240"/>
                <a:gd name="T2" fmla="*/ 0 w 4863"/>
                <a:gd name="T3" fmla="*/ 0 h 3240"/>
                <a:gd name="T4" fmla="*/ 0 w 4863"/>
                <a:gd name="T5" fmla="*/ 3240 h 3240"/>
                <a:gd name="T6" fmla="*/ 4276 w 4863"/>
                <a:gd name="T7" fmla="*/ 3240 h 3240"/>
                <a:gd name="T8" fmla="*/ 4276 w 4863"/>
                <a:gd name="T9" fmla="*/ 3240 h 3240"/>
                <a:gd name="T10" fmla="*/ 4327 w 4863"/>
                <a:gd name="T11" fmla="*/ 3176 h 3240"/>
                <a:gd name="T12" fmla="*/ 4374 w 4863"/>
                <a:gd name="T13" fmla="*/ 3116 h 3240"/>
                <a:gd name="T14" fmla="*/ 4417 w 4863"/>
                <a:gd name="T15" fmla="*/ 3060 h 3240"/>
                <a:gd name="T16" fmla="*/ 4455 w 4863"/>
                <a:gd name="T17" fmla="*/ 3006 h 3240"/>
                <a:gd name="T18" fmla="*/ 4490 w 4863"/>
                <a:gd name="T19" fmla="*/ 2953 h 3240"/>
                <a:gd name="T20" fmla="*/ 4524 w 4863"/>
                <a:gd name="T21" fmla="*/ 2903 h 3240"/>
                <a:gd name="T22" fmla="*/ 4554 w 4863"/>
                <a:gd name="T23" fmla="*/ 2851 h 3240"/>
                <a:gd name="T24" fmla="*/ 4585 w 4863"/>
                <a:gd name="T25" fmla="*/ 2799 h 3240"/>
                <a:gd name="T26" fmla="*/ 4614 w 4863"/>
                <a:gd name="T27" fmla="*/ 2747 h 3240"/>
                <a:gd name="T28" fmla="*/ 4645 w 4863"/>
                <a:gd name="T29" fmla="*/ 2692 h 3240"/>
                <a:gd name="T30" fmla="*/ 4707 w 4863"/>
                <a:gd name="T31" fmla="*/ 2576 h 3240"/>
                <a:gd name="T32" fmla="*/ 4778 w 4863"/>
                <a:gd name="T33" fmla="*/ 2445 h 3240"/>
                <a:gd name="T34" fmla="*/ 4818 w 4863"/>
                <a:gd name="T35" fmla="*/ 2372 h 3240"/>
                <a:gd name="T36" fmla="*/ 4863 w 4863"/>
                <a:gd name="T37" fmla="*/ 2293 h 3240"/>
                <a:gd name="T38" fmla="*/ 4863 w 4863"/>
                <a:gd name="T39" fmla="*/ 2293 h 3240"/>
                <a:gd name="T40" fmla="*/ 4789 w 4863"/>
                <a:gd name="T41" fmla="*/ 2239 h 3240"/>
                <a:gd name="T42" fmla="*/ 4719 w 4863"/>
                <a:gd name="T43" fmla="*/ 2184 h 3240"/>
                <a:gd name="T44" fmla="*/ 4652 w 4863"/>
                <a:gd name="T45" fmla="*/ 2127 h 3240"/>
                <a:gd name="T46" fmla="*/ 4585 w 4863"/>
                <a:gd name="T47" fmla="*/ 2069 h 3240"/>
                <a:gd name="T48" fmla="*/ 4522 w 4863"/>
                <a:gd name="T49" fmla="*/ 2010 h 3240"/>
                <a:gd name="T50" fmla="*/ 4461 w 4863"/>
                <a:gd name="T51" fmla="*/ 1951 h 3240"/>
                <a:gd name="T52" fmla="*/ 4401 w 4863"/>
                <a:gd name="T53" fmla="*/ 1889 h 3240"/>
                <a:gd name="T54" fmla="*/ 4343 w 4863"/>
                <a:gd name="T55" fmla="*/ 1827 h 3240"/>
                <a:gd name="T56" fmla="*/ 4288 w 4863"/>
                <a:gd name="T57" fmla="*/ 1763 h 3240"/>
                <a:gd name="T58" fmla="*/ 4234 w 4863"/>
                <a:gd name="T59" fmla="*/ 1699 h 3240"/>
                <a:gd name="T60" fmla="*/ 4182 w 4863"/>
                <a:gd name="T61" fmla="*/ 1632 h 3240"/>
                <a:gd name="T62" fmla="*/ 4131 w 4863"/>
                <a:gd name="T63" fmla="*/ 1565 h 3240"/>
                <a:gd name="T64" fmla="*/ 4081 w 4863"/>
                <a:gd name="T65" fmla="*/ 1497 h 3240"/>
                <a:gd name="T66" fmla="*/ 4034 w 4863"/>
                <a:gd name="T67" fmla="*/ 1428 h 3240"/>
                <a:gd name="T68" fmla="*/ 3986 w 4863"/>
                <a:gd name="T69" fmla="*/ 1358 h 3240"/>
                <a:gd name="T70" fmla="*/ 3941 w 4863"/>
                <a:gd name="T71" fmla="*/ 1286 h 3240"/>
                <a:gd name="T72" fmla="*/ 3897 w 4863"/>
                <a:gd name="T73" fmla="*/ 1214 h 3240"/>
                <a:gd name="T74" fmla="*/ 3854 w 4863"/>
                <a:gd name="T75" fmla="*/ 1140 h 3240"/>
                <a:gd name="T76" fmla="*/ 3811 w 4863"/>
                <a:gd name="T77" fmla="*/ 1065 h 3240"/>
                <a:gd name="T78" fmla="*/ 3771 w 4863"/>
                <a:gd name="T79" fmla="*/ 989 h 3240"/>
                <a:gd name="T80" fmla="*/ 3730 w 4863"/>
                <a:gd name="T81" fmla="*/ 912 h 3240"/>
                <a:gd name="T82" fmla="*/ 3689 w 4863"/>
                <a:gd name="T83" fmla="*/ 835 h 3240"/>
                <a:gd name="T84" fmla="*/ 3650 w 4863"/>
                <a:gd name="T85" fmla="*/ 755 h 3240"/>
                <a:gd name="T86" fmla="*/ 3611 w 4863"/>
                <a:gd name="T87" fmla="*/ 675 h 3240"/>
                <a:gd name="T88" fmla="*/ 3573 w 4863"/>
                <a:gd name="T89" fmla="*/ 594 h 3240"/>
                <a:gd name="T90" fmla="*/ 3535 w 4863"/>
                <a:gd name="T91" fmla="*/ 512 h 3240"/>
                <a:gd name="T92" fmla="*/ 3460 w 4863"/>
                <a:gd name="T93" fmla="*/ 345 h 3240"/>
                <a:gd name="T94" fmla="*/ 3385 w 4863"/>
                <a:gd name="T95" fmla="*/ 174 h 3240"/>
                <a:gd name="T96" fmla="*/ 3309 w 4863"/>
                <a:gd name="T97" fmla="*/ 0 h 3240"/>
                <a:gd name="T98" fmla="*/ 3309 w 4863"/>
                <a:gd name="T9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63" h="3240">
                  <a:moveTo>
                    <a:pt x="330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4276" y="3240"/>
                  </a:lnTo>
                  <a:lnTo>
                    <a:pt x="4276" y="3240"/>
                  </a:lnTo>
                  <a:lnTo>
                    <a:pt x="4327" y="3176"/>
                  </a:lnTo>
                  <a:lnTo>
                    <a:pt x="4374" y="3116"/>
                  </a:lnTo>
                  <a:lnTo>
                    <a:pt x="4417" y="3060"/>
                  </a:lnTo>
                  <a:lnTo>
                    <a:pt x="4455" y="3006"/>
                  </a:lnTo>
                  <a:lnTo>
                    <a:pt x="4490" y="2953"/>
                  </a:lnTo>
                  <a:lnTo>
                    <a:pt x="4524" y="2903"/>
                  </a:lnTo>
                  <a:lnTo>
                    <a:pt x="4554" y="2851"/>
                  </a:lnTo>
                  <a:lnTo>
                    <a:pt x="4585" y="2799"/>
                  </a:lnTo>
                  <a:lnTo>
                    <a:pt x="4614" y="2747"/>
                  </a:lnTo>
                  <a:lnTo>
                    <a:pt x="4645" y="2692"/>
                  </a:lnTo>
                  <a:lnTo>
                    <a:pt x="4707" y="2576"/>
                  </a:lnTo>
                  <a:lnTo>
                    <a:pt x="4778" y="2445"/>
                  </a:lnTo>
                  <a:lnTo>
                    <a:pt x="4818" y="2372"/>
                  </a:lnTo>
                  <a:lnTo>
                    <a:pt x="4863" y="2293"/>
                  </a:lnTo>
                  <a:lnTo>
                    <a:pt x="4863" y="2293"/>
                  </a:lnTo>
                  <a:lnTo>
                    <a:pt x="4789" y="2239"/>
                  </a:lnTo>
                  <a:lnTo>
                    <a:pt x="4719" y="2184"/>
                  </a:lnTo>
                  <a:lnTo>
                    <a:pt x="4652" y="2127"/>
                  </a:lnTo>
                  <a:lnTo>
                    <a:pt x="4585" y="2069"/>
                  </a:lnTo>
                  <a:lnTo>
                    <a:pt x="4522" y="2010"/>
                  </a:lnTo>
                  <a:lnTo>
                    <a:pt x="4461" y="1951"/>
                  </a:lnTo>
                  <a:lnTo>
                    <a:pt x="4401" y="1889"/>
                  </a:lnTo>
                  <a:lnTo>
                    <a:pt x="4343" y="1827"/>
                  </a:lnTo>
                  <a:lnTo>
                    <a:pt x="4288" y="1763"/>
                  </a:lnTo>
                  <a:lnTo>
                    <a:pt x="4234" y="1699"/>
                  </a:lnTo>
                  <a:lnTo>
                    <a:pt x="4182" y="1632"/>
                  </a:lnTo>
                  <a:lnTo>
                    <a:pt x="4131" y="1565"/>
                  </a:lnTo>
                  <a:lnTo>
                    <a:pt x="4081" y="1497"/>
                  </a:lnTo>
                  <a:lnTo>
                    <a:pt x="4034" y="1428"/>
                  </a:lnTo>
                  <a:lnTo>
                    <a:pt x="3986" y="1358"/>
                  </a:lnTo>
                  <a:lnTo>
                    <a:pt x="3941" y="1286"/>
                  </a:lnTo>
                  <a:lnTo>
                    <a:pt x="3897" y="1214"/>
                  </a:lnTo>
                  <a:lnTo>
                    <a:pt x="3854" y="1140"/>
                  </a:lnTo>
                  <a:lnTo>
                    <a:pt x="3811" y="1065"/>
                  </a:lnTo>
                  <a:lnTo>
                    <a:pt x="3771" y="989"/>
                  </a:lnTo>
                  <a:lnTo>
                    <a:pt x="3730" y="912"/>
                  </a:lnTo>
                  <a:lnTo>
                    <a:pt x="3689" y="835"/>
                  </a:lnTo>
                  <a:lnTo>
                    <a:pt x="3650" y="755"/>
                  </a:lnTo>
                  <a:lnTo>
                    <a:pt x="3611" y="675"/>
                  </a:lnTo>
                  <a:lnTo>
                    <a:pt x="3573" y="594"/>
                  </a:lnTo>
                  <a:lnTo>
                    <a:pt x="3535" y="512"/>
                  </a:lnTo>
                  <a:lnTo>
                    <a:pt x="3460" y="345"/>
                  </a:lnTo>
                  <a:lnTo>
                    <a:pt x="3385" y="174"/>
                  </a:lnTo>
                  <a:lnTo>
                    <a:pt x="3309" y="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 flipH="1">
              <a:off x="-1" y="2641600"/>
              <a:ext cx="1453361" cy="1671638"/>
            </a:xfrm>
            <a:custGeom>
              <a:avLst/>
              <a:gdLst>
                <a:gd name="T0" fmla="*/ 919 w 919"/>
                <a:gd name="T1" fmla="*/ 0 h 1053"/>
                <a:gd name="T2" fmla="*/ 919 w 919"/>
                <a:gd name="T3" fmla="*/ 0 h 1053"/>
                <a:gd name="T4" fmla="*/ 858 w 919"/>
                <a:gd name="T5" fmla="*/ 29 h 1053"/>
                <a:gd name="T6" fmla="*/ 798 w 919"/>
                <a:gd name="T7" fmla="*/ 62 h 1053"/>
                <a:gd name="T8" fmla="*/ 738 w 919"/>
                <a:gd name="T9" fmla="*/ 97 h 1053"/>
                <a:gd name="T10" fmla="*/ 678 w 919"/>
                <a:gd name="T11" fmla="*/ 133 h 1053"/>
                <a:gd name="T12" fmla="*/ 620 w 919"/>
                <a:gd name="T13" fmla="*/ 171 h 1053"/>
                <a:gd name="T14" fmla="*/ 561 w 919"/>
                <a:gd name="T15" fmla="*/ 210 h 1053"/>
                <a:gd name="T16" fmla="*/ 502 w 919"/>
                <a:gd name="T17" fmla="*/ 251 h 1053"/>
                <a:gd name="T18" fmla="*/ 445 w 919"/>
                <a:gd name="T19" fmla="*/ 294 h 1053"/>
                <a:gd name="T20" fmla="*/ 331 w 919"/>
                <a:gd name="T21" fmla="*/ 378 h 1053"/>
                <a:gd name="T22" fmla="*/ 219 w 919"/>
                <a:gd name="T23" fmla="*/ 465 h 1053"/>
                <a:gd name="T24" fmla="*/ 108 w 919"/>
                <a:gd name="T25" fmla="*/ 549 h 1053"/>
                <a:gd name="T26" fmla="*/ 53 w 919"/>
                <a:gd name="T27" fmla="*/ 589 h 1053"/>
                <a:gd name="T28" fmla="*/ 0 w 919"/>
                <a:gd name="T29" fmla="*/ 629 h 1053"/>
                <a:gd name="T30" fmla="*/ 0 w 919"/>
                <a:gd name="T31" fmla="*/ 629 h 1053"/>
                <a:gd name="T32" fmla="*/ 0 w 919"/>
                <a:gd name="T33" fmla="*/ 629 h 1053"/>
                <a:gd name="T34" fmla="*/ 53 w 919"/>
                <a:gd name="T35" fmla="*/ 667 h 1053"/>
                <a:gd name="T36" fmla="*/ 107 w 919"/>
                <a:gd name="T37" fmla="*/ 704 h 1053"/>
                <a:gd name="T38" fmla="*/ 161 w 919"/>
                <a:gd name="T39" fmla="*/ 739 h 1053"/>
                <a:gd name="T40" fmla="*/ 217 w 919"/>
                <a:gd name="T41" fmla="*/ 774 h 1053"/>
                <a:gd name="T42" fmla="*/ 273 w 919"/>
                <a:gd name="T43" fmla="*/ 808 h 1053"/>
                <a:gd name="T44" fmla="*/ 330 w 919"/>
                <a:gd name="T45" fmla="*/ 839 h 1053"/>
                <a:gd name="T46" fmla="*/ 386 w 919"/>
                <a:gd name="T47" fmla="*/ 870 h 1053"/>
                <a:gd name="T48" fmla="*/ 444 w 919"/>
                <a:gd name="T49" fmla="*/ 899 h 1053"/>
                <a:gd name="T50" fmla="*/ 502 w 919"/>
                <a:gd name="T51" fmla="*/ 926 h 1053"/>
                <a:gd name="T52" fmla="*/ 561 w 919"/>
                <a:gd name="T53" fmla="*/ 951 h 1053"/>
                <a:gd name="T54" fmla="*/ 620 w 919"/>
                <a:gd name="T55" fmla="*/ 973 h 1053"/>
                <a:gd name="T56" fmla="*/ 678 w 919"/>
                <a:gd name="T57" fmla="*/ 994 h 1053"/>
                <a:gd name="T58" fmla="*/ 738 w 919"/>
                <a:gd name="T59" fmla="*/ 1012 h 1053"/>
                <a:gd name="T60" fmla="*/ 798 w 919"/>
                <a:gd name="T61" fmla="*/ 1028 h 1053"/>
                <a:gd name="T62" fmla="*/ 858 w 919"/>
                <a:gd name="T63" fmla="*/ 1042 h 1053"/>
                <a:gd name="T64" fmla="*/ 889 w 919"/>
                <a:gd name="T65" fmla="*/ 1048 h 1053"/>
                <a:gd name="T66" fmla="*/ 919 w 919"/>
                <a:gd name="T67" fmla="*/ 1053 h 1053"/>
                <a:gd name="T68" fmla="*/ 919 w 919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9" h="1053">
                  <a:moveTo>
                    <a:pt x="919" y="0"/>
                  </a:moveTo>
                  <a:lnTo>
                    <a:pt x="919" y="0"/>
                  </a:lnTo>
                  <a:lnTo>
                    <a:pt x="858" y="29"/>
                  </a:lnTo>
                  <a:lnTo>
                    <a:pt x="798" y="62"/>
                  </a:lnTo>
                  <a:lnTo>
                    <a:pt x="738" y="97"/>
                  </a:lnTo>
                  <a:lnTo>
                    <a:pt x="678" y="133"/>
                  </a:lnTo>
                  <a:lnTo>
                    <a:pt x="620" y="171"/>
                  </a:lnTo>
                  <a:lnTo>
                    <a:pt x="561" y="210"/>
                  </a:lnTo>
                  <a:lnTo>
                    <a:pt x="502" y="251"/>
                  </a:lnTo>
                  <a:lnTo>
                    <a:pt x="445" y="294"/>
                  </a:lnTo>
                  <a:lnTo>
                    <a:pt x="331" y="378"/>
                  </a:lnTo>
                  <a:lnTo>
                    <a:pt x="219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7" y="774"/>
                  </a:lnTo>
                  <a:lnTo>
                    <a:pt x="273" y="808"/>
                  </a:lnTo>
                  <a:lnTo>
                    <a:pt x="330" y="839"/>
                  </a:lnTo>
                  <a:lnTo>
                    <a:pt x="386" y="870"/>
                  </a:lnTo>
                  <a:lnTo>
                    <a:pt x="444" y="899"/>
                  </a:lnTo>
                  <a:lnTo>
                    <a:pt x="502" y="926"/>
                  </a:lnTo>
                  <a:lnTo>
                    <a:pt x="561" y="951"/>
                  </a:lnTo>
                  <a:lnTo>
                    <a:pt x="620" y="973"/>
                  </a:lnTo>
                  <a:lnTo>
                    <a:pt x="678" y="994"/>
                  </a:lnTo>
                  <a:lnTo>
                    <a:pt x="738" y="1012"/>
                  </a:lnTo>
                  <a:lnTo>
                    <a:pt x="798" y="1028"/>
                  </a:lnTo>
                  <a:lnTo>
                    <a:pt x="858" y="1042"/>
                  </a:lnTo>
                  <a:lnTo>
                    <a:pt x="889" y="1048"/>
                  </a:lnTo>
                  <a:lnTo>
                    <a:pt x="919" y="1053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1" y="0"/>
              <a:ext cx="9143999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5"/>
            <p:cNvSpPr>
              <a:spLocks/>
            </p:cNvSpPr>
            <p:nvPr userDrawn="1"/>
          </p:nvSpPr>
          <p:spPr bwMode="auto">
            <a:xfrm flipH="1">
              <a:off x="-1" y="3640138"/>
              <a:ext cx="2425959" cy="1503363"/>
            </a:xfrm>
            <a:custGeom>
              <a:avLst/>
              <a:gdLst>
                <a:gd name="T0" fmla="*/ 1534 w 1534"/>
                <a:gd name="T1" fmla="*/ 947 h 947"/>
                <a:gd name="T2" fmla="*/ 1534 w 1534"/>
                <a:gd name="T3" fmla="*/ 491 h 947"/>
                <a:gd name="T4" fmla="*/ 1534 w 1534"/>
                <a:gd name="T5" fmla="*/ 491 h 947"/>
                <a:gd name="T6" fmla="*/ 1297 w 1534"/>
                <a:gd name="T7" fmla="*/ 382 h 947"/>
                <a:gd name="T8" fmla="*/ 1181 w 1534"/>
                <a:gd name="T9" fmla="*/ 327 h 947"/>
                <a:gd name="T10" fmla="*/ 1123 w 1534"/>
                <a:gd name="T11" fmla="*/ 299 h 947"/>
                <a:gd name="T12" fmla="*/ 1065 w 1534"/>
                <a:gd name="T13" fmla="*/ 270 h 947"/>
                <a:gd name="T14" fmla="*/ 1008 w 1534"/>
                <a:gd name="T15" fmla="*/ 241 h 947"/>
                <a:gd name="T16" fmla="*/ 950 w 1534"/>
                <a:gd name="T17" fmla="*/ 210 h 947"/>
                <a:gd name="T18" fmla="*/ 894 w 1534"/>
                <a:gd name="T19" fmla="*/ 179 h 947"/>
                <a:gd name="T20" fmla="*/ 837 w 1534"/>
                <a:gd name="T21" fmla="*/ 146 h 947"/>
                <a:gd name="T22" fmla="*/ 781 w 1534"/>
                <a:gd name="T23" fmla="*/ 111 h 947"/>
                <a:gd name="T24" fmla="*/ 725 w 1534"/>
                <a:gd name="T25" fmla="*/ 76 h 947"/>
                <a:gd name="T26" fmla="*/ 670 w 1534"/>
                <a:gd name="T27" fmla="*/ 39 h 947"/>
                <a:gd name="T28" fmla="*/ 615 w 1534"/>
                <a:gd name="T29" fmla="*/ 0 h 947"/>
                <a:gd name="T30" fmla="*/ 615 w 1534"/>
                <a:gd name="T31" fmla="*/ 0 h 947"/>
                <a:gd name="T32" fmla="*/ 572 w 1534"/>
                <a:gd name="T33" fmla="*/ 70 h 947"/>
                <a:gd name="T34" fmla="*/ 530 w 1534"/>
                <a:gd name="T35" fmla="*/ 137 h 947"/>
                <a:gd name="T36" fmla="*/ 488 w 1534"/>
                <a:gd name="T37" fmla="*/ 202 h 947"/>
                <a:gd name="T38" fmla="*/ 446 w 1534"/>
                <a:gd name="T39" fmla="*/ 265 h 947"/>
                <a:gd name="T40" fmla="*/ 365 w 1534"/>
                <a:gd name="T41" fmla="*/ 386 h 947"/>
                <a:gd name="T42" fmla="*/ 285 w 1534"/>
                <a:gd name="T43" fmla="*/ 502 h 947"/>
                <a:gd name="T44" fmla="*/ 208 w 1534"/>
                <a:gd name="T45" fmla="*/ 614 h 947"/>
                <a:gd name="T46" fmla="*/ 171 w 1534"/>
                <a:gd name="T47" fmla="*/ 669 h 947"/>
                <a:gd name="T48" fmla="*/ 135 w 1534"/>
                <a:gd name="T49" fmla="*/ 724 h 947"/>
                <a:gd name="T50" fmla="*/ 100 w 1534"/>
                <a:gd name="T51" fmla="*/ 779 h 947"/>
                <a:gd name="T52" fmla="*/ 66 w 1534"/>
                <a:gd name="T53" fmla="*/ 835 h 947"/>
                <a:gd name="T54" fmla="*/ 32 w 1534"/>
                <a:gd name="T55" fmla="*/ 890 h 947"/>
                <a:gd name="T56" fmla="*/ 0 w 1534"/>
                <a:gd name="T57" fmla="*/ 947 h 947"/>
                <a:gd name="T58" fmla="*/ 1534 w 1534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4" h="947">
                  <a:moveTo>
                    <a:pt x="1534" y="947"/>
                  </a:moveTo>
                  <a:lnTo>
                    <a:pt x="1534" y="491"/>
                  </a:lnTo>
                  <a:lnTo>
                    <a:pt x="1534" y="491"/>
                  </a:lnTo>
                  <a:lnTo>
                    <a:pt x="1297" y="382"/>
                  </a:lnTo>
                  <a:lnTo>
                    <a:pt x="1181" y="327"/>
                  </a:lnTo>
                  <a:lnTo>
                    <a:pt x="1123" y="299"/>
                  </a:lnTo>
                  <a:lnTo>
                    <a:pt x="1065" y="270"/>
                  </a:lnTo>
                  <a:lnTo>
                    <a:pt x="1008" y="241"/>
                  </a:lnTo>
                  <a:lnTo>
                    <a:pt x="950" y="210"/>
                  </a:lnTo>
                  <a:lnTo>
                    <a:pt x="894" y="179"/>
                  </a:lnTo>
                  <a:lnTo>
                    <a:pt x="837" y="146"/>
                  </a:lnTo>
                  <a:lnTo>
                    <a:pt x="781" y="111"/>
                  </a:lnTo>
                  <a:lnTo>
                    <a:pt x="725" y="76"/>
                  </a:lnTo>
                  <a:lnTo>
                    <a:pt x="670" y="39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572" y="70"/>
                  </a:lnTo>
                  <a:lnTo>
                    <a:pt x="530" y="137"/>
                  </a:lnTo>
                  <a:lnTo>
                    <a:pt x="488" y="202"/>
                  </a:lnTo>
                  <a:lnTo>
                    <a:pt x="446" y="265"/>
                  </a:lnTo>
                  <a:lnTo>
                    <a:pt x="365" y="386"/>
                  </a:lnTo>
                  <a:lnTo>
                    <a:pt x="285" y="502"/>
                  </a:lnTo>
                  <a:lnTo>
                    <a:pt x="208" y="614"/>
                  </a:lnTo>
                  <a:lnTo>
                    <a:pt x="171" y="669"/>
                  </a:lnTo>
                  <a:lnTo>
                    <a:pt x="135" y="724"/>
                  </a:lnTo>
                  <a:lnTo>
                    <a:pt x="100" y="779"/>
                  </a:lnTo>
                  <a:lnTo>
                    <a:pt x="66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34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7"/>
            <p:cNvSpPr>
              <a:spLocks/>
            </p:cNvSpPr>
            <p:nvPr userDrawn="1"/>
          </p:nvSpPr>
          <p:spPr bwMode="auto">
            <a:xfrm flipH="1">
              <a:off x="624676" y="0"/>
              <a:ext cx="2546150" cy="3640138"/>
            </a:xfrm>
            <a:custGeom>
              <a:avLst/>
              <a:gdLst>
                <a:gd name="T0" fmla="*/ 47 w 1610"/>
                <a:gd name="T1" fmla="*/ 0 h 2293"/>
                <a:gd name="T2" fmla="*/ 28 w 1610"/>
                <a:gd name="T3" fmla="*/ 79 h 2293"/>
                <a:gd name="T4" fmla="*/ 13 w 1610"/>
                <a:gd name="T5" fmla="*/ 158 h 2293"/>
                <a:gd name="T6" fmla="*/ 5 w 1610"/>
                <a:gd name="T7" fmla="*/ 236 h 2293"/>
                <a:gd name="T8" fmla="*/ 0 w 1610"/>
                <a:gd name="T9" fmla="*/ 315 h 2293"/>
                <a:gd name="T10" fmla="*/ 2 w 1610"/>
                <a:gd name="T11" fmla="*/ 394 h 2293"/>
                <a:gd name="T12" fmla="*/ 7 w 1610"/>
                <a:gd name="T13" fmla="*/ 473 h 2293"/>
                <a:gd name="T14" fmla="*/ 16 w 1610"/>
                <a:gd name="T15" fmla="*/ 551 h 2293"/>
                <a:gd name="T16" fmla="*/ 28 w 1610"/>
                <a:gd name="T17" fmla="*/ 630 h 2293"/>
                <a:gd name="T18" fmla="*/ 43 w 1610"/>
                <a:gd name="T19" fmla="*/ 708 h 2293"/>
                <a:gd name="T20" fmla="*/ 81 w 1610"/>
                <a:gd name="T21" fmla="*/ 862 h 2293"/>
                <a:gd name="T22" fmla="*/ 125 w 1610"/>
                <a:gd name="T23" fmla="*/ 1014 h 2293"/>
                <a:gd name="T24" fmla="*/ 196 w 1610"/>
                <a:gd name="T25" fmla="*/ 1236 h 2293"/>
                <a:gd name="T26" fmla="*/ 211 w 1610"/>
                <a:gd name="T27" fmla="*/ 1277 h 2293"/>
                <a:gd name="T28" fmla="*/ 243 w 1610"/>
                <a:gd name="T29" fmla="*/ 1358 h 2293"/>
                <a:gd name="T30" fmla="*/ 281 w 1610"/>
                <a:gd name="T31" fmla="*/ 1437 h 2293"/>
                <a:gd name="T32" fmla="*/ 323 w 1610"/>
                <a:gd name="T33" fmla="*/ 1514 h 2293"/>
                <a:gd name="T34" fmla="*/ 371 w 1610"/>
                <a:gd name="T35" fmla="*/ 1590 h 2293"/>
                <a:gd name="T36" fmla="*/ 422 w 1610"/>
                <a:gd name="T37" fmla="*/ 1662 h 2293"/>
                <a:gd name="T38" fmla="*/ 476 w 1610"/>
                <a:gd name="T39" fmla="*/ 1733 h 2293"/>
                <a:gd name="T40" fmla="*/ 534 w 1610"/>
                <a:gd name="T41" fmla="*/ 1801 h 2293"/>
                <a:gd name="T42" fmla="*/ 593 w 1610"/>
                <a:gd name="T43" fmla="*/ 1869 h 2293"/>
                <a:gd name="T44" fmla="*/ 655 w 1610"/>
                <a:gd name="T45" fmla="*/ 1933 h 2293"/>
                <a:gd name="T46" fmla="*/ 753 w 1610"/>
                <a:gd name="T47" fmla="*/ 2025 h 2293"/>
                <a:gd name="T48" fmla="*/ 885 w 1610"/>
                <a:gd name="T49" fmla="*/ 2139 h 2293"/>
                <a:gd name="T50" fmla="*/ 1019 w 1610"/>
                <a:gd name="T51" fmla="*/ 2244 h 2293"/>
                <a:gd name="T52" fmla="*/ 1086 w 1610"/>
                <a:gd name="T53" fmla="*/ 2293 h 2293"/>
                <a:gd name="T54" fmla="*/ 1112 w 1610"/>
                <a:gd name="T55" fmla="*/ 2266 h 2293"/>
                <a:gd name="T56" fmla="*/ 1163 w 1610"/>
                <a:gd name="T57" fmla="*/ 2210 h 2293"/>
                <a:gd name="T58" fmla="*/ 1211 w 1610"/>
                <a:gd name="T59" fmla="*/ 2151 h 2293"/>
                <a:gd name="T60" fmla="*/ 1255 w 1610"/>
                <a:gd name="T61" fmla="*/ 2090 h 2293"/>
                <a:gd name="T62" fmla="*/ 1296 w 1610"/>
                <a:gd name="T63" fmla="*/ 2027 h 2293"/>
                <a:gd name="T64" fmla="*/ 1334 w 1610"/>
                <a:gd name="T65" fmla="*/ 1963 h 2293"/>
                <a:gd name="T66" fmla="*/ 1369 w 1610"/>
                <a:gd name="T67" fmla="*/ 1898 h 2293"/>
                <a:gd name="T68" fmla="*/ 1402 w 1610"/>
                <a:gd name="T69" fmla="*/ 1830 h 2293"/>
                <a:gd name="T70" fmla="*/ 1431 w 1610"/>
                <a:gd name="T71" fmla="*/ 1762 h 2293"/>
                <a:gd name="T72" fmla="*/ 1458 w 1610"/>
                <a:gd name="T73" fmla="*/ 1692 h 2293"/>
                <a:gd name="T74" fmla="*/ 1482 w 1610"/>
                <a:gd name="T75" fmla="*/ 1620 h 2293"/>
                <a:gd name="T76" fmla="*/ 1515 w 1610"/>
                <a:gd name="T77" fmla="*/ 1511 h 2293"/>
                <a:gd name="T78" fmla="*/ 1549 w 1610"/>
                <a:gd name="T79" fmla="*/ 1362 h 2293"/>
                <a:gd name="T80" fmla="*/ 1575 w 1610"/>
                <a:gd name="T81" fmla="*/ 1211 h 2293"/>
                <a:gd name="T82" fmla="*/ 1593 w 1610"/>
                <a:gd name="T83" fmla="*/ 1058 h 2293"/>
                <a:gd name="T84" fmla="*/ 1604 w 1610"/>
                <a:gd name="T85" fmla="*/ 902 h 2293"/>
                <a:gd name="T86" fmla="*/ 1610 w 1610"/>
                <a:gd name="T87" fmla="*/ 747 h 2293"/>
                <a:gd name="T88" fmla="*/ 1609 w 1610"/>
                <a:gd name="T89" fmla="*/ 593 h 2293"/>
                <a:gd name="T90" fmla="*/ 1604 w 1610"/>
                <a:gd name="T91" fmla="*/ 440 h 2293"/>
                <a:gd name="T92" fmla="*/ 1595 w 1610"/>
                <a:gd name="T93" fmla="*/ 290 h 2293"/>
                <a:gd name="T94" fmla="*/ 1584 w 1610"/>
                <a:gd name="T95" fmla="*/ 143 h 2293"/>
                <a:gd name="T96" fmla="*/ 47 w 1610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0" h="2293">
                  <a:moveTo>
                    <a:pt x="47" y="0"/>
                  </a:moveTo>
                  <a:lnTo>
                    <a:pt x="47" y="0"/>
                  </a:lnTo>
                  <a:lnTo>
                    <a:pt x="37" y="39"/>
                  </a:lnTo>
                  <a:lnTo>
                    <a:pt x="28" y="79"/>
                  </a:lnTo>
                  <a:lnTo>
                    <a:pt x="20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3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2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1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8" y="630"/>
                  </a:lnTo>
                  <a:lnTo>
                    <a:pt x="36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1" y="862"/>
                  </a:lnTo>
                  <a:lnTo>
                    <a:pt x="102" y="938"/>
                  </a:lnTo>
                  <a:lnTo>
                    <a:pt x="125" y="1014"/>
                  </a:lnTo>
                  <a:lnTo>
                    <a:pt x="148" y="1089"/>
                  </a:lnTo>
                  <a:lnTo>
                    <a:pt x="196" y="1236"/>
                  </a:lnTo>
                  <a:lnTo>
                    <a:pt x="196" y="1236"/>
                  </a:lnTo>
                  <a:lnTo>
                    <a:pt x="211" y="1277"/>
                  </a:lnTo>
                  <a:lnTo>
                    <a:pt x="225" y="1319"/>
                  </a:lnTo>
                  <a:lnTo>
                    <a:pt x="243" y="1358"/>
                  </a:lnTo>
                  <a:lnTo>
                    <a:pt x="261" y="1398"/>
                  </a:lnTo>
                  <a:lnTo>
                    <a:pt x="281" y="1437"/>
                  </a:lnTo>
                  <a:lnTo>
                    <a:pt x="301" y="1476"/>
                  </a:lnTo>
                  <a:lnTo>
                    <a:pt x="323" y="1514"/>
                  </a:lnTo>
                  <a:lnTo>
                    <a:pt x="346" y="1551"/>
                  </a:lnTo>
                  <a:lnTo>
                    <a:pt x="371" y="1590"/>
                  </a:lnTo>
                  <a:lnTo>
                    <a:pt x="396" y="1626"/>
                  </a:lnTo>
                  <a:lnTo>
                    <a:pt x="422" y="1662"/>
                  </a:lnTo>
                  <a:lnTo>
                    <a:pt x="448" y="1698"/>
                  </a:lnTo>
                  <a:lnTo>
                    <a:pt x="476" y="1733"/>
                  </a:lnTo>
                  <a:lnTo>
                    <a:pt x="504" y="1767"/>
                  </a:lnTo>
                  <a:lnTo>
                    <a:pt x="534" y="1801"/>
                  </a:lnTo>
                  <a:lnTo>
                    <a:pt x="563" y="1835"/>
                  </a:lnTo>
                  <a:lnTo>
                    <a:pt x="593" y="1869"/>
                  </a:lnTo>
                  <a:lnTo>
                    <a:pt x="624" y="1900"/>
                  </a:lnTo>
                  <a:lnTo>
                    <a:pt x="655" y="1933"/>
                  </a:lnTo>
                  <a:lnTo>
                    <a:pt x="688" y="1963"/>
                  </a:lnTo>
                  <a:lnTo>
                    <a:pt x="753" y="2025"/>
                  </a:lnTo>
                  <a:lnTo>
                    <a:pt x="818" y="2084"/>
                  </a:lnTo>
                  <a:lnTo>
                    <a:pt x="885" y="2139"/>
                  </a:lnTo>
                  <a:lnTo>
                    <a:pt x="952" y="2193"/>
                  </a:lnTo>
                  <a:lnTo>
                    <a:pt x="1019" y="2244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112" y="2266"/>
                  </a:lnTo>
                  <a:lnTo>
                    <a:pt x="1138" y="2238"/>
                  </a:lnTo>
                  <a:lnTo>
                    <a:pt x="1163" y="2210"/>
                  </a:lnTo>
                  <a:lnTo>
                    <a:pt x="1187" y="2180"/>
                  </a:lnTo>
                  <a:lnTo>
                    <a:pt x="1211" y="2151"/>
                  </a:lnTo>
                  <a:lnTo>
                    <a:pt x="1234" y="2121"/>
                  </a:lnTo>
                  <a:lnTo>
                    <a:pt x="1255" y="2090"/>
                  </a:lnTo>
                  <a:lnTo>
                    <a:pt x="1275" y="2059"/>
                  </a:lnTo>
                  <a:lnTo>
                    <a:pt x="1296" y="2027"/>
                  </a:lnTo>
                  <a:lnTo>
                    <a:pt x="1316" y="1996"/>
                  </a:lnTo>
                  <a:lnTo>
                    <a:pt x="1334" y="1963"/>
                  </a:lnTo>
                  <a:lnTo>
                    <a:pt x="1352" y="1931"/>
                  </a:lnTo>
                  <a:lnTo>
                    <a:pt x="1369" y="1898"/>
                  </a:lnTo>
                  <a:lnTo>
                    <a:pt x="1386" y="1864"/>
                  </a:lnTo>
                  <a:lnTo>
                    <a:pt x="1402" y="1830"/>
                  </a:lnTo>
                  <a:lnTo>
                    <a:pt x="1417" y="1797"/>
                  </a:lnTo>
                  <a:lnTo>
                    <a:pt x="1431" y="1762"/>
                  </a:lnTo>
                  <a:lnTo>
                    <a:pt x="1445" y="1727"/>
                  </a:lnTo>
                  <a:lnTo>
                    <a:pt x="1458" y="1692"/>
                  </a:lnTo>
                  <a:lnTo>
                    <a:pt x="1471" y="1656"/>
                  </a:lnTo>
                  <a:lnTo>
                    <a:pt x="1482" y="1620"/>
                  </a:lnTo>
                  <a:lnTo>
                    <a:pt x="1493" y="1584"/>
                  </a:lnTo>
                  <a:lnTo>
                    <a:pt x="1515" y="1511"/>
                  </a:lnTo>
                  <a:lnTo>
                    <a:pt x="1533" y="1438"/>
                  </a:lnTo>
                  <a:lnTo>
                    <a:pt x="1549" y="1362"/>
                  </a:lnTo>
                  <a:lnTo>
                    <a:pt x="1563" y="1287"/>
                  </a:lnTo>
                  <a:lnTo>
                    <a:pt x="1575" y="1211"/>
                  </a:lnTo>
                  <a:lnTo>
                    <a:pt x="1585" y="1134"/>
                  </a:lnTo>
                  <a:lnTo>
                    <a:pt x="1593" y="1058"/>
                  </a:lnTo>
                  <a:lnTo>
                    <a:pt x="1600" y="980"/>
                  </a:lnTo>
                  <a:lnTo>
                    <a:pt x="1604" y="902"/>
                  </a:lnTo>
                  <a:lnTo>
                    <a:pt x="1607" y="825"/>
                  </a:lnTo>
                  <a:lnTo>
                    <a:pt x="1610" y="747"/>
                  </a:lnTo>
                  <a:lnTo>
                    <a:pt x="1610" y="671"/>
                  </a:lnTo>
                  <a:lnTo>
                    <a:pt x="1609" y="593"/>
                  </a:lnTo>
                  <a:lnTo>
                    <a:pt x="1607" y="516"/>
                  </a:lnTo>
                  <a:lnTo>
                    <a:pt x="1604" y="440"/>
                  </a:lnTo>
                  <a:lnTo>
                    <a:pt x="1600" y="365"/>
                  </a:lnTo>
                  <a:lnTo>
                    <a:pt x="1595" y="290"/>
                  </a:lnTo>
                  <a:lnTo>
                    <a:pt x="1589" y="216"/>
                  </a:lnTo>
                  <a:lnTo>
                    <a:pt x="1584" y="143"/>
                  </a:lnTo>
                  <a:lnTo>
                    <a:pt x="1569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Freeform 9"/>
            <p:cNvSpPr>
              <a:spLocks/>
            </p:cNvSpPr>
            <p:nvPr userDrawn="1"/>
          </p:nvSpPr>
          <p:spPr bwMode="auto">
            <a:xfrm flipH="1">
              <a:off x="-1" y="0"/>
              <a:ext cx="1453361" cy="3640138"/>
            </a:xfrm>
            <a:custGeom>
              <a:avLst/>
              <a:gdLst>
                <a:gd name="T0" fmla="*/ 919 w 919"/>
                <a:gd name="T1" fmla="*/ 1753 h 2293"/>
                <a:gd name="T2" fmla="*/ 919 w 919"/>
                <a:gd name="T3" fmla="*/ 0 h 2293"/>
                <a:gd name="T4" fmla="*/ 241 w 919"/>
                <a:gd name="T5" fmla="*/ 0 h 2293"/>
                <a:gd name="T6" fmla="*/ 241 w 919"/>
                <a:gd name="T7" fmla="*/ 0 h 2293"/>
                <a:gd name="T8" fmla="*/ 248 w 919"/>
                <a:gd name="T9" fmla="*/ 70 h 2293"/>
                <a:gd name="T10" fmla="*/ 255 w 919"/>
                <a:gd name="T11" fmla="*/ 141 h 2293"/>
                <a:gd name="T12" fmla="*/ 261 w 919"/>
                <a:gd name="T13" fmla="*/ 212 h 2293"/>
                <a:gd name="T14" fmla="*/ 264 w 919"/>
                <a:gd name="T15" fmla="*/ 282 h 2293"/>
                <a:gd name="T16" fmla="*/ 267 w 919"/>
                <a:gd name="T17" fmla="*/ 353 h 2293"/>
                <a:gd name="T18" fmla="*/ 271 w 919"/>
                <a:gd name="T19" fmla="*/ 424 h 2293"/>
                <a:gd name="T20" fmla="*/ 272 w 919"/>
                <a:gd name="T21" fmla="*/ 496 h 2293"/>
                <a:gd name="T22" fmla="*/ 273 w 919"/>
                <a:gd name="T23" fmla="*/ 567 h 2293"/>
                <a:gd name="T24" fmla="*/ 272 w 919"/>
                <a:gd name="T25" fmla="*/ 639 h 2293"/>
                <a:gd name="T26" fmla="*/ 271 w 919"/>
                <a:gd name="T27" fmla="*/ 710 h 2293"/>
                <a:gd name="T28" fmla="*/ 270 w 919"/>
                <a:gd name="T29" fmla="*/ 782 h 2293"/>
                <a:gd name="T30" fmla="*/ 266 w 919"/>
                <a:gd name="T31" fmla="*/ 854 h 2293"/>
                <a:gd name="T32" fmla="*/ 262 w 919"/>
                <a:gd name="T33" fmla="*/ 925 h 2293"/>
                <a:gd name="T34" fmla="*/ 257 w 919"/>
                <a:gd name="T35" fmla="*/ 997 h 2293"/>
                <a:gd name="T36" fmla="*/ 252 w 919"/>
                <a:gd name="T37" fmla="*/ 1069 h 2293"/>
                <a:gd name="T38" fmla="*/ 244 w 919"/>
                <a:gd name="T39" fmla="*/ 1141 h 2293"/>
                <a:gd name="T40" fmla="*/ 236 w 919"/>
                <a:gd name="T41" fmla="*/ 1213 h 2293"/>
                <a:gd name="T42" fmla="*/ 228 w 919"/>
                <a:gd name="T43" fmla="*/ 1285 h 2293"/>
                <a:gd name="T44" fmla="*/ 218 w 919"/>
                <a:gd name="T45" fmla="*/ 1357 h 2293"/>
                <a:gd name="T46" fmla="*/ 206 w 919"/>
                <a:gd name="T47" fmla="*/ 1429 h 2293"/>
                <a:gd name="T48" fmla="*/ 195 w 919"/>
                <a:gd name="T49" fmla="*/ 1502 h 2293"/>
                <a:gd name="T50" fmla="*/ 183 w 919"/>
                <a:gd name="T51" fmla="*/ 1574 h 2293"/>
                <a:gd name="T52" fmla="*/ 168 w 919"/>
                <a:gd name="T53" fmla="*/ 1646 h 2293"/>
                <a:gd name="T54" fmla="*/ 153 w 919"/>
                <a:gd name="T55" fmla="*/ 1718 h 2293"/>
                <a:gd name="T56" fmla="*/ 138 w 919"/>
                <a:gd name="T57" fmla="*/ 1790 h 2293"/>
                <a:gd name="T58" fmla="*/ 122 w 919"/>
                <a:gd name="T59" fmla="*/ 1862 h 2293"/>
                <a:gd name="T60" fmla="*/ 104 w 919"/>
                <a:gd name="T61" fmla="*/ 1934 h 2293"/>
                <a:gd name="T62" fmla="*/ 84 w 919"/>
                <a:gd name="T63" fmla="*/ 2006 h 2293"/>
                <a:gd name="T64" fmla="*/ 65 w 919"/>
                <a:gd name="T65" fmla="*/ 2078 h 2293"/>
                <a:gd name="T66" fmla="*/ 44 w 919"/>
                <a:gd name="T67" fmla="*/ 2150 h 2293"/>
                <a:gd name="T68" fmla="*/ 22 w 919"/>
                <a:gd name="T69" fmla="*/ 2221 h 2293"/>
                <a:gd name="T70" fmla="*/ 0 w 919"/>
                <a:gd name="T71" fmla="*/ 2293 h 2293"/>
                <a:gd name="T72" fmla="*/ 0 w 919"/>
                <a:gd name="T73" fmla="*/ 2293 h 2293"/>
                <a:gd name="T74" fmla="*/ 53 w 919"/>
                <a:gd name="T75" fmla="*/ 2255 h 2293"/>
                <a:gd name="T76" fmla="*/ 108 w 919"/>
                <a:gd name="T77" fmla="*/ 2216 h 2293"/>
                <a:gd name="T78" fmla="*/ 162 w 919"/>
                <a:gd name="T79" fmla="*/ 2179 h 2293"/>
                <a:gd name="T80" fmla="*/ 219 w 919"/>
                <a:gd name="T81" fmla="*/ 2142 h 2293"/>
                <a:gd name="T82" fmla="*/ 274 w 919"/>
                <a:gd name="T83" fmla="*/ 2106 h 2293"/>
                <a:gd name="T84" fmla="*/ 331 w 919"/>
                <a:gd name="T85" fmla="*/ 2071 h 2293"/>
                <a:gd name="T86" fmla="*/ 387 w 919"/>
                <a:gd name="T87" fmla="*/ 2036 h 2293"/>
                <a:gd name="T88" fmla="*/ 445 w 919"/>
                <a:gd name="T89" fmla="*/ 2001 h 2293"/>
                <a:gd name="T90" fmla="*/ 502 w 919"/>
                <a:gd name="T91" fmla="*/ 1969 h 2293"/>
                <a:gd name="T92" fmla="*/ 561 w 919"/>
                <a:gd name="T93" fmla="*/ 1935 h 2293"/>
                <a:gd name="T94" fmla="*/ 620 w 919"/>
                <a:gd name="T95" fmla="*/ 1904 h 2293"/>
                <a:gd name="T96" fmla="*/ 678 w 919"/>
                <a:gd name="T97" fmla="*/ 1872 h 2293"/>
                <a:gd name="T98" fmla="*/ 738 w 919"/>
                <a:gd name="T99" fmla="*/ 1842 h 2293"/>
                <a:gd name="T100" fmla="*/ 798 w 919"/>
                <a:gd name="T101" fmla="*/ 1811 h 2293"/>
                <a:gd name="T102" fmla="*/ 858 w 919"/>
                <a:gd name="T103" fmla="*/ 1782 h 2293"/>
                <a:gd name="T104" fmla="*/ 919 w 919"/>
                <a:gd name="T105" fmla="*/ 1753 h 2293"/>
                <a:gd name="T106" fmla="*/ 919 w 919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9" h="2293">
                  <a:moveTo>
                    <a:pt x="919" y="1753"/>
                  </a:moveTo>
                  <a:lnTo>
                    <a:pt x="919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8" y="70"/>
                  </a:lnTo>
                  <a:lnTo>
                    <a:pt x="255" y="141"/>
                  </a:lnTo>
                  <a:lnTo>
                    <a:pt x="261" y="212"/>
                  </a:lnTo>
                  <a:lnTo>
                    <a:pt x="264" y="282"/>
                  </a:lnTo>
                  <a:lnTo>
                    <a:pt x="267" y="353"/>
                  </a:lnTo>
                  <a:lnTo>
                    <a:pt x="271" y="424"/>
                  </a:lnTo>
                  <a:lnTo>
                    <a:pt x="272" y="496"/>
                  </a:lnTo>
                  <a:lnTo>
                    <a:pt x="273" y="567"/>
                  </a:lnTo>
                  <a:lnTo>
                    <a:pt x="272" y="639"/>
                  </a:lnTo>
                  <a:lnTo>
                    <a:pt x="271" y="710"/>
                  </a:lnTo>
                  <a:lnTo>
                    <a:pt x="270" y="782"/>
                  </a:lnTo>
                  <a:lnTo>
                    <a:pt x="266" y="854"/>
                  </a:lnTo>
                  <a:lnTo>
                    <a:pt x="262" y="925"/>
                  </a:lnTo>
                  <a:lnTo>
                    <a:pt x="257" y="997"/>
                  </a:lnTo>
                  <a:lnTo>
                    <a:pt x="252" y="1069"/>
                  </a:lnTo>
                  <a:lnTo>
                    <a:pt x="244" y="1141"/>
                  </a:lnTo>
                  <a:lnTo>
                    <a:pt x="236" y="1213"/>
                  </a:lnTo>
                  <a:lnTo>
                    <a:pt x="228" y="1285"/>
                  </a:lnTo>
                  <a:lnTo>
                    <a:pt x="218" y="1357"/>
                  </a:lnTo>
                  <a:lnTo>
                    <a:pt x="206" y="1429"/>
                  </a:lnTo>
                  <a:lnTo>
                    <a:pt x="195" y="1502"/>
                  </a:lnTo>
                  <a:lnTo>
                    <a:pt x="183" y="1574"/>
                  </a:lnTo>
                  <a:lnTo>
                    <a:pt x="168" y="1646"/>
                  </a:lnTo>
                  <a:lnTo>
                    <a:pt x="153" y="1718"/>
                  </a:lnTo>
                  <a:lnTo>
                    <a:pt x="138" y="1790"/>
                  </a:lnTo>
                  <a:lnTo>
                    <a:pt x="122" y="1862"/>
                  </a:lnTo>
                  <a:lnTo>
                    <a:pt x="104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9" y="2142"/>
                  </a:lnTo>
                  <a:lnTo>
                    <a:pt x="274" y="2106"/>
                  </a:lnTo>
                  <a:lnTo>
                    <a:pt x="331" y="2071"/>
                  </a:lnTo>
                  <a:lnTo>
                    <a:pt x="387" y="2036"/>
                  </a:lnTo>
                  <a:lnTo>
                    <a:pt x="445" y="2001"/>
                  </a:lnTo>
                  <a:lnTo>
                    <a:pt x="502" y="1969"/>
                  </a:lnTo>
                  <a:lnTo>
                    <a:pt x="561" y="1935"/>
                  </a:lnTo>
                  <a:lnTo>
                    <a:pt x="620" y="1904"/>
                  </a:lnTo>
                  <a:lnTo>
                    <a:pt x="678" y="1872"/>
                  </a:lnTo>
                  <a:lnTo>
                    <a:pt x="738" y="1842"/>
                  </a:lnTo>
                  <a:lnTo>
                    <a:pt x="798" y="1811"/>
                  </a:lnTo>
                  <a:lnTo>
                    <a:pt x="858" y="1782"/>
                  </a:lnTo>
                  <a:lnTo>
                    <a:pt x="919" y="1753"/>
                  </a:lnTo>
                  <a:lnTo>
                    <a:pt x="919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Freeform 10"/>
            <p:cNvSpPr>
              <a:spLocks/>
            </p:cNvSpPr>
            <p:nvPr userDrawn="1"/>
          </p:nvSpPr>
          <p:spPr bwMode="auto">
            <a:xfrm flipH="1">
              <a:off x="-1" y="3640138"/>
              <a:ext cx="1453361" cy="857250"/>
            </a:xfrm>
            <a:custGeom>
              <a:avLst/>
              <a:gdLst>
                <a:gd name="T0" fmla="*/ 919 w 919"/>
                <a:gd name="T1" fmla="*/ 378 h 540"/>
                <a:gd name="T2" fmla="*/ 919 w 919"/>
                <a:gd name="T3" fmla="*/ 378 h 540"/>
                <a:gd name="T4" fmla="*/ 858 w 919"/>
                <a:gd name="T5" fmla="*/ 368 h 540"/>
                <a:gd name="T6" fmla="*/ 798 w 919"/>
                <a:gd name="T7" fmla="*/ 356 h 540"/>
                <a:gd name="T8" fmla="*/ 738 w 919"/>
                <a:gd name="T9" fmla="*/ 342 h 540"/>
                <a:gd name="T10" fmla="*/ 678 w 919"/>
                <a:gd name="T11" fmla="*/ 327 h 540"/>
                <a:gd name="T12" fmla="*/ 620 w 919"/>
                <a:gd name="T13" fmla="*/ 309 h 540"/>
                <a:gd name="T14" fmla="*/ 561 w 919"/>
                <a:gd name="T15" fmla="*/ 290 h 540"/>
                <a:gd name="T16" fmla="*/ 502 w 919"/>
                <a:gd name="T17" fmla="*/ 270 h 540"/>
                <a:gd name="T18" fmla="*/ 444 w 919"/>
                <a:gd name="T19" fmla="*/ 247 h 540"/>
                <a:gd name="T20" fmla="*/ 386 w 919"/>
                <a:gd name="T21" fmla="*/ 223 h 540"/>
                <a:gd name="T22" fmla="*/ 330 w 919"/>
                <a:gd name="T23" fmla="*/ 196 h 540"/>
                <a:gd name="T24" fmla="*/ 273 w 919"/>
                <a:gd name="T25" fmla="*/ 167 h 540"/>
                <a:gd name="T26" fmla="*/ 217 w 919"/>
                <a:gd name="T27" fmla="*/ 138 h 540"/>
                <a:gd name="T28" fmla="*/ 161 w 919"/>
                <a:gd name="T29" fmla="*/ 107 h 540"/>
                <a:gd name="T30" fmla="*/ 107 w 919"/>
                <a:gd name="T31" fmla="*/ 73 h 540"/>
                <a:gd name="T32" fmla="*/ 53 w 919"/>
                <a:gd name="T33" fmla="*/ 37 h 540"/>
                <a:gd name="T34" fmla="*/ 0 w 919"/>
                <a:gd name="T35" fmla="*/ 0 h 540"/>
                <a:gd name="T36" fmla="*/ 0 w 919"/>
                <a:gd name="T37" fmla="*/ 0 h 540"/>
                <a:gd name="T38" fmla="*/ 55 w 919"/>
                <a:gd name="T39" fmla="*/ 39 h 540"/>
                <a:gd name="T40" fmla="*/ 110 w 919"/>
                <a:gd name="T41" fmla="*/ 79 h 540"/>
                <a:gd name="T42" fmla="*/ 166 w 919"/>
                <a:gd name="T43" fmla="*/ 116 h 540"/>
                <a:gd name="T44" fmla="*/ 222 w 919"/>
                <a:gd name="T45" fmla="*/ 153 h 540"/>
                <a:gd name="T46" fmla="*/ 279 w 919"/>
                <a:gd name="T47" fmla="*/ 190 h 540"/>
                <a:gd name="T48" fmla="*/ 335 w 919"/>
                <a:gd name="T49" fmla="*/ 225 h 540"/>
                <a:gd name="T50" fmla="*/ 393 w 919"/>
                <a:gd name="T51" fmla="*/ 260 h 540"/>
                <a:gd name="T52" fmla="*/ 450 w 919"/>
                <a:gd name="T53" fmla="*/ 295 h 540"/>
                <a:gd name="T54" fmla="*/ 508 w 919"/>
                <a:gd name="T55" fmla="*/ 327 h 540"/>
                <a:gd name="T56" fmla="*/ 566 w 919"/>
                <a:gd name="T57" fmla="*/ 360 h 540"/>
                <a:gd name="T58" fmla="*/ 624 w 919"/>
                <a:gd name="T59" fmla="*/ 392 h 540"/>
                <a:gd name="T60" fmla="*/ 682 w 919"/>
                <a:gd name="T61" fmla="*/ 423 h 540"/>
                <a:gd name="T62" fmla="*/ 741 w 919"/>
                <a:gd name="T63" fmla="*/ 453 h 540"/>
                <a:gd name="T64" fmla="*/ 800 w 919"/>
                <a:gd name="T65" fmla="*/ 482 h 540"/>
                <a:gd name="T66" fmla="*/ 859 w 919"/>
                <a:gd name="T67" fmla="*/ 512 h 540"/>
                <a:gd name="T68" fmla="*/ 919 w 919"/>
                <a:gd name="T69" fmla="*/ 540 h 540"/>
                <a:gd name="T70" fmla="*/ 919 w 919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540">
                  <a:moveTo>
                    <a:pt x="919" y="378"/>
                  </a:moveTo>
                  <a:lnTo>
                    <a:pt x="919" y="378"/>
                  </a:lnTo>
                  <a:lnTo>
                    <a:pt x="858" y="368"/>
                  </a:lnTo>
                  <a:lnTo>
                    <a:pt x="798" y="356"/>
                  </a:lnTo>
                  <a:lnTo>
                    <a:pt x="738" y="342"/>
                  </a:lnTo>
                  <a:lnTo>
                    <a:pt x="678" y="327"/>
                  </a:lnTo>
                  <a:lnTo>
                    <a:pt x="620" y="309"/>
                  </a:lnTo>
                  <a:lnTo>
                    <a:pt x="561" y="290"/>
                  </a:lnTo>
                  <a:lnTo>
                    <a:pt x="502" y="270"/>
                  </a:lnTo>
                  <a:lnTo>
                    <a:pt x="444" y="247"/>
                  </a:lnTo>
                  <a:lnTo>
                    <a:pt x="386" y="223"/>
                  </a:lnTo>
                  <a:lnTo>
                    <a:pt x="330" y="196"/>
                  </a:lnTo>
                  <a:lnTo>
                    <a:pt x="273" y="167"/>
                  </a:lnTo>
                  <a:lnTo>
                    <a:pt x="217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6" y="116"/>
                  </a:lnTo>
                  <a:lnTo>
                    <a:pt x="222" y="153"/>
                  </a:lnTo>
                  <a:lnTo>
                    <a:pt x="279" y="190"/>
                  </a:lnTo>
                  <a:lnTo>
                    <a:pt x="335" y="225"/>
                  </a:lnTo>
                  <a:lnTo>
                    <a:pt x="393" y="260"/>
                  </a:lnTo>
                  <a:lnTo>
                    <a:pt x="450" y="295"/>
                  </a:lnTo>
                  <a:lnTo>
                    <a:pt x="508" y="327"/>
                  </a:lnTo>
                  <a:lnTo>
                    <a:pt x="566" y="360"/>
                  </a:lnTo>
                  <a:lnTo>
                    <a:pt x="624" y="392"/>
                  </a:lnTo>
                  <a:lnTo>
                    <a:pt x="682" y="423"/>
                  </a:lnTo>
                  <a:lnTo>
                    <a:pt x="741" y="453"/>
                  </a:lnTo>
                  <a:lnTo>
                    <a:pt x="800" y="482"/>
                  </a:lnTo>
                  <a:lnTo>
                    <a:pt x="859" y="512"/>
                  </a:lnTo>
                  <a:lnTo>
                    <a:pt x="919" y="540"/>
                  </a:lnTo>
                  <a:lnTo>
                    <a:pt x="919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" name="Freeform 11"/>
            <p:cNvSpPr>
              <a:spLocks/>
            </p:cNvSpPr>
            <p:nvPr userDrawn="1"/>
          </p:nvSpPr>
          <p:spPr bwMode="auto">
            <a:xfrm flipH="1">
              <a:off x="1453360" y="0"/>
              <a:ext cx="2913048" cy="3640138"/>
            </a:xfrm>
            <a:custGeom>
              <a:avLst/>
              <a:gdLst>
                <a:gd name="T0" fmla="*/ 1069 w 1842"/>
                <a:gd name="T1" fmla="*/ 1236 h 2293"/>
                <a:gd name="T2" fmla="*/ 1047 w 1842"/>
                <a:gd name="T3" fmla="*/ 1163 h 2293"/>
                <a:gd name="T4" fmla="*/ 1028 w 1842"/>
                <a:gd name="T5" fmla="*/ 1089 h 2293"/>
                <a:gd name="T6" fmla="*/ 1009 w 1842"/>
                <a:gd name="T7" fmla="*/ 1014 h 2293"/>
                <a:gd name="T8" fmla="*/ 996 w 1842"/>
                <a:gd name="T9" fmla="*/ 938 h 2293"/>
                <a:gd name="T10" fmla="*/ 983 w 1842"/>
                <a:gd name="T11" fmla="*/ 862 h 2293"/>
                <a:gd name="T12" fmla="*/ 974 w 1842"/>
                <a:gd name="T13" fmla="*/ 785 h 2293"/>
                <a:gd name="T14" fmla="*/ 969 w 1842"/>
                <a:gd name="T15" fmla="*/ 708 h 2293"/>
                <a:gd name="T16" fmla="*/ 965 w 1842"/>
                <a:gd name="T17" fmla="*/ 630 h 2293"/>
                <a:gd name="T18" fmla="*/ 965 w 1842"/>
                <a:gd name="T19" fmla="*/ 551 h 2293"/>
                <a:gd name="T20" fmla="*/ 968 w 1842"/>
                <a:gd name="T21" fmla="*/ 473 h 2293"/>
                <a:gd name="T22" fmla="*/ 973 w 1842"/>
                <a:gd name="T23" fmla="*/ 394 h 2293"/>
                <a:gd name="T24" fmla="*/ 982 w 1842"/>
                <a:gd name="T25" fmla="*/ 315 h 2293"/>
                <a:gd name="T26" fmla="*/ 995 w 1842"/>
                <a:gd name="T27" fmla="*/ 236 h 2293"/>
                <a:gd name="T28" fmla="*/ 1009 w 1842"/>
                <a:gd name="T29" fmla="*/ 158 h 2293"/>
                <a:gd name="T30" fmla="*/ 1028 w 1842"/>
                <a:gd name="T31" fmla="*/ 79 h 2293"/>
                <a:gd name="T32" fmla="*/ 1048 w 1842"/>
                <a:gd name="T33" fmla="*/ 0 h 2293"/>
                <a:gd name="T34" fmla="*/ 0 w 1842"/>
                <a:gd name="T35" fmla="*/ 0 h 2293"/>
                <a:gd name="T36" fmla="*/ 79 w 1842"/>
                <a:gd name="T37" fmla="*/ 174 h 2293"/>
                <a:gd name="T38" fmla="*/ 162 w 1842"/>
                <a:gd name="T39" fmla="*/ 345 h 2293"/>
                <a:gd name="T40" fmla="*/ 253 w 1842"/>
                <a:gd name="T41" fmla="*/ 512 h 2293"/>
                <a:gd name="T42" fmla="*/ 348 w 1842"/>
                <a:gd name="T43" fmla="*/ 675 h 2293"/>
                <a:gd name="T44" fmla="*/ 447 w 1842"/>
                <a:gd name="T45" fmla="*/ 835 h 2293"/>
                <a:gd name="T46" fmla="*/ 552 w 1842"/>
                <a:gd name="T47" fmla="*/ 989 h 2293"/>
                <a:gd name="T48" fmla="*/ 662 w 1842"/>
                <a:gd name="T49" fmla="*/ 1140 h 2293"/>
                <a:gd name="T50" fmla="*/ 777 w 1842"/>
                <a:gd name="T51" fmla="*/ 1286 h 2293"/>
                <a:gd name="T52" fmla="*/ 895 w 1842"/>
                <a:gd name="T53" fmla="*/ 1428 h 2293"/>
                <a:gd name="T54" fmla="*/ 1018 w 1842"/>
                <a:gd name="T55" fmla="*/ 1565 h 2293"/>
                <a:gd name="T56" fmla="*/ 1146 w 1842"/>
                <a:gd name="T57" fmla="*/ 1699 h 2293"/>
                <a:gd name="T58" fmla="*/ 1277 w 1842"/>
                <a:gd name="T59" fmla="*/ 1827 h 2293"/>
                <a:gd name="T60" fmla="*/ 1413 w 1842"/>
                <a:gd name="T61" fmla="*/ 1951 h 2293"/>
                <a:gd name="T62" fmla="*/ 1552 w 1842"/>
                <a:gd name="T63" fmla="*/ 2069 h 2293"/>
                <a:gd name="T64" fmla="*/ 1695 w 1842"/>
                <a:gd name="T65" fmla="*/ 2184 h 2293"/>
                <a:gd name="T66" fmla="*/ 1842 w 1842"/>
                <a:gd name="T67" fmla="*/ 2293 h 2293"/>
                <a:gd name="T68" fmla="*/ 1809 w 1842"/>
                <a:gd name="T69" fmla="*/ 2269 h 2293"/>
                <a:gd name="T70" fmla="*/ 1745 w 1842"/>
                <a:gd name="T71" fmla="*/ 2219 h 2293"/>
                <a:gd name="T72" fmla="*/ 1683 w 1842"/>
                <a:gd name="T73" fmla="*/ 2167 h 2293"/>
                <a:gd name="T74" fmla="*/ 1623 w 1842"/>
                <a:gd name="T75" fmla="*/ 2112 h 2293"/>
                <a:gd name="T76" fmla="*/ 1564 w 1842"/>
                <a:gd name="T77" fmla="*/ 2054 h 2293"/>
                <a:gd name="T78" fmla="*/ 1509 w 1842"/>
                <a:gd name="T79" fmla="*/ 1995 h 2293"/>
                <a:gd name="T80" fmla="*/ 1454 w 1842"/>
                <a:gd name="T81" fmla="*/ 1933 h 2293"/>
                <a:gd name="T82" fmla="*/ 1402 w 1842"/>
                <a:gd name="T83" fmla="*/ 1869 h 2293"/>
                <a:gd name="T84" fmla="*/ 1354 w 1842"/>
                <a:gd name="T85" fmla="*/ 1801 h 2293"/>
                <a:gd name="T86" fmla="*/ 1306 w 1842"/>
                <a:gd name="T87" fmla="*/ 1733 h 2293"/>
                <a:gd name="T88" fmla="*/ 1262 w 1842"/>
                <a:gd name="T89" fmla="*/ 1662 h 2293"/>
                <a:gd name="T90" fmla="*/ 1222 w 1842"/>
                <a:gd name="T91" fmla="*/ 1590 h 2293"/>
                <a:gd name="T92" fmla="*/ 1182 w 1842"/>
                <a:gd name="T93" fmla="*/ 1514 h 2293"/>
                <a:gd name="T94" fmla="*/ 1147 w 1842"/>
                <a:gd name="T95" fmla="*/ 1437 h 2293"/>
                <a:gd name="T96" fmla="*/ 1113 w 1842"/>
                <a:gd name="T97" fmla="*/ 1358 h 2293"/>
                <a:gd name="T98" fmla="*/ 1084 w 1842"/>
                <a:gd name="T99" fmla="*/ 1277 h 2293"/>
                <a:gd name="T100" fmla="*/ 1069 w 1842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2" h="2293">
                  <a:moveTo>
                    <a:pt x="1069" y="1236"/>
                  </a:moveTo>
                  <a:lnTo>
                    <a:pt x="1069" y="1236"/>
                  </a:lnTo>
                  <a:lnTo>
                    <a:pt x="1058" y="1199"/>
                  </a:lnTo>
                  <a:lnTo>
                    <a:pt x="1047" y="1163"/>
                  </a:lnTo>
                  <a:lnTo>
                    <a:pt x="1037" y="1126"/>
                  </a:lnTo>
                  <a:lnTo>
                    <a:pt x="1028" y="1089"/>
                  </a:lnTo>
                  <a:lnTo>
                    <a:pt x="1018" y="1051"/>
                  </a:lnTo>
                  <a:lnTo>
                    <a:pt x="1009" y="1014"/>
                  </a:lnTo>
                  <a:lnTo>
                    <a:pt x="1003" y="975"/>
                  </a:lnTo>
                  <a:lnTo>
                    <a:pt x="996" y="938"/>
                  </a:lnTo>
                  <a:lnTo>
                    <a:pt x="989" y="900"/>
                  </a:lnTo>
                  <a:lnTo>
                    <a:pt x="983" y="862"/>
                  </a:lnTo>
                  <a:lnTo>
                    <a:pt x="979" y="824"/>
                  </a:lnTo>
                  <a:lnTo>
                    <a:pt x="974" y="785"/>
                  </a:lnTo>
                  <a:lnTo>
                    <a:pt x="971" y="746"/>
                  </a:lnTo>
                  <a:lnTo>
                    <a:pt x="969" y="708"/>
                  </a:lnTo>
                  <a:lnTo>
                    <a:pt x="967" y="668"/>
                  </a:lnTo>
                  <a:lnTo>
                    <a:pt x="965" y="630"/>
                  </a:lnTo>
                  <a:lnTo>
                    <a:pt x="965" y="591"/>
                  </a:lnTo>
                  <a:lnTo>
                    <a:pt x="965" y="551"/>
                  </a:lnTo>
                  <a:lnTo>
                    <a:pt x="967" y="512"/>
                  </a:lnTo>
                  <a:lnTo>
                    <a:pt x="968" y="473"/>
                  </a:lnTo>
                  <a:lnTo>
                    <a:pt x="971" y="433"/>
                  </a:lnTo>
                  <a:lnTo>
                    <a:pt x="973" y="394"/>
                  </a:lnTo>
                  <a:lnTo>
                    <a:pt x="978" y="354"/>
                  </a:lnTo>
                  <a:lnTo>
                    <a:pt x="982" y="315"/>
                  </a:lnTo>
                  <a:lnTo>
                    <a:pt x="988" y="276"/>
                  </a:lnTo>
                  <a:lnTo>
                    <a:pt x="995" y="236"/>
                  </a:lnTo>
                  <a:lnTo>
                    <a:pt x="1002" y="197"/>
                  </a:lnTo>
                  <a:lnTo>
                    <a:pt x="1009" y="158"/>
                  </a:lnTo>
                  <a:lnTo>
                    <a:pt x="1017" y="118"/>
                  </a:lnTo>
                  <a:lnTo>
                    <a:pt x="1028" y="79"/>
                  </a:lnTo>
                  <a:lnTo>
                    <a:pt x="1038" y="39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1" y="260"/>
                  </a:lnTo>
                  <a:lnTo>
                    <a:pt x="162" y="345"/>
                  </a:lnTo>
                  <a:lnTo>
                    <a:pt x="208" y="430"/>
                  </a:lnTo>
                  <a:lnTo>
                    <a:pt x="253" y="512"/>
                  </a:lnTo>
                  <a:lnTo>
                    <a:pt x="299" y="594"/>
                  </a:lnTo>
                  <a:lnTo>
                    <a:pt x="348" y="675"/>
                  </a:lnTo>
                  <a:lnTo>
                    <a:pt x="397" y="755"/>
                  </a:lnTo>
                  <a:lnTo>
                    <a:pt x="447" y="835"/>
                  </a:lnTo>
                  <a:lnTo>
                    <a:pt x="499" y="912"/>
                  </a:lnTo>
                  <a:lnTo>
                    <a:pt x="552" y="989"/>
                  </a:lnTo>
                  <a:lnTo>
                    <a:pt x="606" y="1065"/>
                  </a:lnTo>
                  <a:lnTo>
                    <a:pt x="662" y="1140"/>
                  </a:lnTo>
                  <a:lnTo>
                    <a:pt x="719" y="1214"/>
                  </a:lnTo>
                  <a:lnTo>
                    <a:pt x="777" y="1286"/>
                  </a:lnTo>
                  <a:lnTo>
                    <a:pt x="836" y="1358"/>
                  </a:lnTo>
                  <a:lnTo>
                    <a:pt x="895" y="1428"/>
                  </a:lnTo>
                  <a:lnTo>
                    <a:pt x="956" y="1497"/>
                  </a:lnTo>
                  <a:lnTo>
                    <a:pt x="1018" y="1565"/>
                  </a:lnTo>
                  <a:lnTo>
                    <a:pt x="1082" y="1632"/>
                  </a:lnTo>
                  <a:lnTo>
                    <a:pt x="1146" y="1699"/>
                  </a:lnTo>
                  <a:lnTo>
                    <a:pt x="1212" y="1763"/>
                  </a:lnTo>
                  <a:lnTo>
                    <a:pt x="1277" y="1827"/>
                  </a:lnTo>
                  <a:lnTo>
                    <a:pt x="1345" y="1889"/>
                  </a:lnTo>
                  <a:lnTo>
                    <a:pt x="1413" y="1951"/>
                  </a:lnTo>
                  <a:lnTo>
                    <a:pt x="1482" y="2010"/>
                  </a:lnTo>
                  <a:lnTo>
                    <a:pt x="1552" y="2069"/>
                  </a:lnTo>
                  <a:lnTo>
                    <a:pt x="1623" y="2127"/>
                  </a:lnTo>
                  <a:lnTo>
                    <a:pt x="1695" y="2184"/>
                  </a:lnTo>
                  <a:lnTo>
                    <a:pt x="1767" y="2239"/>
                  </a:lnTo>
                  <a:lnTo>
                    <a:pt x="1842" y="2293"/>
                  </a:lnTo>
                  <a:lnTo>
                    <a:pt x="1842" y="2293"/>
                  </a:lnTo>
                  <a:lnTo>
                    <a:pt x="1809" y="2269"/>
                  </a:lnTo>
                  <a:lnTo>
                    <a:pt x="1776" y="2244"/>
                  </a:lnTo>
                  <a:lnTo>
                    <a:pt x="1745" y="2219"/>
                  </a:lnTo>
                  <a:lnTo>
                    <a:pt x="1713" y="2193"/>
                  </a:lnTo>
                  <a:lnTo>
                    <a:pt x="1683" y="2167"/>
                  </a:lnTo>
                  <a:lnTo>
                    <a:pt x="1652" y="2139"/>
                  </a:lnTo>
                  <a:lnTo>
                    <a:pt x="1623" y="2112"/>
                  </a:lnTo>
                  <a:lnTo>
                    <a:pt x="1593" y="2084"/>
                  </a:lnTo>
                  <a:lnTo>
                    <a:pt x="1564" y="2054"/>
                  </a:lnTo>
                  <a:lnTo>
                    <a:pt x="1536" y="2025"/>
                  </a:lnTo>
                  <a:lnTo>
                    <a:pt x="1509" y="1995"/>
                  </a:lnTo>
                  <a:lnTo>
                    <a:pt x="1482" y="1963"/>
                  </a:lnTo>
                  <a:lnTo>
                    <a:pt x="1454" y="1933"/>
                  </a:lnTo>
                  <a:lnTo>
                    <a:pt x="1428" y="1900"/>
                  </a:lnTo>
                  <a:lnTo>
                    <a:pt x="1402" y="1869"/>
                  </a:lnTo>
                  <a:lnTo>
                    <a:pt x="1378" y="1835"/>
                  </a:lnTo>
                  <a:lnTo>
                    <a:pt x="1354" y="1801"/>
                  </a:lnTo>
                  <a:lnTo>
                    <a:pt x="1330" y="1767"/>
                  </a:lnTo>
                  <a:lnTo>
                    <a:pt x="1306" y="1733"/>
                  </a:lnTo>
                  <a:lnTo>
                    <a:pt x="1285" y="1698"/>
                  </a:lnTo>
                  <a:lnTo>
                    <a:pt x="1262" y="1662"/>
                  </a:lnTo>
                  <a:lnTo>
                    <a:pt x="1242" y="1626"/>
                  </a:lnTo>
                  <a:lnTo>
                    <a:pt x="1222" y="1590"/>
                  </a:lnTo>
                  <a:lnTo>
                    <a:pt x="1201" y="1551"/>
                  </a:lnTo>
                  <a:lnTo>
                    <a:pt x="1182" y="1514"/>
                  </a:lnTo>
                  <a:lnTo>
                    <a:pt x="1164" y="1476"/>
                  </a:lnTo>
                  <a:lnTo>
                    <a:pt x="1147" y="1437"/>
                  </a:lnTo>
                  <a:lnTo>
                    <a:pt x="1130" y="1398"/>
                  </a:lnTo>
                  <a:lnTo>
                    <a:pt x="1113" y="1358"/>
                  </a:lnTo>
                  <a:lnTo>
                    <a:pt x="1099" y="1319"/>
                  </a:lnTo>
                  <a:lnTo>
                    <a:pt x="1084" y="1277"/>
                  </a:lnTo>
                  <a:lnTo>
                    <a:pt x="1069" y="1236"/>
                  </a:lnTo>
                  <a:lnTo>
                    <a:pt x="1069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" name="Freeform 12"/>
            <p:cNvSpPr>
              <a:spLocks/>
            </p:cNvSpPr>
            <p:nvPr userDrawn="1"/>
          </p:nvSpPr>
          <p:spPr bwMode="auto">
            <a:xfrm flipH="1">
              <a:off x="1453360" y="3640138"/>
              <a:ext cx="1605181" cy="1503363"/>
            </a:xfrm>
            <a:custGeom>
              <a:avLst/>
              <a:gdLst>
                <a:gd name="T0" fmla="*/ 605 w 1015"/>
                <a:gd name="T1" fmla="*/ 947 h 947"/>
                <a:gd name="T2" fmla="*/ 605 w 1015"/>
                <a:gd name="T3" fmla="*/ 947 h 947"/>
                <a:gd name="T4" fmla="*/ 635 w 1015"/>
                <a:gd name="T5" fmla="*/ 890 h 947"/>
                <a:gd name="T6" fmla="*/ 666 w 1015"/>
                <a:gd name="T7" fmla="*/ 832 h 947"/>
                <a:gd name="T8" fmla="*/ 695 w 1015"/>
                <a:gd name="T9" fmla="*/ 775 h 947"/>
                <a:gd name="T10" fmla="*/ 725 w 1015"/>
                <a:gd name="T11" fmla="*/ 716 h 947"/>
                <a:gd name="T12" fmla="*/ 753 w 1015"/>
                <a:gd name="T13" fmla="*/ 658 h 947"/>
                <a:gd name="T14" fmla="*/ 780 w 1015"/>
                <a:gd name="T15" fmla="*/ 599 h 947"/>
                <a:gd name="T16" fmla="*/ 806 w 1015"/>
                <a:gd name="T17" fmla="*/ 541 h 947"/>
                <a:gd name="T18" fmla="*/ 832 w 1015"/>
                <a:gd name="T19" fmla="*/ 481 h 947"/>
                <a:gd name="T20" fmla="*/ 858 w 1015"/>
                <a:gd name="T21" fmla="*/ 423 h 947"/>
                <a:gd name="T22" fmla="*/ 881 w 1015"/>
                <a:gd name="T23" fmla="*/ 363 h 947"/>
                <a:gd name="T24" fmla="*/ 906 w 1015"/>
                <a:gd name="T25" fmla="*/ 302 h 947"/>
                <a:gd name="T26" fmla="*/ 929 w 1015"/>
                <a:gd name="T27" fmla="*/ 243 h 947"/>
                <a:gd name="T28" fmla="*/ 952 w 1015"/>
                <a:gd name="T29" fmla="*/ 182 h 947"/>
                <a:gd name="T30" fmla="*/ 973 w 1015"/>
                <a:gd name="T31" fmla="*/ 121 h 947"/>
                <a:gd name="T32" fmla="*/ 994 w 1015"/>
                <a:gd name="T33" fmla="*/ 61 h 947"/>
                <a:gd name="T34" fmla="*/ 1015 w 1015"/>
                <a:gd name="T35" fmla="*/ 0 h 947"/>
                <a:gd name="T36" fmla="*/ 1015 w 1015"/>
                <a:gd name="T37" fmla="*/ 0 h 947"/>
                <a:gd name="T38" fmla="*/ 1015 w 1015"/>
                <a:gd name="T39" fmla="*/ 0 h 947"/>
                <a:gd name="T40" fmla="*/ 942 w 1015"/>
                <a:gd name="T41" fmla="*/ 53 h 947"/>
                <a:gd name="T42" fmla="*/ 871 w 1015"/>
                <a:gd name="T43" fmla="*/ 107 h 947"/>
                <a:gd name="T44" fmla="*/ 802 w 1015"/>
                <a:gd name="T45" fmla="*/ 161 h 947"/>
                <a:gd name="T46" fmla="*/ 734 w 1015"/>
                <a:gd name="T47" fmla="*/ 217 h 947"/>
                <a:gd name="T48" fmla="*/ 667 w 1015"/>
                <a:gd name="T49" fmla="*/ 273 h 947"/>
                <a:gd name="T50" fmla="*/ 600 w 1015"/>
                <a:gd name="T51" fmla="*/ 329 h 947"/>
                <a:gd name="T52" fmla="*/ 535 w 1015"/>
                <a:gd name="T53" fmla="*/ 388 h 947"/>
                <a:gd name="T54" fmla="*/ 472 w 1015"/>
                <a:gd name="T55" fmla="*/ 446 h 947"/>
                <a:gd name="T56" fmla="*/ 408 w 1015"/>
                <a:gd name="T57" fmla="*/ 507 h 947"/>
                <a:gd name="T58" fmla="*/ 346 w 1015"/>
                <a:gd name="T59" fmla="*/ 567 h 947"/>
                <a:gd name="T60" fmla="*/ 285 w 1015"/>
                <a:gd name="T61" fmla="*/ 629 h 947"/>
                <a:gd name="T62" fmla="*/ 227 w 1015"/>
                <a:gd name="T63" fmla="*/ 691 h 947"/>
                <a:gd name="T64" fmla="*/ 168 w 1015"/>
                <a:gd name="T65" fmla="*/ 754 h 947"/>
                <a:gd name="T66" fmla="*/ 110 w 1015"/>
                <a:gd name="T67" fmla="*/ 818 h 947"/>
                <a:gd name="T68" fmla="*/ 54 w 1015"/>
                <a:gd name="T69" fmla="*/ 882 h 947"/>
                <a:gd name="T70" fmla="*/ 0 w 1015"/>
                <a:gd name="T71" fmla="*/ 947 h 947"/>
                <a:gd name="T72" fmla="*/ 605 w 1015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5" h="947">
                  <a:moveTo>
                    <a:pt x="605" y="947"/>
                  </a:moveTo>
                  <a:lnTo>
                    <a:pt x="605" y="947"/>
                  </a:lnTo>
                  <a:lnTo>
                    <a:pt x="635" y="890"/>
                  </a:lnTo>
                  <a:lnTo>
                    <a:pt x="666" y="832"/>
                  </a:lnTo>
                  <a:lnTo>
                    <a:pt x="695" y="775"/>
                  </a:lnTo>
                  <a:lnTo>
                    <a:pt x="725" y="716"/>
                  </a:lnTo>
                  <a:lnTo>
                    <a:pt x="753" y="658"/>
                  </a:lnTo>
                  <a:lnTo>
                    <a:pt x="780" y="599"/>
                  </a:lnTo>
                  <a:lnTo>
                    <a:pt x="806" y="541"/>
                  </a:lnTo>
                  <a:lnTo>
                    <a:pt x="832" y="481"/>
                  </a:lnTo>
                  <a:lnTo>
                    <a:pt x="858" y="423"/>
                  </a:lnTo>
                  <a:lnTo>
                    <a:pt x="881" y="363"/>
                  </a:lnTo>
                  <a:lnTo>
                    <a:pt x="906" y="302"/>
                  </a:lnTo>
                  <a:lnTo>
                    <a:pt x="929" y="243"/>
                  </a:lnTo>
                  <a:lnTo>
                    <a:pt x="952" y="182"/>
                  </a:lnTo>
                  <a:lnTo>
                    <a:pt x="973" y="121"/>
                  </a:lnTo>
                  <a:lnTo>
                    <a:pt x="994" y="61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942" y="53"/>
                  </a:lnTo>
                  <a:lnTo>
                    <a:pt x="871" y="107"/>
                  </a:lnTo>
                  <a:lnTo>
                    <a:pt x="802" y="161"/>
                  </a:lnTo>
                  <a:lnTo>
                    <a:pt x="734" y="217"/>
                  </a:lnTo>
                  <a:lnTo>
                    <a:pt x="667" y="273"/>
                  </a:lnTo>
                  <a:lnTo>
                    <a:pt x="600" y="329"/>
                  </a:lnTo>
                  <a:lnTo>
                    <a:pt x="535" y="388"/>
                  </a:lnTo>
                  <a:lnTo>
                    <a:pt x="472" y="446"/>
                  </a:lnTo>
                  <a:lnTo>
                    <a:pt x="408" y="507"/>
                  </a:lnTo>
                  <a:lnTo>
                    <a:pt x="346" y="567"/>
                  </a:lnTo>
                  <a:lnTo>
                    <a:pt x="285" y="629"/>
                  </a:lnTo>
                  <a:lnTo>
                    <a:pt x="227" y="691"/>
                  </a:lnTo>
                  <a:lnTo>
                    <a:pt x="168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5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CCC6C89A-EB61-4042-B19C-8A683577C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austakuva"/>
          <p:cNvGrpSpPr/>
          <p:nvPr userDrawn="1"/>
        </p:nvGrpSpPr>
        <p:grpSpPr>
          <a:xfrm>
            <a:off x="5103813" y="0"/>
            <a:ext cx="4038600" cy="5143501"/>
            <a:chOff x="5103813" y="0"/>
            <a:chExt cx="4038600" cy="5143501"/>
          </a:xfrm>
        </p:grpSpPr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6265863" y="0"/>
              <a:ext cx="2301875" cy="2160588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7700963" y="1171575"/>
              <a:ext cx="1441450" cy="1657350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5773738" y="2160588"/>
              <a:ext cx="3368675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7700963" y="0"/>
              <a:ext cx="1441450" cy="2160588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>
              <a:off x="5600701" y="0"/>
              <a:ext cx="2100263" cy="2160588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FFB8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7700963" y="2160588"/>
              <a:ext cx="1441450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5103813" y="2160588"/>
              <a:ext cx="2597150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347614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4" name="Picture 13" descr="työkykyohjelman logo">
            <a:extLst>
              <a:ext uri="{FF2B5EF4-FFF2-40B4-BE49-F238E27FC236}">
                <a16:creationId xmlns:a16="http://schemas.microsoft.com/office/drawing/2014/main" id="{178ED2CD-2483-5F40-8C43-0CE3EDDC7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3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ääotsikko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austakuv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39646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44374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50883"/>
            <a:ext cx="2196777" cy="4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2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VN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69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5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4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9" r:id="rId2"/>
    <p:sldLayoutId id="2147483690" r:id="rId3"/>
    <p:sldLayoutId id="2147483776" r:id="rId4"/>
    <p:sldLayoutId id="2147483792" r:id="rId5"/>
    <p:sldLayoutId id="2147483783" r:id="rId6"/>
    <p:sldLayoutId id="2147483786" r:id="rId7"/>
    <p:sldLayoutId id="2147483775" r:id="rId8"/>
    <p:sldLayoutId id="2147483787" r:id="rId9"/>
    <p:sldLayoutId id="2147483778" r:id="rId10"/>
    <p:sldLayoutId id="2147483791" r:id="rId11"/>
    <p:sldLayoutId id="2147483789" r:id="rId12"/>
    <p:sldLayoutId id="2147483747" r:id="rId13"/>
    <p:sldLayoutId id="2147483780" r:id="rId14"/>
    <p:sldLayoutId id="2147483781" r:id="rId15"/>
    <p:sldLayoutId id="2147483777" r:id="rId16"/>
    <p:sldLayoutId id="2147483788" r:id="rId17"/>
    <p:sldLayoutId id="2147483691" r:id="rId1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724" y="1995686"/>
            <a:ext cx="7272808" cy="9434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Konseptikuvaus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Viestintä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markkinointivalmennus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724" y="2939086"/>
            <a:ext cx="5832648" cy="59527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Vammaispalvelun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työhönvalmentajille</a:t>
            </a:r>
            <a:endParaRPr lang="en-US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E47273-8715-4B67-8BB6-D187A589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06" y="323517"/>
            <a:ext cx="802597" cy="2142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6426E27-EE16-4FCB-BDC7-0F0E799B0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928" y="627534"/>
            <a:ext cx="688355" cy="16080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F373A5C-F422-49A7-BF4D-C2FEED3E6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26153"/>
            <a:ext cx="864096" cy="20755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1D84947-CC20-465C-8211-FDA863678F86}"/>
              </a:ext>
            </a:extLst>
          </p:cNvPr>
          <p:cNvSpPr txBox="1">
            <a:spLocks/>
          </p:cNvSpPr>
          <p:nvPr/>
        </p:nvSpPr>
        <p:spPr>
          <a:xfrm>
            <a:off x="327724" y="4011910"/>
            <a:ext cx="6116484" cy="595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Tuetusti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työhön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osallisuuteen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Päijät-Hämeessä</a:t>
            </a:r>
            <a:r>
              <a:rPr lang="en-US" dirty="0">
                <a:solidFill>
                  <a:schemeClr val="bg1"/>
                </a:solidFill>
              </a:rPr>
              <a:t> –</a:t>
            </a:r>
            <a:r>
              <a:rPr lang="en-US" dirty="0" err="1">
                <a:solidFill>
                  <a:schemeClr val="bg1"/>
                </a:solidFill>
              </a:rPr>
              <a:t>hanke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Pasi Savitie, Minna Schroderus ja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Marjut Suokas (LAB, </a:t>
            </a:r>
            <a:r>
              <a:rPr lang="en-US" dirty="0" err="1">
                <a:solidFill>
                  <a:schemeClr val="bg1"/>
                </a:solidFill>
              </a:rPr>
              <a:t>palvelumuotoilija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B9F94F2-4900-4A9A-BC60-142003AB65BD}"/>
              </a:ext>
            </a:extLst>
          </p:cNvPr>
          <p:cNvSpPr txBox="1"/>
          <p:nvPr/>
        </p:nvSpPr>
        <p:spPr>
          <a:xfrm>
            <a:off x="683568" y="323517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/>
              <a:t>KESKEN</a:t>
            </a:r>
          </a:p>
        </p:txBody>
      </p:sp>
    </p:spTree>
    <p:extLst>
      <p:ext uri="{BB962C8B-B14F-4D97-AF65-F5344CB8AC3E}">
        <p14:creationId xmlns:p14="http://schemas.microsoft.com/office/powerpoint/2010/main" val="344944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11FB397-207D-4DCD-A16F-EE31713C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059582"/>
            <a:ext cx="6408712" cy="36004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0" dirty="0" err="1"/>
              <a:t>Tuonut</a:t>
            </a:r>
            <a:r>
              <a:rPr lang="en-US" sz="2000" b="0" dirty="0"/>
              <a:t> </a:t>
            </a:r>
            <a:r>
              <a:rPr lang="en-US" sz="2000" b="0" dirty="0" err="1"/>
              <a:t>uutta</a:t>
            </a:r>
            <a:r>
              <a:rPr lang="en-US" sz="2000" b="0" dirty="0"/>
              <a:t> </a:t>
            </a:r>
            <a:r>
              <a:rPr lang="en-US" sz="2000" b="0" dirty="0" err="1"/>
              <a:t>intoa</a:t>
            </a:r>
            <a:r>
              <a:rPr lang="en-US" sz="2000" b="0" dirty="0"/>
              <a:t> ja </a:t>
            </a:r>
            <a:r>
              <a:rPr lang="en-US" sz="2000" dirty="0" err="1"/>
              <a:t>osaamista</a:t>
            </a:r>
            <a:r>
              <a:rPr lang="en-US" sz="2000" dirty="0"/>
              <a:t> </a:t>
            </a:r>
            <a:r>
              <a:rPr lang="en-US" sz="2000" b="0" dirty="0" err="1"/>
              <a:t>markkinointiin</a:t>
            </a:r>
            <a:r>
              <a:rPr lang="en-US" sz="2000" b="0" dirty="0"/>
              <a:t> </a:t>
            </a:r>
            <a:r>
              <a:rPr lang="en-US" sz="2000" b="0" dirty="0" err="1"/>
              <a:t>sekä</a:t>
            </a:r>
            <a:r>
              <a:rPr lang="en-US" sz="2000" b="0" dirty="0"/>
              <a:t> </a:t>
            </a:r>
            <a:r>
              <a:rPr lang="en-US" sz="2000" b="0" dirty="0" err="1"/>
              <a:t>viestintään</a:t>
            </a:r>
            <a:r>
              <a:rPr lang="en-US" sz="2000" b="0" dirty="0"/>
              <a:t> (</a:t>
            </a:r>
            <a:r>
              <a:rPr lang="en-US" sz="2000" b="0" dirty="0" err="1"/>
              <a:t>uusi</a:t>
            </a:r>
            <a:r>
              <a:rPr lang="en-US" dirty="0" err="1"/>
              <a:t>a</a:t>
            </a:r>
            <a:r>
              <a:rPr lang="en-US" dirty="0"/>
              <a:t> </a:t>
            </a:r>
            <a:r>
              <a:rPr lang="en-US" dirty="0" err="1"/>
              <a:t>työkaluja</a:t>
            </a:r>
            <a:r>
              <a:rPr lang="en-US" dirty="0"/>
              <a:t>)</a:t>
            </a:r>
          </a:p>
          <a:p>
            <a:r>
              <a:rPr lang="en-US" sz="2000" dirty="0" err="1"/>
              <a:t>Palvelusta</a:t>
            </a:r>
            <a:r>
              <a:rPr lang="en-US" sz="2000" dirty="0"/>
              <a:t> </a:t>
            </a:r>
            <a:r>
              <a:rPr lang="en-US" dirty="0" err="1"/>
              <a:t>viestitään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yhdenmukaisemmin</a:t>
            </a:r>
            <a:r>
              <a:rPr lang="en-US" dirty="0"/>
              <a:t>. </a:t>
            </a:r>
          </a:p>
          <a:p>
            <a:r>
              <a:rPr lang="en-US" sz="2000" dirty="0" err="1"/>
              <a:t>Saatu</a:t>
            </a:r>
            <a:r>
              <a:rPr lang="en-US" sz="2000" dirty="0"/>
              <a:t> </a:t>
            </a:r>
            <a:r>
              <a:rPr lang="en-US" sz="2000" dirty="0" err="1"/>
              <a:t>palvelua</a:t>
            </a:r>
            <a:r>
              <a:rPr lang="en-US" sz="2000" dirty="0"/>
              <a:t> </a:t>
            </a:r>
            <a:r>
              <a:rPr lang="en-US" sz="2000" dirty="0" err="1"/>
              <a:t>näkyvämmäksi</a:t>
            </a:r>
            <a:r>
              <a:rPr lang="en-US" sz="2000" dirty="0"/>
              <a:t> </a:t>
            </a:r>
            <a:r>
              <a:rPr lang="en-US" sz="2000" dirty="0" err="1"/>
              <a:t>laajalle</a:t>
            </a:r>
            <a:r>
              <a:rPr lang="en-US" dirty="0" err="1"/>
              <a:t>kin</a:t>
            </a:r>
            <a:r>
              <a:rPr lang="en-US" dirty="0"/>
              <a:t> </a:t>
            </a:r>
            <a:r>
              <a:rPr lang="en-US" dirty="0" err="1"/>
              <a:t>yleisölle</a:t>
            </a:r>
            <a:r>
              <a:rPr lang="en-US" dirty="0"/>
              <a:t>. </a:t>
            </a:r>
          </a:p>
          <a:p>
            <a:r>
              <a:rPr lang="en-US" sz="2000" dirty="0" err="1"/>
              <a:t>Lisätty</a:t>
            </a:r>
            <a:r>
              <a:rPr lang="en-US" sz="2000" dirty="0"/>
              <a:t> </a:t>
            </a:r>
            <a:r>
              <a:rPr lang="en-US" sz="2000" dirty="0" err="1"/>
              <a:t>tietoisuutta</a:t>
            </a:r>
            <a:r>
              <a:rPr lang="en-US" sz="2000" dirty="0"/>
              <a:t> </a:t>
            </a:r>
            <a:r>
              <a:rPr lang="en-US" sz="2000" dirty="0" err="1"/>
              <a:t>palvelun</a:t>
            </a:r>
            <a:r>
              <a:rPr lang="en-US" sz="2000" dirty="0"/>
              <a:t> </a:t>
            </a:r>
            <a:r>
              <a:rPr lang="en-US" sz="2000" dirty="0" err="1"/>
              <a:t>olemassa</a:t>
            </a:r>
            <a:r>
              <a:rPr lang="en-US" sz="2000" dirty="0"/>
              <a:t> </a:t>
            </a:r>
            <a:r>
              <a:rPr lang="en-US" sz="2000" dirty="0" err="1"/>
              <a:t>olosta</a:t>
            </a:r>
            <a:endParaRPr lang="en-US" sz="2000" dirty="0"/>
          </a:p>
          <a:p>
            <a:r>
              <a:rPr lang="en-US" b="0" dirty="0" err="1"/>
              <a:t>Markkinointi</a:t>
            </a:r>
            <a:r>
              <a:rPr lang="en-US" dirty="0"/>
              <a:t>- ja </a:t>
            </a:r>
            <a:r>
              <a:rPr lang="en-US" dirty="0" err="1"/>
              <a:t>viestintäsuunnitelman</a:t>
            </a:r>
            <a:r>
              <a:rPr lang="en-US" dirty="0"/>
              <a:t> </a:t>
            </a:r>
            <a:r>
              <a:rPr lang="en-US" dirty="0" err="1"/>
              <a:t>laatiminen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vastuunjako</a:t>
            </a:r>
            <a:r>
              <a:rPr lang="en-US" dirty="0">
                <a:sym typeface="Wingdings" panose="05000000000000000000" pitchFamily="2" charset="2"/>
              </a:rPr>
              <a:t> ja </a:t>
            </a:r>
            <a:r>
              <a:rPr lang="en-US" dirty="0" err="1">
                <a:sym typeface="Wingdings" panose="05000000000000000000" pitchFamily="2" charset="2"/>
              </a:rPr>
              <a:t>tavoitteet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selkiytyy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sz="2000" b="0" dirty="0" err="1">
                <a:sym typeface="Wingdings" panose="05000000000000000000" pitchFamily="2" charset="2"/>
              </a:rPr>
              <a:t>Uusia</a:t>
            </a:r>
            <a:r>
              <a:rPr lang="en-US" sz="2000" b="0" dirty="0">
                <a:sym typeface="Wingdings" panose="05000000000000000000" pitchFamily="2" charset="2"/>
              </a:rPr>
              <a:t> </a:t>
            </a:r>
            <a:r>
              <a:rPr lang="en-US" sz="2000" b="0" dirty="0" err="1">
                <a:sym typeface="Wingdings" panose="05000000000000000000" pitchFamily="2" charset="2"/>
              </a:rPr>
              <a:t>ideoita</a:t>
            </a:r>
            <a:r>
              <a:rPr lang="en-US" sz="2000" b="0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palvelusta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viestimiseen</a:t>
            </a:r>
            <a:r>
              <a:rPr lang="en-US" dirty="0">
                <a:sym typeface="Wingdings" panose="05000000000000000000" pitchFamily="2" charset="2"/>
              </a:rPr>
              <a:t> (ml. </a:t>
            </a:r>
            <a:r>
              <a:rPr lang="en-US" dirty="0" err="1">
                <a:sym typeface="Wingdings" panose="05000000000000000000" pitchFamily="2" charset="2"/>
              </a:rPr>
              <a:t>asiakkaat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mukaan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enemmän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sz="2000" b="0" dirty="0" err="1">
                <a:sym typeface="Wingdings" panose="05000000000000000000" pitchFamily="2" charset="2"/>
              </a:rPr>
              <a:t>Viestinnän</a:t>
            </a:r>
            <a:r>
              <a:rPr lang="en-US" sz="2000" b="0" dirty="0">
                <a:sym typeface="Wingdings" panose="05000000000000000000" pitchFamily="2" charset="2"/>
              </a:rPr>
              <a:t> </a:t>
            </a:r>
            <a:r>
              <a:rPr lang="en-US" sz="2000" b="0" dirty="0" err="1">
                <a:sym typeface="Wingdings" panose="05000000000000000000" pitchFamily="2" charset="2"/>
              </a:rPr>
              <a:t>laajuuden</a:t>
            </a:r>
            <a:r>
              <a:rPr lang="en-US" sz="2000" b="0" dirty="0">
                <a:sym typeface="Wingdings" panose="05000000000000000000" pitchFamily="2" charset="2"/>
              </a:rPr>
              <a:t> </a:t>
            </a:r>
            <a:r>
              <a:rPr lang="en-US" sz="2000" b="0" dirty="0" err="1">
                <a:sym typeface="Wingdings" panose="05000000000000000000" pitchFamily="2" charset="2"/>
              </a:rPr>
              <a:t>ymmärryksen</a:t>
            </a:r>
            <a:r>
              <a:rPr lang="en-US" sz="2000" b="0" dirty="0">
                <a:sym typeface="Wingdings" panose="05000000000000000000" pitchFamily="2" charset="2"/>
              </a:rPr>
              <a:t> </a:t>
            </a:r>
            <a:r>
              <a:rPr lang="en-US" sz="2000" b="0" dirty="0" err="1">
                <a:sym typeface="Wingdings" panose="05000000000000000000" pitchFamily="2" charset="2"/>
              </a:rPr>
              <a:t>lisääntyminen</a:t>
            </a:r>
            <a:endParaRPr lang="en-US" sz="2000" b="0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AB54644-CE94-4DB0-B88C-5FD36186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33" y="195486"/>
            <a:ext cx="7739615" cy="576064"/>
          </a:xfrm>
        </p:spPr>
        <p:txBody>
          <a:bodyPr/>
          <a:lstStyle/>
          <a:p>
            <a:r>
              <a:rPr lang="en-US" dirty="0" err="1"/>
              <a:t>Valmennuksen</a:t>
            </a:r>
            <a:r>
              <a:rPr lang="en-US" dirty="0"/>
              <a:t> </a:t>
            </a:r>
            <a:r>
              <a:rPr lang="en-US" dirty="0" err="1"/>
              <a:t>edut</a:t>
            </a:r>
            <a:r>
              <a:rPr lang="en-US" dirty="0"/>
              <a:t> – </a:t>
            </a:r>
            <a:r>
              <a:rPr lang="en-US" dirty="0" err="1"/>
              <a:t>hyödyt</a:t>
            </a:r>
            <a:r>
              <a:rPr lang="en-US" dirty="0"/>
              <a:t> - </a:t>
            </a:r>
            <a:r>
              <a:rPr lang="en-US" dirty="0" err="1"/>
              <a:t>merkitys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0A8A60F-6CA5-47D2-BBA2-74F537F54F26}"/>
              </a:ext>
            </a:extLst>
          </p:cNvPr>
          <p:cNvSpPr/>
          <p:nvPr/>
        </p:nvSpPr>
        <p:spPr>
          <a:xfrm>
            <a:off x="539552" y="1059582"/>
            <a:ext cx="1512168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Palvelun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tilaajalle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PHHYKY &amp;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vammaispalvelun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työntekijä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4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11FB397-207D-4DCD-A16F-EE31713C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1358954"/>
            <a:ext cx="5184576" cy="339300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Yhteistyön vahvistaminen.</a:t>
            </a:r>
          </a:p>
          <a:p>
            <a:r>
              <a:rPr lang="fi-FI" dirty="0"/>
              <a:t>Menetelmä, joka linkittyy palvelupolku-tavoitekokonaisuuteen </a:t>
            </a:r>
            <a:r>
              <a:rPr lang="fi-FI" dirty="0">
                <a:sym typeface="Wingdings" panose="05000000000000000000" pitchFamily="2" charset="2"/>
              </a:rPr>
              <a:t> saavutettavuuden parantaminen, palvelun tunnettavuuden lisääminen  ”</a:t>
            </a:r>
            <a:r>
              <a:rPr lang="fi-FI" dirty="0"/>
              <a:t>Oikea asiakas, oikeaan aikaan, oikeaan palveluun.”</a:t>
            </a:r>
          </a:p>
          <a:p>
            <a:r>
              <a:rPr lang="fi-FI" dirty="0"/>
              <a:t>Palvelupilotin konseptointi – Malli, jonka voi monistaa muille palvelusektoreille, erityisesti kuntouttavaan työtoimintaan.</a:t>
            </a:r>
          </a:p>
          <a:p>
            <a:r>
              <a:rPr lang="fi-FI" dirty="0"/>
              <a:t>Viestinnän ja markkinoinnin asiakaslähtöinen kehittäminen ja vahva toimeenpano (tarve työhönvalmennuksen tiimiltä) </a:t>
            </a:r>
            <a:r>
              <a:rPr lang="fi-FI" dirty="0">
                <a:sym typeface="Wingdings" panose="05000000000000000000" pitchFamily="2" charset="2"/>
              </a:rPr>
              <a:t> vahva linkittyminen hankekokonaisuuteen.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AB54644-CE94-4DB0-B88C-5FD36186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339502"/>
            <a:ext cx="7739615" cy="576064"/>
          </a:xfrm>
        </p:spPr>
        <p:txBody>
          <a:bodyPr/>
          <a:lstStyle/>
          <a:p>
            <a:r>
              <a:rPr lang="en-US" dirty="0" err="1"/>
              <a:t>Valmennuksen</a:t>
            </a:r>
            <a:r>
              <a:rPr lang="en-US" dirty="0"/>
              <a:t> </a:t>
            </a:r>
            <a:r>
              <a:rPr lang="en-US" dirty="0" err="1"/>
              <a:t>edut</a:t>
            </a:r>
            <a:r>
              <a:rPr lang="en-US" dirty="0"/>
              <a:t> – </a:t>
            </a:r>
            <a:r>
              <a:rPr lang="en-US" dirty="0" err="1"/>
              <a:t>hyödyt</a:t>
            </a:r>
            <a:r>
              <a:rPr lang="en-US" dirty="0"/>
              <a:t> - </a:t>
            </a:r>
            <a:r>
              <a:rPr lang="en-US" dirty="0" err="1"/>
              <a:t>merkitys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0A8A60F-6CA5-47D2-BBA2-74F537F54F26}"/>
              </a:ext>
            </a:extLst>
          </p:cNvPr>
          <p:cNvSpPr/>
          <p:nvPr/>
        </p:nvSpPr>
        <p:spPr>
          <a:xfrm>
            <a:off x="539552" y="1358954"/>
            <a:ext cx="1512168" cy="78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TTO-h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ankke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TP2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11FB397-207D-4DCD-A16F-EE31713C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203598"/>
            <a:ext cx="4896544" cy="3393001"/>
          </a:xfrm>
        </p:spPr>
        <p:txBody>
          <a:bodyPr/>
          <a:lstStyle/>
          <a:p>
            <a:r>
              <a:rPr lang="fi-FI" dirty="0"/>
              <a:t>Palvelun tunnettavuuden lisääminen. </a:t>
            </a:r>
          </a:p>
          <a:p>
            <a:r>
              <a:rPr lang="fi-FI" dirty="0"/>
              <a:t>Asiakkaiden ohjaamisen ja yhteistyön paraneminen. </a:t>
            </a:r>
          </a:p>
          <a:p>
            <a:r>
              <a:rPr lang="fi-FI" dirty="0"/>
              <a:t>Yhteistyön lisääntyminen.</a:t>
            </a:r>
          </a:p>
          <a:p>
            <a:r>
              <a:rPr lang="fi-FI" dirty="0"/>
              <a:t>Asiakkaiden työllistymisedellytysten parantuminen.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AB54644-CE94-4DB0-B88C-5FD36186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335190"/>
            <a:ext cx="7739615" cy="576064"/>
          </a:xfrm>
        </p:spPr>
        <p:txBody>
          <a:bodyPr/>
          <a:lstStyle/>
          <a:p>
            <a:r>
              <a:rPr lang="en-US" dirty="0" err="1"/>
              <a:t>Valmennuksen</a:t>
            </a:r>
            <a:r>
              <a:rPr lang="en-US" dirty="0"/>
              <a:t> </a:t>
            </a:r>
            <a:r>
              <a:rPr lang="en-US" dirty="0" err="1"/>
              <a:t>edut</a:t>
            </a:r>
            <a:r>
              <a:rPr lang="en-US" dirty="0"/>
              <a:t> – </a:t>
            </a:r>
            <a:r>
              <a:rPr lang="en-US" dirty="0" err="1"/>
              <a:t>hyödyt</a:t>
            </a:r>
            <a:r>
              <a:rPr lang="en-US" dirty="0"/>
              <a:t> - </a:t>
            </a:r>
            <a:r>
              <a:rPr lang="en-US" dirty="0" err="1"/>
              <a:t>merkitys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0A8A60F-6CA5-47D2-BBA2-74F537F54F26}"/>
              </a:ext>
            </a:extLst>
          </p:cNvPr>
          <p:cNvSpPr/>
          <p:nvPr/>
        </p:nvSpPr>
        <p:spPr>
          <a:xfrm>
            <a:off x="611560" y="1203598"/>
            <a:ext cx="1584176" cy="1080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FFFFFF"/>
                </a:solidFill>
                <a:latin typeface="Arial"/>
              </a:rPr>
              <a:t>Kumppani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 &amp; </a:t>
            </a:r>
            <a:r>
              <a:rPr lang="en-US" sz="1000" dirty="0" err="1">
                <a:solidFill>
                  <a:srgbClr val="FFFFFF"/>
                </a:solidFill>
                <a:latin typeface="Arial"/>
              </a:rPr>
              <a:t>verkosto</a:t>
            </a:r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46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228A706-8888-495B-ACFF-28CBB4789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Palaute</a:t>
            </a:r>
            <a:r>
              <a:rPr lang="en-US" dirty="0"/>
              <a:t> </a:t>
            </a:r>
            <a:r>
              <a:rPr lang="en-US" dirty="0" err="1"/>
              <a:t>heti</a:t>
            </a:r>
            <a:r>
              <a:rPr lang="en-US" dirty="0"/>
              <a:t> </a:t>
            </a:r>
            <a:r>
              <a:rPr lang="en-US" dirty="0" err="1"/>
              <a:t>valmennusten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valmennukseen</a:t>
            </a:r>
            <a:r>
              <a:rPr lang="en-US" dirty="0"/>
              <a:t> </a:t>
            </a:r>
            <a:r>
              <a:rPr lang="en-US" dirty="0" err="1"/>
              <a:t>osallistuneilta</a:t>
            </a:r>
            <a:endParaRPr lang="en-US" dirty="0"/>
          </a:p>
          <a:p>
            <a:pPr lvl="1"/>
            <a:r>
              <a:rPr lang="en-US" dirty="0" err="1"/>
              <a:t>Muutokset</a:t>
            </a:r>
            <a:endParaRPr lang="en-US" dirty="0"/>
          </a:p>
          <a:p>
            <a:r>
              <a:rPr lang="en-US" dirty="0" err="1"/>
              <a:t>Kysely</a:t>
            </a:r>
            <a:r>
              <a:rPr lang="en-US" dirty="0"/>
              <a:t> x2 (</a:t>
            </a:r>
            <a:r>
              <a:rPr lang="en-US" dirty="0" err="1"/>
              <a:t>tammikuu</a:t>
            </a:r>
            <a:r>
              <a:rPr lang="en-US" dirty="0"/>
              <a:t> &amp; </a:t>
            </a:r>
            <a:r>
              <a:rPr lang="en-US" dirty="0" err="1"/>
              <a:t>toukokuu</a:t>
            </a:r>
            <a:r>
              <a:rPr lang="en-US" dirty="0"/>
              <a:t>)</a:t>
            </a:r>
          </a:p>
          <a:p>
            <a:r>
              <a:rPr lang="en-US" dirty="0" err="1"/>
              <a:t>Tilanne</a:t>
            </a:r>
            <a:r>
              <a:rPr lang="en-US" dirty="0"/>
              <a:t>-/</a:t>
            </a:r>
            <a:r>
              <a:rPr lang="en-US" dirty="0" err="1"/>
              <a:t>muutoszekkaus</a:t>
            </a:r>
            <a:r>
              <a:rPr lang="en-US" dirty="0"/>
              <a:t> </a:t>
            </a:r>
            <a:r>
              <a:rPr lang="en-US" dirty="0" err="1"/>
              <a:t>tilaisuudet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 &amp; </a:t>
            </a:r>
            <a:r>
              <a:rPr lang="en-US" dirty="0" err="1"/>
              <a:t>analytiikka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määreet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saadaan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tilaajalta</a:t>
            </a:r>
            <a:endParaRPr lang="en-US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B6D846E-B66A-4755-91A7-4336CAE3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Seuranta</a:t>
            </a:r>
            <a:r>
              <a:rPr lang="en-US" dirty="0"/>
              <a:t> ja </a:t>
            </a:r>
            <a:r>
              <a:rPr lang="en-US" dirty="0" err="1"/>
              <a:t>vaikuttavuuden</a:t>
            </a:r>
            <a:r>
              <a:rPr lang="en-US" dirty="0"/>
              <a:t> </a:t>
            </a:r>
            <a:r>
              <a:rPr lang="en-US" dirty="0" err="1"/>
              <a:t>arvio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358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9E274D5-7851-4569-B221-03ED9B146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Asiakkaiden</a:t>
            </a:r>
            <a:r>
              <a:rPr lang="en-US" dirty="0"/>
              <a:t>, </a:t>
            </a:r>
            <a:r>
              <a:rPr lang="en-US" dirty="0" err="1"/>
              <a:t>käyttäjien</a:t>
            </a:r>
            <a:r>
              <a:rPr lang="en-US" dirty="0"/>
              <a:t> </a:t>
            </a:r>
            <a:r>
              <a:rPr lang="en-US" dirty="0" err="1"/>
              <a:t>palaute</a:t>
            </a:r>
            <a:r>
              <a:rPr lang="en-US" dirty="0"/>
              <a:t> ?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90ADE42-B308-42F9-B5F6-E3D04B70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Jatkotoimenpideideointi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71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654BCF3-85E3-44FC-9FC1-75739057A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21" y="0"/>
            <a:ext cx="7272379" cy="51435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E448D700-78F9-9E5A-21FD-C5B55386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9" y="123478"/>
            <a:ext cx="1764118" cy="1512168"/>
          </a:xfrm>
        </p:spPr>
        <p:txBody>
          <a:bodyPr/>
          <a:lstStyle/>
          <a:p>
            <a:r>
              <a:rPr lang="en-US" sz="1800" dirty="0" err="1"/>
              <a:t>Markkinointi-valmennus</a:t>
            </a:r>
            <a:r>
              <a:rPr lang="en-US" sz="1800" dirty="0"/>
              <a:t> ja </a:t>
            </a:r>
            <a:r>
              <a:rPr lang="en-US" sz="1800" dirty="0" err="1"/>
              <a:t>liittyminen</a:t>
            </a:r>
            <a:r>
              <a:rPr lang="en-US" sz="1800" dirty="0"/>
              <a:t> </a:t>
            </a:r>
            <a:r>
              <a:rPr lang="en-US" sz="1800" dirty="0" err="1"/>
              <a:t>palvelupolku-kokonaisuuteen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660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D0D8A43-8D8C-40F8-A9CF-0BDDC9A05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0"/>
            <a:ext cx="4537799" cy="51435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C3AAB49-BB85-4626-B060-48918F17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0"/>
            <a:ext cx="4283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2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2AB29-2634-45C4-86BC-3D619614F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745" y="1059582"/>
            <a:ext cx="7560840" cy="3952112"/>
          </a:xfrm>
        </p:spPr>
        <p:txBody>
          <a:bodyPr/>
          <a:lstStyle/>
          <a:p>
            <a:r>
              <a:rPr lang="en-US" sz="1800" u="sng" dirty="0"/>
              <a:t>TOIVE:</a:t>
            </a:r>
            <a:r>
              <a:rPr lang="en-US" sz="1800" dirty="0"/>
              <a:t> </a:t>
            </a:r>
            <a:br>
              <a:rPr lang="en-US" sz="1800" dirty="0"/>
            </a:br>
            <a:br>
              <a:rPr lang="en-US" sz="1800" dirty="0"/>
            </a:br>
            <a:r>
              <a:rPr lang="en-US" sz="1600" b="0" dirty="0" err="1">
                <a:solidFill>
                  <a:schemeClr val="tx2"/>
                </a:solidFill>
              </a:rPr>
              <a:t>Asiakas</a:t>
            </a:r>
            <a:r>
              <a:rPr lang="en-US" sz="1600" b="0" dirty="0">
                <a:solidFill>
                  <a:schemeClr val="tx2"/>
                </a:solidFill>
              </a:rPr>
              <a:t> </a:t>
            </a:r>
            <a:r>
              <a:rPr lang="en-US" sz="900" b="0" dirty="0">
                <a:solidFill>
                  <a:schemeClr val="tx2"/>
                </a:solidFill>
              </a:rPr>
              <a:t>(</a:t>
            </a:r>
            <a:r>
              <a:rPr lang="en-US" sz="900" b="0" dirty="0" err="1">
                <a:solidFill>
                  <a:schemeClr val="tx2"/>
                </a:solidFill>
              </a:rPr>
              <a:t>palvelun</a:t>
            </a:r>
            <a:r>
              <a:rPr lang="en-US" sz="900" b="0" dirty="0">
                <a:solidFill>
                  <a:schemeClr val="tx2"/>
                </a:solidFill>
              </a:rPr>
              <a:t> </a:t>
            </a:r>
            <a:r>
              <a:rPr lang="en-US" sz="900" b="0" dirty="0" err="1">
                <a:solidFill>
                  <a:schemeClr val="tx2"/>
                </a:solidFill>
              </a:rPr>
              <a:t>käyttäjä</a:t>
            </a:r>
            <a:r>
              <a:rPr lang="en-US" sz="900" b="0" dirty="0">
                <a:solidFill>
                  <a:schemeClr val="tx2"/>
                </a:solidFill>
              </a:rPr>
              <a:t>)</a:t>
            </a:r>
            <a:r>
              <a:rPr lang="en-US" sz="900" b="0" dirty="0">
                <a:solidFill>
                  <a:schemeClr val="tx1"/>
                </a:solidFill>
              </a:rPr>
              <a:t> </a:t>
            </a:r>
            <a:br>
              <a:rPr lang="en-US" sz="900" b="0" dirty="0">
                <a:solidFill>
                  <a:schemeClr val="tx1"/>
                </a:solidFill>
              </a:rPr>
            </a:br>
            <a:r>
              <a:rPr lang="en-US" sz="1600" b="0" dirty="0" err="1">
                <a:solidFill>
                  <a:schemeClr val="tx1"/>
                </a:solidFill>
              </a:rPr>
              <a:t>Saada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tietoa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toiminnasta</a:t>
            </a:r>
            <a:r>
              <a:rPr lang="en-US" sz="1600" b="0" dirty="0">
                <a:solidFill>
                  <a:schemeClr val="tx1"/>
                </a:solidFill>
              </a:rPr>
              <a:t> ja </a:t>
            </a:r>
            <a:r>
              <a:rPr lang="en-US" sz="1600" b="0" dirty="0" err="1">
                <a:solidFill>
                  <a:schemeClr val="tx1"/>
                </a:solidFill>
              </a:rPr>
              <a:t>palvelun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sisällöstä</a:t>
            </a:r>
            <a:r>
              <a:rPr lang="en-US" sz="1600" b="0" dirty="0">
                <a:solidFill>
                  <a:schemeClr val="tx1"/>
                </a:solidFill>
              </a:rPr>
              <a:t> – </a:t>
            </a:r>
            <a:r>
              <a:rPr lang="en-US" sz="1600" b="0" dirty="0" err="1">
                <a:solidFill>
                  <a:schemeClr val="tx1"/>
                </a:solidFill>
              </a:rPr>
              <a:t>Voisinko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minäkin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päästä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palveluun</a:t>
            </a:r>
            <a:r>
              <a:rPr lang="en-US" sz="1600" b="0" dirty="0">
                <a:solidFill>
                  <a:schemeClr val="tx1"/>
                </a:solidFill>
              </a:rPr>
              <a:t>? </a:t>
            </a:r>
            <a:r>
              <a:rPr lang="en-US" sz="1600" b="0" dirty="0" err="1">
                <a:solidFill>
                  <a:schemeClr val="tx1"/>
                </a:solidFill>
              </a:rPr>
              <a:t>Mitä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meillä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tapahtuu</a:t>
            </a:r>
            <a:r>
              <a:rPr lang="en-US" sz="1600" b="0" dirty="0">
                <a:solidFill>
                  <a:schemeClr val="tx1"/>
                </a:solidFill>
              </a:rPr>
              <a:t>? </a:t>
            </a:r>
            <a:br>
              <a:rPr lang="en-US" sz="900" b="0" dirty="0">
                <a:solidFill>
                  <a:schemeClr val="tx2"/>
                </a:solidFill>
              </a:rPr>
            </a:br>
            <a:br>
              <a:rPr lang="en-US" sz="1600" b="0" dirty="0">
                <a:solidFill>
                  <a:schemeClr val="tx2"/>
                </a:solidFill>
              </a:rPr>
            </a:br>
            <a:r>
              <a:rPr lang="en-US" sz="1600" b="0" dirty="0" err="1">
                <a:solidFill>
                  <a:schemeClr val="tx2"/>
                </a:solidFill>
              </a:rPr>
              <a:t>Tilaaja</a:t>
            </a:r>
            <a:r>
              <a:rPr lang="en-US" sz="1600" b="0" dirty="0">
                <a:solidFill>
                  <a:schemeClr val="tx2"/>
                </a:solidFill>
              </a:rPr>
              <a:t>: </a:t>
            </a:r>
            <a:br>
              <a:rPr lang="en-US" sz="1600" b="0" dirty="0"/>
            </a:br>
            <a:r>
              <a:rPr lang="en-US" sz="1600" b="0" dirty="0" err="1"/>
              <a:t>Uutta</a:t>
            </a:r>
            <a:r>
              <a:rPr lang="en-US" sz="1600" b="0" dirty="0"/>
              <a:t> </a:t>
            </a:r>
            <a:r>
              <a:rPr lang="en-US" sz="1600" b="0" dirty="0" err="1"/>
              <a:t>intoa</a:t>
            </a:r>
            <a:r>
              <a:rPr lang="en-US" sz="1600" b="0" dirty="0"/>
              <a:t> &amp;</a:t>
            </a:r>
            <a:r>
              <a:rPr lang="en-US" sz="1600" dirty="0"/>
              <a:t> </a:t>
            </a:r>
            <a:r>
              <a:rPr lang="en-US" sz="1600" b="0" dirty="0" err="1"/>
              <a:t>osaamista</a:t>
            </a:r>
            <a:r>
              <a:rPr lang="en-US" sz="1600" dirty="0"/>
              <a:t> </a:t>
            </a:r>
            <a:r>
              <a:rPr lang="en-US" sz="1600" b="0" dirty="0" err="1"/>
              <a:t>markkinointiin</a:t>
            </a:r>
            <a:r>
              <a:rPr lang="en-US" sz="1600" b="0" dirty="0"/>
              <a:t> ja </a:t>
            </a:r>
            <a:r>
              <a:rPr lang="en-US" sz="1600" b="0" dirty="0" err="1"/>
              <a:t>palveluista</a:t>
            </a:r>
            <a:r>
              <a:rPr lang="en-US" sz="1600" b="0" dirty="0"/>
              <a:t> </a:t>
            </a:r>
            <a:r>
              <a:rPr lang="en-US" sz="1600" b="0" dirty="0" err="1"/>
              <a:t>viestimiseen</a:t>
            </a:r>
            <a:br>
              <a:rPr lang="en-US" sz="1600" b="0" dirty="0"/>
            </a:br>
            <a:r>
              <a:rPr lang="en-US" sz="1600" b="0" dirty="0"/>
              <a:t> </a:t>
            </a:r>
            <a:br>
              <a:rPr lang="en-US" sz="1600" b="0" dirty="0"/>
            </a:br>
            <a:r>
              <a:rPr lang="en-US" sz="1600" b="0" dirty="0">
                <a:solidFill>
                  <a:schemeClr val="tx2"/>
                </a:solidFill>
              </a:rPr>
              <a:t>Hanke / TP2 - </a:t>
            </a:r>
            <a:r>
              <a:rPr lang="en-US" sz="1600" b="0" dirty="0" err="1">
                <a:solidFill>
                  <a:schemeClr val="tx2"/>
                </a:solidFill>
              </a:rPr>
              <a:t>tuottaja</a:t>
            </a:r>
            <a:r>
              <a:rPr lang="en-US" sz="1600" b="0" dirty="0">
                <a:solidFill>
                  <a:schemeClr val="tx2"/>
                </a:solidFill>
              </a:rPr>
              <a:t>:</a:t>
            </a:r>
            <a:br>
              <a:rPr lang="en-US" sz="1600" b="0" dirty="0"/>
            </a:br>
            <a:r>
              <a:rPr lang="en-US" sz="1600" b="0" dirty="0" err="1"/>
              <a:t>Yhteistyö</a:t>
            </a:r>
            <a:br>
              <a:rPr lang="en-US" sz="1600" b="0" dirty="0"/>
            </a:br>
            <a:r>
              <a:rPr lang="en-US" sz="1600" b="0" dirty="0" err="1"/>
              <a:t>Osaamisen</a:t>
            </a:r>
            <a:r>
              <a:rPr lang="en-US" sz="1600" b="0" dirty="0"/>
              <a:t> </a:t>
            </a:r>
            <a:r>
              <a:rPr lang="en-US" sz="1600" b="0" dirty="0" err="1"/>
              <a:t>jakaminen</a:t>
            </a:r>
            <a:br>
              <a:rPr lang="en-US" sz="1600" b="0" dirty="0"/>
            </a:br>
            <a:r>
              <a:rPr lang="en-US" sz="1600" b="0" dirty="0" err="1"/>
              <a:t>Palvelupilotti</a:t>
            </a:r>
            <a:r>
              <a:rPr lang="en-US" sz="1600" b="0" dirty="0"/>
              <a:t>. </a:t>
            </a:r>
            <a:r>
              <a:rPr lang="en-US" sz="1600" b="0" dirty="0" err="1"/>
              <a:t>Konsepti</a:t>
            </a:r>
            <a:r>
              <a:rPr lang="en-US" sz="1600" b="0" dirty="0"/>
              <a:t>, </a:t>
            </a:r>
            <a:r>
              <a:rPr lang="en-US" sz="1600" b="0" dirty="0" err="1"/>
              <a:t>jonka</a:t>
            </a:r>
            <a:r>
              <a:rPr lang="en-US" sz="1600" b="0" dirty="0"/>
              <a:t> </a:t>
            </a:r>
            <a:r>
              <a:rPr lang="en-US" sz="1600" b="0" dirty="0" err="1"/>
              <a:t>voi</a:t>
            </a:r>
            <a:r>
              <a:rPr lang="en-US" sz="1600" b="0" dirty="0"/>
              <a:t> </a:t>
            </a:r>
            <a:r>
              <a:rPr lang="en-US" sz="1600" b="0" dirty="0" err="1"/>
              <a:t>monistaa</a:t>
            </a:r>
            <a:r>
              <a:rPr lang="en-US" sz="1600" b="0" dirty="0"/>
              <a:t> </a:t>
            </a:r>
            <a:r>
              <a:rPr lang="en-US" sz="1600" b="0" dirty="0" err="1"/>
              <a:t>muille</a:t>
            </a:r>
            <a:r>
              <a:rPr lang="en-US" sz="1600" b="0" dirty="0"/>
              <a:t> </a:t>
            </a:r>
            <a:r>
              <a:rPr lang="en-US" sz="1600" b="0" dirty="0" err="1"/>
              <a:t>palvelusektoreille</a:t>
            </a:r>
            <a:r>
              <a:rPr lang="en-US" sz="1600" b="0" dirty="0"/>
              <a:t>, </a:t>
            </a:r>
            <a:r>
              <a:rPr lang="en-US" sz="1600" b="0" dirty="0" err="1"/>
              <a:t>erityisesti</a:t>
            </a:r>
            <a:r>
              <a:rPr lang="en-US" sz="1600" b="0" dirty="0"/>
              <a:t> </a:t>
            </a:r>
            <a:r>
              <a:rPr lang="en-US" sz="1600" b="0" dirty="0" err="1"/>
              <a:t>Kuntsa</a:t>
            </a:r>
            <a:br>
              <a:rPr lang="en-US" sz="1600" b="0" dirty="0"/>
            </a:br>
            <a:r>
              <a:rPr lang="en-US" sz="1600" b="0" dirty="0"/>
              <a:t> </a:t>
            </a:r>
            <a:br>
              <a:rPr lang="en-US" sz="1600" b="0" dirty="0"/>
            </a:br>
            <a:r>
              <a:rPr lang="en-US" sz="1600" b="0" dirty="0" err="1">
                <a:solidFill>
                  <a:schemeClr val="tx2"/>
                </a:solidFill>
              </a:rPr>
              <a:t>Yhteiset</a:t>
            </a:r>
            <a:r>
              <a:rPr lang="en-US" sz="1600" b="0" dirty="0">
                <a:solidFill>
                  <a:schemeClr val="tx2"/>
                </a:solidFill>
              </a:rPr>
              <a:t> </a:t>
            </a:r>
            <a:r>
              <a:rPr lang="en-US" sz="1600" b="0" dirty="0" err="1">
                <a:solidFill>
                  <a:schemeClr val="tx2"/>
                </a:solidFill>
              </a:rPr>
              <a:t>toiveet</a:t>
            </a:r>
            <a:r>
              <a:rPr lang="en-US" sz="1600" b="0" dirty="0">
                <a:solidFill>
                  <a:schemeClr val="tx2"/>
                </a:solidFill>
              </a:rPr>
              <a:t>: </a:t>
            </a:r>
            <a:br>
              <a:rPr lang="en-US" sz="1600" b="0" dirty="0"/>
            </a:br>
            <a:r>
              <a:rPr lang="en-US" sz="1600" b="0" dirty="0" err="1"/>
              <a:t>Palveluiden</a:t>
            </a:r>
            <a:r>
              <a:rPr lang="en-US" sz="1600" b="0" dirty="0"/>
              <a:t> </a:t>
            </a:r>
            <a:r>
              <a:rPr lang="en-US" sz="1600" b="0" dirty="0" err="1"/>
              <a:t>saavuttavuuden</a:t>
            </a:r>
            <a:r>
              <a:rPr lang="en-US" sz="1600" b="0" dirty="0"/>
              <a:t> </a:t>
            </a:r>
            <a:r>
              <a:rPr lang="en-US" sz="1600" b="0" dirty="0" err="1"/>
              <a:t>vahvistaminen</a:t>
            </a:r>
            <a:br>
              <a:rPr lang="en-US" sz="1600" b="0" dirty="0"/>
            </a:br>
            <a:r>
              <a:rPr lang="en-US" sz="1600" b="0" dirty="0" err="1"/>
              <a:t>Asiakaslähtöistä</a:t>
            </a:r>
            <a:r>
              <a:rPr lang="en-US" sz="1600" b="0" dirty="0"/>
              <a:t> ja </a:t>
            </a:r>
            <a:r>
              <a:rPr lang="en-US" sz="1600" b="0" dirty="0" err="1"/>
              <a:t>vaikuttavaa</a:t>
            </a:r>
            <a:r>
              <a:rPr lang="en-US" sz="1600" b="0" dirty="0"/>
              <a:t>, </a:t>
            </a:r>
            <a:r>
              <a:rPr lang="en-US" sz="1600" b="0" dirty="0" err="1"/>
              <a:t>konkreettista</a:t>
            </a:r>
            <a:r>
              <a:rPr lang="en-US" sz="1600" b="0" dirty="0"/>
              <a:t> </a:t>
            </a:r>
            <a:r>
              <a:rPr lang="en-US" sz="1600" b="0" dirty="0" err="1"/>
              <a:t>tekemistä</a:t>
            </a:r>
            <a:r>
              <a:rPr lang="en-US" sz="1600" b="0" dirty="0"/>
              <a:t>.</a:t>
            </a:r>
            <a:endParaRPr lang="fi-FI" sz="1800" b="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AF0A8AF-9A0A-4561-A5D5-91C58FE24C23}"/>
              </a:ext>
            </a:extLst>
          </p:cNvPr>
          <p:cNvSpPr txBox="1"/>
          <p:nvPr/>
        </p:nvSpPr>
        <p:spPr>
          <a:xfrm>
            <a:off x="323528" y="195486"/>
            <a:ext cx="7653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Miksi</a:t>
            </a:r>
            <a:r>
              <a:rPr lang="en-US" sz="4000" b="1" dirty="0"/>
              <a:t> </a:t>
            </a:r>
            <a:r>
              <a:rPr lang="en-US" sz="4000" b="1" dirty="0" err="1"/>
              <a:t>markkinointivalmennus</a:t>
            </a:r>
            <a:r>
              <a:rPr lang="en-US" sz="4000" b="1" dirty="0"/>
              <a:t>?</a:t>
            </a: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380729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FAC53C3-A7F0-4605-927A-29516B86F42D}"/>
              </a:ext>
            </a:extLst>
          </p:cNvPr>
          <p:cNvSpPr txBox="1"/>
          <p:nvPr/>
        </p:nvSpPr>
        <p:spPr>
          <a:xfrm>
            <a:off x="323528" y="195486"/>
            <a:ext cx="7653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Miksi</a:t>
            </a:r>
            <a:r>
              <a:rPr lang="en-US" sz="4000" b="1" dirty="0"/>
              <a:t> </a:t>
            </a:r>
            <a:r>
              <a:rPr lang="en-US" sz="4000" b="1" dirty="0" err="1"/>
              <a:t>markkinointivalmennus</a:t>
            </a:r>
            <a:r>
              <a:rPr lang="en-US" sz="4000" b="1" dirty="0"/>
              <a:t>?</a:t>
            </a:r>
            <a:endParaRPr lang="fi-FI" sz="4000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5167C6E-10B4-48F7-AD2C-5B34732EFF84}"/>
              </a:ext>
            </a:extLst>
          </p:cNvPr>
          <p:cNvSpPr txBox="1"/>
          <p:nvPr/>
        </p:nvSpPr>
        <p:spPr>
          <a:xfrm>
            <a:off x="323528" y="1015618"/>
            <a:ext cx="77768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u="sng" dirty="0"/>
              <a:t>TARVE:</a:t>
            </a:r>
          </a:p>
          <a:p>
            <a:r>
              <a:rPr lang="en-US" sz="1400" b="0" u="sng" dirty="0"/>
              <a:t> </a:t>
            </a:r>
            <a:br>
              <a:rPr lang="en-US" sz="1400" b="0" dirty="0"/>
            </a:br>
            <a:r>
              <a:rPr lang="en-US" sz="1400" b="0" dirty="0" err="1">
                <a:solidFill>
                  <a:schemeClr val="tx2"/>
                </a:solidFill>
              </a:rPr>
              <a:t>Asiakas</a:t>
            </a:r>
            <a:r>
              <a:rPr lang="en-US" sz="1400" b="0" dirty="0">
                <a:solidFill>
                  <a:schemeClr val="tx2"/>
                </a:solidFill>
              </a:rPr>
              <a:t> (</a:t>
            </a:r>
            <a:r>
              <a:rPr lang="en-US" sz="1400" b="0" dirty="0" err="1">
                <a:solidFill>
                  <a:schemeClr val="tx2"/>
                </a:solidFill>
              </a:rPr>
              <a:t>palvelun</a:t>
            </a:r>
            <a:r>
              <a:rPr lang="en-US" sz="1400" b="0" dirty="0">
                <a:solidFill>
                  <a:schemeClr val="tx2"/>
                </a:solidFill>
              </a:rPr>
              <a:t> </a:t>
            </a:r>
            <a:r>
              <a:rPr lang="en-US" sz="1400" b="0" dirty="0" err="1">
                <a:solidFill>
                  <a:schemeClr val="tx2"/>
                </a:solidFill>
              </a:rPr>
              <a:t>käyttäjä</a:t>
            </a:r>
            <a:r>
              <a:rPr lang="en-US" sz="1400" b="0" dirty="0">
                <a:solidFill>
                  <a:schemeClr val="tx2"/>
                </a:solidFill>
              </a:rPr>
              <a:t>)</a:t>
            </a:r>
          </a:p>
          <a:p>
            <a:r>
              <a:rPr lang="en-US" sz="1400" b="0" dirty="0" err="1"/>
              <a:t>Saada</a:t>
            </a:r>
            <a:r>
              <a:rPr lang="en-US" sz="1400" b="0" dirty="0"/>
              <a:t> </a:t>
            </a:r>
            <a:r>
              <a:rPr lang="en-US" sz="1400" b="0" dirty="0" err="1"/>
              <a:t>tietoa</a:t>
            </a:r>
            <a:r>
              <a:rPr lang="en-US" sz="1400" b="0" dirty="0"/>
              <a:t> </a:t>
            </a:r>
            <a:r>
              <a:rPr lang="en-US" sz="1400" b="0" dirty="0" err="1"/>
              <a:t>palvelun</a:t>
            </a:r>
            <a:r>
              <a:rPr lang="en-US" sz="1400" b="0" dirty="0"/>
              <a:t> </a:t>
            </a:r>
            <a:r>
              <a:rPr lang="en-US" sz="1400" b="0" dirty="0" err="1"/>
              <a:t>sisällöstä</a:t>
            </a:r>
            <a:r>
              <a:rPr lang="en-US" sz="1400" dirty="0"/>
              <a:t>, </a:t>
            </a:r>
            <a:r>
              <a:rPr lang="en-US" sz="1400" dirty="0" err="1"/>
              <a:t>tapahtumista</a:t>
            </a:r>
            <a:r>
              <a:rPr lang="en-US" sz="1400" dirty="0"/>
              <a:t>, </a:t>
            </a:r>
            <a:r>
              <a:rPr lang="en-US" sz="1400" dirty="0" err="1"/>
              <a:t>mahdollisuuksista</a:t>
            </a:r>
            <a:r>
              <a:rPr lang="en-US" sz="1400" dirty="0"/>
              <a:t>.</a:t>
            </a:r>
            <a:endParaRPr lang="en-US" sz="1400" b="0" dirty="0"/>
          </a:p>
          <a:p>
            <a:endParaRPr lang="en-US" sz="1400" b="0" dirty="0">
              <a:solidFill>
                <a:schemeClr val="tx2"/>
              </a:solidFill>
            </a:endParaRPr>
          </a:p>
          <a:p>
            <a:r>
              <a:rPr lang="en-US" sz="1400" dirty="0" err="1">
                <a:solidFill>
                  <a:schemeClr val="tx2"/>
                </a:solidFill>
              </a:rPr>
              <a:t>T</a:t>
            </a:r>
            <a:r>
              <a:rPr lang="en-US" sz="1400" b="0" dirty="0" err="1">
                <a:solidFill>
                  <a:schemeClr val="tx2"/>
                </a:solidFill>
              </a:rPr>
              <a:t>ilaaja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</a:p>
          <a:p>
            <a:r>
              <a:rPr lang="en-US" sz="1400" b="0" dirty="0" err="1"/>
              <a:t>Tuloksellinen</a:t>
            </a:r>
            <a:r>
              <a:rPr lang="en-US" sz="1400" b="0" dirty="0"/>
              <a:t> </a:t>
            </a:r>
            <a:r>
              <a:rPr lang="en-US" sz="1400" b="0" dirty="0" err="1"/>
              <a:t>palveluiden</a:t>
            </a:r>
            <a:r>
              <a:rPr lang="en-US" sz="1400" b="0" dirty="0"/>
              <a:t> markkinointi</a:t>
            </a:r>
          </a:p>
          <a:p>
            <a:r>
              <a:rPr lang="en-US" sz="1400" dirty="0"/>
              <a:t>Markkinointi ja </a:t>
            </a:r>
            <a:r>
              <a:rPr lang="en-US" sz="1400" dirty="0" err="1"/>
              <a:t>viestintäosaamisen</a:t>
            </a:r>
            <a:r>
              <a:rPr lang="en-US" sz="1400" dirty="0"/>
              <a:t> </a:t>
            </a:r>
            <a:r>
              <a:rPr lang="en-US" sz="1400" dirty="0" err="1"/>
              <a:t>lisääminen</a:t>
            </a:r>
            <a:r>
              <a:rPr lang="en-US" sz="1400" dirty="0"/>
              <a:t>, </a:t>
            </a:r>
            <a:r>
              <a:rPr lang="en-US" sz="1400" dirty="0" err="1"/>
              <a:t>ajantasaistaminen</a:t>
            </a:r>
            <a:r>
              <a:rPr lang="en-US" sz="1400" dirty="0"/>
              <a:t>. </a:t>
            </a:r>
            <a:r>
              <a:rPr lang="en-US" sz="1400" dirty="0" err="1"/>
              <a:t>Toimien</a:t>
            </a:r>
            <a:r>
              <a:rPr lang="en-US" sz="1400" dirty="0"/>
              <a:t> </a:t>
            </a:r>
            <a:r>
              <a:rPr lang="en-US" sz="1400" b="0" dirty="0" err="1"/>
              <a:t>yhdenmukaistaminen</a:t>
            </a:r>
            <a:endParaRPr lang="en-US" sz="1400" b="0" dirty="0"/>
          </a:p>
          <a:p>
            <a:endParaRPr lang="en-US" sz="1400" b="0" dirty="0"/>
          </a:p>
          <a:p>
            <a:r>
              <a:rPr lang="en-US" sz="1400" b="0" dirty="0">
                <a:solidFill>
                  <a:schemeClr val="tx2"/>
                </a:solidFill>
              </a:rPr>
              <a:t>Hanke / TP2 - </a:t>
            </a:r>
            <a:r>
              <a:rPr lang="en-US" sz="1400" b="0" dirty="0" err="1">
                <a:solidFill>
                  <a:schemeClr val="tx2"/>
                </a:solidFill>
              </a:rPr>
              <a:t>tuottaja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</a:p>
          <a:p>
            <a:r>
              <a:rPr lang="en-US" sz="1400" b="0" dirty="0" err="1"/>
              <a:t>Sujuva</a:t>
            </a:r>
            <a:r>
              <a:rPr lang="en-US" sz="1400" b="0" dirty="0"/>
              <a:t> ja </a:t>
            </a:r>
            <a:r>
              <a:rPr lang="en-US" sz="1400" b="0" dirty="0" err="1"/>
              <a:t>asiakaslähtöisesti</a:t>
            </a:r>
            <a:r>
              <a:rPr lang="en-US" sz="1400" b="0" dirty="0"/>
              <a:t> </a:t>
            </a:r>
            <a:r>
              <a:rPr lang="en-US" sz="1400" b="0" dirty="0" err="1"/>
              <a:t>määritelty</a:t>
            </a:r>
            <a:r>
              <a:rPr lang="en-US" sz="1400" b="0" dirty="0"/>
              <a:t> </a:t>
            </a:r>
            <a:r>
              <a:rPr lang="en-US" sz="1400" b="0" dirty="0" err="1"/>
              <a:t>palvelu</a:t>
            </a:r>
            <a:r>
              <a:rPr lang="en-US" sz="1400" b="0" dirty="0"/>
              <a:t>, </a:t>
            </a:r>
            <a:r>
              <a:rPr lang="en-US" sz="1400" b="0" dirty="0" err="1"/>
              <a:t>vrt</a:t>
            </a:r>
            <a:r>
              <a:rPr lang="en-US" sz="1400" b="0" dirty="0"/>
              <a:t> </a:t>
            </a:r>
            <a:r>
              <a:rPr lang="en-US" sz="1400" b="0" dirty="0" err="1"/>
              <a:t>palvelupolkujen</a:t>
            </a:r>
            <a:r>
              <a:rPr lang="en-US" sz="1400" b="0" dirty="0"/>
              <a:t> </a:t>
            </a:r>
            <a:r>
              <a:rPr lang="en-US" sz="1400" b="0" dirty="0" err="1"/>
              <a:t>kehittäminen</a:t>
            </a:r>
            <a:endParaRPr lang="en-US" sz="1400" b="0" dirty="0"/>
          </a:p>
          <a:p>
            <a:endParaRPr lang="en-US" sz="1400" dirty="0"/>
          </a:p>
          <a:p>
            <a:r>
              <a:rPr lang="en-US" sz="1400" dirty="0" err="1">
                <a:solidFill>
                  <a:schemeClr val="tx2"/>
                </a:solidFill>
              </a:rPr>
              <a:t>Yhteiset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tarpeet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</a:p>
          <a:p>
            <a:r>
              <a:rPr lang="en-US" sz="1400" dirty="0" err="1"/>
              <a:t>Vammaispalveluiden</a:t>
            </a:r>
            <a:r>
              <a:rPr lang="en-US" sz="1400" dirty="0"/>
              <a:t> </a:t>
            </a:r>
            <a:r>
              <a:rPr lang="en-US" sz="1400" dirty="0" err="1"/>
              <a:t>työhönvalmennuksen</a:t>
            </a:r>
            <a:r>
              <a:rPr lang="en-US" sz="1400" dirty="0"/>
              <a:t> </a:t>
            </a:r>
            <a:r>
              <a:rPr lang="en-US" sz="1400" dirty="0" err="1"/>
              <a:t>tunnettavuuden</a:t>
            </a:r>
            <a:r>
              <a:rPr lang="en-US" sz="1400" dirty="0"/>
              <a:t> </a:t>
            </a:r>
            <a:r>
              <a:rPr lang="en-US" sz="1400" dirty="0" err="1"/>
              <a:t>lisääminen</a:t>
            </a:r>
            <a:r>
              <a:rPr lang="en-US" sz="1400" dirty="0"/>
              <a:t> </a:t>
            </a:r>
            <a:r>
              <a:rPr lang="en-US" sz="1400" dirty="0" err="1"/>
              <a:t>asiantuntijoiden</a:t>
            </a:r>
            <a:r>
              <a:rPr lang="en-US" sz="1400" dirty="0"/>
              <a:t> ja </a:t>
            </a:r>
            <a:r>
              <a:rPr lang="en-US" sz="1400" dirty="0" err="1"/>
              <a:t>verkoskumppaneiden</a:t>
            </a:r>
            <a:r>
              <a:rPr lang="en-US" sz="1400" dirty="0"/>
              <a:t> </a:t>
            </a:r>
            <a:r>
              <a:rPr lang="en-US" sz="1400" dirty="0" err="1"/>
              <a:t>keskuudessa</a:t>
            </a:r>
            <a:r>
              <a:rPr lang="en-US" sz="1400" dirty="0"/>
              <a:t>.</a:t>
            </a:r>
          </a:p>
          <a:p>
            <a:r>
              <a:rPr lang="en-US" sz="1400" b="0" dirty="0" err="1"/>
              <a:t>Auttaa</a:t>
            </a:r>
            <a:r>
              <a:rPr lang="en-US" sz="1400" b="0" dirty="0"/>
              <a:t> </a:t>
            </a:r>
            <a:r>
              <a:rPr lang="en-US" sz="1400" b="0" dirty="0" err="1"/>
              <a:t>asiakasta</a:t>
            </a:r>
            <a:r>
              <a:rPr lang="en-US" sz="1400" b="0" dirty="0"/>
              <a:t> </a:t>
            </a:r>
            <a:r>
              <a:rPr lang="en-US" sz="1400" b="0" dirty="0" err="1"/>
              <a:t>löytämään</a:t>
            </a:r>
            <a:r>
              <a:rPr lang="en-US" sz="1400" b="0" dirty="0"/>
              <a:t> </a:t>
            </a:r>
            <a:r>
              <a:rPr lang="en-US" sz="1400" b="0" dirty="0" err="1"/>
              <a:t>polun</a:t>
            </a:r>
            <a:r>
              <a:rPr lang="en-US" sz="1400" b="0" dirty="0"/>
              <a:t> </a:t>
            </a:r>
            <a:r>
              <a:rPr lang="en-US" sz="1400" b="0" dirty="0" err="1"/>
              <a:t>pää</a:t>
            </a:r>
            <a:r>
              <a:rPr lang="en-US" sz="1400" b="0" dirty="0"/>
              <a:t> </a:t>
            </a:r>
            <a:r>
              <a:rPr lang="en-US" sz="1400" b="0" dirty="0" err="1"/>
              <a:t>oikeaan</a:t>
            </a:r>
            <a:r>
              <a:rPr lang="en-US" sz="1400" b="0" dirty="0"/>
              <a:t> </a:t>
            </a:r>
            <a:r>
              <a:rPr lang="en-US" sz="1400" b="0" dirty="0" err="1"/>
              <a:t>aikaan</a:t>
            </a:r>
            <a:r>
              <a:rPr lang="en-US" sz="1400" b="0" dirty="0"/>
              <a:t>.</a:t>
            </a:r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586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907A8DAA-85B0-456F-B912-43E73F59B132}"/>
              </a:ext>
            </a:extLst>
          </p:cNvPr>
          <p:cNvSpPr txBox="1"/>
          <p:nvPr/>
        </p:nvSpPr>
        <p:spPr>
          <a:xfrm>
            <a:off x="323528" y="195486"/>
            <a:ext cx="7653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Miksi</a:t>
            </a:r>
            <a:r>
              <a:rPr lang="en-US" sz="4000" b="1" dirty="0"/>
              <a:t> </a:t>
            </a:r>
            <a:r>
              <a:rPr lang="en-US" sz="4000" b="1" dirty="0" err="1"/>
              <a:t>markkinointivalmennus</a:t>
            </a:r>
            <a:r>
              <a:rPr lang="en-US" sz="4000" b="1" dirty="0"/>
              <a:t>?</a:t>
            </a:r>
            <a:endParaRPr lang="fi-FI" sz="4000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3754723-AC84-4CAD-B94A-ABB14DA7AA6D}"/>
              </a:ext>
            </a:extLst>
          </p:cNvPr>
          <p:cNvSpPr txBox="1"/>
          <p:nvPr/>
        </p:nvSpPr>
        <p:spPr>
          <a:xfrm>
            <a:off x="303535" y="977696"/>
            <a:ext cx="75608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u="sng" dirty="0"/>
              <a:t>TAVOITE</a:t>
            </a:r>
          </a:p>
          <a:p>
            <a:r>
              <a:rPr lang="en-US" sz="1400" b="0" u="sng" dirty="0"/>
              <a:t> </a:t>
            </a:r>
          </a:p>
          <a:p>
            <a:r>
              <a:rPr lang="en-US" sz="1400" b="0" dirty="0" err="1">
                <a:solidFill>
                  <a:schemeClr val="tx2"/>
                </a:solidFill>
              </a:rPr>
              <a:t>Asiakas</a:t>
            </a:r>
            <a:r>
              <a:rPr lang="en-US" sz="1400" b="0" dirty="0">
                <a:solidFill>
                  <a:schemeClr val="tx2"/>
                </a:solidFill>
              </a:rPr>
              <a:t> (</a:t>
            </a:r>
            <a:r>
              <a:rPr lang="en-US" sz="1400" b="0" dirty="0" err="1">
                <a:solidFill>
                  <a:schemeClr val="tx2"/>
                </a:solidFill>
              </a:rPr>
              <a:t>palvelun</a:t>
            </a:r>
            <a:r>
              <a:rPr lang="en-US" sz="1400" b="0" dirty="0">
                <a:solidFill>
                  <a:schemeClr val="tx2"/>
                </a:solidFill>
              </a:rPr>
              <a:t> </a:t>
            </a:r>
            <a:r>
              <a:rPr lang="en-US" sz="1400" b="0" dirty="0" err="1">
                <a:solidFill>
                  <a:schemeClr val="tx2"/>
                </a:solidFill>
              </a:rPr>
              <a:t>käyttäjä</a:t>
            </a:r>
            <a:r>
              <a:rPr lang="en-US" sz="1400" b="0" dirty="0">
                <a:solidFill>
                  <a:schemeClr val="tx2"/>
                </a:solidFill>
              </a:rPr>
              <a:t>):</a:t>
            </a:r>
          </a:p>
          <a:p>
            <a:r>
              <a:rPr lang="en-US" sz="1400" dirty="0" err="1"/>
              <a:t>Työllistymisedellytysten</a:t>
            </a:r>
            <a:r>
              <a:rPr lang="en-US" sz="1400" dirty="0"/>
              <a:t> </a:t>
            </a:r>
            <a:r>
              <a:rPr lang="en-US" sz="1400" dirty="0" err="1"/>
              <a:t>lisääntyminen</a:t>
            </a:r>
            <a:r>
              <a:rPr lang="en-US" sz="1400" b="0" dirty="0"/>
              <a:t> </a:t>
            </a:r>
            <a:r>
              <a:rPr lang="en-US" sz="1400" b="0" dirty="0" err="1"/>
              <a:t>työhönvalmennuksen</a:t>
            </a:r>
            <a:r>
              <a:rPr lang="en-US" sz="1400" b="0" dirty="0"/>
              <a:t> </a:t>
            </a:r>
            <a:r>
              <a:rPr lang="en-US" sz="1400" b="0" dirty="0" err="1"/>
              <a:t>tuella</a:t>
            </a:r>
            <a:r>
              <a:rPr lang="en-US" sz="1400" b="0" dirty="0"/>
              <a:t>.</a:t>
            </a:r>
          </a:p>
          <a:p>
            <a:endParaRPr lang="en-US" sz="1400" b="0" dirty="0"/>
          </a:p>
          <a:p>
            <a:r>
              <a:rPr lang="en-US" sz="1400" dirty="0" err="1">
                <a:solidFill>
                  <a:schemeClr val="tx2"/>
                </a:solidFill>
              </a:rPr>
              <a:t>T</a:t>
            </a:r>
            <a:r>
              <a:rPr lang="en-US" sz="1400" b="0" dirty="0" err="1">
                <a:solidFill>
                  <a:schemeClr val="tx2"/>
                </a:solidFill>
              </a:rPr>
              <a:t>ilaaja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</a:p>
          <a:p>
            <a:r>
              <a:rPr lang="en-US" sz="1400" dirty="0" err="1"/>
              <a:t>Lisätä</a:t>
            </a:r>
            <a:r>
              <a:rPr lang="en-US" sz="1400" dirty="0"/>
              <a:t> </a:t>
            </a:r>
            <a:r>
              <a:rPr lang="en-US" sz="1400" dirty="0" err="1"/>
              <a:t>tietoisuutta</a:t>
            </a:r>
            <a:r>
              <a:rPr lang="en-US" sz="1400" dirty="0"/>
              <a:t> </a:t>
            </a:r>
            <a:r>
              <a:rPr lang="en-US" sz="1400" dirty="0" err="1"/>
              <a:t>palvelun</a:t>
            </a:r>
            <a:r>
              <a:rPr lang="en-US" sz="1400" dirty="0"/>
              <a:t> </a:t>
            </a:r>
            <a:r>
              <a:rPr lang="en-US" sz="1400" dirty="0" err="1"/>
              <a:t>olemassa</a:t>
            </a:r>
            <a:r>
              <a:rPr lang="en-US" sz="1400" dirty="0"/>
              <a:t> </a:t>
            </a:r>
            <a:r>
              <a:rPr lang="en-US" sz="1400" dirty="0" err="1"/>
              <a:t>olosta</a:t>
            </a:r>
            <a:r>
              <a:rPr lang="en-US" sz="1400" dirty="0"/>
              <a:t>, </a:t>
            </a:r>
            <a:r>
              <a:rPr lang="en-US" sz="1400" dirty="0" err="1"/>
              <a:t>saada</a:t>
            </a:r>
            <a:r>
              <a:rPr lang="en-US" sz="1400" dirty="0"/>
              <a:t> </a:t>
            </a:r>
            <a:r>
              <a:rPr lang="en-US" sz="1400" dirty="0" err="1"/>
              <a:t>tunnettavuutta</a:t>
            </a:r>
            <a:r>
              <a:rPr lang="en-US" sz="1400" dirty="0"/>
              <a:t> </a:t>
            </a:r>
            <a:r>
              <a:rPr lang="en-US" sz="1400" dirty="0" err="1"/>
              <a:t>palvelulle</a:t>
            </a:r>
            <a:r>
              <a:rPr lang="en-US" sz="1400" dirty="0"/>
              <a:t>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 err="1">
                <a:sym typeface="Wingdings" panose="05000000000000000000" pitchFamily="2" charset="2"/>
              </a:rPr>
              <a:t>palvelun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tehokkuus</a:t>
            </a:r>
            <a:r>
              <a:rPr lang="en-US" sz="1400" dirty="0">
                <a:sym typeface="Wingdings" panose="05000000000000000000" pitchFamily="2" charset="2"/>
              </a:rPr>
              <a:t>/</a:t>
            </a:r>
            <a:r>
              <a:rPr lang="en-US" sz="1400" dirty="0" err="1">
                <a:sym typeface="Wingdings" panose="05000000000000000000" pitchFamily="2" charset="2"/>
              </a:rPr>
              <a:t>tuloksellisuus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näkyväksi</a:t>
            </a:r>
            <a:r>
              <a:rPr lang="en-US" sz="1400" dirty="0">
                <a:sym typeface="Wingdings" panose="05000000000000000000" pitchFamily="2" charset="2"/>
              </a:rPr>
              <a:t>.</a:t>
            </a:r>
            <a:endParaRPr lang="en-US" sz="1400" b="0" dirty="0"/>
          </a:p>
          <a:p>
            <a:endParaRPr lang="en-US" sz="1400" b="0" dirty="0">
              <a:solidFill>
                <a:schemeClr val="tx2"/>
              </a:solidFill>
            </a:endParaRPr>
          </a:p>
          <a:p>
            <a:r>
              <a:rPr lang="en-US" sz="1400" b="0" dirty="0">
                <a:solidFill>
                  <a:schemeClr val="tx2"/>
                </a:solidFill>
              </a:rPr>
              <a:t>Hanke / TP2 - </a:t>
            </a:r>
            <a:r>
              <a:rPr lang="en-US" sz="1400" b="0" dirty="0" err="1">
                <a:solidFill>
                  <a:schemeClr val="tx2"/>
                </a:solidFill>
              </a:rPr>
              <a:t>tuottaja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</a:p>
          <a:p>
            <a:r>
              <a:rPr lang="en-US" sz="1400" b="0" dirty="0" err="1"/>
              <a:t>Viestinnän</a:t>
            </a:r>
            <a:r>
              <a:rPr lang="en-US" sz="1400" b="0" dirty="0"/>
              <a:t> ja </a:t>
            </a:r>
            <a:r>
              <a:rPr lang="en-US" sz="1400" b="0" dirty="0" err="1"/>
              <a:t>markkinoinnin</a:t>
            </a:r>
            <a:r>
              <a:rPr lang="en-US" sz="1400" b="0" dirty="0"/>
              <a:t> </a:t>
            </a:r>
            <a:r>
              <a:rPr lang="en-US" sz="1400" b="0" dirty="0" err="1"/>
              <a:t>asiakaslähtöinen</a:t>
            </a:r>
            <a:r>
              <a:rPr lang="en-US" sz="1400" b="0" dirty="0"/>
              <a:t> </a:t>
            </a:r>
            <a:r>
              <a:rPr lang="en-US" sz="1400" b="0" dirty="0" err="1"/>
              <a:t>kehittäminen</a:t>
            </a:r>
            <a:r>
              <a:rPr lang="en-US" sz="1400" b="0" dirty="0"/>
              <a:t> ja </a:t>
            </a:r>
            <a:r>
              <a:rPr lang="en-US" sz="1400" b="0" dirty="0" err="1"/>
              <a:t>vahva</a:t>
            </a:r>
            <a:r>
              <a:rPr lang="en-US" sz="1400" b="0" dirty="0"/>
              <a:t> </a:t>
            </a:r>
            <a:r>
              <a:rPr lang="en-US" sz="1400" b="0" dirty="0" err="1"/>
              <a:t>toimeenpano</a:t>
            </a:r>
            <a:r>
              <a:rPr lang="en-US" sz="1400" b="0" dirty="0"/>
              <a:t>. </a:t>
            </a:r>
            <a:r>
              <a:rPr lang="en-US" sz="1400" b="0" dirty="0" err="1"/>
              <a:t>Lisätä</a:t>
            </a:r>
            <a:r>
              <a:rPr lang="en-US" sz="1400" b="0" dirty="0"/>
              <a:t> </a:t>
            </a:r>
            <a:r>
              <a:rPr lang="en-US" sz="1400" b="0" dirty="0" err="1"/>
              <a:t>osaamista</a:t>
            </a:r>
            <a:r>
              <a:rPr lang="en-US" sz="1400" b="0" dirty="0"/>
              <a:t> ja </a:t>
            </a:r>
            <a:r>
              <a:rPr lang="en-US" sz="1400" b="0" dirty="0" err="1"/>
              <a:t>innostusta</a:t>
            </a:r>
            <a:r>
              <a:rPr lang="en-US" sz="1400" b="0" dirty="0"/>
              <a:t> </a:t>
            </a:r>
            <a:r>
              <a:rPr lang="en-US" sz="1400" b="0" dirty="0" err="1"/>
              <a:t>palvelusta</a:t>
            </a:r>
            <a:r>
              <a:rPr lang="en-US" sz="1400" b="0" dirty="0"/>
              <a:t> </a:t>
            </a:r>
            <a:r>
              <a:rPr lang="en-US" sz="1400" b="0" dirty="0" err="1"/>
              <a:t>viestimiseen</a:t>
            </a:r>
            <a:r>
              <a:rPr lang="en-US" sz="1400" b="0" dirty="0"/>
              <a:t>. </a:t>
            </a:r>
            <a:r>
              <a:rPr lang="en-US" sz="1400" b="0" dirty="0" err="1"/>
              <a:t>Vahvistaa</a:t>
            </a:r>
            <a:r>
              <a:rPr lang="en-US" sz="1400" b="0" dirty="0"/>
              <a:t> jo </a:t>
            </a:r>
            <a:r>
              <a:rPr lang="en-US" sz="1400" b="0" dirty="0" err="1"/>
              <a:t>olemassa</a:t>
            </a:r>
            <a:r>
              <a:rPr lang="en-US" sz="1400" b="0" dirty="0"/>
              <a:t> </a:t>
            </a:r>
            <a:r>
              <a:rPr lang="en-US" sz="1400" b="0" dirty="0" err="1"/>
              <a:t>olevaa</a:t>
            </a:r>
            <a:r>
              <a:rPr lang="en-US" sz="1400" b="0" dirty="0"/>
              <a:t> </a:t>
            </a:r>
            <a:r>
              <a:rPr lang="en-US" sz="1400" b="0" dirty="0" err="1"/>
              <a:t>osaamista</a:t>
            </a:r>
            <a:r>
              <a:rPr lang="en-US" sz="1400" b="0" dirty="0"/>
              <a:t>.</a:t>
            </a:r>
          </a:p>
          <a:p>
            <a:endParaRPr lang="en-US" sz="1400" b="0" dirty="0"/>
          </a:p>
          <a:p>
            <a:r>
              <a:rPr lang="en-US" sz="1400" dirty="0" err="1">
                <a:solidFill>
                  <a:schemeClr val="tx2"/>
                </a:solidFill>
              </a:rPr>
              <a:t>Yhteiset</a:t>
            </a:r>
            <a:r>
              <a:rPr lang="en-US" sz="1400" dirty="0">
                <a:solidFill>
                  <a:schemeClr val="tx2"/>
                </a:solidFill>
              </a:rPr>
              <a:t> tavoitteet:</a:t>
            </a:r>
          </a:p>
          <a:p>
            <a:r>
              <a:rPr lang="fi-FI" sz="1400" dirty="0"/>
              <a:t>Lisätä tietoisuutta palvelusta ja sen sisällöstä. Saada oikeat asiakkaat, oikeaan aikaan, oikeaan palveluun. Asiakas löytää polun pään.</a:t>
            </a:r>
          </a:p>
        </p:txBody>
      </p:sp>
    </p:spTree>
    <p:extLst>
      <p:ext uri="{BB962C8B-B14F-4D97-AF65-F5344CB8AC3E}">
        <p14:creationId xmlns:p14="http://schemas.microsoft.com/office/powerpoint/2010/main" val="309691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ruutu 15">
            <a:extLst>
              <a:ext uri="{FF2B5EF4-FFF2-40B4-BE49-F238E27FC236}">
                <a16:creationId xmlns:a16="http://schemas.microsoft.com/office/drawing/2014/main" id="{EC4DC732-5DAF-4F5C-A6C7-3BB97B174712}"/>
              </a:ext>
            </a:extLst>
          </p:cNvPr>
          <p:cNvSpPr txBox="1"/>
          <p:nvPr/>
        </p:nvSpPr>
        <p:spPr>
          <a:xfrm>
            <a:off x="1200475" y="1094184"/>
            <a:ext cx="1744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Asiakas</a:t>
            </a:r>
            <a:endParaRPr lang="en-US" sz="1000" b="1" dirty="0"/>
          </a:p>
          <a:p>
            <a:r>
              <a:rPr lang="en-US" sz="1000" dirty="0" err="1"/>
              <a:t>Käyttäjä</a:t>
            </a:r>
            <a:endParaRPr lang="en-US" sz="1000" dirty="0"/>
          </a:p>
          <a:p>
            <a:r>
              <a:rPr lang="en-US" sz="1000" dirty="0" err="1"/>
              <a:t>Omainen</a:t>
            </a:r>
            <a:endParaRPr lang="en-US" sz="1000" dirty="0"/>
          </a:p>
          <a:p>
            <a:r>
              <a:rPr lang="en-US" sz="1000" dirty="0" err="1"/>
              <a:t>Asiantuntija</a:t>
            </a:r>
            <a:r>
              <a:rPr lang="en-US" sz="1000" dirty="0"/>
              <a:t> / </a:t>
            </a:r>
            <a:r>
              <a:rPr lang="en-US" sz="1000" dirty="0" err="1"/>
              <a:t>ammattilainen</a:t>
            </a:r>
            <a:endParaRPr lang="fi-FI" sz="1000" dirty="0"/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3F66DA27-8937-4D70-A74C-67B6C877C0F0}"/>
              </a:ext>
            </a:extLst>
          </p:cNvPr>
          <p:cNvSpPr/>
          <p:nvPr/>
        </p:nvSpPr>
        <p:spPr>
          <a:xfrm>
            <a:off x="1662667" y="561555"/>
            <a:ext cx="6120680" cy="4320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Palvelupolku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5C076A9-41E6-4E5C-9368-3E55922C3A6A}"/>
              </a:ext>
            </a:extLst>
          </p:cNvPr>
          <p:cNvCxnSpPr>
            <a:cxnSpLocks/>
          </p:cNvCxnSpPr>
          <p:nvPr/>
        </p:nvCxnSpPr>
        <p:spPr>
          <a:xfrm>
            <a:off x="2951820" y="411510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3CB4E69E-008B-4182-AF17-60B6CE1510F6}"/>
              </a:ext>
            </a:extLst>
          </p:cNvPr>
          <p:cNvCxnSpPr>
            <a:cxnSpLocks/>
          </p:cNvCxnSpPr>
          <p:nvPr/>
        </p:nvCxnSpPr>
        <p:spPr>
          <a:xfrm>
            <a:off x="5976156" y="411510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A7C4DBAB-9748-4448-BCBF-01B3B2F5AC5E}"/>
              </a:ext>
            </a:extLst>
          </p:cNvPr>
          <p:cNvSpPr txBox="1"/>
          <p:nvPr/>
        </p:nvSpPr>
        <p:spPr>
          <a:xfrm>
            <a:off x="1619672" y="195486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Ennen</a:t>
            </a:r>
            <a:endParaRPr lang="fi-FI" sz="8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483B551-71CF-4C95-AF48-99F25424D659}"/>
              </a:ext>
            </a:extLst>
          </p:cNvPr>
          <p:cNvSpPr txBox="1"/>
          <p:nvPr/>
        </p:nvSpPr>
        <p:spPr>
          <a:xfrm>
            <a:off x="3272080" y="179920"/>
            <a:ext cx="500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Aikana</a:t>
            </a:r>
            <a:endParaRPr lang="fi-FI" sz="8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DC4345C-B153-43A6-9A0F-C58ABB85D1B0}"/>
              </a:ext>
            </a:extLst>
          </p:cNvPr>
          <p:cNvSpPr txBox="1"/>
          <p:nvPr/>
        </p:nvSpPr>
        <p:spPr>
          <a:xfrm>
            <a:off x="6310681" y="179920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Jälkeen</a:t>
            </a:r>
            <a:endParaRPr lang="fi-FI" sz="80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F384DF9B-17ED-4488-BE28-92C3B78D8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61" y="1237975"/>
            <a:ext cx="1535583" cy="1132936"/>
          </a:xfrm>
          <a:prstGeom prst="rect">
            <a:avLst/>
          </a:prstGeom>
        </p:spPr>
      </p:pic>
      <p:pic>
        <p:nvPicPr>
          <p:cNvPr id="15" name="Kuva 14" descr="Ihmisryhmä ääriviiva">
            <a:extLst>
              <a:ext uri="{FF2B5EF4-FFF2-40B4-BE49-F238E27FC236}">
                <a16:creationId xmlns:a16="http://schemas.microsoft.com/office/drawing/2014/main" id="{548B4400-4DFF-40B7-B2FB-B19A3DE3C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4005" y="1059391"/>
            <a:ext cx="530936" cy="530936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DA0551E8-D1EE-49DD-93AB-015767BCFBDF}"/>
              </a:ext>
            </a:extLst>
          </p:cNvPr>
          <p:cNvSpPr txBox="1"/>
          <p:nvPr/>
        </p:nvSpPr>
        <p:spPr>
          <a:xfrm>
            <a:off x="1804513" y="2158299"/>
            <a:ext cx="187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Palveluiden</a:t>
            </a:r>
            <a:r>
              <a:rPr lang="en-US" sz="800" dirty="0"/>
              <a:t> markkinointi &amp; Viestintä, </a:t>
            </a:r>
          </a:p>
          <a:p>
            <a:r>
              <a:rPr lang="en-US" sz="800" dirty="0" err="1"/>
              <a:t>jotta</a:t>
            </a:r>
            <a:r>
              <a:rPr lang="en-US" sz="800" dirty="0"/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asiakas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löytää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polun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pään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  <a:endParaRPr lang="fi-FI" sz="800" b="1" dirty="0">
              <a:highlight>
                <a:srgbClr val="FF0000"/>
              </a:highlight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0181B2A-19A1-4A18-9625-18D7772A428B}"/>
              </a:ext>
            </a:extLst>
          </p:cNvPr>
          <p:cNvSpPr txBox="1"/>
          <p:nvPr/>
        </p:nvSpPr>
        <p:spPr>
          <a:xfrm rot="20383934">
            <a:off x="238773" y="650496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highlight>
                  <a:srgbClr val="FF0000"/>
                </a:highlight>
              </a:rPr>
              <a:t>Asiakasymmärrys</a:t>
            </a:r>
          </a:p>
          <a:p>
            <a:r>
              <a:rPr lang="en-US" sz="800" dirty="0" err="1">
                <a:solidFill>
                  <a:schemeClr val="accent2"/>
                </a:solidFill>
              </a:rPr>
              <a:t>Asiakasarkkityypittäminen</a:t>
            </a:r>
            <a:endParaRPr lang="en-US" sz="800" dirty="0">
              <a:solidFill>
                <a:schemeClr val="accent2"/>
              </a:solidFill>
            </a:endParaRPr>
          </a:p>
          <a:p>
            <a:r>
              <a:rPr lang="en-US" sz="800" b="1" dirty="0" err="1">
                <a:highlight>
                  <a:srgbClr val="FF0000"/>
                </a:highlight>
              </a:rPr>
              <a:t>Oikeaan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aikaan</a:t>
            </a:r>
            <a:r>
              <a:rPr lang="en-US" sz="800" b="1" dirty="0">
                <a:highlight>
                  <a:srgbClr val="FF0000"/>
                </a:highlight>
              </a:rPr>
              <a:t> &amp; </a:t>
            </a:r>
            <a:r>
              <a:rPr lang="en-US" sz="800" b="1" dirty="0" err="1">
                <a:highlight>
                  <a:srgbClr val="FF0000"/>
                </a:highlight>
              </a:rPr>
              <a:t>oikealle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asiakkaalle</a:t>
            </a:r>
            <a:endParaRPr lang="fi-FI" sz="800" b="1" dirty="0">
              <a:highlight>
                <a:srgbClr val="FF0000"/>
              </a:highlight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2AF7009-5892-49B3-8418-09F5B6C57913}"/>
              </a:ext>
            </a:extLst>
          </p:cNvPr>
          <p:cNvSpPr txBox="1"/>
          <p:nvPr/>
        </p:nvSpPr>
        <p:spPr>
          <a:xfrm>
            <a:off x="2246758" y="2657655"/>
            <a:ext cx="1976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>
                <a:highlight>
                  <a:srgbClr val="FF0000"/>
                </a:highlight>
              </a:rPr>
              <a:t>Mikä</a:t>
            </a:r>
            <a:r>
              <a:rPr lang="en-US" sz="800" b="1" dirty="0">
                <a:highlight>
                  <a:srgbClr val="FF0000"/>
                </a:highlight>
              </a:rPr>
              <a:t> / </a:t>
            </a:r>
            <a:r>
              <a:rPr lang="en-US" sz="800" b="1" dirty="0" err="1">
                <a:highlight>
                  <a:srgbClr val="FF0000"/>
                </a:highlight>
              </a:rPr>
              <a:t>mitkä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palvelu</a:t>
            </a:r>
            <a:r>
              <a:rPr lang="en-US" sz="800" b="1" dirty="0">
                <a:highlight>
                  <a:srgbClr val="FF0000"/>
                </a:highlight>
              </a:rPr>
              <a:t>(t) ja </a:t>
            </a:r>
            <a:r>
              <a:rPr lang="en-US" sz="800" b="1" dirty="0" err="1">
                <a:highlight>
                  <a:srgbClr val="FF0000"/>
                </a:highlight>
              </a:rPr>
              <a:t>miten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toimii</a:t>
            </a:r>
            <a:endParaRPr lang="fi-FI" sz="800" b="1" dirty="0">
              <a:highlight>
                <a:srgbClr val="FF0000"/>
              </a:highlight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788B457-A20B-4C05-B5F5-9334974DAA5D}"/>
              </a:ext>
            </a:extLst>
          </p:cNvPr>
          <p:cNvSpPr txBox="1"/>
          <p:nvPr/>
        </p:nvSpPr>
        <p:spPr>
          <a:xfrm>
            <a:off x="2831854" y="2937424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Palvelun</a:t>
            </a:r>
            <a:r>
              <a:rPr lang="en-US" sz="800" dirty="0"/>
              <a:t> </a:t>
            </a:r>
            <a:r>
              <a:rPr lang="en-US" sz="800" dirty="0" err="1"/>
              <a:t>vaikuttavuus</a:t>
            </a:r>
            <a:r>
              <a:rPr lang="en-US" sz="800" dirty="0"/>
              <a:t>, </a:t>
            </a:r>
          </a:p>
          <a:p>
            <a:r>
              <a:rPr lang="en-US" sz="800" dirty="0" err="1"/>
              <a:t>edut</a:t>
            </a:r>
            <a:r>
              <a:rPr lang="en-US" sz="800" dirty="0"/>
              <a:t>, </a:t>
            </a:r>
            <a:r>
              <a:rPr lang="en-US" sz="800" dirty="0" err="1"/>
              <a:t>hyödyt</a:t>
            </a:r>
            <a:r>
              <a:rPr lang="en-US" sz="800" dirty="0"/>
              <a:t> &amp; </a:t>
            </a:r>
            <a:r>
              <a:rPr lang="en-US" sz="800" dirty="0" err="1"/>
              <a:t>merkitys</a:t>
            </a:r>
            <a:endParaRPr lang="fi-FI" sz="800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AD5E6B33-2735-426F-9A47-11B8FBCC7022}"/>
              </a:ext>
            </a:extLst>
          </p:cNvPr>
          <p:cNvSpPr txBox="1"/>
          <p:nvPr/>
        </p:nvSpPr>
        <p:spPr>
          <a:xfrm>
            <a:off x="2600971" y="2805541"/>
            <a:ext cx="769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chemeClr val="accent2"/>
                </a:solidFill>
              </a:rPr>
              <a:t>Palvelupolku</a:t>
            </a:r>
            <a:endParaRPr lang="fi-FI" sz="800" dirty="0">
              <a:solidFill>
                <a:schemeClr val="accent2"/>
              </a:solidFill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4CA02B2-4424-4062-8DC8-77E7379724B6}"/>
              </a:ext>
            </a:extLst>
          </p:cNvPr>
          <p:cNvSpPr txBox="1"/>
          <p:nvPr/>
        </p:nvSpPr>
        <p:spPr>
          <a:xfrm>
            <a:off x="1668259" y="3622444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>
                <a:highlight>
                  <a:srgbClr val="FF0000"/>
                </a:highlight>
              </a:rPr>
              <a:t>Asiantuntijoiden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</a:p>
          <a:p>
            <a:r>
              <a:rPr lang="en-US" sz="800" b="1" dirty="0" err="1">
                <a:highlight>
                  <a:srgbClr val="FF0000"/>
                </a:highlight>
              </a:rPr>
              <a:t>osaamisen</a:t>
            </a:r>
            <a:r>
              <a:rPr lang="en-US" sz="800" b="1" dirty="0">
                <a:highlight>
                  <a:srgbClr val="FF0000"/>
                </a:highlight>
              </a:rPr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lisääminen</a:t>
            </a:r>
            <a:r>
              <a:rPr lang="en-US" sz="800" b="1" dirty="0">
                <a:highlight>
                  <a:srgbClr val="FF0000"/>
                </a:highlight>
              </a:rPr>
              <a:t> &amp; </a:t>
            </a:r>
            <a:r>
              <a:rPr lang="en-US" sz="800" b="1" dirty="0" err="1">
                <a:highlight>
                  <a:srgbClr val="FF0000"/>
                </a:highlight>
              </a:rPr>
              <a:t>vahvistaminen</a:t>
            </a:r>
            <a:endParaRPr lang="en-US" sz="800" b="1" dirty="0">
              <a:highlight>
                <a:srgbClr val="FF0000"/>
              </a:highlight>
            </a:endParaRPr>
          </a:p>
          <a:p>
            <a:r>
              <a:rPr lang="en-US" sz="800" dirty="0" err="1">
                <a:solidFill>
                  <a:schemeClr val="accent2"/>
                </a:solidFill>
              </a:rPr>
              <a:t>Markkinoinnin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valmennus</a:t>
            </a:r>
            <a:r>
              <a:rPr lang="en-US" sz="800" dirty="0">
                <a:solidFill>
                  <a:schemeClr val="accent2"/>
                </a:solidFill>
              </a:rPr>
              <a:t> – </a:t>
            </a:r>
            <a:r>
              <a:rPr lang="en-US" sz="800" dirty="0" err="1">
                <a:solidFill>
                  <a:schemeClr val="accent2"/>
                </a:solidFill>
              </a:rPr>
              <a:t>koulutus</a:t>
            </a:r>
            <a:endParaRPr lang="en-US" sz="800" dirty="0">
              <a:solidFill>
                <a:schemeClr val="accent2"/>
              </a:solidFill>
            </a:endParaRPr>
          </a:p>
          <a:p>
            <a:r>
              <a:rPr lang="en-US" sz="800" dirty="0" err="1"/>
              <a:t>Yhteinen</a:t>
            </a:r>
            <a:r>
              <a:rPr lang="en-US" sz="800" dirty="0"/>
              <a:t> </a:t>
            </a:r>
            <a:r>
              <a:rPr lang="en-US" sz="800" dirty="0" err="1"/>
              <a:t>ymmärrys</a:t>
            </a:r>
            <a:endParaRPr lang="fi-FI" sz="800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C5D52D62-BB7C-41DB-BE4B-CDABF7D1482A}"/>
              </a:ext>
            </a:extLst>
          </p:cNvPr>
          <p:cNvSpPr txBox="1"/>
          <p:nvPr/>
        </p:nvSpPr>
        <p:spPr>
          <a:xfrm>
            <a:off x="581653" y="324082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Ideat</a:t>
            </a:r>
            <a:r>
              <a:rPr lang="en-US" sz="800" dirty="0"/>
              <a:t>, </a:t>
            </a:r>
            <a:r>
              <a:rPr lang="en-US" sz="800" dirty="0" err="1"/>
              <a:t>sisällöt</a:t>
            </a:r>
            <a:r>
              <a:rPr lang="en-US" sz="800" dirty="0"/>
              <a:t>, </a:t>
            </a:r>
          </a:p>
          <a:p>
            <a:r>
              <a:rPr lang="en-US" sz="800" dirty="0" err="1"/>
              <a:t>Suunnitelma</a:t>
            </a:r>
            <a:endParaRPr lang="en-US" sz="800" dirty="0"/>
          </a:p>
          <a:p>
            <a:r>
              <a:rPr lang="en-US" sz="800" dirty="0" err="1">
                <a:solidFill>
                  <a:schemeClr val="accent2"/>
                </a:solidFill>
              </a:rPr>
              <a:t>Työpaja</a:t>
            </a:r>
            <a:endParaRPr lang="fi-FI" sz="800" dirty="0">
              <a:solidFill>
                <a:schemeClr val="accent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E1660116-6B68-46F4-ACD1-12BEB0678881}"/>
              </a:ext>
            </a:extLst>
          </p:cNvPr>
          <p:cNvSpPr txBox="1"/>
          <p:nvPr/>
        </p:nvSpPr>
        <p:spPr>
          <a:xfrm>
            <a:off x="189339" y="2467846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Markkinoinnin</a:t>
            </a:r>
            <a:r>
              <a:rPr lang="en-US" sz="800" dirty="0"/>
              <a:t> &amp; </a:t>
            </a:r>
            <a:r>
              <a:rPr lang="en-US" sz="800" dirty="0" err="1"/>
              <a:t>viestinnän</a:t>
            </a:r>
            <a:r>
              <a:rPr lang="en-US" sz="800" dirty="0"/>
              <a:t> </a:t>
            </a:r>
            <a:r>
              <a:rPr lang="en-US" sz="800" b="1" dirty="0" err="1">
                <a:highlight>
                  <a:srgbClr val="FF0000"/>
                </a:highlight>
              </a:rPr>
              <a:t>tavoite</a:t>
            </a:r>
            <a:endParaRPr lang="en-US" sz="800" b="1" dirty="0">
              <a:highlight>
                <a:srgbClr val="FF0000"/>
              </a:highlight>
            </a:endParaRPr>
          </a:p>
          <a:p>
            <a:r>
              <a:rPr lang="en-US" sz="800" dirty="0" err="1"/>
              <a:t>Vaikutus</a:t>
            </a:r>
            <a:endParaRPr lang="en-US" sz="800" dirty="0"/>
          </a:p>
          <a:p>
            <a:r>
              <a:rPr lang="en-US" sz="800" dirty="0" err="1"/>
              <a:t>Saavutettavuus</a:t>
            </a:r>
            <a:endParaRPr lang="fi-FI" sz="800" dirty="0"/>
          </a:p>
        </p:txBody>
      </p:sp>
      <p:sp>
        <p:nvSpPr>
          <p:cNvPr id="25" name="Nuoli: Alas 24">
            <a:extLst>
              <a:ext uri="{FF2B5EF4-FFF2-40B4-BE49-F238E27FC236}">
                <a16:creationId xmlns:a16="http://schemas.microsoft.com/office/drawing/2014/main" id="{C832C85A-56C9-4382-AE1F-E3F218E49985}"/>
              </a:ext>
            </a:extLst>
          </p:cNvPr>
          <p:cNvSpPr/>
          <p:nvPr/>
        </p:nvSpPr>
        <p:spPr>
          <a:xfrm>
            <a:off x="2187333" y="2057718"/>
            <a:ext cx="59425" cy="108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: Alas 25">
            <a:extLst>
              <a:ext uri="{FF2B5EF4-FFF2-40B4-BE49-F238E27FC236}">
                <a16:creationId xmlns:a16="http://schemas.microsoft.com/office/drawing/2014/main" id="{396F3D04-6C1F-455B-BEF4-714C247F3AFF}"/>
              </a:ext>
            </a:extLst>
          </p:cNvPr>
          <p:cNvSpPr/>
          <p:nvPr/>
        </p:nvSpPr>
        <p:spPr>
          <a:xfrm>
            <a:off x="2712717" y="2540443"/>
            <a:ext cx="59425" cy="108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Nuoli: Alas 26">
            <a:extLst>
              <a:ext uri="{FF2B5EF4-FFF2-40B4-BE49-F238E27FC236}">
                <a16:creationId xmlns:a16="http://schemas.microsoft.com/office/drawing/2014/main" id="{E2A69313-582A-49D4-AB81-F0162B1E7DC5}"/>
              </a:ext>
            </a:extLst>
          </p:cNvPr>
          <p:cNvSpPr/>
          <p:nvPr/>
        </p:nvSpPr>
        <p:spPr>
          <a:xfrm>
            <a:off x="2985852" y="3308431"/>
            <a:ext cx="100105" cy="332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66F91FC4-9059-4E70-9681-175C814ACF19}"/>
              </a:ext>
            </a:extLst>
          </p:cNvPr>
          <p:cNvSpPr/>
          <p:nvPr/>
        </p:nvSpPr>
        <p:spPr>
          <a:xfrm rot="6831612">
            <a:off x="1442246" y="3463698"/>
            <a:ext cx="104295" cy="386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Nuoli: Alas 28">
            <a:extLst>
              <a:ext uri="{FF2B5EF4-FFF2-40B4-BE49-F238E27FC236}">
                <a16:creationId xmlns:a16="http://schemas.microsoft.com/office/drawing/2014/main" id="{8D75E636-23AD-4799-B647-5AD63AA53D71}"/>
              </a:ext>
            </a:extLst>
          </p:cNvPr>
          <p:cNvSpPr/>
          <p:nvPr/>
        </p:nvSpPr>
        <p:spPr>
          <a:xfrm rot="10800000">
            <a:off x="719572" y="3020411"/>
            <a:ext cx="94792" cy="162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Nuoli: Oikea 29">
            <a:extLst>
              <a:ext uri="{FF2B5EF4-FFF2-40B4-BE49-F238E27FC236}">
                <a16:creationId xmlns:a16="http://schemas.microsoft.com/office/drawing/2014/main" id="{C402307D-D826-4F39-AFE1-C48992147C6A}"/>
              </a:ext>
            </a:extLst>
          </p:cNvPr>
          <p:cNvSpPr/>
          <p:nvPr/>
        </p:nvSpPr>
        <p:spPr>
          <a:xfrm rot="18371596">
            <a:off x="3982210" y="2550300"/>
            <a:ext cx="215861" cy="457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6EC70C4E-FA99-4CBE-992A-AE2A4399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2" y="195486"/>
            <a:ext cx="604510" cy="572162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9F11F2EE-834E-43ED-9F04-C86F6A34F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369" y="1270759"/>
            <a:ext cx="604510" cy="572162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49DF1471-1EEB-4078-9253-8BF9EF4C2AA2}"/>
              </a:ext>
            </a:extLst>
          </p:cNvPr>
          <p:cNvSpPr txBox="1"/>
          <p:nvPr/>
        </p:nvSpPr>
        <p:spPr>
          <a:xfrm>
            <a:off x="3713027" y="405571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highlight>
                  <a:srgbClr val="FF0000"/>
                </a:highlight>
              </a:rPr>
              <a:t>Asiakasymmärrys &amp; </a:t>
            </a:r>
            <a:r>
              <a:rPr lang="en-US" sz="800" b="1" dirty="0" err="1">
                <a:highlight>
                  <a:srgbClr val="FF0000"/>
                </a:highlight>
              </a:rPr>
              <a:t>lähtöisyys</a:t>
            </a:r>
            <a:endParaRPr lang="en-US" sz="800" b="1" dirty="0">
              <a:highlight>
                <a:srgbClr val="FF0000"/>
              </a:highlight>
            </a:endParaRPr>
          </a:p>
        </p:txBody>
      </p:sp>
      <p:sp>
        <p:nvSpPr>
          <p:cNvPr id="35" name="Nuoli: Alas 34">
            <a:extLst>
              <a:ext uri="{FF2B5EF4-FFF2-40B4-BE49-F238E27FC236}">
                <a16:creationId xmlns:a16="http://schemas.microsoft.com/office/drawing/2014/main" id="{C01C9ACF-CADD-4845-9F02-0DE50E7081A9}"/>
              </a:ext>
            </a:extLst>
          </p:cNvPr>
          <p:cNvSpPr/>
          <p:nvPr/>
        </p:nvSpPr>
        <p:spPr>
          <a:xfrm>
            <a:off x="2095947" y="2521787"/>
            <a:ext cx="100106" cy="1074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Nuoli: Alas 35">
            <a:extLst>
              <a:ext uri="{FF2B5EF4-FFF2-40B4-BE49-F238E27FC236}">
                <a16:creationId xmlns:a16="http://schemas.microsoft.com/office/drawing/2014/main" id="{5C236278-DC83-40C4-BDA3-6FA8FC50E9F4}"/>
              </a:ext>
            </a:extLst>
          </p:cNvPr>
          <p:cNvSpPr/>
          <p:nvPr/>
        </p:nvSpPr>
        <p:spPr>
          <a:xfrm rot="10800000">
            <a:off x="545644" y="1667542"/>
            <a:ext cx="107125" cy="750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Nuoli: Alas 36">
            <a:extLst>
              <a:ext uri="{FF2B5EF4-FFF2-40B4-BE49-F238E27FC236}">
                <a16:creationId xmlns:a16="http://schemas.microsoft.com/office/drawing/2014/main" id="{ECDC88C8-9BD5-4C53-BFC8-E74B2EFBBF8D}"/>
              </a:ext>
            </a:extLst>
          </p:cNvPr>
          <p:cNvSpPr/>
          <p:nvPr/>
        </p:nvSpPr>
        <p:spPr>
          <a:xfrm rot="13469786">
            <a:off x="879931" y="1644781"/>
            <a:ext cx="90596" cy="921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D1C60EBC-4234-4DD4-9A43-59BF969BB2FD}"/>
              </a:ext>
            </a:extLst>
          </p:cNvPr>
          <p:cNvSpPr txBox="1"/>
          <p:nvPr/>
        </p:nvSpPr>
        <p:spPr>
          <a:xfrm>
            <a:off x="20680" y="4794984"/>
            <a:ext cx="3682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accent2"/>
                </a:solidFill>
              </a:rPr>
              <a:t>Vihreällä</a:t>
            </a:r>
            <a:r>
              <a:rPr lang="en-US" sz="800" dirty="0">
                <a:solidFill>
                  <a:schemeClr val="accent2"/>
                </a:solidFill>
              </a:rPr>
              <a:t> “</a:t>
            </a:r>
            <a:r>
              <a:rPr lang="en-US" sz="800" dirty="0" err="1">
                <a:solidFill>
                  <a:schemeClr val="accent2"/>
                </a:solidFill>
              </a:rPr>
              <a:t>työkalu</a:t>
            </a:r>
            <a:r>
              <a:rPr lang="en-US" sz="800" dirty="0">
                <a:solidFill>
                  <a:schemeClr val="accent2"/>
                </a:solidFill>
              </a:rPr>
              <a:t> / </a:t>
            </a:r>
            <a:r>
              <a:rPr lang="en-US" sz="800" dirty="0" err="1">
                <a:solidFill>
                  <a:schemeClr val="accent2"/>
                </a:solidFill>
              </a:rPr>
              <a:t>menetelmä</a:t>
            </a:r>
            <a:r>
              <a:rPr lang="en-US" sz="800" dirty="0">
                <a:solidFill>
                  <a:schemeClr val="accent2"/>
                </a:solidFill>
              </a:rPr>
              <a:t>”</a:t>
            </a:r>
          </a:p>
          <a:p>
            <a:r>
              <a:rPr lang="en-US" sz="800" dirty="0" err="1">
                <a:highlight>
                  <a:srgbClr val="FF0000"/>
                </a:highlight>
              </a:rPr>
              <a:t>Punaisella</a:t>
            </a:r>
            <a:r>
              <a:rPr lang="en-US" sz="800" dirty="0">
                <a:highlight>
                  <a:srgbClr val="FF0000"/>
                </a:highlight>
              </a:rPr>
              <a:t> </a:t>
            </a:r>
            <a:r>
              <a:rPr lang="en-US" sz="800" dirty="0" err="1">
                <a:highlight>
                  <a:srgbClr val="FF0000"/>
                </a:highlight>
              </a:rPr>
              <a:t>tavoite</a:t>
            </a:r>
            <a:endParaRPr lang="fi-FI" sz="800" dirty="0">
              <a:highlight>
                <a:srgbClr val="FF0000"/>
              </a:highlight>
            </a:endParaRP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6C0F1D24-A6D9-4DBF-B3A4-DA6762A6D870}"/>
              </a:ext>
            </a:extLst>
          </p:cNvPr>
          <p:cNvSpPr txBox="1"/>
          <p:nvPr/>
        </p:nvSpPr>
        <p:spPr>
          <a:xfrm>
            <a:off x="3146569" y="947260"/>
            <a:ext cx="25042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highlight>
                  <a:srgbClr val="FF0000"/>
                </a:highlight>
              </a:rPr>
              <a:t>Sujuva</a:t>
            </a:r>
            <a:r>
              <a:rPr lang="en-US" sz="800" dirty="0">
                <a:highlight>
                  <a:srgbClr val="FF0000"/>
                </a:highlight>
              </a:rPr>
              <a:t> &amp; </a:t>
            </a:r>
            <a:r>
              <a:rPr lang="en-US" sz="800" dirty="0" err="1">
                <a:highlight>
                  <a:srgbClr val="FF0000"/>
                </a:highlight>
              </a:rPr>
              <a:t>tavoitteellinen</a:t>
            </a:r>
            <a:r>
              <a:rPr lang="en-US" sz="800" dirty="0">
                <a:highlight>
                  <a:srgbClr val="FF0000"/>
                </a:highlight>
              </a:rPr>
              <a:t>, </a:t>
            </a:r>
            <a:r>
              <a:rPr lang="en-US" sz="800" dirty="0" err="1">
                <a:highlight>
                  <a:srgbClr val="FF0000"/>
                </a:highlight>
              </a:rPr>
              <a:t>moniammatillinen</a:t>
            </a:r>
            <a:r>
              <a:rPr lang="en-US" sz="800" dirty="0">
                <a:highlight>
                  <a:srgbClr val="FF0000"/>
                </a:highlight>
              </a:rPr>
              <a:t> </a:t>
            </a:r>
            <a:r>
              <a:rPr lang="en-US" sz="800" dirty="0" err="1">
                <a:highlight>
                  <a:srgbClr val="FF0000"/>
                </a:highlight>
              </a:rPr>
              <a:t>prosessi</a:t>
            </a:r>
            <a:endParaRPr lang="fi-FI" sz="800" dirty="0">
              <a:highlight>
                <a:srgbClr val="FF0000"/>
              </a:highlight>
            </a:endParaRPr>
          </a:p>
        </p:txBody>
      </p:sp>
      <p:pic>
        <p:nvPicPr>
          <p:cNvPr id="41" name="Kuva 40" descr="Himmennys (pienempi aurinko) tasaisella täytöllä">
            <a:extLst>
              <a:ext uri="{FF2B5EF4-FFF2-40B4-BE49-F238E27FC236}">
                <a16:creationId xmlns:a16="http://schemas.microsoft.com/office/drawing/2014/main" id="{8AE1C8B4-6AFD-4591-960D-5FEBEE261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2011" y="908581"/>
            <a:ext cx="550059" cy="550059"/>
          </a:xfrm>
          <a:prstGeom prst="rect">
            <a:avLst/>
          </a:prstGeom>
        </p:spPr>
      </p:pic>
      <p:sp>
        <p:nvSpPr>
          <p:cNvPr id="42" name="Nuoli: Oikea 41">
            <a:extLst>
              <a:ext uri="{FF2B5EF4-FFF2-40B4-BE49-F238E27FC236}">
                <a16:creationId xmlns:a16="http://schemas.microsoft.com/office/drawing/2014/main" id="{3F55BDD4-0B93-4B26-93C5-FE43163F33E6}"/>
              </a:ext>
            </a:extLst>
          </p:cNvPr>
          <p:cNvSpPr/>
          <p:nvPr/>
        </p:nvSpPr>
        <p:spPr>
          <a:xfrm>
            <a:off x="3929491" y="1797202"/>
            <a:ext cx="215861" cy="457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93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B10C773-4CA3-463B-802E-ACA749E2ADF4}"/>
              </a:ext>
            </a:extLst>
          </p:cNvPr>
          <p:cNvSpPr/>
          <p:nvPr/>
        </p:nvSpPr>
        <p:spPr>
          <a:xfrm>
            <a:off x="944024" y="401389"/>
            <a:ext cx="6552728" cy="15042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Ammatillinen</a:t>
            </a:r>
            <a:r>
              <a:rPr lang="en-US" sz="1200" dirty="0"/>
              <a:t>, </a:t>
            </a:r>
            <a:r>
              <a:rPr lang="en-US" sz="1200" dirty="0" err="1"/>
              <a:t>sosiaalinen</a:t>
            </a:r>
            <a:r>
              <a:rPr lang="en-US" sz="1200" dirty="0"/>
              <a:t> </a:t>
            </a:r>
            <a:r>
              <a:rPr lang="en-US" sz="1200" dirty="0" err="1"/>
              <a:t>verkosto</a:t>
            </a:r>
            <a:endParaRPr lang="en-US" sz="1200" dirty="0"/>
          </a:p>
          <a:p>
            <a:pPr algn="ctr"/>
            <a:r>
              <a:rPr lang="en-US" sz="1200" dirty="0"/>
              <a:t>Hanke: </a:t>
            </a:r>
            <a:r>
              <a:rPr lang="en-US" sz="1200" dirty="0" err="1"/>
              <a:t>työkalu</a:t>
            </a:r>
            <a:r>
              <a:rPr lang="en-US" sz="1200" dirty="0"/>
              <a:t> – </a:t>
            </a:r>
            <a:r>
              <a:rPr lang="en-US" sz="1200" dirty="0" err="1"/>
              <a:t>mahdollistajana</a:t>
            </a:r>
            <a:endParaRPr lang="en-US" sz="1200" dirty="0"/>
          </a:p>
          <a:p>
            <a:pPr algn="ctr"/>
            <a:r>
              <a:rPr lang="en-US" sz="1200" dirty="0" err="1"/>
              <a:t>Yhteyden</a:t>
            </a:r>
            <a:r>
              <a:rPr lang="en-US" sz="1200" dirty="0"/>
              <a:t> </a:t>
            </a:r>
            <a:r>
              <a:rPr lang="en-US" sz="1200" dirty="0" err="1"/>
              <a:t>avaus</a:t>
            </a:r>
            <a:r>
              <a:rPr lang="en-US" sz="1200" dirty="0"/>
              <a:t>: </a:t>
            </a:r>
            <a:r>
              <a:rPr lang="en-US" sz="1200" dirty="0" err="1"/>
              <a:t>hankkeen</a:t>
            </a:r>
            <a:r>
              <a:rPr lang="en-US" sz="1200" dirty="0"/>
              <a:t> </a:t>
            </a:r>
            <a:r>
              <a:rPr lang="en-US" sz="1200" dirty="0" err="1"/>
              <a:t>toimintojen</a:t>
            </a:r>
            <a:r>
              <a:rPr lang="en-US" sz="1200" dirty="0"/>
              <a:t>, </a:t>
            </a:r>
            <a:r>
              <a:rPr lang="en-US" sz="1200" dirty="0" err="1"/>
              <a:t>tarjooman</a:t>
            </a:r>
            <a:r>
              <a:rPr lang="en-US" sz="1200" dirty="0"/>
              <a:t> ja </a:t>
            </a:r>
            <a:r>
              <a:rPr lang="en-US" sz="1200" dirty="0" err="1"/>
              <a:t>tavoitteiden</a:t>
            </a:r>
            <a:r>
              <a:rPr lang="en-US" sz="1200" dirty="0"/>
              <a:t> </a:t>
            </a:r>
            <a:r>
              <a:rPr lang="en-US" sz="1200" dirty="0" err="1"/>
              <a:t>esittely</a:t>
            </a:r>
            <a:endParaRPr lang="en-US" sz="1200" dirty="0"/>
          </a:p>
          <a:p>
            <a:pPr algn="ctr"/>
            <a:r>
              <a:rPr lang="en-US" sz="1200" dirty="0" err="1"/>
              <a:t>Verkostoimijan</a:t>
            </a:r>
            <a:r>
              <a:rPr lang="en-US" sz="1200" dirty="0"/>
              <a:t> </a:t>
            </a:r>
            <a:r>
              <a:rPr lang="en-US" sz="1200" dirty="0" err="1"/>
              <a:t>tarpeiden</a:t>
            </a:r>
            <a:r>
              <a:rPr lang="en-US" sz="1200" dirty="0"/>
              <a:t> </a:t>
            </a:r>
            <a:r>
              <a:rPr lang="en-US" sz="1200" dirty="0" err="1"/>
              <a:t>kuuleminen</a:t>
            </a:r>
            <a:r>
              <a:rPr lang="en-US" sz="1200" dirty="0"/>
              <a:t>: </a:t>
            </a:r>
            <a:r>
              <a:rPr lang="en-US" sz="1200" dirty="0" err="1"/>
              <a:t>työpaja</a:t>
            </a:r>
            <a:r>
              <a:rPr lang="en-US" sz="1200" dirty="0"/>
              <a:t>: </a:t>
            </a:r>
            <a:r>
              <a:rPr lang="en-US" sz="1200" dirty="0" err="1"/>
              <a:t>yhteistyön</a:t>
            </a:r>
            <a:r>
              <a:rPr lang="en-US" sz="1200" dirty="0"/>
              <a:t> Ideointi: </a:t>
            </a:r>
            <a:r>
              <a:rPr lang="en-US" sz="1200" dirty="0" err="1"/>
              <a:t>Mukana</a:t>
            </a:r>
            <a:r>
              <a:rPr lang="en-US" sz="1200" dirty="0"/>
              <a:t> </a:t>
            </a:r>
            <a:r>
              <a:rPr lang="en-US" sz="1200" dirty="0" err="1"/>
              <a:t>asiakkaita</a:t>
            </a:r>
            <a:r>
              <a:rPr lang="en-US" sz="1200" dirty="0"/>
              <a:t>, </a:t>
            </a:r>
            <a:r>
              <a:rPr lang="en-US" sz="1200" dirty="0" err="1"/>
              <a:t>asiantuntijoita</a:t>
            </a:r>
            <a:r>
              <a:rPr lang="en-US" sz="1200" dirty="0"/>
              <a:t>, </a:t>
            </a:r>
            <a:r>
              <a:rPr lang="en-US" sz="1200" dirty="0" err="1"/>
              <a:t>hankkeen</a:t>
            </a:r>
            <a:r>
              <a:rPr lang="en-US" sz="1200" dirty="0"/>
              <a:t> </a:t>
            </a:r>
            <a:r>
              <a:rPr lang="en-US" sz="1200" dirty="0" err="1"/>
              <a:t>toimijoita</a:t>
            </a:r>
            <a:r>
              <a:rPr lang="en-US" sz="1200" dirty="0"/>
              <a:t> ja </a:t>
            </a:r>
            <a:r>
              <a:rPr lang="en-US" sz="1200" dirty="0" err="1"/>
              <a:t>johtoporras</a:t>
            </a:r>
            <a:r>
              <a:rPr lang="en-US" sz="1200" dirty="0"/>
              <a:t> </a:t>
            </a:r>
            <a:r>
              <a:rPr lang="en-US" sz="800" dirty="0">
                <a:solidFill>
                  <a:schemeClr val="tx1"/>
                </a:solidFill>
              </a:rPr>
              <a:t>(</a:t>
            </a:r>
            <a:r>
              <a:rPr lang="en-US" sz="800" dirty="0" err="1">
                <a:solidFill>
                  <a:schemeClr val="tx1"/>
                </a:solidFill>
              </a:rPr>
              <a:t>jotta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toimivalta</a:t>
            </a:r>
            <a:r>
              <a:rPr lang="en-US" sz="800" dirty="0">
                <a:solidFill>
                  <a:schemeClr val="tx1"/>
                </a:solidFill>
              </a:rPr>
              <a:t> &amp; </a:t>
            </a:r>
            <a:r>
              <a:rPr lang="en-US" sz="800" dirty="0" err="1">
                <a:solidFill>
                  <a:schemeClr val="tx1"/>
                </a:solidFill>
              </a:rPr>
              <a:t>valtuutus</a:t>
            </a:r>
            <a:r>
              <a:rPr lang="en-US" sz="8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Keskeinen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tarve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err="1">
                <a:solidFill>
                  <a:schemeClr val="bg1"/>
                </a:solidFill>
              </a:rPr>
              <a:t>Viestinnän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markkinoinin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vahvistaminen</a:t>
            </a:r>
            <a:r>
              <a:rPr lang="en-US" sz="1200" dirty="0">
                <a:solidFill>
                  <a:schemeClr val="bg1"/>
                </a:solidFill>
              </a:rPr>
              <a:t> ja </a:t>
            </a:r>
            <a:r>
              <a:rPr lang="en-US" sz="1200" dirty="0" err="1">
                <a:solidFill>
                  <a:schemeClr val="bg1"/>
                </a:solidFill>
              </a:rPr>
              <a:t>brändityö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Muut </a:t>
            </a:r>
            <a:r>
              <a:rPr lang="en-US" sz="800" dirty="0" err="1">
                <a:solidFill>
                  <a:schemeClr val="tx1"/>
                </a:solidFill>
              </a:rPr>
              <a:t>tarpeet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muistiin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E187E3F2-A1C8-4B80-B978-9D36F4409605}"/>
              </a:ext>
            </a:extLst>
          </p:cNvPr>
          <p:cNvSpPr/>
          <p:nvPr/>
        </p:nvSpPr>
        <p:spPr>
          <a:xfrm>
            <a:off x="952220" y="1984181"/>
            <a:ext cx="6552728" cy="17657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Tavoitteen</a:t>
            </a:r>
            <a:r>
              <a:rPr lang="en-US" sz="1200" dirty="0"/>
              <a:t> </a:t>
            </a:r>
            <a:r>
              <a:rPr lang="en-US" sz="1200" dirty="0" err="1"/>
              <a:t>rajaaminen</a:t>
            </a:r>
            <a:r>
              <a:rPr lang="en-US" sz="1200" dirty="0"/>
              <a:t>, </a:t>
            </a:r>
            <a:r>
              <a:rPr lang="en-US" sz="1200" dirty="0" err="1"/>
              <a:t>tarpeen</a:t>
            </a:r>
            <a:r>
              <a:rPr lang="en-US" sz="1200" dirty="0"/>
              <a:t> </a:t>
            </a:r>
            <a:r>
              <a:rPr lang="en-US" sz="1200" dirty="0" err="1"/>
              <a:t>määritys</a:t>
            </a:r>
            <a:r>
              <a:rPr lang="en-US" sz="1200" dirty="0"/>
              <a:t>: </a:t>
            </a:r>
            <a:r>
              <a:rPr lang="en-US" sz="1200" dirty="0" err="1"/>
              <a:t>yhteinen</a:t>
            </a:r>
            <a:r>
              <a:rPr lang="en-US" sz="1200" dirty="0"/>
              <a:t> </a:t>
            </a:r>
            <a:r>
              <a:rPr lang="en-US" sz="1200" dirty="0" err="1"/>
              <a:t>ymmärrys</a:t>
            </a:r>
            <a:r>
              <a:rPr lang="en-US" sz="1200" dirty="0"/>
              <a:t> – </a:t>
            </a:r>
            <a:r>
              <a:rPr lang="en-US" sz="1200" dirty="0" err="1"/>
              <a:t>työpaja</a:t>
            </a:r>
            <a:endParaRPr lang="en-US" sz="1200" dirty="0"/>
          </a:p>
          <a:p>
            <a:pPr algn="ctr"/>
            <a:r>
              <a:rPr lang="en-US" sz="1200" dirty="0" err="1"/>
              <a:t>Resurssien</a:t>
            </a:r>
            <a:r>
              <a:rPr lang="en-US" sz="1200" dirty="0"/>
              <a:t> &amp; </a:t>
            </a:r>
            <a:r>
              <a:rPr lang="en-US" sz="1200" dirty="0" err="1"/>
              <a:t>roolien</a:t>
            </a:r>
            <a:r>
              <a:rPr lang="en-US" sz="1200" dirty="0"/>
              <a:t> </a:t>
            </a:r>
            <a:r>
              <a:rPr lang="en-US" sz="1200" dirty="0" err="1"/>
              <a:t>määritys</a:t>
            </a:r>
            <a:r>
              <a:rPr lang="en-US" sz="1200" dirty="0"/>
              <a:t>: </a:t>
            </a:r>
            <a:r>
              <a:rPr lang="en-US" sz="800" dirty="0" err="1">
                <a:solidFill>
                  <a:schemeClr val="tx1"/>
                </a:solidFill>
              </a:rPr>
              <a:t>osallistujat</a:t>
            </a:r>
            <a:r>
              <a:rPr lang="en-US" sz="800" dirty="0">
                <a:solidFill>
                  <a:schemeClr val="tx1"/>
                </a:solidFill>
              </a:rPr>
              <a:t>, </a:t>
            </a:r>
            <a:r>
              <a:rPr lang="en-US" sz="800" dirty="0" err="1">
                <a:solidFill>
                  <a:schemeClr val="tx1"/>
                </a:solidFill>
              </a:rPr>
              <a:t>esihenkilö</a:t>
            </a:r>
            <a:r>
              <a:rPr lang="en-US" sz="800" dirty="0">
                <a:solidFill>
                  <a:schemeClr val="tx1"/>
                </a:solidFill>
              </a:rPr>
              <a:t>, </a:t>
            </a:r>
            <a:r>
              <a:rPr lang="en-US" sz="800" dirty="0" err="1">
                <a:solidFill>
                  <a:schemeClr val="tx1"/>
                </a:solidFill>
              </a:rPr>
              <a:t>hanketoimijat</a:t>
            </a:r>
            <a:r>
              <a:rPr lang="en-US" sz="800" dirty="0">
                <a:solidFill>
                  <a:schemeClr val="tx1"/>
                </a:solidFill>
              </a:rPr>
              <a:t>, </a:t>
            </a:r>
            <a:r>
              <a:rPr lang="en-US" sz="800" dirty="0" err="1">
                <a:solidFill>
                  <a:schemeClr val="tx1"/>
                </a:solidFill>
              </a:rPr>
              <a:t>asiantuntija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/>
              <a:t>Aikaikkuna</a:t>
            </a:r>
            <a:r>
              <a:rPr lang="en-US" sz="1200" dirty="0"/>
              <a:t>, </a:t>
            </a:r>
            <a:r>
              <a:rPr lang="en-US" sz="1200" dirty="0" err="1"/>
              <a:t>toteutustapa</a:t>
            </a:r>
            <a:endParaRPr lang="en-US" sz="1200" dirty="0"/>
          </a:p>
          <a:p>
            <a:pPr algn="ctr"/>
            <a:r>
              <a:rPr lang="en-US" sz="1200" dirty="0" err="1"/>
              <a:t>Sisällön</a:t>
            </a:r>
            <a:r>
              <a:rPr lang="en-US" sz="1200" dirty="0"/>
              <a:t> </a:t>
            </a:r>
            <a:r>
              <a:rPr lang="en-US" sz="1200" dirty="0" err="1"/>
              <a:t>ideointi</a:t>
            </a:r>
            <a:r>
              <a:rPr lang="en-US" sz="1200" dirty="0"/>
              <a:t>, </a:t>
            </a:r>
            <a:r>
              <a:rPr lang="en-US" sz="1200" dirty="0" err="1"/>
              <a:t>materiaalien</a:t>
            </a:r>
            <a:r>
              <a:rPr lang="en-US" sz="1200" dirty="0"/>
              <a:t> </a:t>
            </a:r>
            <a:r>
              <a:rPr lang="en-US" sz="1200" dirty="0" err="1"/>
              <a:t>tuotanto</a:t>
            </a:r>
            <a:r>
              <a:rPr lang="en-US" sz="1200" dirty="0"/>
              <a:t>, </a:t>
            </a:r>
            <a:r>
              <a:rPr lang="en-US" sz="1200" dirty="0" err="1"/>
              <a:t>tarkistus</a:t>
            </a:r>
            <a:r>
              <a:rPr lang="en-US" sz="1200" dirty="0"/>
              <a:t> –</a:t>
            </a:r>
            <a:r>
              <a:rPr lang="en-US" sz="800" dirty="0">
                <a:solidFill>
                  <a:schemeClr val="tx1"/>
                </a:solidFill>
              </a:rPr>
              <a:t>Teams</a:t>
            </a:r>
            <a:r>
              <a:rPr lang="en-US" sz="1200" dirty="0"/>
              <a:t> </a:t>
            </a:r>
            <a:r>
              <a:rPr lang="en-US" sz="800" dirty="0" err="1">
                <a:solidFill>
                  <a:schemeClr val="tx1"/>
                </a:solidFill>
              </a:rPr>
              <a:t>palaveri</a:t>
            </a:r>
            <a:r>
              <a:rPr lang="en-US" sz="800" dirty="0">
                <a:solidFill>
                  <a:schemeClr val="tx1"/>
                </a:solidFill>
              </a:rPr>
              <a:t> x 2 á 1h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2x live </a:t>
            </a:r>
            <a:r>
              <a:rPr lang="en-US" sz="1200" dirty="0" err="1">
                <a:solidFill>
                  <a:schemeClr val="bg1"/>
                </a:solidFill>
              </a:rPr>
              <a:t>valmennus</a:t>
            </a:r>
            <a:r>
              <a:rPr lang="en-US" sz="1200" dirty="0">
                <a:solidFill>
                  <a:schemeClr val="bg1"/>
                </a:solidFill>
              </a:rPr>
              <a:t> @Palvelutori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Valmennuksen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rakenne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800" dirty="0" err="1">
                <a:solidFill>
                  <a:schemeClr val="tx1"/>
                </a:solidFill>
              </a:rPr>
              <a:t>koulutus</a:t>
            </a:r>
            <a:r>
              <a:rPr lang="en-US" sz="800" dirty="0">
                <a:solidFill>
                  <a:schemeClr val="tx1"/>
                </a:solidFill>
              </a:rPr>
              <a:t> + </a:t>
            </a:r>
            <a:r>
              <a:rPr lang="en-US" sz="800" dirty="0" err="1">
                <a:solidFill>
                  <a:schemeClr val="tx1"/>
                </a:solidFill>
              </a:rPr>
              <a:t>työstäminen</a:t>
            </a:r>
            <a:r>
              <a:rPr lang="en-US" sz="800" dirty="0">
                <a:solidFill>
                  <a:schemeClr val="tx1"/>
                </a:solidFill>
              </a:rPr>
              <a:t> + </a:t>
            </a:r>
            <a:r>
              <a:rPr lang="en-US" sz="800" dirty="0" err="1">
                <a:solidFill>
                  <a:schemeClr val="tx1"/>
                </a:solidFill>
              </a:rPr>
              <a:t>reflektio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Reflektion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perusteella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kehitys</a:t>
            </a:r>
            <a:r>
              <a:rPr lang="en-US" sz="1200" dirty="0">
                <a:solidFill>
                  <a:schemeClr val="bg1"/>
                </a:solidFill>
              </a:rPr>
              <a:t> – </a:t>
            </a:r>
            <a:r>
              <a:rPr lang="en-US" sz="1200" dirty="0" err="1">
                <a:solidFill>
                  <a:schemeClr val="bg1"/>
                </a:solidFill>
              </a:rPr>
              <a:t>muokkaus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Tilannezekkaus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sähköpostipalaveri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1C2E9247-E7CF-4297-A990-DF57C452059E}"/>
              </a:ext>
            </a:extLst>
          </p:cNvPr>
          <p:cNvSpPr/>
          <p:nvPr/>
        </p:nvSpPr>
        <p:spPr>
          <a:xfrm>
            <a:off x="961061" y="3842417"/>
            <a:ext cx="6552728" cy="10956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ym typeface="Wingdings" panose="05000000000000000000" pitchFamily="2" charset="2"/>
              </a:rPr>
              <a:t>Konseptikuvaus – palvelun mallinnus</a:t>
            </a:r>
          </a:p>
          <a:p>
            <a:pPr algn="ctr"/>
            <a:endParaRPr lang="fi-FI" sz="1200" dirty="0">
              <a:sym typeface="Wingdings" panose="05000000000000000000" pitchFamily="2" charset="2"/>
            </a:endParaRPr>
          </a:p>
          <a:p>
            <a:pPr algn="ctr"/>
            <a:r>
              <a:rPr lang="fi-FI" sz="1200" dirty="0">
                <a:sym typeface="Wingdings" panose="05000000000000000000" pitchFamily="2" charset="2"/>
              </a:rPr>
              <a:t>Monistaminen </a:t>
            </a:r>
            <a:endParaRPr lang="en-US" sz="1200" dirty="0"/>
          </a:p>
          <a:p>
            <a:pPr algn="ctr"/>
            <a:endParaRPr lang="fi-FI" sz="1200" dirty="0">
              <a:sym typeface="Wingdings" panose="05000000000000000000" pitchFamily="2" charset="2"/>
            </a:endParaRPr>
          </a:p>
          <a:p>
            <a:pPr algn="ctr"/>
            <a:r>
              <a:rPr lang="en-US" sz="1200" dirty="0" err="1"/>
              <a:t>Palaute</a:t>
            </a:r>
            <a:r>
              <a:rPr lang="fi-FI" sz="1200" dirty="0"/>
              <a:t> </a:t>
            </a:r>
            <a:r>
              <a:rPr lang="fi-FI" sz="1200" dirty="0">
                <a:sym typeface="Wingdings" panose="05000000000000000000" pitchFamily="2" charset="2"/>
              </a:rPr>
              <a:t> muutoksen identifiointi + vaikutus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0141F6F-66DC-4EA1-98A9-426639558076}"/>
              </a:ext>
            </a:extLst>
          </p:cNvPr>
          <p:cNvSpPr txBox="1"/>
          <p:nvPr/>
        </p:nvSpPr>
        <p:spPr>
          <a:xfrm>
            <a:off x="95514" y="1132566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ennen</a:t>
            </a:r>
            <a:endParaRPr lang="fi-FI" sz="8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6C28AD4-DEBD-48F4-88E2-1BFF1B9BC441}"/>
              </a:ext>
            </a:extLst>
          </p:cNvPr>
          <p:cNvSpPr txBox="1"/>
          <p:nvPr/>
        </p:nvSpPr>
        <p:spPr>
          <a:xfrm>
            <a:off x="108523" y="2596975"/>
            <a:ext cx="489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aikana</a:t>
            </a:r>
            <a:endParaRPr lang="fi-FI" sz="8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7B69723-C3B8-479D-BBB1-CC6A85B40C23}"/>
              </a:ext>
            </a:extLst>
          </p:cNvPr>
          <p:cNvSpPr txBox="1"/>
          <p:nvPr/>
        </p:nvSpPr>
        <p:spPr>
          <a:xfrm>
            <a:off x="36629" y="3931223"/>
            <a:ext cx="511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jälkeen</a:t>
            </a:r>
            <a:endParaRPr lang="fi-FI" sz="8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C22FE6EF-A1EE-4097-B457-6A1068329CB4}"/>
              </a:ext>
            </a:extLst>
          </p:cNvPr>
          <p:cNvSpPr/>
          <p:nvPr/>
        </p:nvSpPr>
        <p:spPr>
          <a:xfrm>
            <a:off x="4304" y="1351289"/>
            <a:ext cx="621026" cy="2468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50%</a:t>
            </a:r>
            <a:endParaRPr lang="fi-FI" sz="1000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1BFAA40-B289-4DA4-A5E5-86BAE57D8068}"/>
              </a:ext>
            </a:extLst>
          </p:cNvPr>
          <p:cNvSpPr/>
          <p:nvPr/>
        </p:nvSpPr>
        <p:spPr>
          <a:xfrm>
            <a:off x="42525" y="3073370"/>
            <a:ext cx="637794" cy="2468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30%</a:t>
            </a:r>
            <a:endParaRPr lang="fi-FI" sz="1000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8A21068-A814-4007-9311-D8D93AF22495}"/>
              </a:ext>
            </a:extLst>
          </p:cNvPr>
          <p:cNvSpPr/>
          <p:nvPr/>
        </p:nvSpPr>
        <p:spPr>
          <a:xfrm>
            <a:off x="-7281" y="4143338"/>
            <a:ext cx="644195" cy="2468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20%</a:t>
            </a:r>
            <a:endParaRPr lang="fi-FI" sz="1000" dirty="0"/>
          </a:p>
        </p:txBody>
      </p:sp>
      <p:sp>
        <p:nvSpPr>
          <p:cNvPr id="13" name="Vasen aaltosulje 12">
            <a:extLst>
              <a:ext uri="{FF2B5EF4-FFF2-40B4-BE49-F238E27FC236}">
                <a16:creationId xmlns:a16="http://schemas.microsoft.com/office/drawing/2014/main" id="{D5E2FA13-1866-4E41-A1DC-84CD6CA302D5}"/>
              </a:ext>
            </a:extLst>
          </p:cNvPr>
          <p:cNvSpPr/>
          <p:nvPr/>
        </p:nvSpPr>
        <p:spPr>
          <a:xfrm>
            <a:off x="702383" y="502628"/>
            <a:ext cx="172784" cy="22786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asen aaltosulje 13">
            <a:extLst>
              <a:ext uri="{FF2B5EF4-FFF2-40B4-BE49-F238E27FC236}">
                <a16:creationId xmlns:a16="http://schemas.microsoft.com/office/drawing/2014/main" id="{EB7B45A0-89AE-4FF3-A6AB-E8CDE8FCC194}"/>
              </a:ext>
            </a:extLst>
          </p:cNvPr>
          <p:cNvSpPr/>
          <p:nvPr/>
        </p:nvSpPr>
        <p:spPr>
          <a:xfrm>
            <a:off x="788775" y="3842417"/>
            <a:ext cx="80906" cy="10752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Vasen aaltosulje 14">
            <a:extLst>
              <a:ext uri="{FF2B5EF4-FFF2-40B4-BE49-F238E27FC236}">
                <a16:creationId xmlns:a16="http://schemas.microsoft.com/office/drawing/2014/main" id="{99C1E76F-F992-492B-920D-E046D0FD80BF}"/>
              </a:ext>
            </a:extLst>
          </p:cNvPr>
          <p:cNvSpPr/>
          <p:nvPr/>
        </p:nvSpPr>
        <p:spPr>
          <a:xfrm>
            <a:off x="758646" y="2960236"/>
            <a:ext cx="112639" cy="59658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 descr="Purjevene tasaisella täytöllä">
            <a:extLst>
              <a:ext uri="{FF2B5EF4-FFF2-40B4-BE49-F238E27FC236}">
                <a16:creationId xmlns:a16="http://schemas.microsoft.com/office/drawing/2014/main" id="{748A7ED5-5696-4616-A2F7-A2D166CC3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8333" y="1896861"/>
            <a:ext cx="300608" cy="300608"/>
          </a:xfrm>
          <a:prstGeom prst="rect">
            <a:avLst/>
          </a:prstGeom>
        </p:spPr>
      </p:pic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98778DBC-66CA-4C64-95C5-59ED7C647BA6}"/>
              </a:ext>
            </a:extLst>
          </p:cNvPr>
          <p:cNvCxnSpPr/>
          <p:nvPr/>
        </p:nvCxnSpPr>
        <p:spPr>
          <a:xfrm>
            <a:off x="1427225" y="2898526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Kuva 20" descr="Tähti tasaisella täytöllä">
            <a:extLst>
              <a:ext uri="{FF2B5EF4-FFF2-40B4-BE49-F238E27FC236}">
                <a16:creationId xmlns:a16="http://schemas.microsoft.com/office/drawing/2014/main" id="{3612B9B5-71B8-4230-87A2-82FB9B77C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3888" y="4305650"/>
            <a:ext cx="169168" cy="169168"/>
          </a:xfrm>
          <a:prstGeom prst="rect">
            <a:avLst/>
          </a:prstGeom>
        </p:spPr>
      </p:pic>
      <p:pic>
        <p:nvPicPr>
          <p:cNvPr id="22" name="Kuva 21" descr="Tähti tasaisella täytöllä">
            <a:extLst>
              <a:ext uri="{FF2B5EF4-FFF2-40B4-BE49-F238E27FC236}">
                <a16:creationId xmlns:a16="http://schemas.microsoft.com/office/drawing/2014/main" id="{D4889F74-AF89-4E81-871D-15E6EF3B5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0426" y="4655946"/>
            <a:ext cx="169168" cy="169168"/>
          </a:xfrm>
          <a:prstGeom prst="rect">
            <a:avLst/>
          </a:prstGeom>
        </p:spPr>
      </p:pic>
      <p:pic>
        <p:nvPicPr>
          <p:cNvPr id="23" name="Kuva 22" descr="Tähti tasaisella täytöllä">
            <a:extLst>
              <a:ext uri="{FF2B5EF4-FFF2-40B4-BE49-F238E27FC236}">
                <a16:creationId xmlns:a16="http://schemas.microsoft.com/office/drawing/2014/main" id="{8C2162B3-8800-40E1-AE6D-2B0DFD198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664" y="915566"/>
            <a:ext cx="169168" cy="169168"/>
          </a:xfrm>
          <a:prstGeom prst="rect">
            <a:avLst/>
          </a:prstGeom>
        </p:spPr>
      </p:pic>
      <p:pic>
        <p:nvPicPr>
          <p:cNvPr id="24" name="Kuva 23" descr="Tähti tasaisella täytöllä">
            <a:extLst>
              <a:ext uri="{FF2B5EF4-FFF2-40B4-BE49-F238E27FC236}">
                <a16:creationId xmlns:a16="http://schemas.microsoft.com/office/drawing/2014/main" id="{2EC57D27-F155-4384-820D-043AB9DE3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760" y="1084734"/>
            <a:ext cx="169168" cy="169168"/>
          </a:xfrm>
          <a:prstGeom prst="rect">
            <a:avLst/>
          </a:prstGeom>
        </p:spPr>
      </p:pic>
      <p:pic>
        <p:nvPicPr>
          <p:cNvPr id="25" name="Kuva 24" descr="Tähti tasaisella täytöllä">
            <a:extLst>
              <a:ext uri="{FF2B5EF4-FFF2-40B4-BE49-F238E27FC236}">
                <a16:creationId xmlns:a16="http://schemas.microsoft.com/office/drawing/2014/main" id="{2AE0886B-420A-4F81-8AA8-A5A0C079E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696" y="2535529"/>
            <a:ext cx="169168" cy="169168"/>
          </a:xfrm>
          <a:prstGeom prst="rect">
            <a:avLst/>
          </a:prstGeom>
        </p:spPr>
      </p:pic>
      <p:pic>
        <p:nvPicPr>
          <p:cNvPr id="26" name="Kuva 25" descr="Tähti tasaisella täytöllä">
            <a:extLst>
              <a:ext uri="{FF2B5EF4-FFF2-40B4-BE49-F238E27FC236}">
                <a16:creationId xmlns:a16="http://schemas.microsoft.com/office/drawing/2014/main" id="{60786B90-B349-4C01-B386-F8D655B8D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5816" y="3027650"/>
            <a:ext cx="169168" cy="169168"/>
          </a:xfrm>
          <a:prstGeom prst="rect">
            <a:avLst/>
          </a:prstGeom>
        </p:spPr>
      </p:pic>
      <p:pic>
        <p:nvPicPr>
          <p:cNvPr id="27" name="Kuva 26" descr="Tähti tasaisella täytöllä">
            <a:extLst>
              <a:ext uri="{FF2B5EF4-FFF2-40B4-BE49-F238E27FC236}">
                <a16:creationId xmlns:a16="http://schemas.microsoft.com/office/drawing/2014/main" id="{1D841C3B-1F6D-4A96-982F-F986056DF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696" y="2172532"/>
            <a:ext cx="169168" cy="169168"/>
          </a:xfrm>
          <a:prstGeom prst="rect">
            <a:avLst/>
          </a:prstGeom>
        </p:spPr>
      </p:pic>
      <p:pic>
        <p:nvPicPr>
          <p:cNvPr id="28" name="Kuva 27" descr="Tähti tasaisella täytöllä">
            <a:extLst>
              <a:ext uri="{FF2B5EF4-FFF2-40B4-BE49-F238E27FC236}">
                <a16:creationId xmlns:a16="http://schemas.microsoft.com/office/drawing/2014/main" id="{DA832E3F-94B1-48DF-A9B4-56E1D99B4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3848" y="2341700"/>
            <a:ext cx="169168" cy="169168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26811A56-3756-4B47-9703-DDEEBDCF9852}"/>
              </a:ext>
            </a:extLst>
          </p:cNvPr>
          <p:cNvSpPr/>
          <p:nvPr/>
        </p:nvSpPr>
        <p:spPr>
          <a:xfrm>
            <a:off x="6672166" y="456616"/>
            <a:ext cx="9144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Kesä</a:t>
            </a:r>
            <a:r>
              <a:rPr lang="en-US" sz="800" dirty="0"/>
              <a:t> 2021</a:t>
            </a:r>
            <a:endParaRPr lang="fi-FI" sz="800" dirty="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AC2500AD-F0E4-4EB7-95F3-DE5DE259A7FE}"/>
              </a:ext>
            </a:extLst>
          </p:cNvPr>
          <p:cNvSpPr/>
          <p:nvPr/>
        </p:nvSpPr>
        <p:spPr>
          <a:xfrm>
            <a:off x="6633027" y="2244974"/>
            <a:ext cx="9144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Syys-lokakuu</a:t>
            </a:r>
            <a:r>
              <a:rPr lang="en-US" sz="800" dirty="0"/>
              <a:t> 2021</a:t>
            </a:r>
            <a:endParaRPr lang="fi-FI" sz="800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3C1EDD3-6872-4399-8F00-92120C7C85D0}"/>
              </a:ext>
            </a:extLst>
          </p:cNvPr>
          <p:cNvSpPr/>
          <p:nvPr/>
        </p:nvSpPr>
        <p:spPr>
          <a:xfrm>
            <a:off x="6552298" y="3313720"/>
            <a:ext cx="986425" cy="3193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Marraskuu2021</a:t>
            </a:r>
            <a:endParaRPr lang="fi-FI" sz="800" dirty="0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3524A995-AD69-4E94-B206-7159D1C25F6B}"/>
              </a:ext>
            </a:extLst>
          </p:cNvPr>
          <p:cNvSpPr/>
          <p:nvPr/>
        </p:nvSpPr>
        <p:spPr>
          <a:xfrm>
            <a:off x="6344002" y="3909780"/>
            <a:ext cx="1242564" cy="23688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Joulukuu 2021</a:t>
            </a:r>
            <a:endParaRPr lang="fi-FI" sz="800" dirty="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32C2A050-6388-420A-820E-0BDD96FF0D99}"/>
              </a:ext>
            </a:extLst>
          </p:cNvPr>
          <p:cNvSpPr/>
          <p:nvPr/>
        </p:nvSpPr>
        <p:spPr>
          <a:xfrm>
            <a:off x="6323852" y="4563729"/>
            <a:ext cx="1242564" cy="4117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Kevät 2022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67633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11FB397-207D-4DCD-A16F-EE31713C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154049"/>
            <a:ext cx="6048672" cy="3393001"/>
          </a:xfrm>
        </p:spPr>
        <p:txBody>
          <a:bodyPr>
            <a:normAutofit/>
          </a:bodyPr>
          <a:lstStyle/>
          <a:p>
            <a:r>
              <a:rPr lang="fi-FI" dirty="0"/>
              <a:t>Saa reaaliaikaista tietoa palvelusta, toiminnasta, tavoitteista ja sen sisällöstä</a:t>
            </a:r>
          </a:p>
          <a:p>
            <a:r>
              <a:rPr lang="fi-FI" dirty="0"/>
              <a:t>Tuo palvelua tunnetummaksi ja läheisemmäksi </a:t>
            </a:r>
            <a:r>
              <a:rPr lang="fi-FI" dirty="0">
                <a:sym typeface="Wingdings" panose="05000000000000000000" pitchFamily="2" charset="2"/>
              </a:rPr>
              <a:t> turvallisuuden tunne vahvistuu tietoisuuden lisääntyessä.</a:t>
            </a:r>
            <a:endParaRPr lang="fi-FI" dirty="0"/>
          </a:p>
          <a:p>
            <a:r>
              <a:rPr lang="fi-FI" dirty="0"/>
              <a:t>Työnantajien tietoisuus palvelusta,  kohderyhmästä ja yhteistyön mahdollisuuksista paranee, jolloin asiakkaan työllistymisedellytykset lisääntyvät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AB54644-CE94-4DB0-B88C-5FD36186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02" y="195486"/>
            <a:ext cx="7739615" cy="576064"/>
          </a:xfrm>
        </p:spPr>
        <p:txBody>
          <a:bodyPr/>
          <a:lstStyle/>
          <a:p>
            <a:r>
              <a:rPr lang="en-US" dirty="0" err="1"/>
              <a:t>Valmennuksen</a:t>
            </a:r>
            <a:r>
              <a:rPr lang="en-US" dirty="0"/>
              <a:t> </a:t>
            </a:r>
            <a:r>
              <a:rPr lang="en-US" dirty="0" err="1"/>
              <a:t>edut</a:t>
            </a:r>
            <a:r>
              <a:rPr lang="en-US" dirty="0"/>
              <a:t> – </a:t>
            </a:r>
            <a:r>
              <a:rPr lang="en-US" dirty="0" err="1"/>
              <a:t>hyödyt</a:t>
            </a:r>
            <a:r>
              <a:rPr lang="en-US" dirty="0"/>
              <a:t> - </a:t>
            </a:r>
            <a:r>
              <a:rPr lang="en-US" dirty="0" err="1"/>
              <a:t>merkitys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0A8A60F-6CA5-47D2-BBA2-74F537F54F26}"/>
              </a:ext>
            </a:extLst>
          </p:cNvPr>
          <p:cNvSpPr/>
          <p:nvPr/>
        </p:nvSpPr>
        <p:spPr>
          <a:xfrm>
            <a:off x="539552" y="1122964"/>
            <a:ext cx="1440160" cy="7287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Asiakkaalle</a:t>
            </a:r>
            <a:r>
              <a:rPr lang="en-US" sz="1000" dirty="0"/>
              <a:t>, </a:t>
            </a:r>
            <a:r>
              <a:rPr lang="en-US" sz="1000" dirty="0" err="1"/>
              <a:t>käyttäjä</a:t>
            </a:r>
            <a:r>
              <a:rPr lang="en-US" sz="1000" dirty="0"/>
              <a:t> &amp; </a:t>
            </a:r>
            <a:r>
              <a:rPr lang="en-US" sz="1000" dirty="0" err="1"/>
              <a:t>omainen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405431108"/>
      </p:ext>
    </p:extLst>
  </p:cSld>
  <p:clrMapOvr>
    <a:masterClrMapping/>
  </p:clrMapOvr>
</p:sld>
</file>

<file path=ppt/theme/theme1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 esityspohja, työllisyys (1)</Template>
  <TotalTime>0</TotalTime>
  <Words>747</Words>
  <Application>Microsoft Office PowerPoint</Application>
  <PresentationFormat>Näytössä katseltava esitys (16:9)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VN-uudistukset-ppt_01/2020</vt:lpstr>
      <vt:lpstr>Konseptikuvaus  Viestintä ja markkinointivalmennus </vt:lpstr>
      <vt:lpstr>Markkinointi-valmennus ja liittyminen palvelupolku-kokonaisuuteen</vt:lpstr>
      <vt:lpstr>PowerPoint-esitys</vt:lpstr>
      <vt:lpstr>TOIVE:   Asiakas (palvelun käyttäjä)  Saada tietoa toiminnasta ja palvelun sisällöstä – Voisinko minäkin päästä palveluun? Mitä meillä tapahtuu?   Tilaaja:  Uutta intoa &amp; osaamista markkinointiin ja palveluista viestimiseen   Hanke / TP2 - tuottaja: Yhteistyö Osaamisen jakaminen Palvelupilotti. Konsepti, jonka voi monistaa muille palvelusektoreille, erityisesti Kuntsa   Yhteiset toiveet:  Palveluiden saavuttavuuden vahvistaminen Asiakaslähtöistä ja vaikuttavaa, konkreettista tekemistä.</vt:lpstr>
      <vt:lpstr>PowerPoint-esitys</vt:lpstr>
      <vt:lpstr>PowerPoint-esitys</vt:lpstr>
      <vt:lpstr>PowerPoint-esitys</vt:lpstr>
      <vt:lpstr>PowerPoint-esitys</vt:lpstr>
      <vt:lpstr>Valmennuksen edut – hyödyt - merkitys</vt:lpstr>
      <vt:lpstr>Valmennuksen edut – hyödyt - merkitys</vt:lpstr>
      <vt:lpstr>Valmennuksen edut – hyödyt - merkitys</vt:lpstr>
      <vt:lpstr>Valmennuksen edut – hyödyt - merkitys</vt:lpstr>
      <vt:lpstr>Seuranta ja vaikuttavuuden arvio</vt:lpstr>
      <vt:lpstr>Jatkotoimenpideideointi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2020-10-06T11:24:12Z</dcterms:created>
  <dcterms:modified xsi:type="dcterms:W3CDTF">2022-04-05T07:40:10Z</dcterms:modified>
</cp:coreProperties>
</file>