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7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33" autoAdjust="0"/>
  </p:normalViewPr>
  <p:slideViewPr>
    <p:cSldViewPr snapToGrid="0">
      <p:cViewPr varScale="1">
        <p:scale>
          <a:sx n="120" d="100"/>
          <a:sy n="12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B47E-FF7C-4DBB-A461-2ABD7DE1E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818DB-5738-422B-8DDB-D5D7E681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3ADE-88EA-4441-8349-8FC787A5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9B28-84D9-49C3-96AB-6F0D71E0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40FC-F7C9-43C7-8DF7-9E5A93DD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822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A6D4-A4D5-4F1C-A317-EFE111C1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4CBC2-C63F-482C-A27D-D90C6920A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E3D5-F580-4346-9C6D-8E63A12B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D3078-7561-4016-A127-C94FD70C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7E2B-613D-4009-889E-E34F58B2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778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71B31-DDDF-4E57-8EC0-CE16240A2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385C6-8443-40DD-B53B-F8101CE7D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CF03C-141E-4D2A-88E7-ED7DBEC3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0F4C7-C28B-4141-B70D-65D221F3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F19A-1AE8-42F8-9FFC-7424C893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561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E8A4-D708-4693-8B2B-B3C6375C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5F36D-9E61-4C50-A2C3-3F1DE9976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CB40-642E-4DCF-9B7B-32B9F0DA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83FE-5755-4F80-9917-747F9C86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D700F-14FB-45C3-811A-7518C869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167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4726-D676-41E2-ABF3-2F4500A0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24892-3260-424A-B4E1-FF460278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A15B1-AEC7-47E3-AC00-00B351A9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E70F4-0CFA-4BCD-AAC0-06E5B296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7D0B8-A423-42A2-B9C5-32790D92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949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6B10-59ED-4AB9-9486-EC4DA6A1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EFCF-C44F-49C2-B139-3B707962B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CEF9-FAF0-45C0-9BF4-9001FE19E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89281-DAF0-4E20-8D89-3375148B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7922F-A885-407B-BE3C-C1E650DF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98D95-4DC8-40D7-A5C4-869D7BEB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68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7F6A-A029-40CA-9556-9ABB740F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85445-360A-4438-B466-A72683B9F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20CD5-19ED-4C9B-9DB4-F99A39FEB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836F3-4865-4641-BBF6-5AC364ABB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0CB8C-C64F-443D-A3C1-58BC5AFA0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31DD1-A831-41FE-B01A-6D918E86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21277-0E2C-46FF-BE1F-FE874728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827AF-4C20-456E-9A97-1C25B435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861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CD38-E04D-41F0-9781-A52E4C28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628C9-A232-4B78-BC59-29EF41FC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26E0F-674E-4B43-8C11-29D103C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2958E-E1D1-4F58-9F6F-C0CFB326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0231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ED00A-FB2F-4D84-BDB1-B764BDC6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C4C7E-183D-4F25-B7A7-8699195A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10A7F-39CB-42A7-8B62-4D3AF60E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186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E671-42F1-4916-8C56-381FBFFB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2182-8E54-4698-8950-A478ECE4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247A-85F0-4205-876D-4D7D57F0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1D622-55FF-4CEC-A1EB-78CB80C4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312AA-CC51-488A-B9C9-A08277B9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0B47E-4B98-4A29-AF1C-5BF16B57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203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18D9-1383-43CC-8644-C854C61F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0986-114C-4D87-9465-1417E5FBF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7575F-C091-47F4-A93E-4A7A1DC6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30A9-205B-4D24-9FCB-5F0BF7D7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C9482-16E9-4EF8-A742-380D9431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58AD6-F8F1-4D65-9B91-69095B53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14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52385-32CA-4DF4-874A-D6A7D712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363B-5459-499E-8EEE-B8ECEAAF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41EC-C216-4651-9F87-1A272165A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C841-3031-44D6-8DCC-3B7587E4580E}" type="datetimeFigureOut">
              <a:rPr lang="en-FI" smtClean="0"/>
              <a:t>30/12/2021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628A-5EE4-4BB7-812C-70762107A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9C59-9F57-47FF-9C6C-CC1B88B8B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334F-0154-4410-B449-254036AE92C2}" type="slidenum">
              <a:rPr lang="en-FI" smtClean="0"/>
              <a:t>‹#›</a:t>
            </a:fld>
            <a:endParaRPr lang="en-FI"/>
          </a:p>
        </p:txBody>
      </p:sp>
      <p:pic>
        <p:nvPicPr>
          <p:cNvPr id="7" name="Content Placeholder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0EC6D78-5D99-45C9-97E2-D19753CF79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890" y="230188"/>
            <a:ext cx="1355144" cy="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ote-nopea.metaform.f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sote.f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D9A377-E77D-4613-939A-02602E0BB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7841"/>
          <a:stretch/>
        </p:blipFill>
        <p:spPr>
          <a:xfrm>
            <a:off x="0" y="0"/>
            <a:ext cx="1219617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9B4935-2E95-4759-B57D-637AEE976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chemeClr val="accent1">
                  <a:alpha val="15000"/>
                </a:schemeClr>
              </a:gs>
              <a:gs pos="53000">
                <a:schemeClr val="accent1">
                  <a:alpha val="50000"/>
                </a:schemeClr>
              </a:gs>
              <a:gs pos="83000">
                <a:schemeClr val="accent1">
                  <a:alpha val="8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892D4-0F93-4FFE-9943-15FEFDB9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5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Arial Black" panose="020B0A04020102020204" pitchFamily="34" charset="0"/>
              </a:rPr>
              <a:t>Vammaispalvelujen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 err="1">
                <a:latin typeface="Arial Black" panose="020B0A04020102020204" pitchFamily="34" charset="0"/>
              </a:rPr>
              <a:t>osaamiskeskus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 err="1">
                <a:latin typeface="Arial Black" panose="020B0A04020102020204" pitchFamily="34" charset="0"/>
              </a:rPr>
              <a:t>Kipinä</a:t>
            </a:r>
            <a:endParaRPr lang="en-FI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A39D1-6F3D-477B-BCD6-8590059C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3" descr="Etelä-Savon hyvinvointialue Sote-uudistus.">
            <a:extLst>
              <a:ext uri="{FF2B5EF4-FFF2-40B4-BE49-F238E27FC236}">
                <a16:creationId xmlns:a16="http://schemas.microsoft.com/office/drawing/2014/main" id="{50A074F2-8569-401B-8943-B56E0B68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09" y="5257800"/>
            <a:ext cx="2112963" cy="1187960"/>
          </a:xfrm>
          <a:prstGeom prst="rect">
            <a:avLst/>
          </a:prstGeom>
        </p:spPr>
      </p:pic>
      <p:pic>
        <p:nvPicPr>
          <p:cNvPr id="7" name="Graphic 6" descr="Essote.">
            <a:extLst>
              <a:ext uri="{FF2B5EF4-FFF2-40B4-BE49-F238E27FC236}">
                <a16:creationId xmlns:a16="http://schemas.microsoft.com/office/drawing/2014/main" id="{8BFA0A7D-D1D8-4CE6-9214-653927BE2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268" y="5431732"/>
            <a:ext cx="2240256" cy="8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184"/>
            <a:ext cx="8412678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Henkilökohtaisen avun keskuksen toiminnot: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850"/>
            <a:ext cx="500862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Ammatillista henkilökohtaista apua tarjotaan asiakkaille, joilla avuntarve vaatii hyvää sosiaali- ja terveysalan palvelujärjestelmän tuntemusta sekä erityistä ammatillista taitoa kohdata asiakas.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Ammatillinen henkilökohtainen apu asiakkaille, joiden palveluntarve sisältää vaativaa avustamistyötä.  </a:t>
            </a:r>
            <a:endParaRPr lang="en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B3A3B-676E-4CD2-B5A9-4331A71D762E}"/>
              </a:ext>
            </a:extLst>
          </p:cNvPr>
          <p:cNvSpPr txBox="1">
            <a:spLocks/>
          </p:cNvSpPr>
          <p:nvPr/>
        </p:nvSpPr>
        <p:spPr>
          <a:xfrm>
            <a:off x="6216695" y="2442850"/>
            <a:ext cx="51895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Henkilökohtaisten avustajien verkkokoulutusta järjestetään hyvinvointialueella toimiville avustajille sähköisesti. 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Verkkokoulutus antaa hyvät perustiedot työntekijälle työnantajamallilla toteutettavasta henkilökohtaisesta avusta. 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Virtuaalikoulutuksen tarkoituksena lisätä ammatillisuutta, työhyvinvointia ja yleistä tietoutta. 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C1DD3-8ACB-4EFF-B9F4-3522915F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5150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43BDA1-98CA-4778-8988-2846B286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552"/>
            <a:ext cx="5736136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</a:rPr>
              <a:t>Kuljetuspalveluiden koordinointi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6811"/>
            <a:ext cx="4777854" cy="132556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Osaamiskeskuksessa seurataan ja arvioidaan kuljetuspalveluita </a:t>
            </a:r>
            <a:endParaRPr lang="en-FI" sz="1500" dirty="0">
              <a:effectLst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Osaamiskeskus toimii yhteistyötahona kuljetuspalvelujen tuottajien ja Essoten välillä. </a:t>
            </a:r>
            <a:endParaRPr lang="en-FI" sz="15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F4455-E0B3-4BD2-A832-721D5A6FD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9992" r="27278"/>
          <a:stretch/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9A54F-3492-475C-8D38-6286A8F53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5" y="232012"/>
            <a:ext cx="1332117" cy="748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9E92F3-5C97-44C7-8DE9-203ABB95F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53000">
                <a:schemeClr val="accent1">
                  <a:alpha val="50000"/>
                </a:schemeClr>
              </a:gs>
              <a:gs pos="83000">
                <a:schemeClr val="accent1">
                  <a:alpha val="75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3518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985902-98BF-4632-A75D-2CAA90D8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0237" y="6288492"/>
            <a:ext cx="1457998" cy="357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DBB66-52B5-4E59-98A7-B8FA2FB7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4000" y="5163435"/>
            <a:ext cx="3149600" cy="323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ED0F4-CA5F-4F54-A234-236F88F23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8" b="11608"/>
          <a:stretch/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FAC3C-9E02-4308-919F-92B23748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614" y="774205"/>
            <a:ext cx="4826185" cy="1325563"/>
          </a:xfrm>
        </p:spPr>
        <p:txBody>
          <a:bodyPr>
            <a:noAutofit/>
          </a:bodyPr>
          <a:lstStyle/>
          <a:p>
            <a:r>
              <a:rPr lang="en-GB" sz="3200" dirty="0" err="1"/>
              <a:t>Yhteystiedot</a:t>
            </a:r>
            <a:endParaRPr lang="en-FI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5172D1-5DF0-4B58-B05C-A8D696B2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614" y="1960922"/>
            <a:ext cx="5412982" cy="467895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Osaamiskeskus Kipinä</a:t>
            </a: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puh. 040 1294869</a:t>
            </a:r>
            <a:endParaRPr lang="en-FI" sz="1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Työtoiminta ja työvalmennus</a:t>
            </a: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puh 040 129 4158</a:t>
            </a:r>
            <a:endParaRPr lang="en-FI" sz="1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Henkilökohtaisen avun keskus</a:t>
            </a: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puh. 0403597071</a:t>
            </a:r>
            <a:endParaRPr lang="en-FI" sz="1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Palveluihin ohjautuminen keskitetyn asiakasohjauksen kautta: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fi-FI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Palveluneuvo</a:t>
            </a: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arkisin ma-pe 9-15 </a:t>
            </a:r>
            <a:b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puh. 015211557</a:t>
            </a:r>
            <a:br>
              <a:rPr lang="en-GB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Sähköposti: palveluneuvo@essote.fi</a:t>
            </a:r>
            <a:br>
              <a:rPr lang="en-GB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Kiireetön yhteydenottolomake: </a:t>
            </a:r>
            <a:endParaRPr lang="en-FI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C9D861-4287-457C-97FC-C48EC61F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53000">
                <a:schemeClr val="accent1">
                  <a:alpha val="50000"/>
                </a:schemeClr>
              </a:gs>
              <a:gs pos="83000">
                <a:schemeClr val="accent1">
                  <a:alpha val="75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C69DC-827B-48E2-A175-C0FD826703D8}"/>
              </a:ext>
            </a:extLst>
          </p:cNvPr>
          <p:cNvSpPr txBox="1"/>
          <p:nvPr/>
        </p:nvSpPr>
        <p:spPr>
          <a:xfrm>
            <a:off x="6675008" y="5145645"/>
            <a:ext cx="51181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5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https://essote-nopea.metaform.fi/</a:t>
            </a:r>
            <a:endParaRPr lang="en-FI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2F30D-60A1-4E11-A1D2-D2CE344E5701}"/>
              </a:ext>
            </a:extLst>
          </p:cNvPr>
          <p:cNvSpPr txBox="1"/>
          <p:nvPr/>
        </p:nvSpPr>
        <p:spPr>
          <a:xfrm>
            <a:off x="6529584" y="5511026"/>
            <a:ext cx="63858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Etelä-Savon sosiaali- ja terveyspalvelujen kuntayhtymä</a:t>
            </a:r>
            <a:br>
              <a:rPr lang="en-GB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Porrassalmenkatu 35-37, 50100 Mikkeli</a:t>
            </a:r>
            <a:br>
              <a:rPr lang="en-GB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Vaihde 015 3511 (ma-pe 8.00—16.00)</a:t>
            </a:r>
            <a:endParaRPr lang="en-FI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55E4B-CB88-423F-84D2-5BDBECA06770}"/>
              </a:ext>
            </a:extLst>
          </p:cNvPr>
          <p:cNvSpPr txBox="1"/>
          <p:nvPr/>
        </p:nvSpPr>
        <p:spPr>
          <a:xfrm>
            <a:off x="6675008" y="6281128"/>
            <a:ext cx="60950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www.essote.fi</a:t>
            </a:r>
            <a:endParaRPr lang="en-FI" sz="1500" dirty="0"/>
          </a:p>
        </p:txBody>
      </p:sp>
    </p:spTree>
    <p:extLst>
      <p:ext uri="{BB962C8B-B14F-4D97-AF65-F5344CB8AC3E}">
        <p14:creationId xmlns:p14="http://schemas.microsoft.com/office/powerpoint/2010/main" val="152752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2ED0F4-CA5F-4F54-A234-236F88F23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8" b="11608"/>
          <a:stretch/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FAC3C-9E02-4308-919F-92B23748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614" y="1399664"/>
            <a:ext cx="4826185" cy="1325563"/>
          </a:xfrm>
        </p:spPr>
        <p:txBody>
          <a:bodyPr>
            <a:noAutofit/>
          </a:bodyPr>
          <a:lstStyle/>
          <a:p>
            <a:r>
              <a:rPr lang="fi-FI" sz="3200" dirty="0">
                <a:effectLst/>
              </a:rPr>
              <a:t>Etelä-Savon vammaispalvelujen strategisena tavoitteena on:</a:t>
            </a:r>
            <a:br>
              <a:rPr lang="en-FI" sz="3200" dirty="0">
                <a:effectLst/>
              </a:rPr>
            </a:br>
            <a:endParaRPr lang="en-FI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5172D1-5DF0-4B58-B05C-A8D696B2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615" y="2910060"/>
            <a:ext cx="4486750" cy="3647345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Vahvistaa peruspalveluja</a:t>
            </a:r>
            <a:endParaRPr lang="en-FI" sz="1500" dirty="0">
              <a:effectLst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Lisätä omaa palvelutuotantoa</a:t>
            </a:r>
            <a:endParaRPr lang="en-FI" sz="1500" dirty="0">
              <a:effectLst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Vahvistaa osaamista kaikilla palvelujen eri tasoilla</a:t>
            </a:r>
            <a:endParaRPr lang="en-FI" sz="1500" dirty="0">
              <a:effectLst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Vastata entistä paremmin erityistä tukea tarvitsevien asiakkaiden ja heidän perheidensä tuen tarpeisiin</a:t>
            </a:r>
            <a:endParaRPr lang="en-FI" sz="1500" dirty="0">
              <a:effectLst/>
            </a:endParaRP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</a:rPr>
              <a:t>Osaamiskeskus Kipinän toiminta perustuu Etelä-Savon Maakunnan Sote-Uudistuksen Vammaispalveluiden Osaamiskeskus-pilottiin, joka on ollut toiminnassa 1/2021-12/2021.</a:t>
            </a:r>
            <a:endParaRPr lang="en-FI" sz="1500" dirty="0">
              <a:effectLst/>
            </a:endParaRPr>
          </a:p>
          <a:p>
            <a:endParaRPr lang="en-FI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3009F4-6B43-44C4-87C0-E4C71DA32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53000">
                <a:schemeClr val="accent1">
                  <a:alpha val="50000"/>
                </a:schemeClr>
              </a:gs>
              <a:gs pos="83000">
                <a:schemeClr val="accent1">
                  <a:alpha val="75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0069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651"/>
            <a:ext cx="10515600" cy="1325563"/>
          </a:xfrm>
        </p:spPr>
        <p:txBody>
          <a:bodyPr/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Osaamiskeskuksesta</a:t>
            </a:r>
            <a:r>
              <a:rPr lang="fi-FI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käsin: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850"/>
            <a:ext cx="5173250" cy="29442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Järjestetään kehitysvammaisten päivätoimintaa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Koordinoidaan vammaisten työtoimintaa ja toteutetaan työvalmennusta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Toteutetaan jalkautuvaa työ- ja päivätoimintaa kotona asuville kehitysvammaisille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Toteutetaan tukikäyntejä asiakkaiden koteihin</a:t>
            </a:r>
            <a:endParaRPr lang="en-FI" sz="1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B3A3B-676E-4CD2-B5A9-4331A71D762E}"/>
              </a:ext>
            </a:extLst>
          </p:cNvPr>
          <p:cNvSpPr txBox="1">
            <a:spLocks/>
          </p:cNvSpPr>
          <p:nvPr/>
        </p:nvSpPr>
        <p:spPr>
          <a:xfrm>
            <a:off x="6216696" y="2442850"/>
            <a:ext cx="4575892" cy="294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Järjestetään erityislasten aamu-iltapäivä -ja loma-ajan hoitoa sekä kiertävien perhehoitajien  toteuttamaa iltahoitoa.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Kehitetään sähköisiä ratkaisuja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Annetaan autismikuntoutusohjausta sekä fysioterapeutin palveluita</a:t>
            </a:r>
            <a:endParaRPr lang="en-FI" sz="15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824A1-B190-4157-AD28-96C1473E4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7092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B7D02D2-A9A8-47C6-A46A-5820E2BA7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650"/>
            <a:ext cx="10515600" cy="1325563"/>
          </a:xfrm>
        </p:spPr>
        <p:txBody>
          <a:bodyPr/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Osaamiskeskuksesta</a:t>
            </a:r>
            <a:r>
              <a:rPr lang="fi-FI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käsin: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081"/>
            <a:ext cx="4981923" cy="3171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Järjestetään ja koordinoidaan henkilökohtaisen avun palveluita:</a:t>
            </a:r>
            <a:endParaRPr lang="en-FI" sz="1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20000"/>
              </a:lnSpc>
              <a:spcAft>
                <a:spcPts val="800"/>
              </a:spcAf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Henkilökohtaisen avun arviointijaksoja sekä ammatillista henkilökohtaista apua 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20000"/>
              </a:lnSpc>
              <a:spcAft>
                <a:spcPts val="800"/>
              </a:spcAf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Ohjaus- ja neuvontapalveluita sekä työnvälitystä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20000"/>
              </a:lnSpc>
              <a:spcAft>
                <a:spcPts val="800"/>
              </a:spcAf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virtuaalikoulutusta henkilökohtaisille avustajille, jotka toimivat työnantajamallilla avustajina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B3A3B-676E-4CD2-B5A9-4331A71D762E}"/>
              </a:ext>
            </a:extLst>
          </p:cNvPr>
          <p:cNvSpPr txBox="1">
            <a:spLocks/>
          </p:cNvSpPr>
          <p:nvPr/>
        </p:nvSpPr>
        <p:spPr>
          <a:xfrm>
            <a:off x="6216696" y="2356081"/>
            <a:ext cx="4081984" cy="317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Seurataan ja arvioidaan kuljetuspalveluja ja tehdään yhteistyötä palveluntuottajien kanssa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Kehitetään ja toteutetaan lasten ja nuorten vammaispalveluja yhteistyökumppaneiden ja oppilaitosten kanssa</a:t>
            </a:r>
            <a:endParaRPr lang="en-FI" sz="15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0E7DB-B67A-4AD5-A6AD-580A096CC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7092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47C3D3-775B-4516-BA4D-FF1A20609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8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728"/>
            <a:ext cx="10515600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Työllisyyttä ja osallisuutta tukevat palvelut ja toiminta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927"/>
            <a:ext cx="5008620" cy="277913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Päivä- ja työtoiminta</a:t>
            </a:r>
            <a:r>
              <a:rPr lang="fi-FI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erityishuoltolain mukainen palvelu aikuisille, joilla toimintarajoite estää osallistumisen työmarkkinoille tai sosiaalihuoltolain mukaiseen työtoimintaan. 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Päivä- ja työtoiminnassa pyritään löytämään oman toimintakyvyn ja mieltymyksen mukaista virikkeellistä toimintaa sekä edistää kehitysvammaisten henkilöiden yhteiskunnallista sopeutumista.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B3A3B-676E-4CD2-B5A9-4331A71D762E}"/>
              </a:ext>
            </a:extLst>
          </p:cNvPr>
          <p:cNvSpPr txBox="1">
            <a:spLocks/>
          </p:cNvSpPr>
          <p:nvPr/>
        </p:nvSpPr>
        <p:spPr>
          <a:xfrm>
            <a:off x="6216695" y="2372927"/>
            <a:ext cx="4689359" cy="277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Osallistumisen ja onnistumisen kokemusten lisäksi asiakas saa päivä- ja työtoiminnassa ammattilaisten antamaa ohjausta ja neuvontaa.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Jalkautuvaa päivätoiminta toteutetaan esim. asiakkaan kotona tai esim. kirjastossa.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Päivä -ja työtoiminta toteutetaan osaamiskeskuksen tiloissa.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BEB632-BF1B-45C8-AB06-71719376B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7092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8CC4BF-2CD3-4F8A-9661-DC21C752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728"/>
            <a:ext cx="10515600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Työllisyyttä ja osallisuutta tukevat palvelut ja toiminta</a:t>
            </a:r>
            <a:endParaRPr lang="en-FI" sz="3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60975F-14BA-4816-BC9A-D8C5D8ECBCD0}"/>
              </a:ext>
            </a:extLst>
          </p:cNvPr>
          <p:cNvSpPr txBox="1">
            <a:spLocks/>
          </p:cNvSpPr>
          <p:nvPr/>
        </p:nvSpPr>
        <p:spPr>
          <a:xfrm>
            <a:off x="838200" y="2372927"/>
            <a:ext cx="50086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Työvalmennuksessa kartoitetaan ja järjestetään asiakkaalle hänen voimavarojen sekä taitojen mukaista työtoimintaa alueen yrityksistä. Asiakkaalle maksetaan työtoiminnasta työ-osuusrahaa.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Työvalmennus auttaa asiakasta sopeutumaan työelämään tukemalla sekä asiakasta työntekijänä että työyhteisöä. 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E1EE6D-155D-4D14-BF20-33C6C3FDB674}"/>
              </a:ext>
            </a:extLst>
          </p:cNvPr>
          <p:cNvSpPr txBox="1">
            <a:spLocks/>
          </p:cNvSpPr>
          <p:nvPr/>
        </p:nvSpPr>
        <p:spPr>
          <a:xfrm>
            <a:off x="6216695" y="2372927"/>
            <a:ext cx="50086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Työn jatkuessa työvalmentajat tukevat asiakkaitaan säännöllisten työpaikkatapaamisten muodossa.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Osaamiskeskuksen ohjaajat toteuttavat asiakkaiden koteihin tukikäyntejä. Osaamiskeskuksen ohjaajien erityisosaaminen tukee kehitysvammaisten asiakkaiden kotona selviytymistä ja toimintakykyä.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60CAB4-0EA3-4FF3-920F-5D4995383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1158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5B4E00D-1D30-4F5A-845A-2CD8F223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134"/>
            <a:ext cx="7818912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Erityislasten aamu-, iltapäivä ja ilta sekä loma-ajanhoito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113"/>
            <a:ext cx="5008620" cy="218572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Erityishuoltolain mukainen koululaisten aamu-, iltapäivä ja loma-ajanhoito järjestetään asiakkaan yksilölliset tarpeet huomioiden erityishuoltona osaamiskeskuksessa. Iltahoitoa toteuttavat kiertävät perhepäivähoitajat.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3CF6C6-963D-46A3-AB01-4F2C6B16D1C7}"/>
              </a:ext>
            </a:extLst>
          </p:cNvPr>
          <p:cNvSpPr txBox="1">
            <a:spLocks/>
          </p:cNvSpPr>
          <p:nvPr/>
        </p:nvSpPr>
        <p:spPr>
          <a:xfrm>
            <a:off x="6345181" y="2355113"/>
            <a:ext cx="5008618" cy="218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Toiminta on lapselle ja nuorelle mielekästä ja turvallista vapaa-ajantoimintaa, joka tukee hänen ikätasoista kehitystään ja toimintakykyä.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Toiminnan lähtökohtana ovat sekä yksilölliset että ryhmän yhteisölliset tarpeet ja tavoitteet.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064165-39A9-4D06-80C4-5DB565B6D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1158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31BFA3-9433-4A29-A2AE-975CFAF8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7133"/>
            <a:ext cx="9380385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Autismikuntoutusohjaus sekä fysioterapian palvelut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581"/>
            <a:ext cx="5063836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Autismikuntoutusohjaus on osa Osaamiskeskuksen tuottamia liikkuvia asiantuntijapalveluita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Tavoitteena on tarjota kuntoutujalle mahdollisimman hyvä tuki, jotta hän selviytyisi elämässään, auttaa asiakasta ja asiakkaan läheisiä ratkaisemaan niitä haasteellisia tilanteita, joissa on haasteita päästä eteenpäin.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B3A3B-676E-4CD2-B5A9-4331A71D762E}"/>
              </a:ext>
            </a:extLst>
          </p:cNvPr>
          <p:cNvSpPr txBox="1">
            <a:spLocks/>
          </p:cNvSpPr>
          <p:nvPr/>
        </p:nvSpPr>
        <p:spPr>
          <a:xfrm>
            <a:off x="6216696" y="2359580"/>
            <a:ext cx="5137104" cy="2734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Autismikuntoautusohjauksen tehtävä on tukea asiakkaiden arkielämän toimintakykyä sekä siitä suoriutumista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Autismikuntoutusohjausta voit hakea vammaispalveluhakemuksella tai ottamalla yhteyttä keskitettyyn asiakasohjaukseen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Osaamiskeskuksestaa käsin toteutetaan fysioterapian arviointeja sekä fysioterapeutin muita palveluita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653EBD-14BD-4F60-B42D-F7E76A670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3250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D67680B-59A1-4035-9E16-BE2CE8434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C84-8D5B-44C3-8419-0C02747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185"/>
            <a:ext cx="8412678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Henkilökohtaisen avun keskuksen toiminnot: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88-7FD7-4B31-B6B9-C7F918E5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710"/>
            <a:ext cx="500862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Osaamiskeskuksesta käsin toteutetaan: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Henkilökohtaisen avun ohjausta ja neuvontapalveluita työnantajille ja työntekijöille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Avustajavälitystä</a:t>
            </a:r>
            <a:endParaRPr lang="en-FI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8B3A3B-676E-4CD2-B5A9-4331A71D762E}"/>
              </a:ext>
            </a:extLst>
          </p:cNvPr>
          <p:cNvSpPr txBox="1">
            <a:spLocks/>
          </p:cNvSpPr>
          <p:nvPr/>
        </p:nvSpPr>
        <p:spPr>
          <a:xfrm>
            <a:off x="6216696" y="2360710"/>
            <a:ext cx="50086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Osaamiskeskuksesta järjestetään arviointijaksoja henkilökohtaisen avun kartoittamista ja järjestämistä varten: </a:t>
            </a:r>
            <a:endParaRPr lang="en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Arviointijakson aikana selvitetään asiakkaan kokonaistilannetta ja henkilökohtaisen avun, palveluiden järjestämistavan- sekä tuntimäärän sopivuutta asiakkaalle.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8D5BCA-BADA-4DF4-A112-C7C8CE666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42850"/>
            <a:ext cx="0" cy="23250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CBF98-E33C-4F9B-8F92-1005E45CD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219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BD4E0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356</TotalTime>
  <Words>625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</vt:lpstr>
      <vt:lpstr>Arial Black</vt:lpstr>
      <vt:lpstr>Office Theme</vt:lpstr>
      <vt:lpstr>Vammaispalvelujen osaamiskeskus Kipinä</vt:lpstr>
      <vt:lpstr>Etelä-Savon vammaispalvelujen strategisena tavoitteena on: </vt:lpstr>
      <vt:lpstr>Osaamiskeskuksesta käsin:</vt:lpstr>
      <vt:lpstr>Osaamiskeskuksesta käsin:</vt:lpstr>
      <vt:lpstr>Työllisyyttä ja osallisuutta tukevat palvelut ja toiminta</vt:lpstr>
      <vt:lpstr>Työllisyyttä ja osallisuutta tukevat palvelut ja toiminta</vt:lpstr>
      <vt:lpstr>Erityislasten aamu-, iltapäivä ja ilta sekä loma-ajanhoito</vt:lpstr>
      <vt:lpstr>Autismikuntoutusohjaus sekä fysioterapian palvelut</vt:lpstr>
      <vt:lpstr>Henkilökohtaisen avun keskuksen toiminnot:</vt:lpstr>
      <vt:lpstr>Henkilökohtaisen avun keskuksen toiminnot:</vt:lpstr>
      <vt:lpstr>Kuljetuspalveluiden koordinointi</vt:lpstr>
      <vt:lpstr>Yhteystiedot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Vammaispalvelujen osaamiskeskus Kipinä</dc:title>
  <dc:creator>toimisto@groteski.fi</dc:creator>
  <cp:lastModifiedBy>toimisto@groteski.fi</cp:lastModifiedBy>
  <cp:revision>10</cp:revision>
  <dcterms:created xsi:type="dcterms:W3CDTF">2021-12-27T07:11:37Z</dcterms:created>
  <dcterms:modified xsi:type="dcterms:W3CDTF">2021-12-30T11:56:02Z</dcterms:modified>
</cp:coreProperties>
</file>