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7" r:id="rId2"/>
    <p:sldId id="263" r:id="rId3"/>
    <p:sldId id="264" r:id="rId4"/>
    <p:sldId id="265" r:id="rId5"/>
    <p:sldId id="266" r:id="rId6"/>
    <p:sldId id="269" r:id="rId7"/>
    <p:sldId id="268" r:id="rId8"/>
    <p:sldId id="377" r:id="rId9"/>
  </p:sldIdLst>
  <p:sldSz cx="9144000" cy="6858000" type="screen4x3"/>
  <p:notesSz cx="6799263" cy="99298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p:restoredTop sz="94660"/>
  </p:normalViewPr>
  <p:slideViewPr>
    <p:cSldViewPr>
      <p:cViewPr varScale="1">
        <p:scale>
          <a:sx n="128" d="100"/>
          <a:sy n="128" d="100"/>
        </p:scale>
        <p:origin x="1720"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74" y="-78"/>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9DA6DC79-261C-472F-B730-AF17AED4BB2B}" type="datetimeFigureOut">
              <a:rPr lang="fi-FI" smtClean="0"/>
              <a:t>11.4.2022</a:t>
            </a:fld>
            <a:endParaRPr lang="fi-FI"/>
          </a:p>
        </p:txBody>
      </p:sp>
      <p:sp>
        <p:nvSpPr>
          <p:cNvPr id="4" name="Dian kuvan paikkamerkki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8C8F3F6C-706E-4039-B5E4-7AE5615DD77D}" type="slidenum">
              <a:rPr lang="fi-FI" smtClean="0"/>
              <a:t>‹#›</a:t>
            </a:fld>
            <a:endParaRPr lang="fi-FI"/>
          </a:p>
        </p:txBody>
      </p:sp>
    </p:spTree>
    <p:extLst>
      <p:ext uri="{BB962C8B-B14F-4D97-AF65-F5344CB8AC3E}">
        <p14:creationId xmlns:p14="http://schemas.microsoft.com/office/powerpoint/2010/main" val="2296916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r>
              <a:rPr lang="fi-FI" sz="1600" dirty="0">
                <a:ea typeface="ヒラギノ角ゴ Pro W3" pitchFamily="-112" charset="-128"/>
              </a:rPr>
              <a:t>SUUNNAN TÄYTÖN LÄHTÖKOHTA:</a:t>
            </a:r>
          </a:p>
          <a:p>
            <a:pPr eaLnBrk="1" hangingPunct="1">
              <a:buFontTx/>
              <a:buChar char="•"/>
            </a:pPr>
            <a:r>
              <a:rPr lang="fi-FI" sz="900" b="1" dirty="0">
                <a:ea typeface="ヒラギノ角ゴ Pro W3" pitchFamily="-112" charset="-128"/>
              </a:rPr>
              <a:t>Vaiheen 1 ja 2 tarkoitus</a:t>
            </a:r>
            <a:r>
              <a:rPr lang="fi-FI" sz="900" dirty="0">
                <a:ea typeface="ヒラギノ角ゴ Pro W3" pitchFamily="-112" charset="-128"/>
              </a:rPr>
              <a:t>: ensin kirjataan ajatus/idea ylös, sen jälkeen arvioidaan sitä </a:t>
            </a:r>
            <a:r>
              <a:rPr lang="fi-FI" sz="900" dirty="0">
                <a:ea typeface="ヒラギノ角ゴ Pro W3" pitchFamily="-112" charset="-128"/>
                <a:sym typeface="Wingdings" pitchFamily="2" charset="2"/>
              </a:rPr>
              <a:t></a:t>
            </a:r>
            <a:r>
              <a:rPr lang="fi-FI" sz="900" dirty="0">
                <a:ea typeface="ヒラギノ角ゴ Pro W3" pitchFamily="-112" charset="-128"/>
              </a:rPr>
              <a:t> suunnitelman arviointi on ikään kuin ”</a:t>
            </a:r>
            <a:r>
              <a:rPr lang="fi-FI" sz="900" b="1" dirty="0">
                <a:ea typeface="ヒラギノ角ゴ Pro W3" pitchFamily="-112" charset="-128"/>
              </a:rPr>
              <a:t>ohjelmateorian</a:t>
            </a:r>
            <a:r>
              <a:rPr lang="fi-FI" sz="900" dirty="0">
                <a:ea typeface="ヒラギノ角ゴ Pro W3" pitchFamily="-112" charset="-128"/>
              </a:rPr>
              <a:t>” luomista eli tehdään perusteltuja päätelmiä siitä, mitä tehdään </a:t>
            </a:r>
            <a:r>
              <a:rPr lang="fi-FI" sz="900" dirty="0">
                <a:ea typeface="ヒラギノ角ゴ Pro W3" pitchFamily="-112" charset="-128"/>
                <a:sym typeface="Wingdings" pitchFamily="2" charset="2"/>
              </a:rPr>
              <a:t> laatikoihin tulee tehdä tiivistystä, mutta kirjalliseen toimintasuunnitelmaan/hankesuunnitelmaan tai vast. on </a:t>
            </a:r>
            <a:r>
              <a:rPr lang="fi-FI" sz="900" b="1" dirty="0">
                <a:ea typeface="ヒラギノ角ゴ Pro W3" pitchFamily="-112" charset="-128"/>
                <a:sym typeface="Wingdings" pitchFamily="2" charset="2"/>
              </a:rPr>
              <a:t>hyvä kirjata auki enemmän sisältöjä. </a:t>
            </a:r>
            <a:endParaRPr lang="fi-FI" sz="900" dirty="0">
              <a:ea typeface="ヒラギノ角ゴ Pro W3" pitchFamily="-112" charset="-128"/>
            </a:endParaRPr>
          </a:p>
          <a:p>
            <a:endParaRPr lang="fi-FI" sz="900" dirty="0">
              <a:ea typeface="ヒラギノ角ゴ Pro W3" pitchFamily="-112" charset="-128"/>
            </a:endParaRPr>
          </a:p>
          <a:p>
            <a:r>
              <a:rPr lang="fi-FI" sz="1600" dirty="0">
                <a:ea typeface="ヒラギノ角ゴ Pro W3" pitchFamily="-112" charset="-128"/>
              </a:rPr>
              <a:t>TARVE: </a:t>
            </a:r>
          </a:p>
          <a:p>
            <a:r>
              <a:rPr lang="fi-FI" sz="900" u="sng" dirty="0">
                <a:ea typeface="ヒラギノ角ゴ Pro W3" pitchFamily="-112" charset="-128"/>
              </a:rPr>
              <a:t>Vaihe 1: suunnitelman kirjoittaminen</a:t>
            </a:r>
          </a:p>
          <a:p>
            <a:pPr>
              <a:buFontTx/>
              <a:buChar char="•"/>
            </a:pPr>
            <a:r>
              <a:rPr lang="fi-FI" sz="900" dirty="0">
                <a:ea typeface="ヒラギノ角ゴ Pro W3" pitchFamily="-112" charset="-128"/>
              </a:rPr>
              <a:t>Minkälaisen tarpeen organisaatiosi on huomannut? </a:t>
            </a:r>
          </a:p>
          <a:p>
            <a:pPr>
              <a:buFontTx/>
              <a:buChar char="•"/>
            </a:pPr>
            <a:r>
              <a:rPr lang="fi-FI" sz="900" dirty="0">
                <a:ea typeface="ヒラギノ角ゴ Pro W3" pitchFamily="-112" charset="-128"/>
              </a:rPr>
              <a:t>Mikä on se asia tai ilmiö, johon halutaan tarttua? </a:t>
            </a:r>
          </a:p>
          <a:p>
            <a:pPr>
              <a:buFontTx/>
              <a:buChar char="•"/>
            </a:pPr>
            <a:endParaRPr lang="fi-FI" sz="900" dirty="0">
              <a:ea typeface="ヒラギノ角ゴ Pro W3" pitchFamily="-112" charset="-128"/>
            </a:endParaRPr>
          </a:p>
          <a:p>
            <a:r>
              <a:rPr lang="fi-FI" sz="900" u="sng" dirty="0">
                <a:ea typeface="ヒラギノ角ゴ Pro W3" pitchFamily="-112" charset="-128"/>
              </a:rPr>
              <a:t>Vaihe 2: suunnitelman arviointi</a:t>
            </a:r>
          </a:p>
          <a:p>
            <a:pPr>
              <a:buFontTx/>
              <a:buChar char="•"/>
            </a:pPr>
            <a:r>
              <a:rPr lang="fi-FI" sz="900" dirty="0">
                <a:ea typeface="ヒラギノ角ゴ Pro W3" pitchFamily="-112" charset="-128"/>
              </a:rPr>
              <a:t>Miksi juuri tämä asia kiinnitti huomiosi? </a:t>
            </a:r>
          </a:p>
          <a:p>
            <a:pPr>
              <a:buFontTx/>
              <a:buChar char="•"/>
            </a:pPr>
            <a:r>
              <a:rPr lang="fi-FI" sz="900" dirty="0">
                <a:ea typeface="ヒラギノ角ゴ Pro W3" pitchFamily="-112" charset="-128"/>
              </a:rPr>
              <a:t>Miten tarve ilmenee yhteiskunnallisesti? Miten siihen on yritetty vaikuttaa?</a:t>
            </a:r>
          </a:p>
          <a:p>
            <a:pPr>
              <a:buFontTx/>
              <a:buChar char="•"/>
            </a:pPr>
            <a:r>
              <a:rPr lang="fi-FI" sz="900" dirty="0">
                <a:ea typeface="ヒラギノ角ゴ Pro W3" pitchFamily="-112" charset="-128"/>
              </a:rPr>
              <a:t>Osaatko määritellä ilmiön sisältöjä ja merkityksiä?</a:t>
            </a:r>
          </a:p>
          <a:p>
            <a:pPr>
              <a:buFontTx/>
              <a:buChar char="•"/>
            </a:pPr>
            <a:endParaRPr lang="fi-FI" sz="900" dirty="0">
              <a:ea typeface="ヒラギノ角ゴ Pro W3" pitchFamily="-112" charset="-128"/>
            </a:endParaRPr>
          </a:p>
          <a:p>
            <a:r>
              <a:rPr lang="fi-FI" sz="900" dirty="0">
                <a:ea typeface="ヒラギノ角ゴ Pro W3" pitchFamily="-112" charset="-128"/>
              </a:rPr>
              <a:t>PÄÄMÄÄRÄ:</a:t>
            </a:r>
          </a:p>
          <a:p>
            <a:r>
              <a:rPr lang="fi-FI" sz="900" u="sng" dirty="0">
                <a:ea typeface="ヒラギノ角ゴ Pro W3" pitchFamily="-112" charset="-128"/>
              </a:rPr>
              <a:t>Vaihe 1: suunnitelman kirjoittaminen</a:t>
            </a:r>
          </a:p>
          <a:p>
            <a:pPr>
              <a:spcBef>
                <a:spcPct val="15000"/>
              </a:spcBef>
              <a:buFontTx/>
              <a:buChar char="•"/>
            </a:pPr>
            <a:r>
              <a:rPr lang="fi-FI" sz="900" dirty="0">
                <a:ea typeface="ヒラギノ角ゴ Pro W3" pitchFamily="-112" charset="-128"/>
              </a:rPr>
              <a:t> Mikä on toimintasi/hankkeesi päämäärä? </a:t>
            </a:r>
          </a:p>
          <a:p>
            <a:pPr>
              <a:spcBef>
                <a:spcPct val="15000"/>
              </a:spcBef>
              <a:buFontTx/>
              <a:buChar char="•"/>
            </a:pPr>
            <a:r>
              <a:rPr lang="fi-FI" sz="900" dirty="0">
                <a:ea typeface="ヒラギノ角ゴ Pro W3" pitchFamily="-112" charset="-128"/>
              </a:rPr>
              <a:t> Mitä haluatte saavuttaa?</a:t>
            </a:r>
          </a:p>
          <a:p>
            <a:pPr>
              <a:spcBef>
                <a:spcPct val="15000"/>
              </a:spcBef>
              <a:buFontTx/>
              <a:buChar char="•"/>
            </a:pPr>
            <a:endParaRPr lang="fi-FI" sz="900" dirty="0">
              <a:ea typeface="ヒラギノ角ゴ Pro W3" pitchFamily="-112" charset="-128"/>
            </a:endParaRPr>
          </a:p>
          <a:p>
            <a:pPr>
              <a:spcBef>
                <a:spcPct val="15000"/>
              </a:spcBef>
            </a:pPr>
            <a:r>
              <a:rPr lang="fi-FI" sz="900" u="sng" dirty="0">
                <a:ea typeface="ヒラギノ角ゴ Pro W3" pitchFamily="-112" charset="-128"/>
              </a:rPr>
              <a:t>Vaihe 2: suunnitelman arviointi</a:t>
            </a:r>
          </a:p>
          <a:p>
            <a:pPr>
              <a:spcBef>
                <a:spcPct val="15000"/>
              </a:spcBef>
              <a:buFontTx/>
              <a:buChar char="•"/>
            </a:pPr>
            <a:r>
              <a:rPr lang="fi-FI" sz="900" dirty="0">
                <a:ea typeface="ヒラギノ角ゴ Pro W3" pitchFamily="-112" charset="-128"/>
              </a:rPr>
              <a:t> Miksi organisaatiosi haluaa työskennellä juuri tämän päämäärän saavuttamiseksi? </a:t>
            </a:r>
          </a:p>
          <a:p>
            <a:pPr>
              <a:spcBef>
                <a:spcPct val="15000"/>
              </a:spcBef>
              <a:buFontTx/>
              <a:buChar char="•"/>
            </a:pPr>
            <a:r>
              <a:rPr lang="fi-FI" sz="900" dirty="0">
                <a:ea typeface="ヒラギノ角ゴ Pro W3" pitchFamily="-112" charset="-128"/>
              </a:rPr>
              <a:t> Onko päämäärä asetettu suhteessa tarpeeseen?</a:t>
            </a:r>
          </a:p>
          <a:p>
            <a:pPr>
              <a:spcBef>
                <a:spcPct val="15000"/>
              </a:spcBef>
              <a:buFontTx/>
              <a:buChar char="•"/>
            </a:pPr>
            <a:r>
              <a:rPr lang="fi-FI" sz="900" dirty="0">
                <a:ea typeface="ヒラギノ角ゴ Pro W3" pitchFamily="-112" charset="-128"/>
              </a:rPr>
              <a:t> Mikä on oman organisaatiosi panos tämän päämäärän saavuttamisessa?</a:t>
            </a:r>
          </a:p>
          <a:p>
            <a:pPr>
              <a:spcBef>
                <a:spcPct val="15000"/>
              </a:spcBef>
              <a:buFontTx/>
              <a:buChar char="•"/>
            </a:pPr>
            <a:r>
              <a:rPr lang="fi-FI" sz="900" dirty="0">
                <a:ea typeface="ヒラギノ角ゴ Pro W3" pitchFamily="-112" charset="-128"/>
              </a:rPr>
              <a:t> Minkä tietoperustan (kokemuksen, tutkimuksen tms.) pohjalta päämäärä on määritelty?</a:t>
            </a:r>
          </a:p>
          <a:p>
            <a:pPr>
              <a:spcBef>
                <a:spcPct val="15000"/>
              </a:spcBef>
              <a:buFontTx/>
              <a:buChar char="•"/>
            </a:pPr>
            <a:r>
              <a:rPr lang="fi-FI" sz="900" dirty="0">
                <a:ea typeface="ヒラギノ角ゴ Pro W3" pitchFamily="-112" charset="-128"/>
              </a:rPr>
              <a:t> Minkälaiset arvot ovat päämäärän taustalla?</a:t>
            </a:r>
          </a:p>
          <a:p>
            <a:endParaRPr lang="fi-FI" sz="900" dirty="0">
              <a:ea typeface="ヒラギノ角ゴ Pro W3" pitchFamily="-112" charset="-128"/>
            </a:endParaRPr>
          </a:p>
          <a:p>
            <a:endParaRPr lang="fi-FI" sz="900" dirty="0">
              <a:ea typeface="ヒラギノ角ゴ Pro W3" pitchFamily="-112" charset="-128"/>
            </a:endParaRPr>
          </a:p>
          <a:p>
            <a:pPr>
              <a:buFontTx/>
              <a:buChar char="•"/>
            </a:pPr>
            <a:endParaRPr lang="fi-FI" sz="1600" dirty="0">
              <a:ea typeface="ヒラギノ角ゴ Pro W3" pitchFamily="-112" charset="-128"/>
            </a:endParaRPr>
          </a:p>
        </p:txBody>
      </p:sp>
    </p:spTree>
    <p:extLst>
      <p:ext uri="{BB962C8B-B14F-4D97-AF65-F5344CB8AC3E}">
        <p14:creationId xmlns:p14="http://schemas.microsoft.com/office/powerpoint/2010/main" val="3408657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p:spPr>
        <p:txBody>
          <a:bodyPr/>
          <a:lstStyle/>
          <a:p>
            <a:pPr>
              <a:spcBef>
                <a:spcPts val="200"/>
              </a:spcBef>
            </a:pPr>
            <a:r>
              <a:rPr lang="fi-FI" sz="900" b="1" dirty="0">
                <a:ea typeface="ヒラギノ角ゴ Pro W3" pitchFamily="-112" charset="-128"/>
              </a:rPr>
              <a:t>TAVOITTEIDEN TÄSMENTÄMINEN</a:t>
            </a:r>
          </a:p>
          <a:p>
            <a:pPr>
              <a:spcBef>
                <a:spcPts val="200"/>
              </a:spcBef>
              <a:buFontTx/>
              <a:buChar char="•"/>
            </a:pPr>
            <a:endParaRPr lang="fi-FI" sz="900" dirty="0">
              <a:ea typeface="ヒラギノ角ゴ Pro W3" pitchFamily="-112" charset="-128"/>
            </a:endParaRPr>
          </a:p>
          <a:p>
            <a:pPr>
              <a:spcBef>
                <a:spcPts val="200"/>
              </a:spcBef>
              <a:spcAft>
                <a:spcPct val="10000"/>
              </a:spcAft>
            </a:pPr>
            <a:r>
              <a:rPr lang="fi-FI" sz="900" u="sng" dirty="0">
                <a:ea typeface="ヒラギノ角ゴ Pro W3" pitchFamily="-112" charset="-128"/>
              </a:rPr>
              <a:t>Vaihe 1: suunnitelman kirjoittaminen</a:t>
            </a:r>
          </a:p>
          <a:p>
            <a:pPr>
              <a:spcBef>
                <a:spcPts val="200"/>
              </a:spcBef>
              <a:spcAft>
                <a:spcPct val="10000"/>
              </a:spcAft>
              <a:buFont typeface="Symbol" pitchFamily="18" charset="2"/>
              <a:buChar char="·"/>
            </a:pPr>
            <a:r>
              <a:rPr lang="fi-FI" sz="900" dirty="0">
                <a:ea typeface="ヒラギノ角ゴ Pro W3" pitchFamily="-112" charset="-128"/>
              </a:rPr>
              <a:t>Mitä tavoitteita toiminnalle/hankkeelle on asetettu?</a:t>
            </a:r>
          </a:p>
          <a:p>
            <a:pPr>
              <a:spcBef>
                <a:spcPts val="200"/>
              </a:spcBef>
              <a:spcAft>
                <a:spcPct val="10000"/>
              </a:spcAft>
              <a:buFont typeface="Symbol" pitchFamily="18" charset="2"/>
              <a:buChar char="·"/>
            </a:pPr>
            <a:r>
              <a:rPr lang="fi-FI" sz="900" dirty="0">
                <a:ea typeface="ヒラギノ角ゴ Pro W3" pitchFamily="-112" charset="-128"/>
              </a:rPr>
              <a:t>Onko tavoitteet mahdollista toiminnassa saavuttaa? </a:t>
            </a:r>
          </a:p>
          <a:p>
            <a:pPr>
              <a:spcBef>
                <a:spcPts val="200"/>
              </a:spcBef>
              <a:spcAft>
                <a:spcPct val="10000"/>
              </a:spcAft>
              <a:buFontTx/>
              <a:buChar char="•"/>
            </a:pPr>
            <a:endParaRPr lang="fi-FI" sz="900" dirty="0">
              <a:ea typeface="ヒラギノ角ゴ Pro W3" pitchFamily="-112" charset="-128"/>
            </a:endParaRPr>
          </a:p>
          <a:p>
            <a:pPr>
              <a:spcBef>
                <a:spcPts val="200"/>
              </a:spcBef>
              <a:spcAft>
                <a:spcPct val="10000"/>
              </a:spcAft>
            </a:pPr>
            <a:r>
              <a:rPr lang="fi-FI" sz="900" u="sng" dirty="0">
                <a:ea typeface="ヒラギノ角ゴ Pro W3" pitchFamily="-112" charset="-128"/>
              </a:rPr>
              <a:t>Vaihe 2: suunnitelman arviointi</a:t>
            </a:r>
          </a:p>
          <a:p>
            <a:pPr>
              <a:spcBef>
                <a:spcPts val="200"/>
              </a:spcBef>
              <a:spcAft>
                <a:spcPct val="10000"/>
              </a:spcAft>
              <a:buFont typeface="Symbol" pitchFamily="18" charset="2"/>
              <a:buChar char="·"/>
            </a:pPr>
            <a:r>
              <a:rPr lang="fi-FI" sz="900" dirty="0">
                <a:ea typeface="ヒラギノ角ゴ Pro W3" pitchFamily="-112" charset="-128"/>
              </a:rPr>
              <a:t>Vievätkö tavoitteet kohti asettamaasi päämäärä?</a:t>
            </a:r>
          </a:p>
          <a:p>
            <a:pPr>
              <a:spcBef>
                <a:spcPts val="200"/>
              </a:spcBef>
              <a:spcAft>
                <a:spcPct val="10000"/>
              </a:spcAft>
              <a:buFont typeface="Symbol" pitchFamily="18" charset="2"/>
              <a:buChar char="·"/>
            </a:pPr>
            <a:r>
              <a:rPr lang="fi-FI" sz="900" dirty="0">
                <a:ea typeface="ヒラギノ角ゴ Pro W3" pitchFamily="-112" charset="-128"/>
              </a:rPr>
              <a:t>Miksi olet valinnut juuri kyseiset tavoitteet?</a:t>
            </a:r>
          </a:p>
          <a:p>
            <a:pPr>
              <a:spcBef>
                <a:spcPts val="200"/>
              </a:spcBef>
              <a:spcAft>
                <a:spcPct val="10000"/>
              </a:spcAft>
              <a:buFont typeface="Symbol" pitchFamily="18" charset="2"/>
              <a:buChar char="·"/>
            </a:pPr>
            <a:r>
              <a:rPr lang="fi-FI" sz="900" dirty="0">
                <a:ea typeface="ヒラギノ角ゴ Pro W3" pitchFamily="-112" charset="-128"/>
              </a:rPr>
              <a:t>Mihin kokemukseen/uskomukseen ja/tai tietoon perustuu tavoitteiden valinta?</a:t>
            </a:r>
          </a:p>
          <a:p>
            <a:pPr>
              <a:spcBef>
                <a:spcPts val="200"/>
              </a:spcBef>
              <a:spcAft>
                <a:spcPct val="10000"/>
              </a:spcAft>
              <a:buFont typeface="Symbol" pitchFamily="18" charset="2"/>
              <a:buChar char="·"/>
            </a:pPr>
            <a:r>
              <a:rPr lang="fi-FI" sz="900" dirty="0">
                <a:ea typeface="ヒラギノ角ゴ Pro W3" pitchFamily="-112" charset="-128"/>
              </a:rPr>
              <a:t>Mitä resursseja (raha-, aika-, henkilö-, osaamis- ym.) sinulla on käytössäsi tavoitteiden saavuttamiseksi? Edellyttäisivätkö käytettävissä olevat resurssit tavoitteiden rajaamista tarkemmin?</a:t>
            </a:r>
          </a:p>
          <a:p>
            <a:pPr>
              <a:spcBef>
                <a:spcPts val="200"/>
              </a:spcBef>
              <a:spcAft>
                <a:spcPct val="10000"/>
              </a:spcAft>
              <a:buFont typeface="Symbol" pitchFamily="18" charset="2"/>
              <a:buChar char="·"/>
            </a:pPr>
            <a:r>
              <a:rPr lang="fi-FI" sz="900" dirty="0">
                <a:ea typeface="ヒラギノ角ゴ Pro W3" pitchFamily="-112" charset="-128"/>
              </a:rPr>
              <a:t>Onko tavoitteiden lukumäärä sopiva? Voiko tai pitäisikö niitä yhdistää tai pilkkoa?</a:t>
            </a:r>
          </a:p>
          <a:p>
            <a:pPr>
              <a:spcBef>
                <a:spcPts val="200"/>
              </a:spcBef>
              <a:spcAft>
                <a:spcPct val="10000"/>
              </a:spcAft>
              <a:buFont typeface="Symbol" pitchFamily="18" charset="2"/>
              <a:buChar char="·"/>
            </a:pPr>
            <a:endParaRPr lang="fi-FI" sz="900" dirty="0">
              <a:ea typeface="ヒラギノ角ゴ Pro W3" pitchFamily="-112" charset="-128"/>
            </a:endParaRPr>
          </a:p>
          <a:p>
            <a:pPr>
              <a:spcBef>
                <a:spcPts val="200"/>
              </a:spcBef>
              <a:spcAft>
                <a:spcPct val="10000"/>
              </a:spcAft>
              <a:buFont typeface="Symbol" pitchFamily="18" charset="2"/>
              <a:buNone/>
            </a:pPr>
            <a:r>
              <a:rPr lang="fi-FI" sz="900" b="1" dirty="0">
                <a:ea typeface="ヒラギノ角ゴ Pro W3" pitchFamily="-112" charset="-128"/>
              </a:rPr>
              <a:t>KEINOJEN JA PROSESSIEN VALINTA</a:t>
            </a:r>
          </a:p>
          <a:p>
            <a:pPr>
              <a:spcBef>
                <a:spcPts val="200"/>
              </a:spcBef>
              <a:spcAft>
                <a:spcPct val="10000"/>
              </a:spcAft>
              <a:buFontTx/>
              <a:buChar char="•"/>
            </a:pPr>
            <a:endParaRPr lang="fi-FI" sz="900" dirty="0">
              <a:ea typeface="ヒラギノ角ゴ Pro W3" pitchFamily="-112" charset="-128"/>
            </a:endParaRPr>
          </a:p>
          <a:p>
            <a:pPr>
              <a:spcBef>
                <a:spcPts val="200"/>
              </a:spcBef>
              <a:spcAft>
                <a:spcPct val="10000"/>
              </a:spcAft>
            </a:pPr>
            <a:r>
              <a:rPr lang="fi-FI" sz="900" u="sng" dirty="0">
                <a:ea typeface="ヒラギノ角ゴ Pro W3" pitchFamily="-112" charset="-128"/>
              </a:rPr>
              <a:t>Vaihe 1: suunnitelman kirjoittaminen</a:t>
            </a:r>
          </a:p>
          <a:p>
            <a:pPr>
              <a:spcBef>
                <a:spcPts val="200"/>
              </a:spcBef>
              <a:spcAft>
                <a:spcPct val="10000"/>
              </a:spcAft>
              <a:buFont typeface="Symbol" pitchFamily="18" charset="2"/>
              <a:buChar char="·"/>
            </a:pPr>
            <a:r>
              <a:rPr lang="fi-FI" sz="900" dirty="0">
                <a:ea typeface="ヒラギノ角ゴ Pro W3" pitchFamily="-112" charset="-128"/>
              </a:rPr>
              <a:t>Minkälaisia prosesseja tarvitaan, jotta sinun kirjaamasi tavoite/tavoitteet on mahdollista saavuttaa? Kirjaa keinot ja edelleen prosessit tavoitteiden alle. </a:t>
            </a:r>
          </a:p>
          <a:p>
            <a:pPr>
              <a:spcBef>
                <a:spcPts val="200"/>
              </a:spcBef>
              <a:spcAft>
                <a:spcPct val="10000"/>
              </a:spcAft>
              <a:buFont typeface="Symbol" pitchFamily="18" charset="2"/>
              <a:buChar char="·"/>
            </a:pPr>
            <a:endParaRPr lang="fi-FI" sz="900" dirty="0">
              <a:ea typeface="ヒラギノ角ゴ Pro W3" pitchFamily="-112" charset="-128"/>
            </a:endParaRPr>
          </a:p>
          <a:p>
            <a:pPr>
              <a:spcBef>
                <a:spcPts val="200"/>
              </a:spcBef>
              <a:spcAft>
                <a:spcPct val="10000"/>
              </a:spcAft>
            </a:pPr>
            <a:r>
              <a:rPr lang="fi-FI" sz="900" u="sng" dirty="0">
                <a:ea typeface="ヒラギノ角ゴ Pro W3" pitchFamily="-112" charset="-128"/>
              </a:rPr>
              <a:t>Vaihe 2: suunnitelman arviointi</a:t>
            </a:r>
          </a:p>
          <a:p>
            <a:pPr>
              <a:spcBef>
                <a:spcPts val="200"/>
              </a:spcBef>
              <a:spcAft>
                <a:spcPct val="10000"/>
              </a:spcAft>
              <a:buFont typeface="Symbol" pitchFamily="18" charset="2"/>
              <a:buChar char="·"/>
            </a:pPr>
            <a:r>
              <a:rPr lang="fi-FI" sz="900" dirty="0">
                <a:ea typeface="ヒラギノ角ゴ Pro W3" pitchFamily="-112" charset="-128"/>
              </a:rPr>
              <a:t>Miksi toiminnassa kannattaa käyttää valitsemiasi keinoja? Miten perustelet niiden tarkoituksenmukaisuuden? Olisiko kenties muitakin keinoja käytettävissä? </a:t>
            </a:r>
          </a:p>
          <a:p>
            <a:pPr>
              <a:spcBef>
                <a:spcPts val="200"/>
              </a:spcBef>
              <a:spcAft>
                <a:spcPct val="10000"/>
              </a:spcAft>
              <a:buFont typeface="Symbol" pitchFamily="18" charset="2"/>
              <a:buChar char="·"/>
            </a:pPr>
            <a:r>
              <a:rPr lang="fi-FI" sz="900" dirty="0">
                <a:ea typeface="ヒラギノ角ゴ Pro W3" pitchFamily="-112" charset="-128"/>
              </a:rPr>
              <a:t>Millä resursseilla keinot toteutuvat? Mitä näiden keinojen toteuttaminen tulee maksamaan?</a:t>
            </a:r>
          </a:p>
          <a:p>
            <a:pPr>
              <a:spcBef>
                <a:spcPts val="200"/>
              </a:spcBef>
              <a:spcAft>
                <a:spcPct val="10000"/>
              </a:spcAft>
              <a:buFont typeface="Symbol" pitchFamily="18" charset="2"/>
              <a:buChar char="·"/>
            </a:pPr>
            <a:r>
              <a:rPr lang="fi-FI" sz="900" dirty="0">
                <a:ea typeface="ヒラギノ角ゴ Pro W3" pitchFamily="-112" charset="-128"/>
              </a:rPr>
              <a:t>Tarkista, vievätkö määrittelemäsi prosessit kohti tavoitetta? </a:t>
            </a:r>
          </a:p>
          <a:p>
            <a:pPr>
              <a:spcBef>
                <a:spcPts val="200"/>
              </a:spcBef>
              <a:spcAft>
                <a:spcPct val="10000"/>
              </a:spcAft>
              <a:buFont typeface="Symbol" pitchFamily="18" charset="2"/>
              <a:buChar char="·"/>
            </a:pPr>
            <a:r>
              <a:rPr lang="fi-FI" sz="900" dirty="0">
                <a:ea typeface="ヒラギノ角ゴ Pro W3" pitchFamily="-112" charset="-128"/>
              </a:rPr>
              <a:t>Muistitko kaikki prosessit, joita tarvitaan? </a:t>
            </a:r>
          </a:p>
          <a:p>
            <a:pPr>
              <a:spcBef>
                <a:spcPts val="200"/>
              </a:spcBef>
              <a:spcAft>
                <a:spcPct val="10000"/>
              </a:spcAft>
              <a:buFont typeface="Symbol" pitchFamily="18" charset="2"/>
              <a:buChar char="·"/>
            </a:pPr>
            <a:r>
              <a:rPr lang="fi-FI" sz="900" dirty="0">
                <a:ea typeface="ヒラギノ角ゴ Pro W3" pitchFamily="-112" charset="-128"/>
              </a:rPr>
              <a:t>Onko prosessien määrä oikea vai pitäisikö joitain prosesseja jakaa pienemmiksi tai yhdistää?</a:t>
            </a:r>
          </a:p>
          <a:p>
            <a:pPr>
              <a:spcBef>
                <a:spcPts val="200"/>
              </a:spcBef>
              <a:spcAft>
                <a:spcPct val="10000"/>
              </a:spcAft>
              <a:buFont typeface="Symbol" pitchFamily="18" charset="2"/>
              <a:buNone/>
            </a:pPr>
            <a:endParaRPr lang="fi-FI" sz="900" dirty="0">
              <a:ea typeface="ヒラギノ角ゴ Pro W3" pitchFamily="-112" charset="-128"/>
            </a:endParaRPr>
          </a:p>
        </p:txBody>
      </p:sp>
    </p:spTree>
    <p:extLst>
      <p:ext uri="{BB962C8B-B14F-4D97-AF65-F5344CB8AC3E}">
        <p14:creationId xmlns:p14="http://schemas.microsoft.com/office/powerpoint/2010/main" val="1754893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p:spPr>
        <p:txBody>
          <a:bodyPr/>
          <a:lstStyle/>
          <a:p>
            <a:pPr>
              <a:spcBef>
                <a:spcPct val="50000"/>
              </a:spcBef>
            </a:pPr>
            <a:r>
              <a:rPr lang="fi-FI" sz="900" b="1">
                <a:ea typeface="ヒラギノ角ゴ Pro W3" pitchFamily="-112" charset="-128"/>
              </a:rPr>
              <a:t>TEHTÄVIEN MÄÄRITTELY</a:t>
            </a:r>
            <a:endParaRPr lang="fi-FI" sz="900">
              <a:ea typeface="ヒラギノ角ゴ Pro W3" pitchFamily="-112" charset="-128"/>
            </a:endParaRPr>
          </a:p>
          <a:p>
            <a:pPr>
              <a:spcBef>
                <a:spcPct val="50000"/>
              </a:spcBef>
            </a:pPr>
            <a:r>
              <a:rPr lang="fi-FI" sz="900" u="sng">
                <a:ea typeface="ヒラギノ角ゴ Pro W3" pitchFamily="-112" charset="-128"/>
              </a:rPr>
              <a:t>Vaihe 1: suunnitelman kirjoittaminen</a:t>
            </a:r>
          </a:p>
          <a:p>
            <a:pPr>
              <a:spcBef>
                <a:spcPct val="50000"/>
              </a:spcBef>
              <a:buFont typeface="Symbol" pitchFamily="18" charset="2"/>
              <a:buChar char="·"/>
            </a:pPr>
            <a:r>
              <a:rPr lang="fi-FI" sz="900">
                <a:ea typeface="ヒラギノ角ゴ Pro W3" pitchFamily="-112" charset="-128"/>
              </a:rPr>
              <a:t>Mitä yksityiskohtaisia tehtäviä prosessit sisältävät (aikataulut, henkilöt jne.)? Voit kirjoittaa tehtävät sen mukaisesti kuin näet tarpeelliseksi. Jos tekstit eivät mahdu lokerikkoihin, on tärkeä kirjoittaa alustavat suunnitelmat erilliselle paperille. Muista kuitenkin tehtävälistalla seuranta.</a:t>
            </a:r>
          </a:p>
          <a:p>
            <a:pPr>
              <a:spcBef>
                <a:spcPct val="50000"/>
              </a:spcBef>
              <a:buFont typeface="Symbol" pitchFamily="18" charset="2"/>
              <a:buNone/>
            </a:pPr>
            <a:r>
              <a:rPr lang="fi-FI" sz="900" u="sng">
                <a:ea typeface="ヒラギノ角ゴ Pro W3" pitchFamily="-112" charset="-128"/>
              </a:rPr>
              <a:t>Vaihe 2: suunnitelman arviointi</a:t>
            </a:r>
          </a:p>
          <a:p>
            <a:pPr>
              <a:spcBef>
                <a:spcPct val="50000"/>
              </a:spcBef>
              <a:buFont typeface="Symbol" pitchFamily="18" charset="2"/>
              <a:buChar char="·"/>
            </a:pPr>
            <a:r>
              <a:rPr lang="fi-FI" sz="900">
                <a:ea typeface="ヒラギノ角ゴ Pro W3" pitchFamily="-112" charset="-128"/>
              </a:rPr>
              <a:t>Vievätkö kirjaamasi tehtävät eteenpäin kaikkia valittuja prosesseja?</a:t>
            </a:r>
          </a:p>
          <a:p>
            <a:pPr>
              <a:spcBef>
                <a:spcPct val="50000"/>
              </a:spcBef>
              <a:buFont typeface="Symbol" pitchFamily="18" charset="2"/>
              <a:buChar char="·"/>
            </a:pPr>
            <a:r>
              <a:rPr lang="fi-FI" sz="900">
                <a:ea typeface="ヒラギノ角ゴ Pro W3" pitchFamily="-112" charset="-128"/>
              </a:rPr>
              <a:t>Onko aikataulussa mahdollista pysyä? </a:t>
            </a:r>
          </a:p>
          <a:p>
            <a:pPr>
              <a:spcBef>
                <a:spcPct val="50000"/>
              </a:spcBef>
              <a:buFont typeface="Symbol" pitchFamily="18" charset="2"/>
              <a:buChar char="·"/>
            </a:pPr>
            <a:r>
              <a:rPr lang="fi-FI" sz="900">
                <a:ea typeface="ヒラギノ角ゴ Pro W3" pitchFamily="-112" charset="-128"/>
              </a:rPr>
              <a:t>Onko tehtävälistalla määritelty riittävä dokumentointi eli miten toimintaa dokumentoidaan sen edetessä? </a:t>
            </a:r>
          </a:p>
          <a:p>
            <a:pPr>
              <a:spcBef>
                <a:spcPct val="50000"/>
              </a:spcBef>
              <a:buFont typeface="Symbol" pitchFamily="18" charset="2"/>
              <a:buChar char="·"/>
            </a:pPr>
            <a:r>
              <a:rPr lang="fi-FI" sz="900">
                <a:ea typeface="ヒラギノ角ゴ Pro W3" pitchFamily="-112" charset="-128"/>
              </a:rPr>
              <a:t>Onko tehtäviksi kirjattu myös seuranta eli määritelty tarkistuspisteet sille, milloin toimintaa seurataan ja tarkastellaan, onko toiminta edennyt suunnitellulla tavalla tavoitteiden saavuttamiseksi?</a:t>
            </a:r>
          </a:p>
          <a:p>
            <a:pPr>
              <a:spcBef>
                <a:spcPct val="50000"/>
              </a:spcBef>
              <a:buFont typeface="Symbol" pitchFamily="18" charset="2"/>
              <a:buChar char="·"/>
            </a:pPr>
            <a:r>
              <a:rPr lang="fi-FI" sz="900">
                <a:ea typeface="ヒラギノ角ゴ Pro W3" pitchFamily="-112" charset="-128"/>
              </a:rPr>
              <a:t>Millaisia menetelmiä aiot käyttää toiminnan seuraamiseksi (säännölliset palaverit, päiväkirjat, muistiot, ohjaus- ja johtoryhmätapaamiset tms.)</a:t>
            </a:r>
          </a:p>
          <a:p>
            <a:endParaRPr lang="fi-FI" sz="900">
              <a:ea typeface="ヒラギノ角ゴ Pro W3" pitchFamily="-112" charset="-128"/>
            </a:endParaRPr>
          </a:p>
        </p:txBody>
      </p:sp>
    </p:spTree>
    <p:extLst>
      <p:ext uri="{BB962C8B-B14F-4D97-AF65-F5344CB8AC3E}">
        <p14:creationId xmlns:p14="http://schemas.microsoft.com/office/powerpoint/2010/main" val="3488739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p:spPr>
        <p:txBody>
          <a:bodyPr/>
          <a:lstStyle/>
          <a:p>
            <a:pPr>
              <a:spcBef>
                <a:spcPct val="50000"/>
              </a:spcBef>
            </a:pPr>
            <a:r>
              <a:rPr lang="fi-FI" sz="900" b="1" dirty="0">
                <a:ea typeface="ヒラギノ角ゴ Pro W3" pitchFamily="-112" charset="-128"/>
              </a:rPr>
              <a:t>TUOTOKSIEN JA TULOSTEN KUVAUS</a:t>
            </a:r>
            <a:endParaRPr lang="fi-FI" sz="900" dirty="0">
              <a:ea typeface="ヒラギノ角ゴ Pro W3" pitchFamily="-112" charset="-128"/>
            </a:endParaRPr>
          </a:p>
          <a:p>
            <a:pPr>
              <a:spcBef>
                <a:spcPts val="200"/>
              </a:spcBef>
            </a:pPr>
            <a:r>
              <a:rPr lang="fi-FI" sz="900" u="sng" dirty="0">
                <a:ea typeface="ヒラギノ角ゴ Pro W3" pitchFamily="-112" charset="-128"/>
              </a:rPr>
              <a:t>Vaihe 1: suunnitelman kirjoittaminen</a:t>
            </a:r>
          </a:p>
          <a:p>
            <a:pPr>
              <a:spcBef>
                <a:spcPts val="200"/>
              </a:spcBef>
              <a:buFont typeface="Symbol" pitchFamily="18" charset="2"/>
              <a:buChar char="·"/>
            </a:pPr>
            <a:r>
              <a:rPr lang="fi-FI" sz="900" dirty="0">
                <a:ea typeface="ヒラギノ角ゴ Pro W3" pitchFamily="-112" charset="-128"/>
              </a:rPr>
              <a:t>Mieti nyt, mitä voidaan odottaa tapahtuvaksi, kun hanke etenee. </a:t>
            </a:r>
          </a:p>
          <a:p>
            <a:pPr>
              <a:spcBef>
                <a:spcPts val="200"/>
              </a:spcBef>
              <a:buFont typeface="Symbol" pitchFamily="18" charset="2"/>
              <a:buChar char="·"/>
            </a:pPr>
            <a:r>
              <a:rPr lang="fi-FI" sz="900" dirty="0">
                <a:ea typeface="ヒラギノ角ゴ Pro W3" pitchFamily="-112" charset="-128"/>
              </a:rPr>
              <a:t>Mitä tuotoksia on tarkoitus saada aikaiseksi? </a:t>
            </a:r>
          </a:p>
          <a:p>
            <a:pPr>
              <a:spcBef>
                <a:spcPts val="200"/>
              </a:spcBef>
              <a:buFont typeface="Symbol" pitchFamily="18" charset="2"/>
              <a:buChar char="·"/>
            </a:pPr>
            <a:r>
              <a:rPr lang="fi-FI" sz="900" dirty="0">
                <a:ea typeface="ヒラギノ角ゴ Pro W3" pitchFamily="-112" charset="-128"/>
              </a:rPr>
              <a:t>Mitä tuloksia on tarkoitus saada aikaiseksi?</a:t>
            </a:r>
          </a:p>
          <a:p>
            <a:pPr>
              <a:spcBef>
                <a:spcPts val="200"/>
              </a:spcBef>
              <a:buFont typeface="Symbol" pitchFamily="18" charset="2"/>
              <a:buChar char="·"/>
            </a:pPr>
            <a:r>
              <a:rPr lang="fi-FI" sz="900" dirty="0">
                <a:ea typeface="ヒラギノ角ゴ Pro W3" pitchFamily="-112" charset="-128"/>
              </a:rPr>
              <a:t>Mitä muutoksia pyritään saamaan aikaan? Odotettua muutosta tarkastellaan usein suhteessa asetettuihin tavoitteisiin. </a:t>
            </a:r>
          </a:p>
          <a:p>
            <a:pPr>
              <a:spcBef>
                <a:spcPts val="200"/>
              </a:spcBef>
              <a:buFontTx/>
              <a:buChar char="•"/>
            </a:pPr>
            <a:r>
              <a:rPr lang="fi-FI" sz="900" dirty="0">
                <a:ea typeface="ヒラギノ角ゴ Pro W3" pitchFamily="-112" charset="-128"/>
              </a:rPr>
              <a:t>Yritä olla kuvauksissa mahdollisimman yksiselitteinen ja tarkka. Ilmaisut ”vaikutetaan kohderyhmän asenteisiin” tai ”järjestetään erilaisia tilaisuuksia…” ovat liian epämääräisiä. Kerro, mitä tulee tapahtumaan, mitä sisältää ja miten ilmenee todellisuudessa. </a:t>
            </a:r>
          </a:p>
          <a:p>
            <a:pPr>
              <a:spcBef>
                <a:spcPts val="200"/>
              </a:spcBef>
            </a:pPr>
            <a:r>
              <a:rPr lang="fi-FI" sz="900" u="sng" dirty="0">
                <a:ea typeface="ヒラギノ角ゴ Pro W3" pitchFamily="-112" charset="-128"/>
              </a:rPr>
              <a:t>Vaihe 2: suunnitelman arviointi</a:t>
            </a:r>
          </a:p>
          <a:p>
            <a:pPr>
              <a:spcBef>
                <a:spcPts val="200"/>
              </a:spcBef>
              <a:buFont typeface="Symbol" pitchFamily="18" charset="2"/>
              <a:buChar char="·"/>
            </a:pPr>
            <a:r>
              <a:rPr lang="fi-FI" sz="900" dirty="0">
                <a:ea typeface="ヒラギノ角ゴ Pro W3" pitchFamily="-112" charset="-128"/>
              </a:rPr>
              <a:t>Onko realistista olettaa, että kuvaamasi tuotokset ja tulokset saavutetaan toiminnan/hankkeen seurauksena?</a:t>
            </a:r>
          </a:p>
          <a:p>
            <a:pPr>
              <a:spcBef>
                <a:spcPts val="200"/>
              </a:spcBef>
              <a:buFont typeface="Symbol" pitchFamily="18" charset="2"/>
              <a:buChar char="·"/>
            </a:pPr>
            <a:r>
              <a:rPr lang="fi-FI" sz="900" dirty="0">
                <a:ea typeface="ヒラギノ角ゴ Pro W3" pitchFamily="-112" charset="-128"/>
              </a:rPr>
              <a:t>Muistitko eritellä kaikki syntyvät tuotokset ja tulokset? </a:t>
            </a:r>
          </a:p>
          <a:p>
            <a:pPr>
              <a:spcBef>
                <a:spcPts val="200"/>
              </a:spcBef>
              <a:buFont typeface="Symbol" pitchFamily="18" charset="2"/>
              <a:buChar char="·"/>
            </a:pPr>
            <a:r>
              <a:rPr lang="fi-FI" sz="900" dirty="0">
                <a:ea typeface="ヒラギノ角ゴ Pro W3" pitchFamily="-112" charset="-128"/>
              </a:rPr>
              <a:t>Entä tahattomat tulokset?</a:t>
            </a:r>
          </a:p>
          <a:p>
            <a:pPr>
              <a:spcBef>
                <a:spcPts val="200"/>
              </a:spcBef>
              <a:buFont typeface="Symbol" pitchFamily="18" charset="2"/>
              <a:buChar char="·"/>
            </a:pPr>
            <a:endParaRPr lang="fi-FI" sz="900" dirty="0">
              <a:ea typeface="ヒラギノ角ゴ Pro W3" pitchFamily="-112" charset="-128"/>
            </a:endParaRPr>
          </a:p>
          <a:p>
            <a:pPr>
              <a:spcBef>
                <a:spcPts val="200"/>
              </a:spcBef>
            </a:pPr>
            <a:r>
              <a:rPr lang="fi-FI" sz="900" b="1" dirty="0">
                <a:ea typeface="ヒラギノ角ゴ Pro W3" pitchFamily="-112" charset="-128"/>
              </a:rPr>
              <a:t>TOIMINNAN ONNISTUMISEN KRITEEREIDEN MÄÄRITTÄMINEN</a:t>
            </a:r>
          </a:p>
          <a:p>
            <a:pPr>
              <a:spcBef>
                <a:spcPts val="200"/>
              </a:spcBef>
              <a:buFontTx/>
              <a:buChar char="•"/>
            </a:pPr>
            <a:r>
              <a:rPr lang="fi-FI" sz="900" dirty="0">
                <a:ea typeface="ヒラギノ角ゴ Pro W3" pitchFamily="-112" charset="-128"/>
              </a:rPr>
              <a:t>Jokaisella toiminnalla on tarkoitus ja tavoitteena saada aikaan muutoksia. Viimeistään siinä vaiheessa, kun toiminta on suunniteltu ja suunnitelma arvioitu, on olennaista miettiä, mikä kertoo toiminnan onnistumisesta tai epäonnistumisesta. Tässä kohtaa voidaan puhua myös onnistumisen kriteereiden määrittämisestä. Toiminnan kuluessa ja etenkin sen lopussa huomataan, ollaanko onnistuttu tai epäonnistuttu, ollaanko ”maalissa” vai onko jotain vielä tehtävä. On hyvä määritellä, mikä on riittävän hyvä. Tällaisen tason määrittely on kriteerien rakentamista. </a:t>
            </a:r>
          </a:p>
          <a:p>
            <a:pPr>
              <a:spcBef>
                <a:spcPts val="200"/>
              </a:spcBef>
              <a:buFontTx/>
              <a:buChar char="•"/>
            </a:pPr>
            <a:r>
              <a:rPr lang="fi-FI" sz="900" dirty="0">
                <a:ea typeface="ヒラギノ角ゴ Pro W3" pitchFamily="-112" charset="-128"/>
              </a:rPr>
              <a:t>Onnistumisen kriteereiden asettaminen on toiminnan arvottamista. Sen tarkastelu, miten asetetut kriteerit lopulta saavutetaan, on erittäin keskeistä. </a:t>
            </a:r>
          </a:p>
          <a:p>
            <a:pPr>
              <a:spcBef>
                <a:spcPts val="200"/>
              </a:spcBef>
            </a:pPr>
            <a:r>
              <a:rPr lang="fi-FI" sz="900" u="sng" dirty="0">
                <a:ea typeface="ヒラギノ角ゴ Pro W3" pitchFamily="-112" charset="-128"/>
              </a:rPr>
              <a:t>Onnistumisen kriteereiden määrittäminen:</a:t>
            </a:r>
          </a:p>
          <a:p>
            <a:pPr>
              <a:spcBef>
                <a:spcPts val="200"/>
              </a:spcBef>
              <a:buFont typeface="Symbol" pitchFamily="18" charset="2"/>
              <a:buAutoNum type="arabicPeriod"/>
            </a:pPr>
            <a:r>
              <a:rPr lang="fi-FI" sz="900" dirty="0">
                <a:ea typeface="ヒラギノ角ゴ Pro W3" pitchFamily="-112" charset="-128"/>
              </a:rPr>
              <a:t>Mitkä ovat onnistumisen kriteerit toiminnallesi/hankkeellesi? </a:t>
            </a:r>
          </a:p>
          <a:p>
            <a:pPr>
              <a:spcBef>
                <a:spcPts val="200"/>
              </a:spcBef>
              <a:buFont typeface="Symbol" pitchFamily="18" charset="2"/>
              <a:buAutoNum type="arabicPeriod"/>
            </a:pPr>
            <a:r>
              <a:rPr lang="fi-FI" sz="900" dirty="0">
                <a:ea typeface="ヒラギノ角ゴ Pro W3" pitchFamily="-112" charset="-128"/>
              </a:rPr>
              <a:t>Mitä pitäisi vähintäänkin olla tapahtunut, jotta voit todeta toiminnan olevan onnistuneen? </a:t>
            </a:r>
          </a:p>
          <a:p>
            <a:pPr>
              <a:spcBef>
                <a:spcPts val="200"/>
              </a:spcBef>
              <a:buFont typeface="Symbol" pitchFamily="18" charset="2"/>
              <a:buNone/>
            </a:pPr>
            <a:r>
              <a:rPr lang="fi-FI" sz="900" dirty="0" err="1">
                <a:ea typeface="ヒラギノ角ゴ Pro W3" pitchFamily="-112" charset="-128"/>
                <a:sym typeface="Wingdings" pitchFamily="2" charset="2"/>
              </a:rPr>
              <a:t></a:t>
            </a:r>
            <a:r>
              <a:rPr lang="fi-FI" sz="900" dirty="0" err="1">
                <a:ea typeface="ヒラギノ角ゴ Pro W3" pitchFamily="-112" charset="-128"/>
              </a:rPr>
              <a:t>Tarkastele</a:t>
            </a:r>
            <a:r>
              <a:rPr lang="fi-FI" sz="900" dirty="0">
                <a:ea typeface="ヒラギノ角ゴ Pro W3" pitchFamily="-112" charset="-128"/>
              </a:rPr>
              <a:t> kirjoittamiasi tavoitteita, prosesseja, tuotoksia ja tuloksia. Johda kriteerit edellä olevan esimerkin mukaisesti niistä.</a:t>
            </a:r>
          </a:p>
          <a:p>
            <a:pPr>
              <a:spcBef>
                <a:spcPts val="200"/>
              </a:spcBef>
              <a:buFont typeface="Symbol" pitchFamily="18" charset="2"/>
              <a:buNone/>
            </a:pPr>
            <a:endParaRPr lang="fi-FI" sz="900" dirty="0">
              <a:ea typeface="ヒラギノ角ゴ Pro W3" pitchFamily="-112" charset="-128"/>
            </a:endParaRPr>
          </a:p>
          <a:p>
            <a:pPr>
              <a:spcBef>
                <a:spcPts val="200"/>
              </a:spcBef>
            </a:pPr>
            <a:endParaRPr lang="fi-FI" sz="900" dirty="0">
              <a:ea typeface="ヒラギノ角ゴ Pro W3" pitchFamily="-112" charset="-128"/>
            </a:endParaRPr>
          </a:p>
        </p:txBody>
      </p:sp>
    </p:spTree>
    <p:extLst>
      <p:ext uri="{BB962C8B-B14F-4D97-AF65-F5344CB8AC3E}">
        <p14:creationId xmlns:p14="http://schemas.microsoft.com/office/powerpoint/2010/main" val="25727433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sivu Magenta">
    <p:spTree>
      <p:nvGrpSpPr>
        <p:cNvPr id="1" name=""/>
        <p:cNvGrpSpPr/>
        <p:nvPr/>
      </p:nvGrpSpPr>
      <p:grpSpPr>
        <a:xfrm>
          <a:off x="0" y="0"/>
          <a:ext cx="0" cy="0"/>
          <a:chOff x="0" y="0"/>
          <a:chExt cx="0" cy="0"/>
        </a:xfrm>
      </p:grpSpPr>
      <p:sp>
        <p:nvSpPr>
          <p:cNvPr id="13" name="Rectangle 12"/>
          <p:cNvSpPr/>
          <p:nvPr userDrawn="1"/>
        </p:nvSpPr>
        <p:spPr>
          <a:xfrm>
            <a:off x="143933" y="118532"/>
            <a:ext cx="8874000" cy="6602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1" name="Picture 10" descr="soste_darkblue.png"/>
          <p:cNvPicPr>
            <a:picLocks noChangeAspect="1"/>
          </p:cNvPicPr>
          <p:nvPr/>
        </p:nvPicPr>
        <p:blipFill>
          <a:blip r:embed="rId2" cstate="print"/>
          <a:stretch>
            <a:fillRect/>
          </a:stretch>
        </p:blipFill>
        <p:spPr>
          <a:xfrm>
            <a:off x="462481" y="5484186"/>
            <a:ext cx="1178261" cy="309227"/>
          </a:xfrm>
          <a:prstGeom prst="rect">
            <a:avLst/>
          </a:prstGeom>
        </p:spPr>
      </p:pic>
      <p:pic>
        <p:nvPicPr>
          <p:cNvPr id="12" name="Picture 11" descr="soste_white.png"/>
          <p:cNvPicPr>
            <a:picLocks noChangeAspect="1"/>
          </p:cNvPicPr>
          <p:nvPr/>
        </p:nvPicPr>
        <p:blipFill>
          <a:blip r:embed="rId3" cstate="print"/>
          <a:stretch>
            <a:fillRect/>
          </a:stretch>
        </p:blipFill>
        <p:spPr>
          <a:xfrm>
            <a:off x="462481" y="6012751"/>
            <a:ext cx="2114741" cy="471297"/>
          </a:xfrm>
          <a:prstGeom prst="rect">
            <a:avLst/>
          </a:prstGeom>
        </p:spPr>
      </p:pic>
      <p:sp>
        <p:nvSpPr>
          <p:cNvPr id="2" name="Title 1"/>
          <p:cNvSpPr>
            <a:spLocks noGrp="1"/>
          </p:cNvSpPr>
          <p:nvPr userDrawn="1">
            <p:ph type="ctrTitle"/>
          </p:nvPr>
        </p:nvSpPr>
        <p:spPr>
          <a:xfrm>
            <a:off x="445114" y="2073374"/>
            <a:ext cx="7772400" cy="1470025"/>
          </a:xfrm>
        </p:spPr>
        <p:txBody>
          <a:bodyPr anchor="t" anchorCtr="0">
            <a:noAutofit/>
          </a:bodyPr>
          <a:lstStyle>
            <a:lvl1pPr algn="l">
              <a:lnSpc>
                <a:spcPts val="5280"/>
              </a:lnSpc>
              <a:defRPr sz="5400" b="0">
                <a:solidFill>
                  <a:schemeClr val="bg1"/>
                </a:solidFill>
              </a:defRPr>
            </a:lvl1pPr>
          </a:lstStyle>
          <a:p>
            <a:r>
              <a:rPr lang="en-US" dirty="0"/>
              <a:t>Click to edit Master title style</a:t>
            </a:r>
            <a:endParaRPr lang="fi-FI" dirty="0"/>
          </a:p>
        </p:txBody>
      </p:sp>
      <p:sp>
        <p:nvSpPr>
          <p:cNvPr id="3" name="Subtitle 2"/>
          <p:cNvSpPr>
            <a:spLocks noGrp="1"/>
          </p:cNvSpPr>
          <p:nvPr userDrawn="1">
            <p:ph type="subTitle" idx="1"/>
          </p:nvPr>
        </p:nvSpPr>
        <p:spPr>
          <a:xfrm>
            <a:off x="504033" y="3582394"/>
            <a:ext cx="7376864" cy="982960"/>
          </a:xfrm>
        </p:spPr>
        <p:txBody>
          <a:bodyPr>
            <a:noAutofit/>
          </a:bodyPr>
          <a:lstStyle>
            <a:lvl1pPr marL="0" indent="0" algn="l">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fi-FI" dirty="0"/>
          </a:p>
        </p:txBody>
      </p:sp>
      <p:sp>
        <p:nvSpPr>
          <p:cNvPr id="4" name="Date Placeholder 3"/>
          <p:cNvSpPr>
            <a:spLocks noGrp="1"/>
          </p:cNvSpPr>
          <p:nvPr userDrawn="1">
            <p:ph type="dt" sz="half" idx="10"/>
          </p:nvPr>
        </p:nvSpPr>
        <p:spPr/>
        <p:txBody>
          <a:bodyPr/>
          <a:lstStyle/>
          <a:p>
            <a:fld id="{EC17C052-87C8-49A9-891C-3F4326022EE0}" type="datetimeFigureOut">
              <a:rPr lang="fi-FI" smtClean="0"/>
              <a:pPr/>
              <a:t>11.4.2022</a:t>
            </a:fld>
            <a:endParaRPr lang="fi-FI"/>
          </a:p>
        </p:txBody>
      </p:sp>
      <p:sp>
        <p:nvSpPr>
          <p:cNvPr id="5" name="Footer Placeholder 4"/>
          <p:cNvSpPr>
            <a:spLocks noGrp="1"/>
          </p:cNvSpPr>
          <p:nvPr userDrawn="1">
            <p:ph type="ftr" sz="quarter" idx="11"/>
          </p:nvPr>
        </p:nvSpPr>
        <p:spPr/>
        <p:txBody>
          <a:bodyPr/>
          <a:lstStyle/>
          <a:p>
            <a:endParaRPr lang="fi-FI"/>
          </a:p>
        </p:txBody>
      </p:sp>
      <p:sp>
        <p:nvSpPr>
          <p:cNvPr id="6" name="Slide Number Placeholder 5"/>
          <p:cNvSpPr>
            <a:spLocks noGrp="1"/>
          </p:cNvSpPr>
          <p:nvPr userDrawn="1">
            <p:ph type="sldNum" sz="quarter" idx="12"/>
          </p:nvPr>
        </p:nvSpPr>
        <p:spPr/>
        <p:txBody>
          <a:bodyPr/>
          <a:lstStyle/>
          <a:p>
            <a:fld id="{F141F5C7-4C41-459B-A9DD-2CA514881BFA}" type="slidenum">
              <a:rPr lang="fi-FI" smtClean="0"/>
              <a:pPr/>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tsikko ylhäällä Blu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C17C052-87C8-49A9-891C-3F4326022EE0}" type="datetimeFigureOut">
              <a:rPr lang="fi-FI" smtClean="0"/>
              <a:pPr/>
              <a:t>11.4.2022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141F5C7-4C41-459B-A9DD-2CA514881BFA}" type="slidenum">
              <a:rPr lang="fi-FI" smtClean="0"/>
              <a:pPr/>
              <a:t>‹#›</a:t>
            </a:fld>
            <a:endParaRPr lang="fi-FI"/>
          </a:p>
        </p:txBody>
      </p:sp>
      <p:sp>
        <p:nvSpPr>
          <p:cNvPr id="10" name="Rectangle 9"/>
          <p:cNvSpPr/>
          <p:nvPr userDrawn="1"/>
        </p:nvSpPr>
        <p:spPr>
          <a:xfrm>
            <a:off x="143933" y="6336214"/>
            <a:ext cx="8874000" cy="38471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1" name="Picture 10" descr="sostte_logo_white.png"/>
          <p:cNvPicPr>
            <a:picLocks noChangeAspect="1"/>
          </p:cNvPicPr>
          <p:nvPr userDrawn="1"/>
        </p:nvPicPr>
        <p:blipFill>
          <a:blip r:embed="rId2" cstate="print"/>
          <a:stretch>
            <a:fillRect/>
          </a:stretch>
        </p:blipFill>
        <p:spPr>
          <a:xfrm>
            <a:off x="250814" y="6448418"/>
            <a:ext cx="679995" cy="178598"/>
          </a:xfrm>
          <a:prstGeom prst="rect">
            <a:avLst/>
          </a:prstGeom>
        </p:spPr>
      </p:pic>
      <p:sp>
        <p:nvSpPr>
          <p:cNvPr id="12" name="Title 1"/>
          <p:cNvSpPr>
            <a:spLocks noGrp="1"/>
          </p:cNvSpPr>
          <p:nvPr>
            <p:ph type="title"/>
          </p:nvPr>
        </p:nvSpPr>
        <p:spPr>
          <a:xfrm>
            <a:off x="353080" y="255442"/>
            <a:ext cx="8229600" cy="1143000"/>
          </a:xfrm>
        </p:spPr>
        <p:txBody>
          <a:bodyPr anchor="t" anchorCtr="0">
            <a:noAutofit/>
          </a:bodyPr>
          <a:lstStyle>
            <a:lvl1pPr algn="l">
              <a:defRPr b="0" baseline="0"/>
            </a:lvl1pPr>
          </a:lstStyle>
          <a:p>
            <a:r>
              <a:rPr lang="en-US" dirty="0"/>
              <a:t>Click to edit Master title style</a:t>
            </a:r>
            <a:endParaRPr lang="fi-FI"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äliotsikko Green">
    <p:spTree>
      <p:nvGrpSpPr>
        <p:cNvPr id="1" name=""/>
        <p:cNvGrpSpPr/>
        <p:nvPr/>
      </p:nvGrpSpPr>
      <p:grpSpPr>
        <a:xfrm>
          <a:off x="0" y="0"/>
          <a:ext cx="0" cy="0"/>
          <a:chOff x="0" y="0"/>
          <a:chExt cx="0" cy="0"/>
        </a:xfrm>
      </p:grpSpPr>
      <p:sp>
        <p:nvSpPr>
          <p:cNvPr id="11" name="Rectangle 10"/>
          <p:cNvSpPr/>
          <p:nvPr userDrawn="1"/>
        </p:nvSpPr>
        <p:spPr>
          <a:xfrm>
            <a:off x="143933" y="118532"/>
            <a:ext cx="8874000" cy="6602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2" name="Picture 11" descr="sostte_logo_white.png"/>
          <p:cNvPicPr>
            <a:picLocks noChangeAspect="1"/>
          </p:cNvPicPr>
          <p:nvPr userDrawn="1"/>
        </p:nvPicPr>
        <p:blipFill>
          <a:blip r:embed="rId2" cstate="print"/>
          <a:stretch>
            <a:fillRect/>
          </a:stretch>
        </p:blipFill>
        <p:spPr>
          <a:xfrm>
            <a:off x="250814" y="6448418"/>
            <a:ext cx="679995" cy="178598"/>
          </a:xfrm>
          <a:prstGeom prst="rect">
            <a:avLst/>
          </a:prstGeom>
        </p:spPr>
      </p:pic>
      <p:sp>
        <p:nvSpPr>
          <p:cNvPr id="4" name="Date Placeholder 3"/>
          <p:cNvSpPr>
            <a:spLocks noGrp="1"/>
          </p:cNvSpPr>
          <p:nvPr>
            <p:ph type="dt" sz="half" idx="10"/>
          </p:nvPr>
        </p:nvSpPr>
        <p:spPr/>
        <p:txBody>
          <a:bodyPr/>
          <a:lstStyle/>
          <a:p>
            <a:fld id="{EC17C052-87C8-49A9-891C-3F4326022EE0}" type="datetimeFigureOut">
              <a:rPr lang="fi-FI" smtClean="0"/>
              <a:pPr/>
              <a:t>11.4.2022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141F5C7-4C41-459B-A9DD-2CA514881BFA}" type="slidenum">
              <a:rPr lang="fi-FI" smtClean="0"/>
              <a:pPr/>
              <a:t>‹#›</a:t>
            </a:fld>
            <a:endParaRPr lang="fi-FI"/>
          </a:p>
        </p:txBody>
      </p:sp>
      <p:sp>
        <p:nvSpPr>
          <p:cNvPr id="13" name="Title 1"/>
          <p:cNvSpPr>
            <a:spLocks noGrp="1"/>
          </p:cNvSpPr>
          <p:nvPr>
            <p:ph type="ctrTitle"/>
          </p:nvPr>
        </p:nvSpPr>
        <p:spPr>
          <a:xfrm>
            <a:off x="492596" y="2290319"/>
            <a:ext cx="8543900" cy="1470025"/>
          </a:xfrm>
        </p:spPr>
        <p:txBody>
          <a:bodyPr anchor="t" anchorCtr="0">
            <a:noAutofit/>
          </a:bodyPr>
          <a:lstStyle>
            <a:lvl1pPr algn="l">
              <a:lnSpc>
                <a:spcPts val="5280"/>
              </a:lnSpc>
              <a:defRPr sz="5400" b="0">
                <a:solidFill>
                  <a:schemeClr val="bg1"/>
                </a:solidFill>
              </a:defRPr>
            </a:lvl1pPr>
          </a:lstStyle>
          <a:p>
            <a:r>
              <a:rPr lang="en-US" dirty="0"/>
              <a:t>Click to edit Master title style</a:t>
            </a:r>
            <a:endParaRPr lang="fi-FI"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tsikko ja sisältö Green">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C17C052-87C8-49A9-891C-3F4326022EE0}" type="datetimeFigureOut">
              <a:rPr lang="fi-FI" smtClean="0"/>
              <a:pPr/>
              <a:t>11.4.2022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141F5C7-4C41-459B-A9DD-2CA514881BFA}" type="slidenum">
              <a:rPr lang="fi-FI" smtClean="0"/>
              <a:pPr/>
              <a:t>‹#›</a:t>
            </a:fld>
            <a:endParaRPr lang="fi-FI"/>
          </a:p>
        </p:txBody>
      </p:sp>
      <p:sp>
        <p:nvSpPr>
          <p:cNvPr id="10" name="Rectangle 9"/>
          <p:cNvSpPr/>
          <p:nvPr userDrawn="1"/>
        </p:nvSpPr>
        <p:spPr>
          <a:xfrm>
            <a:off x="143933" y="6336214"/>
            <a:ext cx="8874000" cy="3847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1" name="Picture 10" descr="sostte_logo_white.png"/>
          <p:cNvPicPr>
            <a:picLocks noChangeAspect="1"/>
          </p:cNvPicPr>
          <p:nvPr userDrawn="1"/>
        </p:nvPicPr>
        <p:blipFill>
          <a:blip r:embed="rId2" cstate="print"/>
          <a:stretch>
            <a:fillRect/>
          </a:stretch>
        </p:blipFill>
        <p:spPr>
          <a:xfrm>
            <a:off x="250814" y="6448418"/>
            <a:ext cx="679995" cy="178598"/>
          </a:xfrm>
          <a:prstGeom prst="rect">
            <a:avLst/>
          </a:prstGeom>
        </p:spPr>
      </p:pic>
      <p:sp>
        <p:nvSpPr>
          <p:cNvPr id="12" name="Title 1"/>
          <p:cNvSpPr>
            <a:spLocks noGrp="1"/>
          </p:cNvSpPr>
          <p:nvPr>
            <p:ph type="title"/>
          </p:nvPr>
        </p:nvSpPr>
        <p:spPr>
          <a:xfrm>
            <a:off x="442083" y="491594"/>
            <a:ext cx="8229600" cy="1143000"/>
          </a:xfrm>
        </p:spPr>
        <p:txBody>
          <a:bodyPr anchor="t" anchorCtr="0">
            <a:noAutofit/>
          </a:bodyPr>
          <a:lstStyle>
            <a:lvl1pPr algn="l">
              <a:defRPr b="0"/>
            </a:lvl1pPr>
          </a:lstStyle>
          <a:p>
            <a:r>
              <a:rPr lang="en-US" dirty="0"/>
              <a:t>Click to edit Master title style</a:t>
            </a:r>
            <a:endParaRPr lang="fi-FI" dirty="0"/>
          </a:p>
        </p:txBody>
      </p:sp>
      <p:sp>
        <p:nvSpPr>
          <p:cNvPr id="13" name="Content Placeholder 2"/>
          <p:cNvSpPr>
            <a:spLocks noGrp="1"/>
          </p:cNvSpPr>
          <p:nvPr>
            <p:ph idx="1"/>
          </p:nvPr>
        </p:nvSpPr>
        <p:spPr>
          <a:xfrm>
            <a:off x="457614" y="1561731"/>
            <a:ext cx="8229600" cy="4525963"/>
          </a:xfrm>
        </p:spPr>
        <p:txBody>
          <a:bodyPr>
            <a:noAutofit/>
          </a:bodyPr>
          <a:lstStyle>
            <a:lvl1pPr marL="339725" indent="-339725">
              <a:lnSpc>
                <a:spcPts val="3800"/>
              </a:lnSpc>
              <a:spcBef>
                <a:spcPts val="0"/>
              </a:spcBef>
              <a:buFont typeface="Arial" pitchFamily="34" charset="0"/>
              <a:buChar char="•"/>
              <a:defRPr sz="2600" baseline="0"/>
            </a:lvl1pPr>
            <a:lvl2pPr marL="679450" indent="-314325">
              <a:lnSpc>
                <a:spcPts val="3800"/>
              </a:lnSpc>
              <a:spcBef>
                <a:spcPts val="0"/>
              </a:spcBef>
              <a:buFont typeface="Arial" pitchFamily="34" charset="0"/>
              <a:buChar char="-"/>
              <a:defRPr sz="2600"/>
            </a:lvl2pPr>
            <a:lvl3pPr>
              <a:defRPr sz="2600"/>
            </a:lvl3pPr>
            <a:lvl4pPr>
              <a:defRPr sz="2600"/>
            </a:lvl4pPr>
            <a:lvl5pPr>
              <a:defRPr sz="2600"/>
            </a:lvl5pPr>
          </a:lstStyle>
          <a:p>
            <a:pPr lvl="0"/>
            <a:r>
              <a:rPr lang="en-US" dirty="0"/>
              <a:t>Click to edit Master text</a:t>
            </a:r>
          </a:p>
          <a:p>
            <a:pPr lvl="1"/>
            <a:r>
              <a:rPr lang="en-US" dirty="0"/>
              <a:t>Second level</a:t>
            </a:r>
            <a:endParaRPr lang="fi-FI"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äliotsikko Yelow">
    <p:spTree>
      <p:nvGrpSpPr>
        <p:cNvPr id="1" name=""/>
        <p:cNvGrpSpPr/>
        <p:nvPr/>
      </p:nvGrpSpPr>
      <p:grpSpPr>
        <a:xfrm>
          <a:off x="0" y="0"/>
          <a:ext cx="0" cy="0"/>
          <a:chOff x="0" y="0"/>
          <a:chExt cx="0" cy="0"/>
        </a:xfrm>
      </p:grpSpPr>
      <p:sp>
        <p:nvSpPr>
          <p:cNvPr id="7" name="Rectangle 6"/>
          <p:cNvSpPr/>
          <p:nvPr userDrawn="1"/>
        </p:nvSpPr>
        <p:spPr>
          <a:xfrm>
            <a:off x="143933" y="118532"/>
            <a:ext cx="8874000" cy="6602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0" name="Picture 9" descr="sostte_logo_white.png"/>
          <p:cNvPicPr>
            <a:picLocks noChangeAspect="1"/>
          </p:cNvPicPr>
          <p:nvPr userDrawn="1"/>
        </p:nvPicPr>
        <p:blipFill>
          <a:blip r:embed="rId2" cstate="print"/>
          <a:stretch>
            <a:fillRect/>
          </a:stretch>
        </p:blipFill>
        <p:spPr>
          <a:xfrm>
            <a:off x="250814" y="6448418"/>
            <a:ext cx="679995" cy="178598"/>
          </a:xfrm>
          <a:prstGeom prst="rect">
            <a:avLst/>
          </a:prstGeom>
        </p:spPr>
      </p:pic>
      <p:sp>
        <p:nvSpPr>
          <p:cNvPr id="4" name="Date Placeholder 3"/>
          <p:cNvSpPr>
            <a:spLocks noGrp="1"/>
          </p:cNvSpPr>
          <p:nvPr>
            <p:ph type="dt" sz="half" idx="10"/>
          </p:nvPr>
        </p:nvSpPr>
        <p:spPr/>
        <p:txBody>
          <a:bodyPr/>
          <a:lstStyle/>
          <a:p>
            <a:fld id="{EC17C052-87C8-49A9-891C-3F4326022EE0}" type="datetimeFigureOut">
              <a:rPr lang="fi-FI" smtClean="0"/>
              <a:pPr/>
              <a:t>11.4.2022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141F5C7-4C41-459B-A9DD-2CA514881BFA}" type="slidenum">
              <a:rPr lang="fi-FI" smtClean="0"/>
              <a:pPr/>
              <a:t>‹#›</a:t>
            </a:fld>
            <a:endParaRPr lang="fi-FI"/>
          </a:p>
        </p:txBody>
      </p:sp>
      <p:sp>
        <p:nvSpPr>
          <p:cNvPr id="11" name="Title 1"/>
          <p:cNvSpPr>
            <a:spLocks noGrp="1"/>
          </p:cNvSpPr>
          <p:nvPr>
            <p:ph type="ctrTitle"/>
          </p:nvPr>
        </p:nvSpPr>
        <p:spPr>
          <a:xfrm>
            <a:off x="492596" y="2290319"/>
            <a:ext cx="8543900" cy="1470025"/>
          </a:xfrm>
        </p:spPr>
        <p:txBody>
          <a:bodyPr anchor="t" anchorCtr="0">
            <a:noAutofit/>
          </a:bodyPr>
          <a:lstStyle>
            <a:lvl1pPr algn="l">
              <a:lnSpc>
                <a:spcPts val="5280"/>
              </a:lnSpc>
              <a:defRPr sz="5400" b="0">
                <a:solidFill>
                  <a:schemeClr val="bg1"/>
                </a:solidFill>
              </a:defRPr>
            </a:lvl1pPr>
          </a:lstStyle>
          <a:p>
            <a:r>
              <a:rPr lang="en-US" dirty="0"/>
              <a:t>Click to edit Master title style</a:t>
            </a:r>
            <a:endParaRPr lang="fi-FI"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tsikko ja sisältö Yellow">
    <p:spTree>
      <p:nvGrpSpPr>
        <p:cNvPr id="1" name=""/>
        <p:cNvGrpSpPr/>
        <p:nvPr/>
      </p:nvGrpSpPr>
      <p:grpSpPr>
        <a:xfrm>
          <a:off x="0" y="0"/>
          <a:ext cx="0" cy="0"/>
          <a:chOff x="0" y="0"/>
          <a:chExt cx="0" cy="0"/>
        </a:xfrm>
      </p:grpSpPr>
      <p:sp>
        <p:nvSpPr>
          <p:cNvPr id="10" name="Rectangle 9"/>
          <p:cNvSpPr/>
          <p:nvPr userDrawn="1"/>
        </p:nvSpPr>
        <p:spPr>
          <a:xfrm>
            <a:off x="143933" y="6336214"/>
            <a:ext cx="8874000" cy="38471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 name="Date Placeholder 3"/>
          <p:cNvSpPr>
            <a:spLocks noGrp="1"/>
          </p:cNvSpPr>
          <p:nvPr>
            <p:ph type="dt" sz="half" idx="10"/>
          </p:nvPr>
        </p:nvSpPr>
        <p:spPr/>
        <p:txBody>
          <a:bodyPr/>
          <a:lstStyle/>
          <a:p>
            <a:fld id="{EC17C052-87C8-49A9-891C-3F4326022EE0}" type="datetimeFigureOut">
              <a:rPr lang="fi-FI" smtClean="0"/>
              <a:pPr/>
              <a:t>11.4.2022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141F5C7-4C41-459B-A9DD-2CA514881BFA}" type="slidenum">
              <a:rPr lang="fi-FI" smtClean="0"/>
              <a:pPr/>
              <a:t>‹#›</a:t>
            </a:fld>
            <a:endParaRPr lang="fi-FI"/>
          </a:p>
        </p:txBody>
      </p:sp>
      <p:sp>
        <p:nvSpPr>
          <p:cNvPr id="12" name="Title 1"/>
          <p:cNvSpPr>
            <a:spLocks noGrp="1"/>
          </p:cNvSpPr>
          <p:nvPr>
            <p:ph type="title"/>
          </p:nvPr>
        </p:nvSpPr>
        <p:spPr>
          <a:xfrm>
            <a:off x="442083" y="491594"/>
            <a:ext cx="8229600" cy="1143000"/>
          </a:xfrm>
        </p:spPr>
        <p:txBody>
          <a:bodyPr anchor="t" anchorCtr="0">
            <a:noAutofit/>
          </a:bodyPr>
          <a:lstStyle>
            <a:lvl1pPr algn="l">
              <a:defRPr b="0"/>
            </a:lvl1pPr>
          </a:lstStyle>
          <a:p>
            <a:r>
              <a:rPr lang="en-US" dirty="0"/>
              <a:t>Click to edit Master title style</a:t>
            </a:r>
            <a:endParaRPr lang="fi-FI" dirty="0"/>
          </a:p>
        </p:txBody>
      </p:sp>
      <p:sp>
        <p:nvSpPr>
          <p:cNvPr id="13" name="Content Placeholder 2"/>
          <p:cNvSpPr>
            <a:spLocks noGrp="1"/>
          </p:cNvSpPr>
          <p:nvPr>
            <p:ph idx="1"/>
          </p:nvPr>
        </p:nvSpPr>
        <p:spPr>
          <a:xfrm>
            <a:off x="457614" y="1561731"/>
            <a:ext cx="8229600" cy="4525963"/>
          </a:xfrm>
        </p:spPr>
        <p:txBody>
          <a:bodyPr>
            <a:noAutofit/>
          </a:bodyPr>
          <a:lstStyle>
            <a:lvl1pPr marL="339725" indent="-339725">
              <a:lnSpc>
                <a:spcPts val="3800"/>
              </a:lnSpc>
              <a:spcBef>
                <a:spcPts val="0"/>
              </a:spcBef>
              <a:buFont typeface="Arial" pitchFamily="34" charset="0"/>
              <a:buChar char="•"/>
              <a:defRPr sz="2600" baseline="0"/>
            </a:lvl1pPr>
            <a:lvl2pPr marL="679450" indent="-314325">
              <a:lnSpc>
                <a:spcPts val="3800"/>
              </a:lnSpc>
              <a:spcBef>
                <a:spcPts val="0"/>
              </a:spcBef>
              <a:buFont typeface="Arial" pitchFamily="34" charset="0"/>
              <a:buChar char="-"/>
              <a:defRPr sz="2600"/>
            </a:lvl2pPr>
            <a:lvl3pPr>
              <a:defRPr sz="2600"/>
            </a:lvl3pPr>
            <a:lvl4pPr>
              <a:defRPr sz="2600"/>
            </a:lvl4pPr>
            <a:lvl5pPr>
              <a:defRPr sz="2600"/>
            </a:lvl5pPr>
          </a:lstStyle>
          <a:p>
            <a:pPr lvl="0"/>
            <a:r>
              <a:rPr lang="en-US" dirty="0"/>
              <a:t>Click to edit Master text</a:t>
            </a:r>
          </a:p>
          <a:p>
            <a:pPr lvl="1"/>
            <a:r>
              <a:rPr lang="en-US" dirty="0"/>
              <a:t>Second level</a:t>
            </a:r>
            <a:endParaRPr lang="fi-FI" dirty="0"/>
          </a:p>
        </p:txBody>
      </p:sp>
      <p:pic>
        <p:nvPicPr>
          <p:cNvPr id="14" name="Picture 13" descr="sostte_logo_white.png"/>
          <p:cNvPicPr>
            <a:picLocks noChangeAspect="1"/>
          </p:cNvPicPr>
          <p:nvPr userDrawn="1"/>
        </p:nvPicPr>
        <p:blipFill>
          <a:blip r:embed="rId2" cstate="print"/>
          <a:stretch>
            <a:fillRect/>
          </a:stretch>
        </p:blipFill>
        <p:spPr>
          <a:xfrm>
            <a:off x="250814" y="6448418"/>
            <a:ext cx="679995" cy="178598"/>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14.4.2011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Terveyden edistämisen keskus</a:t>
            </a:r>
          </a:p>
        </p:txBody>
      </p:sp>
      <p:sp>
        <p:nvSpPr>
          <p:cNvPr id="4" name="Rectangle 6"/>
          <p:cNvSpPr>
            <a:spLocks noGrp="1" noChangeArrowheads="1"/>
          </p:cNvSpPr>
          <p:nvPr>
            <p:ph type="sldNum" sz="quarter" idx="12"/>
          </p:nvPr>
        </p:nvSpPr>
        <p:spPr>
          <a:ln/>
        </p:spPr>
        <p:txBody>
          <a:bodyPr/>
          <a:lstStyle>
            <a:lvl1pPr>
              <a:defRPr/>
            </a:lvl1pPr>
          </a:lstStyle>
          <a:p>
            <a:pPr>
              <a:defRPr/>
            </a:pPr>
            <a:fld id="{699A4FFA-D5C2-4BAB-9C1E-9EA44E006CC1}" type="slidenum">
              <a:rPr lang="en-US"/>
              <a:pPr>
                <a:defRPr/>
              </a:pPr>
              <a:t>‹#›</a:t>
            </a:fld>
            <a:endParaRPr lang="en-US"/>
          </a:p>
        </p:txBody>
      </p:sp>
    </p:spTree>
    <p:extLst>
      <p:ext uri="{BB962C8B-B14F-4D97-AF65-F5344CB8AC3E}">
        <p14:creationId xmlns:p14="http://schemas.microsoft.com/office/powerpoint/2010/main" val="1710071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erussivu_punainen_kehät">
    <p:spTree>
      <p:nvGrpSpPr>
        <p:cNvPr id="1" name=""/>
        <p:cNvGrpSpPr/>
        <p:nvPr/>
      </p:nvGrpSpPr>
      <p:grpSpPr>
        <a:xfrm>
          <a:off x="0" y="0"/>
          <a:ext cx="0" cy="0"/>
          <a:chOff x="0" y="0"/>
          <a:chExt cx="0" cy="0"/>
        </a:xfrm>
      </p:grpSpPr>
      <p:pic>
        <p:nvPicPr>
          <p:cNvPr id="9" name="Kuva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64352" y="-9144"/>
            <a:ext cx="3279648" cy="6876288"/>
          </a:xfrm>
          <a:prstGeom prst="rect">
            <a:avLst/>
          </a:prstGeom>
        </p:spPr>
      </p:pic>
      <p:pic>
        <p:nvPicPr>
          <p:cNvPr id="8" name="Kuva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5191" y="5726346"/>
            <a:ext cx="992854" cy="895516"/>
          </a:xfrm>
          <a:prstGeom prst="rect">
            <a:avLst/>
          </a:prstGeom>
        </p:spPr>
      </p:pic>
      <p:sp>
        <p:nvSpPr>
          <p:cNvPr id="28" name="Rectangle 2"/>
          <p:cNvSpPr>
            <a:spLocks noGrp="1" noChangeArrowheads="1"/>
          </p:cNvSpPr>
          <p:nvPr userDrawn="1">
            <p:ph type="title"/>
          </p:nvPr>
        </p:nvSpPr>
        <p:spPr bwMode="auto">
          <a:xfrm>
            <a:off x="684213" y="720000"/>
            <a:ext cx="7772400" cy="53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a:defRPr sz="2800">
                <a:latin typeface="Arial"/>
                <a:cs typeface="Arial"/>
              </a:defRPr>
            </a:lvl1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fi-FI" dirty="0"/>
          </a:p>
        </p:txBody>
      </p:sp>
      <p:sp>
        <p:nvSpPr>
          <p:cNvPr id="29" name="Rectangle 3"/>
          <p:cNvSpPr>
            <a:spLocks noGrp="1" noChangeArrowheads="1"/>
          </p:cNvSpPr>
          <p:nvPr userDrawn="1">
            <p:ph idx="1"/>
          </p:nvPr>
        </p:nvSpPr>
        <p:spPr bwMode="auto">
          <a:xfrm>
            <a:off x="684213" y="1440000"/>
            <a:ext cx="7772400" cy="39528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80000" indent="-180000">
              <a:buFont typeface="Arial"/>
              <a:buChar char="•"/>
              <a:defRPr sz="2400">
                <a:latin typeface="Arial"/>
                <a:cs typeface="Arial"/>
              </a:defRPr>
            </a:lvl1pPr>
            <a:lvl2pPr marL="540000" indent="-180000">
              <a:buFont typeface="Arial"/>
              <a:buChar char="•"/>
              <a:defRPr sz="2400">
                <a:latin typeface="Arial"/>
                <a:cs typeface="Arial"/>
              </a:defRPr>
            </a:lvl2pPr>
            <a:lvl3pPr marL="900000" indent="-180000">
              <a:buFont typeface="Arial"/>
              <a:buChar char="•"/>
              <a:defRPr sz="2000">
                <a:latin typeface="Arial"/>
                <a:cs typeface="Arial"/>
              </a:defRPr>
            </a:lvl3pPr>
            <a:lvl4pPr marL="1260000" indent="-180000">
              <a:buFont typeface="Arial"/>
              <a:buChar char="•"/>
              <a:defRPr sz="1800">
                <a:latin typeface="Arial"/>
                <a:cs typeface="Arial"/>
              </a:defRPr>
            </a:lvl4pPr>
            <a:lvl5pPr marL="1620000" indent="-180000">
              <a:buFont typeface="Arial"/>
              <a:buChar char="•"/>
              <a:defRPr sz="1600">
                <a:latin typeface="Arial"/>
                <a:cs typeface="Arial"/>
              </a:defRPr>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Tree>
    <p:extLst>
      <p:ext uri="{BB962C8B-B14F-4D97-AF65-F5344CB8AC3E}">
        <p14:creationId xmlns:p14="http://schemas.microsoft.com/office/powerpoint/2010/main" val="3112643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Magenta">
    <p:spTree>
      <p:nvGrpSpPr>
        <p:cNvPr id="1" name=""/>
        <p:cNvGrpSpPr/>
        <p:nvPr/>
      </p:nvGrpSpPr>
      <p:grpSpPr>
        <a:xfrm>
          <a:off x="0" y="0"/>
          <a:ext cx="0" cy="0"/>
          <a:chOff x="0" y="0"/>
          <a:chExt cx="0" cy="0"/>
        </a:xfrm>
      </p:grpSpPr>
      <p:sp>
        <p:nvSpPr>
          <p:cNvPr id="10" name="Rectangle 9"/>
          <p:cNvSpPr/>
          <p:nvPr userDrawn="1"/>
        </p:nvSpPr>
        <p:spPr>
          <a:xfrm>
            <a:off x="143933" y="6336214"/>
            <a:ext cx="8874000" cy="3847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p:cNvSpPr>
            <a:spLocks noGrp="1"/>
          </p:cNvSpPr>
          <p:nvPr>
            <p:ph type="title"/>
          </p:nvPr>
        </p:nvSpPr>
        <p:spPr>
          <a:xfrm>
            <a:off x="442083" y="491594"/>
            <a:ext cx="8229600" cy="1143000"/>
          </a:xfrm>
        </p:spPr>
        <p:txBody>
          <a:bodyPr anchor="t" anchorCtr="0">
            <a:noAutofit/>
          </a:bodyPr>
          <a:lstStyle>
            <a:lvl1pPr algn="l">
              <a:defRPr b="0"/>
            </a:lvl1pPr>
          </a:lstStyle>
          <a:p>
            <a:r>
              <a:rPr lang="en-US" dirty="0"/>
              <a:t>Click to edit Master title style</a:t>
            </a:r>
            <a:endParaRPr lang="fi-FI" dirty="0"/>
          </a:p>
        </p:txBody>
      </p:sp>
      <p:sp>
        <p:nvSpPr>
          <p:cNvPr id="3" name="Content Placeholder 2"/>
          <p:cNvSpPr>
            <a:spLocks noGrp="1"/>
          </p:cNvSpPr>
          <p:nvPr>
            <p:ph idx="1"/>
          </p:nvPr>
        </p:nvSpPr>
        <p:spPr>
          <a:xfrm>
            <a:off x="457614" y="1561731"/>
            <a:ext cx="8229600" cy="4525963"/>
          </a:xfrm>
        </p:spPr>
        <p:txBody>
          <a:bodyPr>
            <a:noAutofit/>
          </a:bodyPr>
          <a:lstStyle>
            <a:lvl1pPr marL="339725" indent="-339725">
              <a:lnSpc>
                <a:spcPts val="3800"/>
              </a:lnSpc>
              <a:spcBef>
                <a:spcPts val="0"/>
              </a:spcBef>
              <a:buFont typeface="Arial" pitchFamily="34" charset="0"/>
              <a:buChar char="•"/>
              <a:defRPr sz="2600" baseline="0"/>
            </a:lvl1pPr>
            <a:lvl2pPr marL="679450" indent="-314325">
              <a:lnSpc>
                <a:spcPts val="3800"/>
              </a:lnSpc>
              <a:spcBef>
                <a:spcPts val="0"/>
              </a:spcBef>
              <a:buFont typeface="Arial" pitchFamily="34" charset="0"/>
              <a:buChar char="-"/>
              <a:defRPr sz="2600"/>
            </a:lvl2pPr>
            <a:lvl3pPr>
              <a:defRPr sz="2600"/>
            </a:lvl3pPr>
            <a:lvl4pPr>
              <a:defRPr sz="2600"/>
            </a:lvl4pPr>
            <a:lvl5pPr>
              <a:defRPr sz="2600"/>
            </a:lvl5pPr>
          </a:lstStyle>
          <a:p>
            <a:pPr lvl="0"/>
            <a:r>
              <a:rPr lang="en-US" dirty="0"/>
              <a:t>Click to edit Master text</a:t>
            </a:r>
          </a:p>
          <a:p>
            <a:pPr lvl="1"/>
            <a:r>
              <a:rPr lang="en-US" dirty="0"/>
              <a:t>Second level</a:t>
            </a:r>
            <a:endParaRPr lang="fi-FI" dirty="0"/>
          </a:p>
        </p:txBody>
      </p:sp>
      <p:sp>
        <p:nvSpPr>
          <p:cNvPr id="4" name="Date Placeholder 3"/>
          <p:cNvSpPr>
            <a:spLocks noGrp="1"/>
          </p:cNvSpPr>
          <p:nvPr>
            <p:ph type="dt" sz="half" idx="10"/>
          </p:nvPr>
        </p:nvSpPr>
        <p:spPr/>
        <p:txBody>
          <a:bodyPr/>
          <a:lstStyle/>
          <a:p>
            <a:fld id="{EC17C052-87C8-49A9-891C-3F4326022EE0}" type="datetimeFigureOut">
              <a:rPr lang="fi-FI" smtClean="0"/>
              <a:pPr/>
              <a:t>11.4.2022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141F5C7-4C41-459B-A9DD-2CA514881BFA}" type="slidenum">
              <a:rPr lang="fi-FI" smtClean="0"/>
              <a:pPr/>
              <a:t>‹#›</a:t>
            </a:fld>
            <a:endParaRPr lang="fi-FI"/>
          </a:p>
        </p:txBody>
      </p:sp>
      <p:pic>
        <p:nvPicPr>
          <p:cNvPr id="13" name="Picture 12" descr="sostte_logo_white.png"/>
          <p:cNvPicPr>
            <a:picLocks noChangeAspect="1"/>
          </p:cNvPicPr>
          <p:nvPr/>
        </p:nvPicPr>
        <p:blipFill>
          <a:blip r:embed="rId2" cstate="print"/>
          <a:stretch>
            <a:fillRect/>
          </a:stretch>
        </p:blipFill>
        <p:spPr>
          <a:xfrm>
            <a:off x="250814" y="6448418"/>
            <a:ext cx="679995" cy="17859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tsikko ja kaksi siältöä Magenta">
    <p:spTree>
      <p:nvGrpSpPr>
        <p:cNvPr id="1" name=""/>
        <p:cNvGrpSpPr/>
        <p:nvPr/>
      </p:nvGrpSpPr>
      <p:grpSpPr>
        <a:xfrm>
          <a:off x="0" y="0"/>
          <a:ext cx="0" cy="0"/>
          <a:chOff x="0" y="0"/>
          <a:chExt cx="0" cy="0"/>
        </a:xfrm>
      </p:grpSpPr>
      <p:sp>
        <p:nvSpPr>
          <p:cNvPr id="13" name="Title 1"/>
          <p:cNvSpPr txBox="1">
            <a:spLocks/>
          </p:cNvSpPr>
          <p:nvPr userDrawn="1"/>
        </p:nvSpPr>
        <p:spPr>
          <a:xfrm>
            <a:off x="442083" y="491594"/>
            <a:ext cx="8229600" cy="1143000"/>
          </a:xfrm>
          <a:prstGeom prst="rect">
            <a:avLst/>
          </a:prstGeom>
        </p:spPr>
        <p:txBody>
          <a:bodyPr vert="horz" lIns="91440" tIns="45720" rIns="91440" bIns="45720" rtlCol="0" anchor="t" anchorCtr="0">
            <a:noAutofit/>
          </a:bodyPr>
          <a:lstStyle>
            <a:lvl1pPr algn="l">
              <a:defRPr b="0"/>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a:ln>
                  <a:noFill/>
                </a:ln>
                <a:solidFill>
                  <a:schemeClr val="tx1"/>
                </a:solidFill>
                <a:effectLst/>
                <a:uLnTx/>
                <a:uFillTx/>
                <a:latin typeface="+mj-lt"/>
                <a:ea typeface="+mj-ea"/>
                <a:cs typeface="+mj-cs"/>
              </a:rPr>
              <a:t>Click to edit Master title style</a:t>
            </a:r>
            <a:endParaRPr kumimoji="0" lang="fi-FI"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4" name="Content Placeholder 2"/>
          <p:cNvSpPr>
            <a:spLocks noGrp="1"/>
          </p:cNvSpPr>
          <p:nvPr>
            <p:ph idx="13"/>
          </p:nvPr>
        </p:nvSpPr>
        <p:spPr>
          <a:xfrm>
            <a:off x="457614" y="1561731"/>
            <a:ext cx="4140000" cy="4500000"/>
          </a:xfrm>
        </p:spPr>
        <p:txBody>
          <a:bodyPr>
            <a:noAutofit/>
          </a:bodyPr>
          <a:lstStyle>
            <a:lvl1pPr marL="339725" indent="-339725">
              <a:lnSpc>
                <a:spcPts val="3800"/>
              </a:lnSpc>
              <a:spcBef>
                <a:spcPts val="0"/>
              </a:spcBef>
              <a:buFont typeface="Arial" pitchFamily="34" charset="0"/>
              <a:buChar char="•"/>
              <a:defRPr sz="2600" baseline="0"/>
            </a:lvl1pPr>
            <a:lvl2pPr marL="679450" indent="-314325">
              <a:lnSpc>
                <a:spcPts val="3800"/>
              </a:lnSpc>
              <a:spcBef>
                <a:spcPts val="0"/>
              </a:spcBef>
              <a:buFont typeface="Arial" pitchFamily="34" charset="0"/>
              <a:buChar char="-"/>
              <a:defRPr sz="2600"/>
            </a:lvl2pPr>
            <a:lvl3pPr>
              <a:defRPr sz="2600"/>
            </a:lvl3pPr>
            <a:lvl4pPr>
              <a:defRPr sz="2600"/>
            </a:lvl4pPr>
            <a:lvl5pPr>
              <a:defRPr sz="2600"/>
            </a:lvl5pPr>
          </a:lstStyle>
          <a:p>
            <a:pPr lvl="0"/>
            <a:r>
              <a:rPr lang="en-US" dirty="0"/>
              <a:t>Click to edit Master text</a:t>
            </a:r>
          </a:p>
          <a:p>
            <a:pPr lvl="1"/>
            <a:r>
              <a:rPr lang="en-US" dirty="0"/>
              <a:t>Second level</a:t>
            </a:r>
            <a:endParaRPr lang="fi-FI" dirty="0"/>
          </a:p>
        </p:txBody>
      </p:sp>
      <p:sp>
        <p:nvSpPr>
          <p:cNvPr id="4" name="Content Placeholder 3"/>
          <p:cNvSpPr>
            <a:spLocks noGrp="1"/>
          </p:cNvSpPr>
          <p:nvPr>
            <p:ph sz="half" idx="2"/>
          </p:nvPr>
        </p:nvSpPr>
        <p:spPr>
          <a:xfrm>
            <a:off x="4623148" y="1561731"/>
            <a:ext cx="4140000" cy="4500000"/>
          </a:xfrm>
        </p:spPr>
        <p:txBody>
          <a:bodyPr>
            <a:noAutofit/>
          </a:bodyPr>
          <a:lstStyle>
            <a:lvl1pPr algn="l" defTabSz="914400" rtl="0" eaLnBrk="1" latinLnBrk="0" hangingPunct="1">
              <a:lnSpc>
                <a:spcPts val="3800"/>
              </a:lnSpc>
              <a:spcBef>
                <a:spcPts val="0"/>
              </a:spcBef>
              <a:buFont typeface="Arial" pitchFamily="34" charset="0"/>
              <a:defRPr lang="fi-FI" sz="2600" kern="1200" dirty="0">
                <a:solidFill>
                  <a:schemeClr val="tx1"/>
                </a:solidFill>
                <a:latin typeface="+mn-lt"/>
                <a:ea typeface="+mn-ea"/>
                <a:cs typeface="+mn-cs"/>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endParaRPr lang="fi-FI" dirty="0"/>
          </a:p>
        </p:txBody>
      </p:sp>
      <p:sp>
        <p:nvSpPr>
          <p:cNvPr id="5" name="Date Placeholder 4"/>
          <p:cNvSpPr>
            <a:spLocks noGrp="1"/>
          </p:cNvSpPr>
          <p:nvPr>
            <p:ph type="dt" sz="half" idx="10"/>
          </p:nvPr>
        </p:nvSpPr>
        <p:spPr/>
        <p:txBody>
          <a:bodyPr/>
          <a:lstStyle/>
          <a:p>
            <a:fld id="{EC17C052-87C8-49A9-891C-3F4326022EE0}" type="datetimeFigureOut">
              <a:rPr lang="fi-FI" smtClean="0"/>
              <a:pPr/>
              <a:t>11.4.2022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F141F5C7-4C41-459B-A9DD-2CA514881BFA}" type="slidenum">
              <a:rPr lang="fi-FI" smtClean="0"/>
              <a:pPr/>
              <a:t>‹#›</a:t>
            </a:fld>
            <a:endParaRPr lang="fi-FI"/>
          </a:p>
        </p:txBody>
      </p:sp>
      <p:sp>
        <p:nvSpPr>
          <p:cNvPr id="11" name="Rectangle 10"/>
          <p:cNvSpPr/>
          <p:nvPr userDrawn="1"/>
        </p:nvSpPr>
        <p:spPr>
          <a:xfrm>
            <a:off x="143933" y="6336214"/>
            <a:ext cx="8874000" cy="3847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2" name="Picture 11" descr="sostte_logo_white.png"/>
          <p:cNvPicPr>
            <a:picLocks noChangeAspect="1"/>
          </p:cNvPicPr>
          <p:nvPr userDrawn="1"/>
        </p:nvPicPr>
        <p:blipFill>
          <a:blip r:embed="rId2" cstate="print"/>
          <a:stretch>
            <a:fillRect/>
          </a:stretch>
        </p:blipFill>
        <p:spPr>
          <a:xfrm>
            <a:off x="250814" y="6448418"/>
            <a:ext cx="679995" cy="178598"/>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 ja kuva Magenta">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C17C052-87C8-49A9-891C-3F4326022EE0}" type="datetimeFigureOut">
              <a:rPr lang="fi-FI" smtClean="0"/>
              <a:pPr/>
              <a:t>11.4.2022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141F5C7-4C41-459B-A9DD-2CA514881BFA}" type="slidenum">
              <a:rPr lang="fi-FI" smtClean="0"/>
              <a:pPr/>
              <a:t>‹#›</a:t>
            </a:fld>
            <a:endParaRPr lang="fi-FI"/>
          </a:p>
        </p:txBody>
      </p:sp>
      <p:sp>
        <p:nvSpPr>
          <p:cNvPr id="12" name="Picture Placeholder 11"/>
          <p:cNvSpPr>
            <a:spLocks noGrp="1"/>
          </p:cNvSpPr>
          <p:nvPr>
            <p:ph type="pic" sz="quarter" idx="13"/>
          </p:nvPr>
        </p:nvSpPr>
        <p:spPr>
          <a:xfrm>
            <a:off x="684213" y="1341438"/>
            <a:ext cx="7343775" cy="4824412"/>
          </a:xfrm>
        </p:spPr>
        <p:txBody>
          <a:bodyPr/>
          <a:lstStyle/>
          <a:p>
            <a:endParaRPr lang="fi-FI"/>
          </a:p>
        </p:txBody>
      </p:sp>
      <p:sp>
        <p:nvSpPr>
          <p:cNvPr id="10" name="Rectangle 9"/>
          <p:cNvSpPr/>
          <p:nvPr userDrawn="1"/>
        </p:nvSpPr>
        <p:spPr>
          <a:xfrm>
            <a:off x="143933" y="6336214"/>
            <a:ext cx="8874000" cy="3847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1" name="Picture 10" descr="sostte_logo_white.png"/>
          <p:cNvPicPr>
            <a:picLocks noChangeAspect="1"/>
          </p:cNvPicPr>
          <p:nvPr userDrawn="1"/>
        </p:nvPicPr>
        <p:blipFill>
          <a:blip r:embed="rId2" cstate="print"/>
          <a:stretch>
            <a:fillRect/>
          </a:stretch>
        </p:blipFill>
        <p:spPr>
          <a:xfrm>
            <a:off x="250814" y="6448418"/>
            <a:ext cx="679995" cy="178598"/>
          </a:xfrm>
          <a:prstGeom prst="rect">
            <a:avLst/>
          </a:prstGeom>
        </p:spPr>
      </p:pic>
      <p:sp>
        <p:nvSpPr>
          <p:cNvPr id="13" name="Title 1"/>
          <p:cNvSpPr>
            <a:spLocks noGrp="1"/>
          </p:cNvSpPr>
          <p:nvPr>
            <p:ph type="title"/>
          </p:nvPr>
        </p:nvSpPr>
        <p:spPr>
          <a:xfrm>
            <a:off x="442083" y="491594"/>
            <a:ext cx="8229600" cy="1143000"/>
          </a:xfrm>
        </p:spPr>
        <p:txBody>
          <a:bodyPr anchor="t" anchorCtr="0">
            <a:noAutofit/>
          </a:bodyPr>
          <a:lstStyle>
            <a:lvl1pPr algn="l">
              <a:defRPr b="0"/>
            </a:lvl1pPr>
          </a:lstStyle>
          <a:p>
            <a:r>
              <a:rPr lang="en-US" dirty="0"/>
              <a:t>Click to edit Master title style</a:t>
            </a:r>
            <a:endParaRPr lang="fi-FI"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tsikko ylhäällä Magenta">
    <p:spTree>
      <p:nvGrpSpPr>
        <p:cNvPr id="1" name=""/>
        <p:cNvGrpSpPr/>
        <p:nvPr/>
      </p:nvGrpSpPr>
      <p:grpSpPr>
        <a:xfrm>
          <a:off x="0" y="0"/>
          <a:ext cx="0" cy="0"/>
          <a:chOff x="0" y="0"/>
          <a:chExt cx="0" cy="0"/>
        </a:xfrm>
      </p:grpSpPr>
      <p:sp>
        <p:nvSpPr>
          <p:cNvPr id="2" name="Title 1"/>
          <p:cNvSpPr>
            <a:spLocks noGrp="1"/>
          </p:cNvSpPr>
          <p:nvPr>
            <p:ph type="title"/>
          </p:nvPr>
        </p:nvSpPr>
        <p:spPr>
          <a:xfrm>
            <a:off x="353080" y="255442"/>
            <a:ext cx="8229600" cy="1143000"/>
          </a:xfrm>
        </p:spPr>
        <p:txBody>
          <a:bodyPr anchor="t" anchorCtr="0">
            <a:noAutofit/>
          </a:bodyPr>
          <a:lstStyle>
            <a:lvl1pPr algn="l">
              <a:defRPr b="0" baseline="0"/>
            </a:lvl1pPr>
          </a:lstStyle>
          <a:p>
            <a:r>
              <a:rPr lang="en-US" dirty="0"/>
              <a:t>Click to edit Master title style</a:t>
            </a:r>
            <a:endParaRPr lang="fi-FI" dirty="0"/>
          </a:p>
        </p:txBody>
      </p:sp>
      <p:sp>
        <p:nvSpPr>
          <p:cNvPr id="4" name="Date Placeholder 3"/>
          <p:cNvSpPr>
            <a:spLocks noGrp="1"/>
          </p:cNvSpPr>
          <p:nvPr>
            <p:ph type="dt" sz="half" idx="10"/>
          </p:nvPr>
        </p:nvSpPr>
        <p:spPr/>
        <p:txBody>
          <a:bodyPr/>
          <a:lstStyle/>
          <a:p>
            <a:fld id="{EC17C052-87C8-49A9-891C-3F4326022EE0}" type="datetimeFigureOut">
              <a:rPr lang="fi-FI" smtClean="0"/>
              <a:pPr/>
              <a:t>11.4.2022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141F5C7-4C41-459B-A9DD-2CA514881BFA}" type="slidenum">
              <a:rPr lang="fi-FI" smtClean="0"/>
              <a:pPr/>
              <a:t>‹#›</a:t>
            </a:fld>
            <a:endParaRPr lang="fi-FI"/>
          </a:p>
        </p:txBody>
      </p:sp>
      <p:sp>
        <p:nvSpPr>
          <p:cNvPr id="10" name="Rectangle 9"/>
          <p:cNvSpPr/>
          <p:nvPr userDrawn="1"/>
        </p:nvSpPr>
        <p:spPr>
          <a:xfrm>
            <a:off x="143933" y="6336214"/>
            <a:ext cx="8874000" cy="3847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1" name="Picture 10" descr="sostte_logo_white.png"/>
          <p:cNvPicPr>
            <a:picLocks noChangeAspect="1"/>
          </p:cNvPicPr>
          <p:nvPr userDrawn="1"/>
        </p:nvPicPr>
        <p:blipFill>
          <a:blip r:embed="rId2" cstate="print"/>
          <a:stretch>
            <a:fillRect/>
          </a:stretch>
        </p:blipFill>
        <p:spPr>
          <a:xfrm>
            <a:off x="250814" y="6448418"/>
            <a:ext cx="679995" cy="178598"/>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äliotsikko Cyan">
    <p:spTree>
      <p:nvGrpSpPr>
        <p:cNvPr id="1" name=""/>
        <p:cNvGrpSpPr/>
        <p:nvPr/>
      </p:nvGrpSpPr>
      <p:grpSpPr>
        <a:xfrm>
          <a:off x="0" y="0"/>
          <a:ext cx="0" cy="0"/>
          <a:chOff x="0" y="0"/>
          <a:chExt cx="0" cy="0"/>
        </a:xfrm>
      </p:grpSpPr>
      <p:sp>
        <p:nvSpPr>
          <p:cNvPr id="11" name="Rectangle 10"/>
          <p:cNvSpPr/>
          <p:nvPr userDrawn="1"/>
        </p:nvSpPr>
        <p:spPr>
          <a:xfrm>
            <a:off x="143933" y="118532"/>
            <a:ext cx="8874000" cy="6602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p:cNvSpPr>
            <a:spLocks noGrp="1"/>
          </p:cNvSpPr>
          <p:nvPr>
            <p:ph type="ctrTitle"/>
          </p:nvPr>
        </p:nvSpPr>
        <p:spPr>
          <a:xfrm>
            <a:off x="492596" y="2290319"/>
            <a:ext cx="8543900" cy="1470025"/>
          </a:xfrm>
        </p:spPr>
        <p:txBody>
          <a:bodyPr anchor="t" anchorCtr="0">
            <a:noAutofit/>
          </a:bodyPr>
          <a:lstStyle>
            <a:lvl1pPr algn="l">
              <a:lnSpc>
                <a:spcPts val="5280"/>
              </a:lnSpc>
              <a:defRPr sz="5400" b="0">
                <a:solidFill>
                  <a:schemeClr val="bg1"/>
                </a:solidFill>
              </a:defRPr>
            </a:lvl1pPr>
          </a:lstStyle>
          <a:p>
            <a:r>
              <a:rPr lang="en-US" dirty="0"/>
              <a:t>Click to edit Master title style</a:t>
            </a:r>
            <a:endParaRPr lang="fi-FI" dirty="0"/>
          </a:p>
        </p:txBody>
      </p:sp>
      <p:sp>
        <p:nvSpPr>
          <p:cNvPr id="4" name="Date Placeholder 3"/>
          <p:cNvSpPr>
            <a:spLocks noGrp="1"/>
          </p:cNvSpPr>
          <p:nvPr>
            <p:ph type="dt" sz="half" idx="10"/>
          </p:nvPr>
        </p:nvSpPr>
        <p:spPr/>
        <p:txBody>
          <a:bodyPr/>
          <a:lstStyle/>
          <a:p>
            <a:fld id="{EC17C052-87C8-49A9-891C-3F4326022EE0}" type="datetimeFigureOut">
              <a:rPr lang="fi-FI" smtClean="0"/>
              <a:pPr/>
              <a:t>11.4.2022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141F5C7-4C41-459B-A9DD-2CA514881BFA}" type="slidenum">
              <a:rPr lang="fi-FI" smtClean="0"/>
              <a:pPr/>
              <a:t>‹#›</a:t>
            </a:fld>
            <a:endParaRPr lang="fi-FI"/>
          </a:p>
        </p:txBody>
      </p:sp>
      <p:pic>
        <p:nvPicPr>
          <p:cNvPr id="10" name="Picture 9" descr="sostte_logo_white.png"/>
          <p:cNvPicPr>
            <a:picLocks noChangeAspect="1"/>
          </p:cNvPicPr>
          <p:nvPr/>
        </p:nvPicPr>
        <p:blipFill>
          <a:blip r:embed="rId2" cstate="print"/>
          <a:stretch>
            <a:fillRect/>
          </a:stretch>
        </p:blipFill>
        <p:spPr>
          <a:xfrm>
            <a:off x="250814" y="6448418"/>
            <a:ext cx="679995" cy="178598"/>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tsikko ja sisältö Cyan">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C17C052-87C8-49A9-891C-3F4326022EE0}" type="datetimeFigureOut">
              <a:rPr lang="fi-FI" smtClean="0"/>
              <a:pPr/>
              <a:t>11.4.2022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141F5C7-4C41-459B-A9DD-2CA514881BFA}" type="slidenum">
              <a:rPr lang="fi-FI" smtClean="0"/>
              <a:pPr/>
              <a:t>‹#›</a:t>
            </a:fld>
            <a:endParaRPr lang="fi-FI"/>
          </a:p>
        </p:txBody>
      </p:sp>
      <p:sp>
        <p:nvSpPr>
          <p:cNvPr id="10" name="Rectangle 9"/>
          <p:cNvSpPr/>
          <p:nvPr userDrawn="1"/>
        </p:nvSpPr>
        <p:spPr>
          <a:xfrm>
            <a:off x="143933" y="6336214"/>
            <a:ext cx="8874000" cy="384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1" name="Picture 10" descr="sostte_logo_white.png"/>
          <p:cNvPicPr>
            <a:picLocks noChangeAspect="1"/>
          </p:cNvPicPr>
          <p:nvPr userDrawn="1"/>
        </p:nvPicPr>
        <p:blipFill>
          <a:blip r:embed="rId2" cstate="print"/>
          <a:stretch>
            <a:fillRect/>
          </a:stretch>
        </p:blipFill>
        <p:spPr>
          <a:xfrm>
            <a:off x="250814" y="6448418"/>
            <a:ext cx="679995" cy="178598"/>
          </a:xfrm>
          <a:prstGeom prst="rect">
            <a:avLst/>
          </a:prstGeom>
        </p:spPr>
      </p:pic>
      <p:sp>
        <p:nvSpPr>
          <p:cNvPr id="12" name="Title 1"/>
          <p:cNvSpPr>
            <a:spLocks noGrp="1"/>
          </p:cNvSpPr>
          <p:nvPr>
            <p:ph type="title"/>
          </p:nvPr>
        </p:nvSpPr>
        <p:spPr>
          <a:xfrm>
            <a:off x="442083" y="491594"/>
            <a:ext cx="8229600" cy="1143000"/>
          </a:xfrm>
        </p:spPr>
        <p:txBody>
          <a:bodyPr anchor="t" anchorCtr="0">
            <a:noAutofit/>
          </a:bodyPr>
          <a:lstStyle>
            <a:lvl1pPr algn="l">
              <a:defRPr b="0"/>
            </a:lvl1pPr>
          </a:lstStyle>
          <a:p>
            <a:r>
              <a:rPr lang="en-US" dirty="0"/>
              <a:t>Click to edit Master title style</a:t>
            </a:r>
            <a:endParaRPr lang="fi-FI" dirty="0"/>
          </a:p>
        </p:txBody>
      </p:sp>
      <p:sp>
        <p:nvSpPr>
          <p:cNvPr id="13" name="Content Placeholder 2"/>
          <p:cNvSpPr>
            <a:spLocks noGrp="1"/>
          </p:cNvSpPr>
          <p:nvPr>
            <p:ph idx="1"/>
          </p:nvPr>
        </p:nvSpPr>
        <p:spPr>
          <a:xfrm>
            <a:off x="457614" y="1561731"/>
            <a:ext cx="8229600" cy="4525963"/>
          </a:xfrm>
        </p:spPr>
        <p:txBody>
          <a:bodyPr>
            <a:noAutofit/>
          </a:bodyPr>
          <a:lstStyle>
            <a:lvl1pPr marL="339725" indent="-339725">
              <a:lnSpc>
                <a:spcPts val="3800"/>
              </a:lnSpc>
              <a:spcBef>
                <a:spcPts val="0"/>
              </a:spcBef>
              <a:buFont typeface="Arial" pitchFamily="34" charset="0"/>
              <a:buChar char="•"/>
              <a:defRPr sz="2600" baseline="0"/>
            </a:lvl1pPr>
            <a:lvl2pPr marL="679450" indent="-314325">
              <a:lnSpc>
                <a:spcPts val="3800"/>
              </a:lnSpc>
              <a:spcBef>
                <a:spcPts val="0"/>
              </a:spcBef>
              <a:buFont typeface="Arial" pitchFamily="34" charset="0"/>
              <a:buChar char="-"/>
              <a:defRPr sz="2600"/>
            </a:lvl2pPr>
            <a:lvl3pPr>
              <a:defRPr sz="2600"/>
            </a:lvl3pPr>
            <a:lvl4pPr>
              <a:defRPr sz="2600"/>
            </a:lvl4pPr>
            <a:lvl5pPr>
              <a:defRPr sz="2600"/>
            </a:lvl5pPr>
          </a:lstStyle>
          <a:p>
            <a:pPr lvl="0"/>
            <a:r>
              <a:rPr lang="en-US" dirty="0"/>
              <a:t>Click to edit Master text</a:t>
            </a:r>
          </a:p>
          <a:p>
            <a:pPr lvl="1"/>
            <a:r>
              <a:rPr lang="en-US" dirty="0"/>
              <a:t>Second level</a:t>
            </a:r>
            <a:endParaRPr lang="fi-FI"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äliotsikko Blue">
    <p:spTree>
      <p:nvGrpSpPr>
        <p:cNvPr id="1" name=""/>
        <p:cNvGrpSpPr/>
        <p:nvPr/>
      </p:nvGrpSpPr>
      <p:grpSpPr>
        <a:xfrm>
          <a:off x="0" y="0"/>
          <a:ext cx="0" cy="0"/>
          <a:chOff x="0" y="0"/>
          <a:chExt cx="0" cy="0"/>
        </a:xfrm>
      </p:grpSpPr>
      <p:sp>
        <p:nvSpPr>
          <p:cNvPr id="12" name="Rectangle 11"/>
          <p:cNvSpPr/>
          <p:nvPr userDrawn="1"/>
        </p:nvSpPr>
        <p:spPr>
          <a:xfrm>
            <a:off x="143933" y="118532"/>
            <a:ext cx="8874000" cy="66024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3" name="Picture 12" descr="sostte_logo_white.png"/>
          <p:cNvPicPr>
            <a:picLocks noChangeAspect="1"/>
          </p:cNvPicPr>
          <p:nvPr userDrawn="1"/>
        </p:nvPicPr>
        <p:blipFill>
          <a:blip r:embed="rId2" cstate="print"/>
          <a:stretch>
            <a:fillRect/>
          </a:stretch>
        </p:blipFill>
        <p:spPr>
          <a:xfrm>
            <a:off x="250814" y="6448418"/>
            <a:ext cx="679995" cy="178598"/>
          </a:xfrm>
          <a:prstGeom prst="rect">
            <a:avLst/>
          </a:prstGeom>
        </p:spPr>
      </p:pic>
      <p:sp>
        <p:nvSpPr>
          <p:cNvPr id="4" name="Date Placeholder 3"/>
          <p:cNvSpPr>
            <a:spLocks noGrp="1"/>
          </p:cNvSpPr>
          <p:nvPr userDrawn="1">
            <p:ph type="dt" sz="half" idx="10"/>
          </p:nvPr>
        </p:nvSpPr>
        <p:spPr/>
        <p:txBody>
          <a:bodyPr/>
          <a:lstStyle/>
          <a:p>
            <a:fld id="{EC17C052-87C8-49A9-891C-3F4326022EE0}" type="datetimeFigureOut">
              <a:rPr lang="fi-FI" smtClean="0"/>
              <a:pPr/>
              <a:t>11.4.2022</a:t>
            </a:fld>
            <a:endParaRPr lang="fi-FI"/>
          </a:p>
        </p:txBody>
      </p:sp>
      <p:sp>
        <p:nvSpPr>
          <p:cNvPr id="5" name="Footer Placeholder 4"/>
          <p:cNvSpPr>
            <a:spLocks noGrp="1"/>
          </p:cNvSpPr>
          <p:nvPr userDrawn="1">
            <p:ph type="ftr" sz="quarter" idx="11"/>
          </p:nvPr>
        </p:nvSpPr>
        <p:spPr/>
        <p:txBody>
          <a:bodyPr/>
          <a:lstStyle/>
          <a:p>
            <a:endParaRPr lang="fi-FI"/>
          </a:p>
        </p:txBody>
      </p:sp>
      <p:sp>
        <p:nvSpPr>
          <p:cNvPr id="6" name="Slide Number Placeholder 5"/>
          <p:cNvSpPr>
            <a:spLocks noGrp="1"/>
          </p:cNvSpPr>
          <p:nvPr userDrawn="1">
            <p:ph type="sldNum" sz="quarter" idx="12"/>
          </p:nvPr>
        </p:nvSpPr>
        <p:spPr/>
        <p:txBody>
          <a:bodyPr/>
          <a:lstStyle/>
          <a:p>
            <a:fld id="{F141F5C7-4C41-459B-A9DD-2CA514881BFA}" type="slidenum">
              <a:rPr lang="fi-FI" smtClean="0"/>
              <a:pPr/>
              <a:t>‹#›</a:t>
            </a:fld>
            <a:endParaRPr lang="fi-FI"/>
          </a:p>
        </p:txBody>
      </p:sp>
      <p:sp>
        <p:nvSpPr>
          <p:cNvPr id="14" name="Title 1"/>
          <p:cNvSpPr>
            <a:spLocks noGrp="1"/>
          </p:cNvSpPr>
          <p:nvPr>
            <p:ph type="ctrTitle"/>
          </p:nvPr>
        </p:nvSpPr>
        <p:spPr>
          <a:xfrm>
            <a:off x="492596" y="2290319"/>
            <a:ext cx="8543900" cy="1470025"/>
          </a:xfrm>
        </p:spPr>
        <p:txBody>
          <a:bodyPr anchor="t" anchorCtr="0">
            <a:noAutofit/>
          </a:bodyPr>
          <a:lstStyle>
            <a:lvl1pPr algn="l">
              <a:lnSpc>
                <a:spcPts val="5280"/>
              </a:lnSpc>
              <a:defRPr sz="5400" b="0">
                <a:solidFill>
                  <a:schemeClr val="bg1"/>
                </a:solidFill>
              </a:defRPr>
            </a:lvl1pPr>
          </a:lstStyle>
          <a:p>
            <a:r>
              <a:rPr lang="en-US" dirty="0"/>
              <a:t>Click to edit Master title style</a:t>
            </a:r>
            <a:endParaRPr lang="fi-FI"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tsikko ja sisältö Blu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C17C052-87C8-49A9-891C-3F4326022EE0}" type="datetimeFigureOut">
              <a:rPr lang="fi-FI" smtClean="0"/>
              <a:pPr/>
              <a:t>11.4.2022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141F5C7-4C41-459B-A9DD-2CA514881BFA}" type="slidenum">
              <a:rPr lang="fi-FI" smtClean="0"/>
              <a:pPr/>
              <a:t>‹#›</a:t>
            </a:fld>
            <a:endParaRPr lang="fi-FI"/>
          </a:p>
        </p:txBody>
      </p:sp>
      <p:sp>
        <p:nvSpPr>
          <p:cNvPr id="10" name="Rectangle 9"/>
          <p:cNvSpPr/>
          <p:nvPr userDrawn="1"/>
        </p:nvSpPr>
        <p:spPr>
          <a:xfrm>
            <a:off x="143933" y="6336214"/>
            <a:ext cx="8874000" cy="38471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1" name="Picture 10" descr="sostte_logo_white.png"/>
          <p:cNvPicPr>
            <a:picLocks noChangeAspect="1"/>
          </p:cNvPicPr>
          <p:nvPr userDrawn="1"/>
        </p:nvPicPr>
        <p:blipFill>
          <a:blip r:embed="rId2" cstate="print"/>
          <a:stretch>
            <a:fillRect/>
          </a:stretch>
        </p:blipFill>
        <p:spPr>
          <a:xfrm>
            <a:off x="250814" y="6448418"/>
            <a:ext cx="679995" cy="178598"/>
          </a:xfrm>
          <a:prstGeom prst="rect">
            <a:avLst/>
          </a:prstGeom>
        </p:spPr>
      </p:pic>
      <p:sp>
        <p:nvSpPr>
          <p:cNvPr id="12" name="Title 1"/>
          <p:cNvSpPr>
            <a:spLocks noGrp="1"/>
          </p:cNvSpPr>
          <p:nvPr>
            <p:ph type="title"/>
          </p:nvPr>
        </p:nvSpPr>
        <p:spPr>
          <a:xfrm>
            <a:off x="442083" y="491594"/>
            <a:ext cx="8229600" cy="1143000"/>
          </a:xfrm>
        </p:spPr>
        <p:txBody>
          <a:bodyPr anchor="t" anchorCtr="0">
            <a:noAutofit/>
          </a:bodyPr>
          <a:lstStyle>
            <a:lvl1pPr algn="l">
              <a:defRPr b="0"/>
            </a:lvl1pPr>
          </a:lstStyle>
          <a:p>
            <a:r>
              <a:rPr lang="en-US" dirty="0"/>
              <a:t>Click to edit Master title style</a:t>
            </a:r>
            <a:endParaRPr lang="fi-FI" dirty="0"/>
          </a:p>
        </p:txBody>
      </p:sp>
      <p:sp>
        <p:nvSpPr>
          <p:cNvPr id="13" name="Content Placeholder 2"/>
          <p:cNvSpPr>
            <a:spLocks noGrp="1"/>
          </p:cNvSpPr>
          <p:nvPr>
            <p:ph idx="1"/>
          </p:nvPr>
        </p:nvSpPr>
        <p:spPr>
          <a:xfrm>
            <a:off x="457614" y="1561731"/>
            <a:ext cx="8229600" cy="4525963"/>
          </a:xfrm>
        </p:spPr>
        <p:txBody>
          <a:bodyPr>
            <a:noAutofit/>
          </a:bodyPr>
          <a:lstStyle>
            <a:lvl1pPr marL="339725" indent="-339725">
              <a:lnSpc>
                <a:spcPts val="3800"/>
              </a:lnSpc>
              <a:spcBef>
                <a:spcPts val="0"/>
              </a:spcBef>
              <a:buFont typeface="Arial" pitchFamily="34" charset="0"/>
              <a:buChar char="•"/>
              <a:defRPr sz="2600" baseline="0"/>
            </a:lvl1pPr>
            <a:lvl2pPr marL="679450" indent="-314325">
              <a:lnSpc>
                <a:spcPts val="3800"/>
              </a:lnSpc>
              <a:spcBef>
                <a:spcPts val="0"/>
              </a:spcBef>
              <a:buFont typeface="Arial" pitchFamily="34" charset="0"/>
              <a:buChar char="-"/>
              <a:defRPr sz="2600"/>
            </a:lvl2pPr>
            <a:lvl3pPr>
              <a:defRPr sz="2600"/>
            </a:lvl3pPr>
            <a:lvl4pPr>
              <a:defRPr sz="2600"/>
            </a:lvl4pPr>
            <a:lvl5pPr>
              <a:defRPr sz="2600"/>
            </a:lvl5pPr>
          </a:lstStyle>
          <a:p>
            <a:pPr lvl="0"/>
            <a:r>
              <a:rPr lang="en-US" dirty="0"/>
              <a:t>Click to edit Master text</a:t>
            </a:r>
          </a:p>
          <a:p>
            <a:pPr lvl="1"/>
            <a:r>
              <a:rPr lang="en-US" dirty="0"/>
              <a:t>Second level</a:t>
            </a:r>
            <a:endParaRPr lang="fi-FI"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17C052-87C8-49A9-891C-3F4326022EE0}" type="datetimeFigureOut">
              <a:rPr lang="fi-FI" smtClean="0"/>
              <a:pPr/>
              <a:t>11.4.2022</a:t>
            </a:fld>
            <a:endParaRPr lang="fi-F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41F5C7-4C41-459B-A9DD-2CA514881BFA}" type="slidenum">
              <a:rPr lang="fi-FI" smtClean="0"/>
              <a:pPr/>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0" r:id="rId4"/>
    <p:sldLayoutId id="2147483661" r:id="rId5"/>
    <p:sldLayoutId id="2147483662" r:id="rId6"/>
    <p:sldLayoutId id="2147483663" r:id="rId7"/>
    <p:sldLayoutId id="2147483664" r:id="rId8"/>
    <p:sldLayoutId id="2147483665" r:id="rId9"/>
    <p:sldLayoutId id="2147483670" r:id="rId10"/>
    <p:sldLayoutId id="2147483666" r:id="rId11"/>
    <p:sldLayoutId id="2147483667" r:id="rId12"/>
    <p:sldLayoutId id="2147483668" r:id="rId13"/>
    <p:sldLayoutId id="2147483669" r:id="rId14"/>
    <p:sldLayoutId id="2147483671" r:id="rId15"/>
    <p:sldLayoutId id="2147483672" r:id="rId1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539552" y="3212976"/>
            <a:ext cx="7376864" cy="982960"/>
          </a:xfrm>
        </p:spPr>
        <p:txBody>
          <a:bodyPr/>
          <a:lstStyle/>
          <a:p>
            <a:r>
              <a:rPr lang="fi-FI" b="1" dirty="0">
                <a:cs typeface="ヒラギノ角ゴ Pro W3" pitchFamily="-112" charset="-128"/>
              </a:rPr>
              <a:t>− </a:t>
            </a:r>
            <a:r>
              <a:rPr lang="en-US" b="1" dirty="0" err="1">
                <a:cs typeface="ヒラギノ角ゴ Pro W3" pitchFamily="-112" charset="-128"/>
              </a:rPr>
              <a:t>työkalu</a:t>
            </a:r>
            <a:r>
              <a:rPr lang="en-US" b="1" dirty="0">
                <a:cs typeface="ヒラギノ角ゴ Pro W3" pitchFamily="-112" charset="-128"/>
              </a:rPr>
              <a:t> </a:t>
            </a:r>
            <a:r>
              <a:rPr lang="en-US" b="1" dirty="0" err="1">
                <a:cs typeface="ヒラギノ角ゴ Pro W3" pitchFamily="-112" charset="-128"/>
              </a:rPr>
              <a:t>toiminnan</a:t>
            </a:r>
            <a:r>
              <a:rPr lang="en-US" b="1" dirty="0">
                <a:cs typeface="ヒラギノ角ゴ Pro W3" pitchFamily="-112" charset="-128"/>
              </a:rPr>
              <a:t> </a:t>
            </a:r>
            <a:r>
              <a:rPr lang="en-US" b="1" dirty="0" err="1">
                <a:cs typeface="ヒラギノ角ゴ Pro W3" pitchFamily="-112" charset="-128"/>
              </a:rPr>
              <a:t>suunnittelun</a:t>
            </a:r>
            <a:r>
              <a:rPr lang="en-US" b="1" dirty="0">
                <a:cs typeface="ヒラギノ角ゴ Pro W3" pitchFamily="-112" charset="-128"/>
              </a:rPr>
              <a:t> ja </a:t>
            </a:r>
            <a:r>
              <a:rPr lang="en-US" b="1" dirty="0" err="1">
                <a:cs typeface="ヒラギノ角ゴ Pro W3" pitchFamily="-112" charset="-128"/>
              </a:rPr>
              <a:t>suunnitelman</a:t>
            </a:r>
            <a:r>
              <a:rPr lang="en-US" b="1" dirty="0">
                <a:cs typeface="ヒラギノ角ゴ Pro W3" pitchFamily="-112" charset="-128"/>
              </a:rPr>
              <a:t> </a:t>
            </a:r>
            <a:r>
              <a:rPr lang="en-US" b="1" dirty="0" err="1">
                <a:cs typeface="ヒラギノ角ゴ Pro W3" pitchFamily="-112" charset="-128"/>
              </a:rPr>
              <a:t>arvioinnin</a:t>
            </a:r>
            <a:r>
              <a:rPr lang="en-US" b="1" dirty="0">
                <a:cs typeface="ヒラギノ角ゴ Pro W3" pitchFamily="-112" charset="-128"/>
              </a:rPr>
              <a:t> </a:t>
            </a:r>
            <a:r>
              <a:rPr lang="en-US" b="1" dirty="0" err="1">
                <a:cs typeface="ヒラギノ角ゴ Pro W3" pitchFamily="-112" charset="-128"/>
              </a:rPr>
              <a:t>tueksi</a:t>
            </a:r>
            <a:endParaRPr lang="en-US" b="1" dirty="0">
              <a:cs typeface="ヒラギノ角ゴ Pro W3" pitchFamily="-112" charset="-128"/>
            </a:endParaRPr>
          </a:p>
          <a:p>
            <a:r>
              <a:rPr lang="en-US" b="1" dirty="0" err="1">
                <a:solidFill>
                  <a:schemeClr val="tx1"/>
                </a:solidFill>
              </a:rPr>
              <a:t>REcoRDI</a:t>
            </a:r>
            <a:r>
              <a:rPr lang="en-US" b="1" dirty="0">
                <a:solidFill>
                  <a:schemeClr val="tx1"/>
                </a:solidFill>
              </a:rPr>
              <a:t> Metropolia 19.8.2019</a:t>
            </a:r>
          </a:p>
          <a:p>
            <a:r>
              <a:rPr lang="fi-FI" i="1" dirty="0" err="1"/>
              <a:t>Platform</a:t>
            </a:r>
            <a:r>
              <a:rPr lang="fi-FI" i="1" dirty="0"/>
              <a:t> </a:t>
            </a:r>
            <a:r>
              <a:rPr lang="fi-FI" i="1" dirty="0" err="1"/>
              <a:t>ecosystem</a:t>
            </a:r>
            <a:r>
              <a:rPr lang="fi-FI" i="1" dirty="0"/>
              <a:t> for </a:t>
            </a:r>
            <a:r>
              <a:rPr lang="fi-FI" i="1" dirty="0" err="1"/>
              <a:t>strengthening</a:t>
            </a:r>
            <a:r>
              <a:rPr lang="fi-FI" i="1" dirty="0"/>
              <a:t> of RDI </a:t>
            </a:r>
            <a:r>
              <a:rPr lang="fi-FI" i="1" dirty="0" err="1"/>
              <a:t>activities</a:t>
            </a:r>
            <a:r>
              <a:rPr lang="fi-FI" i="1" dirty="0"/>
              <a:t> in </a:t>
            </a:r>
            <a:r>
              <a:rPr lang="fi-FI" i="1" dirty="0" err="1"/>
              <a:t>multidisciplinary</a:t>
            </a:r>
            <a:r>
              <a:rPr lang="fi-FI" i="1" dirty="0"/>
              <a:t> </a:t>
            </a:r>
            <a:r>
              <a:rPr lang="fi-FI" i="1" dirty="0" err="1"/>
              <a:t>rehabilitation</a:t>
            </a:r>
            <a:endParaRPr lang="fi-FI" dirty="0">
              <a:solidFill>
                <a:schemeClr val="tx1"/>
              </a:solidFill>
            </a:endParaRPr>
          </a:p>
          <a:p>
            <a:endParaRPr lang="fi-FI" dirty="0">
              <a:solidFill>
                <a:schemeClr val="tx1"/>
              </a:solidFill>
            </a:endParaRPr>
          </a:p>
        </p:txBody>
      </p:sp>
      <p:sp>
        <p:nvSpPr>
          <p:cNvPr id="5" name="Text Box 62"/>
          <p:cNvSpPr txBox="1">
            <a:spLocks noGrp="1" noChangeArrowheads="1"/>
          </p:cNvSpPr>
          <p:nvPr>
            <p:ph type="ctrTitle"/>
          </p:nvPr>
        </p:nvSpPr>
        <p:spPr bwMode="auto">
          <a:xfrm>
            <a:off x="445114" y="2133650"/>
            <a:ext cx="7772400" cy="134947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spcBef>
                <a:spcPct val="50000"/>
              </a:spcBef>
            </a:pPr>
            <a:r>
              <a:rPr lang="fi-FI" sz="6600" b="1" dirty="0">
                <a:cs typeface="ヒラギノ角ゴ Pro W3" pitchFamily="-112" charset="-128"/>
              </a:rPr>
              <a:t>SUUNTA</a:t>
            </a:r>
            <a:br>
              <a:rPr lang="fi-FI" sz="2000" b="1" dirty="0">
                <a:solidFill>
                  <a:schemeClr val="tx1"/>
                </a:solidFill>
                <a:cs typeface="ヒラギノ角ゴ Pro W3" pitchFamily="-112" charset="-128"/>
              </a:rPr>
            </a:br>
            <a:endParaRPr lang="fi-FI" sz="2000" b="1" dirty="0">
              <a:solidFill>
                <a:schemeClr val="tx1"/>
              </a:solidFill>
              <a:cs typeface="ヒラギノ角ゴ Pro W3" pitchFamily="-112" charset="-128"/>
            </a:endParaRPr>
          </a:p>
        </p:txBody>
      </p:sp>
    </p:spTree>
    <p:extLst>
      <p:ext uri="{BB962C8B-B14F-4D97-AF65-F5344CB8AC3E}">
        <p14:creationId xmlns:p14="http://schemas.microsoft.com/office/powerpoint/2010/main" val="4058175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846" name="Group 46"/>
          <p:cNvGraphicFramePr>
            <a:graphicFrameLocks noGrp="1"/>
          </p:cNvGraphicFramePr>
          <p:nvPr>
            <p:extLst>
              <p:ext uri="{D42A27DB-BD31-4B8C-83A1-F6EECF244321}">
                <p14:modId xmlns:p14="http://schemas.microsoft.com/office/powerpoint/2010/main" val="3020660261"/>
              </p:ext>
            </p:extLst>
          </p:nvPr>
        </p:nvGraphicFramePr>
        <p:xfrm>
          <a:off x="358775" y="1520825"/>
          <a:ext cx="8383588" cy="4762500"/>
        </p:xfrm>
        <a:graphic>
          <a:graphicData uri="http://schemas.openxmlformats.org/drawingml/2006/table">
            <a:tbl>
              <a:tblPr/>
              <a:tblGrid>
                <a:gridCol w="8383588">
                  <a:extLst>
                    <a:ext uri="{9D8B030D-6E8A-4147-A177-3AD203B41FA5}">
                      <a16:colId xmlns:a16="http://schemas.microsoft.com/office/drawing/2014/main" val="20000"/>
                    </a:ext>
                  </a:extLst>
                </a:gridCol>
              </a:tblGrid>
              <a:tr h="2320925">
                <a:tc>
                  <a:txBody>
                    <a:bodyPr/>
                    <a:lstStyle/>
                    <a:p>
                      <a:pPr marL="304800" marR="0" lvl="0" indent="-30480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2800" b="1" i="0" u="none" strike="noStrike" cap="none" normalizeH="0" baseline="0" dirty="0">
                          <a:ln>
                            <a:noFill/>
                          </a:ln>
                          <a:solidFill>
                            <a:schemeClr val="tx1"/>
                          </a:solidFill>
                          <a:effectLst/>
                          <a:latin typeface="+mn-lt"/>
                          <a:ea typeface="ヒラギノ角ゴ Pro W3" pitchFamily="-112" charset="-128"/>
                        </a:rPr>
                        <a:t>Tarve</a:t>
                      </a:r>
                    </a:p>
                    <a:p>
                      <a:pPr marL="304800" marR="0" lvl="0" indent="-30480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600" b="0" i="0" u="none" strike="noStrike" cap="none" normalizeH="0" baseline="0" dirty="0">
                          <a:ln>
                            <a:noFill/>
                          </a:ln>
                          <a:solidFill>
                            <a:schemeClr val="tx1"/>
                          </a:solidFill>
                          <a:effectLst/>
                          <a:latin typeface="+mn-lt"/>
                          <a:ea typeface="ヒラギノ角ゴ Pro W3" pitchFamily="-112" charset="-128"/>
                          <a:sym typeface="Wingdings" pitchFamily="2" charset="2"/>
                        </a:rPr>
                        <a:t>Monialaisen kuntoutuksen soveltavan tutkimustoiminnan kehittäminen</a:t>
                      </a:r>
                    </a:p>
                  </a:txBody>
                  <a:tcPr marL="114300"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0"/>
                  </a:ext>
                </a:extLst>
              </a:tr>
              <a:tr h="2441575">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2800" b="1" i="0" u="none" strike="noStrike" cap="none" normalizeH="0" baseline="0" dirty="0">
                          <a:ln>
                            <a:noFill/>
                          </a:ln>
                          <a:solidFill>
                            <a:schemeClr val="tx1"/>
                          </a:solidFill>
                          <a:effectLst/>
                          <a:latin typeface="+mn-lt"/>
                          <a:ea typeface="ヒラギノ角ゴ Pro W3" pitchFamily="-112" charset="-128"/>
                        </a:rPr>
                        <a:t>Päämäärä</a:t>
                      </a:r>
                    </a:p>
                    <a:p>
                      <a:pPr marL="0" marR="0" lvl="0" indent="0" algn="ctr" defTabSz="914400" rtl="0" eaLnBrk="1" fontAlgn="base" latinLnBrk="0" hangingPunct="1">
                        <a:lnSpc>
                          <a:spcPct val="100000"/>
                        </a:lnSpc>
                        <a:spcBef>
                          <a:spcPct val="20000"/>
                        </a:spcBef>
                        <a:spcAft>
                          <a:spcPct val="0"/>
                        </a:spcAft>
                        <a:buClr>
                          <a:schemeClr val="accent1"/>
                        </a:buClr>
                        <a:buSzTx/>
                        <a:buFont typeface="Times" pitchFamily="-112" charset="0"/>
                        <a:buNone/>
                        <a:tabLst/>
                      </a:pPr>
                      <a:r>
                        <a:rPr kumimoji="0" lang="fi-FI" sz="1600" b="0" i="0" u="none" strike="noStrike" cap="none" normalizeH="0" baseline="0" dirty="0">
                          <a:ln>
                            <a:noFill/>
                          </a:ln>
                          <a:solidFill>
                            <a:schemeClr val="tx1"/>
                          </a:solidFill>
                          <a:effectLst/>
                          <a:latin typeface="+mn-lt"/>
                          <a:ea typeface="ヒラギノ角ゴ Pro W3" pitchFamily="-112" charset="-128"/>
                        </a:rPr>
                        <a:t>Vaikuttava kuntouksen soveltava tutkimus ihmisten</a:t>
                      </a:r>
                      <a:r>
                        <a:rPr kumimoji="0" lang="fi-FI" sz="1600" b="0" i="0" u="none" strike="noStrike" cap="none" normalizeH="0" baseline="0" dirty="0">
                          <a:ln>
                            <a:noFill/>
                          </a:ln>
                          <a:solidFill>
                            <a:srgbClr val="FF0000"/>
                          </a:solidFill>
                          <a:effectLst/>
                          <a:latin typeface="+mn-lt"/>
                          <a:ea typeface="ヒラギノ角ゴ Pro W3" pitchFamily="-112" charset="-128"/>
                        </a:rPr>
                        <a:t> toimintakyvyn </a:t>
                      </a:r>
                      <a:r>
                        <a:rPr kumimoji="0" lang="fi-FI" sz="1600" b="0" i="0" u="none" strike="noStrike" cap="none" normalizeH="0" baseline="0" dirty="0">
                          <a:ln>
                            <a:noFill/>
                          </a:ln>
                          <a:solidFill>
                            <a:schemeClr val="tx1"/>
                          </a:solidFill>
                          <a:effectLst/>
                          <a:latin typeface="+mn-lt"/>
                          <a:ea typeface="ヒラギノ角ゴ Pro W3" pitchFamily="-112" charset="-128"/>
                        </a:rPr>
                        <a:t>edistämiseksi</a:t>
                      </a:r>
                    </a:p>
                  </a:txBody>
                  <a:tcPr marL="114300"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1"/>
                  </a:ext>
                </a:extLst>
              </a:tr>
            </a:tbl>
          </a:graphicData>
        </a:graphic>
      </p:graphicFrame>
      <p:sp>
        <p:nvSpPr>
          <p:cNvPr id="61" name="Slide Number Placeholder 4"/>
          <p:cNvSpPr txBox="1">
            <a:spLocks noGrp="1"/>
          </p:cNvSpPr>
          <p:nvPr/>
        </p:nvSpPr>
        <p:spPr bwMode="auto">
          <a:xfrm>
            <a:off x="8610600" y="6484938"/>
            <a:ext cx="406400" cy="37306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algn="r">
              <a:defRPr/>
            </a:pPr>
            <a:endParaRPr lang="en-US" dirty="0">
              <a:solidFill>
                <a:schemeClr val="accent2"/>
              </a:solidFill>
              <a:latin typeface="+mn-lt"/>
              <a:ea typeface="ヒラギノ角ゴ Pro W3" pitchFamily="1" charset="-128"/>
              <a:cs typeface="Calibri" pitchFamily="34" charset="0"/>
            </a:endParaRPr>
          </a:p>
        </p:txBody>
      </p:sp>
      <p:grpSp>
        <p:nvGrpSpPr>
          <p:cNvPr id="76814" name="Group 14"/>
          <p:cNvGrpSpPr>
            <a:grpSpLocks/>
          </p:cNvGrpSpPr>
          <p:nvPr/>
        </p:nvGrpSpPr>
        <p:grpSpPr bwMode="auto">
          <a:xfrm>
            <a:off x="1630363" y="3668713"/>
            <a:ext cx="5942012" cy="261937"/>
            <a:chOff x="1007" y="368"/>
            <a:chExt cx="3743" cy="165"/>
          </a:xfrm>
        </p:grpSpPr>
        <p:sp>
          <p:nvSpPr>
            <p:cNvPr id="76815" name="AutoShape 15"/>
            <p:cNvSpPr>
              <a:spLocks noChangeArrowheads="1"/>
            </p:cNvSpPr>
            <p:nvPr/>
          </p:nvSpPr>
          <p:spPr bwMode="auto">
            <a:xfrm>
              <a:off x="1007" y="368"/>
              <a:ext cx="192" cy="165"/>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6816" name="AutoShape 16"/>
            <p:cNvSpPr>
              <a:spLocks noChangeArrowheads="1"/>
            </p:cNvSpPr>
            <p:nvPr/>
          </p:nvSpPr>
          <p:spPr bwMode="auto">
            <a:xfrm>
              <a:off x="2783" y="368"/>
              <a:ext cx="192" cy="165"/>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6817" name="AutoShape 17"/>
            <p:cNvSpPr>
              <a:spLocks noChangeArrowheads="1"/>
            </p:cNvSpPr>
            <p:nvPr/>
          </p:nvSpPr>
          <p:spPr bwMode="auto">
            <a:xfrm>
              <a:off x="4558" y="368"/>
              <a:ext cx="192" cy="165"/>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grpSp>
      <p:grpSp>
        <p:nvGrpSpPr>
          <p:cNvPr id="76818" name="Group 18"/>
          <p:cNvGrpSpPr>
            <a:grpSpLocks/>
          </p:cNvGrpSpPr>
          <p:nvPr/>
        </p:nvGrpSpPr>
        <p:grpSpPr bwMode="auto">
          <a:xfrm>
            <a:off x="1630363" y="6191250"/>
            <a:ext cx="5942012" cy="261938"/>
            <a:chOff x="1007" y="368"/>
            <a:chExt cx="3743" cy="165"/>
          </a:xfrm>
        </p:grpSpPr>
        <p:sp>
          <p:nvSpPr>
            <p:cNvPr id="76819" name="AutoShape 19"/>
            <p:cNvSpPr>
              <a:spLocks noChangeArrowheads="1"/>
            </p:cNvSpPr>
            <p:nvPr/>
          </p:nvSpPr>
          <p:spPr bwMode="auto">
            <a:xfrm>
              <a:off x="1007" y="368"/>
              <a:ext cx="192" cy="165"/>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6820" name="AutoShape 20"/>
            <p:cNvSpPr>
              <a:spLocks noChangeArrowheads="1"/>
            </p:cNvSpPr>
            <p:nvPr/>
          </p:nvSpPr>
          <p:spPr bwMode="auto">
            <a:xfrm>
              <a:off x="2783" y="368"/>
              <a:ext cx="192" cy="165"/>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6821" name="AutoShape 21"/>
            <p:cNvSpPr>
              <a:spLocks noChangeArrowheads="1"/>
            </p:cNvSpPr>
            <p:nvPr/>
          </p:nvSpPr>
          <p:spPr bwMode="auto">
            <a:xfrm>
              <a:off x="4558" y="368"/>
              <a:ext cx="192" cy="165"/>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grpSp>
      <p:sp>
        <p:nvSpPr>
          <p:cNvPr id="76822" name="Text Box 22"/>
          <p:cNvSpPr txBox="1">
            <a:spLocks noChangeArrowheads="1"/>
          </p:cNvSpPr>
          <p:nvPr/>
        </p:nvSpPr>
        <p:spPr bwMode="auto">
          <a:xfrm>
            <a:off x="3770428" y="454532"/>
            <a:ext cx="1604735" cy="584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905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spcBef>
                <a:spcPct val="50000"/>
              </a:spcBef>
            </a:pPr>
            <a:r>
              <a:rPr lang="fi-FI" sz="3200" b="1" dirty="0">
                <a:cs typeface="ヒラギノ角ゴ Pro W3" pitchFamily="-112" charset="-128"/>
              </a:rPr>
              <a:t>SUUNTA</a:t>
            </a:r>
          </a:p>
        </p:txBody>
      </p:sp>
    </p:spTree>
    <p:extLst>
      <p:ext uri="{BB962C8B-B14F-4D97-AF65-F5344CB8AC3E}">
        <p14:creationId xmlns:p14="http://schemas.microsoft.com/office/powerpoint/2010/main" val="2834623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3866" name="Group 138"/>
          <p:cNvGraphicFramePr>
            <a:graphicFrameLocks noGrp="1"/>
          </p:cNvGraphicFramePr>
          <p:nvPr>
            <p:extLst>
              <p:ext uri="{D42A27DB-BD31-4B8C-83A1-F6EECF244321}">
                <p14:modId xmlns:p14="http://schemas.microsoft.com/office/powerpoint/2010/main" val="1703525453"/>
              </p:ext>
            </p:extLst>
          </p:nvPr>
        </p:nvGraphicFramePr>
        <p:xfrm>
          <a:off x="3294201" y="651704"/>
          <a:ext cx="5508625" cy="5468938"/>
        </p:xfrm>
        <a:graphic>
          <a:graphicData uri="http://schemas.openxmlformats.org/drawingml/2006/table">
            <a:tbl>
              <a:tblPr/>
              <a:tblGrid>
                <a:gridCol w="1854200">
                  <a:extLst>
                    <a:ext uri="{9D8B030D-6E8A-4147-A177-3AD203B41FA5}">
                      <a16:colId xmlns:a16="http://schemas.microsoft.com/office/drawing/2014/main" val="20000"/>
                    </a:ext>
                  </a:extLst>
                </a:gridCol>
                <a:gridCol w="1817687">
                  <a:extLst>
                    <a:ext uri="{9D8B030D-6E8A-4147-A177-3AD203B41FA5}">
                      <a16:colId xmlns:a16="http://schemas.microsoft.com/office/drawing/2014/main" val="20001"/>
                    </a:ext>
                  </a:extLst>
                </a:gridCol>
                <a:gridCol w="1836738">
                  <a:extLst>
                    <a:ext uri="{9D8B030D-6E8A-4147-A177-3AD203B41FA5}">
                      <a16:colId xmlns:a16="http://schemas.microsoft.com/office/drawing/2014/main" val="20002"/>
                    </a:ext>
                  </a:extLst>
                </a:gridCol>
              </a:tblGrid>
              <a:tr h="1689100">
                <a:tc gridSpan="3">
                  <a:txBody>
                    <a:bodyPr/>
                    <a:lstStyle/>
                    <a:p>
                      <a:pPr marL="0" marR="0" lvl="0" indent="0" algn="ctr" defTabSz="914400" rtl="0" eaLnBrk="0" fontAlgn="base" latinLnBrk="0" hangingPunct="0">
                        <a:lnSpc>
                          <a:spcPct val="100000"/>
                        </a:lnSpc>
                        <a:spcBef>
                          <a:spcPts val="3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Tavoite 2</a:t>
                      </a:r>
                    </a:p>
                    <a:p>
                      <a:pPr marL="0" marR="0" lvl="0" indent="0" algn="ctr" defTabSz="914400" rtl="0" eaLnBrk="0" fontAlgn="base" latinLnBrk="0" hangingPunct="0">
                        <a:lnSpc>
                          <a:spcPct val="100000"/>
                        </a:lnSpc>
                        <a:spcBef>
                          <a:spcPts val="3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Kuntouksen monialaisen soveltavan tutkimuksen</a:t>
                      </a:r>
                    </a:p>
                    <a:p>
                      <a:pPr marL="0" marR="0" lvl="0" indent="0" algn="ctr" defTabSz="914400" rtl="0" eaLnBrk="0" fontAlgn="base" latinLnBrk="0" hangingPunct="0">
                        <a:lnSpc>
                          <a:spcPct val="100000"/>
                        </a:lnSpc>
                        <a:spcBef>
                          <a:spcPts val="300"/>
                        </a:spcBef>
                        <a:spcAft>
                          <a:spcPct val="0"/>
                        </a:spcAft>
                        <a:buClr>
                          <a:schemeClr val="accent1"/>
                        </a:buClr>
                        <a:buSzTx/>
                        <a:buFont typeface="Times" pitchFamily="-112" charset="0"/>
                        <a:buNone/>
                        <a:tabLst/>
                      </a:pPr>
                      <a:r>
                        <a:rPr kumimoji="0" lang="fi-FI" sz="1100" b="1" i="0" u="none" strike="noStrike" cap="none" normalizeH="0" baseline="0" dirty="0">
                          <a:ln>
                            <a:noFill/>
                          </a:ln>
                          <a:solidFill>
                            <a:schemeClr val="tx1"/>
                          </a:solidFill>
                          <a:effectLst/>
                          <a:latin typeface="+mn-lt"/>
                          <a:ea typeface="ヒラギノ角ゴ Pro W3" pitchFamily="-112" charset="-128"/>
                          <a:sym typeface="Wingdings" pitchFamily="2" charset="2"/>
                        </a:rPr>
                        <a:t>osaamisen vahvistaminen</a:t>
                      </a: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tc hMerge="1">
                  <a:txBody>
                    <a:bodyPr/>
                    <a:lstStyle/>
                    <a:p>
                      <a:endParaRPr lang="fi-FI"/>
                    </a:p>
                  </a:txBody>
                  <a:tcPr/>
                </a:tc>
                <a:tc hMerge="1">
                  <a:txBody>
                    <a:bodyPr/>
                    <a:lstStyle/>
                    <a:p>
                      <a:endParaRPr lang="fi-FI"/>
                    </a:p>
                  </a:txBody>
                  <a:tcPr/>
                </a:tc>
                <a:extLst>
                  <a:ext uri="{0D108BD9-81ED-4DB2-BD59-A6C34878D82A}">
                    <a16:rowId xmlns:a16="http://schemas.microsoft.com/office/drawing/2014/main" val="10000"/>
                  </a:ext>
                </a:extLst>
              </a:tr>
              <a:tr h="1046163">
                <a:tc gridSpan="2">
                  <a:txBody>
                    <a:bodyPr/>
                    <a:lstStyle/>
                    <a:p>
                      <a:pPr marL="0" marR="0" lvl="0" indent="0" algn="ctr" defTabSz="914400" rtl="0" eaLnBrk="0" fontAlgn="base" latinLnBrk="0" hangingPunct="0">
                        <a:lnSpc>
                          <a:spcPct val="100000"/>
                        </a:lnSpc>
                        <a:spcBef>
                          <a:spcPts val="300"/>
                        </a:spcBef>
                        <a:spcAft>
                          <a:spcPct val="0"/>
                        </a:spcAft>
                        <a:buClr>
                          <a:schemeClr val="accent1"/>
                        </a:buClr>
                        <a:buSzTx/>
                        <a:buFont typeface="Times" pitchFamily="-112" charset="0"/>
                        <a:buNone/>
                        <a:tabLst/>
                      </a:pPr>
                      <a:r>
                        <a:rPr kumimoji="0" lang="fi-FI" sz="1100" b="1" i="0" u="none" strike="noStrike" cap="none" normalizeH="0" baseline="0" dirty="0">
                          <a:ln>
                            <a:noFill/>
                          </a:ln>
                          <a:solidFill>
                            <a:schemeClr val="tx1"/>
                          </a:solidFill>
                          <a:effectLst/>
                          <a:latin typeface="+mn-lt"/>
                          <a:ea typeface="ヒラギノ角ゴ Pro W3" pitchFamily="-112" charset="-128"/>
                        </a:rPr>
                        <a:t>Alatavoite 1</a:t>
                      </a:r>
                    </a:p>
                    <a:p>
                      <a:pPr marL="0" marR="0" lvl="0" indent="0" algn="ctr" defTabSz="914400" rtl="0" eaLnBrk="1" fontAlgn="base" latinLnBrk="0" hangingPunct="1">
                        <a:lnSpc>
                          <a:spcPct val="100000"/>
                        </a:lnSpc>
                        <a:spcBef>
                          <a:spcPts val="3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Laadukas ja systemaattinen kuntoutuksen soveltava tutkimus</a:t>
                      </a:r>
                    </a:p>
                    <a:p>
                      <a:pPr marL="0" marR="0" lvl="0" indent="0" algn="ctr" defTabSz="914400" rtl="0" eaLnBrk="1" fontAlgn="base" latinLnBrk="0" hangingPunct="1">
                        <a:lnSpc>
                          <a:spcPct val="100000"/>
                        </a:lnSpc>
                        <a:spcBef>
                          <a:spcPts val="300"/>
                        </a:spcBef>
                        <a:spcAft>
                          <a:spcPct val="0"/>
                        </a:spcAft>
                        <a:buClr>
                          <a:schemeClr val="accent1"/>
                        </a:buClr>
                        <a:buSzTx/>
                        <a:buFont typeface="Times" pitchFamily="-112" charset="0"/>
                        <a:buNone/>
                        <a:tabLst/>
                      </a:pPr>
                      <a:r>
                        <a:rPr kumimoji="0" lang="fi-FI" sz="1100" b="0" i="1" u="none" strike="noStrike" cap="none" normalizeH="0" baseline="0" dirty="0" err="1">
                          <a:ln>
                            <a:noFill/>
                          </a:ln>
                          <a:solidFill>
                            <a:srgbClr val="C00000"/>
                          </a:solidFill>
                          <a:effectLst/>
                          <a:latin typeface="+mn-lt"/>
                          <a:ea typeface="ヒラギノ角ゴ Pro W3" pitchFamily="-112" charset="-128"/>
                        </a:rPr>
                        <a:t>Participatory</a:t>
                      </a:r>
                      <a:r>
                        <a:rPr kumimoji="0" lang="fi-FI" sz="1100" b="0" i="1" u="none" strike="noStrike" cap="none" normalizeH="0" baseline="0" dirty="0">
                          <a:ln>
                            <a:noFill/>
                          </a:ln>
                          <a:solidFill>
                            <a:srgbClr val="C00000"/>
                          </a:solidFill>
                          <a:effectLst/>
                          <a:latin typeface="+mn-lt"/>
                          <a:ea typeface="ヒラギノ角ゴ Pro W3" pitchFamily="-112" charset="-128"/>
                        </a:rPr>
                        <a:t> </a:t>
                      </a:r>
                      <a:r>
                        <a:rPr kumimoji="0" lang="fi-FI" sz="1100" b="0" i="1" u="none" strike="noStrike" cap="none" normalizeH="0" baseline="0" dirty="0" err="1">
                          <a:ln>
                            <a:noFill/>
                          </a:ln>
                          <a:solidFill>
                            <a:srgbClr val="C00000"/>
                          </a:solidFill>
                          <a:effectLst/>
                          <a:latin typeface="+mn-lt"/>
                          <a:ea typeface="ヒラギノ角ゴ Pro W3" pitchFamily="-112" charset="-128"/>
                        </a:rPr>
                        <a:t>co-research</a:t>
                      </a:r>
                      <a:r>
                        <a:rPr kumimoji="0" lang="fi-FI" sz="1100" b="0" i="1" u="none" strike="noStrike" cap="none" normalizeH="0" baseline="0" dirty="0">
                          <a:ln>
                            <a:noFill/>
                          </a:ln>
                          <a:solidFill>
                            <a:srgbClr val="C00000"/>
                          </a:solidFill>
                          <a:effectLst/>
                          <a:latin typeface="+mn-lt"/>
                          <a:ea typeface="ヒラギノ角ゴ Pro W3" pitchFamily="-112" charset="-128"/>
                        </a:rPr>
                        <a:t> </a:t>
                      </a:r>
                      <a:r>
                        <a:rPr kumimoji="0" lang="fi-FI" sz="1100" b="0" i="0" u="none" strike="noStrike" cap="none" normalizeH="0" baseline="0" dirty="0">
                          <a:ln>
                            <a:noFill/>
                          </a:ln>
                          <a:solidFill>
                            <a:schemeClr val="tx1"/>
                          </a:solidFill>
                          <a:effectLst/>
                          <a:latin typeface="+mn-lt"/>
                          <a:ea typeface="ヒラギノ角ゴ Pro W3" pitchFamily="-112" charset="-128"/>
                        </a:rPr>
                        <a:t>–kärjen mukaan</a:t>
                      </a:r>
                      <a:endParaRPr kumimoji="0" lang="fi-FI" sz="1100" b="1"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tc hMerge="1">
                  <a:txBody>
                    <a:bodyPr/>
                    <a:lstStyle/>
                    <a:p>
                      <a:endParaRPr lang="fi-FI"/>
                    </a:p>
                  </a:txBody>
                  <a:tcPr/>
                </a:tc>
                <a:tc>
                  <a:txBody>
                    <a:bodyPr/>
                    <a:lstStyle/>
                    <a:p>
                      <a:pPr marL="0" marR="0" lvl="0" indent="0" algn="ctr" defTabSz="914400" rtl="0" eaLnBrk="0" fontAlgn="base" latinLnBrk="0" hangingPunct="0">
                        <a:lnSpc>
                          <a:spcPct val="100000"/>
                        </a:lnSpc>
                        <a:spcBef>
                          <a:spcPts val="300"/>
                        </a:spcBef>
                        <a:spcAft>
                          <a:spcPct val="0"/>
                        </a:spcAft>
                        <a:buClr>
                          <a:schemeClr val="accent1"/>
                        </a:buClr>
                        <a:buSzTx/>
                        <a:buFont typeface="Times" pitchFamily="-112" charset="0"/>
                        <a:buNone/>
                        <a:tabLst/>
                      </a:pPr>
                      <a:r>
                        <a:rPr kumimoji="0" lang="fi-FI" sz="1100" b="1" i="0" u="none" strike="noStrike" cap="none" normalizeH="0" baseline="0" dirty="0">
                          <a:ln>
                            <a:noFill/>
                          </a:ln>
                          <a:solidFill>
                            <a:schemeClr val="tx1"/>
                          </a:solidFill>
                          <a:effectLst/>
                          <a:latin typeface="+mn-lt"/>
                          <a:ea typeface="ヒラギノ角ゴ Pro W3" pitchFamily="-112" charset="-128"/>
                        </a:rPr>
                        <a:t>Alatavoite 2</a:t>
                      </a:r>
                    </a:p>
                    <a:p>
                      <a:pPr marL="0" marR="0" lvl="0" indent="0" algn="ctr" defTabSz="914400" rtl="0" eaLnBrk="1" fontAlgn="base" latinLnBrk="0" hangingPunct="1">
                        <a:lnSpc>
                          <a:spcPct val="100000"/>
                        </a:lnSpc>
                        <a:spcBef>
                          <a:spcPts val="3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Kuntoutuksen soveltavan tutkimuksen moninainen hyödyntäminen</a:t>
                      </a: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1"/>
                  </a:ext>
                </a:extLst>
              </a:tr>
              <a:tr h="2733675">
                <a:tc>
                  <a:txBody>
                    <a:bodyPr/>
                    <a:lstStyle/>
                    <a:p>
                      <a:pPr marL="304800" marR="0" lvl="0" indent="-304800" algn="ctr" defTabSz="914400" rtl="0" eaLnBrk="0" fontAlgn="base" latinLnBrk="0" hangingPunct="0">
                        <a:lnSpc>
                          <a:spcPct val="100000"/>
                        </a:lnSpc>
                        <a:spcBef>
                          <a:spcPts val="3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Keinot</a:t>
                      </a:r>
                    </a:p>
                    <a:p>
                      <a:pPr marL="304800" marR="0" lvl="0" indent="-304800" algn="l" defTabSz="914400" rtl="0" eaLnBrk="1" fontAlgn="base" latinLnBrk="0" hangingPunct="1">
                        <a:lnSpc>
                          <a:spcPct val="100000"/>
                        </a:lnSpc>
                        <a:spcBef>
                          <a:spcPts val="3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Nykytilanteen tunnistaminen, tietoaukkojen kartoitus (WP1)</a:t>
                      </a:r>
                    </a:p>
                    <a:p>
                      <a:pPr marL="304800" marR="0" lvl="0" indent="-304800" algn="l" defTabSz="914400" rtl="0" eaLnBrk="1" fontAlgn="base" latinLnBrk="0" hangingPunct="1">
                        <a:lnSpc>
                          <a:spcPct val="100000"/>
                        </a:lnSpc>
                        <a:spcBef>
                          <a:spcPts val="3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Tarpeiden arviointi (WP2)</a:t>
                      </a:r>
                    </a:p>
                    <a:p>
                      <a:pPr marL="304800" marR="0" lvl="0" indent="-304800" algn="l" defTabSz="914400" rtl="0" eaLnBrk="1" fontAlgn="base" latinLnBrk="0" hangingPunct="1">
                        <a:lnSpc>
                          <a:spcPct val="100000"/>
                        </a:lnSpc>
                        <a:spcBef>
                          <a:spcPts val="3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304800" marR="0" lvl="0" indent="-304800" algn="l" defTabSz="914400" rtl="0" eaLnBrk="1" fontAlgn="base" latinLnBrk="0" hangingPunct="1">
                        <a:lnSpc>
                          <a:spcPct val="100000"/>
                        </a:lnSpc>
                        <a:spcBef>
                          <a:spcPts val="3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304800" marR="0" lvl="0" indent="-304800" algn="ctr" defTabSz="914400" rtl="0" eaLnBrk="1" fontAlgn="base" latinLnBrk="0" hangingPunct="1">
                        <a:lnSpc>
                          <a:spcPct val="100000"/>
                        </a:lnSpc>
                        <a:spcBef>
                          <a:spcPts val="3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304800" marR="0" lvl="0" indent="-304800" algn="ctr" defTabSz="914400" rtl="0" eaLnBrk="1" fontAlgn="base" latinLnBrk="0" hangingPunct="1">
                        <a:lnSpc>
                          <a:spcPct val="100000"/>
                        </a:lnSpc>
                        <a:spcBef>
                          <a:spcPts val="3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0" fontAlgn="base" latinLnBrk="0" hangingPunct="0">
                        <a:lnSpc>
                          <a:spcPct val="100000"/>
                        </a:lnSpc>
                        <a:spcBef>
                          <a:spcPts val="3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Keinot</a:t>
                      </a:r>
                    </a:p>
                    <a:p>
                      <a:pPr marL="228600" marR="0" lvl="0" indent="-228600" algn="l" defTabSz="914400" rtl="0" eaLnBrk="1" fontAlgn="base" latinLnBrk="0" hangingPunct="1">
                        <a:lnSpc>
                          <a:spcPct val="100000"/>
                        </a:lnSpc>
                        <a:spcBef>
                          <a:spcPts val="3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Suuntalinjojen kehittäminen (WP3)</a:t>
                      </a:r>
                    </a:p>
                    <a:p>
                      <a:pPr marL="228600" marR="0" lvl="0" indent="-228600" algn="l" defTabSz="914400" rtl="0" eaLnBrk="1" fontAlgn="base" latinLnBrk="0" hangingPunct="1">
                        <a:lnSpc>
                          <a:spcPct val="100000"/>
                        </a:lnSpc>
                        <a:spcBef>
                          <a:spcPts val="3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Käytäntöjen ja toimintatapojen kuvaaminen, protokolla (WP3)</a:t>
                      </a:r>
                    </a:p>
                    <a:p>
                      <a:pPr marL="0" marR="0" lvl="0" indent="0" algn="ctr" defTabSz="914400" rtl="0" eaLnBrk="1" fontAlgn="base" latinLnBrk="0" hangingPunct="1">
                        <a:lnSpc>
                          <a:spcPct val="100000"/>
                        </a:lnSpc>
                        <a:spcBef>
                          <a:spcPts val="3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0" marR="0" lvl="0" indent="0" algn="ctr" defTabSz="914400" rtl="0" eaLnBrk="1" fontAlgn="base" latinLnBrk="0" hangingPunct="1">
                        <a:lnSpc>
                          <a:spcPct val="100000"/>
                        </a:lnSpc>
                        <a:spcBef>
                          <a:spcPts val="3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0" marR="0" lvl="0" indent="0" algn="ctr" defTabSz="914400" rtl="0" eaLnBrk="1" fontAlgn="base" latinLnBrk="0" hangingPunct="1">
                        <a:lnSpc>
                          <a:spcPct val="100000"/>
                        </a:lnSpc>
                        <a:spcBef>
                          <a:spcPts val="3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0" marR="0" lvl="0" indent="0" algn="ctr" defTabSz="914400" rtl="0" eaLnBrk="1" fontAlgn="base" latinLnBrk="0" hangingPunct="1">
                        <a:lnSpc>
                          <a:spcPct val="100000"/>
                        </a:lnSpc>
                        <a:spcBef>
                          <a:spcPts val="3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0" marR="0" lvl="0" indent="0" algn="ctr" defTabSz="914400" rtl="0" eaLnBrk="1" fontAlgn="base" latinLnBrk="0" hangingPunct="1">
                        <a:lnSpc>
                          <a:spcPct val="100000"/>
                        </a:lnSpc>
                        <a:spcBef>
                          <a:spcPts val="3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0" fontAlgn="base" latinLnBrk="0" hangingPunct="0">
                        <a:lnSpc>
                          <a:spcPct val="100000"/>
                        </a:lnSpc>
                        <a:spcBef>
                          <a:spcPts val="3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Keinot</a:t>
                      </a:r>
                    </a:p>
                    <a:p>
                      <a:pPr marL="228600" marR="0" lvl="0" indent="-228600" algn="l" defTabSz="914400" rtl="0" eaLnBrk="1" fontAlgn="base" latinLnBrk="0" hangingPunct="1">
                        <a:lnSpc>
                          <a:spcPct val="100000"/>
                        </a:lnSpc>
                        <a:spcBef>
                          <a:spcPts val="300"/>
                        </a:spcBef>
                        <a:spcAft>
                          <a:spcPct val="0"/>
                        </a:spcAft>
                        <a:buClr>
                          <a:schemeClr val="accent1"/>
                        </a:buClr>
                        <a:buSzTx/>
                        <a:buFont typeface="+mj-lt"/>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Tutkimuskapasiteetin      kasvattaminen (WP 4)</a:t>
                      </a:r>
                    </a:p>
                    <a:p>
                      <a:pPr marL="228600" marR="0" lvl="0" indent="-228600" algn="l" defTabSz="914400" rtl="0" eaLnBrk="1" fontAlgn="base" latinLnBrk="0" hangingPunct="1">
                        <a:lnSpc>
                          <a:spcPct val="100000"/>
                        </a:lnSpc>
                        <a:spcBef>
                          <a:spcPts val="300"/>
                        </a:spcBef>
                        <a:spcAft>
                          <a:spcPct val="0"/>
                        </a:spcAft>
                        <a:buClr>
                          <a:schemeClr val="accent1"/>
                        </a:buClr>
                        <a:buSzTx/>
                        <a:buFont typeface="+mj-lt"/>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Implementaatio  ekosysteemissä (WP5)</a:t>
                      </a:r>
                    </a:p>
                    <a:p>
                      <a:pPr marL="228600" marR="0" lvl="0" indent="-228600" algn="l" defTabSz="914400" rtl="0" eaLnBrk="1" fontAlgn="base" latinLnBrk="0" hangingPunct="1">
                        <a:lnSpc>
                          <a:spcPct val="100000"/>
                        </a:lnSpc>
                        <a:spcBef>
                          <a:spcPts val="300"/>
                        </a:spcBef>
                        <a:spcAft>
                          <a:spcPct val="0"/>
                        </a:spcAft>
                        <a:buClr>
                          <a:schemeClr val="accent1"/>
                        </a:buClr>
                        <a:buSzTx/>
                        <a:buFont typeface="+mj-lt"/>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611188" marR="0" lvl="1" indent="-228600" algn="l" defTabSz="914400" rtl="0" eaLnBrk="1" fontAlgn="base" latinLnBrk="0" hangingPunct="1">
                        <a:lnSpc>
                          <a:spcPct val="100000"/>
                        </a:lnSpc>
                        <a:spcBef>
                          <a:spcPts val="300"/>
                        </a:spcBef>
                        <a:spcAft>
                          <a:spcPct val="0"/>
                        </a:spcAft>
                        <a:buClr>
                          <a:schemeClr val="accent1"/>
                        </a:buClr>
                        <a:buSzTx/>
                        <a:buFontTx/>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611188" marR="0" lvl="1" indent="-228600" algn="l" defTabSz="914400" rtl="0" eaLnBrk="1" fontAlgn="base" latinLnBrk="0" hangingPunct="1">
                        <a:lnSpc>
                          <a:spcPct val="100000"/>
                        </a:lnSpc>
                        <a:spcBef>
                          <a:spcPts val="300"/>
                        </a:spcBef>
                        <a:spcAft>
                          <a:spcPct val="0"/>
                        </a:spcAft>
                        <a:buClr>
                          <a:schemeClr val="accent1"/>
                        </a:buClr>
                        <a:buSzTx/>
                        <a:buFontTx/>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611188" marR="0" lvl="1" indent="-228600" algn="l" defTabSz="914400" rtl="0" eaLnBrk="1" fontAlgn="base" latinLnBrk="0" hangingPunct="1">
                        <a:lnSpc>
                          <a:spcPct val="100000"/>
                        </a:lnSpc>
                        <a:spcBef>
                          <a:spcPts val="300"/>
                        </a:spcBef>
                        <a:spcAft>
                          <a:spcPct val="0"/>
                        </a:spcAft>
                        <a:buClr>
                          <a:schemeClr val="accent1"/>
                        </a:buClr>
                        <a:buSzTx/>
                        <a:buFontTx/>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611188" marR="0" lvl="1" indent="-228600" algn="l" defTabSz="914400" rtl="0" eaLnBrk="1" fontAlgn="base" latinLnBrk="0" hangingPunct="1">
                        <a:lnSpc>
                          <a:spcPct val="100000"/>
                        </a:lnSpc>
                        <a:spcBef>
                          <a:spcPts val="300"/>
                        </a:spcBef>
                        <a:spcAft>
                          <a:spcPct val="0"/>
                        </a:spcAft>
                        <a:buClr>
                          <a:schemeClr val="accent1"/>
                        </a:buClr>
                        <a:buSzTx/>
                        <a:buFontTx/>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2"/>
                  </a:ext>
                </a:extLst>
              </a:tr>
            </a:tbl>
          </a:graphicData>
        </a:graphic>
      </p:graphicFrame>
      <p:sp>
        <p:nvSpPr>
          <p:cNvPr id="73757" name="AutoShape 29"/>
          <p:cNvSpPr>
            <a:spLocks noChangeArrowheads="1"/>
          </p:cNvSpPr>
          <p:nvPr/>
        </p:nvSpPr>
        <p:spPr bwMode="auto">
          <a:xfrm>
            <a:off x="1154113" y="3295650"/>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3758" name="AutoShape 30"/>
          <p:cNvSpPr>
            <a:spLocks noChangeArrowheads="1"/>
          </p:cNvSpPr>
          <p:nvPr/>
        </p:nvSpPr>
        <p:spPr bwMode="auto">
          <a:xfrm>
            <a:off x="4967288" y="3294340"/>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graphicFrame>
        <p:nvGraphicFramePr>
          <p:cNvPr id="73813" name="Group 85"/>
          <p:cNvGraphicFramePr>
            <a:graphicFrameLocks noGrp="1"/>
          </p:cNvGraphicFramePr>
          <p:nvPr>
            <p:extLst>
              <p:ext uri="{D42A27DB-BD31-4B8C-83A1-F6EECF244321}">
                <p14:modId xmlns:p14="http://schemas.microsoft.com/office/powerpoint/2010/main" val="328728025"/>
              </p:ext>
            </p:extLst>
          </p:nvPr>
        </p:nvGraphicFramePr>
        <p:xfrm>
          <a:off x="436425" y="660399"/>
          <a:ext cx="2763837" cy="5470526"/>
        </p:xfrm>
        <a:graphic>
          <a:graphicData uri="http://schemas.openxmlformats.org/drawingml/2006/table">
            <a:tbl>
              <a:tblPr/>
              <a:tblGrid>
                <a:gridCol w="2763837">
                  <a:extLst>
                    <a:ext uri="{9D8B030D-6E8A-4147-A177-3AD203B41FA5}">
                      <a16:colId xmlns:a16="http://schemas.microsoft.com/office/drawing/2014/main" val="20000"/>
                    </a:ext>
                  </a:extLst>
                </a:gridCol>
              </a:tblGrid>
              <a:tr h="1689100">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Tavoite 1</a:t>
                      </a:r>
                    </a:p>
                    <a:p>
                      <a:pPr marL="0" marR="0" lvl="0" indent="0" algn="ctr" defTabSz="914400" rtl="0" eaLnBrk="0" fontAlgn="base" latinLnBrk="0" hangingPunct="0">
                        <a:lnSpc>
                          <a:spcPct val="100000"/>
                        </a:lnSpc>
                        <a:spcBef>
                          <a:spcPts val="3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Kuntouksen monialaisen </a:t>
                      </a:r>
                    </a:p>
                    <a:p>
                      <a:pPr marL="0" marR="0" lvl="0" indent="0" algn="ctr" defTabSz="914400" rtl="0" eaLnBrk="0" fontAlgn="base" latinLnBrk="0" hangingPunct="0">
                        <a:lnSpc>
                          <a:spcPct val="100000"/>
                        </a:lnSpc>
                        <a:spcBef>
                          <a:spcPts val="3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soveltavan tutkimuksen</a:t>
                      </a:r>
                    </a:p>
                    <a:p>
                      <a:pPr marL="0" marR="0" lvl="0" indent="0" algn="ctr" defTabSz="914400" rtl="0" eaLnBrk="0" fontAlgn="base" latinLnBrk="0" hangingPunct="0">
                        <a:lnSpc>
                          <a:spcPct val="100000"/>
                        </a:lnSpc>
                        <a:spcBef>
                          <a:spcPts val="300"/>
                        </a:spcBef>
                        <a:spcAft>
                          <a:spcPct val="0"/>
                        </a:spcAft>
                        <a:buClr>
                          <a:schemeClr val="accent1"/>
                        </a:buClr>
                        <a:buSzTx/>
                        <a:buFont typeface="Times" pitchFamily="-112" charset="0"/>
                        <a:buNone/>
                        <a:tabLst/>
                      </a:pPr>
                      <a:r>
                        <a:rPr kumimoji="0" lang="fi-FI" sz="1100" b="1" i="0" u="none" strike="noStrike" cap="none" normalizeH="0" baseline="0" dirty="0">
                          <a:ln>
                            <a:noFill/>
                          </a:ln>
                          <a:solidFill>
                            <a:schemeClr val="tx1"/>
                          </a:solidFill>
                          <a:effectLst/>
                          <a:latin typeface="+mn-lt"/>
                          <a:ea typeface="ヒラギノ角ゴ Pro W3" pitchFamily="-112" charset="-128"/>
                          <a:sym typeface="Wingdings" pitchFamily="2" charset="2"/>
                        </a:rPr>
                        <a:t>verkostojen vahvistaminen</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0"/>
                  </a:ext>
                </a:extLst>
              </a:tr>
              <a:tr h="1046163">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100" b="1" i="0" u="none" strike="noStrike" cap="none" normalizeH="0" baseline="0" dirty="0">
                          <a:ln>
                            <a:noFill/>
                          </a:ln>
                          <a:solidFill>
                            <a:schemeClr val="tx1"/>
                          </a:solidFill>
                          <a:effectLst/>
                          <a:latin typeface="+mn-lt"/>
                          <a:ea typeface="ヒラギノ角ゴ Pro W3" pitchFamily="-112" charset="-128"/>
                        </a:rPr>
                        <a:t>Alatavoite</a:t>
                      </a:r>
                    </a:p>
                    <a:p>
                      <a:pPr marL="0" marR="0" lvl="0" indent="0" algn="ctr" defTabSz="914400" rtl="0" eaLnBrk="1" fontAlgn="base" latinLnBrk="0" hangingPunct="1">
                        <a:lnSpc>
                          <a:spcPct val="100000"/>
                        </a:lnSpc>
                        <a:spcBef>
                          <a:spcPct val="200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Aktiivinen Metropolialueen alustaekosysteemi</a:t>
                      </a:r>
                    </a:p>
                    <a:p>
                      <a:pPr marL="0" marR="0" lvl="0" indent="0" algn="ctr" defTabSz="914400" rtl="0" eaLnBrk="1" fontAlgn="base" latinLnBrk="0" hangingPunct="1">
                        <a:lnSpc>
                          <a:spcPct val="100000"/>
                        </a:lnSpc>
                        <a:spcBef>
                          <a:spcPct val="20000"/>
                        </a:spcBef>
                        <a:spcAft>
                          <a:spcPct val="0"/>
                        </a:spcAft>
                        <a:buClr>
                          <a:schemeClr val="accent1"/>
                        </a:buClr>
                        <a:buSzTx/>
                        <a:buFont typeface="Times" pitchFamily="-112" charset="0"/>
                        <a:buNone/>
                        <a:tabLst/>
                      </a:pPr>
                      <a:r>
                        <a:rPr kumimoji="0" lang="fi-FI" sz="1100" b="0" i="1" u="none" strike="noStrike" cap="none" normalizeH="0" baseline="0" dirty="0" err="1">
                          <a:ln>
                            <a:noFill/>
                          </a:ln>
                          <a:solidFill>
                            <a:srgbClr val="C00000"/>
                          </a:solidFill>
                          <a:effectLst/>
                          <a:latin typeface="+mn-lt"/>
                          <a:ea typeface="ヒラギノ角ゴ Pro W3" pitchFamily="-112" charset="-128"/>
                        </a:rPr>
                        <a:t>Participatory</a:t>
                      </a:r>
                      <a:r>
                        <a:rPr kumimoji="0" lang="fi-FI" sz="1100" b="0" i="1" u="none" strike="noStrike" cap="none" normalizeH="0" baseline="0" dirty="0">
                          <a:ln>
                            <a:noFill/>
                          </a:ln>
                          <a:solidFill>
                            <a:srgbClr val="C00000"/>
                          </a:solidFill>
                          <a:effectLst/>
                          <a:latin typeface="+mn-lt"/>
                          <a:ea typeface="ヒラギノ角ゴ Pro W3" pitchFamily="-112" charset="-128"/>
                        </a:rPr>
                        <a:t> </a:t>
                      </a:r>
                      <a:r>
                        <a:rPr kumimoji="0" lang="fi-FI" sz="1100" b="0" i="1" u="none" strike="noStrike" cap="none" normalizeH="0" baseline="0" dirty="0" err="1">
                          <a:ln>
                            <a:noFill/>
                          </a:ln>
                          <a:solidFill>
                            <a:srgbClr val="C00000"/>
                          </a:solidFill>
                          <a:effectLst/>
                          <a:latin typeface="+mn-lt"/>
                          <a:ea typeface="ヒラギノ角ゴ Pro W3" pitchFamily="-112" charset="-128"/>
                        </a:rPr>
                        <a:t>co-research</a:t>
                      </a:r>
                      <a:r>
                        <a:rPr kumimoji="0" lang="fi-FI" sz="1100" b="0" i="1" u="none" strike="noStrike" cap="none" normalizeH="0" baseline="0" dirty="0">
                          <a:ln>
                            <a:noFill/>
                          </a:ln>
                          <a:solidFill>
                            <a:srgbClr val="C00000"/>
                          </a:solidFill>
                          <a:effectLst/>
                          <a:latin typeface="+mn-lt"/>
                          <a:ea typeface="ヒラギノ角ゴ Pro W3" pitchFamily="-112" charset="-128"/>
                        </a:rPr>
                        <a:t> </a:t>
                      </a:r>
                      <a:r>
                        <a:rPr kumimoji="0" lang="fi-FI" sz="1100" b="0" i="0" u="none" strike="noStrike" cap="none" normalizeH="0" baseline="0" dirty="0">
                          <a:ln>
                            <a:noFill/>
                          </a:ln>
                          <a:solidFill>
                            <a:schemeClr val="tx1"/>
                          </a:solidFill>
                          <a:effectLst/>
                          <a:latin typeface="+mn-lt"/>
                          <a:ea typeface="ヒラギノ角ゴ Pro W3" pitchFamily="-112" charset="-128"/>
                        </a:rPr>
                        <a:t>–kärjen mukaan, laajenee </a:t>
                      </a: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kansallisesti ja kansainvälisesti</a:t>
                      </a: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1"/>
                  </a:ext>
                </a:extLst>
              </a:tr>
              <a:tr h="2735263">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Keinot</a:t>
                      </a: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Tunnistetaan ja kuvataan mahdolliset ekosysteemin jäsenet (WP2)</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Ekosysteemin alustan rakentaminen (WP 3)</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Jäsenten motivoituminen ja sitoutuminen ekosysteemin toimintaan alustalla (WP3)</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2"/>
                  </a:ext>
                </a:extLst>
              </a:tr>
            </a:tbl>
          </a:graphicData>
        </a:graphic>
      </p:graphicFrame>
      <p:sp>
        <p:nvSpPr>
          <p:cNvPr id="73761" name="AutoShape 33"/>
          <p:cNvSpPr>
            <a:spLocks noChangeArrowheads="1"/>
          </p:cNvSpPr>
          <p:nvPr/>
        </p:nvSpPr>
        <p:spPr bwMode="auto">
          <a:xfrm>
            <a:off x="1665943" y="5959716"/>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3762" name="AutoShape 34"/>
          <p:cNvSpPr>
            <a:spLocks noChangeArrowheads="1"/>
          </p:cNvSpPr>
          <p:nvPr/>
        </p:nvSpPr>
        <p:spPr bwMode="auto">
          <a:xfrm>
            <a:off x="5743713" y="5981286"/>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3763" name="AutoShape 35"/>
          <p:cNvSpPr>
            <a:spLocks noChangeArrowheads="1"/>
          </p:cNvSpPr>
          <p:nvPr/>
        </p:nvSpPr>
        <p:spPr bwMode="auto">
          <a:xfrm>
            <a:off x="7668344" y="5959716"/>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grpSp>
        <p:nvGrpSpPr>
          <p:cNvPr id="73752" name="Group 24"/>
          <p:cNvGrpSpPr>
            <a:grpSpLocks/>
          </p:cNvGrpSpPr>
          <p:nvPr/>
        </p:nvGrpSpPr>
        <p:grpSpPr bwMode="auto">
          <a:xfrm>
            <a:off x="1620838" y="658813"/>
            <a:ext cx="5942012" cy="261937"/>
            <a:chOff x="1007" y="368"/>
            <a:chExt cx="3743" cy="165"/>
          </a:xfrm>
        </p:grpSpPr>
        <p:sp>
          <p:nvSpPr>
            <p:cNvPr id="73753" name="AutoShape 25"/>
            <p:cNvSpPr>
              <a:spLocks noChangeArrowheads="1"/>
            </p:cNvSpPr>
            <p:nvPr/>
          </p:nvSpPr>
          <p:spPr bwMode="auto">
            <a:xfrm>
              <a:off x="1007" y="368"/>
              <a:ext cx="192" cy="165"/>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3754" name="AutoShape 26"/>
            <p:cNvSpPr>
              <a:spLocks noChangeArrowheads="1"/>
            </p:cNvSpPr>
            <p:nvPr/>
          </p:nvSpPr>
          <p:spPr bwMode="auto">
            <a:xfrm>
              <a:off x="2783" y="368"/>
              <a:ext cx="192" cy="165"/>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3755" name="AutoShape 27"/>
            <p:cNvSpPr>
              <a:spLocks noChangeArrowheads="1"/>
            </p:cNvSpPr>
            <p:nvPr/>
          </p:nvSpPr>
          <p:spPr bwMode="auto">
            <a:xfrm>
              <a:off x="4558" y="368"/>
              <a:ext cx="192" cy="165"/>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grpSp>
      <p:sp>
        <p:nvSpPr>
          <p:cNvPr id="73854" name="AutoShape 126"/>
          <p:cNvSpPr>
            <a:spLocks noChangeArrowheads="1"/>
          </p:cNvSpPr>
          <p:nvPr/>
        </p:nvSpPr>
        <p:spPr bwMode="auto">
          <a:xfrm>
            <a:off x="1620838" y="3344035"/>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3855" name="AutoShape 127"/>
          <p:cNvSpPr>
            <a:spLocks noChangeArrowheads="1"/>
          </p:cNvSpPr>
          <p:nvPr/>
        </p:nvSpPr>
        <p:spPr bwMode="auto">
          <a:xfrm>
            <a:off x="4123882" y="5981286"/>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3759" name="AutoShape 31"/>
          <p:cNvSpPr>
            <a:spLocks noChangeArrowheads="1"/>
          </p:cNvSpPr>
          <p:nvPr/>
        </p:nvSpPr>
        <p:spPr bwMode="auto">
          <a:xfrm>
            <a:off x="7668344" y="3295650"/>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2" name="Nuoli vasemmalle ja oikealle 1">
            <a:extLst>
              <a:ext uri="{FF2B5EF4-FFF2-40B4-BE49-F238E27FC236}">
                <a16:creationId xmlns:a16="http://schemas.microsoft.com/office/drawing/2014/main" id="{5640F0E2-5272-684F-8AB4-518AF5AE1DE0}"/>
              </a:ext>
            </a:extLst>
          </p:cNvPr>
          <p:cNvSpPr/>
          <p:nvPr/>
        </p:nvSpPr>
        <p:spPr>
          <a:xfrm>
            <a:off x="3059832" y="1484784"/>
            <a:ext cx="360039"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 name="Nuoli vasemmalle ja oikealle 16">
            <a:extLst>
              <a:ext uri="{FF2B5EF4-FFF2-40B4-BE49-F238E27FC236}">
                <a16:creationId xmlns:a16="http://schemas.microsoft.com/office/drawing/2014/main" id="{2A3FA820-5F2A-1648-A551-3F6D04859361}"/>
              </a:ext>
            </a:extLst>
          </p:cNvPr>
          <p:cNvSpPr/>
          <p:nvPr/>
        </p:nvSpPr>
        <p:spPr>
          <a:xfrm>
            <a:off x="3096580" y="2564904"/>
            <a:ext cx="360039"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Nuoli vasemmalle ja oikealle 17">
            <a:extLst>
              <a:ext uri="{FF2B5EF4-FFF2-40B4-BE49-F238E27FC236}">
                <a16:creationId xmlns:a16="http://schemas.microsoft.com/office/drawing/2014/main" id="{E0F15C0B-D2F8-FD49-957C-E1A48DD317B0}"/>
              </a:ext>
            </a:extLst>
          </p:cNvPr>
          <p:cNvSpPr/>
          <p:nvPr/>
        </p:nvSpPr>
        <p:spPr>
          <a:xfrm>
            <a:off x="6804248" y="2564904"/>
            <a:ext cx="360039"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Nuoli vasemmalle ja oikealle 18">
            <a:extLst>
              <a:ext uri="{FF2B5EF4-FFF2-40B4-BE49-F238E27FC236}">
                <a16:creationId xmlns:a16="http://schemas.microsoft.com/office/drawing/2014/main" id="{17FCEFDA-9574-9540-ADA7-93AFF6BBF2EC}"/>
              </a:ext>
            </a:extLst>
          </p:cNvPr>
          <p:cNvSpPr/>
          <p:nvPr/>
        </p:nvSpPr>
        <p:spPr>
          <a:xfrm>
            <a:off x="3020242" y="4686621"/>
            <a:ext cx="360039"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0" name="Nuoli vasemmalle ja oikealle 19">
            <a:extLst>
              <a:ext uri="{FF2B5EF4-FFF2-40B4-BE49-F238E27FC236}">
                <a16:creationId xmlns:a16="http://schemas.microsoft.com/office/drawing/2014/main" id="{627353E2-1981-4443-8B02-0075981AEF39}"/>
              </a:ext>
            </a:extLst>
          </p:cNvPr>
          <p:cNvSpPr/>
          <p:nvPr/>
        </p:nvSpPr>
        <p:spPr>
          <a:xfrm>
            <a:off x="4967288" y="4692230"/>
            <a:ext cx="360039" cy="13840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1" name="Nuoli vasemmalle ja oikealle 20">
            <a:extLst>
              <a:ext uri="{FF2B5EF4-FFF2-40B4-BE49-F238E27FC236}">
                <a16:creationId xmlns:a16="http://schemas.microsoft.com/office/drawing/2014/main" id="{7096C6AC-E1DC-0C46-BD55-AB8A3741E921}"/>
              </a:ext>
            </a:extLst>
          </p:cNvPr>
          <p:cNvSpPr/>
          <p:nvPr/>
        </p:nvSpPr>
        <p:spPr>
          <a:xfrm>
            <a:off x="6804247" y="4692230"/>
            <a:ext cx="360039"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4241787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823" name="Group 71"/>
          <p:cNvGraphicFramePr>
            <a:graphicFrameLocks noGrp="1"/>
          </p:cNvGraphicFramePr>
          <p:nvPr>
            <p:extLst>
              <p:ext uri="{D42A27DB-BD31-4B8C-83A1-F6EECF244321}">
                <p14:modId xmlns:p14="http://schemas.microsoft.com/office/powerpoint/2010/main" val="2003015954"/>
              </p:ext>
            </p:extLst>
          </p:nvPr>
        </p:nvGraphicFramePr>
        <p:xfrm>
          <a:off x="3360692" y="177265"/>
          <a:ext cx="5783307" cy="6397752"/>
        </p:xfrm>
        <a:graphic>
          <a:graphicData uri="http://schemas.openxmlformats.org/drawingml/2006/table">
            <a:tbl>
              <a:tblPr/>
              <a:tblGrid>
                <a:gridCol w="1926658">
                  <a:extLst>
                    <a:ext uri="{9D8B030D-6E8A-4147-A177-3AD203B41FA5}">
                      <a16:colId xmlns:a16="http://schemas.microsoft.com/office/drawing/2014/main" val="20000"/>
                    </a:ext>
                  </a:extLst>
                </a:gridCol>
                <a:gridCol w="1928324">
                  <a:extLst>
                    <a:ext uri="{9D8B030D-6E8A-4147-A177-3AD203B41FA5}">
                      <a16:colId xmlns:a16="http://schemas.microsoft.com/office/drawing/2014/main" val="20001"/>
                    </a:ext>
                  </a:extLst>
                </a:gridCol>
                <a:gridCol w="1928325">
                  <a:extLst>
                    <a:ext uri="{9D8B030D-6E8A-4147-A177-3AD203B41FA5}">
                      <a16:colId xmlns:a16="http://schemas.microsoft.com/office/drawing/2014/main" val="20002"/>
                    </a:ext>
                  </a:extLst>
                </a:gridCol>
              </a:tblGrid>
              <a:tr h="2926162">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Prosessit</a:t>
                      </a: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Kysely tutkimusta toteuttaville tahoille</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Katsaus osallistuvaan tutkimuskumppanuuteen (</a:t>
                      </a:r>
                      <a:r>
                        <a:rPr kumimoji="0" lang="fi-FI" sz="1100" b="0" i="0" u="none" strike="noStrike" cap="none" normalizeH="0" baseline="0" dirty="0" err="1">
                          <a:ln>
                            <a:noFill/>
                          </a:ln>
                          <a:solidFill>
                            <a:schemeClr val="tx1"/>
                          </a:solidFill>
                          <a:effectLst/>
                          <a:latin typeface="+mn-lt"/>
                          <a:ea typeface="ヒラギノ角ゴ Pro W3" pitchFamily="-112" charset="-128"/>
                          <a:sym typeface="Wingdings" pitchFamily="2" charset="2"/>
                        </a:rPr>
                        <a:t>Partcipatory</a:t>
                      </a: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 </a:t>
                      </a:r>
                      <a:r>
                        <a:rPr kumimoji="0" lang="fi-FI" sz="1100" b="0" i="0" u="none" strike="noStrike" cap="none" normalizeH="0" baseline="0" dirty="0" err="1">
                          <a:ln>
                            <a:noFill/>
                          </a:ln>
                          <a:solidFill>
                            <a:schemeClr val="tx1"/>
                          </a:solidFill>
                          <a:effectLst/>
                          <a:latin typeface="+mn-lt"/>
                          <a:ea typeface="ヒラギノ角ゴ Pro W3" pitchFamily="-112" charset="-128"/>
                          <a:sym typeface="Wingdings" pitchFamily="2" charset="2"/>
                        </a:rPr>
                        <a:t>co-research</a:t>
                      </a: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a:t>
                      </a: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Verkostotyöpajat (2kpl) </a:t>
                      </a:r>
                      <a:r>
                        <a:rPr kumimoji="0" lang="fi-FI" sz="1100" b="0" i="0" u="none" strike="noStrike" cap="none" normalizeH="0" baseline="0">
                          <a:ln>
                            <a:noFill/>
                          </a:ln>
                          <a:solidFill>
                            <a:schemeClr val="tx1"/>
                          </a:solidFill>
                          <a:effectLst/>
                          <a:latin typeface="+mn-lt"/>
                          <a:ea typeface="ヒラギノ角ゴ Pro W3" pitchFamily="-112" charset="-128"/>
                        </a:rPr>
                        <a:t>avainhenkilöille (FG</a:t>
                      </a:r>
                      <a:r>
                        <a:rPr kumimoji="0" lang="fi-FI" sz="1100" b="0" i="0" u="none" strike="noStrike" cap="none" normalizeH="0" baseline="0" dirty="0">
                          <a:ln>
                            <a:noFill/>
                          </a:ln>
                          <a:solidFill>
                            <a:schemeClr val="tx1"/>
                          </a:solidFill>
                          <a:effectLst/>
                          <a:latin typeface="+mn-lt"/>
                          <a:ea typeface="ヒラギノ角ゴ Pro W3" pitchFamily="-112" charset="-128"/>
                        </a:rPr>
                        <a: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Prosessit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Hyvien käytäntöjen KV-vertaisarviointi</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Vierailut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Kysely käytännön toimijoille</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Työpajat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Tutkijoiden yhteiskehittäminen</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Prosessit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Henkilöstön </a:t>
                      </a:r>
                      <a:r>
                        <a:rPr kumimoji="0" lang="fi-FI" sz="1100" b="0" i="0" u="none" strike="noStrike" cap="none" normalizeH="0" baseline="0" dirty="0" err="1">
                          <a:ln>
                            <a:noFill/>
                          </a:ln>
                          <a:solidFill>
                            <a:schemeClr val="tx1"/>
                          </a:solidFill>
                          <a:effectLst/>
                          <a:latin typeface="+mn-lt"/>
                          <a:ea typeface="ヒラギノ角ゴ Pro W3" pitchFamily="-112" charset="-128"/>
                        </a:rPr>
                        <a:t>rekry</a:t>
                      </a: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Uudet hankkeet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TKIO-integraatio</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Koulutus</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Seminaareihin ja kongresseihin osallistuminen</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Markkinointimateriaalin tuottaminen</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Viestintä, tiedotus</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0"/>
                  </a:ext>
                </a:extLst>
              </a:tr>
              <a:tr h="2924463">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Tehtävät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Kyselyn toteutus (</a:t>
                      </a:r>
                      <a:r>
                        <a:rPr kumimoji="0" lang="fi-FI" sz="1100" b="0" i="0" u="none" strike="noStrike" cap="none" normalizeH="0" baseline="0" dirty="0" err="1">
                          <a:ln>
                            <a:noFill/>
                          </a:ln>
                          <a:solidFill>
                            <a:schemeClr val="tx1"/>
                          </a:solidFill>
                          <a:effectLst/>
                          <a:latin typeface="+mn-lt"/>
                          <a:ea typeface="ヒラギノ角ゴ Pro W3" pitchFamily="-112" charset="-128"/>
                        </a:rPr>
                        <a:t>jkl</a:t>
                      </a:r>
                      <a:r>
                        <a:rPr kumimoji="0" lang="fi-FI" sz="1100" b="0" i="0" u="none" strike="noStrike" cap="none" normalizeH="0" baseline="0" dirty="0">
                          <a:ln>
                            <a:noFill/>
                          </a:ln>
                          <a:solidFill>
                            <a:schemeClr val="tx1"/>
                          </a:solidFill>
                          <a:effectLst/>
                          <a:latin typeface="+mn-lt"/>
                          <a:ea typeface="ヒラギノ角ゴ Pro W3" pitchFamily="-112" charset="-128"/>
                        </a:rPr>
                        <a: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Eettinen arvio ja luvat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Pajojen toteutus, FG (t)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Laaditaan kutsut työpajoihin, FG</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Suunnitellaan työpajat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Työpajojen </a:t>
                      </a:r>
                      <a:r>
                        <a:rPr kumimoji="0" lang="fi-FI" sz="1100" b="0" i="0" u="none" strike="noStrike" cap="none" normalizeH="0" baseline="0" dirty="0" err="1">
                          <a:ln>
                            <a:noFill/>
                          </a:ln>
                          <a:solidFill>
                            <a:schemeClr val="tx1"/>
                          </a:solidFill>
                          <a:effectLst/>
                          <a:latin typeface="+mn-lt"/>
                          <a:ea typeface="ヒラギノ角ゴ Pro W3" pitchFamily="-112" charset="-128"/>
                        </a:rPr>
                        <a:t>fasilitointi</a:t>
                      </a: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Työpajojen tulosten julkaisun kirjoittaminen</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Tehtävät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mj-lt"/>
                        <a:buAutoNum type="arabicPeriod"/>
                        <a:tabLst/>
                      </a:pPr>
                      <a:r>
                        <a:rPr kumimoji="0" lang="fi-FI" sz="1100" b="0" i="0" u="none" strike="noStrike" cap="none" normalizeH="0" baseline="0" dirty="0" err="1">
                          <a:ln>
                            <a:noFill/>
                          </a:ln>
                          <a:solidFill>
                            <a:schemeClr val="tx1"/>
                          </a:solidFill>
                          <a:effectLst/>
                          <a:latin typeface="+mn-lt"/>
                          <a:ea typeface="ヒラギノ角ゴ Pro W3" pitchFamily="-112" charset="-128"/>
                          <a:sym typeface="Wingdings" pitchFamily="2" charset="2"/>
                        </a:rPr>
                        <a:t>Partcipatory</a:t>
                      </a: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 </a:t>
                      </a:r>
                      <a:r>
                        <a:rPr kumimoji="0" lang="fi-FI" sz="1100" b="0" i="0" u="none" strike="noStrike" cap="none" normalizeH="0" baseline="0" dirty="0" err="1">
                          <a:ln>
                            <a:noFill/>
                          </a:ln>
                          <a:solidFill>
                            <a:schemeClr val="tx1"/>
                          </a:solidFill>
                          <a:effectLst/>
                          <a:latin typeface="+mn-lt"/>
                          <a:ea typeface="ヒラギノ角ゴ Pro W3" pitchFamily="-112" charset="-128"/>
                          <a:sym typeface="Wingdings" pitchFamily="2" charset="2"/>
                        </a:rPr>
                        <a:t>co-research</a:t>
                      </a: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 konseptointi (t) 19-20</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mj-lt"/>
                        <a:buAutoNum type="arabicPeriod"/>
                        <a:tabLst/>
                      </a:pPr>
                      <a:r>
                        <a:rPr kumimoji="0" lang="fi-FI" sz="1100" b="0" i="0" u="none" strike="noStrike" cap="none" normalizeH="0" baseline="0" dirty="0" err="1">
                          <a:ln>
                            <a:noFill/>
                          </a:ln>
                          <a:solidFill>
                            <a:schemeClr val="tx1"/>
                          </a:solidFill>
                          <a:effectLst/>
                          <a:latin typeface="+mn-lt"/>
                          <a:ea typeface="ヒラギノ角ゴ Pro W3" pitchFamily="-112" charset="-128"/>
                          <a:sym typeface="Wingdings" pitchFamily="2" charset="2"/>
                        </a:rPr>
                        <a:t>Teams</a:t>
                      </a: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 </a:t>
                      </a:r>
                      <a:r>
                        <a:rPr kumimoji="0" lang="fi-FI" sz="1100" b="0" i="0" u="none" strike="noStrike" cap="none" normalizeH="0" baseline="0" dirty="0" err="1">
                          <a:ln>
                            <a:noFill/>
                          </a:ln>
                          <a:solidFill>
                            <a:schemeClr val="tx1"/>
                          </a:solidFill>
                          <a:effectLst/>
                          <a:latin typeface="+mn-lt"/>
                          <a:ea typeface="ヒラギノ角ゴ Pro W3" pitchFamily="-112" charset="-128"/>
                          <a:sym typeface="Wingdings" pitchFamily="2" charset="2"/>
                        </a:rPr>
                        <a:t>playground</a:t>
                      </a: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 kehittelypaikka 8 / 19 (NV)</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mj-lt"/>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Kuti ja Osku (KL)</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mj-lt"/>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Kuntoutuksen tutkimuslinjausten uudistaminen valtakunnallisesti (</a:t>
                      </a:r>
                      <a:r>
                        <a:rPr kumimoji="0" lang="fi-FI" sz="1100" b="0" i="0" u="none" strike="noStrike" cap="none" normalizeH="0" baseline="0" dirty="0" err="1">
                          <a:ln>
                            <a:noFill/>
                          </a:ln>
                          <a:solidFill>
                            <a:schemeClr val="tx1"/>
                          </a:solidFill>
                          <a:effectLst/>
                          <a:latin typeface="+mn-lt"/>
                          <a:ea typeface="ヒラギノ角ゴ Pro W3" pitchFamily="-112" charset="-128"/>
                          <a:sym typeface="Wingdings" pitchFamily="2" charset="2"/>
                        </a:rPr>
                        <a:t>jkl+SS</a:t>
                      </a: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endParaRP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endParaRP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endParaRP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endParaRP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Tehtävät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KV hankesuunnittelu (TH)</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Hankkeen </a:t>
                      </a:r>
                      <a:r>
                        <a:rPr kumimoji="0" lang="fi-FI" sz="1100" b="0" i="0" u="none" strike="noStrike" cap="none" normalizeH="0" baseline="0" dirty="0" err="1">
                          <a:ln>
                            <a:noFill/>
                          </a:ln>
                          <a:solidFill>
                            <a:schemeClr val="tx1"/>
                          </a:solidFill>
                          <a:effectLst/>
                          <a:latin typeface="+mn-lt"/>
                          <a:ea typeface="ヒラギノ角ゴ Pro W3" pitchFamily="-112" charset="-128"/>
                        </a:rPr>
                        <a:t>opinnollistaminen</a:t>
                      </a:r>
                      <a:r>
                        <a:rPr kumimoji="0" lang="fi-FI" sz="1100" b="0" i="0" u="none" strike="noStrike" cap="none" normalizeH="0" baseline="0">
                          <a:ln>
                            <a:noFill/>
                          </a:ln>
                          <a:solidFill>
                            <a:schemeClr val="tx1"/>
                          </a:solidFill>
                          <a:effectLst/>
                          <a:latin typeface="+mn-lt"/>
                          <a:ea typeface="ヒラギノ角ゴ Pro W3" pitchFamily="-112" charset="-128"/>
                        </a:rPr>
                        <a:t> (KL&amp;</a:t>
                      </a:r>
                      <a:r>
                        <a:rPr kumimoji="0" lang="fi-FI" sz="1100" b="0" i="0" u="none" strike="noStrike" cap="none" normalizeH="0" baseline="0" dirty="0">
                          <a:ln>
                            <a:noFill/>
                          </a:ln>
                          <a:solidFill>
                            <a:schemeClr val="tx1"/>
                          </a:solidFill>
                          <a:effectLst/>
                          <a:latin typeface="+mn-lt"/>
                          <a:ea typeface="ヒラギノ角ゴ Pro W3" pitchFamily="-112" charset="-128"/>
                        </a:rPr>
                        <a:t>NV)</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TKIO urapolun mallintamien</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Markkinointimateriaali (JKL&amp;AI)</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rPr>
                        <a:t>Viestintäsuunnitelma 8/19 (NV)</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rPr>
                        <a:t>Suunta 8/19 (SS)</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1"/>
                  </a:ext>
                </a:extLst>
              </a:tr>
            </a:tbl>
          </a:graphicData>
        </a:graphic>
      </p:graphicFrame>
      <p:sp>
        <p:nvSpPr>
          <p:cNvPr id="74773" name="AutoShape 21"/>
          <p:cNvSpPr>
            <a:spLocks noChangeArrowheads="1"/>
          </p:cNvSpPr>
          <p:nvPr/>
        </p:nvSpPr>
        <p:spPr bwMode="auto">
          <a:xfrm>
            <a:off x="1154113" y="3295650"/>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4774" name="AutoShape 22"/>
          <p:cNvSpPr>
            <a:spLocks noChangeArrowheads="1"/>
          </p:cNvSpPr>
          <p:nvPr/>
        </p:nvSpPr>
        <p:spPr bwMode="auto">
          <a:xfrm>
            <a:off x="6043646" y="3256477"/>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graphicFrame>
        <p:nvGraphicFramePr>
          <p:cNvPr id="74811" name="Group 59"/>
          <p:cNvGraphicFramePr>
            <a:graphicFrameLocks noGrp="1"/>
          </p:cNvGraphicFramePr>
          <p:nvPr>
            <p:extLst>
              <p:ext uri="{D42A27DB-BD31-4B8C-83A1-F6EECF244321}">
                <p14:modId xmlns:p14="http://schemas.microsoft.com/office/powerpoint/2010/main" val="2268057748"/>
              </p:ext>
            </p:extLst>
          </p:nvPr>
        </p:nvGraphicFramePr>
        <p:xfrm>
          <a:off x="500628" y="221199"/>
          <a:ext cx="2758037" cy="5906256"/>
        </p:xfrm>
        <a:graphic>
          <a:graphicData uri="http://schemas.openxmlformats.org/drawingml/2006/table">
            <a:tbl>
              <a:tblPr/>
              <a:tblGrid>
                <a:gridCol w="2758037">
                  <a:extLst>
                    <a:ext uri="{9D8B030D-6E8A-4147-A177-3AD203B41FA5}">
                      <a16:colId xmlns:a16="http://schemas.microsoft.com/office/drawing/2014/main" val="20000"/>
                    </a:ext>
                  </a:extLst>
                </a:gridCol>
              </a:tblGrid>
              <a:tr h="2925312">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Prosessit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rPr>
                        <a:t>Tunnistetaan </a:t>
                      </a:r>
                      <a:r>
                        <a:rPr kumimoji="0" lang="fi-FI" sz="1100" b="0" i="0" u="none" strike="noStrike" cap="none" normalizeH="0" baseline="0" dirty="0" err="1">
                          <a:ln>
                            <a:noFill/>
                          </a:ln>
                          <a:solidFill>
                            <a:schemeClr val="tx1"/>
                          </a:solidFill>
                          <a:effectLst/>
                          <a:latin typeface="+mn-lt"/>
                          <a:ea typeface="ヒラギノ角ゴ Pro W3" pitchFamily="-112" charset="-128"/>
                        </a:rPr>
                        <a:t>excel</a:t>
                      </a:r>
                      <a:r>
                        <a:rPr kumimoji="0" lang="fi-FI" sz="1100" b="0" i="0" u="none" strike="noStrike" cap="none" normalizeH="0" baseline="0" dirty="0">
                          <a:ln>
                            <a:noFill/>
                          </a:ln>
                          <a:solidFill>
                            <a:schemeClr val="tx1"/>
                          </a:solidFill>
                          <a:effectLst/>
                          <a:latin typeface="+mn-lt"/>
                          <a:ea typeface="ヒラギノ角ゴ Pro W3" pitchFamily="-112" charset="-128"/>
                        </a:rPr>
                        <a:t>-taulukkoon Metropolialueen toimijat, jotka voisivat liittyä ekosysteemin jäseniksi                   </a:t>
                      </a: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 Kysely (WP1)</a:t>
                      </a: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defRPr/>
                      </a:pPr>
                      <a:r>
                        <a:rPr kumimoji="0" lang="fi-FI" sz="1100" b="0" i="0" u="none" strike="noStrike" cap="none" normalizeH="0" baseline="0" dirty="0" err="1">
                          <a:ln>
                            <a:noFill/>
                          </a:ln>
                          <a:solidFill>
                            <a:schemeClr val="tx1"/>
                          </a:solidFill>
                          <a:effectLst/>
                          <a:latin typeface="+mn-lt"/>
                          <a:ea typeface="ヒラギノ角ゴ Pro W3" pitchFamily="-112" charset="-128"/>
                        </a:rPr>
                        <a:t>Kontaktoidaan</a:t>
                      </a:r>
                      <a:r>
                        <a:rPr kumimoji="0" lang="fi-FI" sz="1100" b="0" i="0" u="none" strike="noStrike" cap="none" normalizeH="0" baseline="0" dirty="0">
                          <a:ln>
                            <a:noFill/>
                          </a:ln>
                          <a:solidFill>
                            <a:schemeClr val="tx1"/>
                          </a:solidFill>
                          <a:effectLst/>
                          <a:latin typeface="+mn-lt"/>
                          <a:ea typeface="ヒラギノ角ゴ Pro W3" pitchFamily="-112" charset="-128"/>
                        </a:rPr>
                        <a:t> avainhenkilöihin               </a:t>
                      </a: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 </a:t>
                      </a:r>
                      <a:r>
                        <a:rPr kumimoji="0" lang="fi-FI" sz="1100" b="0" i="0" u="none" strike="noStrike" cap="none" normalizeH="0" baseline="0" dirty="0" err="1">
                          <a:ln>
                            <a:noFill/>
                          </a:ln>
                          <a:solidFill>
                            <a:schemeClr val="tx1"/>
                          </a:solidFill>
                          <a:effectLst/>
                          <a:latin typeface="+mn-lt"/>
                          <a:ea typeface="ヒラギノ角ゴ Pro W3" pitchFamily="-112" charset="-128"/>
                          <a:sym typeface="Wingdings" pitchFamily="2" charset="2"/>
                        </a:rPr>
                        <a:t>Tyäpajat</a:t>
                      </a: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 (WP 2)</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Kehitetään ekosysteemin toiminta alustalle                                                        (WP 3)</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Verkostoidutaan kansainvälisesti</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Varmistetaan toiminnan jatkuvuutta alustalla.</a:t>
                      </a: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0" marR="0" lvl="0" indent="0" algn="l" defTabSz="914400" rtl="0" eaLnBrk="0" fontAlgn="base" latinLnBrk="0" hangingPunct="0">
                        <a:lnSpc>
                          <a:spcPct val="100000"/>
                        </a:lnSpc>
                        <a:spcBef>
                          <a:spcPct val="200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0"/>
                  </a:ext>
                </a:extLst>
              </a:tr>
              <a:tr h="2925312">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Tehtävät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Excel laadittu 6/19 ja täydennetään 9/19 asti (KL&amp;NV)</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Henkilökohtainen avainhenkilöiden </a:t>
                      </a:r>
                      <a:r>
                        <a:rPr kumimoji="0" lang="fi-FI" sz="1100" b="0" i="0" u="none" strike="noStrike" cap="none" normalizeH="0" baseline="0" dirty="0" err="1">
                          <a:ln>
                            <a:noFill/>
                          </a:ln>
                          <a:solidFill>
                            <a:schemeClr val="tx1"/>
                          </a:solidFill>
                          <a:effectLst/>
                          <a:latin typeface="+mn-lt"/>
                          <a:ea typeface="ヒラギノ角ゴ Pro W3" pitchFamily="-112" charset="-128"/>
                        </a:rPr>
                        <a:t>kontaktointi</a:t>
                      </a:r>
                      <a:r>
                        <a:rPr kumimoji="0" lang="fi-FI" sz="1100" b="0" i="0" u="none" strike="noStrike" cap="none" normalizeH="0" baseline="0" dirty="0">
                          <a:ln>
                            <a:noFill/>
                          </a:ln>
                          <a:solidFill>
                            <a:schemeClr val="tx1"/>
                          </a:solidFill>
                          <a:effectLst/>
                          <a:latin typeface="+mn-lt"/>
                          <a:ea typeface="ヒラギノ角ゴ Pro W3" pitchFamily="-112" charset="-128"/>
                        </a:rPr>
                        <a:t> 8-12/19-jatkuu 20 (KL&amp;NV)</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err="1">
                          <a:ln>
                            <a:noFill/>
                          </a:ln>
                          <a:solidFill>
                            <a:schemeClr val="tx1"/>
                          </a:solidFill>
                          <a:effectLst/>
                          <a:latin typeface="+mn-lt"/>
                          <a:ea typeface="ヒラギノ角ゴ Pro W3" pitchFamily="-112" charset="-128"/>
                        </a:rPr>
                        <a:t>Kunty</a:t>
                      </a:r>
                      <a:r>
                        <a:rPr kumimoji="0" lang="fi-FI" sz="1100" b="0" i="0" u="none" strike="noStrike" cap="none" normalizeH="0" baseline="0" dirty="0">
                          <a:ln>
                            <a:noFill/>
                          </a:ln>
                          <a:solidFill>
                            <a:schemeClr val="tx1"/>
                          </a:solidFill>
                          <a:effectLst/>
                          <a:latin typeface="+mn-lt"/>
                          <a:ea typeface="ヒラギノ角ゴ Pro W3" pitchFamily="-112" charset="-128"/>
                        </a:rPr>
                        <a:t> </a:t>
                      </a:r>
                      <a:r>
                        <a:rPr kumimoji="0" lang="fi-FI" sz="1100" b="0" i="0" u="none" strike="noStrike" cap="none" normalizeH="0" baseline="0" dirty="0" err="1">
                          <a:ln>
                            <a:noFill/>
                          </a:ln>
                          <a:solidFill>
                            <a:schemeClr val="tx1"/>
                          </a:solidFill>
                          <a:effectLst/>
                          <a:latin typeface="+mn-lt"/>
                          <a:ea typeface="ヒラギノ角ゴ Pro W3" pitchFamily="-112" charset="-128"/>
                        </a:rPr>
                        <a:t>alumiit</a:t>
                      </a:r>
                      <a:r>
                        <a:rPr kumimoji="0" lang="fi-FI" sz="1100" b="0" i="0" u="none" strike="noStrike" cap="none" normalizeH="0" baseline="0" dirty="0">
                          <a:ln>
                            <a:noFill/>
                          </a:ln>
                          <a:solidFill>
                            <a:schemeClr val="tx1"/>
                          </a:solidFill>
                          <a:effectLst/>
                          <a:latin typeface="+mn-lt"/>
                          <a:ea typeface="ヒラギノ角ゴ Pro W3" pitchFamily="-112" charset="-128"/>
                        </a:rPr>
                        <a:t> (KB) Kuntoutujat ja läheiset mukaan 1-6/20 (KL&amp;NV)</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rPr>
                        <a:t>Olemassa olevien alustojen kartoitus 8-9/19 (KL&amp;NV)</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Ekosysteemin mallittaminen kuvioksi / kartaksi 1-2/20 (t)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Ekosysteemi alustalle (</a:t>
                      </a:r>
                      <a:r>
                        <a:rPr kumimoji="0" lang="fi-FI" sz="1100" b="0" i="0" u="none" strike="noStrike" cap="none" normalizeH="0" baseline="0" dirty="0" err="1">
                          <a:ln>
                            <a:noFill/>
                          </a:ln>
                          <a:solidFill>
                            <a:schemeClr val="tx1"/>
                          </a:solidFill>
                          <a:effectLst/>
                          <a:latin typeface="+mn-lt"/>
                          <a:ea typeface="ヒラギノ角ゴ Pro W3" pitchFamily="-112" charset="-128"/>
                        </a:rPr>
                        <a:t>jkl+AI</a:t>
                      </a:r>
                      <a:r>
                        <a:rPr kumimoji="0" lang="fi-FI" sz="1100" b="0" i="0" u="none" strike="noStrike" cap="none" normalizeH="0" baseline="0" dirty="0">
                          <a:ln>
                            <a:noFill/>
                          </a:ln>
                          <a:solidFill>
                            <a:schemeClr val="tx1"/>
                          </a:solidFill>
                          <a:effectLst/>
                          <a:latin typeface="+mn-lt"/>
                          <a:ea typeface="ヒラギノ角ゴ Pro W3" pitchFamily="-112" charset="-128"/>
                        </a:rPr>
                        <a:t>)</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KV-kumppanuuksien rakentaminen 8/19 </a:t>
                      </a: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a:t>
                      </a:r>
                      <a:r>
                        <a:rPr kumimoji="0" lang="fi-FI" sz="1100" b="0" i="0" u="none" strike="noStrike" cap="none" normalizeH="0" baseline="0" dirty="0">
                          <a:ln>
                            <a:noFill/>
                          </a:ln>
                          <a:solidFill>
                            <a:schemeClr val="tx1"/>
                          </a:solidFill>
                          <a:effectLst/>
                          <a:latin typeface="+mn-lt"/>
                          <a:ea typeface="ヒラギノ角ゴ Pro W3" pitchFamily="-112" charset="-128"/>
                        </a:rPr>
                        <a:t> (TH&amp;NV)</a:t>
                      </a:r>
                    </a:p>
                    <a:p>
                      <a:pPr marL="228600" marR="0" lvl="0" indent="-228600" algn="l" defTabSz="914400" rtl="0" eaLnBrk="0" fontAlgn="base" latinLnBrk="0" hangingPunct="0">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1"/>
                  </a:ext>
                </a:extLst>
              </a:tr>
            </a:tbl>
          </a:graphicData>
        </a:graphic>
      </p:graphicFrame>
      <p:sp>
        <p:nvSpPr>
          <p:cNvPr id="74785" name="AutoShape 33"/>
          <p:cNvSpPr>
            <a:spLocks noChangeArrowheads="1"/>
          </p:cNvSpPr>
          <p:nvPr/>
        </p:nvSpPr>
        <p:spPr bwMode="auto">
          <a:xfrm>
            <a:off x="1727246" y="5996486"/>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4786" name="AutoShape 34"/>
          <p:cNvSpPr>
            <a:spLocks noChangeArrowheads="1"/>
          </p:cNvSpPr>
          <p:nvPr/>
        </p:nvSpPr>
        <p:spPr bwMode="auto">
          <a:xfrm>
            <a:off x="6043646" y="6534594"/>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4787" name="AutoShape 35"/>
          <p:cNvSpPr>
            <a:spLocks noChangeArrowheads="1"/>
          </p:cNvSpPr>
          <p:nvPr/>
        </p:nvSpPr>
        <p:spPr bwMode="auto">
          <a:xfrm>
            <a:off x="7948195" y="6500256"/>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4791" name="AutoShape 39"/>
          <p:cNvSpPr>
            <a:spLocks noChangeArrowheads="1"/>
          </p:cNvSpPr>
          <p:nvPr/>
        </p:nvSpPr>
        <p:spPr bwMode="auto">
          <a:xfrm>
            <a:off x="7948195" y="-90758"/>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4792" name="AutoShape 40"/>
          <p:cNvSpPr>
            <a:spLocks noChangeArrowheads="1"/>
          </p:cNvSpPr>
          <p:nvPr/>
        </p:nvSpPr>
        <p:spPr bwMode="auto">
          <a:xfrm>
            <a:off x="1694433" y="2881844"/>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4793" name="AutoShape 41"/>
          <p:cNvSpPr>
            <a:spLocks noChangeArrowheads="1"/>
          </p:cNvSpPr>
          <p:nvPr/>
        </p:nvSpPr>
        <p:spPr bwMode="auto">
          <a:xfrm>
            <a:off x="4125411" y="6538390"/>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4794" name="AutoShape 42"/>
          <p:cNvSpPr>
            <a:spLocks noChangeArrowheads="1"/>
          </p:cNvSpPr>
          <p:nvPr/>
        </p:nvSpPr>
        <p:spPr bwMode="auto">
          <a:xfrm>
            <a:off x="7948195" y="3123175"/>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4819" name="AutoShape 67"/>
          <p:cNvSpPr>
            <a:spLocks noChangeArrowheads="1"/>
          </p:cNvSpPr>
          <p:nvPr/>
        </p:nvSpPr>
        <p:spPr bwMode="auto">
          <a:xfrm>
            <a:off x="1670508" y="-90757"/>
            <a:ext cx="304800" cy="261937"/>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4820" name="AutoShape 68"/>
          <p:cNvSpPr>
            <a:spLocks noChangeArrowheads="1"/>
          </p:cNvSpPr>
          <p:nvPr/>
        </p:nvSpPr>
        <p:spPr bwMode="auto">
          <a:xfrm>
            <a:off x="6072576" y="-130969"/>
            <a:ext cx="290873" cy="261937"/>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4821" name="AutoShape 69"/>
          <p:cNvSpPr>
            <a:spLocks noChangeArrowheads="1"/>
          </p:cNvSpPr>
          <p:nvPr/>
        </p:nvSpPr>
        <p:spPr bwMode="auto">
          <a:xfrm>
            <a:off x="4196569" y="-98021"/>
            <a:ext cx="293291" cy="261937"/>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16" name="AutoShape 34">
            <a:extLst>
              <a:ext uri="{FF2B5EF4-FFF2-40B4-BE49-F238E27FC236}">
                <a16:creationId xmlns:a16="http://schemas.microsoft.com/office/drawing/2014/main" id="{CA92FB4A-9183-064E-A597-BA594FB339FB}"/>
              </a:ext>
            </a:extLst>
          </p:cNvPr>
          <p:cNvSpPr>
            <a:spLocks noChangeArrowheads="1"/>
          </p:cNvSpPr>
          <p:nvPr/>
        </p:nvSpPr>
        <p:spPr bwMode="auto">
          <a:xfrm>
            <a:off x="4146539" y="3164681"/>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17" name="Nuoli vasemmalle ja oikealle 16">
            <a:extLst>
              <a:ext uri="{FF2B5EF4-FFF2-40B4-BE49-F238E27FC236}">
                <a16:creationId xmlns:a16="http://schemas.microsoft.com/office/drawing/2014/main" id="{68E4C228-7F65-5941-BBFA-D072037C50B2}"/>
              </a:ext>
            </a:extLst>
          </p:cNvPr>
          <p:cNvSpPr/>
          <p:nvPr/>
        </p:nvSpPr>
        <p:spPr>
          <a:xfrm>
            <a:off x="3169923" y="2801212"/>
            <a:ext cx="360039"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Nuoli vasemmalle ja oikealle 17">
            <a:extLst>
              <a:ext uri="{FF2B5EF4-FFF2-40B4-BE49-F238E27FC236}">
                <a16:creationId xmlns:a16="http://schemas.microsoft.com/office/drawing/2014/main" id="{5EECAE24-44B3-5C4B-8F17-2B94A2217BB0}"/>
              </a:ext>
            </a:extLst>
          </p:cNvPr>
          <p:cNvSpPr/>
          <p:nvPr/>
        </p:nvSpPr>
        <p:spPr>
          <a:xfrm>
            <a:off x="7008973" y="2811249"/>
            <a:ext cx="360039"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Nuoli vasemmalle ja oikealle 18">
            <a:extLst>
              <a:ext uri="{FF2B5EF4-FFF2-40B4-BE49-F238E27FC236}">
                <a16:creationId xmlns:a16="http://schemas.microsoft.com/office/drawing/2014/main" id="{3EFA38AD-24E1-1542-9A0B-15ECD65CA306}"/>
              </a:ext>
            </a:extLst>
          </p:cNvPr>
          <p:cNvSpPr/>
          <p:nvPr/>
        </p:nvSpPr>
        <p:spPr>
          <a:xfrm>
            <a:off x="5089448" y="2801212"/>
            <a:ext cx="360039" cy="1440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092172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827" name="Group 51"/>
          <p:cNvGraphicFramePr>
            <a:graphicFrameLocks noGrp="1"/>
          </p:cNvGraphicFramePr>
          <p:nvPr>
            <p:extLst>
              <p:ext uri="{D42A27DB-BD31-4B8C-83A1-F6EECF244321}">
                <p14:modId xmlns:p14="http://schemas.microsoft.com/office/powerpoint/2010/main" val="2636815371"/>
              </p:ext>
            </p:extLst>
          </p:nvPr>
        </p:nvGraphicFramePr>
        <p:xfrm>
          <a:off x="3228565" y="-29924"/>
          <a:ext cx="5609929" cy="7181088"/>
        </p:xfrm>
        <a:graphic>
          <a:graphicData uri="http://schemas.openxmlformats.org/drawingml/2006/table">
            <a:tbl>
              <a:tblPr/>
              <a:tblGrid>
                <a:gridCol w="1868898">
                  <a:extLst>
                    <a:ext uri="{9D8B030D-6E8A-4147-A177-3AD203B41FA5}">
                      <a16:colId xmlns:a16="http://schemas.microsoft.com/office/drawing/2014/main" val="20000"/>
                    </a:ext>
                  </a:extLst>
                </a:gridCol>
                <a:gridCol w="1870515">
                  <a:extLst>
                    <a:ext uri="{9D8B030D-6E8A-4147-A177-3AD203B41FA5}">
                      <a16:colId xmlns:a16="http://schemas.microsoft.com/office/drawing/2014/main" val="20001"/>
                    </a:ext>
                  </a:extLst>
                </a:gridCol>
                <a:gridCol w="1870516">
                  <a:extLst>
                    <a:ext uri="{9D8B030D-6E8A-4147-A177-3AD203B41FA5}">
                      <a16:colId xmlns:a16="http://schemas.microsoft.com/office/drawing/2014/main" val="20002"/>
                    </a:ext>
                  </a:extLst>
                </a:gridCol>
              </a:tblGrid>
              <a:tr h="2353237">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Tuotokset ja tulokset</a:t>
                      </a: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rPr>
                        <a:t>Uutta tietoa, materiaalit pajoista, julkaisuja     (Viestintäsuunnitelma / määrät)</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rPr>
                        <a:t>Yhteistoiminta on toteutunut (2 pajaa) ja lisääntynyt </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0" marR="0" lvl="0" indent="0" algn="ctr" defTabSz="914400" rtl="0" eaLnBrk="1" fontAlgn="base" latinLnBrk="0" hangingPunct="1">
                        <a:lnSpc>
                          <a:spcPct val="100000"/>
                        </a:lnSpc>
                        <a:spcBef>
                          <a:spcPct val="200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0" marR="0" lvl="0" indent="0" algn="ctr" defTabSz="914400" rtl="0" eaLnBrk="1" fontAlgn="base" latinLnBrk="0" hangingPunct="1">
                        <a:lnSpc>
                          <a:spcPct val="100000"/>
                        </a:lnSpc>
                        <a:spcBef>
                          <a:spcPct val="200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Tuotokset ja tulokset</a:t>
                      </a: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rPr>
                        <a:t>Suuntalinjat on kuvattu alustalla</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rPr>
                        <a:t>Kehittyviä käytäntöjä ja uudistuvia toimintatapoja, protokolla alustalla</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rPr>
                        <a:t>Digitaalinen väline ekosysteemin toimintaan, nopea reagointi alustalla, </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rPr>
                        <a:t>Tiedon hyödyntämisen ajantasaisuus, tiedon yhdistely</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rPr>
                        <a:t>Uutta tietoa, julkaisuja     (Viestintäsuunnitelma)</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Tuotokset ja tulokset</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Uusia toimijoita </a:t>
                      </a:r>
                      <a:r>
                        <a:rPr kumimoji="0" lang="fi-FI" sz="1100" b="0" i="0" u="none" strike="noStrike" cap="none" normalizeH="0" baseline="0" dirty="0" err="1">
                          <a:ln>
                            <a:noFill/>
                          </a:ln>
                          <a:solidFill>
                            <a:schemeClr val="tx1"/>
                          </a:solidFill>
                          <a:effectLst/>
                          <a:latin typeface="+mn-lt"/>
                          <a:ea typeface="ヒラギノ角ゴ Pro W3" pitchFamily="-112" charset="-128"/>
                        </a:rPr>
                        <a:t>rekrytty</a:t>
                      </a:r>
                      <a:r>
                        <a:rPr kumimoji="0" lang="fi-FI" sz="1100" b="0" i="0" u="none" strike="noStrike" cap="none" normalizeH="0" baseline="0" dirty="0">
                          <a:ln>
                            <a:noFill/>
                          </a:ln>
                          <a:solidFill>
                            <a:schemeClr val="tx1"/>
                          </a:solidFill>
                          <a:effectLst/>
                          <a:latin typeface="+mn-lt"/>
                          <a:ea typeface="ヒラギノ角ゴ Pro W3" pitchFamily="-112" charset="-128"/>
                        </a:rPr>
                        <a:t> 1 TKI-suunnittelija</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Urapolkukuvaus </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KV-hankehakemuksia 2kpl ja kansallisia 1 kpl</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Opinnäytetöistä 2 kpl</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Osallistumisia seminaarihan / kongresseihin 10 kpl</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Toimijoiden koulutuksia lukukausittain</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Todistuksia osallistumisesta toimintaan</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Alustalle on viety kaikki tuotokset ja tulokset</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Uutta tietoa, julkaisuja     (Viestintäsuunnitelma)</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Times" pitchFamily="-112" charset="0"/>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0"/>
                  </a:ext>
                </a:extLst>
              </a:tr>
              <a:tr h="2009788">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Onnistumisen </a:t>
                      </a:r>
                      <a:br>
                        <a:rPr kumimoji="0" lang="fi-FI" sz="1800" b="1" i="0" u="none" strike="noStrike" cap="none" normalizeH="0" baseline="0" dirty="0">
                          <a:ln>
                            <a:noFill/>
                          </a:ln>
                          <a:solidFill>
                            <a:schemeClr val="tx1"/>
                          </a:solidFill>
                          <a:effectLst/>
                          <a:latin typeface="+mn-lt"/>
                          <a:ea typeface="ヒラギノ角ゴ Pro W3" pitchFamily="-112" charset="-128"/>
                        </a:rPr>
                      </a:br>
                      <a:r>
                        <a:rPr kumimoji="0" lang="fi-FI" sz="1800" b="1" i="0" u="none" strike="noStrike" cap="none" normalizeH="0" baseline="0" dirty="0">
                          <a:ln>
                            <a:noFill/>
                          </a:ln>
                          <a:solidFill>
                            <a:schemeClr val="tx1"/>
                          </a:solidFill>
                          <a:effectLst/>
                          <a:latin typeface="+mn-lt"/>
                          <a:ea typeface="ヒラギノ角ゴ Pro W3" pitchFamily="-112" charset="-128"/>
                        </a:rPr>
                        <a:t>kriteerit </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100" b="1" i="0" u="none" strike="noStrike" cap="none" normalizeH="0" baseline="0" dirty="0">
                          <a:ln>
                            <a:noFill/>
                          </a:ln>
                          <a:solidFill>
                            <a:schemeClr val="bg1"/>
                          </a:solidFill>
                          <a:effectLst/>
                          <a:latin typeface="+mn-lt"/>
                          <a:ea typeface="ヒラギノ角ゴ Pro W3" pitchFamily="-112" charset="-128"/>
                        </a:rPr>
                        <a:t>Tulevaisuusorientoitunut kehittäminen</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rPr>
                        <a:t>Tulokset on raportoitu siten, että niitä voidaan hyödyntää</a:t>
                      </a:r>
                    </a:p>
                    <a:p>
                      <a:pPr marL="228600" marR="0" lvl="0" indent="-228600" algn="ctr" defTabSz="914400" rtl="0" eaLnBrk="0" fontAlgn="base" latinLnBrk="0" hangingPunct="0">
                        <a:lnSpc>
                          <a:spcPct val="100000"/>
                        </a:lnSpc>
                        <a:spcBef>
                          <a:spcPct val="20000"/>
                        </a:spcBef>
                        <a:spcAft>
                          <a:spcPct val="0"/>
                        </a:spcAft>
                        <a:buClr>
                          <a:schemeClr val="accent1"/>
                        </a:buClr>
                        <a:buSzTx/>
                        <a:buFont typeface="Times" pitchFamily="-112" charset="0"/>
                        <a:buAutoNum type="alphaLcParenR"/>
                        <a:tabLst/>
                      </a:pPr>
                      <a:r>
                        <a:rPr kumimoji="0" lang="fi-FI" sz="1100" b="0" i="0" u="none" strike="noStrike" cap="none" normalizeH="0" baseline="0" dirty="0">
                          <a:ln>
                            <a:noFill/>
                          </a:ln>
                          <a:solidFill>
                            <a:schemeClr val="tx1"/>
                          </a:solidFill>
                          <a:effectLst/>
                          <a:latin typeface="+mn-lt"/>
                          <a:ea typeface="ヒラギノ角ゴ Pro W3" pitchFamily="-112" charset="-128"/>
                        </a:rPr>
                        <a:t>Suuntalinjojen, käytäntöjen ja toimintatapojen kehittämiseen</a:t>
                      </a:r>
                    </a:p>
                    <a:p>
                      <a:pPr marL="228600" marR="0" lvl="0" indent="-228600" algn="ctr" defTabSz="914400" rtl="0" eaLnBrk="0" fontAlgn="base" latinLnBrk="0" hangingPunct="0">
                        <a:lnSpc>
                          <a:spcPct val="100000"/>
                        </a:lnSpc>
                        <a:spcBef>
                          <a:spcPct val="20000"/>
                        </a:spcBef>
                        <a:spcAft>
                          <a:spcPct val="0"/>
                        </a:spcAft>
                        <a:buClr>
                          <a:schemeClr val="accent1"/>
                        </a:buClr>
                        <a:buSzTx/>
                        <a:buFont typeface="Times" pitchFamily="-112" charset="0"/>
                        <a:buAutoNum type="alphaLcParenR"/>
                        <a:tabLst/>
                      </a:pPr>
                      <a:r>
                        <a:rPr kumimoji="0" lang="fi-FI" sz="1100" b="0" i="0" u="none" strike="noStrike" cap="none" normalizeH="0" baseline="0" dirty="0">
                          <a:ln>
                            <a:noFill/>
                          </a:ln>
                          <a:solidFill>
                            <a:schemeClr val="tx1"/>
                          </a:solidFill>
                          <a:effectLst/>
                          <a:latin typeface="+mn-lt"/>
                          <a:ea typeface="ヒラギノ角ゴ Pro W3" pitchFamily="-112" charset="-128"/>
                        </a:rPr>
                        <a:t>Valtakunnallisesti tutkimustiedon hyödyntämisessä</a:t>
                      </a: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Onnistumisen </a:t>
                      </a:r>
                      <a:br>
                        <a:rPr kumimoji="0" lang="fi-FI" sz="1800" b="1" i="0" u="none" strike="noStrike" cap="none" normalizeH="0" baseline="0" dirty="0">
                          <a:ln>
                            <a:noFill/>
                          </a:ln>
                          <a:solidFill>
                            <a:schemeClr val="tx1"/>
                          </a:solidFill>
                          <a:effectLst/>
                          <a:latin typeface="+mn-lt"/>
                          <a:ea typeface="ヒラギノ角ゴ Pro W3" pitchFamily="-112" charset="-128"/>
                        </a:rPr>
                      </a:br>
                      <a:r>
                        <a:rPr kumimoji="0" lang="fi-FI" sz="1800" b="1" i="0" u="none" strike="noStrike" cap="none" normalizeH="0" baseline="0" dirty="0">
                          <a:ln>
                            <a:noFill/>
                          </a:ln>
                          <a:solidFill>
                            <a:schemeClr val="tx1"/>
                          </a:solidFill>
                          <a:effectLst/>
                          <a:latin typeface="+mn-lt"/>
                          <a:ea typeface="ヒラギノ角ゴ Pro W3" pitchFamily="-112" charset="-128"/>
                        </a:rPr>
                        <a:t>kriteerit</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100" b="1" i="0" u="none" strike="noStrike" cap="none" normalizeH="0" baseline="0" dirty="0">
                          <a:ln>
                            <a:noFill/>
                          </a:ln>
                          <a:solidFill>
                            <a:schemeClr val="bg1"/>
                          </a:solidFill>
                          <a:effectLst/>
                          <a:latin typeface="+mn-lt"/>
                          <a:ea typeface="ヒラギノ角ゴ Pro W3" pitchFamily="-112" charset="-128"/>
                        </a:rPr>
                        <a:t>Uudenlainen, uudistuva tutkimus (asetelma)kulttuuri</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rPr>
                        <a:t>Alustan Iteratiivisuus toteutuu</a:t>
                      </a: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Onnistumisen </a:t>
                      </a:r>
                      <a:br>
                        <a:rPr kumimoji="0" lang="fi-FI" sz="1800" b="1" i="0" u="none" strike="noStrike" cap="none" normalizeH="0" baseline="0" dirty="0">
                          <a:ln>
                            <a:noFill/>
                          </a:ln>
                          <a:solidFill>
                            <a:schemeClr val="tx1"/>
                          </a:solidFill>
                          <a:effectLst/>
                          <a:latin typeface="+mn-lt"/>
                          <a:ea typeface="ヒラギノ角ゴ Pro W3" pitchFamily="-112" charset="-128"/>
                        </a:rPr>
                      </a:br>
                      <a:r>
                        <a:rPr kumimoji="0" lang="fi-FI" sz="1800" b="1" i="0" u="none" strike="noStrike" cap="none" normalizeH="0" baseline="0" dirty="0">
                          <a:ln>
                            <a:noFill/>
                          </a:ln>
                          <a:solidFill>
                            <a:schemeClr val="tx1"/>
                          </a:solidFill>
                          <a:effectLst/>
                          <a:latin typeface="+mn-lt"/>
                          <a:ea typeface="ヒラギノ角ゴ Pro W3" pitchFamily="-112" charset="-128"/>
                        </a:rPr>
                        <a:t>kriteerit</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100" b="1" i="0" u="none" strike="noStrike" cap="none" normalizeH="0" baseline="0" dirty="0">
                          <a:ln>
                            <a:noFill/>
                          </a:ln>
                          <a:solidFill>
                            <a:schemeClr val="bg1"/>
                          </a:solidFill>
                          <a:effectLst/>
                          <a:latin typeface="+mn-lt"/>
                          <a:ea typeface="ヒラギノ角ゴ Pro W3" pitchFamily="-112" charset="-128"/>
                        </a:rPr>
                        <a:t>Jatkuvan oppimisen ja kehittämisen kulttuurin luominen</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endPar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bl>
          </a:graphicData>
        </a:graphic>
      </p:graphicFrame>
      <p:sp>
        <p:nvSpPr>
          <p:cNvPr id="75796" name="AutoShape 20"/>
          <p:cNvSpPr>
            <a:spLocks noChangeArrowheads="1"/>
          </p:cNvSpPr>
          <p:nvPr/>
        </p:nvSpPr>
        <p:spPr bwMode="auto">
          <a:xfrm>
            <a:off x="1118569" y="3426619"/>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5797" name="AutoShape 21"/>
          <p:cNvSpPr>
            <a:spLocks noChangeArrowheads="1"/>
          </p:cNvSpPr>
          <p:nvPr/>
        </p:nvSpPr>
        <p:spPr bwMode="auto">
          <a:xfrm>
            <a:off x="3965533" y="4293096"/>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graphicFrame>
        <p:nvGraphicFramePr>
          <p:cNvPr id="75817" name="Group 41"/>
          <p:cNvGraphicFramePr>
            <a:graphicFrameLocks noGrp="1"/>
          </p:cNvGraphicFramePr>
          <p:nvPr>
            <p:extLst>
              <p:ext uri="{D42A27DB-BD31-4B8C-83A1-F6EECF244321}">
                <p14:modId xmlns:p14="http://schemas.microsoft.com/office/powerpoint/2010/main" val="2232798592"/>
              </p:ext>
            </p:extLst>
          </p:nvPr>
        </p:nvGraphicFramePr>
        <p:xfrm>
          <a:off x="320153" y="141530"/>
          <a:ext cx="2694666" cy="6504432"/>
        </p:xfrm>
        <a:graphic>
          <a:graphicData uri="http://schemas.openxmlformats.org/drawingml/2006/table">
            <a:tbl>
              <a:tblPr/>
              <a:tblGrid>
                <a:gridCol w="2694666">
                  <a:extLst>
                    <a:ext uri="{9D8B030D-6E8A-4147-A177-3AD203B41FA5}">
                      <a16:colId xmlns:a16="http://schemas.microsoft.com/office/drawing/2014/main" val="20000"/>
                    </a:ext>
                  </a:extLst>
                </a:gridCol>
              </a:tblGrid>
              <a:tr h="3240360">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Tuotokset ja tulokset</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Kuvaus ekosysteemin jäsenistä ja avainhenkilöistä: </a:t>
                      </a:r>
                      <a:r>
                        <a:rPr kumimoji="0" lang="fi-FI" sz="1100" b="0" i="0" u="none" strike="noStrike" cap="none" normalizeH="0" baseline="0" dirty="0" err="1">
                          <a:ln>
                            <a:noFill/>
                          </a:ln>
                          <a:solidFill>
                            <a:schemeClr val="tx1"/>
                          </a:solidFill>
                          <a:effectLst/>
                          <a:latin typeface="+mn-lt"/>
                          <a:ea typeface="ヒラギノ角ゴ Pro W3" pitchFamily="-112" charset="-128"/>
                        </a:rPr>
                        <a:t>excel</a:t>
                      </a: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Ekosysteemi alustalla: kuvaus verkostosta, joka on viety toimivalle alustalle</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Jäseniä on rekisteröitynyt alustalle</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Verkostossa on kansainvälisiä toimijoita</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r>
                        <a:rPr kumimoji="0" lang="fi-FI" sz="1100" b="0" i="0" u="none" strike="noStrike" cap="none" normalizeH="0" baseline="0" dirty="0">
                          <a:ln>
                            <a:noFill/>
                          </a:ln>
                          <a:solidFill>
                            <a:schemeClr val="tx1"/>
                          </a:solidFill>
                          <a:effectLst/>
                          <a:latin typeface="+mn-lt"/>
                          <a:ea typeface="ヒラギノ角ゴ Pro W3" pitchFamily="-112" charset="-128"/>
                        </a:rPr>
                        <a:t>Yhteistoiminta on lisääntynyt </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defRPr/>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pPr>
                      <a:r>
                        <a:rPr kumimoji="0" lang="fi-FI" sz="1100" b="0" i="0" u="none" strike="noStrike" cap="none" normalizeH="0" baseline="0" dirty="0">
                          <a:ln>
                            <a:noFill/>
                          </a:ln>
                          <a:solidFill>
                            <a:schemeClr val="tx1"/>
                          </a:solidFill>
                          <a:effectLst/>
                          <a:latin typeface="+mn-lt"/>
                          <a:ea typeface="ヒラギノ角ゴ Pro W3" pitchFamily="-112" charset="-128"/>
                        </a:rPr>
                        <a:t>Ekosysteemi toimii alustalla aktiivisesti </a:t>
                      </a: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p>
                      <a:pPr marL="228600" marR="0" lvl="0" indent="-228600" algn="l" defTabSz="914400" rtl="0" eaLnBrk="1" fontAlgn="base" latinLnBrk="0" hangingPunct="1">
                        <a:lnSpc>
                          <a:spcPct val="100000"/>
                        </a:lnSpc>
                        <a:spcBef>
                          <a:spcPct val="20000"/>
                        </a:spcBef>
                        <a:spcAft>
                          <a:spcPct val="0"/>
                        </a:spcAft>
                        <a:buClr>
                          <a:schemeClr val="accent1"/>
                        </a:buClr>
                        <a:buSzTx/>
                        <a:buFont typeface="+mj-lt"/>
                        <a:buAutoNum type="arabicPeriod"/>
                        <a:tabLst/>
                      </a:pPr>
                      <a:endParaRPr kumimoji="0" lang="fi-FI" sz="1100" b="0" i="0" u="none" strike="noStrike" cap="none" normalizeH="0" baseline="0" dirty="0">
                        <a:ln>
                          <a:noFill/>
                        </a:ln>
                        <a:solidFill>
                          <a:schemeClr val="tx1"/>
                        </a:solidFill>
                        <a:effectLst/>
                        <a:latin typeface="+mn-lt"/>
                        <a:ea typeface="ヒラギノ角ゴ Pro W3" pitchFamily="-112" charset="-128"/>
                      </a:endParaRP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0"/>
                  </a:ext>
                </a:extLst>
              </a:tr>
              <a:tr h="2963847">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800" b="1" i="0" u="none" strike="noStrike" cap="none" normalizeH="0" baseline="0" dirty="0">
                          <a:ln>
                            <a:noFill/>
                          </a:ln>
                          <a:solidFill>
                            <a:schemeClr val="tx1"/>
                          </a:solidFill>
                          <a:effectLst/>
                          <a:latin typeface="+mn-lt"/>
                          <a:ea typeface="ヒラギノ角ゴ Pro W3" pitchFamily="-112" charset="-128"/>
                        </a:rPr>
                        <a:t>Onnistumisen </a:t>
                      </a:r>
                      <a:br>
                        <a:rPr kumimoji="0" lang="fi-FI" sz="1800" b="1" i="0" u="none" strike="noStrike" cap="none" normalizeH="0" baseline="0" dirty="0">
                          <a:ln>
                            <a:noFill/>
                          </a:ln>
                          <a:solidFill>
                            <a:schemeClr val="tx1"/>
                          </a:solidFill>
                          <a:effectLst/>
                          <a:latin typeface="+mn-lt"/>
                          <a:ea typeface="ヒラギノ角ゴ Pro W3" pitchFamily="-112" charset="-128"/>
                        </a:rPr>
                      </a:br>
                      <a:r>
                        <a:rPr kumimoji="0" lang="fi-FI" sz="1800" b="1" i="0" u="none" strike="noStrike" cap="none" normalizeH="0" baseline="0" dirty="0">
                          <a:ln>
                            <a:noFill/>
                          </a:ln>
                          <a:solidFill>
                            <a:schemeClr val="tx1"/>
                          </a:solidFill>
                          <a:effectLst/>
                          <a:latin typeface="+mn-lt"/>
                          <a:ea typeface="ヒラギノ角ゴ Pro W3" pitchFamily="-112" charset="-128"/>
                        </a:rPr>
                        <a:t>kriteerit</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100" b="1" i="0" u="none" strike="noStrike" cap="none" normalizeH="0" baseline="0" dirty="0">
                          <a:ln>
                            <a:noFill/>
                          </a:ln>
                          <a:solidFill>
                            <a:schemeClr val="bg1"/>
                          </a:solidFill>
                          <a:effectLst/>
                          <a:latin typeface="+mn-lt"/>
                          <a:ea typeface="ヒラギノ角ゴ Pro W3" pitchFamily="-112" charset="-128"/>
                        </a:rPr>
                        <a:t>Aktiivinen ekosysteemi</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rPr>
                        <a:t>Alustalla toteutuu </a:t>
                      </a:r>
                      <a:r>
                        <a:rPr kumimoji="0" lang="fi-FI" sz="1100" b="0" i="0" u="none" strike="noStrike" cap="none" normalizeH="0" baseline="0" dirty="0" err="1">
                          <a:ln>
                            <a:noFill/>
                          </a:ln>
                          <a:solidFill>
                            <a:schemeClr val="tx1"/>
                          </a:solidFill>
                          <a:effectLst/>
                          <a:latin typeface="+mn-lt"/>
                          <a:ea typeface="ヒラギノ角ゴ Pro W3" pitchFamily="-112" charset="-128"/>
                        </a:rPr>
                        <a:t>interktiivisuus</a:t>
                      </a:r>
                      <a:r>
                        <a:rPr kumimoji="0" lang="fi-FI" sz="1100" b="0" i="0" u="none" strike="noStrike" cap="none" normalizeH="0" baseline="0" dirty="0">
                          <a:ln>
                            <a:noFill/>
                          </a:ln>
                          <a:solidFill>
                            <a:schemeClr val="tx1"/>
                          </a:solidFill>
                          <a:effectLst/>
                          <a:latin typeface="+mn-lt"/>
                          <a:ea typeface="ヒラギノ角ゴ Pro W3" pitchFamily="-112" charset="-128"/>
                        </a:rPr>
                        <a:t>, ”</a:t>
                      </a:r>
                      <a:r>
                        <a:rPr kumimoji="0" lang="fi-FI" sz="1100" b="0" i="0" u="none" strike="noStrike" cap="none" normalizeH="0" baseline="0" dirty="0" err="1">
                          <a:ln>
                            <a:noFill/>
                          </a:ln>
                          <a:solidFill>
                            <a:schemeClr val="tx1"/>
                          </a:solidFill>
                          <a:effectLst/>
                          <a:latin typeface="+mn-lt"/>
                          <a:ea typeface="ヒラギノ角ゴ Pro W3" pitchFamily="-112" charset="-128"/>
                        </a:rPr>
                        <a:t>multisidenes</a:t>
                      </a:r>
                      <a:r>
                        <a:rPr kumimoji="0" lang="fi-FI" sz="1100" b="0" i="0" u="none" strike="noStrike" cap="none" normalizeH="0" baseline="0" dirty="0">
                          <a:ln>
                            <a:noFill/>
                          </a:ln>
                          <a:solidFill>
                            <a:schemeClr val="tx1"/>
                          </a:solidFill>
                          <a:effectLst/>
                          <a:latin typeface="+mn-lt"/>
                          <a:ea typeface="ヒラギノ角ゴ Pro W3" pitchFamily="-112" charset="-128"/>
                        </a:rPr>
                        <a:t>”,</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rPr>
                        <a:t>Alustan arvo lisääntyy ja palaute hyödyllisyydestä toteutuu,</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rPr>
                        <a:t>Osallistujat saavat ”palkinnon” lisäarvoa välittömästi,</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rPr>
                        <a:t>Toteutuu ongelmanratkaisu ja yhteiskehittely,</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rPr>
                        <a:t>Osallistujia tulee ”automaattisesti” mukaan – laajenee itseohjautuvasti</a:t>
                      </a:r>
                    </a:p>
                    <a:p>
                      <a:pPr marL="0" marR="0" lvl="0" indent="0" algn="ctr" defTabSz="914400" rtl="0" eaLnBrk="0" fontAlgn="base" latinLnBrk="0" hangingPunct="0">
                        <a:lnSpc>
                          <a:spcPct val="100000"/>
                        </a:lnSpc>
                        <a:spcBef>
                          <a:spcPct val="20000"/>
                        </a:spcBef>
                        <a:spcAft>
                          <a:spcPct val="0"/>
                        </a:spcAft>
                        <a:buClr>
                          <a:schemeClr val="accent1"/>
                        </a:buClr>
                        <a:buSzTx/>
                        <a:buFont typeface="Times" pitchFamily="-112" charset="0"/>
                        <a:buNone/>
                        <a:tabLst/>
                      </a:pPr>
                      <a:r>
                        <a:rPr kumimoji="0" lang="fi-FI" sz="1100" b="0" i="0" u="none" strike="noStrike" cap="none" normalizeH="0" baseline="0" dirty="0">
                          <a:ln>
                            <a:noFill/>
                          </a:ln>
                          <a:solidFill>
                            <a:schemeClr val="tx1"/>
                          </a:solidFill>
                          <a:effectLst/>
                          <a:latin typeface="+mn-lt"/>
                          <a:ea typeface="ヒラギノ角ゴ Pro W3" pitchFamily="-112" charset="-128"/>
                        </a:rPr>
                        <a:t>(Onnistumisen kriteereiden asettaminen on toiminnan arvottamista </a:t>
                      </a:r>
                      <a:r>
                        <a:rPr kumimoji="0" lang="fi-FI" sz="1100" b="0" i="0" u="none" strike="noStrike" cap="none" normalizeH="0" baseline="0" dirty="0">
                          <a:ln>
                            <a:noFill/>
                          </a:ln>
                          <a:solidFill>
                            <a:schemeClr val="tx1"/>
                          </a:solidFill>
                          <a:effectLst/>
                          <a:latin typeface="+mn-lt"/>
                          <a:ea typeface="ヒラギノ角ゴ Pro W3" pitchFamily="-112" charset="-128"/>
                          <a:sym typeface="Wingdings" pitchFamily="2" charset="2"/>
                        </a:rPr>
                        <a:t> Milloin voimme sanoa onnistuneemme? – ”riittävän hyvä”)</a:t>
                      </a:r>
                    </a:p>
                  </a:txBody>
                  <a:tcPr anchor="ctr" horzOverflow="overflow">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bl>
          </a:graphicData>
        </a:graphic>
      </p:graphicFrame>
      <p:sp>
        <p:nvSpPr>
          <p:cNvPr id="75809" name="AutoShape 33"/>
          <p:cNvSpPr>
            <a:spLocks noChangeArrowheads="1"/>
          </p:cNvSpPr>
          <p:nvPr/>
        </p:nvSpPr>
        <p:spPr bwMode="auto">
          <a:xfrm>
            <a:off x="7769811" y="-160893"/>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5810" name="AutoShape 34"/>
          <p:cNvSpPr>
            <a:spLocks noChangeArrowheads="1"/>
          </p:cNvSpPr>
          <p:nvPr/>
        </p:nvSpPr>
        <p:spPr bwMode="auto">
          <a:xfrm>
            <a:off x="1436893" y="3220758"/>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5812" name="AutoShape 36"/>
          <p:cNvSpPr>
            <a:spLocks noChangeArrowheads="1"/>
          </p:cNvSpPr>
          <p:nvPr/>
        </p:nvSpPr>
        <p:spPr bwMode="auto">
          <a:xfrm>
            <a:off x="5835446" y="4293096"/>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5813" name="AutoShape 37"/>
          <p:cNvSpPr>
            <a:spLocks noChangeArrowheads="1"/>
          </p:cNvSpPr>
          <p:nvPr/>
        </p:nvSpPr>
        <p:spPr bwMode="auto">
          <a:xfrm>
            <a:off x="1349969" y="-72063"/>
            <a:ext cx="304800" cy="261937"/>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5814" name="AutoShape 38"/>
          <p:cNvSpPr>
            <a:spLocks noChangeArrowheads="1"/>
          </p:cNvSpPr>
          <p:nvPr/>
        </p:nvSpPr>
        <p:spPr bwMode="auto">
          <a:xfrm>
            <a:off x="5881130" y="-106735"/>
            <a:ext cx="304800" cy="261937"/>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75815" name="AutoShape 39"/>
          <p:cNvSpPr>
            <a:spLocks noChangeArrowheads="1"/>
          </p:cNvSpPr>
          <p:nvPr/>
        </p:nvSpPr>
        <p:spPr bwMode="auto">
          <a:xfrm>
            <a:off x="4008829" y="-72063"/>
            <a:ext cx="304800" cy="261937"/>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
        <p:nvSpPr>
          <p:cNvPr id="12" name="AutoShape 36">
            <a:extLst>
              <a:ext uri="{FF2B5EF4-FFF2-40B4-BE49-F238E27FC236}">
                <a16:creationId xmlns:a16="http://schemas.microsoft.com/office/drawing/2014/main" id="{3749BF18-7CF3-E848-830A-664795FBCC00}"/>
              </a:ext>
            </a:extLst>
          </p:cNvPr>
          <p:cNvSpPr>
            <a:spLocks noChangeArrowheads="1"/>
          </p:cNvSpPr>
          <p:nvPr/>
        </p:nvSpPr>
        <p:spPr bwMode="auto">
          <a:xfrm>
            <a:off x="7769811" y="4326899"/>
            <a:ext cx="304800" cy="261938"/>
          </a:xfrm>
          <a:prstGeom prst="downArrow">
            <a:avLst>
              <a:gd name="adj1" fmla="val 35417"/>
              <a:gd name="adj2" fmla="val 46995"/>
            </a:avLst>
          </a:prstGeom>
          <a:solidFill>
            <a:schemeClr val="bg1"/>
          </a:solidFill>
          <a:ln>
            <a:noFill/>
          </a:ln>
          <a:effectLst>
            <a:outerShdw dist="35903" dir="5400000" algn="ctr" rotWithShape="0">
              <a:schemeClr val="bg2"/>
            </a:outerShdw>
          </a:effectLst>
          <a:extLst>
            <a:ext uri="{91240B29-F687-4F45-9708-019B960494DF}">
              <a14:hiddenLine xmlns:a14="http://schemas.microsoft.com/office/drawing/2010/main" w="19050">
                <a:solidFill>
                  <a:schemeClr val="accent1"/>
                </a:solidFill>
                <a:miter lim="800000"/>
                <a:headEnd/>
                <a:tailEnd/>
              </a14:hiddenLine>
            </a:ext>
          </a:extLst>
        </p:spPr>
        <p:txBody>
          <a:bodyPr wrap="none" anchor="ctr"/>
          <a:lstStyle/>
          <a:p>
            <a:pPr algn="ctr"/>
            <a:endParaRPr lang="fi-FI">
              <a:cs typeface="ヒラギノ角ゴ Pro W3" pitchFamily="-112" charset="-128"/>
            </a:endParaRPr>
          </a:p>
        </p:txBody>
      </p:sp>
    </p:spTree>
    <p:extLst>
      <p:ext uri="{BB962C8B-B14F-4D97-AF65-F5344CB8AC3E}">
        <p14:creationId xmlns:p14="http://schemas.microsoft.com/office/powerpoint/2010/main" val="3989293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55FBF6D-5F7B-6C47-94A9-E93B764DE4C8}"/>
              </a:ext>
            </a:extLst>
          </p:cNvPr>
          <p:cNvSpPr>
            <a:spLocks noGrp="1"/>
          </p:cNvSpPr>
          <p:nvPr>
            <p:ph type="title"/>
          </p:nvPr>
        </p:nvSpPr>
        <p:spPr/>
        <p:txBody>
          <a:bodyPr/>
          <a:lstStyle/>
          <a:p>
            <a:r>
              <a:rPr lang="fi-FI" dirty="0"/>
              <a:t>Hyödyt</a:t>
            </a:r>
          </a:p>
        </p:txBody>
      </p:sp>
      <p:sp>
        <p:nvSpPr>
          <p:cNvPr id="3" name="Sisällön paikkamerkki 2">
            <a:extLst>
              <a:ext uri="{FF2B5EF4-FFF2-40B4-BE49-F238E27FC236}">
                <a16:creationId xmlns:a16="http://schemas.microsoft.com/office/drawing/2014/main" id="{B2EA2E99-3AB4-1246-9055-C0B9DA80F802}"/>
              </a:ext>
            </a:extLst>
          </p:cNvPr>
          <p:cNvSpPr>
            <a:spLocks noGrp="1"/>
          </p:cNvSpPr>
          <p:nvPr>
            <p:ph idx="1"/>
          </p:nvPr>
        </p:nvSpPr>
        <p:spPr/>
        <p:txBody>
          <a:bodyPr/>
          <a:lstStyle/>
          <a:p>
            <a:r>
              <a:rPr lang="fi-FI" dirty="0"/>
              <a:t>Näyttöön perustuvien kuntoutuspalvelujen kehittyminen</a:t>
            </a:r>
          </a:p>
          <a:p>
            <a:r>
              <a:rPr lang="fi-FI" dirty="0"/>
              <a:t>Kuntoutuksen soveltavan tutkimuksen kestävä matalan kynnyksen kehittäminen</a:t>
            </a:r>
          </a:p>
          <a:p>
            <a:r>
              <a:rPr lang="fi-FI" dirty="0"/>
              <a:t>Soveltavan tutkimuksen profiilin vahvistuminen kuntoutuksessa</a:t>
            </a:r>
          </a:p>
          <a:p>
            <a:r>
              <a:rPr lang="fi-FI" dirty="0"/>
              <a:t>Osallistuvien tahojen kilpailukyvyn lisääntyminen, esim. </a:t>
            </a:r>
            <a:r>
              <a:rPr lang="fi-FI" dirty="0" err="1"/>
              <a:t>REcoRDI</a:t>
            </a:r>
            <a:r>
              <a:rPr lang="fi-FI" dirty="0"/>
              <a:t> näkyy yrityksen toiminnassa ja mainonnassa</a:t>
            </a:r>
          </a:p>
          <a:p>
            <a:r>
              <a:rPr lang="fi-FI" dirty="0"/>
              <a:t>Alueellinen ekonominen kasvu mahdollistuu</a:t>
            </a:r>
          </a:p>
        </p:txBody>
      </p:sp>
    </p:spTree>
    <p:extLst>
      <p:ext uri="{BB962C8B-B14F-4D97-AF65-F5344CB8AC3E}">
        <p14:creationId xmlns:p14="http://schemas.microsoft.com/office/powerpoint/2010/main" val="1880995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FFFBEC-2934-684B-8A54-FE3DA41F4C2E}"/>
              </a:ext>
            </a:extLst>
          </p:cNvPr>
          <p:cNvSpPr>
            <a:spLocks noGrp="1"/>
          </p:cNvSpPr>
          <p:nvPr>
            <p:ph type="title"/>
          </p:nvPr>
        </p:nvSpPr>
        <p:spPr/>
        <p:txBody>
          <a:bodyPr/>
          <a:lstStyle/>
          <a:p>
            <a:r>
              <a:rPr lang="fi-FI" dirty="0"/>
              <a:t>Metropolian toimijat</a:t>
            </a:r>
          </a:p>
        </p:txBody>
      </p:sp>
      <p:sp>
        <p:nvSpPr>
          <p:cNvPr id="3" name="Sisällön paikkamerkki 2">
            <a:extLst>
              <a:ext uri="{FF2B5EF4-FFF2-40B4-BE49-F238E27FC236}">
                <a16:creationId xmlns:a16="http://schemas.microsoft.com/office/drawing/2014/main" id="{4202ED2F-672B-F74D-AF36-B2C9C622050B}"/>
              </a:ext>
            </a:extLst>
          </p:cNvPr>
          <p:cNvSpPr>
            <a:spLocks noGrp="1"/>
          </p:cNvSpPr>
          <p:nvPr>
            <p:ph idx="1"/>
          </p:nvPr>
        </p:nvSpPr>
        <p:spPr/>
        <p:txBody>
          <a:bodyPr/>
          <a:lstStyle/>
          <a:p>
            <a:r>
              <a:rPr lang="fi-FI" dirty="0"/>
              <a:t>Projektipäällikkö Salla Sipari (SS)</a:t>
            </a:r>
          </a:p>
          <a:p>
            <a:r>
              <a:rPr lang="fi-FI" dirty="0"/>
              <a:t>Tutkija Toini </a:t>
            </a:r>
            <a:r>
              <a:rPr lang="fi-FI" dirty="0" err="1"/>
              <a:t>Harra</a:t>
            </a:r>
            <a:r>
              <a:rPr lang="fi-FI" dirty="0"/>
              <a:t> (TH)</a:t>
            </a:r>
          </a:p>
          <a:p>
            <a:r>
              <a:rPr lang="fi-FI" dirty="0"/>
              <a:t>Tutkija Krista Lehtonen (KL)</a:t>
            </a:r>
          </a:p>
          <a:p>
            <a:r>
              <a:rPr lang="fi-FI" dirty="0"/>
              <a:t>Tutkija Nea Vänskä (NV)</a:t>
            </a:r>
          </a:p>
          <a:p>
            <a:r>
              <a:rPr lang="fi-FI" dirty="0"/>
              <a:t>TKI-suunnittelija ja tutkija Sari Helenius (SH)</a:t>
            </a:r>
          </a:p>
          <a:p>
            <a:r>
              <a:rPr lang="fi-FI" dirty="0"/>
              <a:t>Kokemusasiantuntija Sara Väisänen (SV)</a:t>
            </a:r>
          </a:p>
          <a:p>
            <a:r>
              <a:rPr lang="fi-FI" dirty="0"/>
              <a:t>Taloussuunnittelija Ulla-Maija Pekkola (UP)</a:t>
            </a:r>
          </a:p>
          <a:p>
            <a:endParaRPr lang="fi-FI" dirty="0"/>
          </a:p>
          <a:p>
            <a:endParaRPr lang="fi-FI" dirty="0"/>
          </a:p>
          <a:p>
            <a:endParaRPr lang="fi-FI" dirty="0"/>
          </a:p>
        </p:txBody>
      </p:sp>
    </p:spTree>
    <p:extLst>
      <p:ext uri="{BB962C8B-B14F-4D97-AF65-F5344CB8AC3E}">
        <p14:creationId xmlns:p14="http://schemas.microsoft.com/office/powerpoint/2010/main" val="3668871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D950C83-4383-E842-8B46-4EC569AF112A}"/>
              </a:ext>
            </a:extLst>
          </p:cNvPr>
          <p:cNvSpPr>
            <a:spLocks noGrp="1"/>
          </p:cNvSpPr>
          <p:nvPr>
            <p:ph type="title"/>
          </p:nvPr>
        </p:nvSpPr>
        <p:spPr>
          <a:xfrm>
            <a:off x="103368" y="928812"/>
            <a:ext cx="6416701" cy="455021"/>
          </a:xfrm>
        </p:spPr>
        <p:txBody>
          <a:bodyPr>
            <a:normAutofit fontScale="90000"/>
          </a:bodyPr>
          <a:lstStyle/>
          <a:p>
            <a:r>
              <a:rPr lang="fi-FI" sz="2400" dirty="0">
                <a:solidFill>
                  <a:schemeClr val="tx2"/>
                </a:solidFill>
              </a:rPr>
              <a:t>Metropolian kärkien mukaan kuntoutuksen soveltava tutkimus kohdistuu:</a:t>
            </a:r>
          </a:p>
        </p:txBody>
      </p:sp>
      <p:sp>
        <p:nvSpPr>
          <p:cNvPr id="3" name="Sisällön paikkamerkki 2">
            <a:extLst>
              <a:ext uri="{FF2B5EF4-FFF2-40B4-BE49-F238E27FC236}">
                <a16:creationId xmlns:a16="http://schemas.microsoft.com/office/drawing/2014/main" id="{5954C7DC-4539-D54C-B72F-5546C2214BE9}"/>
              </a:ext>
            </a:extLst>
          </p:cNvPr>
          <p:cNvSpPr>
            <a:spLocks noGrp="1"/>
          </p:cNvSpPr>
          <p:nvPr>
            <p:ph idx="1"/>
          </p:nvPr>
        </p:nvSpPr>
        <p:spPr>
          <a:xfrm>
            <a:off x="6520069" y="1829913"/>
            <a:ext cx="2433099" cy="3201818"/>
          </a:xfrm>
        </p:spPr>
        <p:txBody>
          <a:bodyPr/>
          <a:lstStyle/>
          <a:p>
            <a:pPr marL="0" indent="0">
              <a:buNone/>
            </a:pPr>
            <a:r>
              <a:rPr lang="fi-FI" sz="1800" dirty="0"/>
              <a:t>Kehittäjäkumppanuus ekosysteemissä / verkostossa</a:t>
            </a:r>
          </a:p>
          <a:p>
            <a:pPr marL="0" indent="0">
              <a:buNone/>
            </a:pPr>
            <a:endParaRPr lang="fi-FI" sz="1800" dirty="0"/>
          </a:p>
          <a:p>
            <a:pPr marL="0" indent="0">
              <a:buNone/>
            </a:pPr>
            <a:r>
              <a:rPr lang="fi-FI" sz="1800" dirty="0" err="1"/>
              <a:t>Partnership</a:t>
            </a:r>
            <a:r>
              <a:rPr lang="fi-FI" sz="1800" dirty="0"/>
              <a:t> in </a:t>
            </a:r>
            <a:r>
              <a:rPr lang="fi-FI" sz="1800" dirty="0" err="1"/>
              <a:t>research</a:t>
            </a:r>
            <a:r>
              <a:rPr lang="fi-FI" sz="1800" dirty="0"/>
              <a:t> </a:t>
            </a:r>
            <a:r>
              <a:rPr lang="fi-FI" sz="1800" dirty="0" err="1"/>
              <a:t>networks</a:t>
            </a:r>
            <a:r>
              <a:rPr lang="fi-FI" sz="1800" dirty="0"/>
              <a:t> </a:t>
            </a:r>
          </a:p>
          <a:p>
            <a:pPr marL="0" indent="0">
              <a:buNone/>
            </a:pPr>
            <a:endParaRPr lang="fi-FI" sz="1800" dirty="0"/>
          </a:p>
          <a:p>
            <a:pPr marL="0" indent="0">
              <a:buNone/>
            </a:pPr>
            <a:r>
              <a:rPr lang="fi-FI" sz="1800" dirty="0">
                <a:solidFill>
                  <a:schemeClr val="accent1"/>
                </a:solidFill>
              </a:rPr>
              <a:t>#</a:t>
            </a:r>
            <a:r>
              <a:rPr lang="fi-FI" sz="1800" dirty="0" err="1">
                <a:solidFill>
                  <a:schemeClr val="accent1"/>
                </a:solidFill>
              </a:rPr>
              <a:t>REcoRDI</a:t>
            </a:r>
            <a:endParaRPr lang="fi-FI" sz="1800" dirty="0">
              <a:solidFill>
                <a:schemeClr val="accent1"/>
              </a:solidFill>
            </a:endParaRPr>
          </a:p>
          <a:p>
            <a:pPr marL="0" indent="0">
              <a:buNone/>
            </a:pPr>
            <a:r>
              <a:rPr lang="fi-FI" sz="1800" dirty="0">
                <a:solidFill>
                  <a:schemeClr val="accent2"/>
                </a:solidFill>
              </a:rPr>
              <a:t>#</a:t>
            </a:r>
            <a:r>
              <a:rPr lang="fi-FI" sz="1800" dirty="0" err="1">
                <a:solidFill>
                  <a:schemeClr val="accent2"/>
                </a:solidFill>
              </a:rPr>
              <a:t>coresearchparty</a:t>
            </a:r>
            <a:r>
              <a:rPr lang="fi-FI" sz="1800" dirty="0">
                <a:solidFill>
                  <a:schemeClr val="accent2"/>
                </a:solidFill>
              </a:rPr>
              <a:t>?</a:t>
            </a:r>
          </a:p>
          <a:p>
            <a:pPr marL="0" indent="0">
              <a:buNone/>
            </a:pPr>
            <a:r>
              <a:rPr lang="fi-FI" sz="1800" dirty="0">
                <a:solidFill>
                  <a:schemeClr val="accent2"/>
                </a:solidFill>
              </a:rPr>
              <a:t>#</a:t>
            </a:r>
            <a:r>
              <a:rPr lang="fi-FI" sz="1800" dirty="0" err="1">
                <a:solidFill>
                  <a:schemeClr val="accent2"/>
                </a:solidFill>
              </a:rPr>
              <a:t>playgrountoreserch</a:t>
            </a:r>
            <a:r>
              <a:rPr lang="fi-FI" sz="1800" dirty="0">
                <a:solidFill>
                  <a:schemeClr val="accent2"/>
                </a:solidFill>
              </a:rPr>
              <a:t>?</a:t>
            </a:r>
          </a:p>
        </p:txBody>
      </p:sp>
      <p:sp>
        <p:nvSpPr>
          <p:cNvPr id="4" name="Kolmio 3">
            <a:extLst>
              <a:ext uri="{FF2B5EF4-FFF2-40B4-BE49-F238E27FC236}">
                <a16:creationId xmlns:a16="http://schemas.microsoft.com/office/drawing/2014/main" id="{199667FC-590A-244B-990D-897FD2060648}"/>
              </a:ext>
            </a:extLst>
          </p:cNvPr>
          <p:cNvSpPr/>
          <p:nvPr/>
        </p:nvSpPr>
        <p:spPr>
          <a:xfrm>
            <a:off x="1604874" y="2794810"/>
            <a:ext cx="2653811" cy="2043486"/>
          </a:xfrm>
          <a:prstGeom prst="triangle">
            <a:avLst/>
          </a:prstGeom>
          <a:gradFill>
            <a:gsLst>
              <a:gs pos="0">
                <a:schemeClr val="accent2"/>
              </a:gs>
              <a:gs pos="80000">
                <a:schemeClr val="accent1">
                  <a:shade val="93000"/>
                  <a:satMod val="130000"/>
                </a:schemeClr>
              </a:gs>
              <a:gs pos="100000">
                <a:schemeClr val="accent1">
                  <a:shade val="94000"/>
                  <a:satMod val="135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600" b="1" dirty="0" err="1"/>
              <a:t>Participatry</a:t>
            </a:r>
            <a:r>
              <a:rPr lang="fi-FI" sz="1600" b="1" dirty="0"/>
              <a:t> </a:t>
            </a:r>
            <a:r>
              <a:rPr lang="fi-FI" sz="1600" b="1" dirty="0" err="1"/>
              <a:t>co-research</a:t>
            </a:r>
            <a:endParaRPr lang="fi-FI" sz="1600" b="1" dirty="0"/>
          </a:p>
        </p:txBody>
      </p:sp>
      <p:sp>
        <p:nvSpPr>
          <p:cNvPr id="5" name="Suorakulmio 4">
            <a:extLst>
              <a:ext uri="{FF2B5EF4-FFF2-40B4-BE49-F238E27FC236}">
                <a16:creationId xmlns:a16="http://schemas.microsoft.com/office/drawing/2014/main" id="{768E6F90-02C9-C749-8675-E11F377CD2BF}"/>
              </a:ext>
            </a:extLst>
          </p:cNvPr>
          <p:cNvSpPr/>
          <p:nvPr/>
        </p:nvSpPr>
        <p:spPr>
          <a:xfrm>
            <a:off x="1989549" y="2185303"/>
            <a:ext cx="1884459" cy="4532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t>Client </a:t>
            </a:r>
            <a:r>
              <a:rPr lang="fi-FI" dirty="0" err="1"/>
              <a:t>oriented</a:t>
            </a:r>
            <a:endParaRPr lang="fi-FI" dirty="0"/>
          </a:p>
        </p:txBody>
      </p:sp>
      <p:sp>
        <p:nvSpPr>
          <p:cNvPr id="6" name="Suorakulmio 5">
            <a:extLst>
              <a:ext uri="{FF2B5EF4-FFF2-40B4-BE49-F238E27FC236}">
                <a16:creationId xmlns:a16="http://schemas.microsoft.com/office/drawing/2014/main" id="{2F4C657D-ED29-E84F-A6A3-155BFC407A99}"/>
              </a:ext>
            </a:extLst>
          </p:cNvPr>
          <p:cNvSpPr/>
          <p:nvPr/>
        </p:nvSpPr>
        <p:spPr>
          <a:xfrm>
            <a:off x="111316" y="4994579"/>
            <a:ext cx="1878233" cy="531414"/>
          </a:xfrm>
          <a:prstGeom prst="rect">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err="1"/>
              <a:t>Participation</a:t>
            </a:r>
            <a:r>
              <a:rPr lang="fi-FI" sz="1200" dirty="0"/>
              <a:t> </a:t>
            </a:r>
            <a:r>
              <a:rPr lang="fi-FI" sz="1200" dirty="0" err="1"/>
              <a:t>based</a:t>
            </a:r>
            <a:r>
              <a:rPr lang="fi-FI" sz="1200" dirty="0"/>
              <a:t> </a:t>
            </a:r>
            <a:r>
              <a:rPr lang="fi-FI" sz="1200" dirty="0" err="1"/>
              <a:t>rehabilitation</a:t>
            </a:r>
            <a:r>
              <a:rPr lang="fi-FI" sz="1200" dirty="0"/>
              <a:t> in </a:t>
            </a:r>
            <a:r>
              <a:rPr lang="fi-FI" sz="1200" dirty="0" err="1"/>
              <a:t>daily</a:t>
            </a:r>
            <a:r>
              <a:rPr lang="fi-FI" sz="1200" dirty="0"/>
              <a:t> life</a:t>
            </a:r>
          </a:p>
        </p:txBody>
      </p:sp>
      <p:sp>
        <p:nvSpPr>
          <p:cNvPr id="7" name="Suorakulmio 6">
            <a:extLst>
              <a:ext uri="{FF2B5EF4-FFF2-40B4-BE49-F238E27FC236}">
                <a16:creationId xmlns:a16="http://schemas.microsoft.com/office/drawing/2014/main" id="{5AF10A7E-2E40-9E45-8C5D-D10A00DE2241}"/>
              </a:ext>
            </a:extLst>
          </p:cNvPr>
          <p:cNvSpPr/>
          <p:nvPr/>
        </p:nvSpPr>
        <p:spPr>
          <a:xfrm>
            <a:off x="3840684" y="4994579"/>
            <a:ext cx="1851129" cy="531414"/>
          </a:xfrm>
          <a:prstGeom prst="rect">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err="1"/>
              <a:t>Co-cration</a:t>
            </a:r>
            <a:r>
              <a:rPr lang="fi-FI" sz="1200" dirty="0"/>
              <a:t> in </a:t>
            </a:r>
            <a:r>
              <a:rPr lang="fi-FI" sz="1200" dirty="0" err="1"/>
              <a:t>smart</a:t>
            </a:r>
            <a:r>
              <a:rPr lang="fi-FI" sz="1200" dirty="0"/>
              <a:t> </a:t>
            </a:r>
            <a:r>
              <a:rPr lang="fi-FI" sz="1200" dirty="0" err="1"/>
              <a:t>rehabilitation</a:t>
            </a:r>
            <a:r>
              <a:rPr lang="fi-FI" sz="1200" dirty="0"/>
              <a:t> </a:t>
            </a:r>
            <a:r>
              <a:rPr lang="fi-FI" sz="1200" dirty="0" err="1"/>
              <a:t>practices</a:t>
            </a:r>
            <a:endParaRPr lang="fi-FI" sz="1200" dirty="0"/>
          </a:p>
        </p:txBody>
      </p:sp>
      <p:sp>
        <p:nvSpPr>
          <p:cNvPr id="8" name="Oikea aaltosulje 7">
            <a:extLst>
              <a:ext uri="{FF2B5EF4-FFF2-40B4-BE49-F238E27FC236}">
                <a16:creationId xmlns:a16="http://schemas.microsoft.com/office/drawing/2014/main" id="{690579AF-74D9-8C4F-95F9-087AE4158D64}"/>
              </a:ext>
            </a:extLst>
          </p:cNvPr>
          <p:cNvSpPr/>
          <p:nvPr/>
        </p:nvSpPr>
        <p:spPr>
          <a:xfrm>
            <a:off x="5804453" y="1867066"/>
            <a:ext cx="497317" cy="3127512"/>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i-FI"/>
          </a:p>
        </p:txBody>
      </p:sp>
      <p:sp>
        <p:nvSpPr>
          <p:cNvPr id="9" name="Pyöristetty suorakulmio 8">
            <a:extLst>
              <a:ext uri="{FF2B5EF4-FFF2-40B4-BE49-F238E27FC236}">
                <a16:creationId xmlns:a16="http://schemas.microsoft.com/office/drawing/2014/main" id="{A5FB2DAD-39C1-0740-B870-83BE480B852E}"/>
              </a:ext>
            </a:extLst>
          </p:cNvPr>
          <p:cNvSpPr/>
          <p:nvPr/>
        </p:nvSpPr>
        <p:spPr>
          <a:xfrm>
            <a:off x="611560" y="5949280"/>
            <a:ext cx="4464496"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Suomeksi:</a:t>
            </a:r>
          </a:p>
          <a:p>
            <a:pPr algn="ctr"/>
            <a:r>
              <a:rPr lang="fi-FI" dirty="0"/>
              <a:t>Osallistuva tutkimuskumppanuus?</a:t>
            </a:r>
          </a:p>
        </p:txBody>
      </p:sp>
    </p:spTree>
    <p:extLst>
      <p:ext uri="{BB962C8B-B14F-4D97-AF65-F5344CB8AC3E}">
        <p14:creationId xmlns:p14="http://schemas.microsoft.com/office/powerpoint/2010/main" val="3626348898"/>
      </p:ext>
    </p:extLst>
  </p:cSld>
  <p:clrMapOvr>
    <a:masterClrMapping/>
  </p:clrMapOvr>
</p:sld>
</file>

<file path=ppt/theme/theme1.xml><?xml version="1.0" encoding="utf-8"?>
<a:theme xmlns:a="http://schemas.openxmlformats.org/drawingml/2006/main" name="Office Theme">
  <a:themeElements>
    <a:clrScheme name="SosTe">
      <a:dk1>
        <a:sysClr val="windowText" lastClr="000000"/>
      </a:dk1>
      <a:lt1>
        <a:sysClr val="window" lastClr="FFFFFF"/>
      </a:lt1>
      <a:dk2>
        <a:srgbClr val="1F497D"/>
      </a:dk2>
      <a:lt2>
        <a:srgbClr val="EEECE1"/>
      </a:lt2>
      <a:accent1>
        <a:srgbClr val="2395E2"/>
      </a:accent1>
      <a:accent2>
        <a:srgbClr val="E1006D"/>
      </a:accent2>
      <a:accent3>
        <a:srgbClr val="F0CC17"/>
      </a:accent3>
      <a:accent4>
        <a:srgbClr val="20216A"/>
      </a:accent4>
      <a:accent5>
        <a:srgbClr val="2A9F27"/>
      </a:accent5>
      <a:accent6>
        <a:srgbClr val="737577"/>
      </a:accent6>
      <a:hlink>
        <a:srgbClr val="0000FF"/>
      </a:hlink>
      <a:folHlink>
        <a:srgbClr val="800080"/>
      </a:folHlink>
    </a:clrScheme>
    <a:fontScheme name="SosT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8513</TotalTime>
  <Words>1539</Words>
  <Application>Microsoft Macintosh PowerPoint</Application>
  <PresentationFormat>On-screen Show (4:3)</PresentationFormat>
  <Paragraphs>282</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Symbol</vt:lpstr>
      <vt:lpstr>Times</vt:lpstr>
      <vt:lpstr>Office Theme</vt:lpstr>
      <vt:lpstr>SUUNTA </vt:lpstr>
      <vt:lpstr>PowerPoint Presentation</vt:lpstr>
      <vt:lpstr>PowerPoint Presentation</vt:lpstr>
      <vt:lpstr>PowerPoint Presentation</vt:lpstr>
      <vt:lpstr>PowerPoint Presentation</vt:lpstr>
      <vt:lpstr>Hyödyt</vt:lpstr>
      <vt:lpstr>Metropolian toimijat</vt:lpstr>
      <vt:lpstr>Metropolian kärkien mukaan kuntoutuksen soveltava tutkimus kohdistuu: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PWS</dc:creator>
  <cp:lastModifiedBy>Salla Sipari</cp:lastModifiedBy>
  <cp:revision>136</cp:revision>
  <cp:lastPrinted>2018-03-23T06:43:21Z</cp:lastPrinted>
  <dcterms:created xsi:type="dcterms:W3CDTF">2012-03-01T09:45:30Z</dcterms:created>
  <dcterms:modified xsi:type="dcterms:W3CDTF">2022-04-11T14:13:18Z</dcterms:modified>
</cp:coreProperties>
</file>