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52969D-184B-4892-A944-7A7B74AF6F6B}" v="1" dt="2022-04-08T13:51:06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Logo">
            <a:extLst>
              <a:ext uri="{FF2B5EF4-FFF2-40B4-BE49-F238E27FC236}">
                <a16:creationId xmlns:a16="http://schemas.microsoft.com/office/drawing/2014/main" id="{4734AEAC-BDFF-4A4B-AB00-A89CBD216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5346" y="6074806"/>
            <a:ext cx="2485747" cy="565200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013E1711-F2E2-4474-B191-D43DD8C88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" r="21"/>
          <a:stretch/>
        </p:blipFill>
        <p:spPr bwMode="hidden">
          <a:xfrm>
            <a:off x="838800" y="0"/>
            <a:ext cx="10519200" cy="449360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E5B4F55-4287-4AA4-8502-E07CA1296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800" y="4484650"/>
            <a:ext cx="10518368" cy="8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48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4">
            <a:extLst>
              <a:ext uri="{FF2B5EF4-FFF2-40B4-BE49-F238E27FC236}">
                <a16:creationId xmlns:a16="http://schemas.microsoft.com/office/drawing/2014/main" id="{0B0DA780-D4A0-4E04-8330-A81D7456573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468000"/>
            <a:ext cx="10512000" cy="550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94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F55A6D-F39B-44F0-825C-5C18084F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0" y="2430000"/>
            <a:ext cx="10512000" cy="144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77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F55A6D-F39B-44F0-825C-5C18084F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0" y="2430000"/>
            <a:ext cx="10512000" cy="144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2136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5817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58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C1C979E-78A7-43ED-A257-7D46D602CB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5200" y="288000"/>
            <a:ext cx="4942800" cy="2250000"/>
          </a:xfrm>
        </p:spPr>
        <p:txBody>
          <a:bodyPr/>
          <a:lstStyle>
            <a:lvl1pPr algn="ctr">
              <a:defRPr sz="2800" b="0">
                <a:latin typeface="+mn-lt"/>
              </a:defRPr>
            </a:lvl1pPr>
          </a:lstStyle>
          <a:p>
            <a:r>
              <a:rPr lang="fi-FI" dirty="0"/>
              <a:t>Lisää kiitosteksti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B0DE771-7B10-449D-9C7E-96C017784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088201"/>
            <a:ext cx="10518368" cy="88762"/>
          </a:xfrm>
          <a:prstGeom prst="rect">
            <a:avLst/>
          </a:prstGeom>
        </p:spPr>
      </p:pic>
      <p:pic>
        <p:nvPicPr>
          <p:cNvPr id="6" name="Logo">
            <a:extLst>
              <a:ext uri="{FF2B5EF4-FFF2-40B4-BE49-F238E27FC236}">
                <a16:creationId xmlns:a16="http://schemas.microsoft.com/office/drawing/2014/main" id="{D65FF5D4-B4DB-475F-A99B-18C2C492C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55346" y="4176781"/>
            <a:ext cx="2485747" cy="5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4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07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198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go">
            <a:extLst>
              <a:ext uri="{FF2B5EF4-FFF2-40B4-BE49-F238E27FC236}">
                <a16:creationId xmlns:a16="http://schemas.microsoft.com/office/drawing/2014/main" id="{2C69ED6D-401F-4B93-84D9-9EE03256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5346" y="6074806"/>
            <a:ext cx="2485747" cy="565200"/>
          </a:xfrm>
          <a:prstGeom prst="rect">
            <a:avLst/>
          </a:prstGeom>
        </p:spPr>
      </p:pic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C7110A8A-57C0-4831-A2C8-A1CF33FADB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0"/>
            <a:ext cx="10519200" cy="4484688"/>
          </a:xfrm>
          <a:solidFill>
            <a:srgbClr val="595959"/>
          </a:solidFill>
        </p:spPr>
        <p:txBody>
          <a:bodyPr anchor="ctr"/>
          <a:lstStyle>
            <a:lvl1pPr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E5B4F55-4287-4AA4-8502-E07CA1296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800" y="4484650"/>
            <a:ext cx="10518368" cy="8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4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C7110A8A-57C0-4831-A2C8-A1CF33FADB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0"/>
            <a:ext cx="10519200" cy="4484688"/>
          </a:xfrm>
          <a:solidFill>
            <a:srgbClr val="595959"/>
          </a:solidFill>
        </p:spPr>
        <p:txBody>
          <a:bodyPr anchor="ctr"/>
          <a:lstStyle>
            <a:lvl1pPr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 hidden="1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18" name="Alatunnisteen paikkamerkki 17" hidden="1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44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800" y="2905200"/>
            <a:ext cx="104880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4406401"/>
            <a:ext cx="10488000" cy="1500187"/>
          </a:xfr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1993DE25-9A5C-4AEC-9CB8-57E42611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800" y="1825200"/>
            <a:ext cx="5184000" cy="414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9888" y="1825200"/>
            <a:ext cx="5184000" cy="414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431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1692000"/>
            <a:ext cx="5184000" cy="8100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3200" b="1">
                <a:solidFill>
                  <a:srgbClr val="1F417E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8800" y="2520000"/>
            <a:ext cx="5184000" cy="3456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spcBef>
                <a:spcPts val="1000"/>
              </a:spcBef>
              <a:defRPr sz="28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59600" y="1692000"/>
            <a:ext cx="5184000" cy="8100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3200" b="1">
                <a:solidFill>
                  <a:srgbClr val="1F417E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59600" y="2520000"/>
            <a:ext cx="5184000" cy="3456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spcBef>
                <a:spcPts val="1000"/>
              </a:spcBef>
              <a:defRPr sz="28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1993DE25-9A5C-4AEC-9CB8-57E42611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360000"/>
            <a:ext cx="3934800" cy="2196000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800" y="2556000"/>
            <a:ext cx="3934800" cy="342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54972" y="972000"/>
            <a:ext cx="6174000" cy="50148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770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800" y="360000"/>
            <a:ext cx="10512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1825200"/>
            <a:ext cx="10512000" cy="41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800" y="6356351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DEF1DE5-3153-41DC-9029-A8E0F7729D62}" type="datetimeFigureOut">
              <a:rPr lang="fi-FI" smtClean="0"/>
              <a:t>8.4.2022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26000" y="6356351"/>
            <a:ext cx="350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7E3BA52F-62CE-4DBA-AEA5-6EF28B6B0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8200" y="6088201"/>
            <a:ext cx="10518368" cy="88762"/>
          </a:xfrm>
          <a:prstGeom prst="rect">
            <a:avLst/>
          </a:prstGeom>
        </p:spPr>
      </p:pic>
      <p:pic>
        <p:nvPicPr>
          <p:cNvPr id="9" name="Logo">
            <a:extLst>
              <a:ext uri="{FF2B5EF4-FFF2-40B4-BE49-F238E27FC236}">
                <a16:creationId xmlns:a16="http://schemas.microsoft.com/office/drawing/2014/main" id="{27066CC5-7409-45A3-AAF2-5E5CA4359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119730" y="6416157"/>
            <a:ext cx="1155793" cy="2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6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1F417E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Microsoft Sans Serif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512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2016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2268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E8303C-1CC9-46C0-877C-D1FBF9F5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Systeeminen verkostotapaaminen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02A6AD0-97BC-47CD-AD50-FAE00B90EE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000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6491D6-366B-4BC6-967B-2E7423688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Systeemisyyttä tukevat: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E6B9D0-DCAB-4DFB-A565-C33CF4CDF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b="1" dirty="0"/>
              <a:t>Erilaiset roolit</a:t>
            </a:r>
            <a:r>
              <a:rPr lang="fi-FI" dirty="0"/>
              <a:t>: Puheenjohtaja, kirjaaja, (lastensuojelussa lisäksi perheterapeutti ja koordinaattori)</a:t>
            </a:r>
          </a:p>
          <a:p>
            <a:r>
              <a:rPr lang="fi-FI" b="1" dirty="0"/>
              <a:t>Keskustelurakenne:</a:t>
            </a:r>
          </a:p>
          <a:p>
            <a:pPr lvl="2"/>
            <a:r>
              <a:rPr lang="fi-FI" dirty="0"/>
              <a:t>Hypoteesi-työskentely</a:t>
            </a:r>
          </a:p>
          <a:p>
            <a:pPr lvl="2"/>
            <a:r>
              <a:rPr lang="fi-FI" dirty="0"/>
              <a:t>Yhteistoiminnallinen auttamiskartta (visiokartta) </a:t>
            </a:r>
          </a:p>
          <a:p>
            <a:pPr lvl="2"/>
            <a:r>
              <a:rPr lang="fi-FI" dirty="0"/>
              <a:t>Avoin dialogi – reflektiokeskustelut</a:t>
            </a:r>
          </a:p>
          <a:p>
            <a:pPr marL="504000" lvl="2" indent="0">
              <a:buNone/>
            </a:pPr>
            <a:endParaRPr lang="fi-FI" dirty="0"/>
          </a:p>
          <a:p>
            <a:r>
              <a:rPr lang="fi-FI" dirty="0"/>
              <a:t>Ei tiedetä valmiiksi</a:t>
            </a:r>
            <a:r>
              <a:rPr lang="fi-FI" i="1" dirty="0"/>
              <a:t>: voisiko kyse olla tästä?</a:t>
            </a:r>
          </a:p>
          <a:p>
            <a:r>
              <a:rPr lang="fi-FI" dirty="0"/>
              <a:t> Lupaa pyytävä työote</a:t>
            </a:r>
          </a:p>
          <a:p>
            <a:r>
              <a:rPr lang="fi-FI" b="1" dirty="0"/>
              <a:t>Työkalut: </a:t>
            </a:r>
            <a:r>
              <a:rPr lang="fi-FI" dirty="0"/>
              <a:t>Avoin kirjaaminen, Kolmen talon malli, aikajana, sukupuu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904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93AB4D-AFE8-4333-9861-8631167EB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Hypoteesityöskentely: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AC6166-48C5-4880-B9CA-B9C58C4D3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tabLst>
                <a:tab pos="457200" algn="l"/>
              </a:tabLst>
            </a:pPr>
            <a:r>
              <a:rPr lang="fi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Esittäytyminen ja tilanteen esittely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fi-FI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Tiimille esitettävän kysymyksen esittely/asettaminen</a:t>
            </a:r>
            <a:endParaRPr lang="fi-FI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fi-FI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Muodostetaan keskeisestä ratkaistavasta haasteesta ydinkysymys. </a:t>
            </a:r>
            <a:endParaRPr lang="fi-FI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3"/>
              <a:tabLst>
                <a:tab pos="457200" algn="l"/>
              </a:tabLst>
            </a:pPr>
            <a:r>
              <a:rPr lang="fi-FI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Eri näkemykset siitä, mistä on kyse (hypoteesit)</a:t>
            </a:r>
            <a:endParaRPr lang="fi-FI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 startAt="4"/>
              <a:tabLst>
                <a:tab pos="457200" algn="l"/>
              </a:tabLst>
            </a:pPr>
            <a:r>
              <a:rPr lang="fi-FI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Mietitään ratkaisuehdotukset suhteessa hypoteeseihin</a:t>
            </a:r>
            <a:endParaRPr lang="fi-FI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 startAt="5"/>
              <a:tabLst>
                <a:tab pos="457200" algn="l"/>
              </a:tabLst>
            </a:pPr>
            <a:r>
              <a:rPr lang="fi-FI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Suunnitelma</a:t>
            </a:r>
            <a:endParaRPr lang="fi-FI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fi-F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Pohditaan ratkaisuehdotusten pohjalta suunnitelma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fi-F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Konkreettinen pienten askelten suunnitelma</a:t>
            </a:r>
          </a:p>
          <a:p>
            <a:pPr marL="0" lvl="0" indent="0">
              <a:buNone/>
            </a:pPr>
            <a:r>
              <a:rPr lang="fi-FI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6. Loppureflektio</a:t>
            </a:r>
          </a:p>
          <a:p>
            <a:pPr marL="0" lvl="0" indent="0">
              <a:buNone/>
            </a:pPr>
            <a:r>
              <a:rPr lang="fi-F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Kuinka onn</a:t>
            </a:r>
            <a:r>
              <a:rPr lang="fi-FI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istuimme?</a:t>
            </a:r>
            <a:endParaRPr lang="fi-FI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90728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C377C3-45F6-471A-ACC7-36434562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360000"/>
            <a:ext cx="10512000" cy="620728"/>
          </a:xfrm>
        </p:spPr>
        <p:txBody>
          <a:bodyPr>
            <a:normAutofit fontScale="90000"/>
          </a:bodyPr>
          <a:lstStyle/>
          <a:p>
            <a:r>
              <a:rPr lang="fi-FI" dirty="0"/>
              <a:t>Yhteistoiminnallinen auttamiskartta: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FD98D6-2B56-444E-96C3-2D7C46346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00" y="980728"/>
            <a:ext cx="10512000" cy="498447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fi-FI" dirty="0"/>
          </a:p>
          <a:p>
            <a:pPr lvl="8"/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CB57383-4B06-452A-B56E-77B61FF5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PirSOTE Eveliina Heinonen</a:t>
            </a:r>
          </a:p>
        </p:txBody>
      </p:sp>
      <p:sp>
        <p:nvSpPr>
          <p:cNvPr id="6" name="Tasakylkinen kolmio 5">
            <a:extLst>
              <a:ext uri="{FF2B5EF4-FFF2-40B4-BE49-F238E27FC236}">
                <a16:creationId xmlns:a16="http://schemas.microsoft.com/office/drawing/2014/main" id="{CAA97B75-8B16-49DA-A4C1-E8C4BBA0167C}"/>
              </a:ext>
            </a:extLst>
          </p:cNvPr>
          <p:cNvSpPr/>
          <p:nvPr/>
        </p:nvSpPr>
        <p:spPr>
          <a:xfrm>
            <a:off x="2493800" y="1008246"/>
            <a:ext cx="7202000" cy="4984472"/>
          </a:xfrm>
          <a:prstGeom prst="triangle">
            <a:avLst/>
          </a:prstGeom>
          <a:solidFill>
            <a:schemeClr val="accent3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800" dirty="0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CCA765CD-EFCC-4E82-B42D-DCF036D5BEC0}"/>
              </a:ext>
            </a:extLst>
          </p:cNvPr>
          <p:cNvCxnSpPr/>
          <p:nvPr/>
        </p:nvCxnSpPr>
        <p:spPr>
          <a:xfrm>
            <a:off x="4943872" y="2708920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FA2AEA92-F519-46B6-9C45-81A80E1F8AAC}"/>
              </a:ext>
            </a:extLst>
          </p:cNvPr>
          <p:cNvCxnSpPr>
            <a:cxnSpLocks/>
          </p:cNvCxnSpPr>
          <p:nvPr/>
        </p:nvCxnSpPr>
        <p:spPr>
          <a:xfrm>
            <a:off x="6094800" y="2708920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353CD8D9-1FF0-4EEB-AABC-4D9783CA735B}"/>
              </a:ext>
            </a:extLst>
          </p:cNvPr>
          <p:cNvCxnSpPr/>
          <p:nvPr/>
        </p:nvCxnSpPr>
        <p:spPr>
          <a:xfrm>
            <a:off x="3287688" y="4941168"/>
            <a:ext cx="56166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iruutu 15">
            <a:extLst>
              <a:ext uri="{FF2B5EF4-FFF2-40B4-BE49-F238E27FC236}">
                <a16:creationId xmlns:a16="http://schemas.microsoft.com/office/drawing/2014/main" id="{695975CC-4DF3-43EA-AF45-ADA8ED06BD1B}"/>
              </a:ext>
            </a:extLst>
          </p:cNvPr>
          <p:cNvSpPr txBox="1"/>
          <p:nvPr/>
        </p:nvSpPr>
        <p:spPr>
          <a:xfrm>
            <a:off x="5519937" y="1684889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2800" dirty="0"/>
              <a:t>Tavoite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52297831-7EEC-49BC-A37D-E047449E8EF5}"/>
              </a:ext>
            </a:extLst>
          </p:cNvPr>
          <p:cNvSpPr txBox="1"/>
          <p:nvPr/>
        </p:nvSpPr>
        <p:spPr>
          <a:xfrm>
            <a:off x="4797457" y="2736439"/>
            <a:ext cx="1297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dirty="0"/>
              <a:t>Haastaa/</a:t>
            </a:r>
          </a:p>
          <a:p>
            <a:pPr algn="l"/>
            <a:r>
              <a:rPr lang="fi-FI" dirty="0"/>
              <a:t>estää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ED299908-CD1A-42DA-8FB7-BA2782251A45}"/>
              </a:ext>
            </a:extLst>
          </p:cNvPr>
          <p:cNvSpPr txBox="1"/>
          <p:nvPr/>
        </p:nvSpPr>
        <p:spPr>
          <a:xfrm>
            <a:off x="6094796" y="2708920"/>
            <a:ext cx="2002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dirty="0"/>
              <a:t>Tekee mahdolliseksi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D31064F9-A746-47AD-9077-D58B6396A8D4}"/>
              </a:ext>
            </a:extLst>
          </p:cNvPr>
          <p:cNvSpPr txBox="1"/>
          <p:nvPr/>
        </p:nvSpPr>
        <p:spPr>
          <a:xfrm flipH="1">
            <a:off x="5087887" y="4968684"/>
            <a:ext cx="2304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2800" dirty="0"/>
              <a:t>Suunnitelma</a:t>
            </a:r>
          </a:p>
        </p:txBody>
      </p:sp>
    </p:spTree>
    <p:extLst>
      <p:ext uri="{BB962C8B-B14F-4D97-AF65-F5344CB8AC3E}">
        <p14:creationId xmlns:p14="http://schemas.microsoft.com/office/powerpoint/2010/main" val="3607816122"/>
      </p:ext>
    </p:extLst>
  </p:cSld>
  <p:clrMapOvr>
    <a:masterClrMapping/>
  </p:clrMapOvr>
</p:sld>
</file>

<file path=ppt/theme/theme1.xml><?xml version="1.0" encoding="utf-8"?>
<a:theme xmlns:a="http://schemas.openxmlformats.org/drawingml/2006/main" name="Pirkanmaan liitto">
  <a:themeElements>
    <a:clrScheme name="Pirkanmaan liitto">
      <a:dk1>
        <a:srgbClr val="333333"/>
      </a:dk1>
      <a:lt1>
        <a:srgbClr val="FFFFFF"/>
      </a:lt1>
      <a:dk2>
        <a:srgbClr val="1F417E"/>
      </a:dk2>
      <a:lt2>
        <a:srgbClr val="F4F4F4"/>
      </a:lt2>
      <a:accent1>
        <a:srgbClr val="1F417E"/>
      </a:accent1>
      <a:accent2>
        <a:srgbClr val="908C6F"/>
      </a:accent2>
      <a:accent3>
        <a:srgbClr val="F3D790"/>
      </a:accent3>
      <a:accent4>
        <a:srgbClr val="B39453"/>
      </a:accent4>
      <a:accent5>
        <a:srgbClr val="333333"/>
      </a:accent5>
      <a:accent6>
        <a:srgbClr val="A7D1EA"/>
      </a:accent6>
      <a:hlink>
        <a:srgbClr val="B4BF3B"/>
      </a:hlink>
      <a:folHlink>
        <a:srgbClr val="FCC917"/>
      </a:folHlink>
    </a:clrScheme>
    <a:fontScheme name="Pirkanmaan liitto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irkanmaan liitto PowerPoint-malli.potx" id="{9F19B184-7626-4564-BCBC-DCD79A88880C}" vid="{108313FB-472C-48C3-8205-D2CB8C2FB9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Pirkanmaan liitto PowerPoint-malli</Template>
  <TotalTime>1302</TotalTime>
  <Words>117</Words>
  <Application>Microsoft Office PowerPoint</Application>
  <PresentationFormat>Laajakuva</PresentationFormat>
  <Paragraphs>29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Microsoft Sans Serif</vt:lpstr>
      <vt:lpstr>Pirkanmaan liitto</vt:lpstr>
      <vt:lpstr>Systeeminen verkostotapaaminen</vt:lpstr>
      <vt:lpstr>Systeemisyyttä tukevat:</vt:lpstr>
      <vt:lpstr>Hypoteesityöskentely:</vt:lpstr>
      <vt:lpstr>Yhteistoiminnallinen auttamiskartta:</vt:lpstr>
    </vt:vector>
  </TitlesOfParts>
  <Company>Pirkanmaan 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Systeeminen verkostotapaaminen</dc:title>
  <dc:creator>Eveliina Heinonen</dc:creator>
  <cp:lastModifiedBy>Eveliina Heinonen</cp:lastModifiedBy>
  <cp:revision>3</cp:revision>
  <dcterms:created xsi:type="dcterms:W3CDTF">2022-04-07T15:59:48Z</dcterms:created>
  <dcterms:modified xsi:type="dcterms:W3CDTF">2022-04-08T13:53:05Z</dcterms:modified>
</cp:coreProperties>
</file>