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5"/>
  </p:notesMasterIdLst>
  <p:sldIdLst>
    <p:sldId id="256" r:id="rId2"/>
    <p:sldId id="323" r:id="rId3"/>
    <p:sldId id="32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5D154-1BE8-49F2-B947-17AB79F0B329}" v="1" dt="2022-04-07T15:14:35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ina Heinonen" userId="f98c47bf-22f3-4396-969d-d813f28f6a06" providerId="ADAL" clId="{29A5D154-1BE8-49F2-B947-17AB79F0B329}"/>
    <pc:docChg chg="custSel modSld">
      <pc:chgData name="Eveliina Heinonen" userId="f98c47bf-22f3-4396-969d-d813f28f6a06" providerId="ADAL" clId="{29A5D154-1BE8-49F2-B947-17AB79F0B329}" dt="2022-04-07T15:17:14.945" v="161" actId="20577"/>
      <pc:docMkLst>
        <pc:docMk/>
      </pc:docMkLst>
      <pc:sldChg chg="modSp mod">
        <pc:chgData name="Eveliina Heinonen" userId="f98c47bf-22f3-4396-969d-d813f28f6a06" providerId="ADAL" clId="{29A5D154-1BE8-49F2-B947-17AB79F0B329}" dt="2022-04-07T15:17:14.945" v="161" actId="20577"/>
        <pc:sldMkLst>
          <pc:docMk/>
          <pc:sldMk cId="1446305859" sldId="323"/>
        </pc:sldMkLst>
        <pc:spChg chg="mod">
          <ac:chgData name="Eveliina Heinonen" userId="f98c47bf-22f3-4396-969d-d813f28f6a06" providerId="ADAL" clId="{29A5D154-1BE8-49F2-B947-17AB79F0B329}" dt="2022-04-07T15:15:08.207" v="47" actId="20577"/>
          <ac:spMkLst>
            <pc:docMk/>
            <pc:sldMk cId="1446305859" sldId="323"/>
            <ac:spMk id="2" creationId="{3AA3328B-65A2-45A6-BAD9-7C246403C94B}"/>
          </ac:spMkLst>
        </pc:spChg>
        <pc:spChg chg="mod">
          <ac:chgData name="Eveliina Heinonen" userId="f98c47bf-22f3-4396-969d-d813f28f6a06" providerId="ADAL" clId="{29A5D154-1BE8-49F2-B947-17AB79F0B329}" dt="2022-04-07T15:17:14.945" v="161" actId="20577"/>
          <ac:spMkLst>
            <pc:docMk/>
            <pc:sldMk cId="1446305859" sldId="323"/>
            <ac:spMk id="3" creationId="{0D22D00B-0B50-474E-9A3A-D6E1A96090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172A5-9CC6-4350-B0EF-0702FB152A5C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90AD7-C324-4CBA-870E-A617257041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890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FE404-E326-44DF-8616-E64E8356214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30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>
            <a:extLst>
              <a:ext uri="{FF2B5EF4-FFF2-40B4-BE49-F238E27FC236}">
                <a16:creationId xmlns:a16="http://schemas.microsoft.com/office/drawing/2014/main" id="{4734AEAC-BDFF-4A4B-AB00-A89CBD216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013E1711-F2E2-4474-B191-D43DD8C88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/>
        </p:blipFill>
        <p:spPr bwMode="hidden">
          <a:xfrm>
            <a:off x="838800" y="0"/>
            <a:ext cx="10519200" cy="449360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0B0DA780-D4A0-4E04-8330-A81D745657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468000"/>
            <a:ext cx="10512000" cy="550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94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136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81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58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C1C979E-78A7-43ED-A257-7D46D602C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5200" y="288000"/>
            <a:ext cx="4942800" cy="2250000"/>
          </a:xfrm>
        </p:spPr>
        <p:txBody>
          <a:bodyPr/>
          <a:lstStyle>
            <a:lvl1pPr algn="ctr">
              <a:defRPr sz="2800" b="0">
                <a:latin typeface="+mn-lt"/>
              </a:defRPr>
            </a:lvl1pPr>
          </a:lstStyle>
          <a:p>
            <a:r>
              <a:rPr lang="fi-FI" dirty="0"/>
              <a:t>Lisää kiitosteksti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B0DE771-7B10-449D-9C7E-96C017784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6" name="Logo">
            <a:extLst>
              <a:ext uri="{FF2B5EF4-FFF2-40B4-BE49-F238E27FC236}">
                <a16:creationId xmlns:a16="http://schemas.microsoft.com/office/drawing/2014/main" id="{D65FF5D4-B4DB-475F-A99B-18C2C492C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5346" y="4176781"/>
            <a:ext cx="2485747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4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07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98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>
            <a:extLst>
              <a:ext uri="{FF2B5EF4-FFF2-40B4-BE49-F238E27FC236}">
                <a16:creationId xmlns:a16="http://schemas.microsoft.com/office/drawing/2014/main" id="{2C69ED6D-401F-4B93-84D9-9EE03256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4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 hidden="1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18" name="Alatunnisteen paikkamerkki 17" hidden="1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4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800" y="2905200"/>
            <a:ext cx="104880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4406401"/>
            <a:ext cx="10488000" cy="1500187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9888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3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3934800" cy="2196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2556000"/>
            <a:ext cx="3934800" cy="342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54972" y="972000"/>
            <a:ext cx="6174000" cy="50148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770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825200"/>
            <a:ext cx="10512000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800" y="6356351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EF1DE5-3153-41DC-9029-A8E0F7729D62}" type="datetimeFigureOut">
              <a:rPr lang="fi-FI" smtClean="0"/>
              <a:t>7.4.2022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26000" y="6356351"/>
            <a:ext cx="350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7E3BA52F-62CE-4DBA-AEA5-6EF28B6B0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9" name="Logo">
            <a:extLst>
              <a:ext uri="{FF2B5EF4-FFF2-40B4-BE49-F238E27FC236}">
                <a16:creationId xmlns:a16="http://schemas.microsoft.com/office/drawing/2014/main" id="{27066CC5-7409-45A3-AAF2-5E5CA4359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19730" y="6416157"/>
            <a:ext cx="1155793" cy="2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1F417E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Microsoft Sans Serif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51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226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26" Type="http://schemas.openxmlformats.org/officeDocument/2006/relationships/image" Target="../media/image28.sv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sv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24" Type="http://schemas.openxmlformats.org/officeDocument/2006/relationships/image" Target="../media/image26.svg"/><Relationship Id="rId32" Type="http://schemas.openxmlformats.org/officeDocument/2006/relationships/image" Target="../media/image34.sv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sv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Relationship Id="rId22" Type="http://schemas.openxmlformats.org/officeDocument/2006/relationships/image" Target="../media/image24.svg"/><Relationship Id="rId27" Type="http://schemas.openxmlformats.org/officeDocument/2006/relationships/image" Target="../media/image29.png"/><Relationship Id="rId30" Type="http://schemas.openxmlformats.org/officeDocument/2006/relationships/image" Target="../media/image3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8303C-1CC9-46C0-877C-D1FBF9F5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Systeeminen verkostotyön prosessi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2A6AD0-97BC-47CD-AD50-FAE00B90E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PirSOTE</a:t>
            </a:r>
            <a:r>
              <a:rPr lang="fi-FI" dirty="0"/>
              <a:t> 2021-23</a:t>
            </a:r>
          </a:p>
        </p:txBody>
      </p:sp>
    </p:spTree>
    <p:extLst>
      <p:ext uri="{BB962C8B-B14F-4D97-AF65-F5344CB8AC3E}">
        <p14:creationId xmlns:p14="http://schemas.microsoft.com/office/powerpoint/2010/main" val="29000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A3328B-65A2-45A6-BAD9-7C246403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Systeeminen verkostotyön prosessi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22D00B-0B50-474E-9A3A-D6E1A9609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Yhteinen toimintamalli Pirkanmaan perhekeskukselle </a:t>
            </a:r>
          </a:p>
          <a:p>
            <a:r>
              <a:rPr lang="fi-FI">
                <a:sym typeface="Wingdings" panose="05000000000000000000" pitchFamily="2" charset="2"/>
              </a:rPr>
              <a:t>Kehikko</a:t>
            </a:r>
            <a:r>
              <a:rPr lang="fi-FI" dirty="0">
                <a:sym typeface="Wingdings" panose="05000000000000000000" pitchFamily="2" charset="2"/>
              </a:rPr>
              <a:t>, jonka avulla on mahdollista suhteuttaa ja vahvistaa nykyisten toimintamallien systeemisyyttä tai ottaa käyttöön uutena toimintamallina</a:t>
            </a:r>
            <a:endParaRPr lang="fi-FI" dirty="0"/>
          </a:p>
          <a:p>
            <a:r>
              <a:rPr lang="fi-FI" dirty="0"/>
              <a:t>Tarkoituksena ei ole korvata vanhoja kunnissa jo olemassa olevia yhdessä tekemisen toimintamalleja vaan </a:t>
            </a:r>
          </a:p>
          <a:p>
            <a:pPr lvl="1"/>
            <a:r>
              <a:rPr lang="fi-FI" dirty="0"/>
              <a:t>Tuodaan uusia elementtejä, joilla pyritään perhekeskuksen keskeisten periaatteiden, systeemisyyden ja sitä kautta laadun ja vaikuttavuuden vahvistamiseen 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630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Vuokaaviosymboli: Liitin 277">
            <a:extLst>
              <a:ext uri="{FF2B5EF4-FFF2-40B4-BE49-F238E27FC236}">
                <a16:creationId xmlns:a16="http://schemas.microsoft.com/office/drawing/2014/main" id="{0992A025-3435-4ACC-82AF-CDC09438061C}"/>
              </a:ext>
            </a:extLst>
          </p:cNvPr>
          <p:cNvSpPr/>
          <p:nvPr/>
        </p:nvSpPr>
        <p:spPr>
          <a:xfrm>
            <a:off x="5163063" y="1683522"/>
            <a:ext cx="4656574" cy="4677118"/>
          </a:xfrm>
          <a:prstGeom prst="flowChartConnector">
            <a:avLst/>
          </a:prstGeom>
          <a:solidFill>
            <a:srgbClr val="FBE5F0"/>
          </a:solidFill>
          <a:ln w="38100" cap="rnd">
            <a:solidFill>
              <a:srgbClr val="D9006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dirty="0" err="1"/>
          </a:p>
        </p:txBody>
      </p:sp>
      <p:sp>
        <p:nvSpPr>
          <p:cNvPr id="96" name="Otsikko 95">
            <a:extLst>
              <a:ext uri="{FF2B5EF4-FFF2-40B4-BE49-F238E27FC236}">
                <a16:creationId xmlns:a16="http://schemas.microsoft.com/office/drawing/2014/main" id="{F20B3077-C32D-4B86-92B4-99B7F1EB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1440000"/>
          </a:xfrm>
        </p:spPr>
        <p:txBody>
          <a:bodyPr anchor="t">
            <a:normAutofit/>
          </a:bodyPr>
          <a:lstStyle/>
          <a:p>
            <a:r>
              <a:rPr lang="fi-FI" sz="3600" dirty="0"/>
              <a:t>Pirkanmaan systeeminen verkostotyön prosessi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7AB0485-B7B4-43A2-97C0-A77895DBA133}"/>
              </a:ext>
            </a:extLst>
          </p:cNvPr>
          <p:cNvSpPr txBox="1">
            <a:spLocks/>
          </p:cNvSpPr>
          <p:nvPr/>
        </p:nvSpPr>
        <p:spPr>
          <a:xfrm>
            <a:off x="838800" y="988305"/>
            <a:ext cx="3028573" cy="28088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52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Microsoft Sans Serif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12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64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6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8000" indent="-252000" algn="l" defTabSz="914400" rtl="0" eaLnBrk="1" latinLnBrk="0" hangingPunct="1">
              <a:spcBef>
                <a:spcPts val="1000"/>
              </a:spcBef>
              <a:buClr>
                <a:schemeClr val="accent2"/>
              </a:buClr>
              <a:buSzPct val="8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fi-FI" sz="1400" b="1" dirty="0">
                <a:effectLst/>
              </a:rPr>
              <a:t>Systeemisen työotteen </a:t>
            </a:r>
            <a:br>
              <a:rPr lang="fi-FI" sz="1400" b="1" dirty="0">
                <a:effectLst/>
              </a:rPr>
            </a:br>
            <a:r>
              <a:rPr lang="fi-FI" sz="1400" b="1" dirty="0">
                <a:effectLst/>
              </a:rPr>
              <a:t>keskeiset periaatteet:</a:t>
            </a:r>
            <a:endParaRPr lang="fi-FI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Dialogisuus ja yhteistoiminnallisuus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Pyrkimys luoda jaettu ymmärrys tilanteesta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Konkreettiset, yhteiset, pienten askelten suunnitelmat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Uteliaisuus ja avoimuus erilaisille tulkinta- ja ratkaisuvaihtoehdoille (ei tiedetä valmiiksi)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Pyrkimys oppia jatkuvasti lisää siitä, miten voidaan olla perheille avuksi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Perheen asiantuntijuuden, historian ja kokemusten huomioiminen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Suhteen luominen lapseen ja perheenjäseniin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Lapselle ja perheelle tärkeiden suhteiden tutkiminen</a:t>
            </a:r>
          </a:p>
          <a:p>
            <a:pPr marL="180000" indent="-180000">
              <a:lnSpc>
                <a:spcPts val="11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fi-FI" sz="1000" dirty="0">
                <a:cs typeface="Calibri"/>
              </a:rPr>
              <a:t>Arvostus, voimavarakeskeisyys ja toiveikkuus</a:t>
            </a:r>
          </a:p>
        </p:txBody>
      </p:sp>
      <p:pic>
        <p:nvPicPr>
          <p:cNvPr id="89" name="Kuva 88" descr="Maalitaulu tasaisella täytöllä">
            <a:extLst>
              <a:ext uri="{FF2B5EF4-FFF2-40B4-BE49-F238E27FC236}">
                <a16:creationId xmlns:a16="http://schemas.microsoft.com/office/drawing/2014/main" id="{CEBDED63-5AA2-4FA9-84C0-266113E513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798" y="875801"/>
            <a:ext cx="636329" cy="636329"/>
          </a:xfrm>
          <a:prstGeom prst="rect">
            <a:avLst/>
          </a:prstGeom>
        </p:spPr>
      </p:pic>
      <p:sp>
        <p:nvSpPr>
          <p:cNvPr id="160" name="Tekstiruutu 159">
            <a:extLst>
              <a:ext uri="{FF2B5EF4-FFF2-40B4-BE49-F238E27FC236}">
                <a16:creationId xmlns:a16="http://schemas.microsoft.com/office/drawing/2014/main" id="{AF4D84B4-067C-4E4E-A19F-B1C9AB6440CA}"/>
              </a:ext>
            </a:extLst>
          </p:cNvPr>
          <p:cNvSpPr txBox="1"/>
          <p:nvPr/>
        </p:nvSpPr>
        <p:spPr>
          <a:xfrm>
            <a:off x="3898040" y="1757723"/>
            <a:ext cx="237191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b="1" dirty="0"/>
              <a:t>Työkalut:</a:t>
            </a:r>
            <a:br>
              <a:rPr lang="fi-FI" sz="1000" dirty="0"/>
            </a:br>
            <a:r>
              <a:rPr lang="fi-FI" sz="1000" dirty="0"/>
              <a:t>Sukupuu, aikajana, </a:t>
            </a:r>
            <a:br>
              <a:rPr lang="fi-FI" sz="1000" dirty="0"/>
            </a:br>
            <a:r>
              <a:rPr lang="fi-FI" sz="1000" dirty="0"/>
              <a:t>avoin dialogi -menetelmä, arviointimenetelmät, </a:t>
            </a:r>
            <a:br>
              <a:rPr lang="fi-FI" sz="1000" dirty="0"/>
            </a:br>
            <a:r>
              <a:rPr lang="fi-FI" sz="1000" dirty="0"/>
              <a:t>avoin kirjaaminen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C432F8D-57F3-4193-AE37-9D724C7B3EA0}"/>
              </a:ext>
            </a:extLst>
          </p:cNvPr>
          <p:cNvGrpSpPr/>
          <p:nvPr/>
        </p:nvGrpSpPr>
        <p:grpSpPr>
          <a:xfrm>
            <a:off x="4669794" y="1373937"/>
            <a:ext cx="720823" cy="435484"/>
            <a:chOff x="4669794" y="1382429"/>
            <a:chExt cx="720823" cy="435484"/>
          </a:xfrm>
        </p:grpSpPr>
        <p:pic>
          <p:nvPicPr>
            <p:cNvPr id="164" name="Kuva 163" descr="Jakoavain tasaisella täytöllä">
              <a:extLst>
                <a:ext uri="{FF2B5EF4-FFF2-40B4-BE49-F238E27FC236}">
                  <a16:creationId xmlns:a16="http://schemas.microsoft.com/office/drawing/2014/main" id="{B576F05E-21D4-44FA-AB61-679CFD22A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231573">
              <a:off x="5021321" y="1386018"/>
              <a:ext cx="369296" cy="369296"/>
            </a:xfrm>
            <a:prstGeom prst="rect">
              <a:avLst/>
            </a:prstGeom>
          </p:spPr>
        </p:pic>
        <p:pic>
          <p:nvPicPr>
            <p:cNvPr id="166" name="Kuva 165" descr="Hammasrattaat tasaisella täytöllä">
              <a:extLst>
                <a:ext uri="{FF2B5EF4-FFF2-40B4-BE49-F238E27FC236}">
                  <a16:creationId xmlns:a16="http://schemas.microsoft.com/office/drawing/2014/main" id="{7F1A9756-45D6-4484-B549-5F23A64BB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6200000">
              <a:off x="4669794" y="1382429"/>
              <a:ext cx="435484" cy="435484"/>
            </a:xfrm>
            <a:prstGeom prst="rect">
              <a:avLst/>
            </a:prstGeom>
          </p:spPr>
        </p:pic>
      </p:grpSp>
      <p:sp>
        <p:nvSpPr>
          <p:cNvPr id="266" name="Tekstiruutu 265">
            <a:extLst>
              <a:ext uri="{FF2B5EF4-FFF2-40B4-BE49-F238E27FC236}">
                <a16:creationId xmlns:a16="http://schemas.microsoft.com/office/drawing/2014/main" id="{B659EB9B-648C-4F27-9A7D-327B9D1F16F6}"/>
              </a:ext>
            </a:extLst>
          </p:cNvPr>
          <p:cNvSpPr txBox="1"/>
          <p:nvPr/>
        </p:nvSpPr>
        <p:spPr>
          <a:xfrm>
            <a:off x="10392000" y="2776155"/>
            <a:ext cx="1800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b="1" dirty="0"/>
              <a:t>Roolit: </a:t>
            </a:r>
            <a:br>
              <a:rPr lang="fi-FI" sz="1000" dirty="0"/>
            </a:br>
            <a:r>
              <a:rPr lang="fi-FI" sz="1000" dirty="0"/>
              <a:t>Puheenjohtaja, kirjaaja,  asiakas, läheisverkosto ja </a:t>
            </a:r>
            <a:br>
              <a:rPr lang="fi-FI" sz="1000" dirty="0"/>
            </a:br>
            <a:r>
              <a:rPr lang="fi-FI" sz="1000" dirty="0"/>
              <a:t>ammattilaisverkosto </a:t>
            </a:r>
          </a:p>
        </p:txBody>
      </p:sp>
      <p:sp>
        <p:nvSpPr>
          <p:cNvPr id="268" name="Tekstiruutu 267">
            <a:extLst>
              <a:ext uri="{FF2B5EF4-FFF2-40B4-BE49-F238E27FC236}">
                <a16:creationId xmlns:a16="http://schemas.microsoft.com/office/drawing/2014/main" id="{0C2A18F9-63D2-47A2-8E36-84360F194F02}"/>
              </a:ext>
            </a:extLst>
          </p:cNvPr>
          <p:cNvSpPr txBox="1"/>
          <p:nvPr/>
        </p:nvSpPr>
        <p:spPr>
          <a:xfrm>
            <a:off x="10306286" y="4451825"/>
            <a:ext cx="180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000" b="1" dirty="0"/>
              <a:t>Rakenne: </a:t>
            </a:r>
            <a:br>
              <a:rPr lang="fi-FI" sz="1000" dirty="0"/>
            </a:br>
            <a:r>
              <a:rPr lang="fi-FI" sz="1000" dirty="0"/>
              <a:t>-Hypoteesi-työskentely </a:t>
            </a:r>
            <a:br>
              <a:rPr lang="fi-FI" sz="1000" dirty="0"/>
            </a:br>
            <a:r>
              <a:rPr lang="fi-FI" sz="1000" dirty="0"/>
              <a:t>(mistä tässä on kysymys, juurisyiden tarkastelua)</a:t>
            </a:r>
          </a:p>
          <a:p>
            <a:pPr algn="ctr"/>
            <a:r>
              <a:rPr lang="fi-FI" sz="1000" dirty="0"/>
              <a:t>-Yhteistoiminnallinen auttamiskartta</a:t>
            </a:r>
          </a:p>
        </p:txBody>
      </p:sp>
      <p:pic>
        <p:nvPicPr>
          <p:cNvPr id="243" name="Kuva 242" descr="Tarkistusluettelo tasaisella täytöllä">
            <a:extLst>
              <a:ext uri="{FF2B5EF4-FFF2-40B4-BE49-F238E27FC236}">
                <a16:creationId xmlns:a16="http://schemas.microsoft.com/office/drawing/2014/main" id="{6B3575B1-98C6-4937-823F-BF585905E8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973868" y="3960984"/>
            <a:ext cx="464836" cy="464836"/>
          </a:xfrm>
          <a:prstGeom prst="rect">
            <a:avLst/>
          </a:prstGeom>
        </p:spPr>
      </p:pic>
      <p:sp>
        <p:nvSpPr>
          <p:cNvPr id="158" name="Tekstiruutu 157">
            <a:extLst>
              <a:ext uri="{FF2B5EF4-FFF2-40B4-BE49-F238E27FC236}">
                <a16:creationId xmlns:a16="http://schemas.microsoft.com/office/drawing/2014/main" id="{ED86152B-8A85-4781-AF20-11F815601A67}"/>
              </a:ext>
            </a:extLst>
          </p:cNvPr>
          <p:cNvSpPr txBox="1"/>
          <p:nvPr/>
        </p:nvSpPr>
        <p:spPr>
          <a:xfrm>
            <a:off x="8925678" y="5727095"/>
            <a:ext cx="2028196" cy="23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100"/>
              </a:lnSpc>
              <a:spcAft>
                <a:spcPts val="200"/>
              </a:spcAft>
            </a:pPr>
            <a:r>
              <a:rPr lang="fi-FI" sz="1000" dirty="0"/>
              <a:t>Tapaamisten aikataulutus</a:t>
            </a:r>
          </a:p>
        </p:txBody>
      </p:sp>
      <p:pic>
        <p:nvPicPr>
          <p:cNvPr id="275" name="Kuva 274" descr="Kuukausikalenteri tasaisella täytöllä">
            <a:extLst>
              <a:ext uri="{FF2B5EF4-FFF2-40B4-BE49-F238E27FC236}">
                <a16:creationId xmlns:a16="http://schemas.microsoft.com/office/drawing/2014/main" id="{09B3EFF7-4B40-4970-9FB4-C1BBC706A1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693986" y="5255979"/>
            <a:ext cx="491581" cy="491581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D579BEB3-BC95-41B2-82B4-05B881A89BAB}"/>
              </a:ext>
            </a:extLst>
          </p:cNvPr>
          <p:cNvGrpSpPr/>
          <p:nvPr/>
        </p:nvGrpSpPr>
        <p:grpSpPr>
          <a:xfrm>
            <a:off x="6405827" y="1460226"/>
            <a:ext cx="2171047" cy="5123710"/>
            <a:chOff x="6402985" y="1306247"/>
            <a:chExt cx="2171047" cy="5123710"/>
          </a:xfrm>
        </p:grpSpPr>
        <p:grpSp>
          <p:nvGrpSpPr>
            <p:cNvPr id="6" name="Ryhmä 5">
              <a:extLst>
                <a:ext uri="{FF2B5EF4-FFF2-40B4-BE49-F238E27FC236}">
                  <a16:creationId xmlns:a16="http://schemas.microsoft.com/office/drawing/2014/main" id="{23FA4999-6939-465E-9211-68E01886BAAC}"/>
                </a:ext>
              </a:extLst>
            </p:cNvPr>
            <p:cNvGrpSpPr/>
            <p:nvPr/>
          </p:nvGrpSpPr>
          <p:grpSpPr>
            <a:xfrm>
              <a:off x="6402985" y="1306247"/>
              <a:ext cx="2171047" cy="2081140"/>
              <a:chOff x="6402985" y="1306247"/>
              <a:chExt cx="2171047" cy="2081140"/>
            </a:xfrm>
          </p:grpSpPr>
          <p:sp>
            <p:nvSpPr>
              <p:cNvPr id="61" name="Vuokaaviosymboli: Liitin 60">
                <a:extLst>
                  <a:ext uri="{FF2B5EF4-FFF2-40B4-BE49-F238E27FC236}">
                    <a16:creationId xmlns:a16="http://schemas.microsoft.com/office/drawing/2014/main" id="{04278B0E-BB0D-4F06-B8DB-14CB4131B692}"/>
                  </a:ext>
                </a:extLst>
              </p:cNvPr>
              <p:cNvSpPr/>
              <p:nvPr/>
            </p:nvSpPr>
            <p:spPr>
              <a:xfrm>
                <a:off x="6433652" y="1306247"/>
                <a:ext cx="2109714" cy="2081140"/>
              </a:xfrm>
              <a:prstGeom prst="flowChartConnector">
                <a:avLst/>
              </a:prstGeom>
              <a:solidFill>
                <a:schemeClr val="bg1"/>
              </a:solidFill>
              <a:ln w="38100" cap="rnd">
                <a:solidFill>
                  <a:srgbClr val="910048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800" dirty="0" err="1"/>
              </a:p>
            </p:txBody>
          </p:sp>
          <p:pic>
            <p:nvPicPr>
              <p:cNvPr id="228" name="Kuva 227" descr="Ryhmä tasaisella täytöllä">
                <a:extLst>
                  <a:ext uri="{FF2B5EF4-FFF2-40B4-BE49-F238E27FC236}">
                    <a16:creationId xmlns:a16="http://schemas.microsoft.com/office/drawing/2014/main" id="{EEEBD72A-937D-443D-9487-3C639B0294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123934" y="1326550"/>
                <a:ext cx="729148" cy="729148"/>
              </a:xfrm>
              <a:prstGeom prst="rect">
                <a:avLst/>
              </a:prstGeom>
            </p:spPr>
          </p:pic>
          <p:sp>
            <p:nvSpPr>
              <p:cNvPr id="229" name="Tekstiruutu 228">
                <a:extLst>
                  <a:ext uri="{FF2B5EF4-FFF2-40B4-BE49-F238E27FC236}">
                    <a16:creationId xmlns:a16="http://schemas.microsoft.com/office/drawing/2014/main" id="{EC3BE13B-80C3-4D27-905F-D746808DF110}"/>
                  </a:ext>
                </a:extLst>
              </p:cNvPr>
              <p:cNvSpPr txBox="1"/>
              <p:nvPr/>
            </p:nvSpPr>
            <p:spPr>
              <a:xfrm>
                <a:off x="6402985" y="2089338"/>
                <a:ext cx="2171047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fi-FI" sz="1000" b="1" dirty="0"/>
                  <a:t>2. Valmistautuminen koolle kutsuttavien  </a:t>
                </a:r>
                <a:br>
                  <a:rPr lang="fi-FI" sz="1000" b="1" dirty="0"/>
                </a:br>
                <a:r>
                  <a:rPr lang="fi-FI" sz="1000" b="1" dirty="0"/>
                  <a:t>kanssa</a:t>
                </a:r>
              </a:p>
              <a:p>
                <a:pPr algn="ctr"/>
                <a:r>
                  <a:rPr lang="fi-FI" sz="1000" dirty="0"/>
                  <a:t>Tapaamisen ja työmuodon läpikäyminen</a:t>
                </a:r>
              </a:p>
              <a:p>
                <a:pPr algn="ctr"/>
                <a:endParaRPr lang="fi-FI" sz="1000" b="1" dirty="0"/>
              </a:p>
            </p:txBody>
          </p:sp>
        </p:grpSp>
        <p:grpSp>
          <p:nvGrpSpPr>
            <p:cNvPr id="5" name="Ryhmä 4">
              <a:extLst>
                <a:ext uri="{FF2B5EF4-FFF2-40B4-BE49-F238E27FC236}">
                  <a16:creationId xmlns:a16="http://schemas.microsoft.com/office/drawing/2014/main" id="{566BBB0D-E314-45D1-B593-4D6C9331B530}"/>
                </a:ext>
              </a:extLst>
            </p:cNvPr>
            <p:cNvGrpSpPr/>
            <p:nvPr/>
          </p:nvGrpSpPr>
          <p:grpSpPr>
            <a:xfrm>
              <a:off x="6433652" y="4348817"/>
              <a:ext cx="2109714" cy="2081140"/>
              <a:chOff x="6433652" y="4348817"/>
              <a:chExt cx="2109714" cy="2081140"/>
            </a:xfrm>
          </p:grpSpPr>
          <p:sp>
            <p:nvSpPr>
              <p:cNvPr id="98" name="Vuokaaviosymboli: Liitin 97">
                <a:extLst>
                  <a:ext uri="{FF2B5EF4-FFF2-40B4-BE49-F238E27FC236}">
                    <a16:creationId xmlns:a16="http://schemas.microsoft.com/office/drawing/2014/main" id="{141119F2-6D81-469E-BDEA-A2A939790931}"/>
                  </a:ext>
                </a:extLst>
              </p:cNvPr>
              <p:cNvSpPr/>
              <p:nvPr/>
            </p:nvSpPr>
            <p:spPr>
              <a:xfrm>
                <a:off x="6433652" y="4348817"/>
                <a:ext cx="2109714" cy="2081140"/>
              </a:xfrm>
              <a:prstGeom prst="flowChartConnector">
                <a:avLst/>
              </a:prstGeom>
              <a:solidFill>
                <a:schemeClr val="bg1"/>
              </a:solidFill>
              <a:ln w="38100" cap="rnd">
                <a:solidFill>
                  <a:srgbClr val="910048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2800" dirty="0" err="1"/>
              </a:p>
            </p:txBody>
          </p:sp>
          <p:sp>
            <p:nvSpPr>
              <p:cNvPr id="99" name="Tekstiruutu 98">
                <a:extLst>
                  <a:ext uri="{FF2B5EF4-FFF2-40B4-BE49-F238E27FC236}">
                    <a16:creationId xmlns:a16="http://schemas.microsoft.com/office/drawing/2014/main" id="{58E53293-1157-4145-95DC-B3E8D9CEBCE3}"/>
                  </a:ext>
                </a:extLst>
              </p:cNvPr>
              <p:cNvSpPr txBox="1"/>
              <p:nvPr/>
            </p:nvSpPr>
            <p:spPr>
              <a:xfrm>
                <a:off x="6591417" y="4916633"/>
                <a:ext cx="1800000" cy="11054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1100"/>
                  </a:lnSpc>
                  <a:spcAft>
                    <a:spcPts val="200"/>
                  </a:spcAft>
                </a:pPr>
                <a:r>
                  <a:rPr lang="fi-FI" sz="1000" b="1" dirty="0"/>
                  <a:t>4. Yhteinen työskentely tapaamisen jälkeen</a:t>
                </a:r>
              </a:p>
              <a:p>
                <a:pPr algn="ctr">
                  <a:lnSpc>
                    <a:spcPts val="1100"/>
                  </a:lnSpc>
                  <a:spcAft>
                    <a:spcPts val="200"/>
                  </a:spcAft>
                </a:pPr>
                <a:r>
                  <a:rPr lang="fi-FI" sz="1000" dirty="0"/>
                  <a:t>Yhteinen suunnitelman pohjalta pienin askelin ja joustavin työmuodoin </a:t>
                </a:r>
                <a:br>
                  <a:rPr lang="fi-FI" sz="1000" dirty="0"/>
                </a:br>
                <a:r>
                  <a:rPr lang="fi-FI" sz="1000" dirty="0"/>
                  <a:t>(esim. työparityöskentely </a:t>
                </a:r>
                <a:br>
                  <a:rPr lang="fi-FI" sz="1000" dirty="0"/>
                </a:br>
                <a:r>
                  <a:rPr lang="fi-FI" sz="1000" dirty="0"/>
                  <a:t>eri palveluiden välillä</a:t>
                </a:r>
              </a:p>
            </p:txBody>
          </p:sp>
          <p:pic>
            <p:nvPicPr>
              <p:cNvPr id="100" name="Kuva 99" descr="Kaksi miestä tasaisella täytöllä">
                <a:extLst>
                  <a:ext uri="{FF2B5EF4-FFF2-40B4-BE49-F238E27FC236}">
                    <a16:creationId xmlns:a16="http://schemas.microsoft.com/office/drawing/2014/main" id="{2E6E571F-8DF0-434A-A727-0D8E7B9E6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7235504" y="4399006"/>
                <a:ext cx="506298" cy="506298"/>
              </a:xfrm>
              <a:prstGeom prst="rect">
                <a:avLst/>
              </a:prstGeom>
            </p:spPr>
          </p:pic>
        </p:grpSp>
      </p:grpSp>
      <p:grpSp>
        <p:nvGrpSpPr>
          <p:cNvPr id="105" name="Ryhmä 104">
            <a:extLst>
              <a:ext uri="{FF2B5EF4-FFF2-40B4-BE49-F238E27FC236}">
                <a16:creationId xmlns:a16="http://schemas.microsoft.com/office/drawing/2014/main" id="{A3E80DA0-1FEF-4B69-A403-679EF2805ACC}"/>
              </a:ext>
            </a:extLst>
          </p:cNvPr>
          <p:cNvGrpSpPr/>
          <p:nvPr/>
        </p:nvGrpSpPr>
        <p:grpSpPr>
          <a:xfrm>
            <a:off x="7095631" y="3654668"/>
            <a:ext cx="791438" cy="791436"/>
            <a:chOff x="7288096" y="4045294"/>
            <a:chExt cx="1051817" cy="1051817"/>
          </a:xfrm>
        </p:grpSpPr>
        <p:pic>
          <p:nvPicPr>
            <p:cNvPr id="107" name="Kuva 106" descr="Käyttäjä tasaisella täytöllä">
              <a:extLst>
                <a:ext uri="{FF2B5EF4-FFF2-40B4-BE49-F238E27FC236}">
                  <a16:creationId xmlns:a16="http://schemas.microsoft.com/office/drawing/2014/main" id="{2BFA139C-0DC2-44F5-95E1-45C86DECF2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604389" y="4373340"/>
              <a:ext cx="416851" cy="416851"/>
            </a:xfrm>
            <a:prstGeom prst="rect">
              <a:avLst/>
            </a:prstGeom>
          </p:spPr>
        </p:pic>
        <p:pic>
          <p:nvPicPr>
            <p:cNvPr id="108" name="Kuva 107" descr="Kehävuokaavio tasaisella täytöllä">
              <a:extLst>
                <a:ext uri="{FF2B5EF4-FFF2-40B4-BE49-F238E27FC236}">
                  <a16:creationId xmlns:a16="http://schemas.microsoft.com/office/drawing/2014/main" id="{0D3F55EA-5846-4368-98BB-56653863E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7288096" y="4045294"/>
              <a:ext cx="1051817" cy="1051817"/>
            </a:xfrm>
            <a:prstGeom prst="rect">
              <a:avLst/>
            </a:prstGeom>
          </p:spPr>
        </p:pic>
      </p:grpSp>
      <p:sp>
        <p:nvSpPr>
          <p:cNvPr id="86" name="Tekstiruutu 85">
            <a:extLst>
              <a:ext uri="{FF2B5EF4-FFF2-40B4-BE49-F238E27FC236}">
                <a16:creationId xmlns:a16="http://schemas.microsoft.com/office/drawing/2014/main" id="{56D4055F-4D0C-46FA-85AE-31BE0CEE1512}"/>
              </a:ext>
            </a:extLst>
          </p:cNvPr>
          <p:cNvSpPr txBox="1"/>
          <p:nvPr/>
        </p:nvSpPr>
        <p:spPr>
          <a:xfrm>
            <a:off x="3697231" y="988305"/>
            <a:ext cx="7375663" cy="284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400"/>
              </a:spcAft>
              <a:buClr>
                <a:schemeClr val="accent2"/>
              </a:buClr>
              <a:buSzPct val="80000"/>
            </a:pPr>
            <a:r>
              <a:rPr lang="fi-FI" sz="1400" b="1" dirty="0"/>
              <a:t>Periaatteiden toteutumista tuetaan toimintarakenteilla ja käytännöillä</a:t>
            </a:r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1AC791F7-CB28-4160-B1FE-1DEEBB935CB8}"/>
              </a:ext>
            </a:extLst>
          </p:cNvPr>
          <p:cNvGrpSpPr/>
          <p:nvPr/>
        </p:nvGrpSpPr>
        <p:grpSpPr>
          <a:xfrm>
            <a:off x="387798" y="4284988"/>
            <a:ext cx="2037381" cy="2037381"/>
            <a:chOff x="-64560" y="4120013"/>
            <a:chExt cx="2037381" cy="2037381"/>
          </a:xfrm>
        </p:grpSpPr>
        <p:sp>
          <p:nvSpPr>
            <p:cNvPr id="109" name="Vuokaaviosymboli: Liitin 108">
              <a:extLst>
                <a:ext uri="{FF2B5EF4-FFF2-40B4-BE49-F238E27FC236}">
                  <a16:creationId xmlns:a16="http://schemas.microsoft.com/office/drawing/2014/main" id="{D406F6DE-C25E-4594-877F-3A664EE72169}"/>
                </a:ext>
              </a:extLst>
            </p:cNvPr>
            <p:cNvSpPr/>
            <p:nvPr/>
          </p:nvSpPr>
          <p:spPr>
            <a:xfrm>
              <a:off x="-64560" y="4120013"/>
              <a:ext cx="2037381" cy="2037381"/>
            </a:xfrm>
            <a:prstGeom prst="flowChartConnector">
              <a:avLst/>
            </a:prstGeom>
            <a:solidFill>
              <a:schemeClr val="bg1"/>
            </a:solidFill>
            <a:ln w="38100" cap="rnd">
              <a:solidFill>
                <a:srgbClr val="910048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800" dirty="0" err="1"/>
            </a:p>
          </p:txBody>
        </p:sp>
        <p:sp>
          <p:nvSpPr>
            <p:cNvPr id="112" name="Tekstiruutu 111">
              <a:extLst>
                <a:ext uri="{FF2B5EF4-FFF2-40B4-BE49-F238E27FC236}">
                  <a16:creationId xmlns:a16="http://schemas.microsoft.com/office/drawing/2014/main" id="{719C21A2-8EB0-41EE-A562-A91F5FEA3921}"/>
                </a:ext>
              </a:extLst>
            </p:cNvPr>
            <p:cNvSpPr txBox="1"/>
            <p:nvPr/>
          </p:nvSpPr>
          <p:spPr>
            <a:xfrm>
              <a:off x="7574" y="4777930"/>
              <a:ext cx="1893112" cy="1305322"/>
            </a:xfrm>
            <a:prstGeom prst="roundRect">
              <a:avLst/>
            </a:prstGeom>
            <a:noFill/>
            <a:ln w="38100" cap="rnd">
              <a:noFill/>
              <a:prstDash val="sysDot"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b="1" dirty="0"/>
                <a:t>Tunnistetaan asiakkaan tarve </a:t>
              </a:r>
              <a:br>
                <a:rPr lang="fi-FI" sz="1000" b="1" dirty="0"/>
              </a:br>
              <a:r>
                <a:rPr lang="fi-FI" sz="1000" b="1" dirty="0"/>
                <a:t>monialaiseen työskentelyyn</a:t>
              </a:r>
            </a:p>
            <a:p>
              <a:pPr algn="ctr"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dirty="0"/>
                <a:t>Ei lähetetä asiakasta eteenpäin, </a:t>
              </a:r>
            </a:p>
            <a:p>
              <a:pPr algn="ctr"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dirty="0"/>
                <a:t>kutsutaan asiakkaan kanssa yhdessä määritellyt tarvittavat toimijat koolle asiakkaan kannalta tarkoituksenmukaiseen </a:t>
              </a:r>
              <a:br>
                <a:rPr lang="fi-FI" sz="1000" dirty="0"/>
              </a:br>
              <a:r>
                <a:rPr lang="fi-FI" sz="1000" dirty="0"/>
                <a:t>paikkaan.</a:t>
              </a:r>
            </a:p>
          </p:txBody>
        </p:sp>
        <p:pic>
          <p:nvPicPr>
            <p:cNvPr id="25" name="Kuva 24" descr="Valo päällä tasaisella täytöllä">
              <a:extLst>
                <a:ext uri="{FF2B5EF4-FFF2-40B4-BE49-F238E27FC236}">
                  <a16:creationId xmlns:a16="http://schemas.microsoft.com/office/drawing/2014/main" id="{7541D71E-866F-4463-8A8D-8BB65B2EE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726441" y="4306647"/>
              <a:ext cx="455378" cy="455378"/>
            </a:xfrm>
            <a:prstGeom prst="rect">
              <a:avLst/>
            </a:prstGeom>
          </p:spPr>
        </p:pic>
      </p:grpSp>
      <p:sp>
        <p:nvSpPr>
          <p:cNvPr id="92" name="Vapaamuotoinen: Muoto 91">
            <a:extLst>
              <a:ext uri="{FF2B5EF4-FFF2-40B4-BE49-F238E27FC236}">
                <a16:creationId xmlns:a16="http://schemas.microsoft.com/office/drawing/2014/main" id="{059AD13A-F642-4994-BC59-4425D1519DD2}"/>
              </a:ext>
            </a:extLst>
          </p:cNvPr>
          <p:cNvSpPr/>
          <p:nvPr/>
        </p:nvSpPr>
        <p:spPr>
          <a:xfrm rot="17099738" flipV="1">
            <a:off x="4508491" y="5415349"/>
            <a:ext cx="1250929" cy="1011024"/>
          </a:xfrm>
          <a:custGeom>
            <a:avLst/>
            <a:gdLst>
              <a:gd name="connsiteX0" fmla="*/ 437132 w 437132"/>
              <a:gd name="connsiteY0" fmla="*/ 143715 h 353298"/>
              <a:gd name="connsiteX1" fmla="*/ 265872 w 437132"/>
              <a:gd name="connsiteY1" fmla="*/ 0 h 353298"/>
              <a:gd name="connsiteX2" fmla="*/ 265872 w 437132"/>
              <a:gd name="connsiteY2" fmla="*/ 83834 h 353298"/>
              <a:gd name="connsiteX3" fmla="*/ 0 w 437132"/>
              <a:gd name="connsiteY3" fmla="*/ 353299 h 353298"/>
              <a:gd name="connsiteX4" fmla="*/ 265872 w 437132"/>
              <a:gd name="connsiteY4" fmla="*/ 209584 h 353298"/>
              <a:gd name="connsiteX5" fmla="*/ 265872 w 437132"/>
              <a:gd name="connsiteY5" fmla="*/ 287430 h 353298"/>
              <a:gd name="connsiteX6" fmla="*/ 437132 w 437132"/>
              <a:gd name="connsiteY6" fmla="*/ 143715 h 35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7132" h="353298">
                <a:moveTo>
                  <a:pt x="437132" y="143715"/>
                </a:moveTo>
                <a:lnTo>
                  <a:pt x="265872" y="0"/>
                </a:lnTo>
                <a:lnTo>
                  <a:pt x="265872" y="83834"/>
                </a:lnTo>
                <a:cubicBezTo>
                  <a:pt x="3593" y="86229"/>
                  <a:pt x="0" y="353299"/>
                  <a:pt x="0" y="353299"/>
                </a:cubicBezTo>
                <a:cubicBezTo>
                  <a:pt x="0" y="353299"/>
                  <a:pt x="55689" y="211380"/>
                  <a:pt x="265872" y="209584"/>
                </a:cubicBezTo>
                <a:lnTo>
                  <a:pt x="265872" y="287430"/>
                </a:lnTo>
                <a:lnTo>
                  <a:pt x="437132" y="14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fi-FI"/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620B2D65-ABE4-48BA-A700-8C23D6ABD1AA}"/>
              </a:ext>
            </a:extLst>
          </p:cNvPr>
          <p:cNvGrpSpPr/>
          <p:nvPr/>
        </p:nvGrpSpPr>
        <p:grpSpPr>
          <a:xfrm>
            <a:off x="2590969" y="4707251"/>
            <a:ext cx="2037381" cy="2262296"/>
            <a:chOff x="1796266" y="4707251"/>
            <a:chExt cx="2037381" cy="2262296"/>
          </a:xfrm>
        </p:grpSpPr>
        <p:sp>
          <p:nvSpPr>
            <p:cNvPr id="111" name="Vuokaaviosymboli: Liitin 110">
              <a:extLst>
                <a:ext uri="{FF2B5EF4-FFF2-40B4-BE49-F238E27FC236}">
                  <a16:creationId xmlns:a16="http://schemas.microsoft.com/office/drawing/2014/main" id="{974D8B33-81BE-44A6-84E4-32B2371F040B}"/>
                </a:ext>
              </a:extLst>
            </p:cNvPr>
            <p:cNvSpPr/>
            <p:nvPr/>
          </p:nvSpPr>
          <p:spPr>
            <a:xfrm>
              <a:off x="1796266" y="4707251"/>
              <a:ext cx="2037381" cy="2037381"/>
            </a:xfrm>
            <a:prstGeom prst="flowChartConnector">
              <a:avLst/>
            </a:prstGeom>
            <a:solidFill>
              <a:schemeClr val="bg1"/>
            </a:solidFill>
            <a:ln w="38100" cap="rnd">
              <a:solidFill>
                <a:srgbClr val="910048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2800" dirty="0" err="1"/>
            </a:p>
          </p:txBody>
        </p:sp>
        <p:pic>
          <p:nvPicPr>
            <p:cNvPr id="185" name="Kuva 184" descr="Käyttäjäverkosto tasaisella täytöllä">
              <a:extLst>
                <a:ext uri="{FF2B5EF4-FFF2-40B4-BE49-F238E27FC236}">
                  <a16:creationId xmlns:a16="http://schemas.microsoft.com/office/drawing/2014/main" id="{7854CD86-AC7D-4804-A958-635419596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2533029" y="4796710"/>
              <a:ext cx="563854" cy="563854"/>
            </a:xfrm>
            <a:prstGeom prst="rect">
              <a:avLst/>
            </a:prstGeom>
          </p:spPr>
        </p:pic>
        <p:sp>
          <p:nvSpPr>
            <p:cNvPr id="117" name="Tekstiruutu 116">
              <a:extLst>
                <a:ext uri="{FF2B5EF4-FFF2-40B4-BE49-F238E27FC236}">
                  <a16:creationId xmlns:a16="http://schemas.microsoft.com/office/drawing/2014/main" id="{07A7544A-EC47-42CF-B32D-A315564DAAFF}"/>
                </a:ext>
              </a:extLst>
            </p:cNvPr>
            <p:cNvSpPr txBox="1"/>
            <p:nvPr/>
          </p:nvSpPr>
          <p:spPr>
            <a:xfrm>
              <a:off x="2256604" y="5299100"/>
              <a:ext cx="1194410" cy="1670447"/>
            </a:xfrm>
            <a:prstGeom prst="roundRect">
              <a:avLst/>
            </a:prstGeom>
            <a:noFill/>
            <a:ln w="38100" cap="rnd">
              <a:noFill/>
              <a:prstDash val="sysDot"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ts val="1100"/>
                </a:lnSpc>
                <a:spcAft>
                  <a:spcPts val="200"/>
                </a:spcAft>
                <a:buClr>
                  <a:schemeClr val="accent2"/>
                </a:buClr>
                <a:buSzPct val="80000"/>
              </a:pPr>
              <a:r>
                <a:rPr lang="fi-FI" sz="1000" b="1" dirty="0"/>
                <a:t>Vastuu koollekutsumisesta</a:t>
              </a:r>
            </a:p>
            <a:p>
              <a:pPr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dirty="0"/>
                <a:t>1. työntekijällä, </a:t>
              </a:r>
              <a:br>
                <a:rPr lang="fi-FI" sz="1000" dirty="0"/>
              </a:br>
              <a:r>
                <a:rPr lang="fi-FI" sz="1000" dirty="0"/>
                <a:t>joka havaitsee tarpeen?</a:t>
              </a:r>
            </a:p>
            <a:p>
              <a:pPr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dirty="0"/>
                <a:t>2. Koordinaattori?</a:t>
              </a:r>
            </a:p>
            <a:p>
              <a:pPr>
                <a:lnSpc>
                  <a:spcPts val="1100"/>
                </a:lnSpc>
                <a:spcAft>
                  <a:spcPts val="200"/>
                </a:spcAft>
              </a:pPr>
              <a:r>
                <a:rPr lang="fi-FI" sz="1000" dirty="0"/>
                <a:t>3. Omatyöntekijä?</a:t>
              </a:r>
            </a:p>
            <a:p>
              <a:pPr>
                <a:lnSpc>
                  <a:spcPts val="1100"/>
                </a:lnSpc>
                <a:spcAft>
                  <a:spcPts val="200"/>
                </a:spcAft>
              </a:pPr>
              <a:endParaRPr lang="fi-FI" sz="1000" dirty="0"/>
            </a:p>
            <a:p>
              <a:pPr algn="ctr">
                <a:lnSpc>
                  <a:spcPts val="1100"/>
                </a:lnSpc>
                <a:spcAft>
                  <a:spcPts val="200"/>
                </a:spcAft>
                <a:buClr>
                  <a:schemeClr val="accent2"/>
                </a:buClr>
                <a:buSzPct val="80000"/>
              </a:pPr>
              <a:endParaRPr lang="fi-FI" sz="1000" b="1" dirty="0"/>
            </a:p>
            <a:p>
              <a:pPr algn="ctr">
                <a:lnSpc>
                  <a:spcPts val="1100"/>
                </a:lnSpc>
                <a:spcAft>
                  <a:spcPts val="200"/>
                </a:spcAft>
                <a:buClr>
                  <a:schemeClr val="accent2"/>
                </a:buClr>
                <a:buSzPct val="80000"/>
              </a:pPr>
              <a:endParaRPr lang="fi-FI" sz="1000" dirty="0"/>
            </a:p>
          </p:txBody>
        </p:sp>
      </p:grpSp>
      <p:sp>
        <p:nvSpPr>
          <p:cNvPr id="103" name="Vuokaaviosymboli: Liitin 102">
            <a:extLst>
              <a:ext uri="{FF2B5EF4-FFF2-40B4-BE49-F238E27FC236}">
                <a16:creationId xmlns:a16="http://schemas.microsoft.com/office/drawing/2014/main" id="{FAAE8A05-5132-434A-9042-ED69BB852E1E}"/>
              </a:ext>
            </a:extLst>
          </p:cNvPr>
          <p:cNvSpPr/>
          <p:nvPr/>
        </p:nvSpPr>
        <p:spPr>
          <a:xfrm>
            <a:off x="8670111" y="2976861"/>
            <a:ext cx="2109714" cy="2081140"/>
          </a:xfrm>
          <a:prstGeom prst="flowChartConnector">
            <a:avLst/>
          </a:prstGeom>
          <a:solidFill>
            <a:schemeClr val="bg1"/>
          </a:solidFill>
          <a:ln w="38100" cap="rnd">
            <a:solidFill>
              <a:srgbClr val="910048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dirty="0" err="1"/>
          </a:p>
        </p:txBody>
      </p:sp>
      <p:sp>
        <p:nvSpPr>
          <p:cNvPr id="104" name="Tekstiruutu 103">
            <a:extLst>
              <a:ext uri="{FF2B5EF4-FFF2-40B4-BE49-F238E27FC236}">
                <a16:creationId xmlns:a16="http://schemas.microsoft.com/office/drawing/2014/main" id="{6A29D29C-AE91-4718-9271-6ED3BFE96DCD}"/>
              </a:ext>
            </a:extLst>
          </p:cNvPr>
          <p:cNvSpPr txBox="1"/>
          <p:nvPr/>
        </p:nvSpPr>
        <p:spPr>
          <a:xfrm>
            <a:off x="8671497" y="3582979"/>
            <a:ext cx="2106941" cy="1220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100"/>
              </a:lnSpc>
              <a:spcAft>
                <a:spcPts val="200"/>
              </a:spcAft>
            </a:pPr>
            <a:r>
              <a:rPr lang="fi-FI" sz="1000" b="1" dirty="0"/>
              <a:t>3. Yhteinen työskentely tapaamisessa</a:t>
            </a:r>
            <a:br>
              <a:rPr lang="fi-FI" sz="1000" b="1" dirty="0"/>
            </a:br>
            <a:r>
              <a:rPr lang="fi-FI" sz="1000" dirty="0"/>
              <a:t>Läpinäkyvyys, kohtaaminen, sensitiivisyys, lupaa kysyvä työote,  reflektoiva keskustelu ydinasiasta, yhteinen suunnitelma, </a:t>
            </a:r>
            <a:br>
              <a:rPr lang="fi-FI" sz="1000" dirty="0"/>
            </a:br>
            <a:r>
              <a:rPr lang="fi-FI" sz="1000" dirty="0"/>
              <a:t>onnistumisen arviointi </a:t>
            </a:r>
            <a:br>
              <a:rPr lang="fi-FI" sz="1000" dirty="0"/>
            </a:br>
            <a:r>
              <a:rPr lang="fi-FI" sz="1000" dirty="0"/>
              <a:t>yhdessä</a:t>
            </a:r>
          </a:p>
        </p:txBody>
      </p:sp>
      <p:pic>
        <p:nvPicPr>
          <p:cNvPr id="106" name="Kuva 105" descr="Hoito tasaisella täytöllä">
            <a:extLst>
              <a:ext uri="{FF2B5EF4-FFF2-40B4-BE49-F238E27FC236}">
                <a16:creationId xmlns:a16="http://schemas.microsoft.com/office/drawing/2014/main" id="{69805A74-0D3F-4486-97C2-A660A6B320D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450099" y="3053936"/>
            <a:ext cx="549736" cy="549736"/>
          </a:xfrm>
          <a:prstGeom prst="rect">
            <a:avLst/>
          </a:prstGeom>
        </p:spPr>
      </p:pic>
      <p:sp>
        <p:nvSpPr>
          <p:cNvPr id="203" name="Vuokaaviosymboli: Liitin 202">
            <a:extLst>
              <a:ext uri="{FF2B5EF4-FFF2-40B4-BE49-F238E27FC236}">
                <a16:creationId xmlns:a16="http://schemas.microsoft.com/office/drawing/2014/main" id="{B287DEB8-FC9F-4C95-A637-96679FE2E824}"/>
              </a:ext>
            </a:extLst>
          </p:cNvPr>
          <p:cNvSpPr/>
          <p:nvPr/>
        </p:nvSpPr>
        <p:spPr>
          <a:xfrm>
            <a:off x="4202877" y="2976861"/>
            <a:ext cx="2109714" cy="2081140"/>
          </a:xfrm>
          <a:prstGeom prst="flowChartConnector">
            <a:avLst/>
          </a:prstGeom>
          <a:solidFill>
            <a:schemeClr val="bg1"/>
          </a:solidFill>
          <a:ln w="38100" cap="rnd">
            <a:solidFill>
              <a:srgbClr val="910048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dirty="0" err="1"/>
          </a:p>
        </p:txBody>
      </p:sp>
      <p:sp>
        <p:nvSpPr>
          <p:cNvPr id="149" name="Tekstiruutu 148">
            <a:extLst>
              <a:ext uri="{FF2B5EF4-FFF2-40B4-BE49-F238E27FC236}">
                <a16:creationId xmlns:a16="http://schemas.microsoft.com/office/drawing/2014/main" id="{F00AEC51-8D06-45BC-9C82-7AD72999F7D0}"/>
              </a:ext>
            </a:extLst>
          </p:cNvPr>
          <p:cNvSpPr txBox="1"/>
          <p:nvPr/>
        </p:nvSpPr>
        <p:spPr>
          <a:xfrm>
            <a:off x="4360642" y="3468011"/>
            <a:ext cx="1743467" cy="1105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100"/>
              </a:lnSpc>
              <a:spcAft>
                <a:spcPts val="200"/>
              </a:spcAft>
            </a:pPr>
            <a:r>
              <a:rPr lang="fi-FI" sz="1000" b="1" dirty="0"/>
              <a:t>1. Valmistautuminen </a:t>
            </a:r>
            <a:br>
              <a:rPr lang="fi-FI" sz="1000" b="1" dirty="0"/>
            </a:br>
            <a:r>
              <a:rPr lang="fi-FI" sz="1000" b="1" dirty="0"/>
              <a:t>lapsen ja perheen kanssa</a:t>
            </a:r>
          </a:p>
          <a:p>
            <a:pPr algn="ctr">
              <a:lnSpc>
                <a:spcPts val="1100"/>
              </a:lnSpc>
              <a:spcAft>
                <a:spcPts val="200"/>
              </a:spcAft>
            </a:pPr>
            <a:r>
              <a:rPr lang="fi-FI" sz="1000" dirty="0"/>
              <a:t>Käsiteltävän tilanteen (ydinasian) ja koolle kutsuttavien määrittely yhdessä sekä työmuodon läpikäyminen</a:t>
            </a:r>
          </a:p>
        </p:txBody>
      </p:sp>
      <p:grpSp>
        <p:nvGrpSpPr>
          <p:cNvPr id="21" name="Ryhmä 20">
            <a:extLst>
              <a:ext uri="{FF2B5EF4-FFF2-40B4-BE49-F238E27FC236}">
                <a16:creationId xmlns:a16="http://schemas.microsoft.com/office/drawing/2014/main" id="{C7E86F54-FADE-4454-83B3-910AC60CF5B6}"/>
              </a:ext>
            </a:extLst>
          </p:cNvPr>
          <p:cNvGrpSpPr/>
          <p:nvPr/>
        </p:nvGrpSpPr>
        <p:grpSpPr>
          <a:xfrm>
            <a:off x="10915299" y="2348812"/>
            <a:ext cx="554296" cy="493347"/>
            <a:chOff x="9714038" y="1182271"/>
            <a:chExt cx="1027367" cy="914400"/>
          </a:xfrm>
        </p:grpSpPr>
        <p:pic>
          <p:nvPicPr>
            <p:cNvPr id="18" name="Kuva 17" descr="Kirjoituslevy tasaisella täytöllä">
              <a:extLst>
                <a:ext uri="{FF2B5EF4-FFF2-40B4-BE49-F238E27FC236}">
                  <a16:creationId xmlns:a16="http://schemas.microsoft.com/office/drawing/2014/main" id="{6E010BAC-350C-472D-BC8F-C0FEA3A7D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9714038" y="1182271"/>
              <a:ext cx="914400" cy="914400"/>
            </a:xfrm>
            <a:prstGeom prst="rect">
              <a:avLst/>
            </a:prstGeom>
          </p:spPr>
        </p:pic>
        <p:pic>
          <p:nvPicPr>
            <p:cNvPr id="20" name="Kuva 19" descr="Lyijykynä tasaisella täytöllä">
              <a:extLst>
                <a:ext uri="{FF2B5EF4-FFF2-40B4-BE49-F238E27FC236}">
                  <a16:creationId xmlns:a16="http://schemas.microsoft.com/office/drawing/2014/main" id="{A67B2998-E96F-478B-8ACC-6EAAFAF3D5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10136299" y="1386698"/>
              <a:ext cx="605106" cy="605106"/>
            </a:xfrm>
            <a:prstGeom prst="rect">
              <a:avLst/>
            </a:prstGeom>
          </p:spPr>
        </p:pic>
      </p:grpSp>
      <p:sp>
        <p:nvSpPr>
          <p:cNvPr id="62" name="Vapaamuotoinen: Muoto 61">
            <a:extLst>
              <a:ext uri="{FF2B5EF4-FFF2-40B4-BE49-F238E27FC236}">
                <a16:creationId xmlns:a16="http://schemas.microsoft.com/office/drawing/2014/main" id="{17B25B9E-BF97-410D-A811-041E9D401926}"/>
              </a:ext>
            </a:extLst>
          </p:cNvPr>
          <p:cNvSpPr/>
          <p:nvPr/>
        </p:nvSpPr>
        <p:spPr>
          <a:xfrm rot="3362434" flipV="1">
            <a:off x="105571" y="3776293"/>
            <a:ext cx="1250929" cy="1011024"/>
          </a:xfrm>
          <a:custGeom>
            <a:avLst/>
            <a:gdLst>
              <a:gd name="connsiteX0" fmla="*/ 437132 w 437132"/>
              <a:gd name="connsiteY0" fmla="*/ 143715 h 353298"/>
              <a:gd name="connsiteX1" fmla="*/ 265872 w 437132"/>
              <a:gd name="connsiteY1" fmla="*/ 0 h 353298"/>
              <a:gd name="connsiteX2" fmla="*/ 265872 w 437132"/>
              <a:gd name="connsiteY2" fmla="*/ 83834 h 353298"/>
              <a:gd name="connsiteX3" fmla="*/ 0 w 437132"/>
              <a:gd name="connsiteY3" fmla="*/ 353299 h 353298"/>
              <a:gd name="connsiteX4" fmla="*/ 265872 w 437132"/>
              <a:gd name="connsiteY4" fmla="*/ 209584 h 353298"/>
              <a:gd name="connsiteX5" fmla="*/ 265872 w 437132"/>
              <a:gd name="connsiteY5" fmla="*/ 287430 h 353298"/>
              <a:gd name="connsiteX6" fmla="*/ 437132 w 437132"/>
              <a:gd name="connsiteY6" fmla="*/ 143715 h 35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7132" h="353298">
                <a:moveTo>
                  <a:pt x="437132" y="143715"/>
                </a:moveTo>
                <a:lnTo>
                  <a:pt x="265872" y="0"/>
                </a:lnTo>
                <a:lnTo>
                  <a:pt x="265872" y="83834"/>
                </a:lnTo>
                <a:cubicBezTo>
                  <a:pt x="3593" y="86229"/>
                  <a:pt x="0" y="353299"/>
                  <a:pt x="0" y="353299"/>
                </a:cubicBezTo>
                <a:cubicBezTo>
                  <a:pt x="0" y="353299"/>
                  <a:pt x="55689" y="211380"/>
                  <a:pt x="265872" y="209584"/>
                </a:cubicBezTo>
                <a:lnTo>
                  <a:pt x="265872" y="287430"/>
                </a:lnTo>
                <a:lnTo>
                  <a:pt x="437132" y="14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5953" cap="flat">
            <a:noFill/>
            <a:prstDash val="solid"/>
            <a:miter/>
          </a:ln>
        </p:spPr>
        <p:txBody>
          <a:bodyPr rtlCol="0" anchor="ctr"/>
          <a:lstStyle/>
          <a:p>
            <a:endParaRPr lang="fi-FI"/>
          </a:p>
        </p:txBody>
      </p:sp>
      <p:pic>
        <p:nvPicPr>
          <p:cNvPr id="53" name="Kuva 52" descr="Mies ja vauva tasaisella täytöllä">
            <a:extLst>
              <a:ext uri="{FF2B5EF4-FFF2-40B4-BE49-F238E27FC236}">
                <a16:creationId xmlns:a16="http://schemas.microsoft.com/office/drawing/2014/main" id="{1935D010-E446-4FA2-B032-0C7CED88ACB2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5012500" y="3127780"/>
            <a:ext cx="433140" cy="327303"/>
          </a:xfrm>
          <a:prstGeom prst="rect">
            <a:avLst/>
          </a:prstGeom>
        </p:spPr>
      </p:pic>
      <p:pic>
        <p:nvPicPr>
          <p:cNvPr id="54" name="Kuva 53" descr="Nainen ja lapsi tasaisella täytöllä">
            <a:extLst>
              <a:ext uri="{FF2B5EF4-FFF2-40B4-BE49-F238E27FC236}">
                <a16:creationId xmlns:a16="http://schemas.microsoft.com/office/drawing/2014/main" id="{36AC942E-DD1B-4B80-868A-1598B8F310C6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5063270" y="4590192"/>
            <a:ext cx="413036" cy="41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84853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liitto">
  <a:themeElements>
    <a:clrScheme name="Pirkanmaan liitto">
      <a:dk1>
        <a:srgbClr val="333333"/>
      </a:dk1>
      <a:lt1>
        <a:srgbClr val="FFFFFF"/>
      </a:lt1>
      <a:dk2>
        <a:srgbClr val="1F417E"/>
      </a:dk2>
      <a:lt2>
        <a:srgbClr val="F4F4F4"/>
      </a:lt2>
      <a:accent1>
        <a:srgbClr val="1F417E"/>
      </a:accent1>
      <a:accent2>
        <a:srgbClr val="908C6F"/>
      </a:accent2>
      <a:accent3>
        <a:srgbClr val="F3D790"/>
      </a:accent3>
      <a:accent4>
        <a:srgbClr val="B39453"/>
      </a:accent4>
      <a:accent5>
        <a:srgbClr val="333333"/>
      </a:accent5>
      <a:accent6>
        <a:srgbClr val="A7D1EA"/>
      </a:accent6>
      <a:hlink>
        <a:srgbClr val="B4BF3B"/>
      </a:hlink>
      <a:folHlink>
        <a:srgbClr val="FCC917"/>
      </a:folHlink>
    </a:clrScheme>
    <a:fontScheme name="Pirkanmaan liitto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irkanmaan liitto PowerPoint-malli.potx" id="{9F19B184-7626-4564-BCBC-DCD79A88880C}" vid="{108313FB-472C-48C3-8205-D2CB8C2FB90F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Pirkanmaan liitto PowerPoint-malli</Template>
  <TotalTime>24</TotalTime>
  <Words>316</Words>
  <Application>Microsoft Office PowerPoint</Application>
  <PresentationFormat>Laajakuva</PresentationFormat>
  <Paragraphs>40</Paragraphs>
  <Slides>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Microsoft Sans Serif</vt:lpstr>
      <vt:lpstr>Pirkanmaan liitto</vt:lpstr>
      <vt:lpstr>Systeeminen verkostotyön prosessi</vt:lpstr>
      <vt:lpstr>Systeeminen verkostotyön prosessi</vt:lpstr>
      <vt:lpstr>Pirkanmaan systeeminen verkostotyön prosessi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Systeeminen verkostotyön prosessi</dc:title>
  <dc:creator>Eveliina Heinonen</dc:creator>
  <cp:lastModifiedBy>Eveliina Heinonen</cp:lastModifiedBy>
  <cp:revision>1</cp:revision>
  <dcterms:created xsi:type="dcterms:W3CDTF">2022-04-07T14:53:13Z</dcterms:created>
  <dcterms:modified xsi:type="dcterms:W3CDTF">2022-04-07T15:17:15Z</dcterms:modified>
</cp:coreProperties>
</file>