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329" r:id="rId3"/>
    <p:sldId id="330" r:id="rId4"/>
    <p:sldId id="306" r:id="rId5"/>
    <p:sldId id="321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ina Heinonen" userId="f98c47bf-22f3-4396-969d-d813f28f6a06" providerId="ADAL" clId="{8F411392-AD41-49EA-97B7-5EA5F060E670}"/>
    <pc:docChg chg="delSld modSld">
      <pc:chgData name="Eveliina Heinonen" userId="f98c47bf-22f3-4396-969d-d813f28f6a06" providerId="ADAL" clId="{8F411392-AD41-49EA-97B7-5EA5F060E670}" dt="2022-04-07T13:21:08.237" v="95" actId="6549"/>
      <pc:docMkLst>
        <pc:docMk/>
      </pc:docMkLst>
      <pc:sldChg chg="modSp mod">
        <pc:chgData name="Eveliina Heinonen" userId="f98c47bf-22f3-4396-969d-d813f28f6a06" providerId="ADAL" clId="{8F411392-AD41-49EA-97B7-5EA5F060E670}" dt="2022-04-07T13:21:08.237" v="95" actId="6549"/>
        <pc:sldMkLst>
          <pc:docMk/>
          <pc:sldMk cId="290008871" sldId="256"/>
        </pc:sldMkLst>
        <pc:spChg chg="mod">
          <ac:chgData name="Eveliina Heinonen" userId="f98c47bf-22f3-4396-969d-d813f28f6a06" providerId="ADAL" clId="{8F411392-AD41-49EA-97B7-5EA5F060E670}" dt="2022-04-07T13:21:08.237" v="95" actId="6549"/>
          <ac:spMkLst>
            <pc:docMk/>
            <pc:sldMk cId="290008871" sldId="256"/>
            <ac:spMk id="3" creationId="{602A6AD0-97BC-47CD-AD50-FAE00B90EE6E}"/>
          </ac:spMkLst>
        </pc:spChg>
      </pc:sldChg>
      <pc:sldChg chg="del">
        <pc:chgData name="Eveliina Heinonen" userId="f98c47bf-22f3-4396-969d-d813f28f6a06" providerId="ADAL" clId="{8F411392-AD41-49EA-97B7-5EA5F060E670}" dt="2022-04-07T13:15:29.812" v="0" actId="47"/>
        <pc:sldMkLst>
          <pc:docMk/>
          <pc:sldMk cId="1995202555" sldId="31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ogo">
            <a:extLst>
              <a:ext uri="{FF2B5EF4-FFF2-40B4-BE49-F238E27FC236}">
                <a16:creationId xmlns:a16="http://schemas.microsoft.com/office/drawing/2014/main" id="{4734AEAC-BDFF-4A4B-AB00-A89CBD216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013E1711-F2E2-4474-B191-D43DD8C88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" r="21"/>
          <a:stretch/>
        </p:blipFill>
        <p:spPr bwMode="hidden">
          <a:xfrm>
            <a:off x="838800" y="0"/>
            <a:ext cx="10519200" cy="449360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8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4">
            <a:extLst>
              <a:ext uri="{FF2B5EF4-FFF2-40B4-BE49-F238E27FC236}">
                <a16:creationId xmlns:a16="http://schemas.microsoft.com/office/drawing/2014/main" id="{0B0DA780-D4A0-4E04-8330-A81D745657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468000"/>
            <a:ext cx="10512000" cy="550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94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77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136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817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58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C1C979E-78A7-43ED-A257-7D46D602C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5200" y="288000"/>
            <a:ext cx="4942800" cy="2250000"/>
          </a:xfrm>
        </p:spPr>
        <p:txBody>
          <a:bodyPr/>
          <a:lstStyle>
            <a:lvl1pPr algn="ctr">
              <a:defRPr sz="2800" b="0">
                <a:latin typeface="+mn-lt"/>
              </a:defRPr>
            </a:lvl1pPr>
          </a:lstStyle>
          <a:p>
            <a:r>
              <a:rPr lang="fi-FI" dirty="0"/>
              <a:t>Lisää kiitosteksti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B0DE771-7B10-449D-9C7E-96C017784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6" name="Logo">
            <a:extLst>
              <a:ext uri="{FF2B5EF4-FFF2-40B4-BE49-F238E27FC236}">
                <a16:creationId xmlns:a16="http://schemas.microsoft.com/office/drawing/2014/main" id="{D65FF5D4-B4DB-475F-A99B-18C2C492C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55346" y="4176781"/>
            <a:ext cx="2485747" cy="5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4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07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198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">
            <a:extLst>
              <a:ext uri="{FF2B5EF4-FFF2-40B4-BE49-F238E27FC236}">
                <a16:creationId xmlns:a16="http://schemas.microsoft.com/office/drawing/2014/main" id="{2C69ED6D-401F-4B93-84D9-9EE03256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4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 hidden="1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18" name="Alatunnisteen paikkamerkki 17" hidden="1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44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800" y="2905200"/>
            <a:ext cx="104880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4406401"/>
            <a:ext cx="10488000" cy="1500187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9888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31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88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96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96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360000"/>
            <a:ext cx="3934800" cy="2196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2556000"/>
            <a:ext cx="3934800" cy="342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54972" y="972000"/>
            <a:ext cx="6174000" cy="50148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770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800" y="360000"/>
            <a:ext cx="10512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825200"/>
            <a:ext cx="10512000" cy="41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800" y="6356351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26000" y="6356351"/>
            <a:ext cx="350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7E3BA52F-62CE-4DBA-AEA5-6EF28B6B0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9" name="Logo">
            <a:extLst>
              <a:ext uri="{FF2B5EF4-FFF2-40B4-BE49-F238E27FC236}">
                <a16:creationId xmlns:a16="http://schemas.microsoft.com/office/drawing/2014/main" id="{27066CC5-7409-45A3-AAF2-5E5CA4359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119730" y="6416157"/>
            <a:ext cx="1155793" cy="2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6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1F417E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Microsoft Sans Serif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51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226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E8303C-1CC9-46C0-877C-D1FBF9F5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800" y="864000"/>
            <a:ext cx="9613736" cy="2781024"/>
          </a:xfrm>
        </p:spPr>
        <p:txBody>
          <a:bodyPr>
            <a:normAutofit/>
          </a:bodyPr>
          <a:lstStyle/>
          <a:p>
            <a:br>
              <a:rPr lang="fi-FI" dirty="0"/>
            </a:br>
            <a:r>
              <a:rPr lang="fi-FI" dirty="0"/>
              <a:t>Mitä tavoittelemme Pirkanmaan perhekeskuksessa? 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02A6AD0-97BC-47CD-AD50-FAE00B90E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PirSOTE</a:t>
            </a:r>
            <a:r>
              <a:rPr lang="fi-FI" dirty="0"/>
              <a:t> 2021-23</a:t>
            </a:r>
          </a:p>
        </p:txBody>
      </p:sp>
    </p:spTree>
    <p:extLst>
      <p:ext uri="{BB962C8B-B14F-4D97-AF65-F5344CB8AC3E}">
        <p14:creationId xmlns:p14="http://schemas.microsoft.com/office/powerpoint/2010/main" val="29000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B300C9-FA41-4885-9BBE-3A5ADB1A7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Systeemisyyden vahvistaminen Pirkanmaan perhekeskuskehittämisessä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4AA38E-F716-4803-ADCE-79A8BD843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Pirkanmaan Tulevaisuuden SOTE-keskushanke 2022-23:</a:t>
            </a:r>
          </a:p>
          <a:p>
            <a:pPr marL="0" indent="0">
              <a:buNone/>
            </a:pPr>
            <a:endParaRPr lang="fi-FI" dirty="0">
              <a:cs typeface="Arial"/>
            </a:endParaRPr>
          </a:p>
          <a:p>
            <a:pPr marL="0" indent="0">
              <a:buNone/>
            </a:pPr>
            <a:r>
              <a:rPr lang="fi-FI" dirty="0">
                <a:cs typeface="Arial"/>
              </a:rPr>
              <a:t>a</a:t>
            </a:r>
            <a:r>
              <a:rPr lang="fi-FI" b="0" i="0" dirty="0">
                <a:effectLst/>
                <a:cs typeface="Arial"/>
              </a:rPr>
              <a:t>) sisällytetään systeeminen toimintamalli osaksi perhekeskuspalveluita asiakastyön ja kehittämisen tasoilla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4593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4">
            <a:extLst>
              <a:ext uri="{FF2B5EF4-FFF2-40B4-BE49-F238E27FC236}">
                <a16:creationId xmlns:a16="http://schemas.microsoft.com/office/drawing/2014/main" id="{FBC1A458-6688-410E-8F86-0EF33FE6160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" b="3281"/>
          <a:stretch>
            <a:fillRect/>
          </a:stretch>
        </p:blipFill>
        <p:spPr>
          <a:xfrm>
            <a:off x="-1" y="-43396"/>
            <a:ext cx="12465371" cy="6901396"/>
          </a:xfrm>
        </p:spPr>
      </p:pic>
    </p:spTree>
    <p:extLst>
      <p:ext uri="{BB962C8B-B14F-4D97-AF65-F5344CB8AC3E}">
        <p14:creationId xmlns:p14="http://schemas.microsoft.com/office/powerpoint/2010/main" val="287168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643635-993C-4DC9-927B-D264F73A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i="0" dirty="0">
                <a:effectLst/>
              </a:rPr>
              <a:t>Perhekeskustoiminnan keskeiset periaatteet (THL)</a:t>
            </a:r>
            <a:endParaRPr lang="fi-FI" sz="40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0AA991-8EB7-41FC-96BF-522FC04D1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0" i="0" dirty="0">
                <a:effectLst/>
              </a:rPr>
              <a:t>Lapsi-, nuori- ja perhelähtöisyys ml. lapsen oikeudet </a:t>
            </a:r>
          </a:p>
          <a:p>
            <a:r>
              <a:rPr lang="fi-FI" b="0" i="0" dirty="0">
                <a:effectLst/>
              </a:rPr>
              <a:t>Palvelujen yhdenvertainen saatavuus, oikea-aikaisuus ja jatkuvuus</a:t>
            </a:r>
          </a:p>
          <a:p>
            <a:r>
              <a:rPr lang="fi-FI" b="0" i="0" dirty="0">
                <a:effectLst/>
              </a:rPr>
              <a:t>Painotuksen siirtäminen ehkäisevään ja ennakoivaan työhön </a:t>
            </a:r>
          </a:p>
          <a:p>
            <a:r>
              <a:rPr lang="fi-FI" b="0" i="0" dirty="0">
                <a:effectLst/>
              </a:rPr>
              <a:t>Laadukas ja vaikuttava toiminta </a:t>
            </a:r>
          </a:p>
          <a:p>
            <a:r>
              <a:rPr lang="fi-FI" b="0" i="0" dirty="0">
                <a:effectLst/>
              </a:rPr>
              <a:t>Monialaisuus ja yhteentoimivuus </a:t>
            </a:r>
          </a:p>
          <a:p>
            <a:r>
              <a:rPr lang="fi-FI" b="0" i="0" dirty="0">
                <a:effectLst/>
              </a:rPr>
              <a:t>Kustannusten hillitseminen</a:t>
            </a:r>
            <a:endParaRPr lang="fi-FI" sz="1700" dirty="0"/>
          </a:p>
        </p:txBody>
      </p:sp>
    </p:spTree>
    <p:extLst>
      <p:ext uri="{BB962C8B-B14F-4D97-AF65-F5344CB8AC3E}">
        <p14:creationId xmlns:p14="http://schemas.microsoft.com/office/powerpoint/2010/main" val="83281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 1">
            <a:extLst>
              <a:ext uri="{FF2B5EF4-FFF2-40B4-BE49-F238E27FC236}">
                <a16:creationId xmlns:a16="http://schemas.microsoft.com/office/drawing/2014/main" id="{EFE7BF98-D907-4574-ADCD-205835DBA3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9AA1891-1AB9-4F0D-B254-B9658410F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64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F84D45-E832-4A05-81EE-B000450A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620688"/>
            <a:ext cx="10512000" cy="1179312"/>
          </a:xfrm>
        </p:spPr>
        <p:txBody>
          <a:bodyPr>
            <a:noAutofit/>
          </a:bodyPr>
          <a:lstStyle/>
          <a:p>
            <a:r>
              <a:rPr lang="fi-FI" sz="3200" i="0" u="none" strike="noStrike" dirty="0">
                <a:solidFill>
                  <a:srgbClr val="002060"/>
                </a:solidFill>
                <a:effectLst/>
              </a:rPr>
              <a:t>Tavoite systeemiselle muutokselle Pirkanmaan perhekeskuksessa:</a:t>
            </a:r>
            <a:br>
              <a:rPr lang="fi-FI" sz="2400" b="0" dirty="0">
                <a:effectLst/>
              </a:rPr>
            </a:br>
            <a:endParaRPr lang="fi-FI" sz="24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ED1293-67C6-499C-B3CB-DE2EFC997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0" y="1988840"/>
            <a:ext cx="10512000" cy="3976360"/>
          </a:xfrm>
        </p:spPr>
        <p:txBody>
          <a:bodyPr>
            <a:normAutofit lnSpcReduction="10000"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b="0" dirty="0">
                <a:effectLst/>
              </a:rPr>
              <a:t>(Aloitettu työstämään </a:t>
            </a:r>
            <a:r>
              <a:rPr lang="fi-FI" sz="2000" b="0" i="1" dirty="0">
                <a:effectLst/>
              </a:rPr>
              <a:t>S</a:t>
            </a:r>
            <a:r>
              <a:rPr lang="fi-FI" sz="2000" b="0" i="1" dirty="0"/>
              <a:t>ysteeminen työote perhekeskuksessa- k</a:t>
            </a:r>
            <a:r>
              <a:rPr lang="fi-FI" sz="2000" b="0" i="1" u="none" strike="noStrike" dirty="0">
                <a:effectLst/>
              </a:rPr>
              <a:t>ehittäjäryhmässä </a:t>
            </a:r>
            <a:r>
              <a:rPr lang="fi-FI" sz="2000" b="0" u="none" strike="noStrike" dirty="0">
                <a:effectLst/>
              </a:rPr>
              <a:t>2021)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fi-FI" sz="2000" i="1" dirty="0"/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b="0" i="1" u="none" strike="noStrike" dirty="0">
                <a:effectLst/>
              </a:rPr>
              <a:t> 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fi-FI" sz="2000" b="0" i="1" u="none" strike="noStrike" dirty="0">
              <a:solidFill>
                <a:srgbClr val="002060"/>
              </a:solidFill>
              <a:effectLst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b="1" i="0" u="none" strike="noStrike" dirty="0">
                <a:solidFill>
                  <a:srgbClr val="333333"/>
                </a:solidFill>
                <a:effectLst/>
              </a:rPr>
              <a:t>Tavoittelemme sitä, että palvelut tukevat vahvemmin lasten, nuorten ja perheiden hyvinvointia: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fi-FI" sz="2200" b="1" i="0" u="none" strike="noStrike" dirty="0">
              <a:solidFill>
                <a:srgbClr val="333333"/>
              </a:solidFill>
              <a:effectLst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fi-FI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”Tehdään yhdessä monialaisia, asiakaslähtöisiä suunnitelmia koskien lasten, nuorten ja perheiden palveluja”</a:t>
            </a:r>
            <a:endParaRPr lang="fi-FI" sz="3200" b="1" i="0" u="none" strike="noStrike" dirty="0">
              <a:solidFill>
                <a:srgbClr val="333333"/>
              </a:solidFill>
              <a:effectLst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fi-FI" sz="2200" b="1" i="0" u="none" strike="noStrike" dirty="0">
              <a:solidFill>
                <a:srgbClr val="333333"/>
              </a:solidFill>
              <a:effectLst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br>
              <a:rPr lang="fi-FI" sz="2200" dirty="0">
                <a:effectLst/>
              </a:rPr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044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5DAFF7-E146-4825-A9C3-34F8369D7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Tavoitteen saavuttamiseksi: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E7B0E1-FC76-45C1-9687-8A3BF805B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Toiminnan asiakaslähtöisyyden ja osallisuuden vahvistaminen 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Vaikuttavuutta lisätään vahvistamalla monialaista yhdessä tekemistä </a:t>
            </a:r>
          </a:p>
          <a:p>
            <a:pPr marL="994950" lvl="2" indent="-285750" fontAlgn="base">
              <a:spcBef>
                <a:spcPts val="0"/>
              </a:spcBef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Erillisestä työstä yhteiseen työhön yhteisten asiakkaan ympärille</a:t>
            </a:r>
          </a:p>
          <a:p>
            <a:pPr marL="994950" lvl="2" indent="-285750" fontAlgn="base">
              <a:spcBef>
                <a:spcPts val="0"/>
              </a:spcBef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Yhteinen rakenne/toimintamalli yhteistyön tekemisen pohjaksi </a:t>
            </a:r>
          </a:p>
          <a:p>
            <a:pPr marL="994950" lvl="2" indent="-285750" fontAlgn="base">
              <a:spcBef>
                <a:spcPts val="0"/>
              </a:spcBef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Muutos koskee myös johtamista ja kehittämistä  </a:t>
            </a:r>
          </a:p>
          <a:p>
            <a:pPr marL="457200" lvl="1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fi-FI" sz="1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fi-FI" sz="2200" i="0" u="none" strike="noStrike" dirty="0">
              <a:solidFill>
                <a:srgbClr val="333333"/>
              </a:solidFill>
              <a:effectLst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Tavoitteen saavuttamiseksi systeeminen työote yhteiseksi orientaatioksi ja työskentelytavaksi perhekeskukseen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Käyttöönotetaan systeemistä toimintaa tukeva verkostotyön malli perhekeskuksissa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i="0" u="none" strike="noStrike" dirty="0">
                <a:solidFill>
                  <a:srgbClr val="333333"/>
                </a:solidFill>
                <a:effectLst/>
              </a:rPr>
              <a:t>Myös yhteensovittavaa verkostojohtamista ja systeemistä kehittämistä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6549028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liitto">
  <a:themeElements>
    <a:clrScheme name="Pirkanmaan liitto">
      <a:dk1>
        <a:srgbClr val="333333"/>
      </a:dk1>
      <a:lt1>
        <a:srgbClr val="FFFFFF"/>
      </a:lt1>
      <a:dk2>
        <a:srgbClr val="1F417E"/>
      </a:dk2>
      <a:lt2>
        <a:srgbClr val="F4F4F4"/>
      </a:lt2>
      <a:accent1>
        <a:srgbClr val="1F417E"/>
      </a:accent1>
      <a:accent2>
        <a:srgbClr val="908C6F"/>
      </a:accent2>
      <a:accent3>
        <a:srgbClr val="F3D790"/>
      </a:accent3>
      <a:accent4>
        <a:srgbClr val="B39453"/>
      </a:accent4>
      <a:accent5>
        <a:srgbClr val="333333"/>
      </a:accent5>
      <a:accent6>
        <a:srgbClr val="A7D1EA"/>
      </a:accent6>
      <a:hlink>
        <a:srgbClr val="B4BF3B"/>
      </a:hlink>
      <a:folHlink>
        <a:srgbClr val="FCC917"/>
      </a:folHlink>
    </a:clrScheme>
    <a:fontScheme name="Pirkanmaan liitto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irkanmaan liitto PowerPoint-malli.potx" id="{9F19B184-7626-4564-BCBC-DCD79A88880C}" vid="{108313FB-472C-48C3-8205-D2CB8C2FB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Pirkanmaan liitto PowerPoint-malli</Template>
  <TotalTime>84</TotalTime>
  <Words>169</Words>
  <Application>Microsoft Office PowerPoint</Application>
  <PresentationFormat>Laajakuva</PresentationFormat>
  <Paragraphs>34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Microsoft Sans Serif</vt:lpstr>
      <vt:lpstr>Pirkanmaan liitto</vt:lpstr>
      <vt:lpstr> Mitä tavoittelemme Pirkanmaan perhekeskuksessa?  </vt:lpstr>
      <vt:lpstr>Systeemisyyden vahvistaminen Pirkanmaan perhekeskuskehittämisessä</vt:lpstr>
      <vt:lpstr>PowerPoint-esitys</vt:lpstr>
      <vt:lpstr>Perhekeskustoiminnan keskeiset periaatteet (THL)</vt:lpstr>
      <vt:lpstr>PowerPoint-esitys</vt:lpstr>
      <vt:lpstr>Tavoite systeemiselle muutokselle Pirkanmaan perhekeskuksessa: </vt:lpstr>
      <vt:lpstr>Tavoitteen saavuttamiseksi:</vt:lpstr>
    </vt:vector>
  </TitlesOfParts>
  <Company>Pirkanmaan 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Mitä tavoittelemme Pirkanmaan perhekeskuksessa?  </dc:title>
  <dc:creator>Eveliina Heinonen</dc:creator>
  <cp:lastModifiedBy>Eveliina Heinonen</cp:lastModifiedBy>
  <cp:revision>5</cp:revision>
  <dcterms:created xsi:type="dcterms:W3CDTF">2022-03-24T10:15:59Z</dcterms:created>
  <dcterms:modified xsi:type="dcterms:W3CDTF">2022-04-07T13:21:17Z</dcterms:modified>
</cp:coreProperties>
</file>